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344" r:id="rId2"/>
    <p:sldId id="398" r:id="rId3"/>
    <p:sldId id="402" r:id="rId4"/>
    <p:sldId id="403" r:id="rId5"/>
    <p:sldId id="404" r:id="rId6"/>
    <p:sldId id="406" r:id="rId7"/>
    <p:sldId id="408" r:id="rId8"/>
    <p:sldId id="425" r:id="rId9"/>
    <p:sldId id="426" r:id="rId10"/>
    <p:sldId id="427" r:id="rId11"/>
    <p:sldId id="433" r:id="rId12"/>
    <p:sldId id="434" r:id="rId13"/>
    <p:sldId id="435" r:id="rId14"/>
    <p:sldId id="436" r:id="rId15"/>
    <p:sldId id="438" r:id="rId16"/>
    <p:sldId id="439" r:id="rId17"/>
    <p:sldId id="440" r:id="rId18"/>
    <p:sldId id="441" r:id="rId19"/>
    <p:sldId id="405" r:id="rId20"/>
    <p:sldId id="419" r:id="rId21"/>
    <p:sldId id="420" r:id="rId22"/>
    <p:sldId id="418" r:id="rId23"/>
    <p:sldId id="409" r:id="rId24"/>
    <p:sldId id="415" r:id="rId25"/>
    <p:sldId id="416" r:id="rId26"/>
    <p:sldId id="411" r:id="rId27"/>
    <p:sldId id="413" r:id="rId28"/>
    <p:sldId id="417" r:id="rId29"/>
    <p:sldId id="431" r:id="rId30"/>
    <p:sldId id="290" r:id="rId31"/>
    <p:sldId id="428" r:id="rId32"/>
    <p:sldId id="429" r:id="rId33"/>
    <p:sldId id="430" r:id="rId34"/>
    <p:sldId id="414" r:id="rId35"/>
    <p:sldId id="303" r:id="rId3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t2" initials="e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249" autoAdjust="0"/>
    <p:restoredTop sz="96866" autoAdjust="0"/>
  </p:normalViewPr>
  <p:slideViewPr>
    <p:cSldViewPr snapToGrid="0" snapToObjects="1">
      <p:cViewPr varScale="1">
        <p:scale>
          <a:sx n="134" d="100"/>
          <a:sy n="134" d="100"/>
        </p:scale>
        <p:origin x="840" y="12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-2088" y="-12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685932875411851"/>
          <c:y val="5.0530593326758182E-2"/>
          <c:w val="0.79061112041845838"/>
          <c:h val="0.7697246519749714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1"/>
            <c:trendlineLbl>
              <c:layout>
                <c:manualLayout>
                  <c:x val="2.9499587464148672E-2"/>
                  <c:y val="-0.25448283652302067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12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</c:trendlineLbl>
          </c:trendline>
          <c:xVal>
            <c:numRef>
              <c:f>Sheet1!$S$10:$S$17</c:f>
              <c:numCache>
                <c:formatCode>General</c:formatCode>
                <c:ptCount val="8"/>
                <c:pt idx="0">
                  <c:v>297.14999999999998</c:v>
                </c:pt>
                <c:pt idx="1">
                  <c:v>373.15</c:v>
                </c:pt>
                <c:pt idx="2">
                  <c:v>473.15</c:v>
                </c:pt>
                <c:pt idx="3">
                  <c:v>573.15</c:v>
                </c:pt>
                <c:pt idx="4">
                  <c:v>673.15</c:v>
                </c:pt>
                <c:pt idx="5">
                  <c:v>773.15</c:v>
                </c:pt>
                <c:pt idx="6">
                  <c:v>873.15</c:v>
                </c:pt>
                <c:pt idx="7">
                  <c:v>923.15</c:v>
                </c:pt>
              </c:numCache>
            </c:numRef>
          </c:xVal>
          <c:yVal>
            <c:numRef>
              <c:f>Sheet1!$T$10:$T$17</c:f>
              <c:numCache>
                <c:formatCode>General</c:formatCode>
                <c:ptCount val="8"/>
                <c:pt idx="0">
                  <c:v>93</c:v>
                </c:pt>
                <c:pt idx="1">
                  <c:v>89.8</c:v>
                </c:pt>
                <c:pt idx="2">
                  <c:v>84.9</c:v>
                </c:pt>
                <c:pt idx="3">
                  <c:v>79.3</c:v>
                </c:pt>
                <c:pt idx="4">
                  <c:v>73.8</c:v>
                </c:pt>
                <c:pt idx="5">
                  <c:v>69.599999999999994</c:v>
                </c:pt>
                <c:pt idx="6">
                  <c:v>63.5</c:v>
                </c:pt>
                <c:pt idx="7">
                  <c:v>61.9</c:v>
                </c:pt>
              </c:numCache>
            </c:numRef>
          </c:yVal>
          <c:smooth val="0"/>
        </c:ser>
        <c:ser>
          <c:idx val="2"/>
          <c:order val="1"/>
          <c:spPr>
            <a:ln w="2540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Sheet1!$V$7:$V$18</c:f>
              <c:numCache>
                <c:formatCode>General</c:formatCode>
                <c:ptCount val="12"/>
                <c:pt idx="0">
                  <c:v>0</c:v>
                </c:pt>
                <c:pt idx="1">
                  <c:v>4.1499999999999773</c:v>
                </c:pt>
                <c:pt idx="2">
                  <c:v>73.149999999999977</c:v>
                </c:pt>
                <c:pt idx="3">
                  <c:v>297.14999999999998</c:v>
                </c:pt>
                <c:pt idx="4">
                  <c:v>373.15</c:v>
                </c:pt>
                <c:pt idx="5">
                  <c:v>473.15</c:v>
                </c:pt>
                <c:pt idx="6">
                  <c:v>573.15</c:v>
                </c:pt>
                <c:pt idx="7">
                  <c:v>673.15</c:v>
                </c:pt>
                <c:pt idx="8">
                  <c:v>773.15</c:v>
                </c:pt>
                <c:pt idx="9">
                  <c:v>873.15</c:v>
                </c:pt>
                <c:pt idx="10">
                  <c:v>923.15</c:v>
                </c:pt>
                <c:pt idx="11">
                  <c:v>1000</c:v>
                </c:pt>
              </c:numCache>
            </c:numRef>
          </c:xVal>
          <c:yVal>
            <c:numRef>
              <c:f>Sheet1!$W$7:$W$18</c:f>
              <c:numCache>
                <c:formatCode>General</c:formatCode>
                <c:ptCount val="12"/>
                <c:pt idx="0">
                  <c:v>108.52</c:v>
                </c:pt>
                <c:pt idx="1">
                  <c:v>108.30876499999999</c:v>
                </c:pt>
                <c:pt idx="2">
                  <c:v>104.79666499999999</c:v>
                </c:pt>
                <c:pt idx="3">
                  <c:v>93.395065000000002</c:v>
                </c:pt>
                <c:pt idx="4">
                  <c:v>89.526664999999994</c:v>
                </c:pt>
                <c:pt idx="5">
                  <c:v>84.436665000000005</c:v>
                </c:pt>
                <c:pt idx="6">
                  <c:v>79.346665000000002</c:v>
                </c:pt>
                <c:pt idx="7">
                  <c:v>74.256664999999998</c:v>
                </c:pt>
                <c:pt idx="8">
                  <c:v>69.166664999999995</c:v>
                </c:pt>
                <c:pt idx="9">
                  <c:v>64.076664999999991</c:v>
                </c:pt>
                <c:pt idx="10">
                  <c:v>61.531664999999997</c:v>
                </c:pt>
                <c:pt idx="11">
                  <c:v>57.62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2312520"/>
        <c:axId val="692312128"/>
      </c:scatterChart>
      <c:valAx>
        <c:axId val="692312520"/>
        <c:scaling>
          <c:orientation val="minMax"/>
          <c:max val="100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prstDash val="dash"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 (K)</a:t>
                </a: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2312128"/>
        <c:crosses val="autoZero"/>
        <c:crossBetween val="midCat"/>
        <c:majorUnit val="100"/>
      </c:valAx>
      <c:valAx>
        <c:axId val="692312128"/>
        <c:scaling>
          <c:orientation val="minMax"/>
          <c:max val="120"/>
        </c:scaling>
        <c:delete val="0"/>
        <c:axPos val="l"/>
        <c:majorGridlines>
          <c:spPr>
            <a:ln w="9525" cap="flat" cmpd="sng" algn="ctr">
              <a:solidFill>
                <a:schemeClr val="tx1"/>
              </a:solidFill>
              <a:prstDash val="dash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Young's modulus (GPa)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92312520"/>
        <c:crosses val="autoZero"/>
        <c:crossBetween val="midCat"/>
        <c:majorUnit val="20"/>
      </c:valAx>
      <c:spPr>
        <a:noFill/>
        <a:ln>
          <a:solidFill>
            <a:schemeClr val="tx1"/>
          </a:solidFill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4"/>
            <a:ext cx="2946400" cy="498475"/>
          </a:xfrm>
          <a:prstGeom prst="rect">
            <a:avLst/>
          </a:prstGeom>
        </p:spPr>
        <p:txBody>
          <a:bodyPr vert="horz" lIns="90715" tIns="45357" rIns="90715" bIns="45357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4"/>
            <a:ext cx="2946400" cy="498475"/>
          </a:xfrm>
          <a:prstGeom prst="rect">
            <a:avLst/>
          </a:prstGeom>
        </p:spPr>
        <p:txBody>
          <a:bodyPr vert="horz" lIns="90715" tIns="45357" rIns="90715" bIns="45357" rtlCol="0"/>
          <a:lstStyle>
            <a:lvl1pPr algn="r">
              <a:defRPr sz="1200"/>
            </a:lvl1pPr>
          </a:lstStyle>
          <a:p>
            <a:fld id="{D3F5B3BF-D9F3-4E95-B71D-1E367DE8B973}" type="datetimeFigureOut">
              <a:rPr lang="en-GB" smtClean="0"/>
              <a:t>03/11/2016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9753"/>
            <a:ext cx="2946400" cy="498475"/>
          </a:xfrm>
          <a:prstGeom prst="rect">
            <a:avLst/>
          </a:prstGeom>
        </p:spPr>
        <p:txBody>
          <a:bodyPr vert="horz" lIns="90715" tIns="45357" rIns="90715" bIns="45357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3"/>
            <a:ext cx="2946400" cy="498475"/>
          </a:xfrm>
          <a:prstGeom prst="rect">
            <a:avLst/>
          </a:prstGeom>
        </p:spPr>
        <p:txBody>
          <a:bodyPr vert="horz" lIns="90715" tIns="45357" rIns="90715" bIns="45357" rtlCol="0" anchor="b"/>
          <a:lstStyle>
            <a:lvl1pPr algn="r">
              <a:defRPr sz="1200"/>
            </a:lvl1pPr>
          </a:lstStyle>
          <a:p>
            <a:fld id="{C41F9635-494B-4BBC-A0A9-927193F262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5309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0715" tIns="45357" rIns="90715" bIns="453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0715" tIns="45357" rIns="90715" bIns="45357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15" tIns="45357" rIns="90715" bIns="453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10"/>
            <a:ext cx="5438140" cy="4467701"/>
          </a:xfrm>
          <a:prstGeom prst="rect">
            <a:avLst/>
          </a:prstGeom>
        </p:spPr>
        <p:txBody>
          <a:bodyPr vert="horz" lIns="90715" tIns="45357" rIns="90715" bIns="4535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4"/>
            <a:ext cx="2945659" cy="496411"/>
          </a:xfrm>
          <a:prstGeom prst="rect">
            <a:avLst/>
          </a:prstGeom>
        </p:spPr>
        <p:txBody>
          <a:bodyPr vert="horz" lIns="90715" tIns="45357" rIns="90715" bIns="453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4"/>
            <a:ext cx="2945659" cy="496411"/>
          </a:xfrm>
          <a:prstGeom prst="rect">
            <a:avLst/>
          </a:prstGeom>
        </p:spPr>
        <p:txBody>
          <a:bodyPr vert="horz" lIns="90715" tIns="45357" rIns="90715" bIns="45357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5829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35169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87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276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460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95809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4281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8696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998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5111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63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9122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12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60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860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912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04DCD-C511-4B12-9DBB-AC80DD19A492}" type="slidenum">
              <a:rPr lang="en-GB" smtClean="0"/>
              <a:pPr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65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5D788-24FF-4867-B447-EEC7767930B3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 userDrawn="1"/>
        </p:nvSpPr>
        <p:spPr>
          <a:xfrm>
            <a:off x="0" y="179070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9B05F-28C1-42B1-8B6D-1D5B5347E8B7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7B58B-36A5-47CD-84F7-475505EE026A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CF52C0-1638-474E-97B9-24631D76248B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948740-2DD1-4617-9618-ABD39B57FF2F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B53D93-D601-48C7-9CE3-95486E726468}" type="datetime1">
              <a:rPr lang="en-US" smtClean="0"/>
              <a:t>11/3/2016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708FA-233A-814D-A47D-3715EAA33C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96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D2DCD-B9C2-4432-8EFC-A5D7D88A7EA9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B90B0-C0CE-4A3D-BF2F-BCF2CF8EAEFF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70516-CB6D-46A8-9018-1598CD21C6E0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88B1F0-2AF2-4B75-8373-BFF2A6E2F7FB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1DCD5C-5C89-4E08-85A4-2B80E8DC884D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1"/>
          <p:cNvSpPr txBox="1">
            <a:spLocks/>
          </p:cNvSpPr>
          <p:nvPr userDrawn="1"/>
        </p:nvSpPr>
        <p:spPr>
          <a:xfrm>
            <a:off x="0" y="1"/>
            <a:ext cx="9144000" cy="83671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542925"/>
            <a:r>
              <a:rPr lang="de-CH" sz="4000" dirty="0" smtClean="0"/>
              <a:t>	</a:t>
            </a:r>
            <a:endParaRPr lang="en-US" sz="4000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0" y="913060"/>
            <a:ext cx="9144000" cy="507996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219D7A-60EB-425A-B52E-9D40413054D7}" type="datetime1">
              <a:rPr lang="en-US" smtClean="0"/>
              <a:t>11/3/2016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Gerade Verbindung 29"/>
          <p:cNvCxnSpPr/>
          <p:nvPr userDrawn="1"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9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png"/><Relationship Id="rId7" Type="http://schemas.openxmlformats.org/officeDocument/2006/relationships/image" Target="../media/image37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6.jpeg"/><Relationship Id="rId5" Type="http://schemas.openxmlformats.org/officeDocument/2006/relationships/image" Target="../media/image35.pn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w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wmf"/><Relationship Id="rId5" Type="http://schemas.openxmlformats.org/officeDocument/2006/relationships/image" Target="../media/image64.wmf"/><Relationship Id="rId10" Type="http://schemas.openxmlformats.org/officeDocument/2006/relationships/image" Target="../media/image69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2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ep-freiberg.de/en/" TargetMode="Externa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zom.com/" TargetMode="External"/><Relationship Id="rId2" Type="http://schemas.openxmlformats.org/officeDocument/2006/relationships/hyperlink" Target="http://www.pennstainless.com/" TargetMode="Externa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6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emf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3264850"/>
            <a:ext cx="9144000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/>
              <a:t>Discussion</a:t>
            </a:r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 smtClean="0"/>
              <a:t>D. Schoerling</a:t>
            </a:r>
          </a:p>
          <a:p>
            <a:pPr algn="ctr"/>
            <a:endParaRPr lang="en-US" sz="2100" b="1" dirty="0"/>
          </a:p>
          <a:p>
            <a:pPr algn="ctr"/>
            <a:endParaRPr lang="en-US" sz="2100" b="1" dirty="0" smtClean="0"/>
          </a:p>
          <a:p>
            <a:pPr algn="ctr"/>
            <a:r>
              <a:rPr lang="en-US" sz="2100" b="1" dirty="0" smtClean="0"/>
              <a:t>8</a:t>
            </a:r>
            <a:r>
              <a:rPr lang="en-US" sz="2100" b="1" baseline="30000" dirty="0" smtClean="0"/>
              <a:t>th</a:t>
            </a:r>
            <a:r>
              <a:rPr lang="en-US" sz="2100" b="1" dirty="0" smtClean="0"/>
              <a:t> of November 2016, Annual </a:t>
            </a:r>
            <a:r>
              <a:rPr lang="en-US" sz="2100" b="1" dirty="0" err="1" smtClean="0"/>
              <a:t>EuroCirCol</a:t>
            </a:r>
            <a:r>
              <a:rPr lang="en-US" sz="2100" b="1" dirty="0" smtClean="0"/>
              <a:t> meeting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43" y="677420"/>
            <a:ext cx="2585541" cy="124236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222" y="773328"/>
            <a:ext cx="2920598" cy="1221432"/>
          </a:xfrm>
          <a:prstGeom prst="rect">
            <a:avLst/>
          </a:prstGeom>
        </p:spPr>
      </p:pic>
      <p:pic>
        <p:nvPicPr>
          <p:cNvPr id="7" name="Image 4" descr="logooutline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811" y="52025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52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Plane strain vs stress (4/12)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85913" y="6337855"/>
            <a:ext cx="3348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Jaakko </a:t>
            </a:r>
            <a:r>
              <a:rPr lang="en-GB" dirty="0" err="1">
                <a:solidFill>
                  <a:schemeClr val="bg1"/>
                </a:solidFill>
              </a:rPr>
              <a:t>Murtom</a:t>
            </a:r>
            <a:r>
              <a:rPr lang="fi-FI" dirty="0" smtClean="0">
                <a:solidFill>
                  <a:schemeClr val="bg1"/>
                </a:solidFill>
              </a:rPr>
              <a:t>äki &amp; Felix Wolf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466" y="3389980"/>
            <a:ext cx="5363480" cy="24941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234778"/>
            <a:ext cx="671850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Plane stress allows </a:t>
            </a:r>
            <a:r>
              <a:rPr lang="en-GB" i="1" dirty="0" smtClean="0"/>
              <a:t>z</a:t>
            </a:r>
            <a:r>
              <a:rPr lang="en-GB" dirty="0" smtClean="0"/>
              <a:t>-displacement and plane strain does not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Plane-strain assumption e_33: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Plane stress: </a:t>
            </a:r>
            <a:r>
              <a:rPr lang="en-GB" i="1" dirty="0" err="1" smtClean="0"/>
              <a:t>F</a:t>
            </a:r>
            <a:r>
              <a:rPr lang="en-GB" baseline="-25000" dirty="0" err="1" smtClean="0"/>
              <a:t>z</a:t>
            </a:r>
            <a:r>
              <a:rPr lang="en-GB" dirty="0" smtClean="0"/>
              <a:t> = </a:t>
            </a:r>
            <a:r>
              <a:rPr lang="en-GB" dirty="0" smtClean="0">
                <a:sym typeface="Symbol" panose="05050102010706020507" pitchFamily="18" charset="2"/>
              </a:rPr>
              <a:t></a:t>
            </a:r>
            <a:r>
              <a:rPr lang="en-GB" dirty="0" smtClean="0"/>
              <a:t> </a:t>
            </a:r>
            <a:r>
              <a:rPr lang="en-GB" i="1" dirty="0" err="1" smtClean="0"/>
              <a:t>F</a:t>
            </a:r>
            <a:r>
              <a:rPr lang="en-GB" baseline="-25000" dirty="0" err="1" smtClean="0"/>
              <a:t>x</a:t>
            </a:r>
            <a:r>
              <a:rPr lang="en-GB" dirty="0" smtClean="0"/>
              <a:t> (friction less boundary)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t="44950" r="53000"/>
          <a:stretch/>
        </p:blipFill>
        <p:spPr>
          <a:xfrm>
            <a:off x="3483153" y="1731812"/>
            <a:ext cx="2379911" cy="5236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Content Placeholder 2"/>
              <p:cNvSpPr txBox="1">
                <a:spLocks/>
              </p:cNvSpPr>
              <p:nvPr/>
            </p:nvSpPr>
            <p:spPr>
              <a:xfrm>
                <a:off x="0" y="3530204"/>
                <a:ext cx="8226854" cy="5447105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None/>
                </a:pPr>
                <a:r>
                  <a:rPr lang="en-GB" sz="1200" b="1" u="sng" dirty="0" smtClean="0"/>
                  <a:t>Von </a:t>
                </a:r>
                <a:r>
                  <a:rPr lang="en-GB" sz="1200" b="1" u="sng" dirty="0" err="1" smtClean="0"/>
                  <a:t>Mieses</a:t>
                </a:r>
                <a:r>
                  <a:rPr lang="en-GB" sz="1200" b="1" u="sng" dirty="0" smtClean="0"/>
                  <a:t>:</a:t>
                </a:r>
                <a:endParaRPr lang="en-GB" sz="1200" b="1" u="sng" dirty="0"/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sub>
                      </m:sSub>
                      <m:r>
                        <a:rPr lang="en-GB" sz="1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2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  <m:r>
                                        <a:rPr lang="en-GB" sz="1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GB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GB" sz="12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𝟐</m:t>
                                          </m:r>
                                        </m:sub>
                                      </m:sSub>
                                      <m:r>
                                        <a:rPr lang="en-GB" sz="1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GB" sz="12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GB" sz="1200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GB" sz="1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GB" sz="12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𝟑</m:t>
                                          </m:r>
                                        </m:sub>
                                      </m:sSub>
                                      <m:r>
                                        <a:rPr lang="en-GB" sz="1200" b="1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GB" sz="1200" b="1" i="1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𝝈</m:t>
                                          </m:r>
                                        </m:e>
                                        <m:sub>
                                          <m:r>
                                            <a:rPr lang="en-GB" sz="1200" b="1" i="1" smtClean="0"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𝟏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</m:e>
                          </m:d>
                        </m:e>
                      </m:rad>
                    </m:oMath>
                  </m:oMathPara>
                </a14:m>
                <a:endParaRPr lang="en-GB" sz="1200" dirty="0"/>
              </a:p>
              <a:p>
                <a:pPr marL="36576" indent="0">
                  <a:buFont typeface="Arial" panose="020B0604020202020204" pitchFamily="34" charset="0"/>
                  <a:buNone/>
                </a:pPr>
                <a:r>
                  <a:rPr lang="en-GB" sz="1200" b="1" u="sng" dirty="0" smtClean="0"/>
                  <a:t>Plane stress:</a:t>
                </a:r>
              </a:p>
              <a:p>
                <a:pPr marL="36576" indent="0">
                  <a:buFont typeface="Arial" panose="020B0604020202020204" pitchFamily="34" charset="0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GB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𝒗</m:t>
                        </m:r>
                      </m:sub>
                    </m:sSub>
                    <m:r>
                      <a:rPr lang="en-GB" sz="1200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GB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  <m:sup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GB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  <m:sup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p>
                        </m:sSubSup>
                        <m:r>
                          <a:rPr lang="en-GB" sz="12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𝟏</m:t>
                            </m:r>
                          </m:sub>
                        </m:sSub>
                        <m:sSub>
                          <m:sSubPr>
                            <m:ctrlP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𝝈</m:t>
                            </m:r>
                          </m:e>
                          <m:sub>
                            <m:r>
                              <a:rPr lang="en-GB" sz="1200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𝟐</m:t>
                            </m:r>
                          </m:sub>
                        </m:sSub>
                      </m:e>
                    </m:rad>
                  </m:oMath>
                </a14:m>
                <a:r>
                  <a:rPr lang="en-GB" sz="1200" dirty="0" smtClean="0"/>
                  <a:t> </a:t>
                </a:r>
              </a:p>
              <a:p>
                <a:pPr marL="36576" indent="0">
                  <a:buFont typeface="Arial" panose="020B0604020202020204" pitchFamily="34" charset="0"/>
                  <a:buNone/>
                </a:pPr>
                <a:r>
                  <a:rPr lang="en-GB" sz="1200" b="1" u="sng" dirty="0" smtClean="0"/>
                  <a:t>Plain strain</a:t>
                </a:r>
                <a:r>
                  <a:rPr lang="en-GB" sz="1200" b="1" u="sng" dirty="0"/>
                  <a:t>:</a:t>
                </a:r>
                <a:endParaRPr lang="en-GB" sz="1200" dirty="0" smtClean="0">
                  <a:ea typeface="Cambria Math" panose="02040503050406030204" pitchFamily="18" charset="0"/>
                </a:endParaRPr>
              </a:p>
              <a:p>
                <a:pPr marL="0" indent="0" defTabSz="444500">
                  <a:buFont typeface="Arial" panose="020B0604020202020204" pitchFamily="34" charset="0"/>
                  <a:buNone/>
                  <a:tabLst>
                    <a:tab pos="12573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sz="12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GB" sz="12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𝜈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2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1200" i="1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  <m:r>
                        <a:rPr lang="en-GB" sz="120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1200" i="1" dirty="0" smtClean="0">
                  <a:latin typeface="Cambria Math" panose="02040503050406030204" pitchFamily="18" charset="0"/>
                </a:endParaRPr>
              </a:p>
              <a:p>
                <a:pPr marL="0" indent="0" defTabSz="444500">
                  <a:buFont typeface="Arial" panose="020B0604020202020204" pitchFamily="34" charset="0"/>
                  <a:buNone/>
                  <a:tabLst>
                    <a:tab pos="12573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GB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1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1200" i="1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defTabSz="444500">
                  <a:buFont typeface="Arial" panose="020B0604020202020204" pitchFamily="34" charset="0"/>
                  <a:buNone/>
                  <a:tabLst>
                    <a:tab pos="12573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𝒗</m:t>
                          </m:r>
                        </m:sub>
                      </m:sSub>
                      <m:r>
                        <a:rPr lang="en-GB" sz="12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d>
                            <m:dPr>
                              <m:ctrlP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𝟏</m:t>
                                  </m:r>
                                </m:sub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b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bSup>
                            </m:e>
                          </m:d>
                          <m:d>
                            <m:dPr>
                              <m:ctrlP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𝝂</m:t>
                                  </m:r>
                                </m:e>
                                <m:sup>
                                  <m:r>
                                    <a:rPr lang="en-GB" sz="1200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𝟐</m:t>
                                  </m:r>
                                </m:sup>
                              </m:sSup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d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𝝈</m:t>
                              </m:r>
                            </m:e>
                            <m:sub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b>
                          </m:sSub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sSup>
                            <m:sSupPr>
                              <m:ctrlP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p>
                              <m:r>
                                <a:rPr lang="en-GB" sz="1200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  <m:r>
                            <a:rPr lang="en-GB" sz="12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rad>
                    </m:oMath>
                  </m:oMathPara>
                </a14:m>
                <a:endParaRPr lang="en-GB" sz="1200" b="1" dirty="0" smtClean="0"/>
              </a:p>
            </p:txBody>
          </p:sp>
        </mc:Choice>
        <mc:Fallback xmlns="">
          <p:sp>
            <p:nvSpPr>
              <p:cNvPr id="2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530204"/>
                <a:ext cx="8226854" cy="5447105"/>
              </a:xfrm>
              <a:prstGeom prst="rect">
                <a:avLst/>
              </a:prstGeom>
              <a:blipFill rotWithShape="0">
                <a:blip r:embed="rId5"/>
                <a:stretch>
                  <a:fillRect t="-4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763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94974" y="1349101"/>
            <a:ext cx="3888000" cy="3065338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RMM: Geometry (5/12)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Content Placeholder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1" t="58758" r="62188" b="4932"/>
          <a:stretch/>
        </p:blipFill>
        <p:spPr>
          <a:xfrm>
            <a:off x="179512" y="1124744"/>
            <a:ext cx="4104012" cy="323346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9512" y="3521962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1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7958" y="3872081"/>
            <a:ext cx="269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3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21897" y="2201034"/>
            <a:ext cx="97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5837" y="2218817"/>
            <a:ext cx="97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3D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25" y="4709565"/>
            <a:ext cx="6458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Contacts: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Pole – pole: sliding (contacts 1 and 3 only)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Middle coil – external coil: sliding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Inside coil (pole, layer, inter-layer): bonded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81204" y="4732588"/>
            <a:ext cx="37627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properties</a:t>
            </a:r>
            <a:r>
              <a:rPr lang="fr-CH" dirty="0"/>
              <a:t>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44 </a:t>
            </a:r>
            <a:r>
              <a:rPr lang="en-US" dirty="0" err="1"/>
              <a:t>GPa</a:t>
            </a:r>
            <a:r>
              <a:rPr lang="en-US" dirty="0"/>
              <a:t> isotropic cold and warm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3.36/3.08 </a:t>
            </a:r>
            <a:r>
              <a:rPr lang="fr-CH" dirty="0"/>
              <a:t>mm/m </a:t>
            </a:r>
            <a:r>
              <a:rPr lang="fr-CH" dirty="0" err="1"/>
              <a:t>orthotropic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105217" y="6349006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6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16"/>
          <a:stretch/>
        </p:blipFill>
        <p:spPr>
          <a:xfrm>
            <a:off x="6570870" y="4474728"/>
            <a:ext cx="2350204" cy="1800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93" y="4440292"/>
            <a:ext cx="2524818" cy="18000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8411" y="924607"/>
            <a:ext cx="2393333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775" y="4448233"/>
            <a:ext cx="2524818" cy="180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21" y="930575"/>
            <a:ext cx="2393333" cy="1800000"/>
          </a:xfrm>
          <a:prstGeom prst="rect">
            <a:avLst/>
          </a:prstGeom>
          <a:ln>
            <a:noFill/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793" y="916622"/>
            <a:ext cx="2393333" cy="1800000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RMM: Contacts (6/12)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98" y="5072362"/>
            <a:ext cx="979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3D</a:t>
            </a: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v5d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97" y="1799632"/>
            <a:ext cx="1100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b="1" dirty="0" smtClean="0">
                <a:solidFill>
                  <a:schemeClr val="accent6">
                    <a:lumMod val="50000"/>
                  </a:schemeClr>
                </a:solidFill>
              </a:rPr>
              <a:t>Pl Stress</a:t>
            </a: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v18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66052" y="93057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-18.1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37954" y="2429978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47.5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02590" y="244909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38.6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24619" y="1824607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174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121673" y="240884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3.95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5221" y="186983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164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99951" y="5067344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146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53082" y="5921906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20.1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367193" y="495787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177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774514" y="5842401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74.0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71043" y="5946631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82.9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92843" y="4358110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5</a:t>
            </a:r>
            <a:r>
              <a:rPr lang="en-US" sz="1400" b="1" dirty="0" smtClean="0">
                <a:solidFill>
                  <a:srgbClr val="0000FF"/>
                </a:solidFill>
              </a:rPr>
              <a:t>.1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9158" y="2766728"/>
            <a:ext cx="2393333" cy="1800000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621" y="2715421"/>
            <a:ext cx="2393333" cy="18000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059" y="2674728"/>
            <a:ext cx="2393333" cy="1800000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7873257" y="2700836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30.7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30831" y="3718588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86.7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28612" y="422232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48.3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358049" y="341722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226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73255" y="420272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0.1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62631" y="380325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191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2439" y="3019011"/>
            <a:ext cx="1100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b="1" dirty="0" smtClean="0">
                <a:solidFill>
                  <a:schemeClr val="accent6">
                    <a:lumMod val="50000"/>
                  </a:schemeClr>
                </a:solidFill>
              </a:rPr>
              <a:t>Pl </a:t>
            </a:r>
            <a:r>
              <a:rPr lang="fr-CH" sz="1600" b="1" dirty="0" err="1" smtClean="0">
                <a:solidFill>
                  <a:schemeClr val="accent6">
                    <a:lumMod val="50000"/>
                  </a:schemeClr>
                </a:solidFill>
              </a:rPr>
              <a:t>Strain</a:t>
            </a: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v18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3589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366" y="814027"/>
            <a:ext cx="2393333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9113" y="851223"/>
            <a:ext cx="2393333" cy="1800000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175489" y="2220307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22.5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66674" y="1870556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161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86597" y="1592262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175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976898" y="2272030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51.8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38287" y="1449218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3900D"/>
                </a:solidFill>
              </a:rPr>
              <a:t>130</a:t>
            </a:r>
            <a:endParaRPr lang="en-US" sz="1400" b="1" dirty="0">
              <a:solidFill>
                <a:srgbClr val="F3900D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57" y="814027"/>
            <a:ext cx="2393333" cy="18000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766348" y="1914705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172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348028" y="164151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22.6</a:t>
            </a:r>
            <a:endParaRPr lang="en-US" sz="1400" b="1" dirty="0">
              <a:solidFill>
                <a:srgbClr val="0000FF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100"/>
          <a:stretch/>
        </p:blipFill>
        <p:spPr>
          <a:xfrm>
            <a:off x="3976899" y="4352078"/>
            <a:ext cx="2392823" cy="1800000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281"/>
          <a:stretch/>
        </p:blipFill>
        <p:spPr>
          <a:xfrm>
            <a:off x="1245975" y="4345563"/>
            <a:ext cx="2387419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RMM: Coil </a:t>
            </a:r>
            <a:r>
              <a:rPr lang="en-US" sz="3600" dirty="0" err="1" smtClean="0"/>
              <a:t>Seqv</a:t>
            </a:r>
            <a:r>
              <a:rPr lang="en-US" sz="3600" dirty="0" smtClean="0"/>
              <a:t> (7/12)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98" y="4853878"/>
            <a:ext cx="9791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3D</a:t>
            </a: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v5d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75489" y="5717303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34.3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2608" y="486301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114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641891" y="4882502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185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57457" y="565282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88.0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48" b="8908"/>
          <a:stretch/>
        </p:blipFill>
        <p:spPr>
          <a:xfrm>
            <a:off x="6682796" y="4369429"/>
            <a:ext cx="2604176" cy="18000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7984884" y="5185321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163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307881" y="479326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76.0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-30229" y="1370223"/>
            <a:ext cx="1100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b="1" dirty="0" smtClean="0">
                <a:solidFill>
                  <a:schemeClr val="accent6">
                    <a:lumMod val="50000"/>
                  </a:schemeClr>
                </a:solidFill>
              </a:rPr>
              <a:t>Pl Stress</a:t>
            </a: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v18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817" y="2585302"/>
            <a:ext cx="2393333" cy="180000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457" y="2528084"/>
            <a:ext cx="2393333" cy="1800000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346" y="2577036"/>
            <a:ext cx="2393333" cy="1800000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552917" y="4026157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16.7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048400" y="366989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159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755370" y="3751732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273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190233" y="404105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182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067648" y="3334526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3900D"/>
                </a:solidFill>
              </a:rPr>
              <a:t>125</a:t>
            </a:r>
            <a:endParaRPr lang="en-US" sz="1400" b="1" dirty="0">
              <a:solidFill>
                <a:srgbClr val="F3900D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424887" y="3018397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245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318614" y="3340936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180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642065" y="3329378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3900D"/>
                </a:solidFill>
              </a:rPr>
              <a:t>265</a:t>
            </a:r>
            <a:endParaRPr lang="en-US" sz="1400" b="1" dirty="0">
              <a:solidFill>
                <a:srgbClr val="F3900D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21131" y="2849319"/>
            <a:ext cx="11005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b="1" dirty="0" smtClean="0">
                <a:solidFill>
                  <a:schemeClr val="accent6">
                    <a:lumMod val="50000"/>
                  </a:schemeClr>
                </a:solidFill>
              </a:rPr>
              <a:t>Pl </a:t>
            </a:r>
            <a:r>
              <a:rPr lang="fr-CH" sz="1600" b="1" dirty="0" err="1" smtClean="0">
                <a:solidFill>
                  <a:schemeClr val="accent6">
                    <a:lumMod val="50000"/>
                  </a:schemeClr>
                </a:solidFill>
              </a:rPr>
              <a:t>Strain</a:t>
            </a:r>
            <a:endParaRPr lang="en-US" sz="16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sz="1600" b="1" dirty="0" smtClean="0">
                <a:solidFill>
                  <a:schemeClr val="accent6">
                    <a:lumMod val="50000"/>
                  </a:schemeClr>
                </a:solidFill>
              </a:rPr>
              <a:t>v18</a:t>
            </a:r>
            <a:endParaRPr lang="en-US" sz="16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88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smtClean="0"/>
              <a:t>RMM: </a:t>
            </a:r>
            <a:r>
              <a:rPr lang="fr-CH" sz="3600" dirty="0" err="1" smtClean="0"/>
              <a:t>Summary</a:t>
            </a:r>
            <a:r>
              <a:rPr lang="fr-CH" sz="3600" dirty="0" smtClean="0"/>
              <a:t> (8/12)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56921" y="1397000"/>
          <a:ext cx="8455596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21879"/>
                <a:gridCol w="1087755"/>
                <a:gridCol w="1087755"/>
                <a:gridCol w="1272667"/>
                <a:gridCol w="1287780"/>
                <a:gridCol w="1198880"/>
                <a:gridCol w="11988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Contact [</a:t>
                      </a:r>
                      <a:r>
                        <a:rPr lang="fr-CH" sz="1600" dirty="0" err="1" smtClean="0"/>
                        <a:t>MPa</a:t>
                      </a:r>
                      <a:r>
                        <a:rPr lang="fr-CH" sz="1600" dirty="0" smtClean="0"/>
                        <a:t>]</a:t>
                      </a: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Seqv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dirty="0" smtClean="0"/>
                        <a:t>[</a:t>
                      </a:r>
                      <a:r>
                        <a:rPr lang="fr-CH" sz="1600" dirty="0" err="1" smtClean="0"/>
                        <a:t>MPa</a:t>
                      </a:r>
                      <a:r>
                        <a:rPr lang="fr-CH" sz="1600" dirty="0" smtClean="0"/>
                        <a:t>]</a:t>
                      </a: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Loading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4.2 K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18 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Loading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4.2 K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18 T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3D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20.1..146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74.0..177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5.1..82.9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34.3..114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88.0..185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76.0..163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2D P. stress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4.0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164</a:t>
                      </a:r>
                      <a:endParaRPr lang="en-US" sz="1600" dirty="0">
                        <a:solidFill>
                          <a:srgbClr val="FF99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38.6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174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-18.1</a:t>
                      </a:r>
                      <a:r>
                        <a:rPr lang="fr-CH" sz="1600" baseline="30000" dirty="0" smtClean="0"/>
                        <a:t>1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47.5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22.5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130</a:t>
                      </a:r>
                      <a:r>
                        <a:rPr lang="fr-CH" sz="1600" baseline="30000" dirty="0" smtClean="0"/>
                        <a:t>2</a:t>
                      </a:r>
                      <a:endParaRPr lang="en-US" sz="1600" dirty="0">
                        <a:solidFill>
                          <a:srgbClr val="FF99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51.8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175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22.6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172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2D P. </a:t>
                      </a:r>
                      <a:r>
                        <a:rPr lang="fr-CH" sz="1600" dirty="0" err="1" smtClean="0"/>
                        <a:t>strain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0.1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191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48.3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226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30.7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86.7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16.7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125</a:t>
                      </a:r>
                      <a:r>
                        <a:rPr lang="fr-CH" sz="1600" baseline="30000" dirty="0" smtClean="0"/>
                        <a:t>2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182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265</a:t>
                      </a:r>
                      <a:r>
                        <a:rPr lang="fr-CH" sz="1600" baseline="30000" dirty="0" smtClean="0"/>
                        <a:t>2</a:t>
                      </a:r>
                      <a:endParaRPr lang="en-US" sz="1600" dirty="0" smtClean="0">
                        <a:solidFill>
                          <a:srgbClr val="FF99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180</a:t>
                      </a:r>
                      <a:r>
                        <a:rPr lang="fr-CH" sz="1600" dirty="0" smtClean="0"/>
                        <a:t>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245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42563" y="3429000"/>
            <a:ext cx="315983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+/-10%</a:t>
            </a:r>
          </a:p>
          <a:p>
            <a:r>
              <a:rPr lang="fr-CH" dirty="0" smtClean="0">
                <a:solidFill>
                  <a:srgbClr val="FFC000"/>
                </a:solidFill>
              </a:rPr>
              <a:t>+/-20%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No match in value or location</a:t>
            </a:r>
          </a:p>
          <a:p>
            <a:r>
              <a:rPr lang="fr-CH" baseline="30000" dirty="0" smtClean="0"/>
              <a:t>1</a:t>
            </a:r>
            <a:r>
              <a:rPr lang="fr-CH" dirty="0" smtClean="0"/>
              <a:t>Sharp </a:t>
            </a:r>
            <a:r>
              <a:rPr lang="fr-CH" dirty="0" err="1" smtClean="0"/>
              <a:t>peak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endParaRPr lang="fr-CH" dirty="0" smtClean="0">
              <a:solidFill>
                <a:srgbClr val="FFC000"/>
              </a:solidFill>
            </a:endParaRPr>
          </a:p>
          <a:p>
            <a:r>
              <a:rPr lang="fr-CH" baseline="30000" dirty="0" smtClean="0"/>
              <a:t>2</a:t>
            </a:r>
            <a:r>
              <a:rPr lang="fr-CH" dirty="0" smtClean="0"/>
              <a:t>discarding corner </a:t>
            </a:r>
            <a:r>
              <a:rPr lang="fr-CH" dirty="0" err="1" smtClean="0"/>
              <a:t>effects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370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6032" t="19065" r="37857" b="13492"/>
          <a:stretch/>
        </p:blipFill>
        <p:spPr>
          <a:xfrm>
            <a:off x="5102935" y="1086945"/>
            <a:ext cx="3561058" cy="37410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979" y="1082959"/>
            <a:ext cx="3250221" cy="3632600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Fresca2: Geometry (9/12)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21897" y="2201034"/>
            <a:ext cx="97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05837" y="2218817"/>
            <a:ext cx="979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3D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14325" y="4709565"/>
            <a:ext cx="6458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Contacts: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Pole – pole: sliding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Middle coil – external coil: sliding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Inside coil (pole, layer, inter-layer): bonded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81204" y="4732588"/>
            <a:ext cx="37627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Coil</a:t>
            </a:r>
            <a:r>
              <a:rPr lang="fr-CH" dirty="0"/>
              <a:t> </a:t>
            </a:r>
            <a:r>
              <a:rPr lang="fr-CH" dirty="0" err="1"/>
              <a:t>properties</a:t>
            </a:r>
            <a:r>
              <a:rPr lang="fr-CH" dirty="0"/>
              <a:t>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44/52 </a:t>
            </a:r>
            <a:r>
              <a:rPr lang="en-US" dirty="0" err="1"/>
              <a:t>GPa</a:t>
            </a:r>
            <a:r>
              <a:rPr lang="en-US" dirty="0"/>
              <a:t> </a:t>
            </a:r>
            <a:r>
              <a:rPr lang="fr-CH" dirty="0" err="1"/>
              <a:t>orthotropic</a:t>
            </a:r>
            <a:r>
              <a:rPr lang="fr-CH" dirty="0"/>
              <a:t> </a:t>
            </a:r>
            <a:r>
              <a:rPr lang="en-US" dirty="0" smtClean="0"/>
              <a:t>cold </a:t>
            </a:r>
            <a:r>
              <a:rPr lang="en-US" dirty="0"/>
              <a:t>and warm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 smtClean="0"/>
              <a:t>3.36/3.08 </a:t>
            </a:r>
            <a:r>
              <a:rPr lang="fr-CH" dirty="0"/>
              <a:t>mm/m </a:t>
            </a:r>
            <a:r>
              <a:rPr lang="fr-CH" dirty="0" err="1"/>
              <a:t>orthotropic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79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973" y="945371"/>
            <a:ext cx="2835849" cy="180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049" y="945891"/>
            <a:ext cx="2835849" cy="1800000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496" y="996481"/>
            <a:ext cx="2835849" cy="1800000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00" y="4324267"/>
            <a:ext cx="2835849" cy="180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153" y="4325125"/>
            <a:ext cx="2835849" cy="180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224" y="4325125"/>
            <a:ext cx="2835849" cy="18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Fresca2: Contacts (10/12)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30656" y="172706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-42.9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85571" y="254102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62.9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75145" y="2350150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24.0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34690" y="120755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120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345029" y="2387140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2.8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8330" y="100562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52.2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89368" y="4419453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51.8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212651" y="5856633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6.8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640271" y="490400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116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99748" y="5625097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44.3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56528" y="5477591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50.1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90481" y="441945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-22.5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357" y="4632001"/>
            <a:ext cx="9791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3D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V3,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13T</a:t>
            </a:r>
            <a:endParaRPr lang="fr-CH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0.6 mm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-32369" y="1345972"/>
            <a:ext cx="115987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dirty="0" smtClean="0">
                <a:solidFill>
                  <a:schemeClr val="accent6">
                    <a:lumMod val="50000"/>
                  </a:schemeClr>
                </a:solidFill>
              </a:rPr>
              <a:t>Pl. stress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13T</a:t>
            </a: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0.6 mm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4578" y="2606838"/>
            <a:ext cx="2834508" cy="180000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0494" y="2571639"/>
            <a:ext cx="2834508" cy="1800000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5115847" y="3820620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31.5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538352" y="2775426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169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212651" y="391143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2.3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97514" y="2516147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58.1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-14559" y="3027783"/>
            <a:ext cx="97913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Pl. </a:t>
            </a:r>
            <a:r>
              <a:rPr lang="fr-CH" sz="1600" dirty="0" err="1" smtClean="0">
                <a:solidFill>
                  <a:schemeClr val="accent6">
                    <a:lumMod val="50000"/>
                  </a:schemeClr>
                </a:solidFill>
              </a:rPr>
              <a:t>strain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13T</a:t>
            </a: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0.6 mm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7" name="Picture 46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347" y="2590654"/>
            <a:ext cx="2834508" cy="1800000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296263" y="3292218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103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833559" y="3331393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8.7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0323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92" y="4357746"/>
            <a:ext cx="2835849" cy="180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512" y="4357746"/>
            <a:ext cx="2835849" cy="180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0288" y="4408294"/>
            <a:ext cx="2835849" cy="1800000"/>
          </a:xfrm>
          <a:prstGeom prst="rect">
            <a:avLst/>
          </a:prstGeom>
        </p:spPr>
      </p:pic>
      <p:pic>
        <p:nvPicPr>
          <p:cNvPr id="44" name="Picture 5" descr="C:\Users\etrochep\Documents\FRESCA2\Models\2D Mech Ansys\FRESCA2_2d_mech002.em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2"/>
          <a:stretch/>
        </p:blipFill>
        <p:spPr bwMode="auto">
          <a:xfrm>
            <a:off x="6281124" y="913087"/>
            <a:ext cx="2308187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" descr="C:\Users\etrochep\Documents\FRESCA2\Models\2D Mech Ansys\FRESCA2_2d_mech000.em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2"/>
          <a:stretch/>
        </p:blipFill>
        <p:spPr bwMode="auto">
          <a:xfrm>
            <a:off x="1126671" y="919599"/>
            <a:ext cx="230818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7" descr="C:\Users\etrochep\Documents\FRESCA2\Models\2D Mech Ansys\FRESCA2_2d_mech001.em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92"/>
          <a:stretch/>
        </p:blipFill>
        <p:spPr bwMode="auto">
          <a:xfrm>
            <a:off x="3599328" y="924935"/>
            <a:ext cx="230818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 smtClean="0"/>
              <a:t>Fresca2: Coil </a:t>
            </a:r>
            <a:r>
              <a:rPr lang="en-US" sz="3600" dirty="0" err="1" smtClean="0"/>
              <a:t>Sx</a:t>
            </a:r>
            <a:r>
              <a:rPr lang="en-US" sz="3600" dirty="0" smtClean="0"/>
              <a:t> (11/12)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357" y="4632001"/>
            <a:ext cx="97913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3D</a:t>
            </a:r>
          </a:p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V3,</a:t>
            </a:r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13T</a:t>
            </a:r>
            <a:endParaRPr lang="fr-CH" sz="1400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400" dirty="0">
                <a:solidFill>
                  <a:schemeClr val="accent6">
                    <a:lumMod val="50000"/>
                  </a:schemeClr>
                </a:solidFill>
              </a:rPr>
              <a:t>0.6 mm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US" sz="1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5434" y="4362657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-51.3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28201" y="567515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-4.8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10834" y="5713436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-35.9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787165" y="459609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-130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370993" y="1810584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-53.8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28201" y="2369818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-2.7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420164" y="2375737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-23.5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825833" y="1173935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-137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5140" y="1071371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B0F0"/>
                </a:solidFill>
              </a:rPr>
              <a:t>-50</a:t>
            </a:r>
            <a:endParaRPr lang="en-US" sz="1400" b="1" dirty="0">
              <a:solidFill>
                <a:srgbClr val="00B0F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86381" y="1838474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111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99142" y="83392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-147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42778" y="5437746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14.6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865192" y="4309599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-138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-32369" y="1491628"/>
            <a:ext cx="115987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dirty="0" smtClean="0">
                <a:solidFill>
                  <a:schemeClr val="accent6">
                    <a:lumMod val="50000"/>
                  </a:schemeClr>
                </a:solidFill>
              </a:rPr>
              <a:t>Pl. stress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13T</a:t>
            </a: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0.6 mm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192" y="2705086"/>
            <a:ext cx="2835849" cy="180000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116" y="2679812"/>
            <a:ext cx="2835849" cy="1800000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1393" y="2688851"/>
            <a:ext cx="2835849" cy="1800000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2317893" y="357981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-60.0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084854" y="4147063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F0000"/>
                </a:solidFill>
              </a:rPr>
              <a:t>-2.1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29211" y="4028944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-30.6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66750" y="2888244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-198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885140" y="2807141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F3900D"/>
                </a:solidFill>
              </a:rPr>
              <a:t>-60</a:t>
            </a:r>
            <a:endParaRPr lang="en-US" sz="1400" b="1" dirty="0">
              <a:solidFill>
                <a:srgbClr val="F3900D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74343" y="3557917"/>
            <a:ext cx="6087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-14.7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487764" y="2865662"/>
            <a:ext cx="7548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b="1" dirty="0" smtClean="0">
                <a:solidFill>
                  <a:srgbClr val="0000FF"/>
                </a:solidFill>
              </a:rPr>
              <a:t>-181</a:t>
            </a:r>
            <a:endParaRPr lang="en-US" sz="1400" b="1" dirty="0">
              <a:solidFill>
                <a:srgbClr val="00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-14559" y="3173439"/>
            <a:ext cx="97913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2D</a:t>
            </a:r>
          </a:p>
          <a:p>
            <a:r>
              <a:rPr lang="fr-CH" sz="1600" dirty="0">
                <a:solidFill>
                  <a:schemeClr val="accent6">
                    <a:lumMod val="50000"/>
                  </a:schemeClr>
                </a:solidFill>
              </a:rPr>
              <a:t>Pl. </a:t>
            </a:r>
            <a:r>
              <a:rPr lang="fr-CH" sz="1600" dirty="0" err="1" smtClean="0">
                <a:solidFill>
                  <a:schemeClr val="accent6">
                    <a:lumMod val="50000"/>
                  </a:schemeClr>
                </a:solidFill>
              </a:rPr>
              <a:t>strain</a:t>
            </a: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13T</a:t>
            </a:r>
          </a:p>
          <a:p>
            <a:r>
              <a:rPr lang="fr-CH" sz="1400" dirty="0" smtClean="0">
                <a:solidFill>
                  <a:schemeClr val="accent6">
                    <a:lumMod val="50000"/>
                  </a:schemeClr>
                </a:solidFill>
              </a:rPr>
              <a:t>0.6 mm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5355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sz="3600" dirty="0" smtClean="0"/>
              <a:t>Fresca2: </a:t>
            </a:r>
            <a:r>
              <a:rPr lang="fr-CH" sz="3600" dirty="0" err="1" smtClean="0"/>
              <a:t>Summary</a:t>
            </a:r>
            <a:r>
              <a:rPr lang="fr-CH" sz="3600" dirty="0" smtClean="0"/>
              <a:t> (12/12)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256921" y="1397000"/>
          <a:ext cx="8455596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21879"/>
                <a:gridCol w="1087755"/>
                <a:gridCol w="1087755"/>
                <a:gridCol w="1272667"/>
                <a:gridCol w="1287780"/>
                <a:gridCol w="1198880"/>
                <a:gridCol w="119888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Contact [</a:t>
                      </a:r>
                      <a:r>
                        <a:rPr lang="fr-CH" sz="1600" dirty="0" err="1" smtClean="0"/>
                        <a:t>MPa</a:t>
                      </a:r>
                      <a:r>
                        <a:rPr lang="fr-CH" sz="1600" dirty="0" smtClean="0"/>
                        <a:t>]</a:t>
                      </a: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Sx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dirty="0" smtClean="0"/>
                        <a:t>[</a:t>
                      </a:r>
                      <a:r>
                        <a:rPr lang="fr-CH" sz="1600" dirty="0" err="1" smtClean="0"/>
                        <a:t>MPa</a:t>
                      </a:r>
                      <a:r>
                        <a:rPr lang="fr-CH" sz="1600" dirty="0" smtClean="0"/>
                        <a:t>]</a:t>
                      </a:r>
                      <a:endParaRPr lang="en-US" sz="16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Loading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4.2 K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18 T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err="1" smtClean="0"/>
                        <a:t>Loading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4.2 K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18 T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3D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6.8..51.8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44.3..116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-22.5..50.1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-51.3..-4.8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-130..-35.9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-138..14.6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/>
                        <a:t>2D P. stress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2.8..52.2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24.0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..120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-42.9..</a:t>
                      </a:r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62.9</a:t>
                      </a:r>
                      <a:endParaRPr lang="en-US" sz="1600" dirty="0">
                        <a:solidFill>
                          <a:srgbClr val="FF99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-50</a:t>
                      </a:r>
                      <a:r>
                        <a:rPr lang="fr-CH" sz="1600" baseline="30000" dirty="0" smtClean="0"/>
                        <a:t>2</a:t>
                      </a:r>
                      <a:r>
                        <a:rPr lang="fr-CH" sz="1600" baseline="0" dirty="0" smtClean="0"/>
                        <a:t>..</a:t>
                      </a:r>
                      <a:r>
                        <a:rPr lang="fr-CH" sz="1600" baseline="0" dirty="0" smtClean="0">
                          <a:solidFill>
                            <a:srgbClr val="00B050"/>
                          </a:solidFill>
                        </a:rPr>
                        <a:t>-2.7</a:t>
                      </a:r>
                      <a:endParaRPr lang="en-US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-137..</a:t>
                      </a:r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-23.5</a:t>
                      </a:r>
                      <a:endParaRPr lang="en-US" sz="1600" dirty="0">
                        <a:solidFill>
                          <a:srgbClr val="FF9933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-147..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111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2D P. </a:t>
                      </a:r>
                      <a:r>
                        <a:rPr lang="fr-CH" sz="1600" dirty="0" err="1" smtClean="0"/>
                        <a:t>strain</a:t>
                      </a:r>
                      <a:endParaRPr lang="en-US" sz="16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2.3..</a:t>
                      </a:r>
                      <a:r>
                        <a:rPr lang="fr-CH" sz="1600" dirty="0" smtClean="0">
                          <a:solidFill>
                            <a:srgbClr val="F3900D"/>
                          </a:solidFill>
                        </a:rPr>
                        <a:t>58.1</a:t>
                      </a:r>
                      <a:endParaRPr lang="en-US" sz="1600" dirty="0">
                        <a:solidFill>
                          <a:srgbClr val="F3900D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3900D"/>
                          </a:solidFill>
                        </a:rPr>
                        <a:t>31.5</a:t>
                      </a: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..169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-8.7..103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-60</a:t>
                      </a:r>
                      <a:r>
                        <a:rPr lang="fr-CH" sz="1600" baseline="30000" dirty="0" smtClean="0"/>
                        <a:t>2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..-2.1</a:t>
                      </a:r>
                      <a:endParaRPr lang="en-US" sz="1600" dirty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-198</a:t>
                      </a:r>
                      <a:r>
                        <a:rPr lang="fr-CH" sz="1600" dirty="0" smtClean="0">
                          <a:solidFill>
                            <a:srgbClr val="FF9933"/>
                          </a:solidFill>
                        </a:rPr>
                        <a:t>..</a:t>
                      </a:r>
                      <a:r>
                        <a:rPr lang="fr-CH" sz="1600" dirty="0" smtClean="0">
                          <a:solidFill>
                            <a:srgbClr val="00B050"/>
                          </a:solidFill>
                        </a:rPr>
                        <a:t>-30.6</a:t>
                      </a:r>
                      <a:endParaRPr lang="en-US" sz="1600" dirty="0" smtClean="0">
                        <a:solidFill>
                          <a:srgbClr val="00B05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600" dirty="0" smtClean="0">
                          <a:solidFill>
                            <a:srgbClr val="FF0000"/>
                          </a:solidFill>
                        </a:rPr>
                        <a:t>-181..-14.7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42563" y="3429000"/>
            <a:ext cx="3159839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smtClean="0">
                <a:solidFill>
                  <a:srgbClr val="00B050"/>
                </a:solidFill>
              </a:rPr>
              <a:t>+/-10%</a:t>
            </a:r>
          </a:p>
          <a:p>
            <a:r>
              <a:rPr lang="fr-CH" dirty="0" smtClean="0">
                <a:solidFill>
                  <a:srgbClr val="FFC000"/>
                </a:solidFill>
              </a:rPr>
              <a:t>+/-20%</a:t>
            </a:r>
          </a:p>
          <a:p>
            <a:r>
              <a:rPr lang="fr-CH" dirty="0" smtClean="0">
                <a:solidFill>
                  <a:srgbClr val="FF0000"/>
                </a:solidFill>
              </a:rPr>
              <a:t>No match in value or location</a:t>
            </a:r>
          </a:p>
          <a:p>
            <a:r>
              <a:rPr lang="fr-CH" baseline="30000" dirty="0" smtClean="0"/>
              <a:t>1</a:t>
            </a:r>
            <a:r>
              <a:rPr lang="fr-CH" dirty="0" smtClean="0"/>
              <a:t>Sharp </a:t>
            </a:r>
            <a:r>
              <a:rPr lang="fr-CH" dirty="0" err="1" smtClean="0"/>
              <a:t>peak</a:t>
            </a:r>
            <a:r>
              <a:rPr lang="fr-CH" dirty="0" smtClean="0"/>
              <a:t> </a:t>
            </a:r>
            <a:r>
              <a:rPr lang="fr-CH" dirty="0" err="1" smtClean="0"/>
              <a:t>effect</a:t>
            </a:r>
            <a:endParaRPr lang="fr-CH" dirty="0" smtClean="0">
              <a:solidFill>
                <a:srgbClr val="FFC000"/>
              </a:solidFill>
            </a:endParaRPr>
          </a:p>
          <a:p>
            <a:r>
              <a:rPr lang="fr-CH" baseline="30000" dirty="0" smtClean="0"/>
              <a:t>2</a:t>
            </a:r>
            <a:r>
              <a:rPr lang="fr-CH" dirty="0" smtClean="0"/>
              <a:t>discarding corner </a:t>
            </a:r>
            <a:r>
              <a:rPr lang="fr-CH" dirty="0" err="1" smtClean="0"/>
              <a:t>effects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15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 smtClean="0"/>
              <a:t>Mechanical properties of Cu wedges (1/4)</a:t>
            </a:r>
            <a:endParaRPr lang="en-GB" sz="36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1186641"/>
            <a:ext cx="8872537" cy="19492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The stress-</a:t>
            </a:r>
            <a:r>
              <a:rPr lang="de-DE" sz="1600" dirty="0" err="1"/>
              <a:t>strain</a:t>
            </a:r>
            <a:r>
              <a:rPr lang="de-DE" sz="1600" dirty="0"/>
              <a:t> </a:t>
            </a:r>
            <a:r>
              <a:rPr lang="de-DE" sz="1600" dirty="0" err="1"/>
              <a:t>behaviour</a:t>
            </a:r>
            <a:r>
              <a:rPr lang="de-DE" sz="1600" dirty="0"/>
              <a:t> of </a:t>
            </a:r>
            <a:r>
              <a:rPr lang="de-DE" sz="1600" dirty="0" err="1"/>
              <a:t>annealed</a:t>
            </a:r>
            <a:r>
              <a:rPr lang="de-DE" sz="1600" dirty="0"/>
              <a:t> </a:t>
            </a:r>
            <a:r>
              <a:rPr lang="de-DE" sz="1600" dirty="0" err="1"/>
              <a:t>Cu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non linear. </a:t>
            </a:r>
            <a:r>
              <a:rPr lang="de-DE" sz="1600" dirty="0" err="1"/>
              <a:t>Plastic</a:t>
            </a:r>
            <a:r>
              <a:rPr lang="de-DE" sz="1600" dirty="0"/>
              <a:t> </a:t>
            </a:r>
            <a:r>
              <a:rPr lang="de-DE" sz="1600" dirty="0" err="1"/>
              <a:t>behaviour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already</a:t>
            </a:r>
            <a:r>
              <a:rPr lang="de-DE" sz="1600" dirty="0"/>
              <a:t> </a:t>
            </a:r>
            <a:r>
              <a:rPr lang="de-DE" sz="1600" dirty="0" err="1"/>
              <a:t>observed</a:t>
            </a:r>
            <a:r>
              <a:rPr lang="de-DE" sz="1600" dirty="0"/>
              <a:t> </a:t>
            </a:r>
            <a:r>
              <a:rPr lang="de-DE" sz="1600" dirty="0" err="1"/>
              <a:t>when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smtClean="0"/>
              <a:t>stress </a:t>
            </a:r>
            <a:r>
              <a:rPr lang="de-DE" sz="1600" dirty="0" err="1"/>
              <a:t>exceeds</a:t>
            </a:r>
            <a:r>
              <a:rPr lang="de-DE" sz="1600" dirty="0"/>
              <a:t> </a:t>
            </a:r>
            <a:r>
              <a:rPr lang="de-DE" sz="1600" dirty="0" err="1"/>
              <a:t>about</a:t>
            </a:r>
            <a:r>
              <a:rPr lang="de-DE" sz="1600" dirty="0"/>
              <a:t> 20 MPa. The 0.2% </a:t>
            </a:r>
            <a:r>
              <a:rPr lang="de-DE" sz="1600" dirty="0" err="1"/>
              <a:t>proof</a:t>
            </a:r>
            <a:r>
              <a:rPr lang="de-DE" sz="1600" dirty="0"/>
              <a:t> stress (</a:t>
            </a:r>
            <a:r>
              <a:rPr lang="de-DE" sz="1600" i="1" dirty="0"/>
              <a:t>R</a:t>
            </a:r>
            <a:r>
              <a:rPr lang="de-DE" sz="1600" i="1" baseline="-25000" dirty="0"/>
              <a:t>p0.2</a:t>
            </a:r>
            <a:r>
              <a:rPr lang="de-DE" sz="1600" dirty="0"/>
              <a:t>)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less</a:t>
            </a:r>
            <a:r>
              <a:rPr lang="de-DE" sz="1600" dirty="0"/>
              <a:t> </a:t>
            </a:r>
            <a:r>
              <a:rPr lang="de-DE" sz="1600" dirty="0" err="1"/>
              <a:t>than</a:t>
            </a:r>
            <a:r>
              <a:rPr lang="de-DE" sz="1600" dirty="0"/>
              <a:t> 50 MPa.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600" dirty="0" err="1"/>
              <a:t>Young‘s</a:t>
            </a:r>
            <a:r>
              <a:rPr lang="de-DE" sz="1600" dirty="0"/>
              <a:t> </a:t>
            </a:r>
            <a:r>
              <a:rPr lang="de-DE" sz="1600" dirty="0" err="1"/>
              <a:t>modulus</a:t>
            </a:r>
            <a:r>
              <a:rPr lang="de-DE" sz="1600" dirty="0"/>
              <a:t> </a:t>
            </a:r>
            <a:r>
              <a:rPr lang="de-DE" sz="1600" dirty="0" err="1"/>
              <a:t>cannot</a:t>
            </a:r>
            <a:r>
              <a:rPr lang="de-DE" sz="1600" dirty="0"/>
              <a:t> </a:t>
            </a:r>
            <a:r>
              <a:rPr lang="de-DE" sz="1600" dirty="0" err="1"/>
              <a:t>be</a:t>
            </a:r>
            <a:r>
              <a:rPr lang="de-DE" sz="1600" dirty="0"/>
              <a:t> </a:t>
            </a:r>
            <a:r>
              <a:rPr lang="de-DE" sz="1600" dirty="0" err="1"/>
              <a:t>derived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initial </a:t>
            </a:r>
            <a:r>
              <a:rPr lang="de-DE" sz="1600" dirty="0" err="1"/>
              <a:t>loading</a:t>
            </a:r>
            <a:r>
              <a:rPr lang="de-DE" sz="1600" dirty="0"/>
              <a:t> </a:t>
            </a:r>
            <a:r>
              <a:rPr lang="de-DE" sz="1600" dirty="0" err="1"/>
              <a:t>curve</a:t>
            </a:r>
            <a:r>
              <a:rPr lang="de-DE" sz="1600" dirty="0"/>
              <a:t>. </a:t>
            </a:r>
            <a:r>
              <a:rPr lang="de-DE" sz="1600" dirty="0" err="1"/>
              <a:t>Instead</a:t>
            </a:r>
            <a:r>
              <a:rPr lang="de-DE" sz="1600" dirty="0"/>
              <a:t> </a:t>
            </a:r>
            <a:r>
              <a:rPr lang="de-DE" sz="1600" dirty="0" err="1"/>
              <a:t>it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estimated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unloading</a:t>
            </a:r>
            <a:r>
              <a:rPr lang="de-DE" sz="1600" dirty="0"/>
              <a:t> </a:t>
            </a:r>
            <a:r>
              <a:rPr lang="de-DE" sz="1600" dirty="0" err="1"/>
              <a:t>curve</a:t>
            </a:r>
            <a:r>
              <a:rPr lang="de-DE" sz="1600" dirty="0"/>
              <a:t> (</a:t>
            </a:r>
            <a:r>
              <a:rPr lang="de-DE" sz="1600" i="1" dirty="0" err="1"/>
              <a:t>E</a:t>
            </a:r>
            <a:r>
              <a:rPr lang="de-DE" sz="1600" i="1" baseline="-25000" dirty="0" err="1"/>
              <a:t>a</a:t>
            </a:r>
            <a:r>
              <a:rPr lang="de-DE" sz="1600" dirty="0"/>
              <a:t>). 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600" dirty="0"/>
              <a:t>Even at 4.2 K </a:t>
            </a:r>
            <a:r>
              <a:rPr lang="de-DE" sz="1600" dirty="0" err="1"/>
              <a:t>annealed</a:t>
            </a:r>
            <a:r>
              <a:rPr lang="de-DE" sz="1600" dirty="0"/>
              <a:t> </a:t>
            </a:r>
            <a:r>
              <a:rPr lang="de-DE" sz="1600" dirty="0" err="1"/>
              <a:t>Cu</a:t>
            </a:r>
            <a:r>
              <a:rPr lang="de-DE" sz="1600" dirty="0"/>
              <a:t> </a:t>
            </a:r>
            <a:r>
              <a:rPr lang="de-DE" sz="1600" dirty="0" err="1"/>
              <a:t>cannot</a:t>
            </a:r>
            <a:r>
              <a:rPr lang="de-DE" sz="1600" dirty="0"/>
              <a:t> </a:t>
            </a:r>
            <a:r>
              <a:rPr lang="de-DE" sz="1600" dirty="0" err="1"/>
              <a:t>cary</a:t>
            </a:r>
            <a:r>
              <a:rPr lang="de-DE" sz="1600" dirty="0"/>
              <a:t> substantial </a:t>
            </a:r>
            <a:r>
              <a:rPr lang="de-DE" sz="1600" dirty="0" err="1"/>
              <a:t>loads</a:t>
            </a:r>
            <a:r>
              <a:rPr lang="de-DE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1585913" y="633785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C. Scheuerlein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7715449"/>
              </p:ext>
            </p:extLst>
          </p:nvPr>
        </p:nvGraphicFramePr>
        <p:xfrm>
          <a:off x="3803877" y="3638552"/>
          <a:ext cx="5244940" cy="1026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3134"/>
                <a:gridCol w="1136304"/>
                <a:gridCol w="1191126"/>
                <a:gridCol w="1114376"/>
              </a:tblGrid>
              <a:tr h="342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E</a:t>
                      </a:r>
                      <a:r>
                        <a:rPr lang="en-US" sz="1200" baseline="-25000">
                          <a:effectLst/>
                        </a:rPr>
                        <a:t>a</a:t>
                      </a:r>
                      <a:r>
                        <a:rPr lang="en-US" sz="1200">
                          <a:effectLst/>
                        </a:rPr>
                        <a:t> (GPa)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30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r>
                        <a:rPr lang="en-US" sz="1200" baseline="-25000">
                          <a:effectLst/>
                        </a:rPr>
                        <a:t>p0.2 </a:t>
                      </a:r>
                      <a:r>
                        <a:rPr lang="en-US" sz="1200">
                          <a:effectLst/>
                        </a:rPr>
                        <a:t>(MPa)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R</a:t>
                      </a:r>
                      <a:r>
                        <a:rPr lang="en-US" sz="1200" baseline="-25000">
                          <a:effectLst/>
                        </a:rPr>
                        <a:t>m</a:t>
                      </a:r>
                      <a:r>
                        <a:rPr lang="en-US" sz="1200">
                          <a:effectLst/>
                        </a:rPr>
                        <a:t> (MPa)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Cold-worked Cu wire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127</a:t>
                      </a:r>
                      <a:r>
                        <a:rPr lang="en-US" sz="12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>
                          <a:effectLst/>
                        </a:rPr>
                        <a:t>0.8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397</a:t>
                      </a:r>
                      <a:r>
                        <a:rPr lang="en-US" sz="1200" dirty="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dirty="0">
                          <a:effectLst/>
                        </a:rPr>
                        <a:t>15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427</a:t>
                      </a:r>
                      <a:r>
                        <a:rPr lang="en-US" sz="12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>
                          <a:effectLst/>
                        </a:rPr>
                        <a:t>5.9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420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Annealed Cu wire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108</a:t>
                      </a:r>
                      <a:r>
                        <a:rPr lang="en-US" sz="12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>
                          <a:effectLst/>
                        </a:rPr>
                        <a:t>2.1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46.2</a:t>
                      </a:r>
                      <a:r>
                        <a:rPr lang="en-US" sz="120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>
                          <a:effectLst/>
                        </a:rPr>
                        <a:t>2.6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204</a:t>
                      </a:r>
                      <a:r>
                        <a:rPr lang="en-US" sz="1200" dirty="0">
                          <a:effectLst/>
                          <a:sym typeface="Symbol" panose="05050102010706020507" pitchFamily="18" charset="2"/>
                        </a:rPr>
                        <a:t></a:t>
                      </a:r>
                      <a:r>
                        <a:rPr lang="en-US" sz="1200" dirty="0">
                          <a:effectLst/>
                        </a:rPr>
                        <a:t>1.6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1" y="3273167"/>
            <a:ext cx="3743325" cy="2282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715169" y="3225027"/>
            <a:ext cx="54288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altLang="en-US" sz="1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Tensile properties of cold drawn Cu wire before and after annealing at 695 °C (measured at RT).</a:t>
            </a:r>
            <a:endParaRPr kumimoji="0" lang="en-US" altLang="en-US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15169" y="4778443"/>
            <a:ext cx="5428831" cy="668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From: C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Scheuerlein, F. Lackner, F. Savary, B. Rehmer, M. Finn, P.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Uhlemann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“</a:t>
            </a:r>
            <a:r>
              <a:rPr lang="en-GB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Mechanical properties of the HL-LHC 11 Tesla Nb</a:t>
            </a:r>
            <a:r>
              <a:rPr lang="en-GB" sz="1200" i="1" baseline="-25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en-GB" sz="1200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Sn magnet constituent materials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”, IEEE Trans. Appl. </a:t>
            </a:r>
            <a:r>
              <a:rPr lang="en-GB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Supercond</a:t>
            </a: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., submitted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0540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Discussion</a:t>
            </a:r>
            <a:endParaRPr lang="en-GB" sz="3600" dirty="0"/>
          </a:p>
        </p:txBody>
      </p:sp>
      <p:sp>
        <p:nvSpPr>
          <p:cNvPr id="8" name="Rectangle 7"/>
          <p:cNvSpPr/>
          <p:nvPr/>
        </p:nvSpPr>
        <p:spPr>
          <a:xfrm>
            <a:off x="0" y="868035"/>
            <a:ext cx="9144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dirty="0"/>
              <a:t>Comparison of different design options in terms of performance to be able to take a decision on the reference option or options for the CDR</a:t>
            </a:r>
            <a:endParaRPr lang="en-GB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Distribution of the work for the reference option(s</a:t>
            </a:r>
            <a:r>
              <a:rPr lang="en-US" dirty="0" smtClean="0"/>
              <a:t>)</a:t>
            </a:r>
            <a:endParaRPr lang="en-GB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Structural FEA analysis, possible options and optimization criteria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Material properties of materials used in the magnet (focus on wedges)</a:t>
            </a:r>
            <a:endParaRPr lang="en-GB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Required </a:t>
            </a:r>
            <a:r>
              <a:rPr lang="en-US" dirty="0" err="1"/>
              <a:t>loadline</a:t>
            </a:r>
            <a:r>
              <a:rPr lang="en-US" dirty="0"/>
              <a:t> margin in the ends</a:t>
            </a:r>
            <a:endParaRPr lang="en-GB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Yield </a:t>
            </a:r>
            <a:r>
              <a:rPr lang="en-US" dirty="0"/>
              <a:t>strength in </a:t>
            </a:r>
            <a:r>
              <a:rPr lang="en-US" dirty="0" smtClean="0"/>
              <a:t>the iron/steel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 smtClean="0"/>
              <a:t>Cost model considerations</a:t>
            </a:r>
            <a:endParaRPr lang="en-GB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70885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400" dirty="0" smtClean="0"/>
              <a:t>Mechanical properties of </a:t>
            </a:r>
            <a:r>
              <a:rPr lang="en-US" sz="3400" dirty="0" err="1"/>
              <a:t>Glidcop</a:t>
            </a:r>
            <a:r>
              <a:rPr lang="en-US" sz="3400" dirty="0"/>
              <a:t> wedges </a:t>
            </a:r>
            <a:r>
              <a:rPr lang="en-US" sz="3400" dirty="0" smtClean="0"/>
              <a:t>(2/4)</a:t>
            </a:r>
            <a:endParaRPr lang="en-GB" sz="34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85913" y="633785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C. Scheuerlein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93" y="1546303"/>
            <a:ext cx="4750309" cy="329943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3806" y="1546303"/>
            <a:ext cx="4307627" cy="332366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0" y="1186641"/>
            <a:ext cx="88725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de-DE" sz="1600" dirty="0" smtClean="0"/>
              <a:t>RT </a:t>
            </a:r>
            <a:r>
              <a:rPr lang="de-DE" sz="1600" dirty="0" err="1" smtClean="0"/>
              <a:t>properties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3893" y="4751601"/>
            <a:ext cx="4664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de-DE" sz="1600" dirty="0"/>
              <a:t>Al </a:t>
            </a:r>
            <a:r>
              <a:rPr lang="de-DE" sz="1600" dirty="0" err="1"/>
              <a:t>oxide</a:t>
            </a:r>
            <a:r>
              <a:rPr lang="de-DE" sz="1600" dirty="0"/>
              <a:t> </a:t>
            </a:r>
            <a:r>
              <a:rPr lang="de-DE" sz="1600" dirty="0" err="1"/>
              <a:t>dispersion</a:t>
            </a:r>
            <a:r>
              <a:rPr lang="de-DE" sz="1600" dirty="0"/>
              <a:t> </a:t>
            </a:r>
            <a:r>
              <a:rPr lang="de-DE" sz="1600" dirty="0" err="1"/>
              <a:t>strengthened</a:t>
            </a:r>
            <a:r>
              <a:rPr lang="de-DE" sz="1600" dirty="0"/>
              <a:t>  </a:t>
            </a:r>
            <a:r>
              <a:rPr lang="de-DE" sz="1600" dirty="0" err="1"/>
              <a:t>Cu</a:t>
            </a:r>
            <a:r>
              <a:rPr lang="de-DE" sz="1600" dirty="0"/>
              <a:t> (</a:t>
            </a:r>
            <a:r>
              <a:rPr lang="de-DE" sz="1600" dirty="0" err="1"/>
              <a:t>tradename</a:t>
            </a:r>
            <a:r>
              <a:rPr lang="de-DE" sz="1600" dirty="0"/>
              <a:t> </a:t>
            </a:r>
            <a:r>
              <a:rPr lang="de-DE" sz="1600" dirty="0" err="1"/>
              <a:t>Glidcop</a:t>
            </a:r>
            <a:r>
              <a:rPr lang="de-DE" sz="1600" dirty="0"/>
              <a:t>) RT </a:t>
            </a:r>
            <a:r>
              <a:rPr lang="de-DE" sz="1600" dirty="0" err="1"/>
              <a:t>mechanical</a:t>
            </a:r>
            <a:r>
              <a:rPr lang="de-DE" sz="1600" dirty="0"/>
              <a:t> </a:t>
            </a:r>
            <a:r>
              <a:rPr lang="de-DE" sz="1600" dirty="0" err="1"/>
              <a:t>properties</a:t>
            </a:r>
            <a:r>
              <a:rPr lang="de-DE" sz="1600" dirty="0"/>
              <a:t> </a:t>
            </a:r>
            <a:r>
              <a:rPr lang="de-DE" sz="1600" dirty="0" err="1"/>
              <a:t>measured</a:t>
            </a:r>
            <a:r>
              <a:rPr lang="de-DE" sz="1600" dirty="0"/>
              <a:t> after </a:t>
            </a:r>
            <a:r>
              <a:rPr lang="de-DE" sz="1600" dirty="0" err="1"/>
              <a:t>prior</a:t>
            </a:r>
            <a:r>
              <a:rPr lang="de-DE" sz="1600" dirty="0"/>
              <a:t> </a:t>
            </a:r>
            <a:r>
              <a:rPr lang="de-DE" sz="1600" dirty="0" smtClean="0"/>
              <a:t>650°C </a:t>
            </a:r>
            <a:r>
              <a:rPr lang="de-DE" sz="1600" dirty="0" err="1"/>
              <a:t>coil</a:t>
            </a:r>
            <a:r>
              <a:rPr lang="de-DE" sz="1600" dirty="0"/>
              <a:t> </a:t>
            </a:r>
            <a:r>
              <a:rPr lang="de-DE" sz="1600" dirty="0" err="1"/>
              <a:t>reaction</a:t>
            </a:r>
            <a:r>
              <a:rPr lang="de-DE" sz="1600" dirty="0"/>
              <a:t> </a:t>
            </a:r>
            <a:r>
              <a:rPr lang="de-DE" sz="1600" dirty="0" err="1"/>
              <a:t>heat</a:t>
            </a:r>
            <a:r>
              <a:rPr lang="de-DE" sz="1600" dirty="0"/>
              <a:t> </a:t>
            </a:r>
            <a:r>
              <a:rPr lang="de-DE" sz="1600" dirty="0" err="1"/>
              <a:t>treatment</a:t>
            </a:r>
            <a:r>
              <a:rPr lang="de-DE" sz="1600" dirty="0"/>
              <a:t>. </a:t>
            </a:r>
            <a:r>
              <a:rPr lang="de-DE" sz="1600" dirty="0" err="1"/>
              <a:t>Stres-strain</a:t>
            </a:r>
            <a:r>
              <a:rPr lang="de-DE" sz="1600" dirty="0"/>
              <a:t> </a:t>
            </a:r>
            <a:r>
              <a:rPr lang="de-DE" sz="1600" dirty="0" err="1"/>
              <a:t>curves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Ti-6Al-4V </a:t>
            </a:r>
            <a:r>
              <a:rPr lang="de-DE" sz="1600" dirty="0" err="1"/>
              <a:t>and</a:t>
            </a:r>
            <a:r>
              <a:rPr lang="de-DE" sz="1600" dirty="0"/>
              <a:t> 316LN </a:t>
            </a:r>
            <a:r>
              <a:rPr lang="de-DE" sz="1600" dirty="0" err="1"/>
              <a:t>stainless</a:t>
            </a:r>
            <a:r>
              <a:rPr lang="de-DE" sz="1600" dirty="0"/>
              <a:t> </a:t>
            </a:r>
            <a:r>
              <a:rPr lang="de-DE" sz="1600" dirty="0" err="1"/>
              <a:t>steel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shown</a:t>
            </a:r>
            <a:r>
              <a:rPr lang="de-DE" sz="1600" dirty="0"/>
              <a:t>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comparison</a:t>
            </a:r>
            <a:r>
              <a:rPr lang="de-DE" sz="16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008344" y="4743344"/>
            <a:ext cx="46099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de-DE" sz="1600" dirty="0" err="1"/>
              <a:t>Comparison</a:t>
            </a:r>
            <a:r>
              <a:rPr lang="de-DE" sz="1600" dirty="0"/>
              <a:t> </a:t>
            </a:r>
            <a:r>
              <a:rPr lang="de-DE" sz="1600" dirty="0" err="1"/>
              <a:t>of</a:t>
            </a:r>
            <a:r>
              <a:rPr lang="de-DE" sz="1600" dirty="0"/>
              <a:t> </a:t>
            </a:r>
            <a:r>
              <a:rPr lang="de-DE" sz="1600" dirty="0" err="1"/>
              <a:t>Glidcop</a:t>
            </a:r>
            <a:r>
              <a:rPr lang="de-DE" sz="1600" dirty="0"/>
              <a:t> stress </a:t>
            </a:r>
            <a:r>
              <a:rPr lang="de-DE" sz="1600" dirty="0" err="1"/>
              <a:t>strain</a:t>
            </a:r>
            <a:r>
              <a:rPr lang="de-DE" sz="1600" dirty="0"/>
              <a:t> </a:t>
            </a:r>
            <a:r>
              <a:rPr lang="de-DE" sz="1600" dirty="0" err="1"/>
              <a:t>curvers</a:t>
            </a:r>
            <a:r>
              <a:rPr lang="de-DE" sz="1600" dirty="0"/>
              <a:t> </a:t>
            </a:r>
            <a:r>
              <a:rPr lang="de-DE" sz="1600" dirty="0" err="1"/>
              <a:t>under</a:t>
            </a:r>
            <a:r>
              <a:rPr lang="de-DE" sz="1600" dirty="0"/>
              <a:t> longitudinal </a:t>
            </a:r>
            <a:r>
              <a:rPr lang="de-DE" sz="1600" dirty="0" err="1"/>
              <a:t>tensile</a:t>
            </a:r>
            <a:r>
              <a:rPr lang="de-DE" sz="1600" dirty="0"/>
              <a:t> </a:t>
            </a:r>
            <a:r>
              <a:rPr lang="de-DE" sz="1600" dirty="0" err="1"/>
              <a:t>and</a:t>
            </a:r>
            <a:r>
              <a:rPr lang="de-DE" sz="1600" dirty="0"/>
              <a:t> </a:t>
            </a:r>
            <a:r>
              <a:rPr lang="de-DE" sz="1600" dirty="0" err="1"/>
              <a:t>transverse</a:t>
            </a:r>
            <a:r>
              <a:rPr lang="de-DE" sz="1600" dirty="0"/>
              <a:t> </a:t>
            </a:r>
            <a:r>
              <a:rPr lang="de-DE" sz="1600" dirty="0" err="1"/>
              <a:t>compressive</a:t>
            </a:r>
            <a:r>
              <a:rPr lang="de-DE" sz="1600" dirty="0"/>
              <a:t> </a:t>
            </a:r>
            <a:r>
              <a:rPr lang="de-DE" sz="1600" dirty="0" err="1"/>
              <a:t>loading</a:t>
            </a:r>
            <a:r>
              <a:rPr lang="de-DE" sz="1600" dirty="0"/>
              <a:t>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8312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dirty="0" err="1" smtClean="0"/>
              <a:t>Glidcop</a:t>
            </a:r>
            <a:r>
              <a:rPr lang="en-US" sz="3600" dirty="0" smtClean="0"/>
              <a:t> Young’s modulus temperature </a:t>
            </a:r>
            <a:r>
              <a:rPr lang="en-US" sz="3600" dirty="0"/>
              <a:t>dependence </a:t>
            </a:r>
            <a:r>
              <a:rPr lang="en-US" sz="3600" dirty="0" smtClean="0"/>
              <a:t>(3/4)</a:t>
            </a:r>
            <a:endParaRPr lang="en-GB" sz="36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85913" y="633785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C. Scheuerlein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689262"/>
              </p:ext>
            </p:extLst>
          </p:nvPr>
        </p:nvGraphicFramePr>
        <p:xfrm>
          <a:off x="2659992" y="2741860"/>
          <a:ext cx="3970564" cy="28240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0" y="1080835"/>
            <a:ext cx="9144000" cy="1856252"/>
          </a:xfrm>
        </p:spPr>
        <p:txBody>
          <a:bodyPr>
            <a:normAutofit/>
          </a:bodyPr>
          <a:lstStyle/>
          <a:p>
            <a:r>
              <a:rPr lang="en-GB" sz="1600" dirty="0" smtClean="0"/>
              <a:t>Temperature dependent Young’s and shear moduli are measured by the resonance method in the temperature range 20-650 °C.</a:t>
            </a:r>
          </a:p>
          <a:p>
            <a:r>
              <a:rPr lang="en-GB" sz="1600" dirty="0" smtClean="0"/>
              <a:t>A 4.2 K </a:t>
            </a:r>
            <a:r>
              <a:rPr lang="en-GB" sz="1600" dirty="0" err="1" smtClean="0"/>
              <a:t>Glidcop</a:t>
            </a:r>
            <a:r>
              <a:rPr lang="en-GB" sz="1600" dirty="0" smtClean="0"/>
              <a:t> Young’s modulus of 109 </a:t>
            </a:r>
            <a:r>
              <a:rPr lang="en-GB" sz="1600" dirty="0" err="1" smtClean="0"/>
              <a:t>GPa</a:t>
            </a:r>
            <a:r>
              <a:rPr lang="en-GB" sz="1600" dirty="0" smtClean="0"/>
              <a:t> is obtained by fitting </a:t>
            </a:r>
            <a:r>
              <a:rPr lang="en-GB" sz="1600" dirty="0"/>
              <a:t>and extrapolating the </a:t>
            </a:r>
            <a:r>
              <a:rPr lang="en-GB" sz="1600" dirty="0" smtClean="0"/>
              <a:t>20-650°C data.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5570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err="1" smtClean="0"/>
              <a:t>Glidcop</a:t>
            </a:r>
            <a:r>
              <a:rPr lang="en-US" sz="3600" dirty="0" smtClean="0"/>
              <a:t>, some add. information (4/4)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sz="1600" dirty="0"/>
              <a:t>The raw material is patented </a:t>
            </a:r>
            <a:r>
              <a:rPr lang="en-GB" sz="1600" dirty="0" smtClean="0"/>
              <a:t>(</a:t>
            </a:r>
            <a:r>
              <a:rPr lang="en-GB" sz="1600" dirty="0" smtClean="0">
                <a:hlinkClick r:id="rId2"/>
              </a:rPr>
              <a:t>http</a:t>
            </a:r>
            <a:r>
              <a:rPr lang="en-GB" sz="1600" dirty="0">
                <a:hlinkClick r:id="rId2"/>
              </a:rPr>
              <a:t>://www.cep-freiberg.de/en</a:t>
            </a:r>
            <a:r>
              <a:rPr lang="en-GB" sz="1600" dirty="0" smtClean="0">
                <a:hlinkClick r:id="rId2"/>
              </a:rPr>
              <a:t>/</a:t>
            </a:r>
            <a:r>
              <a:rPr lang="en-GB" sz="1600" dirty="0" smtClean="0"/>
              <a:t>), </a:t>
            </a:r>
            <a:r>
              <a:rPr lang="en-GB" sz="1600" dirty="0"/>
              <a:t>owned by a professor of Technical University </a:t>
            </a:r>
            <a:r>
              <a:rPr lang="en-GB" sz="1600" dirty="0" err="1" smtClean="0"/>
              <a:t>Bergakademie</a:t>
            </a:r>
            <a:r>
              <a:rPr lang="en-GB" sz="1600" dirty="0" smtClean="0"/>
              <a:t> Freiberg.</a:t>
            </a:r>
            <a:endParaRPr lang="en-GB" sz="1600" dirty="0"/>
          </a:p>
          <a:p>
            <a:r>
              <a:rPr lang="en-GB" sz="1600" dirty="0" smtClean="0"/>
              <a:t>The </a:t>
            </a:r>
            <a:r>
              <a:rPr lang="en-GB" sz="1600" dirty="0"/>
              <a:t>production process of the wedges is such that CEP Freiberg produces the granulate and does a first extrusion, with a die produced by </a:t>
            </a:r>
            <a:r>
              <a:rPr lang="en-GB" sz="1600" dirty="0" err="1"/>
              <a:t>Luvata</a:t>
            </a:r>
            <a:r>
              <a:rPr lang="en-GB" sz="1600" dirty="0"/>
              <a:t>. Then this raw material is transported to </a:t>
            </a:r>
            <a:r>
              <a:rPr lang="en-GB" sz="1600" dirty="0" err="1"/>
              <a:t>Luvata</a:t>
            </a:r>
            <a:r>
              <a:rPr lang="en-GB" sz="1600" dirty="0"/>
              <a:t>, which are then probably performing some annealing to reduce internal stress, do acid cleaning to clean the surface and bring the wedges to final shape. Their extrusion is limited to 5 kg (currently). We at CERN have 6 m long wedges received from </a:t>
            </a:r>
            <a:r>
              <a:rPr lang="en-GB" sz="1600" dirty="0" err="1"/>
              <a:t>Luvata</a:t>
            </a:r>
            <a:r>
              <a:rPr lang="en-GB" sz="1600" dirty="0"/>
              <a:t>. The price is around 200 EUR/kg.</a:t>
            </a:r>
          </a:p>
          <a:p>
            <a:r>
              <a:rPr lang="en-GB" sz="1600" dirty="0" smtClean="0"/>
              <a:t>The </a:t>
            </a:r>
            <a:r>
              <a:rPr lang="en-GB" sz="1600" dirty="0"/>
              <a:t>material was selected because it does not transform its state during the heat treatment (no grain growth), it has a high specific heat and thermal conductivity. Another suitable material would be Ni-super-alloy, but it is very expensive and maybe magnetic (to be checked</a:t>
            </a:r>
            <a:r>
              <a:rPr lang="en-GB" sz="1600" dirty="0" smtClean="0"/>
              <a:t>).</a:t>
            </a:r>
            <a:r>
              <a:rPr lang="en-GB" sz="1600" dirty="0"/>
              <a:t> </a:t>
            </a:r>
          </a:p>
          <a:p>
            <a:r>
              <a:rPr lang="en-GB" sz="1600" dirty="0" smtClean="0"/>
              <a:t>Should we start a study if the extrusion amount can be increased and the cost reduced?</a:t>
            </a:r>
            <a:endParaRPr lang="en-GB" sz="1600" dirty="0"/>
          </a:p>
          <a:p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85913" y="6337855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D. Smekens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779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Required </a:t>
            </a:r>
            <a:r>
              <a:rPr lang="en-GB" sz="3600" dirty="0" err="1"/>
              <a:t>loadline</a:t>
            </a:r>
            <a:r>
              <a:rPr lang="en-GB" sz="3600" dirty="0"/>
              <a:t> margin in the ends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186641"/>
            <a:ext cx="8872537" cy="8822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A reduction of the field of around 1 T (</a:t>
            </a:r>
            <a:r>
              <a:rPr lang="en-US" sz="1600" dirty="0" err="1" smtClean="0"/>
              <a:t>loadline</a:t>
            </a:r>
            <a:r>
              <a:rPr lang="en-US" sz="1600" dirty="0" smtClean="0"/>
              <a:t> margin around 20%) in the ends seems appropriate?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684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50000"/>
              </a:lnSpc>
            </a:pPr>
            <a:r>
              <a:rPr lang="en-US" sz="4000" dirty="0"/>
              <a:t>Yield strength in the </a:t>
            </a:r>
            <a:r>
              <a:rPr lang="en-US" sz="4000" dirty="0" smtClean="0"/>
              <a:t>iron/steel (1/6)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31755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9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409181"/>
              </p:ext>
            </p:extLst>
          </p:nvPr>
        </p:nvGraphicFramePr>
        <p:xfrm>
          <a:off x="2809352" y="2080259"/>
          <a:ext cx="3617139" cy="2931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01088"/>
                <a:gridCol w="1475743"/>
                <a:gridCol w="1140308"/>
              </a:tblGrid>
              <a:tr h="476276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Material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Production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Thickness</a:t>
                      </a:r>
                      <a:r>
                        <a:rPr lang="fr-CH" sz="1400" dirty="0" smtClean="0"/>
                        <a:t> [mm]</a:t>
                      </a:r>
                      <a:endParaRPr lang="en-US" sz="1400" dirty="0"/>
                    </a:p>
                  </a:txBody>
                  <a:tcPr anchor="ctr"/>
                </a:tc>
              </a:tr>
              <a:tr h="476276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Magnetil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Hot-rolled </a:t>
                      </a:r>
                      <a:r>
                        <a:rPr lang="fr-CH" sz="1400" dirty="0" err="1" smtClean="0">
                          <a:solidFill>
                            <a:srgbClr val="008000"/>
                          </a:solidFill>
                        </a:rPr>
                        <a:t>Laminations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solidFill>
                            <a:srgbClr val="008000"/>
                          </a:solidFill>
                        </a:rPr>
                        <a:t>2.5-8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40864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ST430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>
                          <a:solidFill>
                            <a:srgbClr val="008000"/>
                          </a:solidFill>
                        </a:rPr>
                        <a:t>Laminations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  <a:tr h="476276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Armco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Hot-rolled </a:t>
                      </a:r>
                      <a:r>
                        <a:rPr lang="fr-CH" sz="1400" dirty="0" err="1" smtClean="0">
                          <a:solidFill>
                            <a:srgbClr val="008000"/>
                          </a:solidFill>
                        </a:rPr>
                        <a:t>Laminations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solidFill>
                            <a:srgbClr val="008000"/>
                          </a:solidFill>
                        </a:rPr>
                        <a:t>1.5-30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47627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HSLA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solidFill>
                            <a:srgbClr val="008000"/>
                          </a:solidFill>
                        </a:rPr>
                        <a:t>Hot-rolled pole sheets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solidFill>
                            <a:srgbClr val="008000"/>
                          </a:solidFill>
                        </a:rPr>
                        <a:t>2-12</a:t>
                      </a:r>
                      <a:endParaRPr lang="en-US" sz="1400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476276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Silicon steels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>
                          <a:solidFill>
                            <a:srgbClr val="FF0000"/>
                          </a:solidFill>
                        </a:rPr>
                        <a:t>Cold-</a:t>
                      </a:r>
                      <a:r>
                        <a:rPr lang="fr-CH" sz="1400" dirty="0" err="1" smtClean="0">
                          <a:solidFill>
                            <a:srgbClr val="FF0000"/>
                          </a:solidFill>
                        </a:rPr>
                        <a:t>rolled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>
                          <a:solidFill>
                            <a:srgbClr val="FF0000"/>
                          </a:solidFill>
                        </a:rPr>
                        <a:t>&lt;1.5</a:t>
                      </a:r>
                      <a:endParaRPr lang="en-US" sz="1400" dirty="0" smtClean="0">
                        <a:solidFill>
                          <a:srgbClr val="FF0000"/>
                        </a:solidFill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632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err="1" smtClean="0"/>
              <a:t>Mechanical</a:t>
            </a:r>
            <a:r>
              <a:rPr lang="fr-CH" sz="3600" dirty="0" smtClean="0"/>
              <a:t> </a:t>
            </a:r>
            <a:r>
              <a:rPr lang="fr-CH" sz="3600" dirty="0" err="1" smtClean="0"/>
              <a:t>properties</a:t>
            </a:r>
            <a:r>
              <a:rPr lang="fr-CH" sz="3600" dirty="0" smtClean="0"/>
              <a:t> (2/6)</a:t>
            </a:r>
            <a:endParaRPr lang="en-US" sz="36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20035997"/>
              </p:ext>
            </p:extLst>
          </p:nvPr>
        </p:nvGraphicFramePr>
        <p:xfrm>
          <a:off x="153749" y="913059"/>
          <a:ext cx="8640615" cy="36560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268730"/>
                <a:gridCol w="1560830"/>
                <a:gridCol w="1223772"/>
                <a:gridCol w="2052955"/>
                <a:gridCol w="1166847"/>
                <a:gridCol w="136748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Material</a:t>
                      </a:r>
                      <a:endParaRPr lang="en-US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Modulus</a:t>
                      </a:r>
                      <a:r>
                        <a:rPr lang="fr-CH" sz="1400" dirty="0" smtClean="0"/>
                        <a:t> [</a:t>
                      </a:r>
                      <a:r>
                        <a:rPr lang="fr-CH" sz="1400" dirty="0" err="1" smtClean="0"/>
                        <a:t>GPa</a:t>
                      </a:r>
                      <a:r>
                        <a:rPr lang="fr-CH" sz="140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R</a:t>
                      </a:r>
                      <a:r>
                        <a:rPr lang="fr-CH" sz="1400" baseline="-25000" dirty="0" smtClean="0"/>
                        <a:t>p0.2</a:t>
                      </a:r>
                      <a:r>
                        <a:rPr lang="fr-CH" sz="1400" baseline="0" dirty="0" smtClean="0"/>
                        <a:t> [</a:t>
                      </a:r>
                      <a:r>
                        <a:rPr lang="fr-CH" sz="1400" baseline="0" dirty="0" err="1" smtClean="0"/>
                        <a:t>MPa</a:t>
                      </a:r>
                      <a:r>
                        <a:rPr lang="fr-CH" sz="1400" baseline="0" dirty="0" smtClean="0"/>
                        <a:t>]</a:t>
                      </a:r>
                      <a:endParaRPr lang="en-US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Contraction</a:t>
                      </a:r>
                    </a:p>
                    <a:p>
                      <a:pPr algn="ctr"/>
                      <a:r>
                        <a:rPr lang="el-GR" sz="1400" dirty="0" smtClean="0"/>
                        <a:t>[μ</a:t>
                      </a:r>
                      <a:r>
                        <a:rPr lang="en-US" sz="1400" dirty="0" smtClean="0"/>
                        <a:t>m/m/K]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RT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4.2 K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RT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4.2 K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To 4.2 K</a:t>
                      </a:r>
                      <a:endParaRPr lang="en-US" sz="1400" dirty="0"/>
                    </a:p>
                  </a:txBody>
                  <a:tcPr anchor="ctr"/>
                </a:tc>
              </a:tr>
              <a:tr h="470928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SS 316LN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>
                          <a:solidFill>
                            <a:srgbClr val="008000"/>
                          </a:solidFill>
                        </a:rPr>
                        <a:t>203 [1]</a:t>
                      </a:r>
                      <a:r>
                        <a:rPr lang="fr-CH" sz="1400" dirty="0" smtClean="0"/>
                        <a:t>, </a:t>
                      </a:r>
                      <a:r>
                        <a:rPr lang="fr-CH" sz="1400" b="1" dirty="0" smtClean="0"/>
                        <a:t>193*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210*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324 [1], </a:t>
                      </a:r>
                      <a:r>
                        <a:rPr lang="fr-CH" sz="1400" b="1" dirty="0" smtClean="0"/>
                        <a:t>286*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930*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10.3 [2], </a:t>
                      </a:r>
                      <a:r>
                        <a:rPr lang="fr-CH" sz="1400" b="1" dirty="0" smtClean="0"/>
                        <a:t>9.83*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Magnetil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213* [1], </a:t>
                      </a:r>
                      <a:r>
                        <a:rPr lang="fr-CH" sz="1400" dirty="0" smtClean="0"/>
                        <a:t>200 [4]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211</a:t>
                      </a:r>
                      <a:r>
                        <a:rPr lang="fr-CH" sz="1400" b="0" baseline="0" dirty="0" smtClean="0"/>
                        <a:t> [4],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dirty="0" smtClean="0"/>
                        <a:t>224*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117/124 [1], 115/123 [4] (</a:t>
                      </a:r>
                      <a:r>
                        <a:rPr kumimoji="0" lang="fr-CH" sz="1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rolling</a:t>
                      </a:r>
                      <a:r>
                        <a:rPr kumimoji="0" lang="fr-CH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kumimoji="0" lang="fr-CH" sz="1400" b="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perp</a:t>
                      </a:r>
                      <a:r>
                        <a:rPr kumimoji="0" lang="fr-CH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.);</a:t>
                      </a:r>
                      <a:r>
                        <a:rPr kumimoji="0" lang="fr-CH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180* [4]</a:t>
                      </a:r>
                      <a:endParaRPr kumimoji="0"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821 </a:t>
                      </a:r>
                      <a:r>
                        <a:rPr kumimoji="0" lang="fr-CH" sz="11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(77K)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[4], </a:t>
                      </a:r>
                      <a:r>
                        <a:rPr lang="fr-CH" sz="1400" b="1" dirty="0" smtClean="0"/>
                        <a:t>723*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7.5 </a:t>
                      </a:r>
                      <a:r>
                        <a:rPr kumimoji="0" lang="fr-CH" sz="11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(11.5K)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[4], </a:t>
                      </a:r>
                      <a:r>
                        <a:rPr lang="fr-CH" sz="1400" b="1" dirty="0" smtClean="0"/>
                        <a:t>6.28*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ST430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200* [3], </a:t>
                      </a:r>
                      <a:r>
                        <a:rPr lang="fr-CH" sz="1400" dirty="0" smtClean="0"/>
                        <a:t>200 [5,6]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210* [3]</a:t>
                      </a:r>
                      <a:endParaRPr kumimoji="0" lang="en-US" sz="1400" b="1" kern="1200" dirty="0" smtClean="0">
                        <a:solidFill>
                          <a:srgbClr val="008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205 [5],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310* [3]</a:t>
                      </a:r>
                      <a:r>
                        <a:rPr lang="fr-CH" sz="1400" dirty="0" smtClean="0"/>
                        <a:t>,[6]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830*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6.03*</a:t>
                      </a:r>
                      <a:endParaRPr lang="en-US" sz="1400" b="1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Armco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200 [6],</a:t>
                      </a:r>
                      <a:r>
                        <a:rPr lang="fr-CH" sz="1400" b="1" dirty="0" smtClean="0"/>
                        <a:t> 213*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1" dirty="0" smtClean="0"/>
                        <a:t>224*</a:t>
                      </a:r>
                      <a:endParaRPr lang="en-US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305 [6], </a:t>
                      </a:r>
                      <a:r>
                        <a:rPr kumimoji="0" lang="fr-CH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170 [3],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233</a:t>
                      </a:r>
                      <a:r>
                        <a:rPr lang="fr-CH" sz="1400" b="0" dirty="0" smtClean="0"/>
                        <a:t>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[8]</a:t>
                      </a:r>
                      <a:r>
                        <a:rPr lang="fr-CH" sz="1400" b="0" dirty="0" smtClean="0"/>
                        <a:t>,</a:t>
                      </a:r>
                      <a:r>
                        <a:rPr lang="fr-CH" sz="1400" b="1" baseline="0" dirty="0" smtClean="0"/>
                        <a:t> </a:t>
                      </a:r>
                      <a:r>
                        <a:rPr lang="fr-CH" sz="1400" b="1" dirty="0" smtClean="0"/>
                        <a:t>180*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 smtClean="0"/>
                        <a:t>723*</a:t>
                      </a:r>
                      <a:endParaRPr lang="en-US" sz="14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1" dirty="0" smtClean="0"/>
                        <a:t>6.28*</a:t>
                      </a:r>
                      <a:endParaRPr lang="en-US" sz="1400" b="1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HSLA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~200</a:t>
                      </a:r>
                      <a:r>
                        <a:rPr lang="fr-CH" sz="1400" baseline="0" dirty="0" smtClean="0"/>
                        <a:t> [7]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250-900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[7]</a:t>
                      </a:r>
                      <a:endParaRPr kumimoji="0" lang="en-US" sz="1400" b="1" kern="1200" dirty="0" smtClean="0">
                        <a:solidFill>
                          <a:srgbClr val="008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Silicon steels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295 </a:t>
                      </a:r>
                      <a:r>
                        <a:rPr kumimoji="0" lang="fr-CH" sz="11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(2.5% Si) </a:t>
                      </a:r>
                      <a:r>
                        <a:rPr kumimoji="0" lang="fr-CH" sz="1400" b="1" kern="1200" dirty="0" smtClean="0">
                          <a:solidFill>
                            <a:srgbClr val="008000"/>
                          </a:solidFill>
                          <a:latin typeface="+mn-lt"/>
                          <a:ea typeface="+mn-ea"/>
                          <a:cs typeface="+mn-cs"/>
                        </a:rPr>
                        <a:t>[3], </a:t>
                      </a:r>
                      <a:r>
                        <a:rPr lang="fr-CH" sz="1400" baseline="0" dirty="0" smtClean="0"/>
                        <a:t>450?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4740117"/>
            <a:ext cx="9144000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b="1" dirty="0" smtClean="0"/>
              <a:t>*RMM </a:t>
            </a:r>
            <a:r>
              <a:rPr lang="fr-CH" sz="1100" b="1" dirty="0" err="1" smtClean="0"/>
              <a:t>baseline</a:t>
            </a:r>
            <a:r>
              <a:rPr lang="fr-CH" sz="1100" b="1" dirty="0" smtClean="0"/>
              <a:t>, </a:t>
            </a:r>
            <a:r>
              <a:rPr lang="fr-CH" sz="1100" b="1" dirty="0" smtClean="0">
                <a:solidFill>
                  <a:srgbClr val="008000"/>
                </a:solidFill>
              </a:rPr>
              <a:t>best </a:t>
            </a:r>
            <a:r>
              <a:rPr lang="fr-CH" sz="1100" b="1" dirty="0" err="1" smtClean="0">
                <a:solidFill>
                  <a:srgbClr val="008000"/>
                </a:solidFill>
              </a:rPr>
              <a:t>reference</a:t>
            </a:r>
            <a:endParaRPr lang="fr-CH" sz="1100" b="1" dirty="0" smtClean="0">
              <a:solidFill>
                <a:srgbClr val="008000"/>
              </a:solidFill>
            </a:endParaRPr>
          </a:p>
          <a:p>
            <a:r>
              <a:rPr lang="fr-CH" sz="1100" dirty="0" smtClean="0"/>
              <a:t>[1</a:t>
            </a:r>
            <a:r>
              <a:rPr lang="fr-CH" sz="1100" dirty="0"/>
              <a:t>] </a:t>
            </a:r>
            <a:r>
              <a:rPr lang="fr-CH" sz="1100" dirty="0" err="1" smtClean="0"/>
              <a:t>Scheuerlein</a:t>
            </a:r>
            <a:r>
              <a:rPr lang="fr-CH" sz="1100" dirty="0" smtClean="0"/>
              <a:t> et al., </a:t>
            </a:r>
            <a:r>
              <a:rPr lang="en-GB" sz="1100" dirty="0" smtClean="0"/>
              <a:t>Mechanical </a:t>
            </a:r>
            <a:r>
              <a:rPr lang="en-GB" sz="1100" dirty="0"/>
              <a:t>properties of the HL-LHC 11 </a:t>
            </a:r>
            <a:r>
              <a:rPr lang="en-GB" sz="1100" dirty="0" smtClean="0"/>
              <a:t>Tesla Nb3Sn </a:t>
            </a:r>
            <a:r>
              <a:rPr lang="en-GB" sz="1100" dirty="0"/>
              <a:t>magnet constituent </a:t>
            </a:r>
            <a:r>
              <a:rPr lang="en-GB" sz="1100" dirty="0" smtClean="0"/>
              <a:t>materials, ASC 2016</a:t>
            </a:r>
          </a:p>
          <a:p>
            <a:r>
              <a:rPr lang="en-GB" sz="1100" dirty="0" smtClean="0"/>
              <a:t>[2] </a:t>
            </a:r>
            <a:r>
              <a:rPr lang="en-US" sz="1100" dirty="0"/>
              <a:t>Collings, </a:t>
            </a:r>
            <a:r>
              <a:rPr lang="en-US" sz="1100" i="1" dirty="0"/>
              <a:t>Applied Superconductivity, Metallurgy, and Physics of Titanium Alloys</a:t>
            </a:r>
            <a:r>
              <a:rPr lang="en-US" sz="1100" dirty="0"/>
              <a:t>. International Cryogenics Monograph Series, 1986</a:t>
            </a:r>
            <a:r>
              <a:rPr lang="en-US" sz="1100" dirty="0" smtClean="0"/>
              <a:t>.</a:t>
            </a:r>
          </a:p>
          <a:p>
            <a:r>
              <a:rPr lang="fr-CH" sz="1100" dirty="0" smtClean="0"/>
              <a:t>[3] Sgobba, </a:t>
            </a:r>
            <a:r>
              <a:rPr lang="fr-CH" sz="1100" dirty="0" err="1" smtClean="0"/>
              <a:t>Private</a:t>
            </a:r>
            <a:r>
              <a:rPr lang="fr-CH" sz="1100" dirty="0" smtClean="0"/>
              <a:t> Communication + </a:t>
            </a:r>
            <a:r>
              <a:rPr lang="en-GB" sz="1100" dirty="0"/>
              <a:t>ASM Handbook, 9</a:t>
            </a:r>
            <a:r>
              <a:rPr lang="en-GB" sz="1100" baseline="30000" dirty="0"/>
              <a:t>th</a:t>
            </a:r>
            <a:r>
              <a:rPr lang="en-GB" sz="1100" dirty="0"/>
              <a:t> ed., vol. 3.</a:t>
            </a:r>
            <a:endParaRPr lang="fr-CH" sz="1100" dirty="0" smtClean="0"/>
          </a:p>
          <a:p>
            <a:r>
              <a:rPr lang="fr-CH" sz="1100" dirty="0" smtClean="0"/>
              <a:t>[4] </a:t>
            </a:r>
            <a:r>
              <a:rPr lang="fr-CH" sz="1100" dirty="0" err="1" smtClean="0"/>
              <a:t>Bertinelli</a:t>
            </a:r>
            <a:r>
              <a:rPr lang="fr-CH" sz="1100" dirty="0" smtClean="0"/>
              <a:t>, </a:t>
            </a:r>
            <a:r>
              <a:rPr lang="en-GB" sz="1100" dirty="0"/>
              <a:t>Production of Low-Carbon Magnetic </a:t>
            </a:r>
            <a:r>
              <a:rPr lang="en-GB" sz="1100" dirty="0" smtClean="0"/>
              <a:t>Steel for </a:t>
            </a:r>
            <a:r>
              <a:rPr lang="en-GB" sz="1100" dirty="0"/>
              <a:t>the LHC Superconducting </a:t>
            </a:r>
            <a:r>
              <a:rPr lang="en-GB" sz="1100" dirty="0" smtClean="0"/>
              <a:t>Dipole and </a:t>
            </a:r>
            <a:r>
              <a:rPr lang="en-GB" sz="1100" dirty="0"/>
              <a:t>Quadrupole </a:t>
            </a:r>
            <a:r>
              <a:rPr lang="en-GB" sz="1100" dirty="0" smtClean="0"/>
              <a:t>Magnets, 2006</a:t>
            </a:r>
          </a:p>
          <a:p>
            <a:r>
              <a:rPr lang="en-GB" sz="1100" dirty="0"/>
              <a:t>[5] </a:t>
            </a:r>
            <a:r>
              <a:rPr lang="en-GB" sz="1100" dirty="0">
                <a:hlinkClick r:id="rId2"/>
              </a:rPr>
              <a:t>http://www.pennstainless.com</a:t>
            </a:r>
            <a:r>
              <a:rPr lang="en-GB" sz="1100" dirty="0" smtClean="0">
                <a:hlinkClick r:id="rId2"/>
              </a:rPr>
              <a:t>/</a:t>
            </a:r>
            <a:r>
              <a:rPr lang="en-GB" sz="1100" dirty="0"/>
              <a:t> [6] </a:t>
            </a:r>
            <a:r>
              <a:rPr lang="en-GB" sz="1100" dirty="0">
                <a:hlinkClick r:id="rId3"/>
              </a:rPr>
              <a:t>http://www.azom.com</a:t>
            </a:r>
            <a:r>
              <a:rPr lang="en-GB" sz="1100" dirty="0" smtClean="0">
                <a:hlinkClick r:id="rId3"/>
              </a:rPr>
              <a:t>/</a:t>
            </a:r>
            <a:endParaRPr lang="en-GB" sz="1100" dirty="0"/>
          </a:p>
          <a:p>
            <a:r>
              <a:rPr lang="en-GB" sz="1100" dirty="0" smtClean="0"/>
              <a:t>[7</a:t>
            </a:r>
            <a:r>
              <a:rPr lang="en-GB" sz="1100" dirty="0"/>
              <a:t>] </a:t>
            </a:r>
            <a:r>
              <a:rPr lang="en-GB" sz="1100" dirty="0" err="1" smtClean="0"/>
              <a:t>Keppert</a:t>
            </a:r>
            <a:r>
              <a:rPr lang="en-GB" sz="1100" dirty="0" smtClean="0"/>
              <a:t>, Pole </a:t>
            </a:r>
            <a:r>
              <a:rPr lang="en-GB" sz="1100" dirty="0"/>
              <a:t>sheets Data sheet, </a:t>
            </a:r>
            <a:r>
              <a:rPr lang="en-GB" sz="1100" dirty="0" err="1"/>
              <a:t>voestalpine</a:t>
            </a:r>
            <a:r>
              <a:rPr lang="en-GB" sz="1100" dirty="0"/>
              <a:t> Steel </a:t>
            </a:r>
            <a:r>
              <a:rPr lang="en-GB" sz="1100" dirty="0" smtClean="0"/>
              <a:t>Division</a:t>
            </a:r>
          </a:p>
          <a:p>
            <a:r>
              <a:rPr lang="en-GB" sz="1100" dirty="0" smtClean="0"/>
              <a:t>[8] </a:t>
            </a:r>
            <a:r>
              <a:rPr lang="fr-CH" sz="1100" dirty="0" smtClean="0"/>
              <a:t>EDMS#</a:t>
            </a:r>
            <a:r>
              <a:rPr lang="en-GB" sz="1100" dirty="0" smtClean="0"/>
              <a:t>1382378 + Izquierdo, Private communication</a:t>
            </a:r>
          </a:p>
          <a:p>
            <a:r>
              <a:rPr lang="en-GB" sz="1100" dirty="0" smtClean="0"/>
              <a:t> 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031755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562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smtClean="0"/>
              <a:t>HSLA </a:t>
            </a:r>
            <a:r>
              <a:rPr lang="fr-CH" sz="3600" dirty="0" err="1" smtClean="0"/>
              <a:t>steels</a:t>
            </a:r>
            <a:r>
              <a:rPr lang="fr-CH" sz="3600" dirty="0"/>
              <a:t> </a:t>
            </a:r>
            <a:r>
              <a:rPr lang="fr-CH" sz="3600" dirty="0" smtClean="0"/>
              <a:t>(3/6)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85473"/>
            <a:ext cx="4572000" cy="5079968"/>
          </a:xfrm>
        </p:spPr>
        <p:txBody>
          <a:bodyPr>
            <a:normAutofit/>
          </a:bodyPr>
          <a:lstStyle/>
          <a:p>
            <a:pPr marL="268288" indent="-268288">
              <a:buClr>
                <a:schemeClr val="tx2"/>
              </a:buClr>
            </a:pPr>
            <a:r>
              <a:rPr lang="en-GB" sz="1800" dirty="0" smtClean="0"/>
              <a:t>HSLA = High-strength low-alloy</a:t>
            </a:r>
          </a:p>
          <a:p>
            <a:pPr marL="268288" indent="-268288">
              <a:buClr>
                <a:schemeClr val="tx2"/>
              </a:buClr>
            </a:pPr>
            <a:r>
              <a:rPr lang="en-GB" sz="1800" dirty="0" smtClean="0"/>
              <a:t>Classified by </a:t>
            </a:r>
            <a:r>
              <a:rPr lang="en-GB" sz="1800" dirty="0"/>
              <a:t>yield </a:t>
            </a:r>
            <a:r>
              <a:rPr lang="en-GB" sz="1800" dirty="0" smtClean="0"/>
              <a:t>strength</a:t>
            </a:r>
            <a:r>
              <a:rPr lang="en-GB" sz="1800" dirty="0"/>
              <a:t>:</a:t>
            </a:r>
            <a:endParaRPr lang="en-GB" sz="1800" dirty="0" smtClean="0"/>
          </a:p>
          <a:p>
            <a:pPr marL="455740" lvl="2" indent="-268288">
              <a:buClr>
                <a:schemeClr val="tx2"/>
              </a:buClr>
            </a:pPr>
            <a:r>
              <a:rPr lang="en-GB" sz="1200" dirty="0" smtClean="0"/>
              <a:t>Norm  </a:t>
            </a:r>
            <a:r>
              <a:rPr lang="en-GB" sz="1200" dirty="0"/>
              <a:t>EN </a:t>
            </a:r>
            <a:r>
              <a:rPr lang="en-GB" sz="1200" dirty="0" smtClean="0"/>
              <a:t>10265 (EU): </a:t>
            </a:r>
            <a:r>
              <a:rPr lang="en-GB" sz="1200" b="1" dirty="0" smtClean="0"/>
              <a:t>700</a:t>
            </a:r>
            <a:r>
              <a:rPr lang="en-GB" sz="1200" dirty="0" smtClean="0"/>
              <a:t>-TG-179 = </a:t>
            </a:r>
            <a:r>
              <a:rPr lang="en-GB" sz="1200" b="1" dirty="0" smtClean="0"/>
              <a:t>700</a:t>
            </a:r>
            <a:r>
              <a:rPr lang="en-GB" sz="1200" dirty="0" smtClean="0"/>
              <a:t> MPa </a:t>
            </a:r>
          </a:p>
          <a:p>
            <a:pPr marL="455740" lvl="2" indent="-268288">
              <a:buClr>
                <a:schemeClr val="tx2"/>
              </a:buClr>
            </a:pPr>
            <a:r>
              <a:rPr lang="en-GB" sz="1200" dirty="0" smtClean="0"/>
              <a:t>Norm SAE (Society of Automotive Engineers): 9</a:t>
            </a:r>
            <a:r>
              <a:rPr lang="en-GB" sz="1200" b="1" dirty="0" smtClean="0"/>
              <a:t>80</a:t>
            </a:r>
            <a:r>
              <a:rPr lang="en-GB" sz="1200" dirty="0" smtClean="0"/>
              <a:t>X = </a:t>
            </a:r>
            <a:r>
              <a:rPr lang="en-GB" sz="1200" b="1" dirty="0" smtClean="0"/>
              <a:t>80 </a:t>
            </a:r>
            <a:r>
              <a:rPr lang="en-GB" sz="1200" dirty="0" err="1" smtClean="0"/>
              <a:t>ksi</a:t>
            </a:r>
            <a:r>
              <a:rPr lang="en-GB" sz="1200" dirty="0" smtClean="0"/>
              <a:t> = 552 MPa</a:t>
            </a:r>
          </a:p>
          <a:p>
            <a:pPr marL="268288" indent="-268288">
              <a:buClr>
                <a:schemeClr val="tx2"/>
              </a:buClr>
            </a:pPr>
            <a:r>
              <a:rPr lang="fr-CH" sz="1800" dirty="0" err="1" smtClean="0"/>
              <a:t>Low</a:t>
            </a:r>
            <a:r>
              <a:rPr lang="fr-CH" sz="1800" dirty="0" smtClean="0"/>
              <a:t> </a:t>
            </a:r>
            <a:r>
              <a:rPr lang="fr-CH" sz="1800" dirty="0" err="1" smtClean="0"/>
              <a:t>carbon</a:t>
            </a:r>
            <a:r>
              <a:rPr lang="fr-CH" sz="1800" dirty="0" smtClean="0"/>
              <a:t> content: 0.05-0.25 %</a:t>
            </a:r>
          </a:p>
          <a:p>
            <a:pPr marL="268288" indent="-268288">
              <a:buClr>
                <a:schemeClr val="tx2"/>
              </a:buClr>
            </a:pPr>
            <a:r>
              <a:rPr lang="fr-CH" sz="1800" dirty="0" err="1" smtClean="0"/>
              <a:t>Other</a:t>
            </a:r>
            <a:r>
              <a:rPr lang="fr-CH" sz="1800" dirty="0" smtClean="0"/>
              <a:t> </a:t>
            </a:r>
            <a:r>
              <a:rPr lang="fr-CH" sz="1800" dirty="0" err="1" smtClean="0"/>
              <a:t>elements</a:t>
            </a:r>
            <a:r>
              <a:rPr lang="fr-CH" sz="1800" dirty="0" smtClean="0"/>
              <a:t> up to 2%: </a:t>
            </a:r>
            <a:r>
              <a:rPr lang="fr-CH" sz="1800" dirty="0" err="1" smtClean="0"/>
              <a:t>mainly</a:t>
            </a:r>
            <a:r>
              <a:rPr lang="fr-CH" sz="1800" dirty="0" smtClean="0"/>
              <a:t> Mn, </a:t>
            </a:r>
            <a:r>
              <a:rPr lang="fr-CH" sz="1800" dirty="0" err="1" smtClean="0"/>
              <a:t>also</a:t>
            </a:r>
            <a:r>
              <a:rPr lang="fr-CH" sz="1800" dirty="0" smtClean="0"/>
              <a:t> Cu, Ni, Nb…</a:t>
            </a:r>
          </a:p>
          <a:p>
            <a:pPr marL="268288" indent="-268288">
              <a:buClr>
                <a:schemeClr val="tx2"/>
              </a:buClr>
            </a:pPr>
            <a:r>
              <a:rPr lang="fr-CH" sz="1800" dirty="0" err="1" smtClean="0"/>
              <a:t>Magnetic</a:t>
            </a:r>
            <a:r>
              <a:rPr lang="fr-CH" sz="1800" dirty="0" smtClean="0"/>
              <a:t> </a:t>
            </a:r>
            <a:r>
              <a:rPr lang="fr-CH" sz="1800" dirty="0" err="1" smtClean="0"/>
              <a:t>polarization</a:t>
            </a:r>
            <a:r>
              <a:rPr lang="fr-CH" sz="1800" dirty="0" smtClean="0"/>
              <a:t> </a:t>
            </a:r>
            <a:r>
              <a:rPr lang="fr-CH" sz="1800" dirty="0" err="1" smtClean="0"/>
              <a:t>inversely</a:t>
            </a:r>
            <a:r>
              <a:rPr lang="fr-CH" sz="1800" dirty="0" smtClean="0"/>
              <a:t> </a:t>
            </a:r>
            <a:r>
              <a:rPr lang="fr-CH" sz="1800" dirty="0" err="1" smtClean="0"/>
              <a:t>proportional</a:t>
            </a:r>
            <a:r>
              <a:rPr lang="fr-CH" sz="1800" dirty="0" smtClean="0"/>
              <a:t> to the </a:t>
            </a:r>
            <a:r>
              <a:rPr lang="fr-CH" sz="1800" dirty="0" err="1" smtClean="0"/>
              <a:t>yield</a:t>
            </a:r>
            <a:r>
              <a:rPr lang="fr-CH" sz="1800" dirty="0" smtClean="0"/>
              <a:t> </a:t>
            </a:r>
            <a:r>
              <a:rPr lang="fr-CH" sz="1800" dirty="0" err="1" smtClean="0"/>
              <a:t>strength</a:t>
            </a:r>
            <a:endParaRPr lang="fr-CH" sz="1800" dirty="0" smtClean="0"/>
          </a:p>
          <a:p>
            <a:pPr marL="268288" indent="-268288">
              <a:buClr>
                <a:schemeClr val="tx2"/>
              </a:buClr>
            </a:pPr>
            <a:r>
              <a:rPr lang="fr-CH" sz="1800" dirty="0" err="1" smtClean="0"/>
              <a:t>Mainly</a:t>
            </a:r>
            <a:r>
              <a:rPr lang="fr-CH" sz="1800" dirty="0" smtClean="0"/>
              <a:t> </a:t>
            </a:r>
            <a:r>
              <a:rPr lang="fr-CH" sz="1800" dirty="0" err="1" smtClean="0"/>
              <a:t>obtained</a:t>
            </a:r>
            <a:r>
              <a:rPr lang="fr-CH" sz="1800" dirty="0" smtClean="0"/>
              <a:t> in </a:t>
            </a:r>
            <a:r>
              <a:rPr lang="fr-CH" sz="1800" dirty="0" err="1" smtClean="0"/>
              <a:t>sheets</a:t>
            </a:r>
            <a:r>
              <a:rPr lang="fr-CH" sz="1800" dirty="0" smtClean="0"/>
              <a:t> and </a:t>
            </a:r>
            <a:r>
              <a:rPr lang="fr-CH" sz="1800" dirty="0" err="1" smtClean="0"/>
              <a:t>strips</a:t>
            </a:r>
            <a:r>
              <a:rPr lang="fr-CH" sz="1800" dirty="0" smtClean="0"/>
              <a:t> (</a:t>
            </a:r>
            <a:r>
              <a:rPr lang="fr-CH" sz="1800" dirty="0" err="1" smtClean="0"/>
              <a:t>already</a:t>
            </a:r>
            <a:r>
              <a:rPr lang="fr-CH" sz="1800" dirty="0" smtClean="0"/>
              <a:t> </a:t>
            </a:r>
            <a:r>
              <a:rPr lang="fr-CH" sz="1800" dirty="0" err="1" smtClean="0"/>
              <a:t>annealed</a:t>
            </a:r>
            <a:r>
              <a:rPr lang="fr-CH" sz="1800" dirty="0" smtClean="0"/>
              <a:t>), but </a:t>
            </a:r>
            <a:r>
              <a:rPr lang="fr-CH" sz="1800" dirty="0" err="1" smtClean="0"/>
              <a:t>also</a:t>
            </a:r>
            <a:r>
              <a:rPr lang="fr-CH" sz="1800" dirty="0" smtClean="0"/>
              <a:t> in plates, </a:t>
            </a:r>
            <a:r>
              <a:rPr lang="fr-CH" sz="1800" dirty="0" err="1" smtClean="0"/>
              <a:t>shapes</a:t>
            </a:r>
            <a:r>
              <a:rPr lang="fr-CH" sz="1800" dirty="0" smtClean="0"/>
              <a:t> and bars</a:t>
            </a:r>
          </a:p>
          <a:p>
            <a:pPr marL="268288" indent="-268288">
              <a:buClr>
                <a:schemeClr val="tx2"/>
              </a:buClr>
            </a:pPr>
            <a:r>
              <a:rPr lang="fr-CH" sz="1800" dirty="0" err="1" smtClean="0"/>
              <a:t>Sheets</a:t>
            </a:r>
            <a:r>
              <a:rPr lang="fr-CH" sz="1800" dirty="0" smtClean="0"/>
              <a:t> </a:t>
            </a:r>
            <a:r>
              <a:rPr lang="fr-CH" sz="1800" dirty="0" err="1" smtClean="0"/>
              <a:t>from</a:t>
            </a:r>
            <a:r>
              <a:rPr lang="fr-CH" sz="1800" dirty="0" smtClean="0"/>
              <a:t> 2 to 12 mm </a:t>
            </a:r>
            <a:r>
              <a:rPr lang="fr-CH" sz="1800" dirty="0" err="1" smtClean="0"/>
              <a:t>thick</a:t>
            </a:r>
            <a:endParaRPr lang="fr-CH" sz="1800" dirty="0" smtClean="0"/>
          </a:p>
          <a:p>
            <a:pPr marL="268288" indent="-268288">
              <a:buClr>
                <a:schemeClr val="tx2"/>
              </a:buClr>
            </a:pPr>
            <a:r>
              <a:rPr lang="fr-CH" sz="1800" dirty="0" err="1" smtClean="0"/>
              <a:t>Big</a:t>
            </a:r>
            <a:r>
              <a:rPr lang="fr-CH" sz="1800" dirty="0" smtClean="0"/>
              <a:t> </a:t>
            </a:r>
            <a:r>
              <a:rPr lang="fr-CH" sz="1800" dirty="0" err="1" smtClean="0"/>
              <a:t>press</a:t>
            </a:r>
            <a:r>
              <a:rPr lang="fr-CH" sz="1800" dirty="0" smtClean="0"/>
              <a:t> for </a:t>
            </a:r>
            <a:r>
              <a:rPr lang="fr-CH" sz="1800" dirty="0" err="1" smtClean="0"/>
              <a:t>punching</a:t>
            </a:r>
            <a:r>
              <a:rPr lang="fr-CH" sz="1800" dirty="0" smtClean="0"/>
              <a:t> </a:t>
            </a:r>
            <a:r>
              <a:rPr lang="fr-CH" sz="1800" dirty="0" err="1" smtClean="0"/>
              <a:t>required</a:t>
            </a:r>
            <a:r>
              <a:rPr lang="fr-CH" sz="1800" dirty="0" smtClean="0"/>
              <a:t>?</a:t>
            </a:r>
          </a:p>
          <a:p>
            <a:pPr marL="268288" indent="-268288">
              <a:buClr>
                <a:schemeClr val="tx2"/>
              </a:buClr>
            </a:pPr>
            <a:r>
              <a:rPr lang="fr-CH" sz="1800" dirty="0" smtClean="0"/>
              <a:t>Open questions: </a:t>
            </a:r>
            <a:r>
              <a:rPr lang="fr-CH" sz="1800" dirty="0" err="1" smtClean="0"/>
              <a:t>properties</a:t>
            </a:r>
            <a:r>
              <a:rPr lang="fr-CH" sz="1800" dirty="0" smtClean="0"/>
              <a:t> at cold?, </a:t>
            </a:r>
            <a:r>
              <a:rPr lang="fr-CH" sz="1800" dirty="0" err="1" smtClean="0"/>
              <a:t>cycling</a:t>
            </a:r>
            <a:r>
              <a:rPr lang="fr-CH" sz="1800" dirty="0" smtClean="0"/>
              <a:t> test?</a:t>
            </a:r>
          </a:p>
          <a:p>
            <a:pPr>
              <a:buClr>
                <a:schemeClr val="tx2"/>
              </a:buClr>
            </a:pPr>
            <a:endParaRPr lang="en-US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7922" y="1531685"/>
            <a:ext cx="4548246" cy="406619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888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err="1" smtClean="0"/>
              <a:t>Steel</a:t>
            </a:r>
            <a:r>
              <a:rPr lang="fr-CH" sz="3600" dirty="0" smtClean="0"/>
              <a:t>: </a:t>
            </a:r>
            <a:r>
              <a:rPr lang="fr-CH" sz="3600" dirty="0" err="1" smtClean="0"/>
              <a:t>Magnetic</a:t>
            </a:r>
            <a:r>
              <a:rPr lang="fr-CH" sz="3600" dirty="0" smtClean="0"/>
              <a:t> </a:t>
            </a:r>
            <a:r>
              <a:rPr lang="fr-CH" sz="3600" dirty="0" err="1" smtClean="0"/>
              <a:t>properties</a:t>
            </a:r>
            <a:r>
              <a:rPr lang="fr-CH" sz="3600" dirty="0" smtClean="0"/>
              <a:t> (4/6)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  <p:graphicFrame>
        <p:nvGraphicFramePr>
          <p:cNvPr id="25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7884165"/>
              </p:ext>
            </p:extLst>
          </p:nvPr>
        </p:nvGraphicFramePr>
        <p:xfrm>
          <a:off x="1725832" y="1676364"/>
          <a:ext cx="5814795" cy="35407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14793"/>
                <a:gridCol w="1700530"/>
                <a:gridCol w="1146592"/>
                <a:gridCol w="14528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Material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err="1" smtClean="0"/>
                        <a:t>Coercivity</a:t>
                      </a:r>
                      <a:r>
                        <a:rPr lang="fr-CH" sz="1400" dirty="0" smtClean="0"/>
                        <a:t> [A/m]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dirty="0" smtClean="0"/>
                        <a:t>Max. </a:t>
                      </a:r>
                      <a:r>
                        <a:rPr lang="el-GR" sz="1400" dirty="0" smtClean="0">
                          <a:latin typeface="Calibri" panose="020F0502020204030204" pitchFamily="34" charset="0"/>
                        </a:rPr>
                        <a:t>μ</a:t>
                      </a:r>
                      <a:r>
                        <a:rPr lang="fr-CH" sz="1400" dirty="0" smtClean="0">
                          <a:latin typeface="Calibri" panose="020F0502020204030204" pitchFamily="34" charset="0"/>
                        </a:rPr>
                        <a:t>r</a:t>
                      </a:r>
                      <a:endParaRPr lang="en-US" sz="14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Saturation</a:t>
                      </a:r>
                      <a:r>
                        <a:rPr lang="fr-CH" sz="1400" baseline="0" dirty="0" smtClean="0"/>
                        <a:t> </a:t>
                      </a:r>
                      <a:r>
                        <a:rPr lang="el-GR" sz="1400" dirty="0" smtClean="0"/>
                        <a:t>[</a:t>
                      </a:r>
                      <a:r>
                        <a:rPr lang="fr-CH" sz="1400" dirty="0" smtClean="0"/>
                        <a:t>T</a:t>
                      </a:r>
                      <a:r>
                        <a:rPr lang="en-US" sz="1400" dirty="0" smtClean="0"/>
                        <a:t>]*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Low-carbon</a:t>
                      </a:r>
                      <a:r>
                        <a:rPr lang="fr-CH" sz="1400" dirty="0" smtClean="0"/>
                        <a:t> [3]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60-140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2200-5500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2.15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err="1" smtClean="0"/>
                        <a:t>Magnetil</a:t>
                      </a:r>
                      <a:r>
                        <a:rPr lang="fr-CH" sz="1400" dirty="0" smtClean="0"/>
                        <a:t> [4]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80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~7000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2.19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CH" sz="14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Armco</a:t>
                      </a:r>
                      <a:r>
                        <a:rPr kumimoji="0" lang="fr-CH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[8]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CH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~200</a:t>
                      </a:r>
                      <a:endParaRPr kumimoji="0" lang="en-GB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CH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3000-6000</a:t>
                      </a:r>
                      <a:endParaRPr kumimoji="0" lang="en-GB" sz="1400" kern="120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fr-CH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~</a:t>
                      </a:r>
                      <a:r>
                        <a:rPr kumimoji="0" lang="fr-CH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2.15</a:t>
                      </a:r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ST430 [3]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240-320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1100-1600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1.47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CH" sz="1400" dirty="0" smtClean="0"/>
                        <a:t>1010 [3]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80-160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~3800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400" b="0" dirty="0" smtClean="0"/>
                        <a:t>2.10</a:t>
                      </a:r>
                      <a:endParaRPr lang="en-US" sz="1400" b="0" dirty="0" smtClean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HSLA [7]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~400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~3000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400" b="0" dirty="0" smtClean="0"/>
                        <a:t>&lt;2.0?</a:t>
                      </a:r>
                      <a:endParaRPr lang="en-US" sz="1400" b="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Silicon steels [3]</a:t>
                      </a:r>
                    </a:p>
                    <a:p>
                      <a:pPr algn="ctr"/>
                      <a:r>
                        <a:rPr lang="en-GB" sz="1400" dirty="0" smtClean="0"/>
                        <a:t>1%</a:t>
                      </a:r>
                    </a:p>
                    <a:p>
                      <a:pPr algn="ctr"/>
                      <a:r>
                        <a:rPr lang="en-GB" sz="1400" dirty="0" smtClean="0"/>
                        <a:t>2.5%</a:t>
                      </a:r>
                    </a:p>
                    <a:p>
                      <a:pPr algn="ctr"/>
                      <a:r>
                        <a:rPr lang="en-GB" sz="1400" dirty="0" smtClean="0"/>
                        <a:t>3%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400" b="0" dirty="0" smtClean="0"/>
                    </a:p>
                    <a:p>
                      <a:pPr algn="ctr"/>
                      <a:r>
                        <a:rPr lang="fr-CH" sz="1400" b="0" dirty="0" smtClean="0"/>
                        <a:t>140-260</a:t>
                      </a:r>
                    </a:p>
                    <a:p>
                      <a:pPr algn="ctr"/>
                      <a:r>
                        <a:rPr lang="fr-CH" sz="1400" b="0" dirty="0" smtClean="0"/>
                        <a:t>60-150</a:t>
                      </a:r>
                    </a:p>
                    <a:p>
                      <a:pPr algn="ctr"/>
                      <a:r>
                        <a:rPr lang="fr-CH" sz="1400" b="0" dirty="0" smtClean="0"/>
                        <a:t>100-160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400" b="0" dirty="0" smtClean="0"/>
                    </a:p>
                    <a:p>
                      <a:pPr algn="ctr"/>
                      <a:r>
                        <a:rPr lang="fr-CH" sz="1400" b="0" dirty="0" smtClean="0"/>
                        <a:t>1700-6000</a:t>
                      </a:r>
                    </a:p>
                    <a:p>
                      <a:pPr algn="ctr"/>
                      <a:r>
                        <a:rPr lang="fr-CH" sz="1400" b="0" dirty="0" smtClean="0"/>
                        <a:t>1800-11000</a:t>
                      </a:r>
                    </a:p>
                    <a:p>
                      <a:pPr algn="ctr"/>
                      <a:r>
                        <a:rPr lang="fr-CH" sz="1400" b="0" dirty="0" smtClean="0"/>
                        <a:t>7500-15000</a:t>
                      </a:r>
                      <a:endParaRPr lang="en-US" sz="1400" b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CH" sz="1400" b="0" dirty="0" smtClean="0"/>
                    </a:p>
                    <a:p>
                      <a:pPr algn="ctr"/>
                      <a:r>
                        <a:rPr lang="fr-CH" sz="1400" b="0" dirty="0" smtClean="0"/>
                        <a:t>2.06</a:t>
                      </a:r>
                    </a:p>
                    <a:p>
                      <a:pPr algn="ctr"/>
                      <a:r>
                        <a:rPr lang="fr-CH" sz="1400" b="0" dirty="0" smtClean="0"/>
                        <a:t>2.00</a:t>
                      </a:r>
                    </a:p>
                    <a:p>
                      <a:pPr algn="ctr"/>
                      <a:r>
                        <a:rPr lang="fr-CH" sz="1400" b="0" dirty="0" smtClean="0"/>
                        <a:t>~1.80</a:t>
                      </a:r>
                      <a:endParaRPr lang="en-US" sz="1400" b="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1723092" y="4846284"/>
            <a:ext cx="5436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*</a:t>
            </a:r>
            <a:r>
              <a:rPr lang="fr-CH" dirty="0" err="1" smtClean="0"/>
              <a:t>lim</a:t>
            </a:r>
            <a:r>
              <a:rPr lang="fr-CH" dirty="0" smtClean="0"/>
              <a:t>(</a:t>
            </a:r>
            <a:r>
              <a:rPr lang="fr-CH" i="1" dirty="0" smtClean="0"/>
              <a:t>B</a:t>
            </a:r>
            <a:r>
              <a:rPr lang="fr-CH" dirty="0" smtClean="0"/>
              <a:t>-</a:t>
            </a:r>
            <a:r>
              <a:rPr lang="el-GR" i="1" dirty="0" smtClean="0">
                <a:latin typeface="Calibri" panose="020F0502020204030204" pitchFamily="34" charset="0"/>
              </a:rPr>
              <a:t>μ</a:t>
            </a:r>
            <a:r>
              <a:rPr lang="fr-CH" baseline="-25000" dirty="0" smtClean="0">
                <a:latin typeface="Calibri" panose="020F0502020204030204" pitchFamily="34" charset="0"/>
              </a:rPr>
              <a:t>0</a:t>
            </a:r>
            <a:r>
              <a:rPr lang="fr-CH" i="1" dirty="0" smtClean="0">
                <a:latin typeface="Calibri" panose="020F0502020204030204" pitchFamily="34" charset="0"/>
              </a:rPr>
              <a:t>H</a:t>
            </a:r>
            <a:r>
              <a:rPr lang="fr-CH" dirty="0" smtClean="0">
                <a:latin typeface="Calibri" panose="020F0502020204030204" pitchFamily="34" charset="0"/>
              </a:rPr>
              <a:t>) </a:t>
            </a:r>
            <a:r>
              <a:rPr lang="fr-CH" i="1" baseline="-25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H</a:t>
            </a:r>
            <a:r>
              <a:rPr lang="fr-CH" baseline="-25000" dirty="0" smtClean="0">
                <a:latin typeface="Calibri" panose="020F0502020204030204" pitchFamily="34" charset="0"/>
                <a:sym typeface="Wingdings" panose="05000000000000000000" pitchFamily="2" charset="2"/>
              </a:rPr>
              <a:t>∞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273425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err="1" smtClean="0"/>
              <a:t>Steel</a:t>
            </a:r>
            <a:r>
              <a:rPr lang="fr-CH" sz="3600" dirty="0" smtClean="0"/>
              <a:t>: Conclusion (5/6)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05217" y="6337855"/>
            <a:ext cx="2339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E. </a:t>
            </a:r>
            <a:r>
              <a:rPr lang="en-GB" dirty="0" err="1" smtClean="0">
                <a:solidFill>
                  <a:schemeClr val="bg1"/>
                </a:solidFill>
              </a:rPr>
              <a:t>Rochpault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1034979"/>
            <a:ext cx="8226854" cy="5137221"/>
          </a:xfrm>
        </p:spPr>
        <p:txBody>
          <a:bodyPr>
            <a:normAutofit lnSpcReduction="10000"/>
          </a:bodyPr>
          <a:lstStyle/>
          <a:p>
            <a:r>
              <a:rPr lang="fr-CH" sz="1800" dirty="0" err="1" smtClean="0"/>
              <a:t>Low-carbon</a:t>
            </a:r>
            <a:r>
              <a:rPr lang="fr-CH" sz="1800" dirty="0" smtClean="0"/>
              <a:t> </a:t>
            </a:r>
            <a:r>
              <a:rPr lang="fr-CH" sz="1800" dirty="0" err="1" smtClean="0"/>
              <a:t>steel</a:t>
            </a:r>
            <a:r>
              <a:rPr lang="fr-CH" sz="1800" dirty="0" smtClean="0"/>
              <a:t> </a:t>
            </a:r>
            <a:r>
              <a:rPr lang="fr-CH" sz="1800" dirty="0" err="1" smtClean="0"/>
              <a:t>usually</a:t>
            </a:r>
            <a:r>
              <a:rPr lang="fr-CH" sz="1800" dirty="0" smtClean="0"/>
              <a:t> </a:t>
            </a:r>
            <a:r>
              <a:rPr lang="fr-CH" sz="1800" dirty="0" err="1" smtClean="0"/>
              <a:t>used</a:t>
            </a:r>
            <a:r>
              <a:rPr lang="fr-CH" sz="1800" dirty="0" smtClean="0"/>
              <a:t> in SC </a:t>
            </a:r>
            <a:r>
              <a:rPr lang="fr-CH" sz="1800" dirty="0" err="1" smtClean="0"/>
              <a:t>magnets</a:t>
            </a:r>
            <a:r>
              <a:rPr lang="fr-CH" sz="1800" dirty="0" smtClean="0"/>
              <a:t>: </a:t>
            </a:r>
            <a:r>
              <a:rPr lang="fr-CH" sz="1800" dirty="0" err="1" smtClean="0"/>
              <a:t>Magnetil</a:t>
            </a:r>
            <a:r>
              <a:rPr lang="fr-CH" sz="1800" dirty="0" smtClean="0"/>
              <a:t>, </a:t>
            </a:r>
            <a:r>
              <a:rPr lang="fr-CH" sz="1800" dirty="0" err="1" smtClean="0"/>
              <a:t>Armco</a:t>
            </a:r>
            <a:r>
              <a:rPr lang="fr-CH" sz="1800" dirty="0" smtClean="0"/>
              <a:t> </a:t>
            </a:r>
          </a:p>
          <a:p>
            <a:pPr lvl="1"/>
            <a:r>
              <a:rPr lang="fr-CH" sz="1800" dirty="0" err="1" smtClean="0">
                <a:solidFill>
                  <a:srgbClr val="008000"/>
                </a:solidFill>
              </a:rPr>
              <a:t>Very</a:t>
            </a:r>
            <a:r>
              <a:rPr lang="fr-CH" sz="1800" dirty="0" smtClean="0">
                <a:solidFill>
                  <a:srgbClr val="008000"/>
                </a:solidFill>
              </a:rPr>
              <a:t> high saturation </a:t>
            </a:r>
            <a:r>
              <a:rPr lang="fr-CH" sz="1800" dirty="0" err="1" smtClean="0">
                <a:solidFill>
                  <a:srgbClr val="008000"/>
                </a:solidFill>
              </a:rPr>
              <a:t>fields</a:t>
            </a:r>
            <a:r>
              <a:rPr lang="fr-CH" sz="1800" dirty="0" smtClean="0">
                <a:solidFill>
                  <a:srgbClr val="008000"/>
                </a:solidFill>
              </a:rPr>
              <a:t>: 2.0-2.1 T</a:t>
            </a:r>
          </a:p>
          <a:p>
            <a:pPr lvl="1"/>
            <a:r>
              <a:rPr lang="fr-CH" sz="1800" dirty="0" smtClean="0">
                <a:solidFill>
                  <a:srgbClr val="FF0000"/>
                </a:solidFill>
              </a:rPr>
              <a:t>But, </a:t>
            </a:r>
            <a:r>
              <a:rPr lang="fr-CH" sz="1800" dirty="0" err="1" smtClean="0">
                <a:solidFill>
                  <a:srgbClr val="FF0000"/>
                </a:solidFill>
              </a:rPr>
              <a:t>limited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yield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strength</a:t>
            </a:r>
            <a:r>
              <a:rPr lang="fr-CH" sz="1800" dirty="0" smtClean="0">
                <a:solidFill>
                  <a:srgbClr val="FF0000"/>
                </a:solidFill>
              </a:rPr>
              <a:t>: &lt;200 </a:t>
            </a:r>
            <a:r>
              <a:rPr lang="fr-CH" sz="1800" dirty="0" err="1" smtClean="0">
                <a:solidFill>
                  <a:srgbClr val="FF0000"/>
                </a:solidFill>
              </a:rPr>
              <a:t>MPa</a:t>
            </a:r>
            <a:r>
              <a:rPr lang="fr-CH" sz="1800" dirty="0" smtClean="0">
                <a:solidFill>
                  <a:srgbClr val="FF0000"/>
                </a:solidFill>
              </a:rPr>
              <a:t> at RT</a:t>
            </a:r>
          </a:p>
          <a:p>
            <a:r>
              <a:rPr lang="fr-CH" sz="1800" dirty="0" smtClean="0"/>
              <a:t>Si </a:t>
            </a:r>
            <a:r>
              <a:rPr lang="fr-CH" sz="1800" dirty="0" err="1" smtClean="0"/>
              <a:t>steels</a:t>
            </a:r>
            <a:r>
              <a:rPr lang="fr-CH" sz="1800" dirty="0" smtClean="0"/>
              <a:t>:</a:t>
            </a:r>
          </a:p>
          <a:p>
            <a:pPr lvl="1"/>
            <a:r>
              <a:rPr lang="fr-CH" sz="1800" dirty="0" err="1">
                <a:solidFill>
                  <a:srgbClr val="008000"/>
                </a:solidFill>
              </a:rPr>
              <a:t>Very</a:t>
            </a:r>
            <a:r>
              <a:rPr lang="fr-CH" sz="1800" dirty="0">
                <a:solidFill>
                  <a:srgbClr val="008000"/>
                </a:solidFill>
              </a:rPr>
              <a:t> high saturation </a:t>
            </a:r>
            <a:r>
              <a:rPr lang="fr-CH" sz="1800" dirty="0" err="1">
                <a:solidFill>
                  <a:srgbClr val="008000"/>
                </a:solidFill>
              </a:rPr>
              <a:t>fields</a:t>
            </a:r>
            <a:r>
              <a:rPr lang="fr-CH" sz="1800" dirty="0">
                <a:solidFill>
                  <a:srgbClr val="008000"/>
                </a:solidFill>
              </a:rPr>
              <a:t>: </a:t>
            </a:r>
            <a:r>
              <a:rPr lang="fr-CH" sz="1800" dirty="0" smtClean="0">
                <a:solidFill>
                  <a:srgbClr val="008000"/>
                </a:solidFill>
              </a:rPr>
              <a:t>up to 2.0 </a:t>
            </a:r>
            <a:r>
              <a:rPr lang="fr-CH" sz="1800" dirty="0">
                <a:solidFill>
                  <a:srgbClr val="008000"/>
                </a:solidFill>
              </a:rPr>
              <a:t>T</a:t>
            </a:r>
          </a:p>
          <a:p>
            <a:pPr lvl="1"/>
            <a:r>
              <a:rPr lang="fr-CH" sz="1800" dirty="0" err="1" smtClean="0"/>
              <a:t>Higher</a:t>
            </a:r>
            <a:r>
              <a:rPr lang="fr-CH" sz="1800" dirty="0" smtClean="0"/>
              <a:t> </a:t>
            </a:r>
            <a:r>
              <a:rPr lang="fr-CH" sz="1800" dirty="0" err="1" smtClean="0"/>
              <a:t>yield</a:t>
            </a:r>
            <a:r>
              <a:rPr lang="fr-CH" sz="1800" dirty="0" smtClean="0"/>
              <a:t> </a:t>
            </a:r>
            <a:r>
              <a:rPr lang="fr-CH" sz="1800" dirty="0" err="1" smtClean="0"/>
              <a:t>strength</a:t>
            </a:r>
            <a:r>
              <a:rPr lang="fr-CH" sz="1800" dirty="0" smtClean="0"/>
              <a:t> ~300 </a:t>
            </a:r>
            <a:r>
              <a:rPr lang="fr-CH" sz="1800" dirty="0" err="1" smtClean="0"/>
              <a:t>Mpa</a:t>
            </a:r>
            <a:endParaRPr lang="fr-CH" sz="1800" dirty="0" smtClean="0"/>
          </a:p>
          <a:p>
            <a:pPr lvl="1"/>
            <a:r>
              <a:rPr lang="fr-CH" sz="1800" dirty="0" smtClean="0">
                <a:solidFill>
                  <a:srgbClr val="FF0000"/>
                </a:solidFill>
              </a:rPr>
              <a:t>But, cold </a:t>
            </a:r>
            <a:r>
              <a:rPr lang="fr-CH" sz="1800" dirty="0" err="1" smtClean="0">
                <a:solidFill>
                  <a:srgbClr val="FF0000"/>
                </a:solidFill>
              </a:rPr>
              <a:t>rolled</a:t>
            </a:r>
            <a:r>
              <a:rPr lang="fr-CH" sz="1800" dirty="0" smtClean="0">
                <a:solidFill>
                  <a:srgbClr val="FF0000"/>
                </a:solidFill>
              </a:rPr>
              <a:t>, </a:t>
            </a:r>
            <a:r>
              <a:rPr lang="fr-CH" sz="1800" dirty="0" err="1" smtClean="0">
                <a:solidFill>
                  <a:srgbClr val="FF0000"/>
                </a:solidFill>
              </a:rPr>
              <a:t>then</a:t>
            </a:r>
            <a:r>
              <a:rPr lang="fr-CH" sz="1800" dirty="0" smtClean="0">
                <a:solidFill>
                  <a:srgbClr val="FF0000"/>
                </a:solidFill>
              </a:rPr>
              <a:t> </a:t>
            </a:r>
            <a:r>
              <a:rPr lang="fr-CH" sz="1800" dirty="0" err="1" smtClean="0">
                <a:solidFill>
                  <a:srgbClr val="FF0000"/>
                </a:solidFill>
              </a:rPr>
              <a:t>laminations</a:t>
            </a:r>
            <a:r>
              <a:rPr lang="fr-CH" sz="1800" dirty="0" smtClean="0">
                <a:solidFill>
                  <a:srgbClr val="FF0000"/>
                </a:solidFill>
              </a:rPr>
              <a:t> &lt; 1.5 mm</a:t>
            </a:r>
          </a:p>
          <a:p>
            <a:r>
              <a:rPr lang="fr-CH" sz="1800" dirty="0" smtClean="0"/>
              <a:t>ST430:</a:t>
            </a:r>
          </a:p>
          <a:p>
            <a:pPr lvl="1"/>
            <a:r>
              <a:rPr lang="fr-CH" sz="1800" dirty="0" err="1"/>
              <a:t>Higher</a:t>
            </a:r>
            <a:r>
              <a:rPr lang="fr-CH" sz="1800" dirty="0"/>
              <a:t> </a:t>
            </a:r>
            <a:r>
              <a:rPr lang="fr-CH" sz="1800" dirty="0" err="1"/>
              <a:t>yield</a:t>
            </a:r>
            <a:r>
              <a:rPr lang="fr-CH" sz="1800" dirty="0"/>
              <a:t> </a:t>
            </a:r>
            <a:r>
              <a:rPr lang="fr-CH" sz="1800" dirty="0" err="1"/>
              <a:t>strength</a:t>
            </a:r>
            <a:r>
              <a:rPr lang="fr-CH" sz="1800" dirty="0"/>
              <a:t> ~300 </a:t>
            </a:r>
            <a:r>
              <a:rPr lang="fr-CH" sz="1800" dirty="0" err="1"/>
              <a:t>Mpa</a:t>
            </a:r>
            <a:endParaRPr lang="fr-CH" sz="1800" dirty="0"/>
          </a:p>
          <a:p>
            <a:pPr lvl="1"/>
            <a:r>
              <a:rPr lang="fr-CH" sz="1800" dirty="0" err="1" smtClean="0">
                <a:solidFill>
                  <a:srgbClr val="FF0000"/>
                </a:solidFill>
              </a:rPr>
              <a:t>Low</a:t>
            </a:r>
            <a:r>
              <a:rPr lang="fr-CH" sz="1800" dirty="0" smtClean="0">
                <a:solidFill>
                  <a:srgbClr val="FF0000"/>
                </a:solidFill>
              </a:rPr>
              <a:t> saturation </a:t>
            </a:r>
            <a:r>
              <a:rPr lang="fr-CH" sz="1800" dirty="0" err="1" smtClean="0">
                <a:solidFill>
                  <a:srgbClr val="FF0000"/>
                </a:solidFill>
              </a:rPr>
              <a:t>field</a:t>
            </a:r>
            <a:r>
              <a:rPr lang="fr-CH" sz="1800" dirty="0" smtClean="0">
                <a:solidFill>
                  <a:srgbClr val="FF0000"/>
                </a:solidFill>
              </a:rPr>
              <a:t>: ~1.5 T</a:t>
            </a:r>
          </a:p>
          <a:p>
            <a:pPr lvl="1"/>
            <a:r>
              <a:rPr lang="fr-CH" sz="1800" b="1" dirty="0" err="1"/>
              <a:t>Should</a:t>
            </a:r>
            <a:r>
              <a:rPr lang="fr-CH" sz="1800" b="1" dirty="0"/>
              <a:t> </a:t>
            </a:r>
            <a:r>
              <a:rPr lang="fr-CH" sz="1800" b="1" dirty="0" err="1"/>
              <a:t>we</a:t>
            </a:r>
            <a:r>
              <a:rPr lang="fr-CH" sz="1800" b="1" dirty="0"/>
              <a:t> explore </a:t>
            </a:r>
            <a:r>
              <a:rPr lang="fr-CH" sz="1800" b="1" dirty="0" err="1"/>
              <a:t>this</a:t>
            </a:r>
            <a:r>
              <a:rPr lang="fr-CH" sz="1800" b="1" dirty="0"/>
              <a:t> option in more </a:t>
            </a:r>
            <a:r>
              <a:rPr lang="fr-CH" sz="1800" b="1" dirty="0" err="1"/>
              <a:t>detail</a:t>
            </a:r>
            <a:r>
              <a:rPr lang="fr-CH" sz="1800" b="1" dirty="0"/>
              <a:t>? </a:t>
            </a:r>
            <a:endParaRPr lang="fr-CH" sz="1800" b="1" dirty="0" smtClean="0"/>
          </a:p>
          <a:p>
            <a:pPr marL="448056" lvl="1" indent="0">
              <a:buNone/>
            </a:pPr>
            <a:r>
              <a:rPr lang="fr-CH" sz="1800" dirty="0" smtClean="0"/>
              <a:t>HSLA:</a:t>
            </a:r>
          </a:p>
          <a:p>
            <a:pPr lvl="1"/>
            <a:r>
              <a:rPr lang="fr-CH" sz="1800" dirty="0" err="1">
                <a:solidFill>
                  <a:srgbClr val="008000"/>
                </a:solidFill>
              </a:rPr>
              <a:t>Very</a:t>
            </a:r>
            <a:r>
              <a:rPr lang="fr-CH" sz="1800" dirty="0">
                <a:solidFill>
                  <a:srgbClr val="008000"/>
                </a:solidFill>
              </a:rPr>
              <a:t> high saturation </a:t>
            </a:r>
            <a:r>
              <a:rPr lang="fr-CH" sz="1800" dirty="0" err="1">
                <a:solidFill>
                  <a:srgbClr val="008000"/>
                </a:solidFill>
              </a:rPr>
              <a:t>fields</a:t>
            </a:r>
            <a:r>
              <a:rPr lang="fr-CH" sz="1800" dirty="0">
                <a:solidFill>
                  <a:srgbClr val="008000"/>
                </a:solidFill>
              </a:rPr>
              <a:t>: up to 2.0 T</a:t>
            </a:r>
          </a:p>
          <a:p>
            <a:pPr lvl="1"/>
            <a:r>
              <a:rPr lang="fr-CH" sz="1800" dirty="0" err="1">
                <a:solidFill>
                  <a:srgbClr val="008000"/>
                </a:solidFill>
              </a:rPr>
              <a:t>Very</a:t>
            </a:r>
            <a:r>
              <a:rPr lang="fr-CH" sz="1800" dirty="0">
                <a:solidFill>
                  <a:srgbClr val="008000"/>
                </a:solidFill>
              </a:rPr>
              <a:t> high </a:t>
            </a:r>
            <a:r>
              <a:rPr lang="fr-CH" sz="1800" dirty="0" smtClean="0">
                <a:solidFill>
                  <a:srgbClr val="008000"/>
                </a:solidFill>
              </a:rPr>
              <a:t>(and large </a:t>
            </a:r>
            <a:r>
              <a:rPr lang="fr-CH" sz="1800" dirty="0" err="1" smtClean="0">
                <a:solidFill>
                  <a:srgbClr val="008000"/>
                </a:solidFill>
              </a:rPr>
              <a:t>choice</a:t>
            </a:r>
            <a:r>
              <a:rPr lang="fr-CH" sz="1800" dirty="0" smtClean="0">
                <a:solidFill>
                  <a:srgbClr val="008000"/>
                </a:solidFill>
              </a:rPr>
              <a:t> of) </a:t>
            </a:r>
            <a:r>
              <a:rPr lang="fr-CH" sz="1800" dirty="0" err="1" smtClean="0">
                <a:solidFill>
                  <a:srgbClr val="008000"/>
                </a:solidFill>
              </a:rPr>
              <a:t>yield</a:t>
            </a:r>
            <a:r>
              <a:rPr lang="fr-CH" sz="1800" dirty="0" smtClean="0">
                <a:solidFill>
                  <a:srgbClr val="008000"/>
                </a:solidFill>
              </a:rPr>
              <a:t> </a:t>
            </a:r>
            <a:r>
              <a:rPr lang="fr-CH" sz="1800" dirty="0" err="1" smtClean="0">
                <a:solidFill>
                  <a:srgbClr val="008000"/>
                </a:solidFill>
              </a:rPr>
              <a:t>strength</a:t>
            </a:r>
            <a:r>
              <a:rPr lang="fr-CH" sz="1800" dirty="0" smtClean="0">
                <a:solidFill>
                  <a:srgbClr val="008000"/>
                </a:solidFill>
              </a:rPr>
              <a:t>: 250-900 </a:t>
            </a:r>
            <a:r>
              <a:rPr lang="fr-CH" sz="1800" dirty="0" err="1" smtClean="0">
                <a:solidFill>
                  <a:srgbClr val="008000"/>
                </a:solidFill>
              </a:rPr>
              <a:t>MPa</a:t>
            </a:r>
            <a:endParaRPr lang="fr-CH" sz="1800" dirty="0">
              <a:solidFill>
                <a:srgbClr val="008000"/>
              </a:solidFill>
            </a:endParaRPr>
          </a:p>
          <a:p>
            <a:pPr lvl="1"/>
            <a:r>
              <a:rPr lang="fr-CH" sz="1800" dirty="0" smtClean="0"/>
              <a:t>Small impact of </a:t>
            </a:r>
            <a:r>
              <a:rPr lang="fr-CH" sz="1800" dirty="0" err="1" smtClean="0"/>
              <a:t>strength</a:t>
            </a:r>
            <a:r>
              <a:rPr lang="fr-CH" sz="1800" dirty="0" smtClean="0"/>
              <a:t> on saturation </a:t>
            </a:r>
            <a:r>
              <a:rPr lang="fr-CH" sz="1800" dirty="0" err="1" smtClean="0"/>
              <a:t>field</a:t>
            </a:r>
            <a:endParaRPr lang="fr-CH" sz="1800" dirty="0" smtClean="0"/>
          </a:p>
          <a:p>
            <a:pPr lvl="1"/>
            <a:r>
              <a:rPr lang="fr-CH" sz="1800" b="1" dirty="0" err="1" smtClean="0"/>
              <a:t>Should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we</a:t>
            </a:r>
            <a:r>
              <a:rPr lang="fr-CH" sz="1800" b="1" dirty="0" smtClean="0"/>
              <a:t> explore </a:t>
            </a:r>
            <a:r>
              <a:rPr lang="fr-CH" sz="1800" b="1" dirty="0" err="1" smtClean="0"/>
              <a:t>this</a:t>
            </a:r>
            <a:r>
              <a:rPr lang="fr-CH" sz="1800" b="1" dirty="0" smtClean="0"/>
              <a:t> option in more </a:t>
            </a:r>
            <a:r>
              <a:rPr lang="fr-CH" sz="1800" b="1" dirty="0" err="1" smtClean="0"/>
              <a:t>detail</a:t>
            </a:r>
            <a:r>
              <a:rPr lang="fr-CH" sz="1800" b="1" dirty="0" smtClean="0"/>
              <a:t>? </a:t>
            </a:r>
            <a:r>
              <a:rPr lang="fr-CH" sz="1800" b="1" dirty="0" err="1" smtClean="0"/>
              <a:t>Which</a:t>
            </a:r>
            <a:r>
              <a:rPr lang="fr-CH" sz="1800" b="1" dirty="0" smtClean="0"/>
              <a:t> one?</a:t>
            </a:r>
          </a:p>
        </p:txBody>
      </p:sp>
    </p:spTree>
    <p:extLst>
      <p:ext uri="{BB962C8B-B14F-4D97-AF65-F5344CB8AC3E}">
        <p14:creationId xmlns:p14="http://schemas.microsoft.com/office/powerpoint/2010/main" val="3967056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3600" dirty="0" err="1" smtClean="0"/>
              <a:t>Steel</a:t>
            </a:r>
            <a:r>
              <a:rPr lang="fr-CH" sz="3600" dirty="0" smtClean="0"/>
              <a:t>: Test </a:t>
            </a:r>
            <a:r>
              <a:rPr lang="fr-CH" sz="3600" dirty="0" err="1" smtClean="0"/>
              <a:t>specification</a:t>
            </a:r>
            <a:r>
              <a:rPr lang="fr-CH" sz="3600" dirty="0" smtClean="0"/>
              <a:t> (6/6)</a:t>
            </a:r>
            <a:endParaRPr lang="en-US" sz="3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105217" y="6337855"/>
            <a:ext cx="2480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S.I. Bermudez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0" y="1047599"/>
            <a:ext cx="9144000" cy="5137221"/>
          </a:xfrm>
        </p:spPr>
        <p:txBody>
          <a:bodyPr>
            <a:normAutofit/>
          </a:bodyPr>
          <a:lstStyle/>
          <a:p>
            <a:r>
              <a:rPr lang="en-GB" sz="1800" dirty="0" smtClean="0"/>
              <a:t>Traction </a:t>
            </a:r>
            <a:r>
              <a:rPr lang="en-GB" sz="1800" dirty="0"/>
              <a:t>tests at room temperature and </a:t>
            </a:r>
            <a:r>
              <a:rPr lang="en-GB" sz="1800" dirty="0" smtClean="0"/>
              <a:t>4.2 </a:t>
            </a:r>
            <a:r>
              <a:rPr lang="en-GB" sz="1800" dirty="0"/>
              <a:t>K to determine the yield limit.</a:t>
            </a:r>
          </a:p>
          <a:p>
            <a:r>
              <a:rPr lang="en-GB" sz="1800" dirty="0" smtClean="0"/>
              <a:t>Fracture </a:t>
            </a:r>
            <a:r>
              <a:rPr lang="en-GB" sz="1800" dirty="0"/>
              <a:t>tests at </a:t>
            </a:r>
            <a:r>
              <a:rPr lang="en-GB" sz="1800" dirty="0" smtClean="0"/>
              <a:t>4.2 </a:t>
            </a:r>
            <a:r>
              <a:rPr lang="en-GB" sz="1800" dirty="0"/>
              <a:t>K to determine the fracture toughness (</a:t>
            </a:r>
            <a:r>
              <a:rPr lang="en-GB" sz="1800" i="1" dirty="0" err="1" smtClean="0"/>
              <a:t>K</a:t>
            </a:r>
            <a:r>
              <a:rPr lang="en-GB" sz="1800" baseline="-25000" dirty="0" err="1" smtClean="0"/>
              <a:t>Ic</a:t>
            </a:r>
            <a:r>
              <a:rPr lang="en-GB" sz="1800" dirty="0" smtClean="0"/>
              <a:t>). </a:t>
            </a:r>
            <a:r>
              <a:rPr lang="en-GB" sz="1800" dirty="0"/>
              <a:t>The best reference we have now is 30 </a:t>
            </a:r>
            <a:r>
              <a:rPr lang="en-GB" sz="1800" dirty="0" smtClean="0"/>
              <a:t>MPa*m</a:t>
            </a:r>
            <a:r>
              <a:rPr lang="en-GB" sz="1800" baseline="30000" dirty="0" smtClean="0"/>
              <a:t>1/2</a:t>
            </a:r>
            <a:r>
              <a:rPr lang="en-GB" sz="1800" dirty="0" smtClean="0"/>
              <a:t>, </a:t>
            </a:r>
            <a:r>
              <a:rPr lang="en-GB" sz="1800" dirty="0"/>
              <a:t>that translates in a maximum tensile </a:t>
            </a:r>
            <a:r>
              <a:rPr lang="en-GB" sz="1800" dirty="0" smtClean="0"/>
              <a:t>stress in </a:t>
            </a:r>
            <a:r>
              <a:rPr lang="en-GB" sz="1800" dirty="0"/>
              <a:t>the yoke of 280 MPa at cold assuming that we can have cracks of 1 mm in the </a:t>
            </a:r>
            <a:r>
              <a:rPr lang="en-GB" sz="1800" dirty="0" smtClean="0"/>
              <a:t>material</a:t>
            </a:r>
          </a:p>
          <a:p>
            <a:r>
              <a:rPr lang="en-GB" sz="1800" dirty="0" smtClean="0"/>
              <a:t>Fatigue </a:t>
            </a:r>
            <a:r>
              <a:rPr lang="en-GB" sz="1800" dirty="0"/>
              <a:t>tests at 4 </a:t>
            </a:r>
            <a:r>
              <a:rPr lang="en-GB" sz="1800" dirty="0" smtClean="0"/>
              <a:t>K</a:t>
            </a:r>
            <a:endParaRPr lang="en-GB" sz="1800" dirty="0"/>
          </a:p>
          <a:p>
            <a:pPr lvl="1"/>
            <a:r>
              <a:rPr lang="en-GB" sz="1400" dirty="0" smtClean="0"/>
              <a:t>Cycling </a:t>
            </a:r>
            <a:r>
              <a:rPr lang="en-GB" sz="1400" dirty="0"/>
              <a:t>to 200 MPa to determine the number of cycles before rupture (it should be larger than 20.000 for </a:t>
            </a:r>
            <a:r>
              <a:rPr lang="en-GB" sz="1400" dirty="0" err="1"/>
              <a:t>HiLumi</a:t>
            </a:r>
            <a:r>
              <a:rPr lang="en-GB" sz="1400" dirty="0"/>
              <a:t> magnets)</a:t>
            </a:r>
          </a:p>
          <a:p>
            <a:pPr lvl="1"/>
            <a:r>
              <a:rPr lang="en-GB" sz="1400" dirty="0" smtClean="0"/>
              <a:t>Cycling </a:t>
            </a:r>
            <a:r>
              <a:rPr lang="en-GB" sz="1400" dirty="0"/>
              <a:t>to 300 MPa to determine the number of cycles before rupture (useful for 16 T magnets). If someone thinks that it would be very useful for the design to have S1(4K)&gt;300 MPa, we can ask to perform this test at slightly larger load.</a:t>
            </a:r>
          </a:p>
          <a:p>
            <a:pPr marL="36576" indent="0">
              <a:buNone/>
            </a:pPr>
            <a:endParaRPr lang="fr-CH" sz="1800" dirty="0" err="1" smtClean="0"/>
          </a:p>
        </p:txBody>
      </p:sp>
    </p:spTree>
    <p:extLst>
      <p:ext uri="{BB962C8B-B14F-4D97-AF65-F5344CB8AC3E}">
        <p14:creationId xmlns:p14="http://schemas.microsoft.com/office/powerpoint/2010/main" val="1255315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Magnet design for 16 T (</a:t>
            </a:r>
            <a:r>
              <a:rPr lang="en-US" sz="4000" dirty="0" err="1" smtClean="0"/>
              <a:t>EuroCirCol</a:t>
            </a:r>
            <a:r>
              <a:rPr lang="en-US" sz="4000" dirty="0" smtClean="0"/>
              <a:t> – 18%)</a:t>
            </a:r>
            <a:endParaRPr lang="en-US" sz="4000" dirty="0"/>
          </a:p>
        </p:txBody>
      </p:sp>
      <p:cxnSp>
        <p:nvCxnSpPr>
          <p:cNvPr id="2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535271" y="864821"/>
          <a:ext cx="5714448" cy="5241752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2788206"/>
                <a:gridCol w="626526"/>
                <a:gridCol w="766572"/>
                <a:gridCol w="766572"/>
                <a:gridCol w="766572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Cos-</a:t>
                      </a:r>
                      <a:r>
                        <a:rPr kumimoji="0" lang="en-US" sz="11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</a:t>
                      </a:r>
                      <a:endParaRPr kumimoji="0" lang="en-US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Block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Common-C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Operating current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(kA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10.275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8.47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in the aperture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Margin at 4.2 K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9.3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Intrabeam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spacing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Stored magnetic energy per unit 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length/</a:t>
                      </a:r>
                      <a:r>
                        <a:rPr lang="en-US" sz="11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(MJ/m)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Inductance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58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LI/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(H.A/m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522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Strands/cable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28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Cu/Non-Cu IL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 OL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1.05-1.1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Strands/cable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OL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14-12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Cu/Non-Cu OL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1.8-2.2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area of Cu/aperture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5004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4751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5400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area of Non-Cu/aperture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3403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4751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3470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mass of Non-Cu for FCC-</a:t>
                      </a:r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3876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5412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3954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mass of conductor for FCC-</a:t>
                      </a:r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9576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10824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10104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386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703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595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789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459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386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Hot spot temperature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328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308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Voltage</a:t>
                      </a:r>
                      <a:r>
                        <a:rPr kumimoji="0"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to ground</a:t>
                      </a:r>
                      <a:endParaRPr kumimoji="0" lang="en-US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1400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TBA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Voltage turn-to-turn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103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TBA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 layer-to-layer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TBA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9" name="Immagin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9" t="14051" b="7448"/>
          <a:stretch/>
        </p:blipFill>
        <p:spPr>
          <a:xfrm>
            <a:off x="6536985" y="1013719"/>
            <a:ext cx="2380589" cy="1726168"/>
          </a:xfrm>
          <a:prstGeom prst="rect">
            <a:avLst/>
          </a:prstGeom>
        </p:spPr>
      </p:pic>
      <p:pic>
        <p:nvPicPr>
          <p:cNvPr id="39" name="Image 3"/>
          <p:cNvPicPr>
            <a:picLocks noChangeAspect="1"/>
          </p:cNvPicPr>
          <p:nvPr/>
        </p:nvPicPr>
        <p:blipFill rotWithShape="1">
          <a:blip r:embed="rId3" cstate="print"/>
          <a:srcRect l="19885" t="17411" b="17567"/>
          <a:stretch/>
        </p:blipFill>
        <p:spPr>
          <a:xfrm>
            <a:off x="6678166" y="3071125"/>
            <a:ext cx="1932752" cy="1397678"/>
          </a:xfrm>
          <a:prstGeom prst="rect">
            <a:avLst/>
          </a:prstGeom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57" r="9868" b="73647"/>
          <a:stretch/>
        </p:blipFill>
        <p:spPr bwMode="auto">
          <a:xfrm>
            <a:off x="6366932" y="4648443"/>
            <a:ext cx="2550641" cy="1472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234856" y="810108"/>
            <a:ext cx="160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Cos-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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34856" y="2736486"/>
            <a:ext cx="1425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Block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45661" y="4482342"/>
            <a:ext cx="2204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Common-Coil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95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Autofit/>
          </a:bodyPr>
          <a:lstStyle/>
          <a:p>
            <a:pPr lvl="0" algn="ctr">
              <a:lnSpc>
                <a:spcPct val="150000"/>
              </a:lnSpc>
            </a:pPr>
            <a:r>
              <a:rPr lang="en-US" sz="3600" dirty="0"/>
              <a:t>Cost model </a:t>
            </a:r>
            <a:r>
              <a:rPr lang="en-US" sz="3600" dirty="0" smtClean="0"/>
              <a:t>considerations (1/1)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0" y="926681"/>
            <a:ext cx="8872537" cy="315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smtClean="0"/>
              <a:t>Detection equipment and circuit protection is not part the </a:t>
            </a:r>
            <a:r>
              <a:rPr lang="en-US" sz="1600" dirty="0" err="1" smtClean="0"/>
              <a:t>EuroCirCol</a:t>
            </a:r>
            <a:r>
              <a:rPr lang="en-US" sz="1600" dirty="0" smtClean="0"/>
              <a:t> cost model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Tolerances are very important for the cost of the parts. At the </a:t>
            </a:r>
            <a:r>
              <a:rPr lang="en-GB" sz="1600" dirty="0"/>
              <a:t>time for LHC performed Monte-Carlo simulations in 2D. </a:t>
            </a:r>
            <a:r>
              <a:rPr lang="en-GB" sz="1600" dirty="0" smtClean="0"/>
              <a:t>What is your </a:t>
            </a:r>
            <a:r>
              <a:rPr lang="en-GB" sz="1600" dirty="0" err="1" smtClean="0"/>
              <a:t>opinon</a:t>
            </a:r>
            <a:r>
              <a:rPr lang="en-GB" sz="1600" dirty="0" smtClean="0"/>
              <a:t> to include this in the study?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End spacers could be done from a material, which is easily </a:t>
            </a:r>
            <a:r>
              <a:rPr lang="en-GB" sz="1600" dirty="0" err="1" smtClean="0"/>
              <a:t>machinable</a:t>
            </a:r>
            <a:r>
              <a:rPr lang="en-GB" sz="1600" dirty="0" smtClean="0"/>
              <a:t> and </a:t>
            </a:r>
            <a:r>
              <a:rPr lang="en-GB" sz="1600" dirty="0"/>
              <a:t>does not have (excessive) grain growth during the heat treatment, is non-magnet and fulfils the </a:t>
            </a:r>
            <a:r>
              <a:rPr lang="en-GB" sz="1600" dirty="0" smtClean="0"/>
              <a:t>mechanical/structural specifications (if it exists or can be created). Should we write a specification and start a study?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/>
              <a:t>Wedges, study of different materials to be started?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r>
              <a:rPr lang="en-GB" sz="1600" dirty="0"/>
              <a:t> </a:t>
            </a:r>
            <a:endParaRPr lang="en-US" sz="1600" dirty="0" smtClean="0"/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2273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Tensile stress (1/3)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110601"/>
            <a:ext cx="89953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6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600" dirty="0" smtClean="0"/>
              <a:t>The CCT design </a:t>
            </a:r>
            <a:r>
              <a:rPr lang="de-DE" sz="1600" dirty="0" err="1" smtClean="0"/>
              <a:t>has</a:t>
            </a:r>
            <a:r>
              <a:rPr lang="de-DE" sz="1600" dirty="0" smtClean="0"/>
              <a:t> </a:t>
            </a:r>
            <a:r>
              <a:rPr lang="de-DE" sz="1600" dirty="0" err="1" smtClean="0"/>
              <a:t>seen</a:t>
            </a:r>
            <a:r>
              <a:rPr lang="de-DE" sz="1600" dirty="0" smtClean="0"/>
              <a:t> </a:t>
            </a:r>
            <a:r>
              <a:rPr lang="de-DE" sz="1600" dirty="0" err="1" smtClean="0"/>
              <a:t>some</a:t>
            </a:r>
            <a:r>
              <a:rPr lang="de-DE" sz="1600" dirty="0" smtClean="0"/>
              <a:t> </a:t>
            </a:r>
            <a:r>
              <a:rPr lang="de-DE" sz="1600" dirty="0" err="1" smtClean="0"/>
              <a:t>tensile</a:t>
            </a:r>
            <a:r>
              <a:rPr lang="de-DE" sz="1600" dirty="0" smtClean="0"/>
              <a:t> stress, </a:t>
            </a:r>
            <a:r>
              <a:rPr lang="de-DE" sz="1600" dirty="0" err="1" smtClean="0"/>
              <a:t>which</a:t>
            </a:r>
            <a:r>
              <a:rPr lang="de-DE" sz="1600" dirty="0" smtClean="0"/>
              <a:t> </a:t>
            </a:r>
            <a:r>
              <a:rPr lang="de-DE" sz="1600" dirty="0" err="1" smtClean="0"/>
              <a:t>influence</a:t>
            </a:r>
            <a:r>
              <a:rPr lang="de-DE" sz="1600" dirty="0" smtClean="0"/>
              <a:t> </a:t>
            </a:r>
            <a:r>
              <a:rPr lang="de-DE" sz="1600" dirty="0" err="1" smtClean="0"/>
              <a:t>does</a:t>
            </a:r>
            <a:r>
              <a:rPr lang="de-DE" sz="1600" dirty="0" smtClean="0"/>
              <a:t> </a:t>
            </a:r>
            <a:r>
              <a:rPr lang="de-DE" sz="1600" dirty="0" err="1" smtClean="0"/>
              <a:t>it</a:t>
            </a:r>
            <a:r>
              <a:rPr lang="de-DE" sz="1600" dirty="0" smtClean="0"/>
              <a:t> </a:t>
            </a:r>
            <a:r>
              <a:rPr lang="de-DE" sz="1600" dirty="0" err="1" smtClean="0"/>
              <a:t>have</a:t>
            </a:r>
            <a:r>
              <a:rPr lang="de-DE" sz="1600" dirty="0" smtClean="0"/>
              <a:t> on </a:t>
            </a:r>
            <a:r>
              <a:rPr lang="de-DE" sz="1600" dirty="0" err="1" smtClean="0"/>
              <a:t>the</a:t>
            </a:r>
            <a:r>
              <a:rPr lang="de-DE" sz="1600" dirty="0" smtClean="0"/>
              <a:t> </a:t>
            </a:r>
            <a:r>
              <a:rPr lang="de-DE" sz="1600" dirty="0" err="1" smtClean="0"/>
              <a:t>performance</a:t>
            </a:r>
            <a:r>
              <a:rPr lang="de-DE" sz="1600" dirty="0" smtClean="0"/>
              <a:t>?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3798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Axial tensile stress-strain relation of Nb</a:t>
            </a:r>
            <a:r>
              <a:rPr lang="en-GB" sz="2400" baseline="-25000" dirty="0"/>
              <a:t>3</a:t>
            </a:r>
            <a:r>
              <a:rPr lang="en-GB" sz="2400" dirty="0"/>
              <a:t>Sn/Cu PIT wire at 4.2 </a:t>
            </a:r>
            <a:r>
              <a:rPr lang="en-GB" sz="2400" dirty="0" smtClean="0"/>
              <a:t>K (2/3)</a:t>
            </a:r>
            <a:endParaRPr lang="en-GB" sz="24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5" y="1105405"/>
            <a:ext cx="4371975" cy="356324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1585913" y="633785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C. Scheuerlein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5646" y="4720068"/>
            <a:ext cx="5178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Lattice </a:t>
            </a:r>
            <a:r>
              <a:rPr lang="en-US" sz="1600" dirty="0"/>
              <a:t>strain in the </a:t>
            </a:r>
            <a:r>
              <a:rPr lang="en-US" sz="1600" dirty="0" smtClean="0"/>
              <a:t>different constituents of a Nb</a:t>
            </a:r>
            <a:r>
              <a:rPr lang="en-US" sz="1600" baseline="-25000" dirty="0" smtClean="0"/>
              <a:t>3</a:t>
            </a:r>
            <a:r>
              <a:rPr lang="en-US" sz="1600" dirty="0" smtClean="0"/>
              <a:t>Sn </a:t>
            </a:r>
            <a:r>
              <a:rPr lang="en-US" sz="1600" dirty="0"/>
              <a:t>PIT </a:t>
            </a:r>
            <a:r>
              <a:rPr lang="en-US" sz="1600" dirty="0" smtClean="0"/>
              <a:t>wire measured </a:t>
            </a:r>
            <a:r>
              <a:rPr lang="en-US" sz="1600" dirty="0"/>
              <a:t>simultaneously by X-ray diffraction as a function of wire </a:t>
            </a:r>
            <a:r>
              <a:rPr lang="en-US" sz="1600" dirty="0" smtClean="0"/>
              <a:t>stress at 4.2 K. </a:t>
            </a:r>
          </a:p>
          <a:p>
            <a:r>
              <a:rPr lang="en-US" sz="1600" dirty="0" smtClean="0"/>
              <a:t>From </a:t>
            </a:r>
            <a:r>
              <a:rPr lang="en-GB" sz="1600" dirty="0"/>
              <a:t>C Scheuerlein et </a:t>
            </a:r>
            <a:r>
              <a:rPr lang="en-GB" sz="1600" dirty="0" smtClean="0"/>
              <a:t>al, </a:t>
            </a:r>
            <a:r>
              <a:rPr lang="fr-FR" sz="1600" dirty="0" err="1" smtClean="0"/>
              <a:t>Supercond</a:t>
            </a:r>
            <a:r>
              <a:rPr lang="fr-FR" sz="1600" dirty="0"/>
              <a:t>. </a:t>
            </a:r>
            <a:r>
              <a:rPr lang="fr-FR" sz="1600" dirty="0" err="1"/>
              <a:t>Sci</a:t>
            </a:r>
            <a:r>
              <a:rPr lang="fr-FR" sz="1600" dirty="0"/>
              <a:t>. </a:t>
            </a:r>
            <a:r>
              <a:rPr lang="fr-FR" sz="1600" dirty="0" err="1"/>
              <a:t>Technol</a:t>
            </a:r>
            <a:r>
              <a:rPr lang="fr-FR" sz="1600" dirty="0"/>
              <a:t>. </a:t>
            </a:r>
            <a:r>
              <a:rPr lang="fr-FR" sz="1600" b="1" dirty="0"/>
              <a:t>27 </a:t>
            </a:r>
            <a:r>
              <a:rPr lang="fr-FR" sz="1600" dirty="0"/>
              <a:t>(2014) 044021</a:t>
            </a:r>
            <a:r>
              <a:rPr lang="en-US" sz="1600" dirty="0" smtClean="0"/>
              <a:t> </a:t>
            </a:r>
            <a:endParaRPr lang="en-GB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110601"/>
            <a:ext cx="4981575" cy="3081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22326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600" dirty="0" smtClean="0"/>
              <a:t>At </a:t>
            </a:r>
            <a:r>
              <a:rPr lang="de-DE" sz="1600" dirty="0"/>
              <a:t>4.2 K 100 MPa axial </a:t>
            </a:r>
            <a:r>
              <a:rPr lang="de-DE" sz="1600" dirty="0" err="1"/>
              <a:t>tensile</a:t>
            </a:r>
            <a:r>
              <a:rPr lang="de-DE" sz="1600" dirty="0"/>
              <a:t> stress on </a:t>
            </a:r>
            <a:r>
              <a:rPr lang="de-DE" sz="1600" dirty="0" err="1"/>
              <a:t>the</a:t>
            </a:r>
            <a:r>
              <a:rPr lang="de-DE" sz="1600" dirty="0"/>
              <a:t> PIT type Nb</a:t>
            </a:r>
            <a:r>
              <a:rPr lang="de-DE" sz="1600" baseline="-25000" dirty="0"/>
              <a:t>3</a:t>
            </a:r>
            <a:r>
              <a:rPr lang="de-DE" sz="1600" dirty="0"/>
              <a:t>Sn </a:t>
            </a:r>
            <a:r>
              <a:rPr lang="de-DE" sz="1600" dirty="0" err="1"/>
              <a:t>wire</a:t>
            </a:r>
            <a:r>
              <a:rPr lang="de-DE" sz="1600" dirty="0"/>
              <a:t> </a:t>
            </a:r>
            <a:r>
              <a:rPr lang="de-DE" sz="1600" dirty="0" err="1"/>
              <a:t>causes</a:t>
            </a:r>
            <a:r>
              <a:rPr lang="de-DE" sz="1600" dirty="0"/>
              <a:t> an axial </a:t>
            </a:r>
            <a:r>
              <a:rPr lang="de-DE" sz="1600" dirty="0" err="1"/>
              <a:t>strain</a:t>
            </a:r>
            <a:r>
              <a:rPr lang="de-DE" sz="1600" dirty="0"/>
              <a:t> of </a:t>
            </a:r>
            <a:r>
              <a:rPr lang="de-DE" sz="1600" dirty="0" err="1"/>
              <a:t>about</a:t>
            </a:r>
            <a:r>
              <a:rPr lang="de-DE" sz="1600" dirty="0"/>
              <a:t> 0.25%. </a:t>
            </a:r>
          </a:p>
          <a:p>
            <a:pPr marL="322326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600" dirty="0"/>
              <a:t>The reversible axial </a:t>
            </a:r>
            <a:r>
              <a:rPr lang="de-DE" sz="1600" dirty="0" err="1"/>
              <a:t>strain</a:t>
            </a:r>
            <a:r>
              <a:rPr lang="de-DE" sz="1600" dirty="0"/>
              <a:t> </a:t>
            </a:r>
            <a:r>
              <a:rPr lang="de-DE" sz="1600" dirty="0" err="1"/>
              <a:t>influence</a:t>
            </a:r>
            <a:r>
              <a:rPr lang="de-DE" sz="1600" dirty="0"/>
              <a:t> on </a:t>
            </a:r>
            <a:r>
              <a:rPr lang="de-DE" sz="1600" i="1" dirty="0" err="1"/>
              <a:t>I</a:t>
            </a:r>
            <a:r>
              <a:rPr lang="de-DE" sz="1600" i="1" baseline="-25000" dirty="0" err="1"/>
              <a:t>c</a:t>
            </a:r>
            <a:r>
              <a:rPr lang="de-DE" sz="1600" dirty="0"/>
              <a:t> </a:t>
            </a:r>
            <a:r>
              <a:rPr lang="de-DE" sz="1600" dirty="0" err="1"/>
              <a:t>increases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r>
              <a:rPr lang="de-DE" sz="1600" dirty="0" err="1"/>
              <a:t>increasing</a:t>
            </a:r>
            <a:r>
              <a:rPr lang="de-DE" sz="1600" dirty="0"/>
              <a:t> </a:t>
            </a:r>
            <a:r>
              <a:rPr lang="de-DE" sz="1600" dirty="0" err="1"/>
              <a:t>applied</a:t>
            </a:r>
            <a:r>
              <a:rPr lang="de-DE" sz="1600" dirty="0"/>
              <a:t> </a:t>
            </a:r>
            <a:r>
              <a:rPr lang="de-DE" sz="1600" dirty="0" err="1"/>
              <a:t>field</a:t>
            </a:r>
            <a:r>
              <a:rPr lang="de-DE" sz="1600" dirty="0"/>
              <a:t>. At 16 T </a:t>
            </a:r>
            <a:r>
              <a:rPr lang="de-DE" sz="1600" dirty="0" err="1"/>
              <a:t>more</a:t>
            </a:r>
            <a:r>
              <a:rPr lang="de-DE" sz="1600" dirty="0"/>
              <a:t> </a:t>
            </a:r>
            <a:r>
              <a:rPr lang="de-DE" sz="1600" dirty="0" err="1"/>
              <a:t>than</a:t>
            </a:r>
            <a:r>
              <a:rPr lang="de-DE" sz="1600" dirty="0"/>
              <a:t> 30% </a:t>
            </a:r>
            <a:r>
              <a:rPr lang="de-DE" sz="1600" i="1" dirty="0" err="1"/>
              <a:t>I</a:t>
            </a:r>
            <a:r>
              <a:rPr lang="de-DE" sz="1600" i="1" baseline="-25000" dirty="0" err="1"/>
              <a:t>c</a:t>
            </a:r>
            <a:r>
              <a:rPr lang="de-DE" sz="1600" dirty="0"/>
              <a:t> </a:t>
            </a:r>
            <a:r>
              <a:rPr lang="de-DE" sz="1600" dirty="0" err="1"/>
              <a:t>reduction</a:t>
            </a:r>
            <a:r>
              <a:rPr lang="de-DE" sz="1600" dirty="0"/>
              <a:t> </a:t>
            </a:r>
            <a:r>
              <a:rPr lang="de-DE" sz="1600" dirty="0" err="1"/>
              <a:t>are</a:t>
            </a:r>
            <a:r>
              <a:rPr lang="de-DE" sz="1600" dirty="0"/>
              <a:t> </a:t>
            </a:r>
            <a:r>
              <a:rPr lang="de-DE" sz="1600" dirty="0" err="1"/>
              <a:t>possible</a:t>
            </a:r>
            <a:r>
              <a:rPr lang="de-DE" sz="1600" dirty="0"/>
              <a:t>, </a:t>
            </a:r>
            <a:r>
              <a:rPr lang="de-DE" sz="1600" dirty="0" err="1"/>
              <a:t>depending</a:t>
            </a:r>
            <a:r>
              <a:rPr lang="de-DE" sz="1600" dirty="0"/>
              <a:t> on </a:t>
            </a:r>
            <a:r>
              <a:rPr lang="de-DE" sz="1600" dirty="0" err="1"/>
              <a:t>the</a:t>
            </a:r>
            <a:r>
              <a:rPr lang="de-DE" sz="1600" dirty="0"/>
              <a:t> Nb</a:t>
            </a:r>
            <a:r>
              <a:rPr lang="de-DE" sz="1600" baseline="-25000" dirty="0"/>
              <a:t>3</a:t>
            </a:r>
            <a:r>
              <a:rPr lang="de-DE" sz="1600" dirty="0"/>
              <a:t>Sn </a:t>
            </a:r>
            <a:r>
              <a:rPr lang="de-DE" sz="1600" dirty="0" err="1"/>
              <a:t>strain</a:t>
            </a:r>
            <a:r>
              <a:rPr lang="de-DE" sz="1600" dirty="0"/>
              <a:t> </a:t>
            </a:r>
            <a:r>
              <a:rPr lang="de-DE" sz="1600" dirty="0" err="1"/>
              <a:t>state</a:t>
            </a:r>
            <a:r>
              <a:rPr lang="de-DE" sz="1600" dirty="0"/>
              <a:t> in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  <a:r>
              <a:rPr lang="de-DE" sz="1600" dirty="0" err="1"/>
              <a:t>unloaded</a:t>
            </a:r>
            <a:r>
              <a:rPr lang="de-DE" sz="1600" dirty="0"/>
              <a:t> </a:t>
            </a:r>
            <a:r>
              <a:rPr lang="de-DE" sz="1600" dirty="0" err="1"/>
              <a:t>conductor</a:t>
            </a:r>
            <a:r>
              <a:rPr lang="de-DE" sz="1600" dirty="0"/>
              <a:t>.  </a:t>
            </a:r>
          </a:p>
          <a:p>
            <a:pPr marL="322326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de-DE" sz="1600" dirty="0"/>
              <a:t>The axial </a:t>
            </a:r>
            <a:r>
              <a:rPr lang="de-DE" sz="1600" dirty="0" err="1"/>
              <a:t>tensile</a:t>
            </a:r>
            <a:r>
              <a:rPr lang="de-DE" sz="1600" dirty="0"/>
              <a:t> </a:t>
            </a:r>
            <a:r>
              <a:rPr lang="de-DE" sz="1600" dirty="0" err="1"/>
              <a:t>strain</a:t>
            </a:r>
            <a:r>
              <a:rPr lang="de-DE" sz="1600" dirty="0"/>
              <a:t> </a:t>
            </a:r>
            <a:r>
              <a:rPr lang="de-DE" sz="1600" dirty="0" err="1"/>
              <a:t>irreversibity</a:t>
            </a:r>
            <a:r>
              <a:rPr lang="de-DE" sz="1600" dirty="0"/>
              <a:t> </a:t>
            </a:r>
            <a:r>
              <a:rPr lang="de-DE" sz="1600" dirty="0" err="1"/>
              <a:t>limit</a:t>
            </a:r>
            <a:r>
              <a:rPr lang="de-DE" sz="1600" dirty="0"/>
              <a:t> </a:t>
            </a:r>
            <a:r>
              <a:rPr lang="de-DE" sz="1600" dirty="0" err="1"/>
              <a:t>reported</a:t>
            </a:r>
            <a:r>
              <a:rPr lang="de-DE" sz="1600" dirty="0"/>
              <a:t> for RRP </a:t>
            </a:r>
            <a:r>
              <a:rPr lang="de-DE" sz="1600" dirty="0" err="1"/>
              <a:t>and</a:t>
            </a:r>
            <a:r>
              <a:rPr lang="de-DE" sz="1600" dirty="0"/>
              <a:t> PIT type Nb</a:t>
            </a:r>
            <a:r>
              <a:rPr lang="de-DE" sz="1600" baseline="-25000" dirty="0"/>
              <a:t>3</a:t>
            </a:r>
            <a:r>
              <a:rPr lang="de-DE" sz="1600" dirty="0"/>
              <a:t>Sn </a:t>
            </a:r>
            <a:r>
              <a:rPr lang="de-DE" sz="1600" dirty="0" err="1"/>
              <a:t>wires</a:t>
            </a:r>
            <a:r>
              <a:rPr lang="de-DE" sz="1600" dirty="0"/>
              <a:t> </a:t>
            </a:r>
            <a:r>
              <a:rPr lang="de-DE" sz="1600" dirty="0" err="1"/>
              <a:t>is</a:t>
            </a:r>
            <a:r>
              <a:rPr lang="de-DE" sz="1600" dirty="0"/>
              <a:t> </a:t>
            </a:r>
            <a:r>
              <a:rPr lang="de-DE" sz="1600" dirty="0" err="1"/>
              <a:t>typically</a:t>
            </a:r>
            <a:r>
              <a:rPr lang="de-DE" sz="1600" dirty="0"/>
              <a:t> </a:t>
            </a:r>
            <a:r>
              <a:rPr lang="de-DE" sz="1600" dirty="0" err="1"/>
              <a:t>below</a:t>
            </a:r>
            <a:r>
              <a:rPr lang="de-DE" sz="1600" dirty="0"/>
              <a:t> 0.25% </a:t>
            </a:r>
            <a:r>
              <a:rPr lang="de-DE" sz="1600" dirty="0" err="1"/>
              <a:t>strain</a:t>
            </a:r>
            <a:r>
              <a:rPr lang="de-DE" sz="1600" dirty="0"/>
              <a:t> (at 4.2 K).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9951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3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864097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4.2 K uniaxial tensile stress-strain behaviour of PIT, RRP and Bronze Route </a:t>
            </a:r>
            <a:r>
              <a:rPr lang="en-GB" sz="2400" dirty="0" smtClean="0"/>
              <a:t>wires (3/3)</a:t>
            </a:r>
            <a:endParaRPr lang="en-GB" sz="2400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585913" y="6337855"/>
            <a:ext cx="2531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Slide of C. Scheuerlein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69" y="2656087"/>
            <a:ext cx="3141186" cy="249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847" r="1923"/>
          <a:stretch/>
        </p:blipFill>
        <p:spPr bwMode="auto">
          <a:xfrm>
            <a:off x="4671697" y="2630319"/>
            <a:ext cx="3688952" cy="25162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80932" y="5264489"/>
            <a:ext cx="4089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Stress </a:t>
            </a:r>
            <a:r>
              <a:rPr lang="en-US" sz="1200" dirty="0"/>
              <a:t>in the BR, RRP and PIT wire as a function of Nb</a:t>
            </a:r>
            <a:r>
              <a:rPr lang="en-US" sz="1200" baseline="-25000" dirty="0"/>
              <a:t>3</a:t>
            </a:r>
            <a:r>
              <a:rPr lang="en-US" sz="1200" dirty="0"/>
              <a:t>Sn axial </a:t>
            </a:r>
            <a:r>
              <a:rPr lang="en-US" sz="1200" dirty="0" smtClean="0"/>
              <a:t>strain </a:t>
            </a:r>
            <a:r>
              <a:rPr lang="en-US" sz="1200" dirty="0"/>
              <a:t>at 4.2 </a:t>
            </a:r>
            <a:r>
              <a:rPr lang="en-US" sz="1200" dirty="0" smtClean="0"/>
              <a:t>K. Stress is tensile force </a:t>
            </a:r>
            <a:r>
              <a:rPr lang="en-US" sz="1200" dirty="0" err="1" smtClean="0"/>
              <a:t>normalised</a:t>
            </a:r>
            <a:r>
              <a:rPr lang="en-US" sz="1200" dirty="0" smtClean="0"/>
              <a:t> </a:t>
            </a:r>
            <a:r>
              <a:rPr lang="en-US" sz="1200" dirty="0"/>
              <a:t>to the </a:t>
            </a:r>
            <a:r>
              <a:rPr lang="en-US" sz="1200" dirty="0" smtClean="0"/>
              <a:t>wire </a:t>
            </a:r>
            <a:r>
              <a:rPr lang="en-US" sz="1200" dirty="0"/>
              <a:t>cross </a:t>
            </a:r>
            <a:r>
              <a:rPr lang="en-US" sz="1200" dirty="0" smtClean="0"/>
              <a:t>section.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616605" y="5264488"/>
            <a:ext cx="44530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Comparison of the </a:t>
            </a:r>
            <a:r>
              <a:rPr lang="en-US" sz="1200" dirty="0" smtClean="0"/>
              <a:t>stress-strain </a:t>
            </a:r>
            <a:r>
              <a:rPr lang="en-US" sz="1200" dirty="0"/>
              <a:t>in the </a:t>
            </a:r>
            <a:r>
              <a:rPr lang="en-US" sz="1200" dirty="0" smtClean="0"/>
              <a:t>Nb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Sn PIT </a:t>
            </a:r>
            <a:r>
              <a:rPr lang="en-US" sz="1200" dirty="0"/>
              <a:t>wire at RT and at 4.2 </a:t>
            </a:r>
            <a:r>
              <a:rPr lang="en-US" sz="1200" dirty="0" smtClean="0"/>
              <a:t>K. Stress is </a:t>
            </a:r>
            <a:r>
              <a:rPr lang="en-US" sz="1200" dirty="0" err="1" smtClean="0"/>
              <a:t>normalised</a:t>
            </a:r>
            <a:r>
              <a:rPr lang="en-US" sz="1200" dirty="0" smtClean="0"/>
              <a:t> </a:t>
            </a:r>
            <a:r>
              <a:rPr lang="en-US" sz="1200" dirty="0"/>
              <a:t>to the non-Cu </a:t>
            </a:r>
            <a:r>
              <a:rPr lang="en-US" sz="1200" dirty="0" smtClean="0"/>
              <a:t>wire cross section, assuming that the Cu does not carry substantial loads.</a:t>
            </a:r>
            <a:endParaRPr lang="en-GB" sz="1200" dirty="0"/>
          </a:p>
        </p:txBody>
      </p:sp>
      <p:sp>
        <p:nvSpPr>
          <p:cNvPr id="2" name="Rectangle 1"/>
          <p:cNvSpPr/>
          <p:nvPr/>
        </p:nvSpPr>
        <p:spPr>
          <a:xfrm>
            <a:off x="99661" y="1263748"/>
            <a:ext cx="92949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Similar stress-strain behaviour in RRP and PIT type wires.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Strong Nb3Sn lattice softening during cooling to 4.2 K.</a:t>
            </a:r>
          </a:p>
        </p:txBody>
      </p:sp>
    </p:spTree>
    <p:extLst>
      <p:ext uri="{BB962C8B-B14F-4D97-AF65-F5344CB8AC3E}">
        <p14:creationId xmlns:p14="http://schemas.microsoft.com/office/powerpoint/2010/main" val="74420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Conclusion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010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43" y="2711960"/>
            <a:ext cx="2585541" cy="12423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1222" y="2807868"/>
            <a:ext cx="2920598" cy="1221432"/>
          </a:xfrm>
          <a:prstGeom prst="rect">
            <a:avLst/>
          </a:prstGeom>
        </p:spPr>
      </p:pic>
      <p:pic>
        <p:nvPicPr>
          <p:cNvPr id="4" name="Image 4" descr="logooutline.eps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3811" y="2554797"/>
            <a:ext cx="1745112" cy="1727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39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17077" y="4552053"/>
            <a:ext cx="2541186" cy="158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Magnet design for 16 T (</a:t>
            </a:r>
            <a:r>
              <a:rPr lang="en-US" sz="4000" dirty="0" err="1" smtClean="0"/>
              <a:t>EuroCirCol</a:t>
            </a:r>
            <a:r>
              <a:rPr lang="en-US" sz="4000" dirty="0" smtClean="0"/>
              <a:t> – 14%)</a:t>
            </a:r>
            <a:endParaRPr lang="en-US" sz="4000" dirty="0"/>
          </a:p>
        </p:txBody>
      </p:sp>
      <p:cxnSp>
        <p:nvCxnSpPr>
          <p:cNvPr id="24" name="Gerade Verbindung 29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5" name="Table 24"/>
          <p:cNvGraphicFramePr>
            <a:graphicFrameLocks noGrp="1"/>
          </p:cNvGraphicFramePr>
          <p:nvPr>
            <p:extLst/>
          </p:nvPr>
        </p:nvGraphicFramePr>
        <p:xfrm>
          <a:off x="535271" y="864821"/>
          <a:ext cx="5714448" cy="5241752"/>
        </p:xfrm>
        <a:graphic>
          <a:graphicData uri="http://schemas.openxmlformats.org/drawingml/2006/table">
            <a:tbl>
              <a:tblPr firstCol="1">
                <a:tableStyleId>{2D5ABB26-0587-4C30-8999-92F81FD0307C}</a:tableStyleId>
              </a:tblPr>
              <a:tblGrid>
                <a:gridCol w="2788206"/>
                <a:gridCol w="626526"/>
                <a:gridCol w="766572"/>
                <a:gridCol w="766572"/>
                <a:gridCol w="766572"/>
              </a:tblGrid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Design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Cos-</a:t>
                      </a:r>
                      <a:r>
                        <a:rPr kumimoji="0" lang="en-US" sz="11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</a:t>
                      </a:r>
                      <a:endParaRPr kumimoji="0" lang="en-US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Block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Common-C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Operating current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(kA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11.18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10.93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9.17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Field in the aperture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Margin at 1.9 K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14.0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Intrabeam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spacing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Stored magnetic energy per unit 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length/</a:t>
                      </a:r>
                      <a:r>
                        <a:rPr lang="en-US" sz="110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(MJ/m)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1.3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Inductance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19.9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LI/</a:t>
                      </a: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(H.A/m</a:t>
                      </a:r>
                      <a:r>
                        <a:rPr lang="en-US" sz="11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262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Strands/cable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IL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22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Cu/Non-Cu IL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0.8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Diameter OL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0.712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0.7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1.2-1.15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Strands/cable</a:t>
                      </a:r>
                      <a:r>
                        <a:rPr lang="en-US" sz="11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OL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Cu/Non-Cu OL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2.15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1.6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2.2-3.5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area of Cu/aperture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3920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4971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area of Non-Cu/aperture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2730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3295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2572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mass of Non-Cu for FCC-</a:t>
                      </a:r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3110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3750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2930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mass of conductor for FCC-</a:t>
                      </a:r>
                      <a:r>
                        <a:rPr lang="en-US" sz="1100" b="0" i="0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hh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(t)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7590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8590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540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780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730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760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360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330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1" u="none" strike="noStrike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</a:t>
                      </a:r>
                      <a:r>
                        <a:rPr lang="en-US" sz="1100" b="0" i="0" u="none" strike="noStrike" baseline="-25000" dirty="0" err="1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overal</a:t>
                      </a:r>
                      <a:r>
                        <a:rPr lang="en-US" sz="1100" b="0" i="0" u="none" strike="noStrike" baseline="-250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</a:t>
                      </a: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(A/mm</a:t>
                      </a:r>
                      <a:r>
                        <a:rPr lang="en-US" sz="1100" u="none" strike="noStrike" baseline="300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11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US" sz="11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510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480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490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Hot spot temperature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344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350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384</a:t>
                      </a:r>
                      <a:endParaRPr kumimoji="0" lang="en-US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Voltage</a:t>
                      </a:r>
                      <a:r>
                        <a:rPr kumimoji="0" lang="en-US" sz="1100" b="0" i="0" u="none" strike="noStrike" kern="1200" baseline="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to ground</a:t>
                      </a:r>
                      <a:endParaRPr kumimoji="0" lang="en-US" sz="1100" b="0" i="0" u="none" strike="noStrike" kern="1200" dirty="0" smtClean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770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1200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3200</a:t>
                      </a:r>
                      <a:endParaRPr kumimoji="0" lang="en-US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Voltage turn-to-turn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86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105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100</a:t>
                      </a:r>
                      <a:endParaRPr kumimoji="0" lang="en-US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378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 layer-to-layer</a:t>
                      </a:r>
                    </a:p>
                  </a:txBody>
                  <a:tcPr marL="144000" marR="12700" marT="12700" marB="0" anchor="b"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(V)</a:t>
                      </a: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910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0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</a:t>
                      </a:r>
                      <a:endParaRPr kumimoji="0" lang="en-US" sz="11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kumimoji="0" lang="en-US" sz="11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4300</a:t>
                      </a:r>
                      <a:endParaRPr kumimoji="0" lang="en-US" sz="1100" b="0" i="1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12700" marR="12700" marT="12700" marB="0" anchor="b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3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8" t="19158" b="15032"/>
          <a:stretch/>
        </p:blipFill>
        <p:spPr bwMode="auto">
          <a:xfrm>
            <a:off x="6620932" y="1035938"/>
            <a:ext cx="2083079" cy="1580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16800" t="10505" b="10555"/>
          <a:stretch/>
        </p:blipFill>
        <p:spPr>
          <a:xfrm>
            <a:off x="6734824" y="2835424"/>
            <a:ext cx="2093791" cy="1531357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234464" y="2522065"/>
            <a:ext cx="14256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Block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76322" y="5998851"/>
            <a:ext cx="22040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Auxiliary coils not shown</a:t>
            </a:r>
            <a:endParaRPr lang="en-US" sz="8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6845661" y="4297487"/>
            <a:ext cx="2204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Common-Coil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34856" y="810108"/>
            <a:ext cx="1606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Cos-</a:t>
            </a:r>
            <a:r>
              <a:rPr lang="en-US" i="1" dirty="0" smtClean="0"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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sz="3600" dirty="0" err="1" smtClean="0"/>
              <a:t>EuroCirCol</a:t>
            </a:r>
            <a:r>
              <a:rPr lang="en-GB" sz="3600" dirty="0" smtClean="0"/>
              <a:t>-Design options</a:t>
            </a:r>
            <a:endParaRPr lang="en-GB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Daniel Schoerling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22" t="33266"/>
          <a:stretch/>
        </p:blipFill>
        <p:spPr>
          <a:xfrm>
            <a:off x="748320" y="3386161"/>
            <a:ext cx="2321720" cy="15149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9959" y="5584430"/>
            <a:ext cx="87448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600" dirty="0" smtClean="0"/>
              <a:t>The </a:t>
            </a:r>
            <a:r>
              <a:rPr lang="fr-CH" sz="1600" dirty="0" err="1" smtClean="0"/>
              <a:t>reference</a:t>
            </a:r>
            <a:r>
              <a:rPr lang="fr-CH" sz="1600" dirty="0" smtClean="0"/>
              <a:t> </a:t>
            </a:r>
            <a:r>
              <a:rPr lang="fr-CH" sz="1600" dirty="0" err="1" smtClean="0"/>
              <a:t>parameter</a:t>
            </a:r>
            <a:r>
              <a:rPr lang="fr-CH" sz="1600" dirty="0" smtClean="0"/>
              <a:t> </a:t>
            </a:r>
            <a:r>
              <a:rPr lang="fr-CH" sz="1600" dirty="0" err="1" smtClean="0"/>
              <a:t>space</a:t>
            </a:r>
            <a:r>
              <a:rPr lang="fr-CH" sz="1600" dirty="0" smtClean="0"/>
              <a:t> has been </a:t>
            </a:r>
            <a:r>
              <a:rPr lang="fr-CH" sz="1600" dirty="0" err="1" smtClean="0"/>
              <a:t>finalized</a:t>
            </a:r>
            <a:r>
              <a:rPr lang="fr-CH" sz="1600" dirty="0"/>
              <a:t> </a:t>
            </a:r>
            <a:r>
              <a:rPr lang="fr-CH" sz="1600" dirty="0" err="1" smtClean="0"/>
              <a:t>considering</a:t>
            </a:r>
            <a:r>
              <a:rPr lang="fr-CH" sz="1600" dirty="0" smtClean="0"/>
              <a:t> </a:t>
            </a:r>
            <a:r>
              <a:rPr lang="fr-CH" sz="1600" dirty="0" err="1" smtClean="0"/>
              <a:t>recommendations</a:t>
            </a:r>
            <a:r>
              <a:rPr lang="fr-CH" sz="1600" dirty="0" smtClean="0"/>
              <a:t> </a:t>
            </a:r>
            <a:r>
              <a:rPr lang="fr-CH" sz="1600" dirty="0" err="1" smtClean="0"/>
              <a:t>from</a:t>
            </a:r>
            <a:r>
              <a:rPr lang="fr-CH" sz="1600" dirty="0" smtClean="0"/>
              <a:t> the     </a:t>
            </a:r>
            <a:r>
              <a:rPr lang="en-US" sz="1600" dirty="0" smtClean="0"/>
              <a:t>1</a:t>
            </a:r>
            <a:r>
              <a:rPr lang="en-US" sz="1600" baseline="30000" dirty="0" smtClean="0"/>
              <a:t>st</a:t>
            </a:r>
            <a:r>
              <a:rPr lang="en-US" sz="1600" dirty="0" smtClean="0"/>
              <a:t> </a:t>
            </a:r>
            <a:r>
              <a:rPr lang="en-US" sz="1600" dirty="0"/>
              <a:t>WP5 </a:t>
            </a:r>
            <a:r>
              <a:rPr lang="en-US" sz="1600" dirty="0" err="1"/>
              <a:t>EuroCirCol</a:t>
            </a:r>
            <a:r>
              <a:rPr lang="en-US" sz="1600" dirty="0"/>
              <a:t> Review (11-13 May 2016, http://</a:t>
            </a:r>
            <a:r>
              <a:rPr lang="en-US" sz="1600" dirty="0" smtClean="0"/>
              <a:t>indico.cern.ch/event/516049)</a:t>
            </a:r>
            <a:endParaRPr lang="en-GB" sz="1600" dirty="0"/>
          </a:p>
        </p:txBody>
      </p:sp>
      <p:pic>
        <p:nvPicPr>
          <p:cNvPr id="8" name="Picture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987" y="1466393"/>
            <a:ext cx="2460625" cy="343471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Rectangle 8"/>
          <p:cNvSpPr/>
          <p:nvPr/>
        </p:nvSpPr>
        <p:spPr>
          <a:xfrm>
            <a:off x="3664064" y="4944897"/>
            <a:ext cx="2064653" cy="530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228600" algn="l"/>
              </a:tabLst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2LPo1D-03 </a:t>
            </a:r>
            <a:endParaRPr lang="en-GB" dirty="0" smtClean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lvl="0" algn="ctr">
              <a:spcAft>
                <a:spcPts val="0"/>
              </a:spcAft>
              <a:tabLst>
                <a:tab pos="228600" algn="l"/>
              </a:tabLst>
            </a:pPr>
            <a:r>
              <a:rPr lang="en-GB" sz="1000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C.Lorin</a:t>
            </a:r>
            <a:r>
              <a:rPr lang="en-GB" sz="1000" i="1" dirty="0">
                <a:solidFill>
                  <a:srgbClr val="000000"/>
                </a:solidFill>
                <a:latin typeface="Arial" panose="020B0604020202020204" pitchFamily="34" charset="0"/>
              </a:rPr>
              <a:t>; </a:t>
            </a:r>
            <a:r>
              <a:rPr lang="en-GB" sz="1000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M.Durante</a:t>
            </a:r>
            <a:r>
              <a:rPr lang="en-GB" sz="1000" i="1" dirty="0">
                <a:solidFill>
                  <a:srgbClr val="000000"/>
                </a:solidFill>
                <a:latin typeface="Arial" panose="020B0604020202020204" pitchFamily="34" charset="0"/>
              </a:rPr>
              <a:t>; </a:t>
            </a:r>
            <a:r>
              <a:rPr lang="en-GB" sz="1000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M.Segreti</a:t>
            </a:r>
            <a:endParaRPr lang="en-GB" sz="10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73765" y="4996280"/>
            <a:ext cx="2224020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22860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2LPo1D-02 </a:t>
            </a: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it-IT" sz="10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M.Sorbi; G.Bellomo; P.Fabbricatore</a:t>
            </a:r>
            <a:r>
              <a:rPr lang="it-IT" sz="1000" i="1" dirty="0">
                <a:solidFill>
                  <a:srgbClr val="000000"/>
                </a:solidFill>
                <a:latin typeface="Arial" panose="020B0604020202020204" pitchFamily="34" charset="0"/>
              </a:rPr>
              <a:t>; </a:t>
            </a: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it-IT" sz="1000" i="1" dirty="0">
                <a:solidFill>
                  <a:srgbClr val="000000"/>
                </a:solidFill>
                <a:latin typeface="Arial" panose="020B0604020202020204" pitchFamily="34" charset="0"/>
              </a:rPr>
              <a:t>S.Farinon; V.Marinozzi; G.Volpini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285558" y="4926452"/>
            <a:ext cx="239877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Aft>
                <a:spcPts val="0"/>
              </a:spcAft>
              <a:tabLst>
                <a:tab pos="228600" algn="l"/>
              </a:tabLst>
            </a:pPr>
            <a:r>
              <a:rPr lang="en-GB" dirty="0" smtClean="0">
                <a:solidFill>
                  <a:srgbClr val="000000"/>
                </a:solidFill>
                <a:latin typeface="Arial" panose="020B0604020202020204" pitchFamily="34" charset="0"/>
              </a:rPr>
              <a:t>2LPo1D-08 </a:t>
            </a: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en-GB" sz="1000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F.Toral</a:t>
            </a:r>
            <a:r>
              <a:rPr lang="en-GB" sz="1000" i="1" dirty="0">
                <a:solidFill>
                  <a:srgbClr val="000000"/>
                </a:solidFill>
                <a:latin typeface="Arial" panose="020B0604020202020204" pitchFamily="34" charset="0"/>
              </a:rPr>
              <a:t>; </a:t>
            </a:r>
            <a:r>
              <a:rPr lang="en-GB" sz="1000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J.Munilla</a:t>
            </a:r>
            <a:r>
              <a:rPr lang="en-GB" sz="1000" i="1" dirty="0">
                <a:solidFill>
                  <a:srgbClr val="000000"/>
                </a:solidFill>
                <a:latin typeface="Arial" panose="020B0604020202020204" pitchFamily="34" charset="0"/>
              </a:rPr>
              <a:t>; </a:t>
            </a:r>
            <a:r>
              <a:rPr lang="en-GB" sz="1000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T.Martinez</a:t>
            </a:r>
            <a:r>
              <a:rPr lang="en-GB" sz="10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; </a:t>
            </a:r>
          </a:p>
          <a:p>
            <a:pPr lvl="0" algn="just">
              <a:spcAft>
                <a:spcPts val="0"/>
              </a:spcAft>
              <a:tabLst>
                <a:tab pos="228600" algn="l"/>
              </a:tabLst>
            </a:pPr>
            <a:r>
              <a:rPr lang="en-GB" sz="1000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L. </a:t>
            </a:r>
            <a:r>
              <a:rPr lang="en-GB" sz="1000" i="1" dirty="0">
                <a:solidFill>
                  <a:srgbClr val="000000"/>
                </a:solidFill>
                <a:latin typeface="Arial" panose="020B0604020202020204" pitchFamily="34" charset="0"/>
              </a:rPr>
              <a:t>Garcia-</a:t>
            </a:r>
            <a:r>
              <a:rPr lang="en-GB" sz="1000" i="1" dirty="0" err="1">
                <a:solidFill>
                  <a:srgbClr val="000000"/>
                </a:solidFill>
                <a:latin typeface="Arial" panose="020B0604020202020204" pitchFamily="34" charset="0"/>
              </a:rPr>
              <a:t>Tabares</a:t>
            </a:r>
            <a:endParaRPr lang="en-GB" sz="1000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7" r="85842" b="16044"/>
          <a:stretch/>
        </p:blipFill>
        <p:spPr>
          <a:xfrm>
            <a:off x="315617" y="1461896"/>
            <a:ext cx="399366" cy="170021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43" r="83877" b="13497"/>
          <a:stretch/>
        </p:blipFill>
        <p:spPr>
          <a:xfrm>
            <a:off x="315617" y="3287976"/>
            <a:ext cx="432703" cy="16569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9" t="26137"/>
          <a:stretch/>
        </p:blipFill>
        <p:spPr>
          <a:xfrm>
            <a:off x="791183" y="1473679"/>
            <a:ext cx="2323157" cy="171007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/>
          <a:srcRect r="14549" b="48737"/>
          <a:stretch/>
        </p:blipFill>
        <p:spPr>
          <a:xfrm>
            <a:off x="6598220" y="1313568"/>
            <a:ext cx="1927916" cy="170673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6"/>
          <a:srcRect t="8115" r="20703" b="45754"/>
          <a:stretch/>
        </p:blipFill>
        <p:spPr>
          <a:xfrm>
            <a:off x="6598220" y="2988444"/>
            <a:ext cx="1811076" cy="1741332"/>
          </a:xfrm>
          <a:prstGeom prst="rect">
            <a:avLst/>
          </a:prstGeom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 rotWithShape="1">
          <a:blip r:embed="rId7" cstate="print"/>
          <a:srcRect t="9183" r="75559" b="15246"/>
          <a:stretch/>
        </p:blipFill>
        <p:spPr bwMode="auto">
          <a:xfrm>
            <a:off x="6087576" y="1335923"/>
            <a:ext cx="430167" cy="1769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8" cstate="print"/>
          <a:srcRect t="10273" r="74469" b="14165"/>
          <a:stretch/>
        </p:blipFill>
        <p:spPr bwMode="auto">
          <a:xfrm>
            <a:off x="6087576" y="3150046"/>
            <a:ext cx="420888" cy="165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6923867" y="4626948"/>
            <a:ext cx="1159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scale</a:t>
            </a:r>
            <a:r>
              <a:rPr lang="fr-CH" dirty="0" smtClean="0"/>
              <a:t> / 2</a:t>
            </a:r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29208" y="809212"/>
            <a:ext cx="8915401" cy="591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5000"/>
              </a:lnSpc>
              <a:spcAft>
                <a:spcPts val="0"/>
              </a:spcAft>
            </a:pPr>
            <a:r>
              <a:rPr lang="en-US" sz="1600" dirty="0"/>
              <a:t>A specific feature of this program is that different design options are being considered with the same specification and analysis tools so that they can be compared relatively to each other.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11969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Distribution of the work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459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Autofit/>
          </a:bodyPr>
          <a:lstStyle/>
          <a:p>
            <a:pPr algn="ctr"/>
            <a:r>
              <a:rPr lang="en-GB" sz="2400" dirty="0"/>
              <a:t>Structural FEA analysis, possible options and optimization criteria</a:t>
            </a:r>
            <a:br>
              <a:rPr lang="en-GB" sz="2400" dirty="0"/>
            </a:br>
            <a:r>
              <a:rPr lang="en-US" sz="2400" dirty="0" smtClean="0"/>
              <a:t>(1/12)</a:t>
            </a:r>
            <a:endParaRPr lang="en-US" sz="2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186641"/>
            <a:ext cx="8872537" cy="933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Von Mises, Third Principal Stress, Azimuthal stress -&gt; Barbara/Stefania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Plane stress vs strain -&gt; Barbara/Stefania</a:t>
            </a:r>
          </a:p>
          <a:p>
            <a:pPr marL="285750" indent="-28575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en-US" sz="1600" dirty="0" smtClean="0"/>
              <a:t>Stress pattern within the cos-theta coil -&gt; Barbara/Stefania</a:t>
            </a:r>
          </a:p>
        </p:txBody>
      </p:sp>
    </p:spTree>
    <p:extLst>
      <p:ext uri="{BB962C8B-B14F-4D97-AF65-F5344CB8AC3E}">
        <p14:creationId xmlns:p14="http://schemas.microsoft.com/office/powerpoint/2010/main" val="27621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Plane stress vs plane strain (2/12)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cxnSp>
        <p:nvCxnSpPr>
          <p:cNvPr id="8" name="Gerade Verbindung 17"/>
          <p:cNvCxnSpPr/>
          <p:nvPr/>
        </p:nvCxnSpPr>
        <p:spPr>
          <a:xfrm>
            <a:off x="-1" y="836712"/>
            <a:ext cx="914400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85913" y="6337855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Jaakko </a:t>
            </a:r>
            <a:r>
              <a:rPr lang="en-GB" dirty="0" err="1">
                <a:solidFill>
                  <a:schemeClr val="bg1"/>
                </a:solidFill>
              </a:rPr>
              <a:t>Murtom</a:t>
            </a:r>
            <a:r>
              <a:rPr lang="fi-FI" dirty="0">
                <a:solidFill>
                  <a:schemeClr val="bg1"/>
                </a:solidFill>
              </a:rPr>
              <a:t>äki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2" descr="Kuvahaun tulos haulle tampereen teknillinen yliopisto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886" y="6356350"/>
            <a:ext cx="1188252" cy="33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12310" y="660928"/>
            <a:ext cx="891937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i-FI" dirty="0" smtClean="0"/>
          </a:p>
          <a:p>
            <a:r>
              <a:rPr lang="fi-FI" b="1" dirty="0" smtClean="0"/>
              <a:t>Plane stress: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All stress components </a:t>
            </a:r>
            <a:r>
              <a:rPr lang="fi-FI" dirty="0" smtClean="0"/>
              <a:t>that are associated with magnet longitudinal dimension are zero  (shear and normal stress)</a:t>
            </a:r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endParaRPr lang="fi-FI" dirty="0"/>
          </a:p>
          <a:p>
            <a:r>
              <a:rPr lang="fi-FI" b="1" dirty="0" smtClean="0"/>
              <a:t>Plane strain: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dirty="0"/>
              <a:t>All strain components </a:t>
            </a:r>
            <a:r>
              <a:rPr lang="fi-FI" dirty="0" smtClean="0"/>
              <a:t>that are </a:t>
            </a:r>
            <a:r>
              <a:rPr lang="fi-FI" dirty="0"/>
              <a:t>associated with magnet longitudinal </a:t>
            </a:r>
            <a:r>
              <a:rPr lang="fi-FI" dirty="0" smtClean="0"/>
              <a:t>dimension are zero (shear </a:t>
            </a:r>
            <a:r>
              <a:rPr lang="fi-FI" dirty="0"/>
              <a:t>and normal </a:t>
            </a:r>
            <a:r>
              <a:rPr lang="fi-FI" dirty="0" smtClean="0"/>
              <a:t>strain)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59954" y="2163599"/>
            <a:ext cx="4824087" cy="124197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9855" y="5103721"/>
            <a:ext cx="5063637" cy="951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762"/>
            <a:ext cx="9144000" cy="940443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>2D and 3D model (3/12)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Daniel Schoerling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85913" y="6337855"/>
            <a:ext cx="2056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Jaakko </a:t>
            </a:r>
            <a:r>
              <a:rPr lang="en-GB" dirty="0" err="1">
                <a:solidFill>
                  <a:schemeClr val="bg1"/>
                </a:solidFill>
              </a:rPr>
              <a:t>Murtom</a:t>
            </a:r>
            <a:r>
              <a:rPr lang="fi-FI" dirty="0">
                <a:solidFill>
                  <a:schemeClr val="bg1"/>
                </a:solidFill>
              </a:rPr>
              <a:t>äki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9" name="Picture 2" descr="Kuvahaun tulos haulle tampereen teknillinen yliopisto log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2886" y="6356350"/>
            <a:ext cx="1188252" cy="335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194" y="886079"/>
            <a:ext cx="43675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2D model boundary conditions, </a:t>
            </a:r>
            <a:r>
              <a:rPr lang="en-GB" i="1" dirty="0" err="1" smtClean="0"/>
              <a:t>F</a:t>
            </a:r>
            <a:r>
              <a:rPr lang="en-GB" baseline="-25000" dirty="0" err="1" smtClean="0"/>
              <a:t>x</a:t>
            </a:r>
            <a:r>
              <a:rPr lang="en-GB" baseline="-25000" dirty="0" smtClean="0"/>
              <a:t> </a:t>
            </a:r>
            <a:r>
              <a:rPr lang="en-GB" dirty="0" smtClean="0"/>
              <a:t>= 68 N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55" y="1259493"/>
            <a:ext cx="3240031" cy="198120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853" y="3246867"/>
            <a:ext cx="3240031" cy="234086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25" y="3409752"/>
            <a:ext cx="3240031" cy="23408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9325" y="1119384"/>
            <a:ext cx="3240031" cy="2340869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71999" y="890161"/>
            <a:ext cx="44198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  <a:r>
              <a:rPr lang="en-GB" dirty="0" smtClean="0"/>
              <a:t>D model boundary conditions, </a:t>
            </a:r>
            <a:r>
              <a:rPr lang="en-GB" i="1" dirty="0" err="1"/>
              <a:t>F</a:t>
            </a:r>
            <a:r>
              <a:rPr lang="en-GB" baseline="-25000" dirty="0" err="1"/>
              <a:t>x</a:t>
            </a:r>
            <a:r>
              <a:rPr lang="en-GB" baseline="-25000" dirty="0"/>
              <a:t> </a:t>
            </a:r>
            <a:r>
              <a:rPr lang="en-GB" baseline="-25000" dirty="0" smtClean="0"/>
              <a:t> </a:t>
            </a:r>
            <a:r>
              <a:rPr lang="en-GB" dirty="0" smtClean="0"/>
              <a:t>= 68 N</a:t>
            </a:r>
            <a:endParaRPr lang="en-GB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4451089" y="886079"/>
            <a:ext cx="33" cy="486454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476232" y="5808219"/>
            <a:ext cx="2343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 = 200 </a:t>
            </a:r>
            <a:r>
              <a:rPr lang="en-GB" dirty="0" err="1" smtClean="0"/>
              <a:t>GPa</a:t>
            </a:r>
            <a:r>
              <a:rPr lang="en-GB" dirty="0" smtClean="0"/>
              <a:t>, </a:t>
            </a:r>
            <a:r>
              <a:rPr lang="en-GB" dirty="0" smtClean="0">
                <a:sym typeface="Symbol" panose="05050102010706020507" pitchFamily="18" charset="2"/>
              </a:rPr>
              <a:t> = 0.3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4304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48224</TotalTime>
  <Words>3106</Words>
  <Application>Microsoft Office PowerPoint</Application>
  <PresentationFormat>On-screen Show (4:3)</PresentationFormat>
  <Paragraphs>836</Paragraphs>
  <Slides>35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Cambria Math</vt:lpstr>
      <vt:lpstr>Symbol</vt:lpstr>
      <vt:lpstr>Times New Roman</vt:lpstr>
      <vt:lpstr>Wingdings</vt:lpstr>
      <vt:lpstr>CERN(4-3)</vt:lpstr>
      <vt:lpstr>PowerPoint Presentation</vt:lpstr>
      <vt:lpstr>Discussion</vt:lpstr>
      <vt:lpstr>Magnet design for 16 T (EuroCirCol – 18%)</vt:lpstr>
      <vt:lpstr>Magnet design for 16 T (EuroCirCol – 14%)</vt:lpstr>
      <vt:lpstr>EuroCirCol-Design options</vt:lpstr>
      <vt:lpstr>Distribution of the work</vt:lpstr>
      <vt:lpstr>Structural FEA analysis, possible options and optimization criteria (1/12)</vt:lpstr>
      <vt:lpstr>Plane stress vs plane strain (2/12)</vt:lpstr>
      <vt:lpstr>2D and 3D model (3/12)</vt:lpstr>
      <vt:lpstr>Plane strain vs stress (4/12)</vt:lpstr>
      <vt:lpstr>RMM: Geometry (5/12)</vt:lpstr>
      <vt:lpstr>RMM: Contacts (6/12)</vt:lpstr>
      <vt:lpstr>RMM: Coil Seqv (7/12)</vt:lpstr>
      <vt:lpstr>RMM: Summary (8/12)</vt:lpstr>
      <vt:lpstr>Fresca2: Geometry (9/12)</vt:lpstr>
      <vt:lpstr>Fresca2: Contacts (10/12)</vt:lpstr>
      <vt:lpstr>Fresca2: Coil Sx (11/12)</vt:lpstr>
      <vt:lpstr>Fresca2: Summary (12/12)</vt:lpstr>
      <vt:lpstr>Mechanical properties of Cu wedges (1/4)</vt:lpstr>
      <vt:lpstr>Mechanical properties of Glidcop wedges (2/4)</vt:lpstr>
      <vt:lpstr>Glidcop Young’s modulus temperature dependence (3/4)</vt:lpstr>
      <vt:lpstr>Glidcop, some add. information (4/4)</vt:lpstr>
      <vt:lpstr>Required loadline margin in the ends</vt:lpstr>
      <vt:lpstr>Yield strength in the iron/steel (1/6)</vt:lpstr>
      <vt:lpstr>Mechanical properties (2/6)</vt:lpstr>
      <vt:lpstr>HSLA steels (3/6)</vt:lpstr>
      <vt:lpstr>Steel: Magnetic properties (4/6)</vt:lpstr>
      <vt:lpstr>Steel: Conclusion (5/6)</vt:lpstr>
      <vt:lpstr>Steel: Test specification (6/6)</vt:lpstr>
      <vt:lpstr>Cost model considerations (1/1)</vt:lpstr>
      <vt:lpstr>Tensile stress (1/3)</vt:lpstr>
      <vt:lpstr>Axial tensile stress-strain relation of Nb3Sn/Cu PIT wire at 4.2 K (2/3)</vt:lpstr>
      <vt:lpstr>4.2 K uniaxial tensile stress-strain behaviour of PIT, RRP and Bronze Route wires (3/3)</vt:lpstr>
      <vt:lpstr>Conclusion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Daniel Schoerling</cp:lastModifiedBy>
  <cp:revision>964</cp:revision>
  <cp:lastPrinted>2016-10-31T12:40:14Z</cp:lastPrinted>
  <dcterms:created xsi:type="dcterms:W3CDTF">2012-11-30T11:04:26Z</dcterms:created>
  <dcterms:modified xsi:type="dcterms:W3CDTF">2016-11-03T13:47:21Z</dcterms:modified>
</cp:coreProperties>
</file>