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63" r:id="rId1"/>
  </p:sldMasterIdLst>
  <p:notesMasterIdLst>
    <p:notesMasterId r:id="rId9"/>
  </p:notesMasterIdLst>
  <p:sldIdLst>
    <p:sldId id="256" r:id="rId2"/>
    <p:sldId id="288" r:id="rId3"/>
    <p:sldId id="297" r:id="rId4"/>
    <p:sldId id="298" r:id="rId5"/>
    <p:sldId id="299" r:id="rId6"/>
    <p:sldId id="300" r:id="rId7"/>
    <p:sldId id="296" r:id="rId8"/>
  </p:sldIdLst>
  <p:sldSz cx="9144000" cy="6858000" type="screen4x3"/>
  <p:notesSz cx="7099300" cy="10234613"/>
  <p:embeddedFontLst>
    <p:embeddedFont>
      <p:font typeface="Calibri" panose="020F0502020204030204" pitchFamily="34" charset="0"/>
      <p:regular r:id="rId10"/>
      <p:bold r:id="rId11"/>
      <p:italic r:id="rId12"/>
      <p:boldItalic r:id="rId13"/>
    </p:embeddedFont>
    <p:embeddedFont>
      <p:font typeface="Tahoma" panose="020B0604030504040204" pitchFamily="34" charset="0"/>
      <p:regular r:id="rId14"/>
      <p:bold r:id="rId15"/>
    </p:embeddedFont>
  </p:embeddedFontLst>
  <p:defaultTextStyle>
    <a:defPPr>
      <a:defRPr lang="es-E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FF00"/>
    <a:srgbClr val="FF0000"/>
    <a:srgbClr val="080808"/>
    <a:srgbClr val="FFCC99"/>
    <a:srgbClr val="00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794" autoAdjust="0"/>
    <p:restoredTop sz="94670" autoAdjust="0"/>
  </p:normalViewPr>
  <p:slideViewPr>
    <p:cSldViewPr snapToGrid="0">
      <p:cViewPr varScale="1">
        <p:scale>
          <a:sx n="83" d="100"/>
          <a:sy n="83" d="100"/>
        </p:scale>
        <p:origin x="-113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font" Target="fonts/font4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3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2.fntdata"/><Relationship Id="rId5" Type="http://schemas.openxmlformats.org/officeDocument/2006/relationships/slide" Target="slides/slide4.xml"/><Relationship Id="rId15" Type="http://schemas.openxmlformats.org/officeDocument/2006/relationships/font" Target="fonts/font6.fntdata"/><Relationship Id="rId10" Type="http://schemas.openxmlformats.org/officeDocument/2006/relationships/font" Target="fonts/font1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font" Target="fonts/font5.fntdata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4021138" y="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/>
          <a:lstStyle>
            <a:lvl1pPr algn="r">
              <a:defRPr sz="1200"/>
            </a:lvl1pPr>
          </a:lstStyle>
          <a:p>
            <a:pPr>
              <a:defRPr/>
            </a:pPr>
            <a:fld id="{78A37A7D-AFDC-4FEA-A042-F9F0A230EB47}" type="datetimeFigureOut">
              <a:rPr lang="es-ES"/>
              <a:pPr>
                <a:defRPr/>
              </a:pPr>
              <a:t>08/11/2016</a:t>
            </a:fld>
            <a:endParaRPr lang="es-ES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992188" y="768350"/>
            <a:ext cx="5114925" cy="3836988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906" tIns="47453" rIns="94906" bIns="47453" rtlCol="0" anchor="ctr"/>
          <a:lstStyle/>
          <a:p>
            <a:pPr lvl="0"/>
            <a:endParaRPr lang="es-ES" noProof="0" smtClean="0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709613" y="4860925"/>
            <a:ext cx="5680075" cy="4605338"/>
          </a:xfrm>
          <a:prstGeom prst="rect">
            <a:avLst/>
          </a:prstGeom>
        </p:spPr>
        <p:txBody>
          <a:bodyPr vert="horz" lIns="94906" tIns="47453" rIns="94906" bIns="47453" rtlCol="0">
            <a:normAutofit/>
          </a:bodyPr>
          <a:lstStyle/>
          <a:p>
            <a:pPr lvl="0"/>
            <a:r>
              <a:rPr lang="es-ES" noProof="0" smtClean="0"/>
              <a:t>Haga clic para modificar el estilo de texto del patrón</a:t>
            </a:r>
          </a:p>
          <a:p>
            <a:pPr lvl="1"/>
            <a:r>
              <a:rPr lang="es-ES" noProof="0" smtClean="0"/>
              <a:t>Segundo nivel</a:t>
            </a:r>
          </a:p>
          <a:p>
            <a:pPr lvl="2"/>
            <a:r>
              <a:rPr lang="es-ES" noProof="0" smtClean="0"/>
              <a:t>Tercer nivel</a:t>
            </a:r>
          </a:p>
          <a:p>
            <a:pPr lvl="3"/>
            <a:r>
              <a:rPr lang="es-ES" noProof="0" smtClean="0"/>
              <a:t>Cuarto nivel</a:t>
            </a:r>
          </a:p>
          <a:p>
            <a:pPr lvl="4"/>
            <a:r>
              <a:rPr lang="es-ES" noProof="0" smtClean="0"/>
              <a:t>Quinto nivel</a:t>
            </a:r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4021138" y="9721850"/>
            <a:ext cx="3076575" cy="511175"/>
          </a:xfrm>
          <a:prstGeom prst="rect">
            <a:avLst/>
          </a:prstGeom>
        </p:spPr>
        <p:txBody>
          <a:bodyPr vert="horz" lIns="94906" tIns="47453" rIns="94906" bIns="47453" rtlCol="0" anchor="b"/>
          <a:lstStyle>
            <a:lvl1pPr algn="r">
              <a:defRPr sz="1200"/>
            </a:lvl1pPr>
          </a:lstStyle>
          <a:p>
            <a:pPr>
              <a:defRPr/>
            </a:pPr>
            <a:fld id="{72184BAA-186D-4793-BD2F-60AD87E7A38F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89778350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0" y="2438400"/>
            <a:ext cx="9009063" cy="1052513"/>
            <a:chOff x="0" y="1536"/>
            <a:chExt cx="5675" cy="663"/>
          </a:xfrm>
        </p:grpSpPr>
        <p:grpSp>
          <p:nvGrpSpPr>
            <p:cNvPr id="5" name="Group 3"/>
            <p:cNvGrpSpPr>
              <a:grpSpLocks/>
            </p:cNvGrpSpPr>
            <p:nvPr/>
          </p:nvGrpSpPr>
          <p:grpSpPr bwMode="auto">
            <a:xfrm>
              <a:off x="185" y="1604"/>
              <a:ext cx="449" cy="299"/>
              <a:chOff x="720" y="336"/>
              <a:chExt cx="624" cy="432"/>
            </a:xfrm>
          </p:grpSpPr>
          <p:sp>
            <p:nvSpPr>
              <p:cNvPr id="12" name="Rectangle 4"/>
              <p:cNvSpPr>
                <a:spLocks noChangeArrowheads="1"/>
              </p:cNvSpPr>
              <p:nvPr/>
            </p:nvSpPr>
            <p:spPr bwMode="auto">
              <a:xfrm>
                <a:off x="720" y="336"/>
                <a:ext cx="384" cy="432"/>
              </a:xfrm>
              <a:prstGeom prst="rect">
                <a:avLst/>
              </a:prstGeom>
              <a:solidFill>
                <a:schemeClr val="folHlink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  <p:sp>
            <p:nvSpPr>
              <p:cNvPr id="13" name="Rectangle 5"/>
              <p:cNvSpPr>
                <a:spLocks noChangeArrowheads="1"/>
              </p:cNvSpPr>
              <p:nvPr/>
            </p:nvSpPr>
            <p:spPr bwMode="auto">
              <a:xfrm>
                <a:off x="1056" y="336"/>
                <a:ext cx="288" cy="432"/>
              </a:xfrm>
              <a:prstGeom prst="rect">
                <a:avLst/>
              </a:prstGeom>
              <a:gradFill rotWithShape="0">
                <a:gsLst>
                  <a:gs pos="0">
                    <a:schemeClr val="folHlink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</p:grpSp>
        <p:grpSp>
          <p:nvGrpSpPr>
            <p:cNvPr id="6" name="Group 6"/>
            <p:cNvGrpSpPr>
              <a:grpSpLocks/>
            </p:cNvGrpSpPr>
            <p:nvPr/>
          </p:nvGrpSpPr>
          <p:grpSpPr bwMode="auto">
            <a:xfrm>
              <a:off x="263" y="1870"/>
              <a:ext cx="466" cy="299"/>
              <a:chOff x="912" y="2640"/>
              <a:chExt cx="672" cy="432"/>
            </a:xfrm>
          </p:grpSpPr>
          <p:sp>
            <p:nvSpPr>
              <p:cNvPr id="10" name="Rectangle 7"/>
              <p:cNvSpPr>
                <a:spLocks noChangeArrowheads="1"/>
              </p:cNvSpPr>
              <p:nvPr/>
            </p:nvSpPr>
            <p:spPr bwMode="auto">
              <a:xfrm>
                <a:off x="912" y="2640"/>
                <a:ext cx="384" cy="432"/>
              </a:xfrm>
              <a:prstGeom prst="rect">
                <a:avLst/>
              </a:prstGeom>
              <a:solidFill>
                <a:schemeClr val="accent2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  <p:sp>
            <p:nvSpPr>
              <p:cNvPr id="11" name="Rectangle 8"/>
              <p:cNvSpPr>
                <a:spLocks noChangeArrowheads="1"/>
              </p:cNvSpPr>
              <p:nvPr/>
            </p:nvSpPr>
            <p:spPr bwMode="auto">
              <a:xfrm>
                <a:off x="1248" y="2640"/>
                <a:ext cx="336" cy="432"/>
              </a:xfrm>
              <a:prstGeom prst="rect">
                <a:avLst/>
              </a:prstGeom>
              <a:gradFill rotWithShape="0">
                <a:gsLst>
                  <a:gs pos="0">
                    <a:schemeClr val="accent2"/>
                  </a:gs>
                  <a:gs pos="100000">
                    <a:schemeClr val="bg1"/>
                  </a:gs>
                </a:gsLst>
                <a:lin ang="0" scaled="1"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 anchor="ctr"/>
              <a:lstStyle>
                <a:lvl1pPr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1pPr>
                <a:lvl2pPr marL="742950" indent="-28575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2pPr>
                <a:lvl3pPr marL="11430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3pPr>
                <a:lvl4pPr marL="16002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4pPr>
                <a:lvl5pPr marL="2057400" indent="-228600" eaLnBrk="0" hangingPunct="0">
                  <a:defRPr>
                    <a:solidFill>
                      <a:schemeClr val="tx1"/>
                    </a:solidFill>
                    <a:latin typeface="Tahoma" pitchFamily="34" charset="0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Tahoma" pitchFamily="34" charset="0"/>
                  </a:defRPr>
                </a:lvl9pPr>
              </a:lstStyle>
              <a:p>
                <a:pPr eaLnBrk="1" hangingPunct="1">
                  <a:defRPr/>
                </a:pPr>
                <a:endParaRPr lang="es-ES" altLang="es-ES" smtClean="0"/>
              </a:p>
            </p:txBody>
          </p:sp>
        </p:grp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0" y="1824"/>
              <a:ext cx="353" cy="266"/>
            </a:xfrm>
            <a:prstGeom prst="rect">
              <a:avLst/>
            </a:prstGeom>
            <a:gradFill rotWithShape="0">
              <a:gsLst>
                <a:gs pos="0">
                  <a:schemeClr val="bg1"/>
                </a:gs>
                <a:gs pos="100000">
                  <a:schemeClr val="hlink"/>
                </a:gs>
              </a:gsLst>
              <a:lin ang="189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400" y="1536"/>
              <a:ext cx="20" cy="66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  <p:sp>
          <p:nvSpPr>
            <p:cNvPr id="9" name="Rectangle 11"/>
            <p:cNvSpPr>
              <a:spLocks noChangeArrowheads="1"/>
            </p:cNvSpPr>
            <p:nvPr/>
          </p:nvSpPr>
          <p:spPr bwMode="auto">
            <a:xfrm flipV="1">
              <a:off x="199" y="2054"/>
              <a:ext cx="5476" cy="35"/>
            </a:xfrm>
            <a:prstGeom prst="rect">
              <a:avLst/>
            </a:pr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anchor="ctr"/>
            <a:lstStyle>
              <a:lvl1pPr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Tahoma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Tahoma" pitchFamily="34" charset="0"/>
                </a:defRPr>
              </a:lvl9pPr>
            </a:lstStyle>
            <a:p>
              <a:pPr eaLnBrk="1" hangingPunct="1">
                <a:defRPr/>
              </a:pPr>
              <a:endParaRPr lang="es-ES" altLang="es-ES" smtClean="0"/>
            </a:p>
          </p:txBody>
        </p:sp>
      </p:grpSp>
      <p:sp>
        <p:nvSpPr>
          <p:cNvPr id="58380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990600" y="1676400"/>
            <a:ext cx="7772400" cy="1462088"/>
          </a:xfrm>
        </p:spPr>
        <p:txBody>
          <a:bodyPr/>
          <a:lstStyle>
            <a:lvl1pPr>
              <a:defRPr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58381" name="Rectangle 1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14" name="Rectangle 14"/>
          <p:cNvSpPr>
            <a:spLocks noGrp="1" noChangeArrowheads="1"/>
          </p:cNvSpPr>
          <p:nvPr>
            <p:ph type="dt" sz="half" idx="10"/>
          </p:nvPr>
        </p:nvSpPr>
        <p:spPr>
          <a:xfrm>
            <a:off x="9906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5" name="Rectangle 15"/>
          <p:cNvSpPr>
            <a:spLocks noGrp="1" noChangeArrowheads="1"/>
          </p:cNvSpPr>
          <p:nvPr>
            <p:ph type="ftr" sz="quarter" idx="11"/>
          </p:nvPr>
        </p:nvSpPr>
        <p:spPr>
          <a:xfrm>
            <a:off x="3429000" y="6248400"/>
            <a:ext cx="28956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6" name="Rectangle 1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6858000" y="6248400"/>
            <a:ext cx="1905000" cy="457200"/>
          </a:xfrm>
        </p:spPr>
        <p:txBody>
          <a:bodyPr/>
          <a:lstStyle>
            <a:lvl1pPr>
              <a:defRPr>
                <a:solidFill>
                  <a:schemeClr val="bg2"/>
                </a:solidFill>
              </a:defRPr>
            </a:lvl1pPr>
          </a:lstStyle>
          <a:p>
            <a:pPr>
              <a:defRPr/>
            </a:pPr>
            <a:fld id="{66EE3A16-54CC-41D3-9AC2-1D637BC61EE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2364C6-1A0D-4AF0-BC76-4859CA7B5A1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7004050" y="214313"/>
            <a:ext cx="1951038" cy="59182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1150938" y="214313"/>
            <a:ext cx="5700712" cy="59182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B0DE69-0099-40BF-A05C-A46587A135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ítulo y tabl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150938" y="214313"/>
            <a:ext cx="7793037" cy="146208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abla"/>
          <p:cNvSpPr>
            <a:spLocks noGrp="1"/>
          </p:cNvSpPr>
          <p:nvPr>
            <p:ph type="tbl" idx="1"/>
          </p:nvPr>
        </p:nvSpPr>
        <p:spPr>
          <a:xfrm>
            <a:off x="1182688" y="2017713"/>
            <a:ext cx="7772400" cy="4114800"/>
          </a:xfrm>
        </p:spPr>
        <p:txBody>
          <a:bodyPr/>
          <a:lstStyle/>
          <a:p>
            <a:pPr lvl="0"/>
            <a:endParaRPr lang="es-ES" noProof="0" smtClean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73AF6D5-C78A-41FB-9DEB-233DF0BD98C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dirty="0" smtClean="0"/>
              <a:t>Haga clic para modificar el estilo de texto del patrón</a:t>
            </a:r>
          </a:p>
          <a:p>
            <a:pPr lvl="1"/>
            <a:r>
              <a:rPr lang="es-ES" dirty="0" smtClean="0"/>
              <a:t>Segundo nivel</a:t>
            </a:r>
          </a:p>
          <a:p>
            <a:pPr lvl="2"/>
            <a:r>
              <a:rPr lang="es-ES" dirty="0" smtClean="0"/>
              <a:t>Tercer nivel</a:t>
            </a:r>
          </a:p>
          <a:p>
            <a:pPr lvl="3"/>
            <a:r>
              <a:rPr lang="es-ES" dirty="0" smtClean="0"/>
              <a:t>Cuarto nivel</a:t>
            </a:r>
          </a:p>
          <a:p>
            <a:pPr lvl="4"/>
            <a:r>
              <a:rPr lang="es-ES" dirty="0" smtClean="0"/>
              <a:t>Quinto nivel</a:t>
            </a:r>
            <a:endParaRPr lang="es-ES" dirty="0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3F35AB-FAFE-4562-A75A-5A4CBEF51AC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90CC97-E4D1-4AB9-A989-A05A420F974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11826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5145088" y="2017713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E3ECFE-AC36-4546-A4DE-E5146C60A52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A3B813-C99C-405F-A2D6-01068798BA2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327F8E-BC80-4714-9499-7AC0923CA98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08C5A8-F404-4D7C-9770-16DB92A4C8AB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7ED7E2-1CDF-4C80-8ED5-84FE3B861D4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 smtClean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13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FD2FA8-2E2A-425A-9BDD-A87A8C33404C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ltGray">
          <a:xfrm>
            <a:off x="369888" y="344488"/>
            <a:ext cx="438150" cy="474662"/>
          </a:xfrm>
          <a:prstGeom prst="rect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ltGray">
          <a:xfrm>
            <a:off x="752475" y="344488"/>
            <a:ext cx="328613" cy="474662"/>
          </a:xfrm>
          <a:prstGeom prst="rect">
            <a:avLst/>
          </a:prstGeom>
          <a:gradFill rotWithShape="0">
            <a:gsLst>
              <a:gs pos="0">
                <a:schemeClr val="accent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8" name="Rectangle 4"/>
          <p:cNvSpPr>
            <a:spLocks noChangeArrowheads="1"/>
          </p:cNvSpPr>
          <p:nvPr/>
        </p:nvSpPr>
        <p:spPr bwMode="ltGray">
          <a:xfrm>
            <a:off x="493713" y="766763"/>
            <a:ext cx="422275" cy="474662"/>
          </a:xfrm>
          <a:prstGeom prst="rect">
            <a:avLst/>
          </a:prstGeom>
          <a:solidFill>
            <a:schemeClr val="folHlink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ltGray">
          <a:xfrm>
            <a:off x="863600" y="766763"/>
            <a:ext cx="368300" cy="474662"/>
          </a:xfrm>
          <a:prstGeom prst="rect">
            <a:avLst/>
          </a:prstGeom>
          <a:gradFill rotWithShape="0">
            <a:gsLst>
              <a:gs pos="0">
                <a:schemeClr val="folHlink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0" name="Rectangle 6"/>
          <p:cNvSpPr>
            <a:spLocks noChangeArrowheads="1"/>
          </p:cNvSpPr>
          <p:nvPr/>
        </p:nvSpPr>
        <p:spPr bwMode="ltGray">
          <a:xfrm>
            <a:off x="79375" y="693738"/>
            <a:ext cx="560388" cy="422275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hlink"/>
              </a:gs>
            </a:gsLst>
            <a:lin ang="1890000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gray">
          <a:xfrm>
            <a:off x="714375" y="236538"/>
            <a:ext cx="31750" cy="1052512"/>
          </a:xfrm>
          <a:prstGeom prst="rect">
            <a:avLst/>
          </a:prstGeom>
          <a:solidFill>
            <a:schemeClr val="bg2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gray">
          <a:xfrm>
            <a:off x="395288" y="1027113"/>
            <a:ext cx="8226425" cy="31750"/>
          </a:xfrm>
          <a:prstGeom prst="rect">
            <a:avLst/>
          </a:prstGeom>
          <a:gradFill rotWithShape="0">
            <a:gsLst>
              <a:gs pos="0">
                <a:schemeClr val="bg2"/>
              </a:gs>
              <a:gs pos="100000">
                <a:schemeClr val="bg1"/>
              </a:gs>
            </a:gsLst>
            <a:lin ang="0" scaled="1"/>
          </a:gra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anchor="ctr"/>
          <a:lstStyle>
            <a:lvl1pPr eaLnBrk="0" hangingPunct="0">
              <a:defRPr>
                <a:solidFill>
                  <a:schemeClr val="tx1"/>
                </a:solidFill>
                <a:latin typeface="Tahoma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Tahoma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Tahoma" pitchFamily="34" charset="0"/>
              </a:defRPr>
            </a:lvl9pPr>
          </a:lstStyle>
          <a:p>
            <a:pPr algn="ctr" eaLnBrk="1" hangingPunct="1">
              <a:defRPr/>
            </a:pPr>
            <a:endParaRPr kumimoji="1" lang="es-ES_tradnl" altLang="es-ES" sz="2400" smtClean="0"/>
          </a:p>
        </p:txBody>
      </p:sp>
      <p:sp>
        <p:nvSpPr>
          <p:cNvPr id="1033" name="Rectangle 9"/>
          <p:cNvSpPr>
            <a:spLocks noGrp="1" noChangeArrowheads="1"/>
          </p:cNvSpPr>
          <p:nvPr>
            <p:ph type="title"/>
          </p:nvPr>
        </p:nvSpPr>
        <p:spPr bwMode="auto">
          <a:xfrm>
            <a:off x="1122363" y="0"/>
            <a:ext cx="7793037" cy="1462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cambiar el estilo de título	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1182688" y="2017713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altLang="es-ES" smtClean="0"/>
              <a:t>Haga clic para modificar el estilo de texto del patrón</a:t>
            </a:r>
          </a:p>
          <a:p>
            <a:pPr lvl="1"/>
            <a:r>
              <a:rPr lang="es-ES" altLang="es-ES" smtClean="0"/>
              <a:t>Segundo nivel</a:t>
            </a:r>
          </a:p>
          <a:p>
            <a:pPr lvl="2"/>
            <a:r>
              <a:rPr lang="es-ES" altLang="es-ES" smtClean="0"/>
              <a:t>Tercer nivel</a:t>
            </a:r>
          </a:p>
          <a:p>
            <a:pPr lvl="3"/>
            <a:r>
              <a:rPr lang="es-ES" altLang="es-ES" smtClean="0"/>
              <a:t>Cuarto nivel</a:t>
            </a:r>
          </a:p>
          <a:p>
            <a:pPr lvl="4"/>
            <a:r>
              <a:rPr lang="es-ES" altLang="es-ES" smtClean="0"/>
              <a:t>Quinto nivel</a:t>
            </a:r>
          </a:p>
        </p:txBody>
      </p:sp>
      <p:sp>
        <p:nvSpPr>
          <p:cNvPr id="57355" name="Rectangle 11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1620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56" name="Rectangle 12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657600" y="6243638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7357" name="Rectangle 1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6308831E-447F-4FDF-83FE-800F3AF7986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87" r:id="rId1"/>
    <p:sldLayoutId id="2147483976" r:id="rId2"/>
    <p:sldLayoutId id="2147483977" r:id="rId3"/>
    <p:sldLayoutId id="2147483978" r:id="rId4"/>
    <p:sldLayoutId id="2147483979" r:id="rId5"/>
    <p:sldLayoutId id="2147483980" r:id="rId6"/>
    <p:sldLayoutId id="2147483981" r:id="rId7"/>
    <p:sldLayoutId id="2147483982" r:id="rId8"/>
    <p:sldLayoutId id="2147483983" r:id="rId9"/>
    <p:sldLayoutId id="2147483984" r:id="rId10"/>
    <p:sldLayoutId id="2147483985" r:id="rId11"/>
    <p:sldLayoutId id="2147483986" r:id="rId12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ahom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SzPct val="55000"/>
        <a:buFont typeface="Wingdings" pitchFamily="2" charset="2"/>
        <a:buChar char="n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folHlink"/>
        </a:buClr>
        <a:buSzPct val="50000"/>
        <a:buFont typeface="Wingdings" pitchFamily="2" charset="2"/>
        <a:buChar char="n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55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50000"/>
        <a:buFont typeface="Wingdings" pitchFamily="2" charset="2"/>
        <a:buChar char="n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5" name="Rectangle 7"/>
          <p:cNvSpPr>
            <a:spLocks noGrp="1" noChangeArrowheads="1"/>
          </p:cNvSpPr>
          <p:nvPr>
            <p:ph type="title"/>
          </p:nvPr>
        </p:nvSpPr>
        <p:spPr>
          <a:xfrm>
            <a:off x="1495979" y="2681882"/>
            <a:ext cx="6456302" cy="1368152"/>
          </a:xfrm>
        </p:spPr>
        <p:txBody>
          <a:bodyPr/>
          <a:lstStyle/>
          <a:p>
            <a:pPr algn="ctr" eaLnBrk="1" hangingPunct="1">
              <a:defRPr/>
            </a:pPr>
            <a:r>
              <a:rPr lang="en-GB" sz="3600" dirty="0" smtClean="0"/>
              <a:t>Common coil configuration: </a:t>
            </a:r>
            <a:r>
              <a:rPr lang="en-GB" sz="3600" dirty="0" smtClean="0"/>
              <a:t>electromagnetic calculations</a:t>
            </a:r>
            <a:endParaRPr lang="en-US" sz="3600" dirty="0" smtClean="0"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3075" name="Text Box 11"/>
          <p:cNvSpPr txBox="1">
            <a:spLocks noChangeArrowheads="1"/>
          </p:cNvSpPr>
          <p:nvPr/>
        </p:nvSpPr>
        <p:spPr bwMode="auto">
          <a:xfrm>
            <a:off x="323850" y="5249545"/>
            <a:ext cx="8496300" cy="630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457200" indent="-457200" algn="ctr">
              <a:spcBef>
                <a:spcPct val="50000"/>
              </a:spcBef>
            </a:pPr>
            <a:r>
              <a:rPr lang="es-ES_tradnl" altLang="es-ES" sz="1400" dirty="0" smtClean="0"/>
              <a:t>T. Martinez, J. Munilla, </a:t>
            </a:r>
            <a:r>
              <a:rPr lang="es-ES_tradnl" altLang="es-ES" sz="1400" u="sng" dirty="0" smtClean="0"/>
              <a:t>F. Toral</a:t>
            </a:r>
            <a:r>
              <a:rPr lang="es-ES_tradnl" altLang="es-ES" sz="1400" dirty="0" smtClean="0"/>
              <a:t> </a:t>
            </a:r>
            <a:r>
              <a:rPr lang="es-ES" altLang="es-ES" sz="1400" dirty="0" smtClean="0">
                <a:latin typeface="Arial" pitchFamily="34" charset="0"/>
              </a:rPr>
              <a:t>-  </a:t>
            </a:r>
            <a:r>
              <a:rPr lang="es-ES" altLang="es-ES" sz="1400" dirty="0" smtClean="0">
                <a:latin typeface="Arial" pitchFamily="34" charset="0"/>
              </a:rPr>
              <a:t>CIEMAT</a:t>
            </a:r>
          </a:p>
          <a:p>
            <a:pPr marL="457200" indent="-457200" algn="ctr">
              <a:spcBef>
                <a:spcPct val="50000"/>
              </a:spcBef>
            </a:pPr>
            <a:r>
              <a:rPr lang="es-ES" altLang="es-ES" sz="1400" dirty="0" err="1" smtClean="0">
                <a:latin typeface="Arial" pitchFamily="34" charset="0"/>
              </a:rPr>
              <a:t>Thanks</a:t>
            </a:r>
            <a:r>
              <a:rPr lang="es-ES" altLang="es-ES" sz="1400" dirty="0" smtClean="0">
                <a:latin typeface="Arial" pitchFamily="34" charset="0"/>
              </a:rPr>
              <a:t> to R. </a:t>
            </a:r>
            <a:r>
              <a:rPr lang="es-ES" altLang="es-ES" sz="1400" dirty="0" err="1" smtClean="0">
                <a:latin typeface="Arial" pitchFamily="34" charset="0"/>
              </a:rPr>
              <a:t>Gupta</a:t>
            </a:r>
            <a:r>
              <a:rPr lang="es-ES" altLang="es-ES" sz="1400" dirty="0" smtClean="0">
                <a:latin typeface="Arial" pitchFamily="34" charset="0"/>
              </a:rPr>
              <a:t> (BNL) </a:t>
            </a:r>
            <a:r>
              <a:rPr lang="es-ES" altLang="es-ES" sz="1400" dirty="0" err="1" smtClean="0">
                <a:latin typeface="Arial" pitchFamily="34" charset="0"/>
              </a:rPr>
              <a:t>for</a:t>
            </a:r>
            <a:r>
              <a:rPr lang="es-ES" altLang="es-ES" sz="1400" dirty="0" smtClean="0">
                <a:latin typeface="Arial" pitchFamily="34" charset="0"/>
              </a:rPr>
              <a:t> </a:t>
            </a:r>
            <a:r>
              <a:rPr lang="es-ES" altLang="es-ES" sz="1400" dirty="0" err="1" smtClean="0">
                <a:latin typeface="Arial" pitchFamily="34" charset="0"/>
              </a:rPr>
              <a:t>his</a:t>
            </a:r>
            <a:r>
              <a:rPr lang="es-ES" altLang="es-ES" sz="1400" dirty="0" smtClean="0">
                <a:latin typeface="Arial" pitchFamily="34" charset="0"/>
              </a:rPr>
              <a:t> </a:t>
            </a:r>
            <a:r>
              <a:rPr lang="es-ES" altLang="es-ES" sz="1400" dirty="0" err="1" smtClean="0">
                <a:latin typeface="Arial" pitchFamily="34" charset="0"/>
              </a:rPr>
              <a:t>suggestions</a:t>
            </a:r>
            <a:r>
              <a:rPr lang="es-ES" altLang="es-ES" sz="1400" dirty="0" smtClean="0">
                <a:latin typeface="Arial" pitchFamily="34" charset="0"/>
              </a:rPr>
              <a:t> and </a:t>
            </a:r>
            <a:r>
              <a:rPr lang="es-ES" altLang="es-ES" sz="1400" dirty="0" err="1" smtClean="0">
                <a:latin typeface="Arial" pitchFamily="34" charset="0"/>
              </a:rPr>
              <a:t>help</a:t>
            </a:r>
            <a:endParaRPr lang="es-ES" altLang="es-ES" sz="1400" dirty="0">
              <a:latin typeface="Arial" pitchFamily="34" charset="0"/>
            </a:endParaRPr>
          </a:p>
        </p:txBody>
      </p:sp>
      <p:sp>
        <p:nvSpPr>
          <p:cNvPr id="3076" name="Text Box 12"/>
          <p:cNvSpPr txBox="1">
            <a:spLocks noChangeArrowheads="1"/>
          </p:cNvSpPr>
          <p:nvPr/>
        </p:nvSpPr>
        <p:spPr bwMode="auto">
          <a:xfrm>
            <a:off x="0" y="6488113"/>
            <a:ext cx="4283968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en-US" altLang="es-ES" sz="1400" b="1" dirty="0" err="1" smtClean="0">
                <a:solidFill>
                  <a:srgbClr val="FFCC99"/>
                </a:solidFill>
                <a:latin typeface="Arial" pitchFamily="34" charset="0"/>
              </a:rPr>
              <a:t>EuroCirCol</a:t>
            </a:r>
            <a:r>
              <a:rPr lang="en-US" altLang="es-ES" sz="1400" b="1" dirty="0" smtClean="0">
                <a:solidFill>
                  <a:srgbClr val="FFCC99"/>
                </a:solidFill>
                <a:latin typeface="Arial" pitchFamily="34" charset="0"/>
              </a:rPr>
              <a:t> WP5 Meeting, </a:t>
            </a:r>
            <a:r>
              <a:rPr lang="en-US" altLang="es-ES" sz="1400" b="1" dirty="0" smtClean="0">
                <a:solidFill>
                  <a:srgbClr val="FFCC99"/>
                </a:solidFill>
                <a:latin typeface="Arial" pitchFamily="34" charset="0"/>
              </a:rPr>
              <a:t>Nov 8</a:t>
            </a:r>
            <a:r>
              <a:rPr lang="en-US" altLang="es-ES" sz="1400" b="1" dirty="0" smtClean="0">
                <a:solidFill>
                  <a:srgbClr val="FFCC99"/>
                </a:solidFill>
                <a:latin typeface="Arial" pitchFamily="34" charset="0"/>
              </a:rPr>
              <a:t>th</a:t>
            </a:r>
            <a:r>
              <a:rPr lang="en-US" altLang="es-ES" sz="1400" b="1" dirty="0">
                <a:solidFill>
                  <a:srgbClr val="FFCC99"/>
                </a:solidFill>
                <a:latin typeface="Arial" pitchFamily="34" charset="0"/>
              </a:rPr>
              <a:t>, </a:t>
            </a:r>
            <a:r>
              <a:rPr lang="en-US" altLang="es-ES" sz="1400" b="1" dirty="0" smtClean="0">
                <a:solidFill>
                  <a:srgbClr val="FFCC99"/>
                </a:solidFill>
                <a:latin typeface="Arial" pitchFamily="34" charset="0"/>
              </a:rPr>
              <a:t>2016</a:t>
            </a:r>
            <a:endParaRPr lang="en-US" altLang="es-ES" sz="1400" b="1" dirty="0">
              <a:solidFill>
                <a:srgbClr val="FFCC99"/>
              </a:solidFill>
              <a:latin typeface="Arial" pitchFamily="34" charset="0"/>
            </a:endParaRPr>
          </a:p>
        </p:txBody>
      </p:sp>
      <p:pic>
        <p:nvPicPr>
          <p:cNvPr id="3078" name="1 Imagen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65650" y="6057900"/>
            <a:ext cx="4543425" cy="755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7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52320" y="260648"/>
            <a:ext cx="1308007" cy="5760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Electromagnetic </a:t>
            </a:r>
            <a:r>
              <a:rPr lang="en-US" altLang="es-ES" sz="3200" dirty="0" smtClean="0"/>
              <a:t>design: stored energy</a:t>
            </a:r>
            <a:endParaRPr lang="en-US" altLang="es-ES" sz="3200" dirty="0" smtClean="0"/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2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8055808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2000" kern="0" dirty="0" smtClean="0"/>
              <a:t>We have found the origin of the discrepancy about the stored magnetic energy. It is a bug in the 32-bits version of Roxie: the </a:t>
            </a:r>
            <a:r>
              <a:rPr lang="en-US" altLang="es-ES" sz="2000" kern="0" dirty="0" err="1" smtClean="0"/>
              <a:t>coenergy</a:t>
            </a:r>
            <a:r>
              <a:rPr lang="en-US" altLang="es-ES" sz="2000" kern="0" dirty="0" smtClean="0"/>
              <a:t> is provided instead of energy (thanks to Susana and Bernhard for their support).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2000" kern="0" dirty="0" smtClean="0"/>
              <a:t>It allows a further improvement of the design, because the quench propagation is not so critical.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2000" kern="0" dirty="0" smtClean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Electromagnetic </a:t>
            </a:r>
            <a:r>
              <a:rPr lang="en-US" altLang="es-ES" sz="3200" dirty="0" smtClean="0"/>
              <a:t>design: voltages</a:t>
            </a:r>
            <a:endParaRPr lang="en-US" altLang="es-ES" sz="3200" dirty="0" smtClean="0"/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3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8055808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We have kept a large value of the current, around 16 kA. We are trying to decrease the voltages during the quench.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However, it decreases the efficiency of the superconductor.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Parallel studies are ongoing trying to see if the voltages can be reduced with a different connection of the coils (</a:t>
            </a:r>
            <a:r>
              <a:rPr lang="en-US" altLang="es-ES" sz="1600" kern="0" dirty="0" err="1" smtClean="0"/>
              <a:t>Tiina</a:t>
            </a:r>
            <a:r>
              <a:rPr lang="en-US" altLang="es-ES" sz="1600" kern="0" dirty="0" smtClean="0"/>
              <a:t> &amp; Marco).</a:t>
            </a:r>
            <a:endParaRPr lang="en-US" altLang="es-ES" sz="1600" kern="0" dirty="0" smtClean="0"/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178938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Electromagnetic </a:t>
            </a:r>
            <a:r>
              <a:rPr lang="en-US" altLang="es-ES" sz="3200" dirty="0" smtClean="0"/>
              <a:t>design: field quality</a:t>
            </a:r>
            <a:endParaRPr lang="en-US" altLang="es-ES" sz="3200" dirty="0" smtClean="0"/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4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8055808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We aim to understand the sensitivity of the field harmonics with the design variables</a:t>
            </a:r>
            <a:r>
              <a:rPr lang="en-US" altLang="es-ES" sz="1600" kern="0" dirty="0" smtClean="0"/>
              <a:t>.</a:t>
            </a:r>
            <a:endParaRPr lang="en-US" altLang="es-ES" sz="1600" kern="0" dirty="0" smtClean="0"/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3" y="2560320"/>
            <a:ext cx="3793884" cy="2390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3"/>
          <p:cNvSpPr txBox="1">
            <a:spLocks noChangeArrowheads="1"/>
          </p:cNvSpPr>
          <p:nvPr/>
        </p:nvSpPr>
        <p:spPr>
          <a:xfrm>
            <a:off x="4921052" y="2124665"/>
            <a:ext cx="3674308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B3: gap at </a:t>
            </a:r>
            <a:r>
              <a:rPr lang="en-US" altLang="es-ES" sz="1600" kern="0" dirty="0" err="1" smtClean="0"/>
              <a:t>midplane</a:t>
            </a:r>
            <a:r>
              <a:rPr lang="en-US" altLang="es-ES" sz="1600" kern="0" dirty="0" smtClean="0"/>
              <a:t>, outermost turns of blocks 1&amp;2, ancillary coils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B5: ancillary coils (close to main coils)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B7: ancillary coils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A2: vertical position of the main coils respect the aperture (symmetry with aperture)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A4: vertical position of blocks 1&amp;2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Peak field: ancillary coils in vertical position help to decrease </a:t>
            </a:r>
            <a:r>
              <a:rPr lang="en-US" altLang="es-ES" sz="1600" kern="0" dirty="0" err="1" smtClean="0"/>
              <a:t>Bpeak</a:t>
            </a:r>
            <a:r>
              <a:rPr lang="en-US" altLang="es-ES" sz="1600" kern="0" dirty="0" smtClean="0"/>
              <a:t>/</a:t>
            </a:r>
            <a:r>
              <a:rPr lang="en-US" altLang="es-ES" sz="1600" kern="0" dirty="0" err="1" smtClean="0"/>
              <a:t>Bnom</a:t>
            </a:r>
            <a:endParaRPr lang="en-US" altLang="es-ES" sz="1600" kern="0" dirty="0" smtClean="0"/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  <p:sp>
        <p:nvSpPr>
          <p:cNvPr id="2" name="1 CuadroTexto"/>
          <p:cNvSpPr txBox="1"/>
          <p:nvPr/>
        </p:nvSpPr>
        <p:spPr>
          <a:xfrm>
            <a:off x="3009900" y="403479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1</a:t>
            </a:r>
            <a:endParaRPr lang="es-ES" b="1" dirty="0"/>
          </a:p>
        </p:txBody>
      </p:sp>
      <p:sp>
        <p:nvSpPr>
          <p:cNvPr id="8" name="7 CuadroTexto"/>
          <p:cNvSpPr txBox="1"/>
          <p:nvPr/>
        </p:nvSpPr>
        <p:spPr>
          <a:xfrm>
            <a:off x="3009900" y="2952750"/>
            <a:ext cx="3321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ES" b="1" dirty="0" smtClean="0"/>
              <a:t>2</a:t>
            </a:r>
            <a:endParaRPr lang="es-ES" b="1" dirty="0"/>
          </a:p>
        </p:txBody>
      </p:sp>
    </p:spTree>
    <p:extLst>
      <p:ext uri="{BB962C8B-B14F-4D97-AF65-F5344CB8AC3E}">
        <p14:creationId xmlns:p14="http://schemas.microsoft.com/office/powerpoint/2010/main" val="2530482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Electromagnetic </a:t>
            </a:r>
            <a:r>
              <a:rPr lang="en-US" altLang="es-ES" sz="3200" dirty="0" smtClean="0"/>
              <a:t>design: ancillary coils</a:t>
            </a:r>
            <a:endParaRPr lang="en-US" altLang="es-ES" sz="3200" dirty="0" smtClean="0"/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5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2" y="1340768"/>
            <a:ext cx="8055808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We have studied different configurations of th</a:t>
            </a:r>
            <a:r>
              <a:rPr lang="en-US" altLang="es-ES" sz="1600" kern="0" dirty="0" smtClean="0"/>
              <a:t>e ancillary coils.</a:t>
            </a:r>
            <a:endParaRPr lang="en-US" altLang="es-ES" sz="1600" kern="0" dirty="0" smtClean="0"/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endParaRPr lang="en-US" altLang="es-ES" sz="1600" kern="0" dirty="0" smtClean="0">
              <a:latin typeface="+mn-lt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572" y="1887172"/>
            <a:ext cx="3284078" cy="2069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620" y="1887172"/>
            <a:ext cx="3034030" cy="20821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3727" y="4418820"/>
            <a:ext cx="3163768" cy="19734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0620" y="4552598"/>
            <a:ext cx="2903167" cy="18396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65280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22523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Electromagnetic </a:t>
            </a:r>
            <a:r>
              <a:rPr lang="en-US" altLang="es-ES" sz="3200" dirty="0" smtClean="0"/>
              <a:t>design</a:t>
            </a:r>
            <a:endParaRPr lang="en-US" altLang="es-ES" sz="3200" dirty="0" smtClean="0"/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6</a:t>
            </a:fld>
            <a:endParaRPr lang="es-ES" altLang="es-ES" sz="140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49" y="1495968"/>
            <a:ext cx="5239333" cy="49762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10129" y="13335"/>
            <a:ext cx="2864042" cy="66875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3877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421"/>
          <p:cNvSpPr>
            <a:spLocks noGrp="1" noChangeArrowheads="1"/>
          </p:cNvSpPr>
          <p:nvPr>
            <p:ph type="title" idx="4294967295"/>
          </p:nvPr>
        </p:nvSpPr>
        <p:spPr>
          <a:xfrm>
            <a:off x="1350963" y="333375"/>
            <a:ext cx="7793037" cy="574675"/>
          </a:xfrm>
          <a:noFill/>
        </p:spPr>
        <p:txBody>
          <a:bodyPr anchor="ctr"/>
          <a:lstStyle/>
          <a:p>
            <a:pPr eaLnBrk="1" hangingPunct="1">
              <a:lnSpc>
                <a:spcPct val="80000"/>
              </a:lnSpc>
            </a:pPr>
            <a:r>
              <a:rPr lang="en-US" altLang="es-ES" sz="3200" dirty="0" smtClean="0"/>
              <a:t>Conclusions</a:t>
            </a:r>
          </a:p>
        </p:txBody>
      </p:sp>
      <p:sp>
        <p:nvSpPr>
          <p:cNvPr id="5123" name="7 Marcador de número de diapositiva"/>
          <p:cNvSpPr txBox="1">
            <a:spLocks noGrp="1"/>
          </p:cNvSpPr>
          <p:nvPr/>
        </p:nvSpPr>
        <p:spPr bwMode="auto">
          <a:xfrm>
            <a:off x="7042150" y="6243638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/>
            <a:fld id="{FFD8B1B1-4D42-40D6-9148-E2002348983F}" type="slidenum">
              <a:rPr lang="es-ES" altLang="es-ES" sz="1400"/>
              <a:pPr algn="r"/>
              <a:t>7</a:t>
            </a:fld>
            <a:endParaRPr lang="es-ES" altLang="es-ES" sz="1400"/>
          </a:p>
        </p:txBody>
      </p:sp>
      <p:sp>
        <p:nvSpPr>
          <p:cNvPr id="10" name="Rectangle 3"/>
          <p:cNvSpPr txBox="1">
            <a:spLocks noChangeArrowheads="1"/>
          </p:cNvSpPr>
          <p:nvPr/>
        </p:nvSpPr>
        <p:spPr>
          <a:xfrm>
            <a:off x="539551" y="1340768"/>
            <a:ext cx="8072297" cy="1368152"/>
          </a:xfrm>
          <a:prstGeom prst="rect">
            <a:avLst/>
          </a:prstGeom>
        </p:spPr>
        <p:txBody>
          <a:bodyPr/>
          <a:lstStyle/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CIEMAT and BNL are collaborating on common coil design</a:t>
            </a:r>
            <a:r>
              <a:rPr lang="en-US" altLang="es-ES" sz="1600" kern="0" dirty="0" smtClean="0"/>
              <a:t>.</a:t>
            </a:r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It is very important to study the way to decrease the induced voltages.</a:t>
            </a:r>
            <a:endParaRPr lang="en-US" altLang="es-ES" sz="1600" kern="0" dirty="0" smtClean="0"/>
          </a:p>
          <a:p>
            <a:pPr marL="342900" indent="-342900">
              <a:spcBef>
                <a:spcPct val="20000"/>
              </a:spcBef>
              <a:buClr>
                <a:schemeClr val="folHlink"/>
              </a:buClr>
              <a:buSzPct val="60000"/>
              <a:buFont typeface="Wingdings" pitchFamily="2" charset="2"/>
              <a:buChar char="n"/>
              <a:defRPr/>
            </a:pPr>
            <a:r>
              <a:rPr lang="en-US" altLang="es-ES" sz="1600" kern="0" dirty="0" smtClean="0"/>
              <a:t>We </a:t>
            </a:r>
            <a:r>
              <a:rPr lang="en-US" altLang="es-ES" sz="1600" kern="0" dirty="0" smtClean="0"/>
              <a:t>have studied different configurations of ancillary coils: we wanted to optimize a common coil magnet… but now we have to optimize a block magnet.</a:t>
            </a:r>
            <a:endParaRPr lang="en-US" altLang="es-ES" sz="1600" kern="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ezclas">
  <a:themeElements>
    <a:clrScheme name="Mezclas 3">
      <a:dk1>
        <a:srgbClr val="000000"/>
      </a:dk1>
      <a:lt1>
        <a:srgbClr val="FFFFFF"/>
      </a:lt1>
      <a:dk2>
        <a:srgbClr val="333399"/>
      </a:dk2>
      <a:lt2>
        <a:srgbClr val="1C1C1C"/>
      </a:lt2>
      <a:accent1>
        <a:srgbClr val="00E4A8"/>
      </a:accent1>
      <a:accent2>
        <a:srgbClr val="FFCF01"/>
      </a:accent2>
      <a:accent3>
        <a:srgbClr val="FFFFFF"/>
      </a:accent3>
      <a:accent4>
        <a:srgbClr val="000000"/>
      </a:accent4>
      <a:accent5>
        <a:srgbClr val="AAEFD1"/>
      </a:accent5>
      <a:accent6>
        <a:srgbClr val="E7BB01"/>
      </a:accent6>
      <a:hlink>
        <a:srgbClr val="FF0000"/>
      </a:hlink>
      <a:folHlink>
        <a:srgbClr val="3333CC"/>
      </a:folHlink>
    </a:clrScheme>
    <a:fontScheme name="Mezclas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Mezclas 1">
        <a:dk1>
          <a:srgbClr val="969696"/>
        </a:dk1>
        <a:lt1>
          <a:srgbClr val="FFFFFF"/>
        </a:lt1>
        <a:dk2>
          <a:srgbClr val="000000"/>
        </a:dk2>
        <a:lt2>
          <a:srgbClr val="DDDDDD"/>
        </a:lt2>
        <a:accent1>
          <a:srgbClr val="00E4A8"/>
        </a:accent1>
        <a:accent2>
          <a:srgbClr val="3333CC"/>
        </a:accent2>
        <a:accent3>
          <a:srgbClr val="AAAAAA"/>
        </a:accent3>
        <a:accent4>
          <a:srgbClr val="DADADA"/>
        </a:accent4>
        <a:accent5>
          <a:srgbClr val="AAEFD1"/>
        </a:accent5>
        <a:accent6>
          <a:srgbClr val="2D2DB9"/>
        </a:accent6>
        <a:hlink>
          <a:srgbClr val="FF5050"/>
        </a:hlink>
        <a:folHlink>
          <a:srgbClr val="FFCF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2">
        <a:dk1>
          <a:srgbClr val="000094"/>
        </a:dk1>
        <a:lt1>
          <a:srgbClr val="FFFFFF"/>
        </a:lt1>
        <a:dk2>
          <a:srgbClr val="0000CC"/>
        </a:dk2>
        <a:lt2>
          <a:srgbClr val="FFFFCC"/>
        </a:lt2>
        <a:accent1>
          <a:srgbClr val="3193FF"/>
        </a:accent1>
        <a:accent2>
          <a:srgbClr val="9900FF"/>
        </a:accent2>
        <a:accent3>
          <a:srgbClr val="AAAAE2"/>
        </a:accent3>
        <a:accent4>
          <a:srgbClr val="DADADA"/>
        </a:accent4>
        <a:accent5>
          <a:srgbClr val="ADC8FF"/>
        </a:accent5>
        <a:accent6>
          <a:srgbClr val="8A00E7"/>
        </a:accent6>
        <a:hlink>
          <a:srgbClr val="FF33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ezclas 3">
        <a:dk1>
          <a:srgbClr val="000000"/>
        </a:dk1>
        <a:lt1>
          <a:srgbClr val="FFFFFF"/>
        </a:lt1>
        <a:dk2>
          <a:srgbClr val="333399"/>
        </a:dk2>
        <a:lt2>
          <a:srgbClr val="1C1C1C"/>
        </a:lt2>
        <a:accent1>
          <a:srgbClr val="00E4A8"/>
        </a:accent1>
        <a:accent2>
          <a:srgbClr val="FFCF01"/>
        </a:accent2>
        <a:accent3>
          <a:srgbClr val="FFFFFF"/>
        </a:accent3>
        <a:accent4>
          <a:srgbClr val="000000"/>
        </a:accent4>
        <a:accent5>
          <a:srgbClr val="AAEFD1"/>
        </a:accent5>
        <a:accent6>
          <a:srgbClr val="E7BB01"/>
        </a:accent6>
        <a:hlink>
          <a:srgbClr val="FF0000"/>
        </a:hlink>
        <a:folHlink>
          <a:srgbClr val="3333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4">
        <a:dk1>
          <a:srgbClr val="000000"/>
        </a:dk1>
        <a:lt1>
          <a:srgbClr val="FFFFFF"/>
        </a:lt1>
        <a:dk2>
          <a:srgbClr val="515F7B"/>
        </a:dk2>
        <a:lt2>
          <a:srgbClr val="808080"/>
        </a:lt2>
        <a:accent1>
          <a:srgbClr val="9FCAD3"/>
        </a:accent1>
        <a:accent2>
          <a:srgbClr val="C0C0C0"/>
        </a:accent2>
        <a:accent3>
          <a:srgbClr val="FFFFFF"/>
        </a:accent3>
        <a:accent4>
          <a:srgbClr val="000000"/>
        </a:accent4>
        <a:accent5>
          <a:srgbClr val="CDE1E6"/>
        </a:accent5>
        <a:accent6>
          <a:srgbClr val="AEAEAE"/>
        </a:accent6>
        <a:hlink>
          <a:srgbClr val="91AFBF"/>
        </a:hlink>
        <a:folHlink>
          <a:srgbClr val="ECEAA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5">
        <a:dk1>
          <a:srgbClr val="000000"/>
        </a:dk1>
        <a:lt1>
          <a:srgbClr val="FFFFFF"/>
        </a:lt1>
        <a:dk2>
          <a:srgbClr val="000066"/>
        </a:dk2>
        <a:lt2>
          <a:srgbClr val="333333"/>
        </a:lt2>
        <a:accent1>
          <a:srgbClr val="C4709A"/>
        </a:accent1>
        <a:accent2>
          <a:srgbClr val="4B4EB5"/>
        </a:accent2>
        <a:accent3>
          <a:srgbClr val="FFFFFF"/>
        </a:accent3>
        <a:accent4>
          <a:srgbClr val="000000"/>
        </a:accent4>
        <a:accent5>
          <a:srgbClr val="DEBBCA"/>
        </a:accent5>
        <a:accent6>
          <a:srgbClr val="4346A4"/>
        </a:accent6>
        <a:hlink>
          <a:srgbClr val="C481CF"/>
        </a:hlink>
        <a:folHlink>
          <a:srgbClr val="76B74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zclas 6">
        <a:dk1>
          <a:srgbClr val="000000"/>
        </a:dk1>
        <a:lt1>
          <a:srgbClr val="FFFFFF"/>
        </a:lt1>
        <a:dk2>
          <a:srgbClr val="6A4076"/>
        </a:dk2>
        <a:lt2>
          <a:srgbClr val="969696"/>
        </a:lt2>
        <a:accent1>
          <a:srgbClr val="DBA9C2"/>
        </a:accent1>
        <a:accent2>
          <a:srgbClr val="E1BF91"/>
        </a:accent2>
        <a:accent3>
          <a:srgbClr val="FFFFFF"/>
        </a:accent3>
        <a:accent4>
          <a:srgbClr val="000000"/>
        </a:accent4>
        <a:accent5>
          <a:srgbClr val="EAD1DD"/>
        </a:accent5>
        <a:accent6>
          <a:srgbClr val="CCAD83"/>
        </a:accent6>
        <a:hlink>
          <a:srgbClr val="B3CE82"/>
        </a:hlink>
        <a:folHlink>
          <a:srgbClr val="B8AD4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Blends</Template>
  <TotalTime>27180</TotalTime>
  <Words>330</Words>
  <Application>Microsoft Office PowerPoint</Application>
  <PresentationFormat>Presentación en pantalla (4:3)</PresentationFormat>
  <Paragraphs>34</Paragraphs>
  <Slides>7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4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2" baseType="lpstr">
      <vt:lpstr>Arial</vt:lpstr>
      <vt:lpstr>Calibri</vt:lpstr>
      <vt:lpstr>Wingdings</vt:lpstr>
      <vt:lpstr>Tahoma</vt:lpstr>
      <vt:lpstr>Mezclas</vt:lpstr>
      <vt:lpstr>Common coil configuration: electromagnetic calculations</vt:lpstr>
      <vt:lpstr>Electromagnetic design: stored energy</vt:lpstr>
      <vt:lpstr>Electromagnetic design: voltages</vt:lpstr>
      <vt:lpstr>Electromagnetic design: field quality</vt:lpstr>
      <vt:lpstr>Electromagnetic design: ancillary coils</vt:lpstr>
      <vt:lpstr>Electromagnetic design</vt:lpstr>
      <vt:lpstr>Conclusions</vt:lpstr>
    </vt:vector>
  </TitlesOfParts>
  <Company>CIEMAT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Common coil</dc:title>
  <dc:creator>Fernando Toral</dc:creator>
  <cp:lastModifiedBy>admin</cp:lastModifiedBy>
  <cp:revision>966</cp:revision>
  <dcterms:created xsi:type="dcterms:W3CDTF">2006-04-04T07:28:52Z</dcterms:created>
  <dcterms:modified xsi:type="dcterms:W3CDTF">2016-11-08T06:00:34Z</dcterms:modified>
</cp:coreProperties>
</file>