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85" r:id="rId3"/>
    <p:sldId id="258" r:id="rId4"/>
    <p:sldId id="259" r:id="rId5"/>
    <p:sldId id="260" r:id="rId6"/>
    <p:sldId id="286" r:id="rId7"/>
    <p:sldId id="287" r:id="rId8"/>
    <p:sldId id="288" r:id="rId9"/>
    <p:sldId id="289" r:id="rId10"/>
    <p:sldId id="290" r:id="rId11"/>
    <p:sldId id="294" r:id="rId12"/>
    <p:sldId id="292" r:id="rId13"/>
    <p:sldId id="280" r:id="rId14"/>
    <p:sldId id="293" r:id="rId15"/>
    <p:sldId id="279" r:id="rId16"/>
    <p:sldId id="262" r:id="rId17"/>
    <p:sldId id="278" r:id="rId18"/>
    <p:sldId id="277" r:id="rId19"/>
    <p:sldId id="272" r:id="rId20"/>
    <p:sldId id="281" r:id="rId21"/>
    <p:sldId id="282" r:id="rId22"/>
    <p:sldId id="271" r:id="rId23"/>
    <p:sldId id="264" r:id="rId24"/>
    <p:sldId id="273" r:id="rId25"/>
    <p:sldId id="274" r:id="rId26"/>
    <p:sldId id="275" r:id="rId27"/>
    <p:sldId id="276" r:id="rId28"/>
    <p:sldId id="266" r:id="rId29"/>
    <p:sldId id="268" r:id="rId30"/>
    <p:sldId id="267" r:id="rId31"/>
    <p:sldId id="269" r:id="rId32"/>
    <p:sldId id="265" r:id="rId33"/>
    <p:sldId id="284"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7" autoAdjust="0"/>
    <p:restoredTop sz="94641" autoAdjust="0"/>
  </p:normalViewPr>
  <p:slideViewPr>
    <p:cSldViewPr>
      <p:cViewPr>
        <p:scale>
          <a:sx n="106" d="100"/>
          <a:sy n="106" d="100"/>
        </p:scale>
        <p:origin x="-846"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1212C41-1D0C-4789-BC08-72C73795A719}" type="datetimeFigureOut">
              <a:rPr lang="en-GB" smtClean="0"/>
              <a:t>13/07/2017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F2E55B1-2525-4EEA-8B4C-673E0D2E82B3}" type="slidenum">
              <a:rPr lang="en-GB" smtClean="0"/>
              <a:t>‹#›</a:t>
            </a:fld>
            <a:endParaRPr lang="en-GB"/>
          </a:p>
        </p:txBody>
      </p:sp>
    </p:spTree>
    <p:extLst>
      <p:ext uri="{BB962C8B-B14F-4D97-AF65-F5344CB8AC3E}">
        <p14:creationId xmlns:p14="http://schemas.microsoft.com/office/powerpoint/2010/main" val="2837137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1212C41-1D0C-4789-BC08-72C73795A719}" type="datetimeFigureOut">
              <a:rPr lang="en-GB" smtClean="0"/>
              <a:t>13/07/2017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F2E55B1-2525-4EEA-8B4C-673E0D2E82B3}" type="slidenum">
              <a:rPr lang="en-GB" smtClean="0"/>
              <a:t>‹#›</a:t>
            </a:fld>
            <a:endParaRPr lang="en-GB"/>
          </a:p>
        </p:txBody>
      </p:sp>
    </p:spTree>
    <p:extLst>
      <p:ext uri="{BB962C8B-B14F-4D97-AF65-F5344CB8AC3E}">
        <p14:creationId xmlns:p14="http://schemas.microsoft.com/office/powerpoint/2010/main" val="2140290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1212C41-1D0C-4789-BC08-72C73795A719}" type="datetimeFigureOut">
              <a:rPr lang="en-GB" smtClean="0"/>
              <a:t>13/07/2017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F2E55B1-2525-4EEA-8B4C-673E0D2E82B3}" type="slidenum">
              <a:rPr lang="en-GB" smtClean="0"/>
              <a:t>‹#›</a:t>
            </a:fld>
            <a:endParaRPr lang="en-GB"/>
          </a:p>
        </p:txBody>
      </p:sp>
    </p:spTree>
    <p:extLst>
      <p:ext uri="{BB962C8B-B14F-4D97-AF65-F5344CB8AC3E}">
        <p14:creationId xmlns:p14="http://schemas.microsoft.com/office/powerpoint/2010/main" val="21639245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a:lvl1pPr>
          </a:lstStyle>
          <a:p>
            <a:fld id="{B6AD3846-6E48-4466-838E-818A63465B31}" type="slidenum">
              <a:rPr lang="en-US"/>
              <a:pPr/>
              <a:t>‹#›</a:t>
            </a:fld>
            <a:endParaRPr lang="en-US" dirty="0"/>
          </a:p>
        </p:txBody>
      </p:sp>
      <p:sp>
        <p:nvSpPr>
          <p:cNvPr id="3" name="Rectangle 51"/>
          <p:cNvSpPr>
            <a:spLocks noChangeArrowheads="1"/>
          </p:cNvSpPr>
          <p:nvPr userDrawn="1"/>
        </p:nvSpPr>
        <p:spPr bwMode="auto">
          <a:xfrm>
            <a:off x="419099" y="6373813"/>
            <a:ext cx="2127191" cy="254326"/>
          </a:xfrm>
          <a:prstGeom prst="rect">
            <a:avLst/>
          </a:prstGeom>
          <a:noFill/>
          <a:ln w="9525">
            <a:noFill/>
            <a:miter lim="800000"/>
            <a:headEnd/>
            <a:tailEnd/>
          </a:ln>
          <a:effectLst/>
        </p:spPr>
        <p:txBody>
          <a:bodyPr/>
          <a:lstStyle/>
          <a:p>
            <a:pPr algn="l"/>
            <a:r>
              <a:rPr lang="bg-BG" sz="1100" dirty="0" smtClean="0">
                <a:solidFill>
                  <a:schemeClr val="bg2"/>
                </a:solidFill>
                <a:cs typeface="Times New Roman" pitchFamily="18" charset="0"/>
              </a:rPr>
              <a:t>Георги</a:t>
            </a:r>
            <a:r>
              <a:rPr lang="bg-BG" sz="1100" baseline="0" dirty="0" smtClean="0">
                <a:solidFill>
                  <a:schemeClr val="bg2"/>
                </a:solidFill>
                <a:cs typeface="Times New Roman" pitchFamily="18" charset="0"/>
              </a:rPr>
              <a:t> АНЧЕВ</a:t>
            </a:r>
            <a:r>
              <a:rPr lang="en-GB" sz="1100" baseline="0" dirty="0" smtClean="0">
                <a:solidFill>
                  <a:schemeClr val="bg2"/>
                </a:solidFill>
                <a:cs typeface="Times New Roman" pitchFamily="18" charset="0"/>
              </a:rPr>
              <a:t> </a:t>
            </a:r>
            <a:r>
              <a:rPr lang="bg-BG" sz="1100" baseline="0" dirty="0" smtClean="0">
                <a:solidFill>
                  <a:schemeClr val="bg2"/>
                </a:solidFill>
                <a:cs typeface="Times New Roman" pitchFamily="18" charset="0"/>
              </a:rPr>
              <a:t>   ИЯИЯЕ-БАН</a:t>
            </a:r>
            <a:r>
              <a:rPr lang="en-GB" sz="1100" baseline="0" dirty="0" smtClean="0">
                <a:solidFill>
                  <a:schemeClr val="bg2"/>
                </a:solidFill>
                <a:cs typeface="Times New Roman" pitchFamily="18" charset="0"/>
              </a:rPr>
              <a:t> </a:t>
            </a:r>
            <a:endParaRPr lang="en-US" sz="1100" dirty="0">
              <a:solidFill>
                <a:schemeClr val="bg2"/>
              </a:solidFill>
              <a:cs typeface="Times New Roman" pitchFamily="18" charset="0"/>
            </a:endParaRPr>
          </a:p>
        </p:txBody>
      </p:sp>
      <p:sp>
        <p:nvSpPr>
          <p:cNvPr id="9" name="Rectangle 51"/>
          <p:cNvSpPr>
            <a:spLocks noChangeArrowheads="1"/>
          </p:cNvSpPr>
          <p:nvPr userDrawn="1"/>
        </p:nvSpPr>
        <p:spPr bwMode="auto">
          <a:xfrm>
            <a:off x="2723540" y="6391603"/>
            <a:ext cx="3696922" cy="236537"/>
          </a:xfrm>
          <a:prstGeom prst="rect">
            <a:avLst/>
          </a:prstGeom>
          <a:noFill/>
          <a:ln w="9525">
            <a:noFill/>
            <a:miter lim="800000"/>
            <a:headEnd/>
            <a:tailEnd/>
          </a:ln>
          <a:effectLst/>
        </p:spPr>
        <p:txBody>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bg-BG" sz="1100" dirty="0" smtClean="0">
                <a:solidFill>
                  <a:schemeClr val="bg2"/>
                </a:solidFill>
                <a:cs typeface="Times New Roman" pitchFamily="18" charset="0"/>
              </a:rPr>
              <a:t>Българска</a:t>
            </a:r>
            <a:r>
              <a:rPr lang="bg-BG" sz="1100" baseline="0" dirty="0" smtClean="0">
                <a:solidFill>
                  <a:schemeClr val="bg2"/>
                </a:solidFill>
                <a:cs typeface="Times New Roman" pitchFamily="18" charset="0"/>
              </a:rPr>
              <a:t> Учителска Програма</a:t>
            </a:r>
            <a:r>
              <a:rPr lang="en-GB" sz="1100" baseline="0" dirty="0" smtClean="0">
                <a:solidFill>
                  <a:schemeClr val="bg2"/>
                </a:solidFill>
                <a:cs typeface="Times New Roman" pitchFamily="18" charset="0"/>
              </a:rPr>
              <a:t> </a:t>
            </a:r>
            <a:r>
              <a:rPr lang="bg-BG" sz="1100" baseline="0" dirty="0" smtClean="0">
                <a:solidFill>
                  <a:schemeClr val="bg2"/>
                </a:solidFill>
                <a:cs typeface="Times New Roman" pitchFamily="18" charset="0"/>
              </a:rPr>
              <a:t>- 2</a:t>
            </a:r>
            <a:r>
              <a:rPr lang="en-GB" sz="1100" baseline="0" dirty="0" smtClean="0">
                <a:solidFill>
                  <a:schemeClr val="bg2"/>
                </a:solidFill>
                <a:cs typeface="Times New Roman" pitchFamily="18" charset="0"/>
              </a:rPr>
              <a:t>5</a:t>
            </a:r>
            <a:r>
              <a:rPr lang="bg-BG" sz="1100" baseline="0" dirty="0" smtClean="0">
                <a:solidFill>
                  <a:schemeClr val="bg2"/>
                </a:solidFill>
                <a:cs typeface="Times New Roman" pitchFamily="18" charset="0"/>
              </a:rPr>
              <a:t> Юли 201</a:t>
            </a:r>
            <a:r>
              <a:rPr lang="en-GB" sz="1100" baseline="0" dirty="0" smtClean="0">
                <a:solidFill>
                  <a:schemeClr val="bg2"/>
                </a:solidFill>
                <a:cs typeface="Times New Roman" pitchFamily="18" charset="0"/>
              </a:rPr>
              <a:t>6</a:t>
            </a:r>
            <a:r>
              <a:rPr lang="en-US" sz="1100" dirty="0" smtClean="0">
                <a:solidFill>
                  <a:schemeClr val="bg2"/>
                </a:solidFill>
                <a:cs typeface="Times New Roman" pitchFamily="18" charset="0"/>
              </a:rPr>
              <a:t> </a:t>
            </a:r>
            <a:endParaRPr lang="en-US" sz="1100" dirty="0">
              <a:solidFill>
                <a:schemeClr val="bg2"/>
              </a:solidFill>
              <a:cs typeface="Times New Roman" pitchFamily="18" charset="0"/>
            </a:endParaRPr>
          </a:p>
        </p:txBody>
      </p:sp>
    </p:spTree>
    <p:extLst>
      <p:ext uri="{BB962C8B-B14F-4D97-AF65-F5344CB8AC3E}">
        <p14:creationId xmlns:p14="http://schemas.microsoft.com/office/powerpoint/2010/main" val="9011328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a:lvl1pPr>
          </a:lstStyle>
          <a:p>
            <a:fld id="{B6AD3846-6E48-4466-838E-818A63465B31}" type="slidenum">
              <a:rPr lang="en-US"/>
              <a:pPr/>
              <a:t>‹#›</a:t>
            </a:fld>
            <a:endParaRPr lang="en-US" dirty="0"/>
          </a:p>
        </p:txBody>
      </p:sp>
      <p:sp>
        <p:nvSpPr>
          <p:cNvPr id="3" name="Rectangle 51"/>
          <p:cNvSpPr>
            <a:spLocks noChangeArrowheads="1"/>
          </p:cNvSpPr>
          <p:nvPr userDrawn="1"/>
        </p:nvSpPr>
        <p:spPr bwMode="auto">
          <a:xfrm>
            <a:off x="419099" y="6373813"/>
            <a:ext cx="2127191" cy="254326"/>
          </a:xfrm>
          <a:prstGeom prst="rect">
            <a:avLst/>
          </a:prstGeom>
          <a:noFill/>
          <a:ln w="9525">
            <a:noFill/>
            <a:miter lim="800000"/>
            <a:headEnd/>
            <a:tailEnd/>
          </a:ln>
          <a:effectLst/>
        </p:spPr>
        <p:txBody>
          <a:bodyPr/>
          <a:lstStyle/>
          <a:p>
            <a:pPr algn="l"/>
            <a:r>
              <a:rPr lang="bg-BG" sz="1100" dirty="0" smtClean="0">
                <a:solidFill>
                  <a:schemeClr val="bg2"/>
                </a:solidFill>
                <a:cs typeface="Times New Roman" pitchFamily="18" charset="0"/>
              </a:rPr>
              <a:t>Георги</a:t>
            </a:r>
            <a:r>
              <a:rPr lang="bg-BG" sz="1100" baseline="0" dirty="0" smtClean="0">
                <a:solidFill>
                  <a:schemeClr val="bg2"/>
                </a:solidFill>
                <a:cs typeface="Times New Roman" pitchFamily="18" charset="0"/>
              </a:rPr>
              <a:t> АНЧЕВ</a:t>
            </a:r>
            <a:r>
              <a:rPr lang="en-GB" sz="1100" baseline="0" dirty="0" smtClean="0">
                <a:solidFill>
                  <a:schemeClr val="bg2"/>
                </a:solidFill>
                <a:cs typeface="Times New Roman" pitchFamily="18" charset="0"/>
              </a:rPr>
              <a:t> </a:t>
            </a:r>
            <a:r>
              <a:rPr lang="bg-BG" sz="1100" baseline="0" dirty="0" smtClean="0">
                <a:solidFill>
                  <a:schemeClr val="bg2"/>
                </a:solidFill>
                <a:cs typeface="Times New Roman" pitchFamily="18" charset="0"/>
              </a:rPr>
              <a:t>   ИЯИЯЕ-БАН</a:t>
            </a:r>
            <a:r>
              <a:rPr lang="en-GB" sz="1100" baseline="0" dirty="0" smtClean="0">
                <a:solidFill>
                  <a:schemeClr val="bg2"/>
                </a:solidFill>
                <a:cs typeface="Times New Roman" pitchFamily="18" charset="0"/>
              </a:rPr>
              <a:t> </a:t>
            </a:r>
            <a:endParaRPr lang="en-US" sz="1100" dirty="0">
              <a:solidFill>
                <a:schemeClr val="bg2"/>
              </a:solidFill>
              <a:cs typeface="Times New Roman" pitchFamily="18" charset="0"/>
            </a:endParaRPr>
          </a:p>
        </p:txBody>
      </p:sp>
      <p:sp>
        <p:nvSpPr>
          <p:cNvPr id="9" name="Rectangle 51"/>
          <p:cNvSpPr>
            <a:spLocks noChangeArrowheads="1"/>
          </p:cNvSpPr>
          <p:nvPr userDrawn="1"/>
        </p:nvSpPr>
        <p:spPr bwMode="auto">
          <a:xfrm>
            <a:off x="2723540" y="6391603"/>
            <a:ext cx="3696922" cy="236537"/>
          </a:xfrm>
          <a:prstGeom prst="rect">
            <a:avLst/>
          </a:prstGeom>
          <a:noFill/>
          <a:ln w="9525">
            <a:noFill/>
            <a:miter lim="800000"/>
            <a:headEnd/>
            <a:tailEnd/>
          </a:ln>
          <a:effectLst/>
        </p:spPr>
        <p:txBody>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bg-BG" sz="1100" dirty="0" smtClean="0">
                <a:solidFill>
                  <a:schemeClr val="bg2"/>
                </a:solidFill>
                <a:cs typeface="Times New Roman" pitchFamily="18" charset="0"/>
              </a:rPr>
              <a:t>Българска</a:t>
            </a:r>
            <a:r>
              <a:rPr lang="bg-BG" sz="1100" baseline="0" dirty="0" smtClean="0">
                <a:solidFill>
                  <a:schemeClr val="bg2"/>
                </a:solidFill>
                <a:cs typeface="Times New Roman" pitchFamily="18" charset="0"/>
              </a:rPr>
              <a:t> Учителска Програма</a:t>
            </a:r>
            <a:r>
              <a:rPr lang="en-GB" sz="1100" baseline="0" dirty="0" smtClean="0">
                <a:solidFill>
                  <a:schemeClr val="bg2"/>
                </a:solidFill>
                <a:cs typeface="Times New Roman" pitchFamily="18" charset="0"/>
              </a:rPr>
              <a:t> </a:t>
            </a:r>
            <a:r>
              <a:rPr lang="bg-BG" sz="1100" baseline="0" dirty="0" smtClean="0">
                <a:solidFill>
                  <a:schemeClr val="bg2"/>
                </a:solidFill>
                <a:cs typeface="Times New Roman" pitchFamily="18" charset="0"/>
              </a:rPr>
              <a:t>- 2</a:t>
            </a:r>
            <a:r>
              <a:rPr lang="en-GB" sz="1100" baseline="0" dirty="0" smtClean="0">
                <a:solidFill>
                  <a:schemeClr val="bg2"/>
                </a:solidFill>
                <a:cs typeface="Times New Roman" pitchFamily="18" charset="0"/>
              </a:rPr>
              <a:t>5</a:t>
            </a:r>
            <a:r>
              <a:rPr lang="bg-BG" sz="1100" baseline="0" dirty="0" smtClean="0">
                <a:solidFill>
                  <a:schemeClr val="bg2"/>
                </a:solidFill>
                <a:cs typeface="Times New Roman" pitchFamily="18" charset="0"/>
              </a:rPr>
              <a:t> Юли 201</a:t>
            </a:r>
            <a:r>
              <a:rPr lang="en-GB" sz="1100" baseline="0" dirty="0" smtClean="0">
                <a:solidFill>
                  <a:schemeClr val="bg2"/>
                </a:solidFill>
                <a:cs typeface="Times New Roman" pitchFamily="18" charset="0"/>
              </a:rPr>
              <a:t>6</a:t>
            </a:r>
            <a:r>
              <a:rPr lang="en-US" sz="1100" dirty="0" smtClean="0">
                <a:solidFill>
                  <a:schemeClr val="bg2"/>
                </a:solidFill>
                <a:cs typeface="Times New Roman" pitchFamily="18" charset="0"/>
              </a:rPr>
              <a:t> </a:t>
            </a:r>
            <a:endParaRPr lang="en-US" sz="1100" dirty="0">
              <a:solidFill>
                <a:schemeClr val="bg2"/>
              </a:solidFill>
              <a:cs typeface="Times New Roman" pitchFamily="18" charset="0"/>
            </a:endParaRPr>
          </a:p>
        </p:txBody>
      </p:sp>
    </p:spTree>
    <p:extLst>
      <p:ext uri="{BB962C8B-B14F-4D97-AF65-F5344CB8AC3E}">
        <p14:creationId xmlns:p14="http://schemas.microsoft.com/office/powerpoint/2010/main" val="17508652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a:lvl1pPr>
          </a:lstStyle>
          <a:p>
            <a:fld id="{B6AD3846-6E48-4466-838E-818A63465B31}" type="slidenum">
              <a:rPr lang="en-US"/>
              <a:pPr/>
              <a:t>‹#›</a:t>
            </a:fld>
            <a:endParaRPr lang="en-US" dirty="0"/>
          </a:p>
        </p:txBody>
      </p:sp>
      <p:sp>
        <p:nvSpPr>
          <p:cNvPr id="3" name="Rectangle 51"/>
          <p:cNvSpPr>
            <a:spLocks noChangeArrowheads="1"/>
          </p:cNvSpPr>
          <p:nvPr userDrawn="1"/>
        </p:nvSpPr>
        <p:spPr bwMode="auto">
          <a:xfrm>
            <a:off x="419099" y="6373813"/>
            <a:ext cx="2127191" cy="254326"/>
          </a:xfrm>
          <a:prstGeom prst="rect">
            <a:avLst/>
          </a:prstGeom>
          <a:noFill/>
          <a:ln w="9525">
            <a:noFill/>
            <a:miter lim="800000"/>
            <a:headEnd/>
            <a:tailEnd/>
          </a:ln>
          <a:effectLst/>
        </p:spPr>
        <p:txBody>
          <a:bodyPr/>
          <a:lstStyle/>
          <a:p>
            <a:pPr algn="l"/>
            <a:r>
              <a:rPr lang="bg-BG" sz="1100" dirty="0" smtClean="0">
                <a:solidFill>
                  <a:schemeClr val="bg2"/>
                </a:solidFill>
                <a:cs typeface="Times New Roman" pitchFamily="18" charset="0"/>
              </a:rPr>
              <a:t>Георги</a:t>
            </a:r>
            <a:r>
              <a:rPr lang="bg-BG" sz="1100" baseline="0" dirty="0" smtClean="0">
                <a:solidFill>
                  <a:schemeClr val="bg2"/>
                </a:solidFill>
                <a:cs typeface="Times New Roman" pitchFamily="18" charset="0"/>
              </a:rPr>
              <a:t> АНЧЕВ</a:t>
            </a:r>
            <a:r>
              <a:rPr lang="en-GB" sz="1100" baseline="0" dirty="0" smtClean="0">
                <a:solidFill>
                  <a:schemeClr val="bg2"/>
                </a:solidFill>
                <a:cs typeface="Times New Roman" pitchFamily="18" charset="0"/>
              </a:rPr>
              <a:t> </a:t>
            </a:r>
            <a:r>
              <a:rPr lang="bg-BG" sz="1100" baseline="0" dirty="0" smtClean="0">
                <a:solidFill>
                  <a:schemeClr val="bg2"/>
                </a:solidFill>
                <a:cs typeface="Times New Roman" pitchFamily="18" charset="0"/>
              </a:rPr>
              <a:t>   ИЯИЯЕ-БАН</a:t>
            </a:r>
            <a:r>
              <a:rPr lang="en-GB" sz="1100" baseline="0" dirty="0" smtClean="0">
                <a:solidFill>
                  <a:schemeClr val="bg2"/>
                </a:solidFill>
                <a:cs typeface="Times New Roman" pitchFamily="18" charset="0"/>
              </a:rPr>
              <a:t> </a:t>
            </a:r>
            <a:endParaRPr lang="en-US" sz="1100" dirty="0">
              <a:solidFill>
                <a:schemeClr val="bg2"/>
              </a:solidFill>
              <a:cs typeface="Times New Roman" pitchFamily="18" charset="0"/>
            </a:endParaRPr>
          </a:p>
        </p:txBody>
      </p:sp>
      <p:sp>
        <p:nvSpPr>
          <p:cNvPr id="9" name="Rectangle 51"/>
          <p:cNvSpPr>
            <a:spLocks noChangeArrowheads="1"/>
          </p:cNvSpPr>
          <p:nvPr userDrawn="1"/>
        </p:nvSpPr>
        <p:spPr bwMode="auto">
          <a:xfrm>
            <a:off x="2723540" y="6391603"/>
            <a:ext cx="3696922" cy="236537"/>
          </a:xfrm>
          <a:prstGeom prst="rect">
            <a:avLst/>
          </a:prstGeom>
          <a:noFill/>
          <a:ln w="9525">
            <a:noFill/>
            <a:miter lim="800000"/>
            <a:headEnd/>
            <a:tailEnd/>
          </a:ln>
          <a:effectLst/>
        </p:spPr>
        <p:txBody>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bg-BG" sz="1100" dirty="0" smtClean="0">
                <a:solidFill>
                  <a:schemeClr val="bg2"/>
                </a:solidFill>
                <a:cs typeface="Times New Roman" pitchFamily="18" charset="0"/>
              </a:rPr>
              <a:t>Българска</a:t>
            </a:r>
            <a:r>
              <a:rPr lang="bg-BG" sz="1100" baseline="0" dirty="0" smtClean="0">
                <a:solidFill>
                  <a:schemeClr val="bg2"/>
                </a:solidFill>
                <a:cs typeface="Times New Roman" pitchFamily="18" charset="0"/>
              </a:rPr>
              <a:t> Учителска Програма</a:t>
            </a:r>
            <a:r>
              <a:rPr lang="en-GB" sz="1100" baseline="0" dirty="0" smtClean="0">
                <a:solidFill>
                  <a:schemeClr val="bg2"/>
                </a:solidFill>
                <a:cs typeface="Times New Roman" pitchFamily="18" charset="0"/>
              </a:rPr>
              <a:t> </a:t>
            </a:r>
            <a:r>
              <a:rPr lang="bg-BG" sz="1100" baseline="0" dirty="0" smtClean="0">
                <a:solidFill>
                  <a:schemeClr val="bg2"/>
                </a:solidFill>
                <a:cs typeface="Times New Roman" pitchFamily="18" charset="0"/>
              </a:rPr>
              <a:t>- 2</a:t>
            </a:r>
            <a:r>
              <a:rPr lang="en-GB" sz="1100" baseline="0" dirty="0" smtClean="0">
                <a:solidFill>
                  <a:schemeClr val="bg2"/>
                </a:solidFill>
                <a:cs typeface="Times New Roman" pitchFamily="18" charset="0"/>
              </a:rPr>
              <a:t>5</a:t>
            </a:r>
            <a:r>
              <a:rPr lang="bg-BG" sz="1100" baseline="0" dirty="0" smtClean="0">
                <a:solidFill>
                  <a:schemeClr val="bg2"/>
                </a:solidFill>
                <a:cs typeface="Times New Roman" pitchFamily="18" charset="0"/>
              </a:rPr>
              <a:t> Юли 201</a:t>
            </a:r>
            <a:r>
              <a:rPr lang="en-GB" sz="1100" baseline="0" dirty="0" smtClean="0">
                <a:solidFill>
                  <a:schemeClr val="bg2"/>
                </a:solidFill>
                <a:cs typeface="Times New Roman" pitchFamily="18" charset="0"/>
              </a:rPr>
              <a:t>6</a:t>
            </a:r>
            <a:r>
              <a:rPr lang="en-US" sz="1100" dirty="0" smtClean="0">
                <a:solidFill>
                  <a:schemeClr val="bg2"/>
                </a:solidFill>
                <a:cs typeface="Times New Roman" pitchFamily="18" charset="0"/>
              </a:rPr>
              <a:t> </a:t>
            </a:r>
            <a:endParaRPr lang="en-US" sz="1100" dirty="0">
              <a:solidFill>
                <a:schemeClr val="bg2"/>
              </a:solidFill>
              <a:cs typeface="Times New Roman" pitchFamily="18" charset="0"/>
            </a:endParaRPr>
          </a:p>
        </p:txBody>
      </p:sp>
    </p:spTree>
    <p:extLst>
      <p:ext uri="{BB962C8B-B14F-4D97-AF65-F5344CB8AC3E}">
        <p14:creationId xmlns:p14="http://schemas.microsoft.com/office/powerpoint/2010/main" val="2790774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C4001FE-4D98-4186-A5D0-7DFF87A0B1E5}" type="datetime1">
              <a:rPr lang="en-GB" smtClean="0">
                <a:solidFill>
                  <a:prstClr val="black">
                    <a:tint val="75000"/>
                  </a:prstClr>
                </a:solidFill>
              </a:rPr>
              <a:pPr/>
              <a:t>13/07/2017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F5302C7-B9A0-49CC-9407-2050C1ACB3A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069692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2D57E37-5937-47E0-B2BE-B21700E3628A}" type="datetime1">
              <a:rPr lang="en-GB" smtClean="0">
                <a:solidFill>
                  <a:prstClr val="black">
                    <a:tint val="75000"/>
                  </a:prstClr>
                </a:solidFill>
              </a:rPr>
              <a:pPr/>
              <a:t>13/07/2017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F5302C7-B9A0-49CC-9407-2050C1ACB3A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924127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0E07DB-80B2-4F31-9E6B-C30B67DB4AC2}" type="datetime1">
              <a:rPr lang="en-GB" smtClean="0">
                <a:solidFill>
                  <a:prstClr val="black">
                    <a:tint val="75000"/>
                  </a:prstClr>
                </a:solidFill>
              </a:rPr>
              <a:pPr/>
              <a:t>13/07/2017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F5302C7-B9A0-49CC-9407-2050C1ACB3A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121832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F15AE02-E4DC-4A45-AB69-33FABD496DB2}" type="datetime1">
              <a:rPr lang="en-GB" smtClean="0">
                <a:solidFill>
                  <a:prstClr val="black">
                    <a:tint val="75000"/>
                  </a:prstClr>
                </a:solidFill>
              </a:rPr>
              <a:pPr/>
              <a:t>13/07/2017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F5302C7-B9A0-49CC-9407-2050C1ACB3A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550243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9A4744F-43D6-42EA-841B-F32C13A50DC8}" type="datetime1">
              <a:rPr lang="en-GB" smtClean="0">
                <a:solidFill>
                  <a:prstClr val="black">
                    <a:tint val="75000"/>
                  </a:prstClr>
                </a:solidFill>
              </a:rPr>
              <a:pPr/>
              <a:t>13/07/2017</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BF5302C7-B9A0-49CC-9407-2050C1ACB3A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73921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1212C41-1D0C-4789-BC08-72C73795A719}" type="datetimeFigureOut">
              <a:rPr lang="en-GB" smtClean="0"/>
              <a:t>13/07/2017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F2E55B1-2525-4EEA-8B4C-673E0D2E82B3}" type="slidenum">
              <a:rPr lang="en-GB" smtClean="0"/>
              <a:t>‹#›</a:t>
            </a:fld>
            <a:endParaRPr lang="en-GB"/>
          </a:p>
        </p:txBody>
      </p:sp>
    </p:spTree>
    <p:extLst>
      <p:ext uri="{BB962C8B-B14F-4D97-AF65-F5344CB8AC3E}">
        <p14:creationId xmlns:p14="http://schemas.microsoft.com/office/powerpoint/2010/main" val="15470665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754A9CC-CF0F-4BD3-9ED4-495E89618E96}" type="datetime1">
              <a:rPr lang="en-GB" smtClean="0">
                <a:solidFill>
                  <a:prstClr val="black">
                    <a:tint val="75000"/>
                  </a:prstClr>
                </a:solidFill>
              </a:rPr>
              <a:pPr/>
              <a:t>13/07/2017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BF5302C7-B9A0-49CC-9407-2050C1ACB3A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720369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C37615-6D67-42BE-89C1-27112D085FE8}" type="datetime1">
              <a:rPr lang="en-GB" smtClean="0">
                <a:solidFill>
                  <a:prstClr val="black">
                    <a:tint val="75000"/>
                  </a:prstClr>
                </a:solidFill>
              </a:rPr>
              <a:pPr/>
              <a:t>13/07/2017</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BF5302C7-B9A0-49CC-9407-2050C1ACB3A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232775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BAAF8D-24FD-4CAB-83A5-EB2EFF69049D}" type="datetime1">
              <a:rPr lang="en-GB" smtClean="0">
                <a:solidFill>
                  <a:prstClr val="black">
                    <a:tint val="75000"/>
                  </a:prstClr>
                </a:solidFill>
              </a:rPr>
              <a:pPr/>
              <a:t>13/07/2017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F5302C7-B9A0-49CC-9407-2050C1ACB3A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796427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7F4626-D0B2-4977-A9FB-1B68501EE50F}" type="datetime1">
              <a:rPr lang="en-GB" smtClean="0">
                <a:solidFill>
                  <a:prstClr val="black">
                    <a:tint val="75000"/>
                  </a:prstClr>
                </a:solidFill>
              </a:rPr>
              <a:pPr/>
              <a:t>13/07/2017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F5302C7-B9A0-49CC-9407-2050C1ACB3A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698014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56E94A5-0575-4494-AE1A-C91C6D200A33}" type="datetime1">
              <a:rPr lang="en-GB" smtClean="0">
                <a:solidFill>
                  <a:prstClr val="black">
                    <a:tint val="75000"/>
                  </a:prstClr>
                </a:solidFill>
              </a:rPr>
              <a:pPr/>
              <a:t>13/07/2017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F5302C7-B9A0-49CC-9407-2050C1ACB3A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19674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706F1B-0809-4EE0-B84F-5744425F4968}" type="datetime1">
              <a:rPr lang="en-GB" smtClean="0">
                <a:solidFill>
                  <a:prstClr val="black">
                    <a:tint val="75000"/>
                  </a:prstClr>
                </a:solidFill>
              </a:rPr>
              <a:pPr/>
              <a:t>13/07/2017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F5302C7-B9A0-49CC-9407-2050C1ACB3A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4466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212C41-1D0C-4789-BC08-72C73795A719}" type="datetimeFigureOut">
              <a:rPr lang="en-GB" smtClean="0"/>
              <a:t>13/07/2017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F2E55B1-2525-4EEA-8B4C-673E0D2E82B3}" type="slidenum">
              <a:rPr lang="en-GB" smtClean="0"/>
              <a:t>‹#›</a:t>
            </a:fld>
            <a:endParaRPr lang="en-GB"/>
          </a:p>
        </p:txBody>
      </p:sp>
    </p:spTree>
    <p:extLst>
      <p:ext uri="{BB962C8B-B14F-4D97-AF65-F5344CB8AC3E}">
        <p14:creationId xmlns:p14="http://schemas.microsoft.com/office/powerpoint/2010/main" val="3604693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1212C41-1D0C-4789-BC08-72C73795A719}" type="datetimeFigureOut">
              <a:rPr lang="en-GB" smtClean="0"/>
              <a:t>13/07/2017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F2E55B1-2525-4EEA-8B4C-673E0D2E82B3}" type="slidenum">
              <a:rPr lang="en-GB" smtClean="0"/>
              <a:t>‹#›</a:t>
            </a:fld>
            <a:endParaRPr lang="en-GB"/>
          </a:p>
        </p:txBody>
      </p:sp>
    </p:spTree>
    <p:extLst>
      <p:ext uri="{BB962C8B-B14F-4D97-AF65-F5344CB8AC3E}">
        <p14:creationId xmlns:p14="http://schemas.microsoft.com/office/powerpoint/2010/main" val="1031619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1212C41-1D0C-4789-BC08-72C73795A719}" type="datetimeFigureOut">
              <a:rPr lang="en-GB" smtClean="0"/>
              <a:t>13/07/2017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F2E55B1-2525-4EEA-8B4C-673E0D2E82B3}" type="slidenum">
              <a:rPr lang="en-GB" smtClean="0"/>
              <a:t>‹#›</a:t>
            </a:fld>
            <a:endParaRPr lang="en-GB"/>
          </a:p>
        </p:txBody>
      </p:sp>
    </p:spTree>
    <p:extLst>
      <p:ext uri="{BB962C8B-B14F-4D97-AF65-F5344CB8AC3E}">
        <p14:creationId xmlns:p14="http://schemas.microsoft.com/office/powerpoint/2010/main" val="1805405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1212C41-1D0C-4789-BC08-72C73795A719}" type="datetimeFigureOut">
              <a:rPr lang="en-GB" smtClean="0"/>
              <a:t>13/07/2017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F2E55B1-2525-4EEA-8B4C-673E0D2E82B3}" type="slidenum">
              <a:rPr lang="en-GB" smtClean="0"/>
              <a:t>‹#›</a:t>
            </a:fld>
            <a:endParaRPr lang="en-GB"/>
          </a:p>
        </p:txBody>
      </p:sp>
    </p:spTree>
    <p:extLst>
      <p:ext uri="{BB962C8B-B14F-4D97-AF65-F5344CB8AC3E}">
        <p14:creationId xmlns:p14="http://schemas.microsoft.com/office/powerpoint/2010/main" val="3890604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212C41-1D0C-4789-BC08-72C73795A719}" type="datetimeFigureOut">
              <a:rPr lang="en-GB" smtClean="0"/>
              <a:t>13/07/2017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F2E55B1-2525-4EEA-8B4C-673E0D2E82B3}" type="slidenum">
              <a:rPr lang="en-GB" smtClean="0"/>
              <a:t>‹#›</a:t>
            </a:fld>
            <a:endParaRPr lang="en-GB"/>
          </a:p>
        </p:txBody>
      </p:sp>
    </p:spTree>
    <p:extLst>
      <p:ext uri="{BB962C8B-B14F-4D97-AF65-F5344CB8AC3E}">
        <p14:creationId xmlns:p14="http://schemas.microsoft.com/office/powerpoint/2010/main" val="1166746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212C41-1D0C-4789-BC08-72C73795A719}" type="datetimeFigureOut">
              <a:rPr lang="en-GB" smtClean="0"/>
              <a:t>13/07/2017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F2E55B1-2525-4EEA-8B4C-673E0D2E82B3}" type="slidenum">
              <a:rPr lang="en-GB" smtClean="0"/>
              <a:t>‹#›</a:t>
            </a:fld>
            <a:endParaRPr lang="en-GB"/>
          </a:p>
        </p:txBody>
      </p:sp>
    </p:spTree>
    <p:extLst>
      <p:ext uri="{BB962C8B-B14F-4D97-AF65-F5344CB8AC3E}">
        <p14:creationId xmlns:p14="http://schemas.microsoft.com/office/powerpoint/2010/main" val="4279721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212C41-1D0C-4789-BC08-72C73795A719}" type="datetimeFigureOut">
              <a:rPr lang="en-GB" smtClean="0"/>
              <a:t>13/07/2017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F2E55B1-2525-4EEA-8B4C-673E0D2E82B3}" type="slidenum">
              <a:rPr lang="en-GB" smtClean="0"/>
              <a:t>‹#›</a:t>
            </a:fld>
            <a:endParaRPr lang="en-GB"/>
          </a:p>
        </p:txBody>
      </p:sp>
    </p:spTree>
    <p:extLst>
      <p:ext uri="{BB962C8B-B14F-4D97-AF65-F5344CB8AC3E}">
        <p14:creationId xmlns:p14="http://schemas.microsoft.com/office/powerpoint/2010/main" val="907304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212C41-1D0C-4789-BC08-72C73795A719}" type="datetimeFigureOut">
              <a:rPr lang="en-GB" smtClean="0"/>
              <a:t>13/07/2017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E55B1-2525-4EEA-8B4C-673E0D2E82B3}" type="slidenum">
              <a:rPr lang="en-GB" smtClean="0"/>
              <a:t>‹#›</a:t>
            </a:fld>
            <a:endParaRPr lang="en-GB"/>
          </a:p>
        </p:txBody>
      </p:sp>
    </p:spTree>
    <p:extLst>
      <p:ext uri="{BB962C8B-B14F-4D97-AF65-F5344CB8AC3E}">
        <p14:creationId xmlns:p14="http://schemas.microsoft.com/office/powerpoint/2010/main" val="2937009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 id="2147483673" r:id="rId13"/>
    <p:sldLayoutId id="2147483674"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1A0D42-781A-40F7-A978-D7CB3D751330}" type="datetime1">
              <a:rPr lang="en-GB" smtClean="0">
                <a:solidFill>
                  <a:prstClr val="black">
                    <a:tint val="75000"/>
                  </a:prstClr>
                </a:solidFill>
              </a:rPr>
              <a:pPr/>
              <a:t>13/07/2017</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5302C7-B9A0-49CC-9407-2050C1ACB3A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298342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9.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emf"/><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emf"/><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1.xml"/><Relationship Id="rId5" Type="http://schemas.openxmlformats.org/officeDocument/2006/relationships/image" Target="../media/image61.jpeg"/><Relationship Id="rId4" Type="http://schemas.openxmlformats.org/officeDocument/2006/relationships/image" Target="../media/image60.jpe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image" Target="../media/image8.png"/><Relationship Id="rId7" Type="http://schemas.openxmlformats.org/officeDocument/2006/relationships/oleObject" Target="../embeddings/oleObject1.bin"/><Relationship Id="rId12" Type="http://schemas.openxmlformats.org/officeDocument/2006/relationships/image" Target="../media/image7.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microsoft.com/office/2007/relationships/hdphoto" Target="../media/hdphoto1.wdp"/><Relationship Id="rId11" Type="http://schemas.openxmlformats.org/officeDocument/2006/relationships/oleObject" Target="../embeddings/oleObject3.bin"/><Relationship Id="rId5" Type="http://schemas.openxmlformats.org/officeDocument/2006/relationships/image" Target="../media/image10.png"/><Relationship Id="rId10" Type="http://schemas.openxmlformats.org/officeDocument/2006/relationships/image" Target="../media/image6.wmf"/><Relationship Id="rId4" Type="http://schemas.openxmlformats.org/officeDocument/2006/relationships/image" Target="../media/image9.png"/><Relationship Id="rId9"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gif"/><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1560" y="3859"/>
            <a:ext cx="8136904" cy="738664"/>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bg-BG" sz="2400" b="1" dirty="0" smtClean="0">
                <a:latin typeface="Times New Roman" panose="02020603050405020304" pitchFamily="18" charset="0"/>
                <a:cs typeface="Times New Roman" panose="02020603050405020304" pitchFamily="18" charset="0"/>
              </a:rPr>
              <a:t>   Детектори</a:t>
            </a:r>
            <a:r>
              <a:rPr lang="ru-RU" sz="2400" b="1" dirty="0" smtClean="0">
                <a:latin typeface="Times New Roman" panose="02020603050405020304" pitchFamily="18" charset="0"/>
                <a:cs typeface="Times New Roman" panose="02020603050405020304" pitchFamily="18" charset="0"/>
              </a:rPr>
              <a:t> във физиката на елементарните частици</a:t>
            </a:r>
          </a:p>
          <a:p>
            <a:r>
              <a:rPr lang="ru-RU" dirty="0" smtClean="0">
                <a:latin typeface="Times New Roman" panose="02020603050405020304" pitchFamily="18" charset="0"/>
                <a:cs typeface="Times New Roman" panose="02020603050405020304" pitchFamily="18" charset="0"/>
              </a:rPr>
              <a:t>                                             </a:t>
            </a:r>
            <a:r>
              <a:rPr lang="ru-RU" sz="1100" dirty="0" smtClean="0">
                <a:latin typeface="Times New Roman" panose="02020603050405020304" pitchFamily="18" charset="0"/>
                <a:cs typeface="Times New Roman" panose="02020603050405020304" pitchFamily="18" charset="0"/>
              </a:rPr>
              <a:t>П.Яйджиев, ИЯИЯЕ - БАН</a:t>
            </a:r>
            <a:endParaRPr lang="en-GB" sz="11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BF5302C7-B9A0-49CC-9407-2050C1ACB3A8}" type="slidenum">
              <a:rPr lang="en-GB" smtClean="0"/>
              <a:t>1</a:t>
            </a:fld>
            <a:endParaRPr lang="en-GB"/>
          </a:p>
        </p:txBody>
      </p:sp>
      <p:sp>
        <p:nvSpPr>
          <p:cNvPr id="3" name="Rectangle 2"/>
          <p:cNvSpPr/>
          <p:nvPr/>
        </p:nvSpPr>
        <p:spPr>
          <a:xfrm>
            <a:off x="782104" y="836712"/>
            <a:ext cx="7795816" cy="147732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smtClean="0">
                <a:latin typeface="Times New Roman" panose="02020603050405020304" pitchFamily="18" charset="0"/>
                <a:cs typeface="Times New Roman" panose="02020603050405020304" pitchFamily="18" charset="0"/>
              </a:rPr>
              <a:t>1. Програма на LHC</a:t>
            </a:r>
          </a:p>
          <a:p>
            <a:r>
              <a:rPr lang="ru-RU" b="1" dirty="0" smtClean="0">
                <a:latin typeface="Times New Roman" panose="02020603050405020304" pitchFamily="18" charset="0"/>
                <a:cs typeface="Times New Roman" panose="02020603050405020304" pitchFamily="18" charset="0"/>
              </a:rPr>
              <a:t>2. Преминаване на частици през</a:t>
            </a:r>
            <a:r>
              <a:rPr lang="en-US" b="1" dirty="0" smtClean="0">
                <a:latin typeface="Times New Roman" panose="02020603050405020304" pitchFamily="18" charset="0"/>
                <a:cs typeface="Times New Roman" panose="02020603050405020304" pitchFamily="18" charset="0"/>
              </a:rPr>
              <a:t> </a:t>
            </a:r>
            <a:r>
              <a:rPr lang="bg-BG" b="1" dirty="0" smtClean="0">
                <a:latin typeface="Times New Roman" panose="02020603050405020304" pitchFamily="18" charset="0"/>
                <a:cs typeface="Times New Roman" panose="02020603050405020304" pitchFamily="18" charset="0"/>
              </a:rPr>
              <a:t>веществото на детектора</a:t>
            </a:r>
            <a:endParaRPr lang="ru-RU" b="1" dirty="0" smtClean="0">
              <a:latin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cs typeface="Times New Roman" panose="02020603050405020304" pitchFamily="18" charset="0"/>
              </a:rPr>
              <a:t>3. Елементи на детекторите на елементарни частици </a:t>
            </a:r>
            <a:r>
              <a:rPr lang="ru-RU" b="1" dirty="0">
                <a:latin typeface="Times New Roman" panose="02020603050405020304" pitchFamily="18" charset="0"/>
                <a:cs typeface="Times New Roman" panose="02020603050405020304" pitchFamily="18" charset="0"/>
              </a:rPr>
              <a:t>на </a:t>
            </a:r>
            <a:r>
              <a:rPr lang="ru-RU" b="1" dirty="0" smtClean="0">
                <a:latin typeface="Times New Roman" panose="02020603050405020304" pitchFamily="18" charset="0"/>
                <a:cs typeface="Times New Roman" panose="02020603050405020304" pitchFamily="18" charset="0"/>
              </a:rPr>
              <a:t>LHC</a:t>
            </a:r>
            <a:r>
              <a:rPr lang="bg-BG" b="1" dirty="0" smtClean="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Трекови детектори, Калориметри</a:t>
            </a:r>
            <a:r>
              <a:rPr lang="en-US" b="1" dirty="0" smtClean="0">
                <a:latin typeface="Times New Roman" panose="02020603050405020304" pitchFamily="18" charset="0"/>
                <a:cs typeface="Times New Roman" panose="02020603050405020304" pitchFamily="18" charset="0"/>
              </a:rPr>
              <a:t>,</a:t>
            </a:r>
            <a:r>
              <a:rPr lang="ru-RU" b="1"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Мюонни детектори</a:t>
            </a:r>
          </a:p>
          <a:p>
            <a:r>
              <a:rPr lang="ru-RU" b="1" dirty="0" smtClean="0">
                <a:latin typeface="Times New Roman" panose="02020603050405020304" pitchFamily="18" charset="0"/>
                <a:cs typeface="Times New Roman" panose="02020603050405020304" pitchFamily="18" charset="0"/>
              </a:rPr>
              <a:t>4. Детекторни комплекси на LHC:  </a:t>
            </a:r>
            <a:r>
              <a:rPr lang="ru-RU" b="1" dirty="0">
                <a:latin typeface="Times New Roman" panose="02020603050405020304" pitchFamily="18" charset="0"/>
                <a:cs typeface="Times New Roman" panose="02020603050405020304" pitchFamily="18" charset="0"/>
              </a:rPr>
              <a:t>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ALICE</a:t>
            </a:r>
            <a:endParaRPr lang="ru-RU" b="1" dirty="0">
              <a:latin typeface="Times New Roman" panose="02020603050405020304" pitchFamily="18" charset="0"/>
              <a:cs typeface="Times New Roman" panose="02020603050405020304" pitchFamily="18" charset="0"/>
            </a:endParaRPr>
          </a:p>
        </p:txBody>
      </p:sp>
      <p:sp>
        <p:nvSpPr>
          <p:cNvPr id="8" name="Rectangle 7"/>
          <p:cNvSpPr/>
          <p:nvPr/>
        </p:nvSpPr>
        <p:spPr>
          <a:xfrm>
            <a:off x="6352" y="3356992"/>
            <a:ext cx="4572000" cy="3139321"/>
          </a:xfrm>
          <a:prstGeom prst="rect">
            <a:avLst/>
          </a:prstGeom>
          <a:solidFill>
            <a:srgbClr val="FFC000">
              <a:alpha val="44000"/>
            </a:srgbClr>
          </a:solidFill>
        </p:spPr>
        <p:txBody>
          <a:bodyPr wrap="square">
            <a:spAutoFit/>
          </a:bodyPr>
          <a:lstStyle/>
          <a:p>
            <a:r>
              <a:rPr lang="ru-RU" dirty="0" smtClean="0">
                <a:latin typeface="Times New Roman" panose="02020603050405020304" pitchFamily="18" charset="0"/>
                <a:cs typeface="Times New Roman" panose="02020603050405020304" pitchFamily="18" charset="0"/>
              </a:rPr>
              <a:t>Да се намерят нови частици/ нови симетрии/ нови сили?</a:t>
            </a:r>
          </a:p>
          <a:p>
            <a:r>
              <a:rPr lang="ru-RU" dirty="0" smtClean="0">
                <a:latin typeface="Times New Roman" panose="02020603050405020304" pitchFamily="18" charset="0"/>
                <a:cs typeface="Times New Roman" panose="02020603050405020304" pitchFamily="18" charset="0"/>
              </a:rPr>
              <a:t>Произход на масата – Higgs бозон;</a:t>
            </a:r>
          </a:p>
          <a:p>
            <a:r>
              <a:rPr lang="ru-RU" dirty="0" smtClean="0">
                <a:latin typeface="Times New Roman" panose="02020603050405020304" pitchFamily="18" charset="0"/>
                <a:cs typeface="Times New Roman" panose="02020603050405020304" pitchFamily="18" charset="0"/>
              </a:rPr>
              <a:t>Суперсиметрични частици – частици на тъмната материя?</a:t>
            </a:r>
          </a:p>
          <a:p>
            <a:r>
              <a:rPr lang="ru-RU" dirty="0" smtClean="0">
                <a:latin typeface="Times New Roman" panose="02020603050405020304" pitchFamily="18" charset="0"/>
                <a:cs typeface="Times New Roman" panose="02020603050405020304" pitchFamily="18" charset="0"/>
              </a:rPr>
              <a:t>Допълнителни размерности пространство-време: гравитон?</a:t>
            </a:r>
          </a:p>
          <a:p>
            <a:r>
              <a:rPr lang="ru-RU" dirty="0" smtClean="0">
                <a:latin typeface="Times New Roman" panose="02020603050405020304" pitchFamily="18" charset="0"/>
                <a:cs typeface="Times New Roman" panose="02020603050405020304" pitchFamily="18" charset="0"/>
              </a:rPr>
              <a:t>Изучаване на СР нарушението;</a:t>
            </a:r>
          </a:p>
          <a:p>
            <a:r>
              <a:rPr lang="ru-RU" dirty="0" smtClean="0">
                <a:latin typeface="Times New Roman" panose="02020603050405020304" pitchFamily="18" charset="0"/>
                <a:cs typeface="Times New Roman" panose="02020603050405020304" pitchFamily="18" charset="0"/>
              </a:rPr>
              <a:t>Изучаване на кварк-глюонна плазма;</a:t>
            </a:r>
          </a:p>
          <a:p>
            <a:r>
              <a:rPr lang="ru-RU" dirty="0" smtClean="0">
                <a:latin typeface="Times New Roman" panose="02020603050405020304" pitchFamily="18" charset="0"/>
                <a:cs typeface="Times New Roman" panose="02020603050405020304" pitchFamily="18" charset="0"/>
              </a:rPr>
              <a:t>Неочаквани резултати.</a:t>
            </a:r>
          </a:p>
          <a:p>
            <a:r>
              <a:rPr lang="ru-RU" b="1" dirty="0" smtClean="0">
                <a:latin typeface="Times New Roman" panose="02020603050405020304" pitchFamily="18" charset="0"/>
                <a:cs typeface="Times New Roman" panose="02020603050405020304" pitchFamily="18" charset="0"/>
              </a:rPr>
              <a:t>Да се излезе извън SM</a:t>
            </a:r>
            <a:endParaRPr lang="en-GB" b="1" dirty="0">
              <a:latin typeface="Times New Roman" panose="02020603050405020304" pitchFamily="18" charset="0"/>
              <a:cs typeface="Times New Roman" panose="02020603050405020304" pitchFamily="18" charset="0"/>
            </a:endParaRPr>
          </a:p>
        </p:txBody>
      </p:sp>
      <p:sp>
        <p:nvSpPr>
          <p:cNvPr id="9" name="Rectangle 8"/>
          <p:cNvSpPr/>
          <p:nvPr/>
        </p:nvSpPr>
        <p:spPr>
          <a:xfrm>
            <a:off x="618456" y="2987660"/>
            <a:ext cx="2090637" cy="369332"/>
          </a:xfrm>
          <a:prstGeom prst="rect">
            <a:avLst/>
          </a:prstGeom>
          <a:solidFill>
            <a:srgbClr val="FFC000">
              <a:alpha val="69000"/>
            </a:srgbClr>
          </a:solidFill>
        </p:spPr>
        <p:txBody>
          <a:bodyPr wrap="none">
            <a:spAutoFit/>
          </a:bodyPr>
          <a:lstStyle/>
          <a:p>
            <a:r>
              <a:rPr lang="bg-BG" b="1" dirty="0" smtClean="0">
                <a:latin typeface="Times New Roman" panose="02020603050405020304" pitchFamily="18" charset="0"/>
                <a:cs typeface="Times New Roman" panose="02020603050405020304" pitchFamily="18" charset="0"/>
              </a:rPr>
              <a:t>Програма на </a:t>
            </a:r>
            <a:r>
              <a:rPr lang="en-GB" b="1" dirty="0" smtClean="0">
                <a:latin typeface="Times New Roman" panose="02020603050405020304" pitchFamily="18" charset="0"/>
                <a:cs typeface="Times New Roman" panose="02020603050405020304" pitchFamily="18" charset="0"/>
              </a:rPr>
              <a:t>LHC</a:t>
            </a:r>
            <a:endParaRPr lang="en-GB" b="1" dirty="0">
              <a:latin typeface="Times New Roman" panose="02020603050405020304" pitchFamily="18" charset="0"/>
              <a:cs typeface="Times New Roman" panose="02020603050405020304" pitchFamily="18" charset="0"/>
            </a:endParaRPr>
          </a:p>
        </p:txBody>
      </p:sp>
      <p:sp>
        <p:nvSpPr>
          <p:cNvPr id="10" name="Rectangle 9"/>
          <p:cNvSpPr/>
          <p:nvPr/>
        </p:nvSpPr>
        <p:spPr>
          <a:xfrm>
            <a:off x="6505492" y="2491483"/>
            <a:ext cx="2109680" cy="369332"/>
          </a:xfrm>
          <a:prstGeom prst="rect">
            <a:avLst/>
          </a:prstGeom>
          <a:solidFill>
            <a:srgbClr val="FFC000">
              <a:alpha val="58000"/>
            </a:srgbClr>
          </a:solidFill>
        </p:spPr>
        <p:txBody>
          <a:bodyPr wrap="none">
            <a:spAutoFit/>
          </a:bodyPr>
          <a:lstStyle/>
          <a:p>
            <a:r>
              <a:rPr lang="bg-BG" b="1" dirty="0" smtClean="0">
                <a:latin typeface="Times New Roman" panose="02020603050405020304" pitchFamily="18" charset="0"/>
                <a:cs typeface="Times New Roman" panose="02020603050405020304" pitchFamily="18" charset="0"/>
              </a:rPr>
              <a:t>Инструментариум</a:t>
            </a:r>
            <a:endParaRPr lang="en-GB" b="1" dirty="0">
              <a:latin typeface="Times New Roman" panose="02020603050405020304" pitchFamily="18" charset="0"/>
              <a:cs typeface="Times New Roman" panose="02020603050405020304" pitchFamily="18" charset="0"/>
            </a:endParaRPr>
          </a:p>
        </p:txBody>
      </p:sp>
      <p:sp>
        <p:nvSpPr>
          <p:cNvPr id="11" name="Rectangle 10"/>
          <p:cNvSpPr/>
          <p:nvPr/>
        </p:nvSpPr>
        <p:spPr>
          <a:xfrm>
            <a:off x="4680012" y="2889462"/>
            <a:ext cx="4463988" cy="3693319"/>
          </a:xfrm>
          <a:prstGeom prst="rect">
            <a:avLst/>
          </a:prstGeom>
          <a:solidFill>
            <a:srgbClr val="FFC000">
              <a:alpha val="37000"/>
            </a:srgbClr>
          </a:solidFill>
        </p:spPr>
        <p:txBody>
          <a:bodyPr wrap="square">
            <a:spAutoFit/>
          </a:bodyPr>
          <a:lstStyle/>
          <a:p>
            <a:r>
              <a:rPr lang="ru-RU" b="1" dirty="0" smtClean="0">
                <a:latin typeface="Times New Roman" panose="02020603050405020304" pitchFamily="18" charset="0"/>
                <a:cs typeface="Times New Roman" panose="02020603050405020304" pitchFamily="18" charset="0"/>
              </a:rPr>
              <a:t>Ускорители -</a:t>
            </a:r>
            <a:r>
              <a:rPr lang="ru-RU" dirty="0" smtClean="0">
                <a:latin typeface="Times New Roman" panose="02020603050405020304" pitchFamily="18" charset="0"/>
                <a:cs typeface="Times New Roman" panose="02020603050405020304" pitchFamily="18" charset="0"/>
              </a:rPr>
              <a:t> мощни машини, които ускоряват частици до екстремно високи енергии и ги сблъскват с други частици;</a:t>
            </a:r>
          </a:p>
          <a:p>
            <a:r>
              <a:rPr lang="ru-RU" b="1" dirty="0" smtClean="0">
                <a:latin typeface="Times New Roman" panose="02020603050405020304" pitchFamily="18" charset="0"/>
                <a:cs typeface="Times New Roman" panose="02020603050405020304" pitchFamily="18" charset="0"/>
              </a:rPr>
              <a:t>Детектори</a:t>
            </a:r>
            <a:r>
              <a:rPr lang="ru-RU" dirty="0" smtClean="0">
                <a:latin typeface="Times New Roman" panose="02020603050405020304" pitchFamily="18" charset="0"/>
                <a:cs typeface="Times New Roman" panose="02020603050405020304" pitchFamily="18" charset="0"/>
              </a:rPr>
              <a:t> - гигантски инструменти, които записват информацията от родените в точката на сблъскване нови частици;</a:t>
            </a:r>
          </a:p>
          <a:p>
            <a:r>
              <a:rPr lang="ru-RU" b="1" dirty="0" smtClean="0">
                <a:latin typeface="Times New Roman" panose="02020603050405020304" pitchFamily="18" charset="0"/>
                <a:cs typeface="Times New Roman" panose="02020603050405020304" pitchFamily="18" charset="0"/>
              </a:rPr>
              <a:t>Компютърни системи  </a:t>
            </a:r>
            <a:r>
              <a:rPr lang="ru-RU" dirty="0" smtClean="0">
                <a:latin typeface="Times New Roman" panose="02020603050405020304" pitchFamily="18" charset="0"/>
                <a:cs typeface="Times New Roman" panose="02020603050405020304" pitchFamily="18" charset="0"/>
              </a:rPr>
              <a:t>– да събират, съхраняват, анализират и разпространяват огромното количество данни, произведени от тези детектори;</a:t>
            </a:r>
          </a:p>
          <a:p>
            <a:r>
              <a:rPr lang="ru-RU" b="1" dirty="0">
                <a:latin typeface="Times New Roman" panose="02020603050405020304" pitchFamily="18" charset="0"/>
                <a:cs typeface="Times New Roman" panose="02020603050405020304" pitchFamily="18" charset="0"/>
              </a:rPr>
              <a:t>Н</a:t>
            </a:r>
            <a:r>
              <a:rPr lang="ru-RU" b="1" dirty="0" smtClean="0">
                <a:latin typeface="Times New Roman" panose="02020603050405020304" pitchFamily="18" charset="0"/>
                <a:cs typeface="Times New Roman" panose="02020603050405020304" pitchFamily="18" charset="0"/>
              </a:rPr>
              <a:t>аучни колективи </a:t>
            </a:r>
            <a:r>
              <a:rPr lang="ru-RU" dirty="0" smtClean="0">
                <a:latin typeface="Times New Roman" panose="02020603050405020304" pitchFamily="18" charset="0"/>
                <a:cs typeface="Times New Roman" panose="02020603050405020304" pitchFamily="18" charset="0"/>
              </a:rPr>
              <a:t>– учени и инженери, които да построят, поддържат и използват тези комплексни машини.</a:t>
            </a:r>
            <a:endParaRPr lang="en-GB" dirty="0">
              <a:latin typeface="Times New Roman" panose="02020603050405020304" pitchFamily="18" charset="0"/>
              <a:cs typeface="Times New Roman" panose="02020603050405020304" pitchFamily="18" charset="0"/>
            </a:endParaRPr>
          </a:p>
        </p:txBody>
      </p:sp>
      <p:sp>
        <p:nvSpPr>
          <p:cNvPr id="13"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13270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3918"/>
            <a:ext cx="9036496" cy="646331"/>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3. Елементи на детекторите на елементарни частици на LHC</a:t>
            </a:r>
            <a:r>
              <a:rPr lang="bg-BG" b="1"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М</a:t>
            </a:r>
            <a:r>
              <a:rPr lang="ru-RU" b="1" dirty="0" smtClean="0">
                <a:latin typeface="Times New Roman" panose="02020603050405020304" pitchFamily="18" charset="0"/>
                <a:cs typeface="Times New Roman" panose="02020603050405020304" pitchFamily="18" charset="0"/>
              </a:rPr>
              <a:t>юонни камери, камери със съпротивителна плоскост</a:t>
            </a:r>
            <a:endParaRPr lang="ru-RU" b="1" dirty="0">
              <a:latin typeface="Times New Roman" panose="02020603050405020304" pitchFamily="18" charset="0"/>
              <a:cs typeface="Times New Roman" panose="02020603050405020304" pitchFamily="18" charset="0"/>
            </a:endParaRPr>
          </a:p>
        </p:txBody>
      </p:sp>
      <p:pic>
        <p:nvPicPr>
          <p:cNvPr id="6146" name="Picture 2" descr="Resistive Plate Chamber lay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98" y="908720"/>
            <a:ext cx="4248150" cy="17240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904928" y="764704"/>
            <a:ext cx="3672408" cy="1815882"/>
          </a:xfrm>
          <a:prstGeom prst="rect">
            <a:avLst/>
          </a:prstGeom>
          <a:noFill/>
        </p:spPr>
        <p:txBody>
          <a:bodyPr wrap="square" rtlCol="0">
            <a:spAutoFit/>
          </a:bodyPr>
          <a:lstStyle/>
          <a:p>
            <a:pPr algn="just"/>
            <a:r>
              <a:rPr lang="bg-BG" sz="1400" dirty="0" smtClean="0">
                <a:latin typeface="Times New Roman" panose="02020603050405020304" pitchFamily="18" charset="0"/>
                <a:cs typeface="Times New Roman" panose="02020603050405020304" pitchFamily="18" charset="0"/>
              </a:rPr>
              <a:t>Конструкция – газов обем ограничен от две пластмасови плоскости с високо съпротивление и система от </a:t>
            </a:r>
            <a:r>
              <a:rPr lang="bg-BG" sz="1400" dirty="0" err="1" smtClean="0">
                <a:latin typeface="Times New Roman" panose="02020603050405020304" pitchFamily="18" charset="0"/>
                <a:cs typeface="Times New Roman" panose="02020603050405020304" pitchFamily="18" charset="0"/>
              </a:rPr>
              <a:t>стрипове</a:t>
            </a:r>
            <a:r>
              <a:rPr lang="bg-BG" sz="1400" dirty="0" smtClean="0">
                <a:latin typeface="Times New Roman" panose="02020603050405020304" pitchFamily="18" charset="0"/>
                <a:cs typeface="Times New Roman" panose="02020603050405020304" pitchFamily="18" charset="0"/>
              </a:rPr>
              <a:t> за регистрация на импулсите от йонизацията на преминалите </a:t>
            </a:r>
            <a:r>
              <a:rPr lang="bg-BG" sz="1400" dirty="0" err="1" smtClean="0">
                <a:latin typeface="Times New Roman" panose="02020603050405020304" pitchFamily="18" charset="0"/>
                <a:cs typeface="Times New Roman" panose="02020603050405020304" pitchFamily="18" charset="0"/>
              </a:rPr>
              <a:t>мюони</a:t>
            </a:r>
            <a:r>
              <a:rPr lang="bg-BG" sz="1400" dirty="0" smtClean="0">
                <a:latin typeface="Times New Roman" panose="02020603050405020304" pitchFamily="18" charset="0"/>
                <a:cs typeface="Times New Roman" panose="02020603050405020304" pitchFamily="18" charset="0"/>
              </a:rPr>
              <a:t>.</a:t>
            </a:r>
          </a:p>
          <a:p>
            <a:pPr algn="just"/>
            <a:r>
              <a:rPr lang="bg-BG" sz="1400" dirty="0" smtClean="0">
                <a:latin typeface="Times New Roman" panose="02020603050405020304" pitchFamily="18" charset="0"/>
                <a:cs typeface="Times New Roman" panose="02020603050405020304" pitchFamily="18" charset="0"/>
              </a:rPr>
              <a:t>На двете плоскости се подава високо напрежение /около 10 </a:t>
            </a:r>
            <a:r>
              <a:rPr lang="en-US" sz="1400" dirty="0" smtClean="0">
                <a:latin typeface="Times New Roman" panose="02020603050405020304" pitchFamily="18" charset="0"/>
                <a:cs typeface="Times New Roman" panose="02020603050405020304" pitchFamily="18" charset="0"/>
              </a:rPr>
              <a:t>kV</a:t>
            </a:r>
            <a:r>
              <a:rPr lang="bg-BG" sz="1400" dirty="0" smtClean="0">
                <a:latin typeface="Times New Roman" panose="02020603050405020304" pitchFamily="18" charset="0"/>
                <a:cs typeface="Times New Roman" panose="02020603050405020304" pitchFamily="18" charset="0"/>
              </a:rPr>
              <a:t>/ и разряда се гаси бързо в резултат на високото съпротивление.</a:t>
            </a:r>
            <a:endParaRPr lang="en-US" sz="1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611560" y="2988240"/>
            <a:ext cx="3384376" cy="1169551"/>
          </a:xfrm>
          <a:prstGeom prst="rect">
            <a:avLst/>
          </a:prstGeom>
          <a:noFill/>
        </p:spPr>
        <p:txBody>
          <a:bodyPr wrap="square" rtlCol="0">
            <a:spAutoFit/>
          </a:bodyPr>
          <a:lstStyle/>
          <a:p>
            <a:pPr algn="just"/>
            <a:r>
              <a:rPr lang="bg-BG" sz="1400" dirty="0" smtClean="0">
                <a:latin typeface="Times New Roman" panose="02020603050405020304" pitchFamily="18" charset="0"/>
                <a:cs typeface="Times New Roman" panose="02020603050405020304" pitchFamily="18" charset="0"/>
              </a:rPr>
              <a:t>Предният фронт на регистрираният импулс е около 1 </a:t>
            </a:r>
            <a:r>
              <a:rPr lang="en-US" sz="1400" dirty="0" smtClean="0">
                <a:latin typeface="Times New Roman" panose="02020603050405020304" pitchFamily="18" charset="0"/>
                <a:cs typeface="Times New Roman" panose="02020603050405020304" pitchFamily="18" charset="0"/>
              </a:rPr>
              <a:t>ns</a:t>
            </a:r>
            <a:r>
              <a:rPr lang="bg-BG" sz="1400" dirty="0" smtClean="0">
                <a:latin typeface="Times New Roman" panose="02020603050405020304" pitchFamily="18" charset="0"/>
                <a:cs typeface="Times New Roman" panose="02020603050405020304" pitchFamily="18" charset="0"/>
              </a:rPr>
              <a:t> и позволява да се подаде сигнал на </a:t>
            </a:r>
            <a:r>
              <a:rPr lang="bg-BG" sz="1400" dirty="0" err="1" smtClean="0">
                <a:latin typeface="Times New Roman" panose="02020603050405020304" pitchFamily="18" charset="0"/>
                <a:cs typeface="Times New Roman" panose="02020603050405020304" pitchFamily="18" charset="0"/>
              </a:rPr>
              <a:t>дрейфовите</a:t>
            </a:r>
            <a:r>
              <a:rPr lang="bg-BG" sz="1400" dirty="0" smtClean="0">
                <a:latin typeface="Times New Roman" panose="02020603050405020304" pitchFamily="18" charset="0"/>
                <a:cs typeface="Times New Roman" panose="02020603050405020304" pitchFamily="18" charset="0"/>
              </a:rPr>
              <a:t> камери на </a:t>
            </a:r>
            <a:r>
              <a:rPr lang="bg-BG" sz="1400" dirty="0" err="1" smtClean="0">
                <a:latin typeface="Times New Roman" panose="02020603050405020304" pitchFamily="18" charset="0"/>
                <a:cs typeface="Times New Roman" panose="02020603050405020304" pitchFamily="18" charset="0"/>
              </a:rPr>
              <a:t>мюонния</a:t>
            </a:r>
            <a:r>
              <a:rPr lang="bg-BG" sz="1400" dirty="0" smtClean="0">
                <a:latin typeface="Times New Roman" panose="02020603050405020304" pitchFamily="18" charset="0"/>
                <a:cs typeface="Times New Roman" panose="02020603050405020304" pitchFamily="18" charset="0"/>
              </a:rPr>
              <a:t> детектор, които са по бавни, но имат по-висока разделителна способност.</a:t>
            </a:r>
            <a:endParaRPr lang="en-US" sz="1400" dirty="0">
              <a:latin typeface="Times New Roman" panose="02020603050405020304" pitchFamily="18" charset="0"/>
              <a:cs typeface="Times New Roman" panose="02020603050405020304" pitchFamily="18" charset="0"/>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7856" y="2492896"/>
            <a:ext cx="4560168" cy="1866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199" y="4157791"/>
            <a:ext cx="3449452" cy="1863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3"/>
          <p:cNvSpPr txBox="1"/>
          <p:nvPr/>
        </p:nvSpPr>
        <p:spPr>
          <a:xfrm>
            <a:off x="2529671" y="6578651"/>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4363321" y="4698722"/>
            <a:ext cx="4376024" cy="523220"/>
          </a:xfrm>
          <a:prstGeom prst="rect">
            <a:avLst/>
          </a:prstGeom>
          <a:noFill/>
        </p:spPr>
        <p:txBody>
          <a:bodyPr wrap="square" rtlCol="0">
            <a:spAutoFit/>
          </a:bodyPr>
          <a:lstStyle/>
          <a:p>
            <a:r>
              <a:rPr lang="bg-BG" sz="1400" dirty="0" err="1" smtClean="0">
                <a:latin typeface="Times New Roman" panose="02020603050405020304" pitchFamily="18" charset="0"/>
                <a:cs typeface="Times New Roman" panose="02020603050405020304" pitchFamily="18" charset="0"/>
              </a:rPr>
              <a:t>Дрейфова</a:t>
            </a:r>
            <a:r>
              <a:rPr lang="bg-BG" sz="1400" dirty="0" smtClean="0">
                <a:latin typeface="Times New Roman" panose="02020603050405020304" pitchFamily="18" charset="0"/>
                <a:cs typeface="Times New Roman" panose="02020603050405020304" pitchFamily="18" charset="0"/>
              </a:rPr>
              <a:t> камера – 3.6 </a:t>
            </a:r>
            <a:r>
              <a:rPr lang="en-US" sz="1400" dirty="0" smtClean="0">
                <a:latin typeface="Times New Roman" panose="02020603050405020304" pitchFamily="18" charset="0"/>
                <a:cs typeface="Times New Roman" panose="02020603050405020304" pitchFamily="18" charset="0"/>
              </a:rPr>
              <a:t>kV</a:t>
            </a:r>
            <a:r>
              <a:rPr lang="bg-BG" sz="1400" dirty="0" smtClean="0">
                <a:latin typeface="Times New Roman" panose="02020603050405020304" pitchFamily="18" charset="0"/>
                <a:cs typeface="Times New Roman" panose="02020603050405020304" pitchFamily="18" charset="0"/>
              </a:rPr>
              <a:t>, време на дрейф около 400 </a:t>
            </a:r>
            <a:r>
              <a:rPr lang="en-US" sz="1400" dirty="0" smtClean="0">
                <a:latin typeface="Times New Roman" panose="02020603050405020304" pitchFamily="18" charset="0"/>
                <a:cs typeface="Times New Roman" panose="02020603050405020304" pitchFamily="18" charset="0"/>
              </a:rPr>
              <a:t>ns</a:t>
            </a:r>
            <a:r>
              <a:rPr lang="bg-BG" sz="1400" dirty="0" smtClean="0">
                <a:latin typeface="Times New Roman" panose="02020603050405020304" pitchFamily="18" charset="0"/>
                <a:cs typeface="Times New Roman" panose="02020603050405020304" pitchFamily="18" charset="0"/>
              </a:rPr>
              <a:t>, </a:t>
            </a:r>
            <a:r>
              <a:rPr lang="el-GR" sz="1400" dirty="0" smtClean="0">
                <a:latin typeface="Times New Roman" panose="02020603050405020304" pitchFamily="18" charset="0"/>
                <a:cs typeface="Times New Roman" panose="02020603050405020304" pitchFamily="18" charset="0"/>
              </a:rPr>
              <a:t>ρ</a:t>
            </a:r>
            <a:r>
              <a:rPr lang="bg-BG" sz="1400" dirty="0" smtClean="0">
                <a:latin typeface="Times New Roman" panose="02020603050405020304" pitchFamily="18" charset="0"/>
                <a:cs typeface="Times New Roman" panose="02020603050405020304" pitchFamily="18" charset="0"/>
              </a:rPr>
              <a:t>-</a:t>
            </a:r>
            <a:r>
              <a:rPr lang="el-GR" sz="1400" dirty="0" smtClean="0">
                <a:latin typeface="Times New Roman" panose="02020603050405020304" pitchFamily="18" charset="0"/>
                <a:cs typeface="Times New Roman" panose="02020603050405020304" pitchFamily="18" charset="0"/>
              </a:rPr>
              <a:t>ϕ</a:t>
            </a:r>
            <a:r>
              <a:rPr lang="bg-BG" sz="1400" dirty="0" smtClean="0">
                <a:latin typeface="Times New Roman" panose="02020603050405020304" pitchFamily="18" charset="0"/>
                <a:cs typeface="Times New Roman" panose="02020603050405020304" pitchFamily="18" charset="0"/>
              </a:rPr>
              <a:t>  координати с точност 100 </a:t>
            </a:r>
            <a:r>
              <a:rPr lang="el-GR" sz="1400" dirty="0" smtClean="0">
                <a:latin typeface="Times New Roman" panose="02020603050405020304" pitchFamily="18" charset="0"/>
                <a:cs typeface="Times New Roman" panose="02020603050405020304" pitchFamily="18" charset="0"/>
              </a:rPr>
              <a:t>μ</a:t>
            </a:r>
            <a:r>
              <a:rPr lang="bg-BG"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6786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2529671" y="6578651"/>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1" y="1861687"/>
            <a:ext cx="4731659" cy="4708981"/>
          </a:xfrm>
          <a:prstGeom prst="rect">
            <a:avLst/>
          </a:prstGeom>
          <a:noFill/>
        </p:spPr>
        <p:txBody>
          <a:bodyPr wrap="square" rtlCol="0">
            <a:spAutoFit/>
          </a:bodyPr>
          <a:lstStyle/>
          <a:p>
            <a:r>
              <a:rPr lang="bg-BG" sz="1200" b="1" dirty="0" smtClean="0">
                <a:latin typeface="Times New Roman" panose="02020603050405020304" pitchFamily="18" charset="0"/>
                <a:cs typeface="Times New Roman" panose="02020603050405020304" pitchFamily="18" charset="0"/>
              </a:rPr>
              <a:t>В </a:t>
            </a:r>
            <a:r>
              <a:rPr lang="bg-BG" sz="1200" b="1" dirty="0" err="1" smtClean="0">
                <a:latin typeface="Times New Roman" panose="02020603050405020304" pitchFamily="18" charset="0"/>
                <a:cs typeface="Times New Roman" panose="02020603050405020304" pitchFamily="18" charset="0"/>
              </a:rPr>
              <a:t>адронният</a:t>
            </a:r>
            <a:r>
              <a:rPr lang="bg-BG" sz="1200" b="1" dirty="0" smtClean="0">
                <a:latin typeface="Times New Roman" panose="02020603050405020304" pitchFamily="18" charset="0"/>
                <a:cs typeface="Times New Roman" panose="02020603050405020304" pitchFamily="18" charset="0"/>
              </a:rPr>
              <a:t> калориметър се получава отдаване на енергията от </a:t>
            </a:r>
            <a:r>
              <a:rPr lang="bg-BG" sz="1200" b="1" dirty="0" err="1" smtClean="0">
                <a:latin typeface="Times New Roman" panose="02020603050405020304" pitchFamily="18" charset="0"/>
                <a:cs typeface="Times New Roman" panose="02020603050405020304" pitchFamily="18" charset="0"/>
              </a:rPr>
              <a:t>адрони</a:t>
            </a:r>
            <a:r>
              <a:rPr lang="bg-BG" sz="1200" b="1" dirty="0" smtClean="0">
                <a:latin typeface="Times New Roman" panose="02020603050405020304" pitchFamily="18" charset="0"/>
                <a:cs typeface="Times New Roman" panose="02020603050405020304" pitchFamily="18" charset="0"/>
              </a:rPr>
              <a:t>, като има и част от енергията свързана с електромагнитната компонента на взаимодействие  с веществото на детектора.</a:t>
            </a:r>
          </a:p>
          <a:p>
            <a:r>
              <a:rPr lang="bg-BG" sz="1200" b="1" dirty="0" smtClean="0">
                <a:latin typeface="Times New Roman" panose="02020603050405020304" pitchFamily="18" charset="0"/>
                <a:cs typeface="Times New Roman" panose="02020603050405020304" pitchFamily="18" charset="0"/>
              </a:rPr>
              <a:t>Отдадената от заредени </a:t>
            </a:r>
            <a:r>
              <a:rPr lang="bg-BG" sz="1200" b="1" dirty="0" err="1" smtClean="0">
                <a:latin typeface="Times New Roman" panose="02020603050405020304" pitchFamily="18" charset="0"/>
                <a:cs typeface="Times New Roman" panose="02020603050405020304" pitchFamily="18" charset="0"/>
              </a:rPr>
              <a:t>пиони</a:t>
            </a:r>
            <a:r>
              <a:rPr lang="bg-BG" sz="1200" b="1" dirty="0" smtClean="0">
                <a:latin typeface="Times New Roman" panose="02020603050405020304" pitchFamily="18" charset="0"/>
                <a:cs typeface="Times New Roman" panose="02020603050405020304" pitchFamily="18" charset="0"/>
              </a:rPr>
              <a:t> енергия може да бъде описана като </a:t>
            </a:r>
          </a:p>
          <a:p>
            <a:endParaRPr lang="bg-BG" sz="1200" b="1" dirty="0" smtClean="0">
              <a:latin typeface="Times New Roman" panose="02020603050405020304" pitchFamily="18" charset="0"/>
              <a:cs typeface="Times New Roman" panose="02020603050405020304" pitchFamily="18" charset="0"/>
            </a:endParaRPr>
          </a:p>
          <a:p>
            <a:endParaRPr lang="bg-BG" sz="1200" b="1" dirty="0">
              <a:latin typeface="Times New Roman" panose="02020603050405020304" pitchFamily="18" charset="0"/>
              <a:cs typeface="Times New Roman" panose="02020603050405020304" pitchFamily="18" charset="0"/>
            </a:endParaRPr>
          </a:p>
          <a:p>
            <a:endParaRPr lang="bg-BG" sz="1200" b="1" dirty="0" smtClean="0">
              <a:latin typeface="Times New Roman" panose="02020603050405020304" pitchFamily="18" charset="0"/>
              <a:cs typeface="Times New Roman" panose="02020603050405020304" pitchFamily="18" charset="0"/>
            </a:endParaRPr>
          </a:p>
          <a:p>
            <a:endParaRPr lang="bg-BG" sz="1200" b="1" dirty="0" smtClean="0">
              <a:latin typeface="Times New Roman" panose="02020603050405020304" pitchFamily="18" charset="0"/>
              <a:cs typeface="Times New Roman" panose="02020603050405020304" pitchFamily="18" charset="0"/>
            </a:endParaRPr>
          </a:p>
          <a:p>
            <a:r>
              <a:rPr lang="bg-BG" sz="1200" b="1" dirty="0" smtClean="0">
                <a:latin typeface="Times New Roman" panose="02020603050405020304" pitchFamily="18" charset="0"/>
                <a:cs typeface="Times New Roman" panose="02020603050405020304" pitchFamily="18" charset="0"/>
              </a:rPr>
              <a:t>Където              е енергията от заредените </a:t>
            </a:r>
            <a:r>
              <a:rPr lang="bg-BG" sz="1200" b="1" dirty="0" err="1" smtClean="0">
                <a:latin typeface="Times New Roman" panose="02020603050405020304" pitchFamily="18" charset="0"/>
                <a:cs typeface="Times New Roman" panose="02020603050405020304" pitchFamily="18" charset="0"/>
              </a:rPr>
              <a:t>пиони</a:t>
            </a:r>
            <a:r>
              <a:rPr lang="bg-BG" sz="1200" b="1" dirty="0" smtClean="0">
                <a:latin typeface="Times New Roman" panose="02020603050405020304" pitchFamily="18" charset="0"/>
                <a:cs typeface="Times New Roman" panose="02020603050405020304" pitchFamily="18" charset="0"/>
              </a:rPr>
              <a:t>,</a:t>
            </a:r>
          </a:p>
          <a:p>
            <a:r>
              <a:rPr lang="bg-BG" sz="1200" b="1" i="1" dirty="0" smtClean="0">
                <a:latin typeface="Times New Roman" panose="02020603050405020304" pitchFamily="18" charset="0"/>
                <a:cs typeface="Times New Roman" panose="02020603050405020304" pitchFamily="18" charset="0"/>
              </a:rPr>
              <a:t>е</a:t>
            </a:r>
            <a:r>
              <a:rPr lang="bg-BG" sz="1200" b="1" dirty="0" smtClean="0">
                <a:latin typeface="Times New Roman" panose="02020603050405020304" pitchFamily="18" charset="0"/>
                <a:cs typeface="Times New Roman" panose="02020603050405020304" pitchFamily="18" charset="0"/>
              </a:rPr>
              <a:t> – енергията от електромагнитното взаимодействие, </a:t>
            </a:r>
          </a:p>
          <a:p>
            <a:r>
              <a:rPr lang="en-US" sz="1200" b="1" i="1" dirty="0">
                <a:latin typeface="Times New Roman" panose="02020603050405020304" pitchFamily="18" charset="0"/>
                <a:cs typeface="Times New Roman" panose="02020603050405020304" pitchFamily="18" charset="0"/>
              </a:rPr>
              <a:t>h</a:t>
            </a:r>
            <a:r>
              <a:rPr lang="en-US" sz="1200" b="1" i="1" dirty="0" smtClean="0">
                <a:latin typeface="Times New Roman" panose="02020603050405020304" pitchFamily="18" charset="0"/>
                <a:cs typeface="Times New Roman" panose="02020603050405020304" pitchFamily="18" charset="0"/>
              </a:rPr>
              <a:t> </a:t>
            </a:r>
            <a:r>
              <a:rPr lang="en-US" sz="1200" b="1" dirty="0" smtClean="0">
                <a:latin typeface="Times New Roman" panose="02020603050405020304" pitchFamily="18" charset="0"/>
                <a:cs typeface="Times New Roman" panose="02020603050405020304" pitchFamily="18" charset="0"/>
              </a:rPr>
              <a:t>– </a:t>
            </a:r>
            <a:r>
              <a:rPr lang="bg-BG" sz="1200" b="1" dirty="0" smtClean="0">
                <a:latin typeface="Times New Roman" panose="02020603050405020304" pitchFamily="18" charset="0"/>
                <a:cs typeface="Times New Roman" panose="02020603050405020304" pitchFamily="18" charset="0"/>
              </a:rPr>
              <a:t>енергията на </a:t>
            </a:r>
            <a:r>
              <a:rPr lang="bg-BG" sz="1200" b="1" dirty="0" err="1" smtClean="0">
                <a:latin typeface="Times New Roman" panose="02020603050405020304" pitchFamily="18" charset="0"/>
                <a:cs typeface="Times New Roman" panose="02020603050405020304" pitchFamily="18" charset="0"/>
              </a:rPr>
              <a:t>адроните</a:t>
            </a:r>
            <a:r>
              <a:rPr lang="bg-BG" sz="1200" b="1" dirty="0" smtClean="0">
                <a:latin typeface="Times New Roman" panose="02020603050405020304" pitchFamily="18" charset="0"/>
                <a:cs typeface="Times New Roman" panose="02020603050405020304" pitchFamily="18" charset="0"/>
              </a:rPr>
              <a:t>,      </a:t>
            </a:r>
          </a:p>
          <a:p>
            <a:r>
              <a:rPr lang="en-US" sz="1200" b="1" i="1" dirty="0" smtClean="0">
                <a:latin typeface="Times New Roman" panose="02020603050405020304" pitchFamily="18" charset="0"/>
                <a:cs typeface="Times New Roman" panose="02020603050405020304" pitchFamily="18" charset="0"/>
              </a:rPr>
              <a:t>f</a:t>
            </a:r>
            <a:r>
              <a:rPr lang="en-US" sz="1200" b="1" i="1" baseline="-25000" dirty="0" smtClean="0">
                <a:latin typeface="Times New Roman" panose="02020603050405020304" pitchFamily="18" charset="0"/>
                <a:cs typeface="Times New Roman" panose="02020603050405020304" pitchFamily="18" charset="0"/>
              </a:rPr>
              <a:t>h </a:t>
            </a:r>
            <a:r>
              <a:rPr lang="bg-BG" sz="1200" b="1" dirty="0" smtClean="0">
                <a:latin typeface="Times New Roman" panose="02020603050405020304" pitchFamily="18" charset="0"/>
                <a:cs typeface="Times New Roman" panose="02020603050405020304" pitchFamily="18" charset="0"/>
              </a:rPr>
              <a:t>– част от енергията на свързана с </a:t>
            </a:r>
            <a:r>
              <a:rPr lang="bg-BG" sz="1200" b="1" dirty="0" err="1" smtClean="0">
                <a:latin typeface="Times New Roman" panose="02020603050405020304" pitchFamily="18" charset="0"/>
                <a:cs typeface="Times New Roman" panose="02020603050405020304" pitchFamily="18" charset="0"/>
              </a:rPr>
              <a:t>адроните</a:t>
            </a:r>
            <a:r>
              <a:rPr lang="en-US" sz="1200" b="1" baseline="-25000" dirty="0" smtClean="0">
                <a:latin typeface="Times New Roman" panose="02020603050405020304" pitchFamily="18" charset="0"/>
                <a:cs typeface="Times New Roman" panose="02020603050405020304" pitchFamily="18" charset="0"/>
              </a:rPr>
              <a:t> </a:t>
            </a:r>
            <a:r>
              <a:rPr lang="bg-BG" sz="1200" b="1" baseline="-25000" dirty="0" smtClean="0">
                <a:latin typeface="Times New Roman" panose="02020603050405020304" pitchFamily="18" charset="0"/>
                <a:cs typeface="Times New Roman" panose="02020603050405020304" pitchFamily="18" charset="0"/>
              </a:rPr>
              <a:t>,</a:t>
            </a:r>
            <a:endParaRPr lang="en-US" sz="1200" b="1" baseline="-25000" dirty="0" smtClean="0">
              <a:latin typeface="Times New Roman" panose="02020603050405020304" pitchFamily="18" charset="0"/>
              <a:cs typeface="Times New Roman" panose="02020603050405020304" pitchFamily="18" charset="0"/>
            </a:endParaRPr>
          </a:p>
          <a:p>
            <a:r>
              <a:rPr lang="en-US" sz="1200" b="1" i="1" dirty="0" smtClean="0">
                <a:latin typeface="Times New Roman" panose="02020603050405020304" pitchFamily="18" charset="0"/>
                <a:cs typeface="Times New Roman" panose="02020603050405020304" pitchFamily="18" charset="0"/>
              </a:rPr>
              <a:t>f</a:t>
            </a:r>
            <a:r>
              <a:rPr lang="en-US" sz="1200" b="1" i="1" baseline="-25000" dirty="0" smtClean="0">
                <a:latin typeface="Times New Roman" panose="02020603050405020304" pitchFamily="18" charset="0"/>
                <a:cs typeface="Times New Roman" panose="02020603050405020304" pitchFamily="18" charset="0"/>
              </a:rPr>
              <a:t>em</a:t>
            </a:r>
            <a:r>
              <a:rPr lang="bg-BG" sz="1200" b="1" dirty="0" smtClean="0">
                <a:latin typeface="Times New Roman" panose="02020603050405020304" pitchFamily="18" charset="0"/>
                <a:cs typeface="Times New Roman" panose="02020603050405020304" pitchFamily="18" charset="0"/>
              </a:rPr>
              <a:t> – част от енергията свързана с електромагнитното взаимодействие</a:t>
            </a:r>
            <a:r>
              <a:rPr lang="bg-BG" sz="1200" b="1" baseline="-25000" dirty="0" smtClean="0">
                <a:latin typeface="Times New Roman" panose="02020603050405020304" pitchFamily="18" charset="0"/>
                <a:cs typeface="Times New Roman" panose="02020603050405020304" pitchFamily="18" charset="0"/>
              </a:rPr>
              <a:t> </a:t>
            </a:r>
            <a:r>
              <a:rPr lang="bg-BG" sz="1200" b="1" dirty="0" smtClean="0">
                <a:latin typeface="Times New Roman" panose="02020603050405020304" pitchFamily="18" charset="0"/>
                <a:cs typeface="Times New Roman" panose="02020603050405020304" pitchFamily="18" charset="0"/>
              </a:rPr>
              <a:t> - около 30% от общата енергия,</a:t>
            </a:r>
          </a:p>
          <a:p>
            <a:r>
              <a:rPr lang="bg-BG" sz="1200" b="1" dirty="0" smtClean="0">
                <a:latin typeface="Times New Roman" panose="02020603050405020304" pitchFamily="18" charset="0"/>
                <a:cs typeface="Times New Roman" panose="02020603050405020304" pitchFamily="18" charset="0"/>
              </a:rPr>
              <a:t>Електромагнитната част </a:t>
            </a:r>
            <a:r>
              <a:rPr lang="bg-BG" sz="1200" b="1" dirty="0" err="1" smtClean="0">
                <a:latin typeface="Times New Roman" panose="02020603050405020304" pitchFamily="18" charset="0"/>
                <a:cs typeface="Times New Roman" panose="02020603050405020304" pitchFamily="18" charset="0"/>
              </a:rPr>
              <a:t>флуктуира</a:t>
            </a:r>
            <a:r>
              <a:rPr lang="bg-BG" sz="1200" b="1" dirty="0" smtClean="0">
                <a:latin typeface="Times New Roman" panose="02020603050405020304" pitchFamily="18" charset="0"/>
                <a:cs typeface="Times New Roman" panose="02020603050405020304" pitchFamily="18" charset="0"/>
              </a:rPr>
              <a:t> значително и е зависима от енергията на началната частица,</a:t>
            </a:r>
          </a:p>
          <a:p>
            <a:r>
              <a:rPr lang="bg-BG" sz="1200" b="1" dirty="0">
                <a:latin typeface="Times New Roman" panose="02020603050405020304" pitchFamily="18" charset="0"/>
                <a:cs typeface="Times New Roman" panose="02020603050405020304" pitchFamily="18" charset="0"/>
              </a:rPr>
              <a:t>в</a:t>
            </a:r>
            <a:r>
              <a:rPr lang="bg-BG" sz="1200" b="1" dirty="0" smtClean="0">
                <a:latin typeface="Times New Roman" panose="02020603050405020304" pitchFamily="18" charset="0"/>
                <a:cs typeface="Times New Roman" panose="02020603050405020304" pitchFamily="18" charset="0"/>
              </a:rPr>
              <a:t> следствие на тези особености на отдадената енергия в </a:t>
            </a:r>
            <a:r>
              <a:rPr lang="bg-BG" sz="1200" b="1" dirty="0" err="1" smtClean="0">
                <a:latin typeface="Times New Roman" panose="02020603050405020304" pitchFamily="18" charset="0"/>
                <a:cs typeface="Times New Roman" panose="02020603050405020304" pitchFamily="18" charset="0"/>
              </a:rPr>
              <a:t>адронния</a:t>
            </a:r>
            <a:r>
              <a:rPr lang="bg-BG" sz="1200" b="1" dirty="0" smtClean="0">
                <a:latin typeface="Times New Roman" panose="02020603050405020304" pitchFamily="18" charset="0"/>
                <a:cs typeface="Times New Roman" panose="02020603050405020304" pitchFamily="18" charset="0"/>
              </a:rPr>
              <a:t> калориметър </a:t>
            </a:r>
          </a:p>
          <a:p>
            <a:r>
              <a:rPr lang="en-US" sz="1200" b="1" dirty="0" smtClean="0">
                <a:latin typeface="Times New Roman" panose="02020603050405020304" pitchFamily="18" charset="0"/>
                <a:cs typeface="Times New Roman" panose="02020603050405020304" pitchFamily="18" charset="0"/>
              </a:rPr>
              <a:t>-&gt;</a:t>
            </a:r>
            <a:r>
              <a:rPr lang="bg-BG" sz="1200" b="1" dirty="0" smtClean="0">
                <a:latin typeface="Times New Roman" panose="02020603050405020304" pitchFamily="18" charset="0"/>
                <a:cs typeface="Times New Roman" panose="02020603050405020304" pitchFamily="18" charset="0"/>
              </a:rPr>
              <a:t>              не е пропорционална на           ,</a:t>
            </a:r>
            <a:endParaRPr lang="en-US" sz="1200" b="1" dirty="0" smtClean="0">
              <a:latin typeface="Times New Roman" panose="02020603050405020304" pitchFamily="18" charset="0"/>
              <a:cs typeface="Times New Roman" panose="02020603050405020304" pitchFamily="18" charset="0"/>
            </a:endParaRPr>
          </a:p>
          <a:p>
            <a:endParaRPr lang="bg-BG" sz="1200" b="1" dirty="0" smtClean="0">
              <a:latin typeface="Times New Roman" panose="02020603050405020304" pitchFamily="18" charset="0"/>
              <a:cs typeface="Times New Roman" panose="02020603050405020304" pitchFamily="18" charset="0"/>
            </a:endParaRPr>
          </a:p>
          <a:p>
            <a:r>
              <a:rPr lang="en-US" sz="1200" b="1" dirty="0" smtClean="0">
                <a:latin typeface="Times New Roman" panose="02020603050405020304" pitchFamily="18" charset="0"/>
                <a:cs typeface="Times New Roman" panose="02020603050405020304" pitchFamily="18" charset="0"/>
              </a:rPr>
              <a:t>-&gt;</a:t>
            </a:r>
            <a:r>
              <a:rPr lang="bg-BG" sz="1200" b="1" dirty="0" smtClean="0">
                <a:latin typeface="Times New Roman" panose="02020603050405020304" pitchFamily="18" charset="0"/>
                <a:cs typeface="Times New Roman" panose="02020603050405020304" pitchFamily="18" charset="0"/>
              </a:rPr>
              <a:t> отдадената от </a:t>
            </a:r>
            <a:r>
              <a:rPr lang="bg-BG" sz="1200" b="1" dirty="0" err="1" smtClean="0">
                <a:latin typeface="Times New Roman" panose="02020603050405020304" pitchFamily="18" charset="0"/>
                <a:cs typeface="Times New Roman" panose="02020603050405020304" pitchFamily="18" charset="0"/>
              </a:rPr>
              <a:t>адроните</a:t>
            </a:r>
            <a:r>
              <a:rPr lang="bg-BG" sz="1200" b="1" dirty="0" smtClean="0">
                <a:latin typeface="Times New Roman" panose="02020603050405020304" pitchFamily="18" charset="0"/>
                <a:cs typeface="Times New Roman" panose="02020603050405020304" pitchFamily="18" charset="0"/>
              </a:rPr>
              <a:t> енергия не е линейно зависима от енергията на частиците,</a:t>
            </a:r>
            <a:endParaRPr lang="en-US" sz="1200" b="1" dirty="0" smtClean="0">
              <a:latin typeface="Times New Roman" panose="02020603050405020304" pitchFamily="18" charset="0"/>
              <a:cs typeface="Times New Roman" panose="02020603050405020304" pitchFamily="18" charset="0"/>
            </a:endParaRPr>
          </a:p>
          <a:p>
            <a:r>
              <a:rPr lang="en-US" sz="1200" b="1" dirty="0" smtClean="0">
                <a:latin typeface="Times New Roman" panose="02020603050405020304" pitchFamily="18" charset="0"/>
                <a:cs typeface="Times New Roman" panose="02020603050405020304" pitchFamily="18" charset="0"/>
              </a:rPr>
              <a:t>-&gt;</a:t>
            </a:r>
            <a:r>
              <a:rPr lang="bg-BG" sz="1200" b="1" dirty="0" smtClean="0">
                <a:latin typeface="Times New Roman" panose="02020603050405020304" pitchFamily="18" charset="0"/>
                <a:cs typeface="Times New Roman" panose="02020603050405020304" pitchFamily="18" charset="0"/>
              </a:rPr>
              <a:t>  разпределението на енергията не е </a:t>
            </a:r>
            <a:r>
              <a:rPr lang="bg-BG" sz="1200" b="1" dirty="0" err="1" smtClean="0">
                <a:latin typeface="Times New Roman" panose="02020603050405020304" pitchFamily="18" charset="0"/>
                <a:cs typeface="Times New Roman" panose="02020603050405020304" pitchFamily="18" charset="0"/>
              </a:rPr>
              <a:t>поасоново</a:t>
            </a:r>
            <a:r>
              <a:rPr lang="bg-BG" sz="1200" b="1" dirty="0" smtClean="0">
                <a:latin typeface="Times New Roman" panose="02020603050405020304" pitchFamily="18" charset="0"/>
                <a:cs typeface="Times New Roman" panose="02020603050405020304" pitchFamily="18" charset="0"/>
              </a:rPr>
              <a:t>.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268" y="3048934"/>
            <a:ext cx="1059111" cy="463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824" y="3671304"/>
            <a:ext cx="285750"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388" y="5562875"/>
            <a:ext cx="316123" cy="3227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7704" y="5551909"/>
            <a:ext cx="243839" cy="333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4009" y="2636912"/>
            <a:ext cx="4498975" cy="359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0269" y="701912"/>
            <a:ext cx="2698848" cy="115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2987824" y="773967"/>
            <a:ext cx="881077" cy="1015663"/>
          </a:xfrm>
          <a:prstGeom prst="rect">
            <a:avLst/>
          </a:prstGeom>
          <a:noFill/>
        </p:spPr>
        <p:txBody>
          <a:bodyPr wrap="square" rtlCol="0">
            <a:spAutoFit/>
          </a:bodyPr>
          <a:lstStyle/>
          <a:p>
            <a:r>
              <a:rPr lang="bg-BG" sz="1200" dirty="0" smtClean="0">
                <a:latin typeface="Times New Roman" panose="02020603050405020304" pitchFamily="18" charset="0"/>
                <a:cs typeface="Times New Roman" panose="02020603050405020304" pitchFamily="18" charset="0"/>
              </a:rPr>
              <a:t>ЕМ каскад</a:t>
            </a:r>
          </a:p>
          <a:p>
            <a:endParaRPr lang="bg-BG" sz="1200" dirty="0" smtClean="0">
              <a:latin typeface="Times New Roman" panose="02020603050405020304" pitchFamily="18" charset="0"/>
              <a:cs typeface="Times New Roman" panose="02020603050405020304" pitchFamily="18" charset="0"/>
            </a:endParaRPr>
          </a:p>
          <a:p>
            <a:endParaRPr lang="bg-BG" sz="1200" dirty="0">
              <a:latin typeface="Times New Roman" panose="02020603050405020304" pitchFamily="18" charset="0"/>
              <a:cs typeface="Times New Roman" panose="02020603050405020304" pitchFamily="18" charset="0"/>
            </a:endParaRPr>
          </a:p>
          <a:p>
            <a:r>
              <a:rPr lang="bg-BG" sz="1200" dirty="0" smtClean="0">
                <a:latin typeface="Times New Roman" panose="02020603050405020304" pitchFamily="18" charset="0"/>
                <a:cs typeface="Times New Roman" panose="02020603050405020304" pitchFamily="18" charset="0"/>
              </a:rPr>
              <a:t>Адронен каскад</a:t>
            </a:r>
            <a:endParaRPr lang="en-GB" sz="1200" dirty="0">
              <a:latin typeface="Times New Roman" panose="02020603050405020304" pitchFamily="18" charset="0"/>
              <a:cs typeface="Times New Roman" panose="02020603050405020304" pitchFamily="18" charset="0"/>
            </a:endParaRPr>
          </a:p>
        </p:txBody>
      </p:sp>
      <p:sp>
        <p:nvSpPr>
          <p:cNvPr id="5" name="Rectangle 4"/>
          <p:cNvSpPr/>
          <p:nvPr/>
        </p:nvSpPr>
        <p:spPr>
          <a:xfrm>
            <a:off x="0" y="13918"/>
            <a:ext cx="9036496"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3. Елементи на детекторите на елементарни частици на LHC</a:t>
            </a:r>
            <a:r>
              <a:rPr lang="bg-BG" b="1"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Адронен калориметър</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86856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cds.cern.ch/record/1431485/files/hcal-2000-010_02.jpg?subformat=icon-14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29962" y="3021835"/>
            <a:ext cx="4500500" cy="36004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cds.cern.ch/record/1431485/files/OT0061H.jpg?subformat=icon-14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58" y="390582"/>
            <a:ext cx="6694890" cy="446549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0" y="13918"/>
            <a:ext cx="9036496"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3. Елементи на детекторите на елементарни частици на LHC</a:t>
            </a:r>
            <a:r>
              <a:rPr lang="bg-BG" b="1"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Адронен калориметър</a:t>
            </a:r>
            <a:endParaRPr lang="ru-RU" b="1" dirty="0">
              <a:latin typeface="Times New Roman" panose="02020603050405020304" pitchFamily="18" charset="0"/>
              <a:cs typeface="Times New Roman" panose="02020603050405020304" pitchFamily="18" charset="0"/>
            </a:endParaRPr>
          </a:p>
        </p:txBody>
      </p:sp>
      <p:sp>
        <p:nvSpPr>
          <p:cNvPr id="6" name="TextBox 3"/>
          <p:cNvSpPr txBox="1"/>
          <p:nvPr/>
        </p:nvSpPr>
        <p:spPr>
          <a:xfrm>
            <a:off x="2529671" y="6578651"/>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98970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2529671" y="6578651"/>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2402" y="3773089"/>
            <a:ext cx="1895475" cy="96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5752" y="4661975"/>
            <a:ext cx="104775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423" y="980728"/>
            <a:ext cx="2653555" cy="1294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descr="http://alicematters.web.cern.ch/sites/alicematters.web.cern.ch/files/images/CL_fig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9505" y="688773"/>
            <a:ext cx="2525796" cy="2151978"/>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www.g4ai.org/wp-content/uploads/2012/01/Screenshot-N0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56296" y="688773"/>
            <a:ext cx="2160240" cy="21602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720353" y="3711286"/>
            <a:ext cx="3613158" cy="1661993"/>
          </a:xfrm>
          <a:prstGeom prst="rect">
            <a:avLst/>
          </a:prstGeom>
          <a:noFill/>
        </p:spPr>
        <p:txBody>
          <a:bodyPr wrap="square" rtlCol="0">
            <a:spAutoFit/>
          </a:bodyPr>
          <a:lstStyle/>
          <a:p>
            <a:r>
              <a:rPr lang="bg-BG" sz="1400" b="1" dirty="0" smtClean="0">
                <a:latin typeface="Times New Roman" panose="02020603050405020304" pitchFamily="18" charset="0"/>
                <a:cs typeface="Times New Roman" panose="02020603050405020304" pitchFamily="18" charset="0"/>
              </a:rPr>
              <a:t>Енергията на ЕМ струя се отделя на максималното разстояние на развитие на струята – </a:t>
            </a:r>
            <a:r>
              <a:rPr lang="en-US" i="1" dirty="0" err="1" smtClean="0"/>
              <a:t>t</a:t>
            </a:r>
            <a:r>
              <a:rPr lang="en-US" i="1" baseline="-25000" dirty="0" err="1" smtClean="0"/>
              <a:t>max</a:t>
            </a:r>
            <a:r>
              <a:rPr lang="en-US" i="1" dirty="0" smtClean="0"/>
              <a:t> </a:t>
            </a:r>
            <a:r>
              <a:rPr lang="bg-BG" i="1" dirty="0" smtClean="0"/>
              <a:t> , </a:t>
            </a:r>
            <a:r>
              <a:rPr lang="bg-BG" sz="1400" b="1" dirty="0" smtClean="0">
                <a:latin typeface="Times New Roman" panose="02020603050405020304" pitchFamily="18" charset="0"/>
                <a:cs typeface="Times New Roman" panose="02020603050405020304" pitchFamily="18" charset="0"/>
              </a:rPr>
              <a:t>броят на йоните  </a:t>
            </a:r>
            <a:r>
              <a:rPr lang="en-US" sz="1400" b="1" i="1" dirty="0" err="1" smtClean="0">
                <a:latin typeface="Times New Roman" panose="02020603050405020304" pitchFamily="18" charset="0"/>
                <a:cs typeface="Times New Roman" panose="02020603050405020304" pitchFamily="18" charset="0"/>
              </a:rPr>
              <a:t>N</a:t>
            </a:r>
            <a:r>
              <a:rPr lang="en-US" sz="1400" b="1" i="1" baseline="-25000" dirty="0" err="1" smtClean="0">
                <a:latin typeface="Times New Roman" panose="02020603050405020304" pitchFamily="18" charset="0"/>
                <a:cs typeface="Times New Roman" panose="02020603050405020304" pitchFamily="18" charset="0"/>
              </a:rPr>
              <a:t>max</a:t>
            </a:r>
            <a:r>
              <a:rPr lang="en-US" sz="1400" b="1" baseline="-25000" dirty="0" smtClean="0">
                <a:latin typeface="Times New Roman" panose="02020603050405020304" pitchFamily="18" charset="0"/>
                <a:cs typeface="Times New Roman" panose="02020603050405020304" pitchFamily="18" charset="0"/>
              </a:rPr>
              <a:t> </a:t>
            </a:r>
            <a:r>
              <a:rPr lang="bg-BG" sz="1400" b="1" dirty="0" smtClean="0">
                <a:latin typeface="Times New Roman" panose="02020603050405020304" pitchFamily="18" charset="0"/>
                <a:cs typeface="Times New Roman" panose="02020603050405020304" pitchFamily="18" charset="0"/>
              </a:rPr>
              <a:t>е пропорционален на отделената енергия.</a:t>
            </a:r>
            <a:endParaRPr lang="en-US" sz="1400" b="1" dirty="0" smtClean="0">
              <a:latin typeface="Times New Roman" panose="02020603050405020304" pitchFamily="18" charset="0"/>
              <a:cs typeface="Times New Roman" panose="02020603050405020304" pitchFamily="18" charset="0"/>
            </a:endParaRPr>
          </a:p>
          <a:p>
            <a:r>
              <a:rPr lang="bg-BG" sz="1400" b="1" dirty="0" smtClean="0">
                <a:latin typeface="Times New Roman" panose="02020603050405020304" pitchFamily="18" charset="0"/>
                <a:cs typeface="Times New Roman" panose="02020603050405020304" pitchFamily="18" charset="0"/>
              </a:rPr>
              <a:t>Отдадената в ЕМ калориметър енергия е пропорционална на           от енергията на началната частица.</a:t>
            </a:r>
            <a:endParaRPr lang="en-US" sz="1400" b="1" dirty="0">
              <a:latin typeface="Times New Roman" panose="02020603050405020304" pitchFamily="18" charset="0"/>
              <a:cs typeface="Times New Roman" panose="02020603050405020304" pitchFamily="18" charset="0"/>
            </a:endParaRPr>
          </a:p>
        </p:txBody>
      </p:sp>
      <p:pic>
        <p:nvPicPr>
          <p:cNvPr id="4105"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6932" y="4949722"/>
            <a:ext cx="285750" cy="18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7" name="Picture 11" descr="&amp;Scy;&amp;vcy;&amp;hardcy;&amp;rcy;&amp;zcy;&amp;acy;&amp;ncy;&amp;ocy; &amp;icy;&amp;zcy;&amp;ocy;&amp;bcy;&amp;rcy;&amp;acy;&amp;zhcy;&amp;iecy;&amp;ncy;&amp;icy;&amp;iecy;"/>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97" y="3495053"/>
            <a:ext cx="3707904" cy="248012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804248" y="2849013"/>
            <a:ext cx="2239254" cy="461665"/>
          </a:xfrm>
          <a:prstGeom prst="rect">
            <a:avLst/>
          </a:prstGeom>
          <a:noFill/>
        </p:spPr>
        <p:txBody>
          <a:bodyPr wrap="square" rtlCol="0">
            <a:spAutoFit/>
          </a:bodyPr>
          <a:lstStyle/>
          <a:p>
            <a:r>
              <a:rPr lang="bg-BG" sz="1200" b="1" dirty="0" smtClean="0">
                <a:latin typeface="Times New Roman" panose="02020603050405020304" pitchFamily="18" charset="0"/>
                <a:cs typeface="Times New Roman" panose="02020603050405020304" pitchFamily="18" charset="0"/>
              </a:rPr>
              <a:t>1 </a:t>
            </a:r>
            <a:r>
              <a:rPr lang="en-US" sz="1200" b="1" dirty="0" smtClean="0">
                <a:latin typeface="Times New Roman" panose="02020603050405020304" pitchFamily="18" charset="0"/>
                <a:cs typeface="Times New Roman" panose="02020603050405020304" pitchFamily="18" charset="0"/>
              </a:rPr>
              <a:t>GeV </a:t>
            </a:r>
            <a:r>
              <a:rPr lang="bg-BG" sz="1200" b="1" dirty="0" smtClean="0">
                <a:latin typeface="Times New Roman" panose="02020603050405020304" pitchFamily="18" charset="0"/>
                <a:cs typeface="Times New Roman" panose="02020603050405020304" pitchFamily="18" charset="0"/>
              </a:rPr>
              <a:t>енергия в</a:t>
            </a:r>
            <a:r>
              <a:rPr lang="en-US" sz="1200" b="1" dirty="0" smtClean="0">
                <a:latin typeface="Times New Roman" panose="02020603050405020304" pitchFamily="18" charset="0"/>
                <a:cs typeface="Times New Roman" panose="02020603050405020304" pitchFamily="18" charset="0"/>
              </a:rPr>
              <a:t> EM</a:t>
            </a:r>
            <a:r>
              <a:rPr lang="bg-BG" sz="1200" b="1" dirty="0" smtClean="0">
                <a:latin typeface="Times New Roman" panose="02020603050405020304" pitchFamily="18" charset="0"/>
                <a:cs typeface="Times New Roman" panose="02020603050405020304" pitchFamily="18" charset="0"/>
              </a:rPr>
              <a:t> калориметър</a:t>
            </a:r>
            <a:endParaRPr lang="en-US" sz="1200" b="1" dirty="0">
              <a:latin typeface="Times New Roman" panose="02020603050405020304" pitchFamily="18" charset="0"/>
              <a:cs typeface="Times New Roman" panose="02020603050405020304" pitchFamily="18" charset="0"/>
            </a:endParaRPr>
          </a:p>
        </p:txBody>
      </p:sp>
      <p:sp>
        <p:nvSpPr>
          <p:cNvPr id="17" name="Rectangle 16"/>
          <p:cNvSpPr/>
          <p:nvPr/>
        </p:nvSpPr>
        <p:spPr>
          <a:xfrm>
            <a:off x="0" y="13918"/>
            <a:ext cx="9036496" cy="338554"/>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sz="1600" b="1" dirty="0">
                <a:latin typeface="Times New Roman" panose="02020603050405020304" pitchFamily="18" charset="0"/>
                <a:cs typeface="Times New Roman" panose="02020603050405020304" pitchFamily="18" charset="0"/>
              </a:rPr>
              <a:t>3. Елементи на детекторите на елементарни частици на LHC</a:t>
            </a:r>
            <a:r>
              <a:rPr lang="bg-BG" sz="1600" b="1" dirty="0">
                <a:latin typeface="Times New Roman" panose="02020603050405020304" pitchFamily="18" charset="0"/>
                <a:cs typeface="Times New Roman" panose="02020603050405020304" pitchFamily="18" charset="0"/>
              </a:rPr>
              <a:t>: </a:t>
            </a:r>
            <a:r>
              <a:rPr lang="ru-RU" sz="1600" b="1" dirty="0" smtClean="0">
                <a:latin typeface="Times New Roman" panose="02020603050405020304" pitchFamily="18" charset="0"/>
                <a:cs typeface="Times New Roman" panose="02020603050405020304" pitchFamily="18" charset="0"/>
              </a:rPr>
              <a:t>Електромагнитен калориметър</a:t>
            </a:r>
            <a:endParaRPr lang="ru-RU"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37225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solidFill>
                  <a:prstClr val="black">
                    <a:tint val="75000"/>
                  </a:prstClr>
                </a:solidFill>
              </a:rPr>
              <a:pPr/>
              <a:t>14</a:t>
            </a:fld>
            <a:endParaRPr lang="en-GB">
              <a:solidFill>
                <a:prstClr val="black">
                  <a:tint val="75000"/>
                </a:prstClr>
              </a:solidFill>
            </a:endParaRPr>
          </a:p>
        </p:txBody>
      </p:sp>
      <p:pic>
        <p:nvPicPr>
          <p:cNvPr id="4100" name="Picture 4" descr="http://cds.cern.ch/record/1431477/files/oreach-2001-001.jpg?subformat=icon-14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80928"/>
            <a:ext cx="5316525" cy="354435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pic>
        <p:nvPicPr>
          <p:cNvPr id="5122" name="Picture 2" descr="&amp;Scy;&amp;vcy;&amp;hardcy;&amp;rcy;&amp;zcy;&amp;acy;&amp;ncy;&amp;ocy; &amp;icy;&amp;zcy;&amp;ocy;&amp;bcy;&amp;rcy;&amp;acy;&amp;zhcy;&amp;iecy;&amp;ncy;&amp;icy;&amp;iec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70911"/>
            <a:ext cx="5292080" cy="370445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0" y="13918"/>
            <a:ext cx="9036496" cy="338554"/>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sz="1600" b="1" dirty="0">
                <a:latin typeface="Times New Roman" panose="02020603050405020304" pitchFamily="18" charset="0"/>
                <a:cs typeface="Times New Roman" panose="02020603050405020304" pitchFamily="18" charset="0"/>
              </a:rPr>
              <a:t>3. Елементи на детекторите на елементарни частици на LHC</a:t>
            </a:r>
            <a:r>
              <a:rPr lang="bg-BG" sz="1600" b="1" dirty="0">
                <a:latin typeface="Times New Roman" panose="02020603050405020304" pitchFamily="18" charset="0"/>
                <a:cs typeface="Times New Roman" panose="02020603050405020304" pitchFamily="18" charset="0"/>
              </a:rPr>
              <a:t>: </a:t>
            </a:r>
            <a:r>
              <a:rPr lang="ru-RU" sz="1600" b="1" dirty="0" smtClean="0">
                <a:latin typeface="Times New Roman" panose="02020603050405020304" pitchFamily="18" charset="0"/>
                <a:cs typeface="Times New Roman" panose="02020603050405020304" pitchFamily="18" charset="0"/>
              </a:rPr>
              <a:t>Електромагнитен калориметър</a:t>
            </a:r>
            <a:endParaRPr lang="ru-RU"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74214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t>15</a:t>
            </a:fld>
            <a:endParaRPr lang="en-GB"/>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491" y="736444"/>
            <a:ext cx="8208912" cy="4317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742737" y="492442"/>
            <a:ext cx="7360885" cy="307777"/>
          </a:xfrm>
          <a:prstGeom prst="rect">
            <a:avLst/>
          </a:prstGeom>
          <a:noFill/>
        </p:spPr>
        <p:txBody>
          <a:bodyPr wrap="square" rtlCol="0">
            <a:spAutoFit/>
          </a:bodyPr>
          <a:lstStyle/>
          <a:p>
            <a:r>
              <a:rPr lang="bg-BG" sz="1400" b="1" u="sng" dirty="0" smtClean="0">
                <a:latin typeface="Times New Roman" panose="02020603050405020304" pitchFamily="18" charset="0"/>
                <a:cs typeface="Times New Roman" panose="02020603050405020304" pitchFamily="18" charset="0"/>
              </a:rPr>
              <a:t>Елементи на детектор за елементарни частици на </a:t>
            </a:r>
            <a:r>
              <a:rPr lang="en-GB" sz="1400" b="1" u="sng" dirty="0" smtClean="0">
                <a:latin typeface="Times New Roman" panose="02020603050405020304" pitchFamily="18" charset="0"/>
                <a:cs typeface="Times New Roman" panose="02020603050405020304" pitchFamily="18" charset="0"/>
              </a:rPr>
              <a:t>Compact  </a:t>
            </a:r>
            <a:r>
              <a:rPr lang="en-GB" sz="1400" b="1" u="sng" dirty="0" err="1" smtClean="0">
                <a:latin typeface="Times New Roman" panose="02020603050405020304" pitchFamily="18" charset="0"/>
                <a:cs typeface="Times New Roman" panose="02020603050405020304" pitchFamily="18" charset="0"/>
              </a:rPr>
              <a:t>Muon</a:t>
            </a:r>
            <a:r>
              <a:rPr lang="en-GB" sz="1400" b="1" u="sng" dirty="0" smtClean="0">
                <a:latin typeface="Times New Roman" panose="02020603050405020304" pitchFamily="18" charset="0"/>
                <a:cs typeface="Times New Roman" panose="02020603050405020304" pitchFamily="18" charset="0"/>
              </a:rPr>
              <a:t> Solenoid - CMS  LHC</a:t>
            </a:r>
            <a:endParaRPr lang="en-GB" sz="1400" b="1" u="sng" dirty="0">
              <a:latin typeface="Times New Roman" panose="02020603050405020304" pitchFamily="18" charset="0"/>
              <a:cs typeface="Times New Roman" panose="02020603050405020304" pitchFamily="18" charset="0"/>
            </a:endParaRPr>
          </a:p>
        </p:txBody>
      </p:sp>
      <p:sp>
        <p:nvSpPr>
          <p:cNvPr id="6" name="TextBox 5"/>
          <p:cNvSpPr txBox="1"/>
          <p:nvPr/>
        </p:nvSpPr>
        <p:spPr>
          <a:xfrm>
            <a:off x="739507" y="5085184"/>
            <a:ext cx="8064896" cy="1169551"/>
          </a:xfrm>
          <a:prstGeom prst="rect">
            <a:avLst/>
          </a:prstGeom>
          <a:solidFill>
            <a:srgbClr val="FFC000">
              <a:alpha val="32000"/>
            </a:srgbClr>
          </a:solidFill>
        </p:spPr>
        <p:txBody>
          <a:bodyPr wrap="square" rtlCol="0">
            <a:spAutoFit/>
          </a:bodyPr>
          <a:lstStyle/>
          <a:p>
            <a:r>
              <a:rPr lang="bg-BG" sz="1400" dirty="0" smtClean="0">
                <a:latin typeface="Times New Roman" panose="02020603050405020304" pitchFamily="18" charset="0"/>
                <a:cs typeface="Times New Roman" panose="02020603050405020304" pitchFamily="18" charset="0"/>
              </a:rPr>
              <a:t>Елементи на детектора  </a:t>
            </a:r>
            <a:r>
              <a:rPr lang="en-GB" sz="1400" dirty="0" smtClean="0">
                <a:latin typeface="Times New Roman" panose="02020603050405020304" pitchFamily="18" charset="0"/>
                <a:cs typeface="Times New Roman" panose="02020603050405020304" pitchFamily="18" charset="0"/>
              </a:rPr>
              <a:t>CMS</a:t>
            </a:r>
            <a:r>
              <a:rPr lang="bg-BG" sz="1400" dirty="0" smtClean="0">
                <a:latin typeface="Times New Roman" panose="02020603050405020304" pitchFamily="18" charset="0"/>
                <a:cs typeface="Times New Roman" panose="02020603050405020304" pitchFamily="18" charset="0"/>
              </a:rPr>
              <a:t> :</a:t>
            </a:r>
          </a:p>
          <a:p>
            <a:r>
              <a:rPr lang="bg-BG" sz="1400" dirty="0" smtClean="0">
                <a:latin typeface="Times New Roman" panose="02020603050405020304" pitchFamily="18" charset="0"/>
                <a:cs typeface="Times New Roman" panose="02020603050405020304" pitchFamily="18" charset="0"/>
              </a:rPr>
              <a:t> 1.Треков детектор /траектория на заредените частици/</a:t>
            </a:r>
          </a:p>
          <a:p>
            <a:r>
              <a:rPr lang="bg-BG" sz="1400" dirty="0" smtClean="0">
                <a:latin typeface="Times New Roman" panose="02020603050405020304" pitchFamily="18" charset="0"/>
                <a:cs typeface="Times New Roman" panose="02020603050405020304" pitchFamily="18" charset="0"/>
              </a:rPr>
              <a:t> 2.Електромагнитен калориметър /ЕМ компонента на енергията на заредени частици и фотони/</a:t>
            </a:r>
          </a:p>
          <a:p>
            <a:r>
              <a:rPr lang="bg-BG" sz="1400" dirty="0" smtClean="0">
                <a:latin typeface="Times New Roman" panose="02020603050405020304" pitchFamily="18" charset="0"/>
                <a:cs typeface="Times New Roman" panose="02020603050405020304" pitchFamily="18" charset="0"/>
              </a:rPr>
              <a:t> 3. Адронен калориметър /енергия на заредени и неутрални частици/</a:t>
            </a:r>
          </a:p>
          <a:p>
            <a:r>
              <a:rPr lang="bg-BG" sz="1400" dirty="0" smtClean="0">
                <a:latin typeface="Times New Roman" panose="02020603050405020304" pitchFamily="18" charset="0"/>
                <a:cs typeface="Times New Roman" panose="02020603050405020304" pitchFamily="18" charset="0"/>
              </a:rPr>
              <a:t> 4. Мюонен детектор / траектория и време на прелитане на </a:t>
            </a:r>
            <a:r>
              <a:rPr lang="bg-BG" sz="1400" dirty="0" err="1" smtClean="0">
                <a:latin typeface="Times New Roman" panose="02020603050405020304" pitchFamily="18" charset="0"/>
                <a:cs typeface="Times New Roman" panose="02020603050405020304" pitchFamily="18" charset="0"/>
              </a:rPr>
              <a:t>мюони</a:t>
            </a:r>
            <a:r>
              <a:rPr lang="bg-BG" sz="1400" dirty="0" smtClean="0">
                <a:latin typeface="Times New Roman" panose="02020603050405020304" pitchFamily="18" charset="0"/>
                <a:cs typeface="Times New Roman" panose="02020603050405020304" pitchFamily="18" charset="0"/>
              </a:rPr>
              <a:t> /.</a:t>
            </a:r>
            <a:endParaRPr lang="en-GB" sz="1400" dirty="0">
              <a:latin typeface="Times New Roman" panose="02020603050405020304" pitchFamily="18" charset="0"/>
              <a:cs typeface="Times New Roman" panose="02020603050405020304" pitchFamily="18" charset="0"/>
            </a:endParaRPr>
          </a:p>
        </p:txBody>
      </p:sp>
      <p:sp>
        <p:nvSpPr>
          <p:cNvPr id="8"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4" name="Rectangle 3"/>
          <p:cNvSpPr/>
          <p:nvPr/>
        </p:nvSpPr>
        <p:spPr>
          <a:xfrm>
            <a:off x="0" y="0"/>
            <a:ext cx="9143999" cy="584775"/>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sz="1600" b="1" dirty="0">
                <a:latin typeface="Times New Roman" panose="02020603050405020304" pitchFamily="18" charset="0"/>
                <a:cs typeface="Times New Roman" panose="02020603050405020304" pitchFamily="18" charset="0"/>
              </a:rPr>
              <a:t>3. Елементи на детекторите на елементарни частици на LHC</a:t>
            </a:r>
            <a:r>
              <a:rPr lang="bg-BG" sz="1600" b="1" dirty="0">
                <a:latin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cs typeface="Times New Roman" panose="02020603050405020304" pitchFamily="18" charset="0"/>
              </a:rPr>
              <a:t>Трекови детектори, Калориметри</a:t>
            </a:r>
            <a:r>
              <a:rPr lang="en-US" sz="1600" b="1" dirty="0">
                <a:latin typeface="Times New Roman" panose="02020603050405020304" pitchFamily="18" charset="0"/>
                <a:cs typeface="Times New Roman" panose="02020603050405020304" pitchFamily="18" charset="0"/>
              </a:rPr>
              <a:t>,</a:t>
            </a:r>
            <a:r>
              <a:rPr lang="ru-RU" sz="1600" b="1" dirty="0">
                <a:latin typeface="Times New Roman" panose="02020603050405020304" pitchFamily="18" charset="0"/>
                <a:cs typeface="Times New Roman" panose="02020603050405020304" pitchFamily="18" charset="0"/>
              </a:rPr>
              <a:t> Мюонни детектори</a:t>
            </a:r>
          </a:p>
        </p:txBody>
      </p:sp>
    </p:spTree>
    <p:extLst>
      <p:ext uri="{BB962C8B-B14F-4D97-AF65-F5344CB8AC3E}">
        <p14:creationId xmlns:p14="http://schemas.microsoft.com/office/powerpoint/2010/main" val="2393894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solidFill>
                  <a:prstClr val="black">
                    <a:tint val="75000"/>
                  </a:prstClr>
                </a:solidFill>
              </a:rPr>
              <a:pPr/>
              <a:t>16</a:t>
            </a:fld>
            <a:endParaRPr lang="en-GB">
              <a:solidFill>
                <a:prstClr val="black">
                  <a:tint val="75000"/>
                </a:prstClr>
              </a:solidFill>
            </a:endParaRPr>
          </a:p>
        </p:txBody>
      </p:sp>
      <p:pic>
        <p:nvPicPr>
          <p:cNvPr id="3074" name="Picture 2" descr="http://cds.cern.ch/record/1344500/files/0712017_02.jpg?subformat=icon-14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090" y="908720"/>
            <a:ext cx="8259755" cy="552944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124853" y="539388"/>
            <a:ext cx="4752528" cy="369332"/>
          </a:xfrm>
          <a:prstGeom prst="rect">
            <a:avLst/>
          </a:prstGeom>
          <a:noFill/>
        </p:spPr>
        <p:txBody>
          <a:bodyPr wrap="square" rtlCol="0">
            <a:spAutoFit/>
          </a:bodyPr>
          <a:lstStyle/>
          <a:p>
            <a:r>
              <a:rPr lang="en-GB" i="1" dirty="0" smtClean="0">
                <a:solidFill>
                  <a:prstClr val="black"/>
                </a:solidFill>
              </a:rPr>
              <a:t>          </a:t>
            </a:r>
            <a:r>
              <a:rPr lang="en-GB" b="1" i="1" u="sng" dirty="0" smtClean="0">
                <a:solidFill>
                  <a:prstClr val="black"/>
                </a:solidFill>
              </a:rPr>
              <a:t>CMS</a:t>
            </a:r>
            <a:r>
              <a:rPr lang="bg-BG" b="1" i="1" u="sng" dirty="0" smtClean="0">
                <a:solidFill>
                  <a:prstClr val="black"/>
                </a:solidFill>
              </a:rPr>
              <a:t> </a:t>
            </a:r>
            <a:r>
              <a:rPr lang="en-US" b="1" i="1" u="sng" dirty="0">
                <a:solidFill>
                  <a:prstClr val="black"/>
                </a:solidFill>
              </a:rPr>
              <a:t> </a:t>
            </a:r>
            <a:r>
              <a:rPr lang="en-US" b="1" i="1" u="sng" dirty="0" smtClean="0">
                <a:solidFill>
                  <a:prstClr val="black"/>
                </a:solidFill>
              </a:rPr>
              <a:t>- </a:t>
            </a:r>
            <a:r>
              <a:rPr lang="en-US" b="1" i="1" dirty="0" smtClean="0">
                <a:solidFill>
                  <a:prstClr val="black"/>
                </a:solidFill>
              </a:rPr>
              <a:t>Compact  Muon </a:t>
            </a:r>
            <a:r>
              <a:rPr lang="en-US" b="1" i="1" dirty="0">
                <a:solidFill>
                  <a:prstClr val="black"/>
                </a:solidFill>
              </a:rPr>
              <a:t> </a:t>
            </a:r>
            <a:r>
              <a:rPr lang="en-US" b="1" i="1" dirty="0" smtClean="0">
                <a:solidFill>
                  <a:prstClr val="black"/>
                </a:solidFill>
              </a:rPr>
              <a:t>Solenoid</a:t>
            </a:r>
          </a:p>
        </p:txBody>
      </p:sp>
      <p:sp>
        <p:nvSpPr>
          <p:cNvPr id="7"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3" name="Rectangle 2"/>
          <p:cNvSpPr/>
          <p:nvPr/>
        </p:nvSpPr>
        <p:spPr>
          <a:xfrm>
            <a:off x="441090" y="0"/>
            <a:ext cx="8451389"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88441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solidFill>
                  <a:prstClr val="black">
                    <a:tint val="75000"/>
                  </a:prstClr>
                </a:solidFill>
              </a:rPr>
              <a:pPr/>
              <a:t>17</a:t>
            </a:fld>
            <a:endParaRPr lang="en-GB">
              <a:solidFill>
                <a:prstClr val="black">
                  <a:tint val="75000"/>
                </a:prstClr>
              </a:solidFill>
            </a:endParaRPr>
          </a:p>
        </p:txBody>
      </p:sp>
      <p:pic>
        <p:nvPicPr>
          <p:cNvPr id="2050" name="Picture 2" descr="https://cms-docdb.cern.ch/cgi-bin/PublicDocDB/RetrieveFile?docid=11514&amp;version=1&amp;filename=cms_120918_03.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640748"/>
            <a:ext cx="8220590" cy="58072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596336" y="45901"/>
            <a:ext cx="1391570" cy="1200329"/>
          </a:xfrm>
          <a:prstGeom prst="rect">
            <a:avLst/>
          </a:prstGeom>
          <a:noFill/>
        </p:spPr>
        <p:txBody>
          <a:bodyPr wrap="square" rtlCol="0">
            <a:spAutoFit/>
          </a:bodyPr>
          <a:lstStyle/>
          <a:p>
            <a:r>
              <a:rPr lang="en-GB" i="1" dirty="0" smtClean="0">
                <a:solidFill>
                  <a:prstClr val="black"/>
                </a:solidFill>
              </a:rPr>
              <a:t>          </a:t>
            </a:r>
            <a:r>
              <a:rPr lang="en-GB" b="1" i="1" u="sng" dirty="0" smtClean="0">
                <a:solidFill>
                  <a:prstClr val="black"/>
                </a:solidFill>
              </a:rPr>
              <a:t>CMS</a:t>
            </a:r>
            <a:r>
              <a:rPr lang="bg-BG" b="1" i="1" u="sng" dirty="0" smtClean="0">
                <a:solidFill>
                  <a:prstClr val="black"/>
                </a:solidFill>
              </a:rPr>
              <a:t> </a:t>
            </a:r>
            <a:endParaRPr lang="en-US" b="1" i="1" u="sng" dirty="0" smtClean="0">
              <a:solidFill>
                <a:prstClr val="black"/>
              </a:solidFill>
            </a:endParaRPr>
          </a:p>
          <a:p>
            <a:r>
              <a:rPr lang="en-US" b="1" i="1" dirty="0" smtClean="0">
                <a:solidFill>
                  <a:prstClr val="black"/>
                </a:solidFill>
              </a:rPr>
              <a:t>Compact </a:t>
            </a:r>
          </a:p>
          <a:p>
            <a:r>
              <a:rPr lang="en-US" b="1" i="1" dirty="0" smtClean="0">
                <a:solidFill>
                  <a:prstClr val="black"/>
                </a:solidFill>
              </a:rPr>
              <a:t>Muon </a:t>
            </a:r>
          </a:p>
          <a:p>
            <a:r>
              <a:rPr lang="en-US" b="1" i="1" dirty="0" smtClean="0">
                <a:solidFill>
                  <a:prstClr val="black"/>
                </a:solidFill>
              </a:rPr>
              <a:t>Solenoid</a:t>
            </a:r>
          </a:p>
        </p:txBody>
      </p:sp>
      <p:sp>
        <p:nvSpPr>
          <p:cNvPr id="6"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3" name="Rectangle 2"/>
          <p:cNvSpPr/>
          <p:nvPr/>
        </p:nvSpPr>
        <p:spPr>
          <a:xfrm>
            <a:off x="179512" y="45901"/>
            <a:ext cx="7416824"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60533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solidFill>
                  <a:prstClr val="black">
                    <a:tint val="75000"/>
                  </a:prstClr>
                </a:solidFill>
              </a:rPr>
              <a:pPr/>
              <a:t>18</a:t>
            </a:fld>
            <a:endParaRPr lang="en-GB">
              <a:solidFill>
                <a:prstClr val="black">
                  <a:tint val="75000"/>
                </a:prstClr>
              </a:solidFill>
            </a:endParaRPr>
          </a:p>
        </p:txBody>
      </p:sp>
      <p:sp>
        <p:nvSpPr>
          <p:cNvPr id="3" name="TextBox 2"/>
          <p:cNvSpPr txBox="1"/>
          <p:nvPr/>
        </p:nvSpPr>
        <p:spPr>
          <a:xfrm>
            <a:off x="6444208" y="404664"/>
            <a:ext cx="2520280" cy="1200329"/>
          </a:xfrm>
          <a:prstGeom prst="rect">
            <a:avLst/>
          </a:prstGeom>
          <a:noFill/>
        </p:spPr>
        <p:txBody>
          <a:bodyPr wrap="square" rtlCol="0">
            <a:spAutoFit/>
          </a:bodyPr>
          <a:lstStyle/>
          <a:p>
            <a:r>
              <a:rPr lang="en-GB" i="1" dirty="0" smtClean="0">
                <a:solidFill>
                  <a:prstClr val="black"/>
                </a:solidFill>
              </a:rPr>
              <a:t>          </a:t>
            </a:r>
            <a:r>
              <a:rPr lang="en-GB" b="1" i="1" u="sng" dirty="0" smtClean="0">
                <a:solidFill>
                  <a:prstClr val="black"/>
                </a:solidFill>
              </a:rPr>
              <a:t>CMS</a:t>
            </a:r>
            <a:r>
              <a:rPr lang="bg-BG" b="1" i="1" u="sng" dirty="0" smtClean="0">
                <a:solidFill>
                  <a:prstClr val="black"/>
                </a:solidFill>
              </a:rPr>
              <a:t> </a:t>
            </a:r>
            <a:endParaRPr lang="en-US" b="1" i="1" u="sng" dirty="0" smtClean="0">
              <a:solidFill>
                <a:prstClr val="black"/>
              </a:solidFill>
            </a:endParaRPr>
          </a:p>
          <a:p>
            <a:r>
              <a:rPr lang="en-US" b="1" i="1" dirty="0" smtClean="0">
                <a:solidFill>
                  <a:prstClr val="black"/>
                </a:solidFill>
              </a:rPr>
              <a:t>Compact </a:t>
            </a:r>
          </a:p>
          <a:p>
            <a:r>
              <a:rPr lang="en-US" b="1" i="1" dirty="0" smtClean="0">
                <a:solidFill>
                  <a:prstClr val="black"/>
                </a:solidFill>
              </a:rPr>
              <a:t>Muon </a:t>
            </a:r>
          </a:p>
          <a:p>
            <a:r>
              <a:rPr lang="en-US" b="1" i="1" dirty="0" smtClean="0">
                <a:solidFill>
                  <a:prstClr val="black"/>
                </a:solidFill>
              </a:rPr>
              <a:t>Solenoid</a:t>
            </a:r>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1" y="2636030"/>
            <a:ext cx="5737223" cy="38095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6314698" cy="4149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95770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solidFill>
                  <a:prstClr val="black">
                    <a:tint val="75000"/>
                  </a:prstClr>
                </a:solidFill>
              </a:rPr>
              <a:pPr/>
              <a:t>19</a:t>
            </a:fld>
            <a:endParaRPr lang="en-GB">
              <a:solidFill>
                <a:prstClr val="black">
                  <a:tint val="75000"/>
                </a:prstClr>
              </a:solidFill>
            </a:endParaRPr>
          </a:p>
        </p:txBody>
      </p:sp>
      <p:pic>
        <p:nvPicPr>
          <p:cNvPr id="6146" name="Picture 2" descr="https://cds.cern.ch/record/2021490/files/cms_13TeV_3June2015_0.png?subformat=icon-14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8" y="620687"/>
            <a:ext cx="9082698" cy="467380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47664" y="251355"/>
            <a:ext cx="6192688" cy="369332"/>
          </a:xfrm>
          <a:prstGeom prst="rect">
            <a:avLst/>
          </a:prstGeom>
          <a:noFill/>
        </p:spPr>
        <p:txBody>
          <a:bodyPr wrap="square" rtlCol="0">
            <a:spAutoFit/>
          </a:bodyPr>
          <a:lstStyle/>
          <a:p>
            <a:r>
              <a:rPr lang="bg-BG" sz="1400" dirty="0" smtClean="0">
                <a:latin typeface="Times New Roman" panose="02020603050405020304" pitchFamily="18" charset="0"/>
                <a:cs typeface="Times New Roman" panose="02020603050405020304" pitchFamily="18" charset="0"/>
              </a:rPr>
              <a:t>Регистрация на събития в </a:t>
            </a:r>
            <a:r>
              <a:rPr lang="en-US" sz="1400" dirty="0" smtClean="0">
                <a:latin typeface="Times New Roman" panose="02020603050405020304" pitchFamily="18" charset="0"/>
                <a:cs typeface="Times New Roman" panose="02020603050405020304" pitchFamily="18" charset="0"/>
              </a:rPr>
              <a:t>CMS</a:t>
            </a:r>
            <a:r>
              <a:rPr lang="bg-BG" sz="1400" dirty="0" smtClean="0">
                <a:latin typeface="Times New Roman" panose="02020603050405020304" pitchFamily="18" charset="0"/>
                <a:cs typeface="Times New Roman" panose="02020603050405020304" pitchFamily="18" charset="0"/>
              </a:rPr>
              <a:t> при 13 </a:t>
            </a:r>
            <a:r>
              <a:rPr lang="en-US" sz="1400" dirty="0" err="1" smtClean="0">
                <a:latin typeface="Times New Roman" panose="02020603050405020304" pitchFamily="18" charset="0"/>
                <a:cs typeface="Times New Roman" panose="02020603050405020304" pitchFamily="18" charset="0"/>
              </a:rPr>
              <a:t>TeV</a:t>
            </a:r>
            <a:r>
              <a:rPr lang="en-US" sz="1400" dirty="0" smtClean="0">
                <a:latin typeface="Times New Roman" panose="02020603050405020304" pitchFamily="18" charset="0"/>
                <a:cs typeface="Times New Roman" panose="02020603050405020304" pitchFamily="18" charset="0"/>
              </a:rPr>
              <a:t> – 2015</a:t>
            </a:r>
            <a:r>
              <a:rPr lang="bg-BG" sz="1400" dirty="0" smtClean="0">
                <a:latin typeface="Times New Roman" panose="02020603050405020304" pitchFamily="18" charset="0"/>
                <a:cs typeface="Times New Roman" panose="02020603050405020304" pitchFamily="18" charset="0"/>
              </a:rPr>
              <a:t> г</a:t>
            </a:r>
            <a:r>
              <a:rPr lang="bg-BG" dirty="0" smtClean="0"/>
              <a:t>.</a:t>
            </a:r>
            <a:endParaRPr lang="en-US" dirty="0"/>
          </a:p>
        </p:txBody>
      </p:sp>
      <p:sp>
        <p:nvSpPr>
          <p:cNvPr id="8"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5" name="Rectangle 4"/>
          <p:cNvSpPr/>
          <p:nvPr/>
        </p:nvSpPr>
        <p:spPr>
          <a:xfrm>
            <a:off x="16768" y="5373215"/>
            <a:ext cx="9019728" cy="1200329"/>
          </a:xfrm>
          <a:prstGeom prst="rect">
            <a:avLst/>
          </a:prstGeom>
        </p:spPr>
        <p:txBody>
          <a:bodyPr wrap="square">
            <a:spAutoFit/>
          </a:bodyPr>
          <a:lstStyle/>
          <a:p>
            <a:pPr algn="just"/>
            <a:r>
              <a:rPr lang="ru-RU" sz="1200" dirty="0">
                <a:latin typeface="Times New Roman" panose="02020603050405020304" pitchFamily="18" charset="0"/>
                <a:cs typeface="Times New Roman" panose="02020603050405020304" pitchFamily="18" charset="0"/>
              </a:rPr>
              <a:t>Частиците, създадени </a:t>
            </a:r>
            <a:r>
              <a:rPr lang="ru-RU" sz="1200" dirty="0" smtClean="0">
                <a:latin typeface="Times New Roman" panose="02020603050405020304" pitchFamily="18" charset="0"/>
                <a:cs typeface="Times New Roman" panose="02020603050405020304" pitchFamily="18" charset="0"/>
              </a:rPr>
              <a:t>при сблъскването на протоните в снопа, </a:t>
            </a:r>
            <a:r>
              <a:rPr lang="ru-RU" sz="1200" dirty="0">
                <a:latin typeface="Times New Roman" panose="02020603050405020304" pitchFamily="18" charset="0"/>
                <a:cs typeface="Times New Roman" panose="02020603050405020304" pitchFamily="18" charset="0"/>
              </a:rPr>
              <a:t>излизат от центъра на CMS детектора. Те първо се </a:t>
            </a:r>
            <a:r>
              <a:rPr lang="ru-RU" sz="1200" dirty="0" smtClean="0">
                <a:latin typeface="Times New Roman" panose="02020603050405020304" pitchFamily="18" charset="0"/>
                <a:cs typeface="Times New Roman" panose="02020603050405020304" pitchFamily="18" charset="0"/>
              </a:rPr>
              <a:t>регистрират от </a:t>
            </a:r>
            <a:r>
              <a:rPr lang="ru-RU" sz="1200" dirty="0">
                <a:latin typeface="Times New Roman" panose="02020603050405020304" pitchFamily="18" charset="0"/>
                <a:cs typeface="Times New Roman" panose="02020603050405020304" pitchFamily="18" charset="0"/>
              </a:rPr>
              <a:t>Силиконовия тракер, чиито </a:t>
            </a:r>
            <a:r>
              <a:rPr lang="ru-RU" sz="1200" dirty="0" smtClean="0">
                <a:latin typeface="Times New Roman" panose="02020603050405020304" pitchFamily="18" charset="0"/>
                <a:cs typeface="Times New Roman" panose="02020603050405020304" pitchFamily="18" charset="0"/>
              </a:rPr>
              <a:t>данни </a:t>
            </a:r>
            <a:r>
              <a:rPr lang="ru-RU" sz="1200" dirty="0">
                <a:latin typeface="Times New Roman" panose="02020603050405020304" pitchFamily="18" charset="0"/>
                <a:cs typeface="Times New Roman" panose="02020603050405020304" pitchFamily="18" charset="0"/>
              </a:rPr>
              <a:t>се използват за реконструкция на траекторията на </a:t>
            </a:r>
            <a:r>
              <a:rPr lang="ru-RU" sz="1200" dirty="0" smtClean="0">
                <a:latin typeface="Times New Roman" panose="02020603050405020304" pitchFamily="18" charset="0"/>
                <a:cs typeface="Times New Roman" panose="02020603050405020304" pitchFamily="18" charset="0"/>
              </a:rPr>
              <a:t>частиците /жълти линии/. Електромагният </a:t>
            </a:r>
            <a:r>
              <a:rPr lang="ru-RU" sz="1200" dirty="0">
                <a:latin typeface="Times New Roman" panose="02020603050405020304" pitchFamily="18" charset="0"/>
                <a:cs typeface="Times New Roman" panose="02020603050405020304" pitchFamily="18" charset="0"/>
              </a:rPr>
              <a:t>калориметър </a:t>
            </a:r>
            <a:r>
              <a:rPr lang="ru-RU" sz="1200" dirty="0" smtClean="0">
                <a:latin typeface="Times New Roman" panose="02020603050405020304" pitchFamily="18" charset="0"/>
                <a:cs typeface="Times New Roman" panose="02020603050405020304" pitchFamily="18" charset="0"/>
              </a:rPr>
              <a:t>регистрира </a:t>
            </a:r>
            <a:r>
              <a:rPr lang="ru-RU" sz="1200" dirty="0">
                <a:latin typeface="Times New Roman" panose="02020603050405020304" pitchFamily="18" charset="0"/>
                <a:cs typeface="Times New Roman" panose="02020603050405020304" pitchFamily="18" charset="0"/>
              </a:rPr>
              <a:t>енергията, натрупана от електрони и фотони, които могат да се видят като зелени </a:t>
            </a:r>
            <a:r>
              <a:rPr lang="ru-RU" sz="1200" dirty="0" smtClean="0">
                <a:latin typeface="Times New Roman" panose="02020603050405020304" pitchFamily="18" charset="0"/>
                <a:cs typeface="Times New Roman" panose="02020603050405020304" pitchFamily="18" charset="0"/>
              </a:rPr>
              <a:t>следи. </a:t>
            </a:r>
            <a:r>
              <a:rPr lang="ru-RU" sz="1200" dirty="0">
                <a:latin typeface="Times New Roman" panose="02020603050405020304" pitchFamily="18" charset="0"/>
                <a:cs typeface="Times New Roman" panose="02020603050405020304" pitchFamily="18" charset="0"/>
              </a:rPr>
              <a:t>Дължината на </a:t>
            </a:r>
            <a:r>
              <a:rPr lang="ru-RU" sz="1200" dirty="0" smtClean="0">
                <a:latin typeface="Times New Roman" panose="02020603050405020304" pitchFamily="18" charset="0"/>
                <a:cs typeface="Times New Roman" panose="02020603050405020304" pitchFamily="18" charset="0"/>
              </a:rPr>
              <a:t>следата е пропорционална на отдадената енергия. </a:t>
            </a:r>
            <a:r>
              <a:rPr lang="ru-RU" sz="1200" dirty="0">
                <a:latin typeface="Times New Roman" panose="02020603050405020304" pitchFamily="18" charset="0"/>
                <a:cs typeface="Times New Roman" panose="02020603050405020304" pitchFamily="18" charset="0"/>
              </a:rPr>
              <a:t>Енергията, </a:t>
            </a:r>
            <a:r>
              <a:rPr lang="ru-RU" sz="1200" dirty="0" smtClean="0">
                <a:latin typeface="Times New Roman" panose="02020603050405020304" pitchFamily="18" charset="0"/>
                <a:cs typeface="Times New Roman" panose="02020603050405020304" pitchFamily="18" charset="0"/>
              </a:rPr>
              <a:t>регистрирана в Адронния калориметър /основен </a:t>
            </a:r>
            <a:r>
              <a:rPr lang="ru-RU" sz="1200" dirty="0">
                <a:latin typeface="Times New Roman" panose="02020603050405020304" pitchFamily="18" charset="0"/>
                <a:cs typeface="Times New Roman" panose="02020603050405020304" pitchFamily="18" charset="0"/>
              </a:rPr>
              <a:t>компонент на </a:t>
            </a:r>
            <a:r>
              <a:rPr lang="ru-RU" sz="1200" dirty="0" smtClean="0">
                <a:latin typeface="Times New Roman" panose="02020603050405020304" pitchFamily="18" charset="0"/>
                <a:cs typeface="Times New Roman" panose="02020603050405020304" pitchFamily="18" charset="0"/>
              </a:rPr>
              <a:t>струи/, </a:t>
            </a:r>
            <a:r>
              <a:rPr lang="ru-RU" sz="1200" dirty="0">
                <a:latin typeface="Times New Roman" panose="02020603050405020304" pitchFamily="18" charset="0"/>
                <a:cs typeface="Times New Roman" panose="02020603050405020304" pitchFamily="18" charset="0"/>
              </a:rPr>
              <a:t>се представя със сини </a:t>
            </a:r>
            <a:r>
              <a:rPr lang="ru-RU" sz="1200" dirty="0" smtClean="0">
                <a:latin typeface="Times New Roman" panose="02020603050405020304" pitchFamily="18" charset="0"/>
                <a:cs typeface="Times New Roman" panose="02020603050405020304" pitchFamily="18" charset="0"/>
              </a:rPr>
              <a:t>следи. </a:t>
            </a:r>
            <a:r>
              <a:rPr lang="ru-RU" sz="1200" dirty="0">
                <a:latin typeface="Times New Roman" panose="02020603050405020304" pitchFamily="18" charset="0"/>
                <a:cs typeface="Times New Roman" panose="02020603050405020304" pitchFamily="18" charset="0"/>
              </a:rPr>
              <a:t>Частиците, достигащи до най-външните участъци на детектора, се </a:t>
            </a:r>
            <a:r>
              <a:rPr lang="ru-RU" sz="1200" dirty="0" smtClean="0">
                <a:latin typeface="Times New Roman" panose="02020603050405020304" pitchFamily="18" charset="0"/>
                <a:cs typeface="Times New Roman" panose="02020603050405020304" pitchFamily="18" charset="0"/>
              </a:rPr>
              <a:t>регистрират от Мюонните детектори </a:t>
            </a:r>
            <a:r>
              <a:rPr lang="ru-RU" sz="1200" dirty="0">
                <a:latin typeface="Times New Roman" panose="02020603050405020304" pitchFamily="18" charset="0"/>
                <a:cs typeface="Times New Roman" panose="02020603050405020304" pitchFamily="18" charset="0"/>
              </a:rPr>
              <a:t>и </a:t>
            </a:r>
            <a:r>
              <a:rPr lang="ru-RU" sz="1200" dirty="0" smtClean="0">
                <a:latin typeface="Times New Roman" panose="02020603050405020304" pitchFamily="18" charset="0"/>
                <a:cs typeface="Times New Roman" panose="02020603050405020304" pitchFamily="18" charset="0"/>
              </a:rPr>
              <a:t>са показани </a:t>
            </a:r>
            <a:r>
              <a:rPr lang="ru-RU" sz="1200" dirty="0">
                <a:latin typeface="Times New Roman" panose="02020603050405020304" pitchFamily="18" charset="0"/>
                <a:cs typeface="Times New Roman" panose="02020603050405020304" pitchFamily="18" charset="0"/>
              </a:rPr>
              <a:t>в червено.</a:t>
            </a:r>
            <a:endParaRPr lang="en-US" sz="1200" dirty="0">
              <a:latin typeface="Times New Roman" panose="02020603050405020304" pitchFamily="18" charset="0"/>
              <a:cs typeface="Times New Roman" panose="02020603050405020304" pitchFamily="18" charset="0"/>
            </a:endParaRPr>
          </a:p>
        </p:txBody>
      </p:sp>
      <p:sp>
        <p:nvSpPr>
          <p:cNvPr id="6" name="Rectangle 5"/>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71819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t>2</a:t>
            </a:fld>
            <a:endParaRPr lang="en-GB"/>
          </a:p>
        </p:txBody>
      </p:sp>
      <p:sp>
        <p:nvSpPr>
          <p:cNvPr id="3" name="Rectangle 2"/>
          <p:cNvSpPr/>
          <p:nvPr/>
        </p:nvSpPr>
        <p:spPr>
          <a:xfrm>
            <a:off x="4211960" y="0"/>
            <a:ext cx="720080" cy="369332"/>
          </a:xfrm>
          <a:prstGeom prst="rect">
            <a:avLst/>
          </a:prstGeom>
        </p:spPr>
        <p:txBody>
          <a:bodyPr wrap="square">
            <a:spAutoFit/>
          </a:bodyPr>
          <a:lstStyle/>
          <a:p>
            <a:r>
              <a:rPr lang="en-GB" b="1" dirty="0" smtClean="0">
                <a:latin typeface="Times New Roman" panose="02020603050405020304" pitchFamily="18" charset="0"/>
                <a:cs typeface="Times New Roman" panose="02020603050405020304" pitchFamily="18" charset="0"/>
              </a:rPr>
              <a:t>LHC</a:t>
            </a:r>
            <a:endParaRPr lang="en-GB" b="1" dirty="0">
              <a:latin typeface="Times New Roman" panose="02020603050405020304" pitchFamily="18" charset="0"/>
              <a:cs typeface="Times New Roman" panose="02020603050405020304" pitchFamily="18" charset="0"/>
            </a:endParaRPr>
          </a:p>
        </p:txBody>
      </p:sp>
      <p:sp>
        <p:nvSpPr>
          <p:cNvPr id="6" name="Rectangle 5"/>
          <p:cNvSpPr/>
          <p:nvPr/>
        </p:nvSpPr>
        <p:spPr>
          <a:xfrm>
            <a:off x="1839458" y="5363341"/>
            <a:ext cx="5742384" cy="1200329"/>
          </a:xfrm>
          <a:prstGeom prst="rect">
            <a:avLst/>
          </a:prstGeom>
          <a:solidFill>
            <a:srgbClr val="FFC000">
              <a:alpha val="36000"/>
            </a:srgbClr>
          </a:solidFill>
        </p:spPr>
        <p:txBody>
          <a:bodyPr wrap="square">
            <a:spAutoFit/>
          </a:bodyPr>
          <a:lstStyle/>
          <a:p>
            <a:r>
              <a:rPr lang="ru-RU" dirty="0" smtClean="0"/>
              <a:t>pp взаимодействие при 7 + 7 TeV, 2 насрещни снопа</a:t>
            </a:r>
          </a:p>
          <a:p>
            <a:r>
              <a:rPr lang="ru-RU" dirty="0" smtClean="0"/>
              <a:t>k = 2808 пакета от протони в сноп</a:t>
            </a:r>
          </a:p>
          <a:p>
            <a:r>
              <a:rPr lang="ru-RU" dirty="0" smtClean="0"/>
              <a:t>N = 10</a:t>
            </a:r>
            <a:r>
              <a:rPr lang="en-US" baseline="44000" dirty="0" smtClean="0"/>
              <a:t>11</a:t>
            </a:r>
            <a:r>
              <a:rPr lang="ru-RU" dirty="0" smtClean="0"/>
              <a:t> протона в пакет</a:t>
            </a:r>
          </a:p>
          <a:p>
            <a:r>
              <a:rPr lang="ru-RU" dirty="0" smtClean="0"/>
              <a:t>f = пресичане на сноповете = 40 MHz</a:t>
            </a:r>
            <a:endParaRPr lang="en-GB" dirty="0"/>
          </a:p>
        </p:txBody>
      </p:sp>
      <p:pic>
        <p:nvPicPr>
          <p:cNvPr id="9" name="intro-pic.png"/>
          <p:cNvPicPr/>
          <p:nvPr/>
        </p:nvPicPr>
        <p:blipFill>
          <a:blip r:embed="rId2" cstate="print">
            <a:extLst/>
          </a:blip>
          <a:stretch>
            <a:fillRect/>
          </a:stretch>
        </p:blipFill>
        <p:spPr>
          <a:xfrm>
            <a:off x="1295399" y="692696"/>
            <a:ext cx="6553201" cy="4343400"/>
          </a:xfrm>
          <a:prstGeom prst="rect">
            <a:avLst/>
          </a:prstGeom>
          <a:ln w="12700">
            <a:miter lim="400000"/>
          </a:ln>
        </p:spPr>
      </p:pic>
      <p:sp>
        <p:nvSpPr>
          <p:cNvPr id="8"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3894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s://cds.cern.ch/record/2021490/files/cms_13TeV_3June2015_rphi0.png?subformat=icon-14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8" y="698793"/>
            <a:ext cx="9071657" cy="467442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6768" y="5373216"/>
            <a:ext cx="9144000" cy="1015663"/>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wrap="square">
            <a:spAutoFit/>
          </a:bodyPr>
          <a:lstStyle/>
          <a:p>
            <a:r>
              <a:rPr lang="en-US" sz="1200" b="1" dirty="0">
                <a:latin typeface="Times New Roman" panose="02020603050405020304" pitchFamily="18" charset="0"/>
                <a:cs typeface="Times New Roman" panose="02020603050405020304" pitchFamily="18" charset="0"/>
              </a:rPr>
              <a:t>Particles created from the proton collision stream out from the center of the CMS detector. They are first detected by the Silicon Tracker, whose data can be used to reconstruct the particle trajectories as indicated by yellow lines. An Electromagnetic Calorimeter detects energy deposited by electrons and photons which can be seen as the green boxes. The length of the box represents the energy deposit. The energy detected by the Hadronic Calorimeter, the primary component of jets, is represented by the blue boxes. The particles reaching the outermost reaches of the detector are detected by the Muon Detectors, and are indicated in red. </a:t>
            </a:r>
          </a:p>
        </p:txBody>
      </p:sp>
      <p:sp>
        <p:nvSpPr>
          <p:cNvPr id="5" name="TextBox 4"/>
          <p:cNvSpPr txBox="1"/>
          <p:nvPr/>
        </p:nvSpPr>
        <p:spPr>
          <a:xfrm>
            <a:off x="2771800" y="369332"/>
            <a:ext cx="3600400" cy="307777"/>
          </a:xfrm>
          <a:prstGeom prst="rect">
            <a:avLst/>
          </a:prstGeom>
          <a:noFill/>
        </p:spPr>
        <p:txBody>
          <a:bodyPr wrap="square" rtlCol="0">
            <a:spAutoFit/>
          </a:bodyPr>
          <a:lstStyle/>
          <a:p>
            <a:r>
              <a:rPr lang="bg-BG" sz="1400" dirty="0" smtClean="0">
                <a:latin typeface="Times New Roman" panose="02020603050405020304" pitchFamily="18" charset="0"/>
                <a:cs typeface="Times New Roman" panose="02020603050405020304" pitchFamily="18" charset="0"/>
              </a:rPr>
              <a:t>Регистрация на събития в </a:t>
            </a:r>
            <a:r>
              <a:rPr lang="en-US" sz="1400" dirty="0" smtClean="0">
                <a:latin typeface="Times New Roman" panose="02020603050405020304" pitchFamily="18" charset="0"/>
                <a:cs typeface="Times New Roman" panose="02020603050405020304" pitchFamily="18" charset="0"/>
              </a:rPr>
              <a:t>CMS</a:t>
            </a:r>
            <a:r>
              <a:rPr lang="bg-BG" sz="1400" dirty="0" smtClean="0">
                <a:latin typeface="Times New Roman" panose="02020603050405020304" pitchFamily="18" charset="0"/>
                <a:cs typeface="Times New Roman" panose="02020603050405020304" pitchFamily="18" charset="0"/>
              </a:rPr>
              <a:t> при 13 </a:t>
            </a:r>
            <a:r>
              <a:rPr lang="en-US" sz="1400" dirty="0" err="1" smtClean="0">
                <a:latin typeface="Times New Roman" panose="02020603050405020304" pitchFamily="18" charset="0"/>
                <a:cs typeface="Times New Roman" panose="02020603050405020304" pitchFamily="18" charset="0"/>
              </a:rPr>
              <a:t>TeV</a:t>
            </a:r>
            <a:endParaRPr lang="en-US" sz="1400" dirty="0">
              <a:latin typeface="Times New Roman" panose="02020603050405020304" pitchFamily="18" charset="0"/>
              <a:cs typeface="Times New Roman" panose="02020603050405020304" pitchFamily="18" charset="0"/>
            </a:endParaRPr>
          </a:p>
        </p:txBody>
      </p:sp>
      <p:sp>
        <p:nvSpPr>
          <p:cNvPr id="7" name="TextBox 3"/>
          <p:cNvSpPr txBox="1"/>
          <p:nvPr/>
        </p:nvSpPr>
        <p:spPr>
          <a:xfrm>
            <a:off x="2230350" y="655160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6" name="Rectangle 5"/>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88958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descr="A 13TeV collision recorded by the CMS detector showing two high-energy particle jets with a collective mass of 5 TeV. Image: Thomas McCauley and Tai Sakum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7" descr="A 13TeV collision recorded by the CMS detector showing two high-energy particle jets with a collective mass of 5 TeV. (&amp;lt;a href=&amp;quot;http://cms.web.cern.ch/sites/cms.web.cern.ch/files/styles/large/public/field/image/cms_Mjj_5TeV.png&amp;quot;&amp;gt;High-res version&amp;lt;/a&amp;gt;) Image: Thomas McCauley and Tai Sakum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155575" y="384919"/>
            <a:ext cx="8160841" cy="307777"/>
          </a:xfrm>
          <a:prstGeom prst="rect">
            <a:avLst/>
          </a:prstGeom>
          <a:noFill/>
        </p:spPr>
        <p:txBody>
          <a:bodyPr wrap="square" rtlCol="0">
            <a:spAutoFit/>
          </a:bodyPr>
          <a:lstStyle/>
          <a:p>
            <a:r>
              <a:rPr lang="bg-BG" sz="1400" dirty="0" smtClean="0">
                <a:latin typeface="Times New Roman" panose="02020603050405020304" pitchFamily="18" charset="0"/>
                <a:cs typeface="Times New Roman" panose="02020603050405020304" pitchFamily="18" charset="0"/>
              </a:rPr>
              <a:t>Регистрация на събития в </a:t>
            </a:r>
            <a:r>
              <a:rPr lang="en-US" sz="1400" dirty="0" smtClean="0">
                <a:latin typeface="Times New Roman" panose="02020603050405020304" pitchFamily="18" charset="0"/>
                <a:cs typeface="Times New Roman" panose="02020603050405020304" pitchFamily="18" charset="0"/>
              </a:rPr>
              <a:t>CMS</a:t>
            </a:r>
            <a:r>
              <a:rPr lang="bg-BG" sz="1400" dirty="0" smtClean="0">
                <a:latin typeface="Times New Roman" panose="02020603050405020304" pitchFamily="18" charset="0"/>
                <a:cs typeface="Times New Roman" panose="02020603050405020304" pitchFamily="18" charset="0"/>
              </a:rPr>
              <a:t> при </a:t>
            </a:r>
            <a:r>
              <a:rPr lang="en-US" sz="1400" dirty="0" smtClean="0">
                <a:latin typeface="Times New Roman" panose="02020603050405020304" pitchFamily="18" charset="0"/>
                <a:cs typeface="Times New Roman" panose="02020603050405020304" pitchFamily="18" charset="0"/>
              </a:rPr>
              <a:t>8</a:t>
            </a:r>
            <a:r>
              <a:rPr lang="bg-BG" sz="1400" dirty="0" smtClean="0">
                <a:latin typeface="Times New Roman" panose="02020603050405020304" pitchFamily="18" charset="0"/>
                <a:cs typeface="Times New Roman" panose="02020603050405020304" pitchFamily="18" charset="0"/>
              </a:rPr>
              <a:t> </a:t>
            </a:r>
            <a:r>
              <a:rPr lang="en-US" sz="1400" dirty="0" err="1" smtClean="0">
                <a:latin typeface="Times New Roman" panose="02020603050405020304" pitchFamily="18" charset="0"/>
                <a:cs typeface="Times New Roman" panose="02020603050405020304" pitchFamily="18" charset="0"/>
              </a:rPr>
              <a:t>TeV</a:t>
            </a:r>
            <a:r>
              <a:rPr lang="en-US" sz="1400" dirty="0" smtClean="0">
                <a:latin typeface="Times New Roman" panose="02020603050405020304" pitchFamily="18" charset="0"/>
                <a:cs typeface="Times New Roman" panose="02020603050405020304" pitchFamily="18" charset="0"/>
              </a:rPr>
              <a:t>  2010 – 2012 </a:t>
            </a:r>
            <a:r>
              <a:rPr lang="bg-BG" sz="1400" dirty="0" smtClean="0">
                <a:latin typeface="Times New Roman" panose="02020603050405020304" pitchFamily="18" charset="0"/>
                <a:cs typeface="Times New Roman" panose="02020603050405020304" pitchFamily="18" charset="0"/>
              </a:rPr>
              <a:t>г. Илюстрация на работата на </a:t>
            </a:r>
            <a:r>
              <a:rPr lang="bg-BG" sz="1400" dirty="0" err="1" smtClean="0">
                <a:latin typeface="Times New Roman" panose="02020603050405020304" pitchFamily="18" charset="0"/>
                <a:cs typeface="Times New Roman" panose="02020603050405020304" pitchFamily="18" charset="0"/>
              </a:rPr>
              <a:t>мюонния</a:t>
            </a:r>
            <a:r>
              <a:rPr lang="bg-BG" sz="1400" dirty="0" smtClean="0">
                <a:latin typeface="Times New Roman" panose="02020603050405020304" pitchFamily="18" charset="0"/>
                <a:cs typeface="Times New Roman" panose="02020603050405020304" pitchFamily="18" charset="0"/>
              </a:rPr>
              <a:t> детектор</a:t>
            </a:r>
            <a:endParaRPr lang="en-US" sz="1400" dirty="0">
              <a:latin typeface="Times New Roman" panose="02020603050405020304" pitchFamily="18" charset="0"/>
              <a:cs typeface="Times New Roman" panose="02020603050405020304" pitchFamily="18" charset="0"/>
            </a:endParaRPr>
          </a:p>
        </p:txBody>
      </p:sp>
      <p:pic>
        <p:nvPicPr>
          <p:cNvPr id="7172" name="Picture 4" descr="https://cds.cern.ch/record/1600813/files/Bmm.png?subformat=icon-14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692696"/>
            <a:ext cx="8850103" cy="482453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62378" y="5753001"/>
            <a:ext cx="9036495" cy="307777"/>
          </a:xfrm>
          <a:prstGeom prst="rect">
            <a:avLst/>
          </a:prstGeom>
        </p:spPr>
        <p:txBody>
          <a:bodyPr wrap="square">
            <a:spAutoFit/>
          </a:bodyPr>
          <a:lstStyle/>
          <a:p>
            <a:r>
              <a:rPr lang="en-US" sz="1400" b="1" dirty="0">
                <a:latin typeface="Times New Roman" panose="02020603050405020304" pitchFamily="18" charset="0"/>
                <a:cs typeface="Times New Roman" panose="02020603050405020304" pitchFamily="18" charset="0"/>
              </a:rPr>
              <a:t>A candidate "B_s → </a:t>
            </a:r>
            <a:r>
              <a:rPr lang="en-US" sz="1400" b="1" dirty="0" err="1">
                <a:latin typeface="Times New Roman" panose="02020603050405020304" pitchFamily="18" charset="0"/>
                <a:cs typeface="Times New Roman" panose="02020603050405020304" pitchFamily="18" charset="0"/>
              </a:rPr>
              <a:t>μμ</a:t>
            </a:r>
            <a:r>
              <a:rPr lang="en-US" sz="1400" b="1" dirty="0">
                <a:latin typeface="Times New Roman" panose="02020603050405020304" pitchFamily="18" charset="0"/>
                <a:cs typeface="Times New Roman" panose="02020603050405020304" pitchFamily="18" charset="0"/>
              </a:rPr>
              <a:t>" event recorded in the CMS detector in 2012, produced in proton-proton collisions at 8 </a:t>
            </a:r>
            <a:r>
              <a:rPr lang="en-US" sz="1400" b="1" dirty="0" err="1">
                <a:latin typeface="Times New Roman" panose="02020603050405020304" pitchFamily="18" charset="0"/>
                <a:cs typeface="Times New Roman" panose="02020603050405020304" pitchFamily="18" charset="0"/>
              </a:rPr>
              <a:t>TeV</a:t>
            </a:r>
            <a:endParaRPr lang="en-US" sz="1400" b="1" dirty="0">
              <a:latin typeface="Times New Roman" panose="02020603050405020304" pitchFamily="18" charset="0"/>
              <a:cs typeface="Times New Roman" panose="02020603050405020304" pitchFamily="18" charset="0"/>
            </a:endParaRPr>
          </a:p>
        </p:txBody>
      </p:sp>
      <p:sp>
        <p:nvSpPr>
          <p:cNvPr id="8" name="TextBox 3"/>
          <p:cNvSpPr txBox="1"/>
          <p:nvPr/>
        </p:nvSpPr>
        <p:spPr>
          <a:xfrm>
            <a:off x="2915816" y="6581001"/>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9" name="Rectangle 8"/>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06868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t>22</a:t>
            </a:fld>
            <a:endParaRPr lang="en-GB"/>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2161" y="692696"/>
            <a:ext cx="7315200" cy="564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892161" y="395057"/>
            <a:ext cx="766172" cy="369332"/>
          </a:xfrm>
          <a:prstGeom prst="rect">
            <a:avLst/>
          </a:prstGeom>
        </p:spPr>
        <p:txBody>
          <a:bodyPr wrap="none">
            <a:spAutoFit/>
          </a:bodyPr>
          <a:lstStyle/>
          <a:p>
            <a:r>
              <a:rPr lang="en-GB" b="1" dirty="0"/>
              <a:t>ATLAS</a:t>
            </a:r>
            <a:endParaRPr lang="en-GB" dirty="0"/>
          </a:p>
        </p:txBody>
      </p:sp>
      <p:sp>
        <p:nvSpPr>
          <p:cNvPr id="6" name="Rectangle 5"/>
          <p:cNvSpPr/>
          <p:nvPr/>
        </p:nvSpPr>
        <p:spPr>
          <a:xfrm>
            <a:off x="1691680" y="420172"/>
            <a:ext cx="7200800" cy="369332"/>
          </a:xfrm>
          <a:prstGeom prst="rect">
            <a:avLst/>
          </a:prstGeom>
        </p:spPr>
        <p:txBody>
          <a:bodyPr wrap="square">
            <a:spAutoFit/>
          </a:bodyPr>
          <a:lstStyle/>
          <a:p>
            <a:r>
              <a:rPr lang="ru-RU" b="1" dirty="0"/>
              <a:t>38 страни, 177 Института, 2800 учени и инженери, 1000 студенти</a:t>
            </a:r>
            <a:endParaRPr lang="en-GB" dirty="0"/>
          </a:p>
        </p:txBody>
      </p:sp>
      <p:sp>
        <p:nvSpPr>
          <p:cNvPr id="7" name="TextBox 3"/>
          <p:cNvSpPr txBox="1"/>
          <p:nvPr/>
        </p:nvSpPr>
        <p:spPr>
          <a:xfrm>
            <a:off x="2132112" y="6522335"/>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smtClean="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8" name="Rectangle 7"/>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23374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solidFill>
                  <a:prstClr val="black">
                    <a:tint val="75000"/>
                  </a:prstClr>
                </a:solidFill>
              </a:rPr>
              <a:pPr/>
              <a:t>23</a:t>
            </a:fld>
            <a:endParaRPr lang="en-GB">
              <a:solidFill>
                <a:prstClr val="black">
                  <a:tint val="75000"/>
                </a:prst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5368" y="2842330"/>
            <a:ext cx="5688632" cy="3702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764704"/>
            <a:ext cx="5544616" cy="3584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444208" y="836712"/>
            <a:ext cx="1476164" cy="1477328"/>
          </a:xfrm>
          <a:prstGeom prst="rect">
            <a:avLst/>
          </a:prstGeom>
          <a:noFill/>
        </p:spPr>
        <p:txBody>
          <a:bodyPr wrap="square" rtlCol="0">
            <a:spAutoFit/>
          </a:bodyPr>
          <a:lstStyle/>
          <a:p>
            <a:r>
              <a:rPr lang="en-US" b="1" i="1" dirty="0" smtClean="0">
                <a:solidFill>
                  <a:prstClr val="black"/>
                </a:solidFill>
              </a:rPr>
              <a:t>     </a:t>
            </a:r>
            <a:r>
              <a:rPr lang="en-US" b="1" i="1" u="sng" dirty="0" smtClean="0">
                <a:solidFill>
                  <a:prstClr val="black"/>
                </a:solidFill>
              </a:rPr>
              <a:t>ATLAS</a:t>
            </a:r>
          </a:p>
          <a:p>
            <a:r>
              <a:rPr lang="en-US" b="1" i="1" dirty="0" smtClean="0">
                <a:solidFill>
                  <a:prstClr val="black"/>
                </a:solidFill>
              </a:rPr>
              <a:t>A </a:t>
            </a:r>
          </a:p>
          <a:p>
            <a:r>
              <a:rPr lang="en-US" b="1" i="1" dirty="0" smtClean="0">
                <a:solidFill>
                  <a:prstClr val="black"/>
                </a:solidFill>
              </a:rPr>
              <a:t>Toroidal </a:t>
            </a:r>
          </a:p>
          <a:p>
            <a:r>
              <a:rPr lang="en-US" b="1" i="1" dirty="0" smtClean="0">
                <a:solidFill>
                  <a:prstClr val="black"/>
                </a:solidFill>
              </a:rPr>
              <a:t>LHC </a:t>
            </a:r>
            <a:r>
              <a:rPr lang="en-US" b="1" i="1" dirty="0" err="1">
                <a:solidFill>
                  <a:prstClr val="black"/>
                </a:solidFill>
              </a:rPr>
              <a:t>ApparatuS</a:t>
            </a:r>
            <a:endParaRPr lang="en-GB" i="1" dirty="0" smtClean="0">
              <a:solidFill>
                <a:prstClr val="black"/>
              </a:solidFill>
            </a:endParaRPr>
          </a:p>
        </p:txBody>
      </p:sp>
      <p:sp>
        <p:nvSpPr>
          <p:cNvPr id="7" name="TextBox 3"/>
          <p:cNvSpPr txBox="1"/>
          <p:nvPr/>
        </p:nvSpPr>
        <p:spPr>
          <a:xfrm>
            <a:off x="2132112" y="6522335"/>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smtClean="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8" name="Rectangle 7"/>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92911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solidFill>
                  <a:prstClr val="black">
                    <a:tint val="75000"/>
                  </a:prstClr>
                </a:solidFill>
              </a:rPr>
              <a:pPr/>
              <a:t>24</a:t>
            </a:fld>
            <a:endParaRPr lang="en-GB">
              <a:solidFill>
                <a:prstClr val="black">
                  <a:tint val="75000"/>
                </a:prstClr>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6233" y="1916832"/>
            <a:ext cx="6705910" cy="44947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2656"/>
            <a:ext cx="4762500" cy="3571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012160" y="318092"/>
            <a:ext cx="1872208" cy="1477328"/>
          </a:xfrm>
          <a:prstGeom prst="rect">
            <a:avLst/>
          </a:prstGeom>
          <a:noFill/>
        </p:spPr>
        <p:txBody>
          <a:bodyPr wrap="square" rtlCol="0">
            <a:spAutoFit/>
          </a:bodyPr>
          <a:lstStyle/>
          <a:p>
            <a:r>
              <a:rPr lang="en-GB" dirty="0">
                <a:solidFill>
                  <a:prstClr val="black"/>
                </a:solidFill>
              </a:rPr>
              <a:t> </a:t>
            </a:r>
            <a:r>
              <a:rPr lang="en-GB" dirty="0" smtClean="0">
                <a:solidFill>
                  <a:prstClr val="black"/>
                </a:solidFill>
              </a:rPr>
              <a:t>     </a:t>
            </a:r>
            <a:r>
              <a:rPr lang="en-GB" b="1" i="1" u="sng" dirty="0" err="1" smtClean="0">
                <a:solidFill>
                  <a:prstClr val="black"/>
                </a:solidFill>
              </a:rPr>
              <a:t>LHCb</a:t>
            </a:r>
            <a:endParaRPr lang="en-GB" b="1" i="1" u="sng" dirty="0" smtClean="0">
              <a:solidFill>
                <a:prstClr val="black"/>
              </a:solidFill>
            </a:endParaRPr>
          </a:p>
          <a:p>
            <a:r>
              <a:rPr lang="en-US" b="1" i="1" dirty="0" smtClean="0">
                <a:solidFill>
                  <a:prstClr val="black"/>
                </a:solidFill>
              </a:rPr>
              <a:t>Large</a:t>
            </a:r>
          </a:p>
          <a:p>
            <a:r>
              <a:rPr lang="en-US" b="1" i="1" dirty="0" smtClean="0">
                <a:solidFill>
                  <a:prstClr val="black"/>
                </a:solidFill>
              </a:rPr>
              <a:t>Hadron</a:t>
            </a:r>
          </a:p>
          <a:p>
            <a:r>
              <a:rPr lang="en-US" b="1" i="1" dirty="0" smtClean="0">
                <a:solidFill>
                  <a:prstClr val="black"/>
                </a:solidFill>
              </a:rPr>
              <a:t>Collider</a:t>
            </a:r>
          </a:p>
          <a:p>
            <a:r>
              <a:rPr lang="en-US" b="1" i="1" dirty="0" smtClean="0">
                <a:solidFill>
                  <a:prstClr val="black"/>
                </a:solidFill>
              </a:rPr>
              <a:t>beauty</a:t>
            </a:r>
            <a:endParaRPr lang="en-GB" i="1" dirty="0">
              <a:solidFill>
                <a:prstClr val="black"/>
              </a:solidFill>
            </a:endParaRPr>
          </a:p>
        </p:txBody>
      </p:sp>
      <p:sp>
        <p:nvSpPr>
          <p:cNvPr id="7" name="TextBox 3"/>
          <p:cNvSpPr txBox="1"/>
          <p:nvPr/>
        </p:nvSpPr>
        <p:spPr>
          <a:xfrm>
            <a:off x="2132112" y="6522335"/>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smtClean="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8" name="Rectangle 7"/>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03536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solidFill>
                  <a:prstClr val="black">
                    <a:tint val="75000"/>
                  </a:prstClr>
                </a:solidFill>
              </a:rPr>
              <a:pPr/>
              <a:t>25</a:t>
            </a:fld>
            <a:endParaRPr lang="en-GB">
              <a:solidFill>
                <a:prstClr val="black">
                  <a:tint val="75000"/>
                </a:prstClr>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060848"/>
            <a:ext cx="5918001" cy="4436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309610" y="260648"/>
            <a:ext cx="2088232" cy="1754326"/>
          </a:xfrm>
          <a:prstGeom prst="rect">
            <a:avLst/>
          </a:prstGeom>
          <a:noFill/>
        </p:spPr>
        <p:txBody>
          <a:bodyPr wrap="square" rtlCol="0">
            <a:spAutoFit/>
          </a:bodyPr>
          <a:lstStyle/>
          <a:p>
            <a:r>
              <a:rPr lang="en-GB" b="1" i="1" dirty="0" smtClean="0">
                <a:solidFill>
                  <a:prstClr val="black"/>
                </a:solidFill>
              </a:rPr>
              <a:t>         </a:t>
            </a:r>
            <a:r>
              <a:rPr lang="en-GB" b="1" i="1" u="sng" dirty="0" smtClean="0">
                <a:solidFill>
                  <a:prstClr val="black"/>
                </a:solidFill>
              </a:rPr>
              <a:t>ALICE</a:t>
            </a:r>
          </a:p>
          <a:p>
            <a:r>
              <a:rPr lang="en-US" b="1" i="1" dirty="0">
                <a:solidFill>
                  <a:prstClr val="black"/>
                </a:solidFill>
              </a:rPr>
              <a:t>A </a:t>
            </a:r>
            <a:endParaRPr lang="en-US" b="1" i="1" dirty="0" smtClean="0">
              <a:solidFill>
                <a:prstClr val="black"/>
              </a:solidFill>
            </a:endParaRPr>
          </a:p>
          <a:p>
            <a:r>
              <a:rPr lang="en-US" b="1" i="1" dirty="0" smtClean="0">
                <a:solidFill>
                  <a:prstClr val="black"/>
                </a:solidFill>
              </a:rPr>
              <a:t>Large </a:t>
            </a:r>
          </a:p>
          <a:p>
            <a:r>
              <a:rPr lang="en-US" b="1" i="1" dirty="0" smtClean="0">
                <a:solidFill>
                  <a:prstClr val="black"/>
                </a:solidFill>
              </a:rPr>
              <a:t>Ion </a:t>
            </a:r>
          </a:p>
          <a:p>
            <a:r>
              <a:rPr lang="en-US" b="1" i="1" dirty="0" smtClean="0">
                <a:solidFill>
                  <a:prstClr val="black"/>
                </a:solidFill>
              </a:rPr>
              <a:t>Collider </a:t>
            </a:r>
          </a:p>
          <a:p>
            <a:r>
              <a:rPr lang="en-US" b="1" i="1" dirty="0" smtClean="0">
                <a:solidFill>
                  <a:prstClr val="black"/>
                </a:solidFill>
              </a:rPr>
              <a:t>Experiment</a:t>
            </a:r>
            <a:endParaRPr lang="en-GB" b="1" i="1" dirty="0">
              <a:solidFill>
                <a:prstClr val="black"/>
              </a:solidFill>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0648"/>
            <a:ext cx="3933825" cy="2886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3"/>
          <p:cNvSpPr txBox="1"/>
          <p:nvPr/>
        </p:nvSpPr>
        <p:spPr>
          <a:xfrm>
            <a:off x="2132112" y="6522335"/>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smtClean="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8" name="Rectangle 7"/>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743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solidFill>
                  <a:prstClr val="black">
                    <a:tint val="75000"/>
                  </a:prstClr>
                </a:solidFill>
              </a:rPr>
              <a:pPr/>
              <a:t>26</a:t>
            </a:fld>
            <a:endParaRPr lang="en-GB">
              <a:solidFill>
                <a:prstClr val="black">
                  <a:tint val="75000"/>
                </a:prstClr>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9709" y="836712"/>
            <a:ext cx="8364582" cy="5563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275856" y="260648"/>
            <a:ext cx="2121415" cy="369332"/>
          </a:xfrm>
          <a:prstGeom prst="rect">
            <a:avLst/>
          </a:prstGeom>
          <a:solidFill>
            <a:schemeClr val="accent6">
              <a:lumMod val="40000"/>
              <a:lumOff val="60000"/>
            </a:schemeClr>
          </a:solidFill>
        </p:spPr>
        <p:txBody>
          <a:bodyPr wrap="none" rtlCol="0">
            <a:spAutoFit/>
          </a:bodyPr>
          <a:lstStyle/>
          <a:p>
            <a:r>
              <a:rPr lang="en-GB" b="1" dirty="0">
                <a:solidFill>
                  <a:prstClr val="black"/>
                </a:solidFill>
              </a:rPr>
              <a:t>2010 - Higgs </a:t>
            </a:r>
            <a:r>
              <a:rPr lang="bg-BG" b="1" dirty="0">
                <a:solidFill>
                  <a:prstClr val="black"/>
                </a:solidFill>
              </a:rPr>
              <a:t>на </a:t>
            </a:r>
            <a:r>
              <a:rPr lang="en-GB" b="1" dirty="0">
                <a:solidFill>
                  <a:prstClr val="black"/>
                </a:solidFill>
              </a:rPr>
              <a:t>CMS</a:t>
            </a:r>
            <a:endParaRPr lang="en-GB" dirty="0">
              <a:solidFill>
                <a:prstClr val="black"/>
              </a:solidFill>
            </a:endParaRPr>
          </a:p>
        </p:txBody>
      </p:sp>
      <p:sp>
        <p:nvSpPr>
          <p:cNvPr id="6" name="TextBox 3"/>
          <p:cNvSpPr txBox="1"/>
          <p:nvPr/>
        </p:nvSpPr>
        <p:spPr>
          <a:xfrm>
            <a:off x="2132112" y="6522335"/>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smtClean="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26639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t>27</a:t>
            </a:fld>
            <a:endParaRPr lang="en-GB"/>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027" y="620688"/>
            <a:ext cx="4514732" cy="58492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620688"/>
            <a:ext cx="3988481" cy="59588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284221" y="312911"/>
            <a:ext cx="3319822" cy="307777"/>
          </a:xfrm>
          <a:prstGeom prst="rect">
            <a:avLst/>
          </a:prstGeom>
          <a:noFill/>
        </p:spPr>
        <p:txBody>
          <a:bodyPr wrap="square" rtlCol="0">
            <a:spAutoFit/>
          </a:bodyPr>
          <a:lstStyle/>
          <a:p>
            <a:r>
              <a:rPr lang="bg-BG" sz="1400" dirty="0" smtClean="0">
                <a:latin typeface="Times New Roman" panose="02020603050405020304" pitchFamily="18" charset="0"/>
                <a:cs typeface="Times New Roman" panose="02020603050405020304" pitchFamily="18" charset="0"/>
              </a:rPr>
              <a:t>Инсталиране на детектора </a:t>
            </a:r>
            <a:r>
              <a:rPr lang="en-GB" sz="1400" dirty="0" smtClean="0">
                <a:latin typeface="Times New Roman" panose="02020603050405020304" pitchFamily="18" charset="0"/>
                <a:cs typeface="Times New Roman" panose="02020603050405020304" pitchFamily="18" charset="0"/>
              </a:rPr>
              <a:t>CMS </a:t>
            </a:r>
            <a:endParaRPr lang="en-GB" sz="1400" dirty="0">
              <a:latin typeface="Times New Roman" panose="02020603050405020304" pitchFamily="18" charset="0"/>
              <a:cs typeface="Times New Roman" panose="02020603050405020304" pitchFamily="18" charset="0"/>
            </a:endParaRPr>
          </a:p>
        </p:txBody>
      </p:sp>
      <p:sp>
        <p:nvSpPr>
          <p:cNvPr id="8" name="TextBox 3"/>
          <p:cNvSpPr txBox="1"/>
          <p:nvPr/>
        </p:nvSpPr>
        <p:spPr>
          <a:xfrm>
            <a:off x="2132112" y="6522335"/>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smtClean="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9" name="Rectangle 8"/>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77880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t>28</a:t>
            </a:fld>
            <a:endParaRPr lang="en-GB"/>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388" y="585788"/>
            <a:ext cx="7515225" cy="5686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324726" y="278011"/>
            <a:ext cx="3319822" cy="307777"/>
          </a:xfrm>
          <a:prstGeom prst="rect">
            <a:avLst/>
          </a:prstGeom>
          <a:noFill/>
        </p:spPr>
        <p:txBody>
          <a:bodyPr wrap="square" rtlCol="0">
            <a:spAutoFit/>
          </a:bodyPr>
          <a:lstStyle/>
          <a:p>
            <a:r>
              <a:rPr lang="bg-BG" sz="1400" dirty="0" smtClean="0">
                <a:latin typeface="Times New Roman" panose="02020603050405020304" pitchFamily="18" charset="0"/>
                <a:cs typeface="Times New Roman" panose="02020603050405020304" pitchFamily="18" charset="0"/>
              </a:rPr>
              <a:t>Инсталиране на детектора </a:t>
            </a:r>
            <a:r>
              <a:rPr lang="en-GB" sz="1400" dirty="0" smtClean="0">
                <a:latin typeface="Times New Roman" panose="02020603050405020304" pitchFamily="18" charset="0"/>
                <a:cs typeface="Times New Roman" panose="02020603050405020304" pitchFamily="18" charset="0"/>
              </a:rPr>
              <a:t>CMS </a:t>
            </a:r>
            <a:endParaRPr lang="en-GB" sz="1400" dirty="0">
              <a:latin typeface="Times New Roman" panose="02020603050405020304" pitchFamily="18" charset="0"/>
              <a:cs typeface="Times New Roman" panose="02020603050405020304" pitchFamily="18" charset="0"/>
            </a:endParaRPr>
          </a:p>
        </p:txBody>
      </p:sp>
      <p:sp>
        <p:nvSpPr>
          <p:cNvPr id="7" name="TextBox 3"/>
          <p:cNvSpPr txBox="1"/>
          <p:nvPr/>
        </p:nvSpPr>
        <p:spPr>
          <a:xfrm>
            <a:off x="2132112" y="6522335"/>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smtClean="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6" name="Rectangle 5"/>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77880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t>29</a:t>
            </a:fld>
            <a:endParaRPr lang="en-GB"/>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963" y="657225"/>
            <a:ext cx="7458075" cy="554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267744" y="369332"/>
            <a:ext cx="3319822" cy="307777"/>
          </a:xfrm>
          <a:prstGeom prst="rect">
            <a:avLst/>
          </a:prstGeom>
          <a:noFill/>
        </p:spPr>
        <p:txBody>
          <a:bodyPr wrap="square" rtlCol="0">
            <a:spAutoFit/>
          </a:bodyPr>
          <a:lstStyle/>
          <a:p>
            <a:r>
              <a:rPr lang="bg-BG" sz="1400" dirty="0" smtClean="0">
                <a:latin typeface="Times New Roman" panose="02020603050405020304" pitchFamily="18" charset="0"/>
                <a:cs typeface="Times New Roman" panose="02020603050405020304" pitchFamily="18" charset="0"/>
              </a:rPr>
              <a:t>Инсталиране на детектора </a:t>
            </a:r>
            <a:r>
              <a:rPr lang="en-GB" sz="1400" dirty="0" smtClean="0">
                <a:latin typeface="Times New Roman" panose="02020603050405020304" pitchFamily="18" charset="0"/>
                <a:cs typeface="Times New Roman" panose="02020603050405020304" pitchFamily="18" charset="0"/>
              </a:rPr>
              <a:t>CMS </a:t>
            </a:r>
            <a:endParaRPr lang="en-GB" sz="1400" dirty="0">
              <a:latin typeface="Times New Roman" panose="02020603050405020304" pitchFamily="18" charset="0"/>
              <a:cs typeface="Times New Roman" panose="02020603050405020304" pitchFamily="18" charset="0"/>
            </a:endParaRPr>
          </a:p>
        </p:txBody>
      </p:sp>
      <p:sp>
        <p:nvSpPr>
          <p:cNvPr id="7" name="TextBox 3"/>
          <p:cNvSpPr txBox="1"/>
          <p:nvPr/>
        </p:nvSpPr>
        <p:spPr>
          <a:xfrm>
            <a:off x="2132112" y="6522335"/>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smtClean="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6" name="Rectangle 5"/>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77880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t>3</a:t>
            </a:fld>
            <a:endParaRPr lang="en-GB"/>
          </a:p>
        </p:txBody>
      </p:sp>
      <p:sp>
        <p:nvSpPr>
          <p:cNvPr id="6" name="Rectangle 5"/>
          <p:cNvSpPr/>
          <p:nvPr/>
        </p:nvSpPr>
        <p:spPr>
          <a:xfrm>
            <a:off x="4211960" y="0"/>
            <a:ext cx="3816424" cy="369332"/>
          </a:xfrm>
          <a:prstGeom prst="rect">
            <a:avLst/>
          </a:prstGeom>
        </p:spPr>
        <p:txBody>
          <a:bodyPr wrap="square">
            <a:spAutoFit/>
          </a:bodyPr>
          <a:lstStyle/>
          <a:p>
            <a:r>
              <a:rPr lang="en-GB" b="1" dirty="0" smtClean="0">
                <a:latin typeface="Times New Roman" panose="02020603050405020304" pitchFamily="18" charset="0"/>
                <a:cs typeface="Times New Roman" panose="02020603050405020304" pitchFamily="18" charset="0"/>
              </a:rPr>
              <a:t>LHC</a:t>
            </a:r>
            <a:r>
              <a:rPr lang="bg-BG" b="1" dirty="0" smtClean="0">
                <a:latin typeface="Times New Roman" panose="02020603050405020304" pitchFamily="18" charset="0"/>
                <a:cs typeface="Times New Roman" panose="02020603050405020304" pitchFamily="18" charset="0"/>
              </a:rPr>
              <a:t> – </a:t>
            </a:r>
            <a:r>
              <a:rPr lang="en-GB" b="1" dirty="0" smtClean="0">
                <a:latin typeface="Times New Roman" panose="02020603050405020304" pitchFamily="18" charset="0"/>
                <a:cs typeface="Times New Roman" panose="02020603050405020304" pitchFamily="18" charset="0"/>
              </a:rPr>
              <a:t>CMS – </a:t>
            </a:r>
            <a:r>
              <a:rPr lang="bg-BG" b="1" dirty="0" smtClean="0">
                <a:latin typeface="Times New Roman" panose="02020603050405020304" pitchFamily="18" charset="0"/>
                <a:cs typeface="Times New Roman" panose="02020603050405020304" pitchFamily="18" charset="0"/>
              </a:rPr>
              <a:t>запис на 1 събитие</a:t>
            </a:r>
          </a:p>
        </p:txBody>
      </p:sp>
      <p:pic>
        <p:nvPicPr>
          <p:cNvPr id="2054" name="Picture 6" descr="Higgs Bos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8" y="237474"/>
            <a:ext cx="4138935" cy="2646531"/>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Magnified view of the event above showing that 29 distinct vertices have been reconstructed corresponding to 29 distinct collisions within a single crossing of the LHC be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01767"/>
            <a:ext cx="6978601" cy="389087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571465" y="620688"/>
            <a:ext cx="4572000" cy="1200329"/>
          </a:xfrm>
          <a:prstGeom prst="rect">
            <a:avLst/>
          </a:prstGeom>
        </p:spPr>
        <p:txBody>
          <a:bodyPr>
            <a:spAutoFit/>
          </a:bodyPr>
          <a:lstStyle/>
          <a:p>
            <a:r>
              <a:rPr lang="en-GB" b="1" dirty="0"/>
              <a:t>CMS </a:t>
            </a:r>
            <a:r>
              <a:rPr lang="bg-BG" b="1" dirty="0"/>
              <a:t> </a:t>
            </a:r>
            <a:r>
              <a:rPr lang="bg-BG" b="1" dirty="0" smtClean="0"/>
              <a:t>има около </a:t>
            </a:r>
            <a:r>
              <a:rPr lang="en-GB" b="1" dirty="0" smtClean="0"/>
              <a:t>100 </a:t>
            </a:r>
            <a:r>
              <a:rPr lang="bg-BG" b="1" dirty="0"/>
              <a:t>милиона </a:t>
            </a:r>
            <a:r>
              <a:rPr lang="bg-BG" b="1" dirty="0" smtClean="0"/>
              <a:t>канала и прави „ цифрови“ снимки 40 милиона пъти в секунда!</a:t>
            </a:r>
            <a:endParaRPr lang="bg-BG" b="1" dirty="0"/>
          </a:p>
          <a:p>
            <a:r>
              <a:rPr lang="ru-RU" b="1" dirty="0" smtClean="0"/>
              <a:t>/цифрова </a:t>
            </a:r>
            <a:r>
              <a:rPr lang="ru-RU" b="1" dirty="0"/>
              <a:t>камера ~ </a:t>
            </a:r>
            <a:r>
              <a:rPr lang="ru-RU" b="1" dirty="0" smtClean="0"/>
              <a:t>20 </a:t>
            </a:r>
            <a:r>
              <a:rPr lang="ru-RU" b="1" dirty="0"/>
              <a:t>милиона </a:t>
            </a:r>
            <a:r>
              <a:rPr lang="ru-RU" b="1" dirty="0" smtClean="0"/>
              <a:t>пиксела/</a:t>
            </a:r>
            <a:endParaRPr lang="en-GB" dirty="0"/>
          </a:p>
        </p:txBody>
      </p:sp>
      <p:sp>
        <p:nvSpPr>
          <p:cNvPr id="7" name="TextBox 6"/>
          <p:cNvSpPr txBox="1"/>
          <p:nvPr/>
        </p:nvSpPr>
        <p:spPr>
          <a:xfrm>
            <a:off x="4716016" y="2060848"/>
            <a:ext cx="1584176" cy="369332"/>
          </a:xfrm>
          <a:prstGeom prst="rect">
            <a:avLst/>
          </a:prstGeom>
          <a:noFill/>
        </p:spPr>
        <p:txBody>
          <a:bodyPr wrap="square" rtlCol="0">
            <a:spAutoFit/>
          </a:bodyPr>
          <a:lstStyle/>
          <a:p>
            <a:r>
              <a:rPr lang="bg-BG" dirty="0" smtClean="0"/>
              <a:t>1 събитие</a:t>
            </a:r>
            <a:endParaRPr lang="en-GB" dirty="0"/>
          </a:p>
        </p:txBody>
      </p:sp>
      <p:cxnSp>
        <p:nvCxnSpPr>
          <p:cNvPr id="9" name="Straight Arrow Connector 8"/>
          <p:cNvCxnSpPr>
            <a:stCxn id="7" idx="1"/>
          </p:cNvCxnSpPr>
          <p:nvPr/>
        </p:nvCxnSpPr>
        <p:spPr>
          <a:xfrm flipH="1" flipV="1">
            <a:off x="3851920" y="1821017"/>
            <a:ext cx="864096" cy="424497"/>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978601" y="3212976"/>
            <a:ext cx="1979176" cy="2585323"/>
          </a:xfrm>
          <a:prstGeom prst="rect">
            <a:avLst/>
          </a:prstGeom>
          <a:noFill/>
        </p:spPr>
        <p:txBody>
          <a:bodyPr wrap="square" rtlCol="0">
            <a:spAutoFit/>
          </a:bodyPr>
          <a:lstStyle/>
          <a:p>
            <a:r>
              <a:rPr lang="bg-BG" b="1" dirty="0" smtClean="0">
                <a:latin typeface="+mj-lt"/>
                <a:cs typeface="Times New Roman" panose="02020603050405020304" pitchFamily="18" charset="0"/>
              </a:rPr>
              <a:t>С повишаване на светимостта броят на събития по време на един интервал на сблъскване на протоните /25 наносекунди/  расте до 50</a:t>
            </a:r>
          </a:p>
        </p:txBody>
      </p:sp>
      <p:sp>
        <p:nvSpPr>
          <p:cNvPr id="13"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3894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t>30</a:t>
            </a:fld>
            <a:endParaRPr lang="en-GB"/>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488" y="652463"/>
            <a:ext cx="7439025" cy="555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267744" y="283131"/>
            <a:ext cx="3319822" cy="338554"/>
          </a:xfrm>
          <a:prstGeom prst="rect">
            <a:avLst/>
          </a:prstGeom>
          <a:noFill/>
        </p:spPr>
        <p:txBody>
          <a:bodyPr wrap="square" rtlCol="0">
            <a:spAutoFit/>
          </a:bodyPr>
          <a:lstStyle/>
          <a:p>
            <a:r>
              <a:rPr lang="bg-BG" sz="1600" dirty="0" smtClean="0">
                <a:latin typeface="Times New Roman" panose="02020603050405020304" pitchFamily="18" charset="0"/>
                <a:cs typeface="Times New Roman" panose="02020603050405020304" pitchFamily="18" charset="0"/>
              </a:rPr>
              <a:t>Инсталиране на детектора </a:t>
            </a:r>
            <a:r>
              <a:rPr lang="en-GB" sz="1600" dirty="0" smtClean="0">
                <a:latin typeface="Times New Roman" panose="02020603050405020304" pitchFamily="18" charset="0"/>
                <a:cs typeface="Times New Roman" panose="02020603050405020304" pitchFamily="18" charset="0"/>
              </a:rPr>
              <a:t>CMS </a:t>
            </a:r>
            <a:endParaRPr lang="en-GB" sz="1600" dirty="0">
              <a:latin typeface="Times New Roman" panose="02020603050405020304" pitchFamily="18" charset="0"/>
              <a:cs typeface="Times New Roman" panose="02020603050405020304" pitchFamily="18" charset="0"/>
            </a:endParaRPr>
          </a:p>
        </p:txBody>
      </p:sp>
      <p:sp>
        <p:nvSpPr>
          <p:cNvPr id="6" name="TextBox 3"/>
          <p:cNvSpPr txBox="1"/>
          <p:nvPr/>
        </p:nvSpPr>
        <p:spPr>
          <a:xfrm>
            <a:off x="2132112" y="6522335"/>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smtClean="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7" name="Rectangle 6"/>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77880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t>31</a:t>
            </a:fld>
            <a:endParaRPr lang="en-GB"/>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913" y="614363"/>
            <a:ext cx="7496175" cy="562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284512" y="275809"/>
            <a:ext cx="3319822" cy="338554"/>
          </a:xfrm>
          <a:prstGeom prst="rect">
            <a:avLst/>
          </a:prstGeom>
          <a:noFill/>
        </p:spPr>
        <p:txBody>
          <a:bodyPr wrap="square" rtlCol="0">
            <a:spAutoFit/>
          </a:bodyPr>
          <a:lstStyle/>
          <a:p>
            <a:r>
              <a:rPr lang="bg-BG" sz="1600" dirty="0" smtClean="0">
                <a:latin typeface="Times New Roman" panose="02020603050405020304" pitchFamily="18" charset="0"/>
                <a:cs typeface="Times New Roman" panose="02020603050405020304" pitchFamily="18" charset="0"/>
              </a:rPr>
              <a:t>Инсталиране на детектора </a:t>
            </a:r>
            <a:r>
              <a:rPr lang="en-GB" sz="1600" dirty="0" smtClean="0">
                <a:latin typeface="Times New Roman" panose="02020603050405020304" pitchFamily="18" charset="0"/>
                <a:cs typeface="Times New Roman" panose="02020603050405020304" pitchFamily="18" charset="0"/>
              </a:rPr>
              <a:t>CMS </a:t>
            </a:r>
            <a:endParaRPr lang="en-GB" sz="1600" dirty="0">
              <a:latin typeface="Times New Roman" panose="02020603050405020304" pitchFamily="18" charset="0"/>
              <a:cs typeface="Times New Roman" panose="02020603050405020304" pitchFamily="18" charset="0"/>
            </a:endParaRPr>
          </a:p>
        </p:txBody>
      </p:sp>
      <p:sp>
        <p:nvSpPr>
          <p:cNvPr id="7" name="TextBox 3"/>
          <p:cNvSpPr txBox="1"/>
          <p:nvPr/>
        </p:nvSpPr>
        <p:spPr>
          <a:xfrm>
            <a:off x="2132112" y="6522335"/>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smtClean="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
        <p:nvSpPr>
          <p:cNvPr id="6" name="Rectangle 5"/>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77880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t>32</a:t>
            </a:fld>
            <a:endParaRPr lang="en-GB"/>
          </a:p>
        </p:txBody>
      </p:sp>
      <p:pic>
        <p:nvPicPr>
          <p:cNvPr id="3076" name="Picture 4" descr="&amp;Rcy;&amp;iecy;&amp;zcy;&amp;ucy;&amp;lcy;&amp;tcy;&amp;acy;&amp;tcy; &amp;scy; &amp;icy;&amp;zcy;&amp;ocy;&amp;bcy;&amp;rcy;&amp;acy;&amp;zhcy;&amp;iecy;&amp;ncy;&amp;icy;&amp;iecy; &amp;zcy;&amp;acy; particle physics detectors pictur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00777" y="3707069"/>
            <a:ext cx="4533006" cy="295376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0" y="0"/>
            <a:ext cx="9144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4. Детекторни комплекси на LHC:  CMS</a:t>
            </a:r>
            <a:r>
              <a:rPr lang="en-US" b="1" dirty="0">
                <a:latin typeface="Times New Roman" panose="02020603050405020304" pitchFamily="18" charset="0"/>
                <a:cs typeface="Times New Roman" panose="02020603050405020304" pitchFamily="18" charset="0"/>
              </a:rPr>
              <a:t>,  ATLAS, </a:t>
            </a:r>
            <a:r>
              <a:rPr lang="en-US" b="1" dirty="0" err="1">
                <a:latin typeface="Times New Roman" panose="02020603050405020304" pitchFamily="18" charset="0"/>
                <a:cs typeface="Times New Roman" panose="02020603050405020304" pitchFamily="18" charset="0"/>
              </a:rPr>
              <a:t>LHCb</a:t>
            </a:r>
            <a:r>
              <a:rPr lang="en-US" b="1" dirty="0">
                <a:latin typeface="Times New Roman" panose="02020603050405020304" pitchFamily="18" charset="0"/>
                <a:cs typeface="Times New Roman" panose="02020603050405020304" pitchFamily="18" charset="0"/>
              </a:rPr>
              <a:t>, ALICE</a:t>
            </a:r>
            <a:endParaRPr lang="ru-RU" b="1" dirty="0">
              <a:latin typeface="Times New Roman" panose="02020603050405020304" pitchFamily="18" charset="0"/>
              <a:cs typeface="Times New Roman" panose="02020603050405020304" pitchFamily="18" charset="0"/>
            </a:endParaRPr>
          </a:p>
        </p:txBody>
      </p:sp>
      <p:sp>
        <p:nvSpPr>
          <p:cNvPr id="11" name="TextBox 3"/>
          <p:cNvSpPr txBox="1"/>
          <p:nvPr/>
        </p:nvSpPr>
        <p:spPr>
          <a:xfrm>
            <a:off x="2132112" y="6522335"/>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smtClean="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pic>
        <p:nvPicPr>
          <p:cNvPr id="3" name="Picture 2" descr="http://public.web.cern.ch/public/features/Higgs-candidat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17" y="3898053"/>
            <a:ext cx="4191000" cy="23431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55575" y="6241204"/>
            <a:ext cx="1861407" cy="30777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none">
            <a:spAutoFit/>
          </a:bodyPr>
          <a:lstStyle/>
          <a:p>
            <a:r>
              <a:rPr lang="en-US" sz="1400" dirty="0">
                <a:latin typeface="Times New Roman" panose="02020603050405020304" pitchFamily="18" charset="0"/>
                <a:cs typeface="Times New Roman" panose="02020603050405020304" pitchFamily="18" charset="0"/>
              </a:rPr>
              <a:t>H-&gt;ZZ-&gt;</a:t>
            </a:r>
            <a:r>
              <a:rPr lang="el-GR" sz="1400" dirty="0">
                <a:latin typeface="Times New Roman" panose="02020603050405020304" pitchFamily="18" charset="0"/>
                <a:cs typeface="Times New Roman" panose="02020603050405020304" pitchFamily="18" charset="0"/>
              </a:rPr>
              <a:t>μμμμ </a:t>
            </a:r>
            <a:r>
              <a:rPr lang="en-US" sz="1400" dirty="0">
                <a:latin typeface="Times New Roman" panose="02020603050405020304" pitchFamily="18" charset="0"/>
                <a:cs typeface="Times New Roman" panose="02020603050405020304" pitchFamily="18" charset="0"/>
              </a:rPr>
              <a:t>reaction</a:t>
            </a:r>
          </a:p>
        </p:txBody>
      </p:sp>
      <p:pic>
        <p:nvPicPr>
          <p:cNvPr id="5" name="Picture 4" descr="http://www.quantumdiaries.org/wp-content/uploads/2013/12/CMS-Htautau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79961" y="476672"/>
            <a:ext cx="4701965" cy="264485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241366" y="3121528"/>
            <a:ext cx="4902634" cy="738664"/>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en-US" sz="1400" b="1" dirty="0" smtClean="0">
                <a:latin typeface="Times New Roman" panose="02020603050405020304" pitchFamily="18" charset="0"/>
                <a:cs typeface="Times New Roman" panose="02020603050405020304" pitchFamily="18" charset="0"/>
              </a:rPr>
              <a:t>CMS-</a:t>
            </a:r>
            <a:r>
              <a:rPr lang="bg-BG" sz="1400" b="1" dirty="0" smtClean="0">
                <a:latin typeface="Times New Roman" panose="02020603050405020304" pitchFamily="18" charset="0"/>
                <a:cs typeface="Times New Roman" panose="02020603050405020304" pitchFamily="18" charset="0"/>
              </a:rPr>
              <a:t>разпад на </a:t>
            </a:r>
            <a:r>
              <a:rPr lang="bg-BG" sz="1400" b="1" dirty="0" err="1" smtClean="0">
                <a:latin typeface="Times New Roman" panose="02020603050405020304" pitchFamily="18" charset="0"/>
                <a:cs typeface="Times New Roman" panose="02020603050405020304" pitchFamily="18" charset="0"/>
              </a:rPr>
              <a:t>Хигс</a:t>
            </a:r>
            <a:r>
              <a:rPr lang="bg-BG" sz="1400" b="1" dirty="0" smtClean="0">
                <a:latin typeface="Times New Roman" panose="02020603050405020304" pitchFamily="18" charset="0"/>
                <a:cs typeface="Times New Roman" panose="02020603050405020304" pitchFamily="18" charset="0"/>
              </a:rPr>
              <a:t> </a:t>
            </a:r>
            <a:r>
              <a:rPr lang="bg-BG" sz="1400" b="1" dirty="0" err="1" smtClean="0">
                <a:latin typeface="Times New Roman" panose="02020603050405020304" pitchFamily="18" charset="0"/>
                <a:cs typeface="Times New Roman" panose="02020603050405020304" pitchFamily="18" charset="0"/>
              </a:rPr>
              <a:t>бозон</a:t>
            </a:r>
            <a:r>
              <a:rPr lang="bg-BG" sz="1400" b="1" dirty="0" smtClean="0">
                <a:latin typeface="Times New Roman" panose="02020603050405020304" pitchFamily="18" charset="0"/>
                <a:cs typeface="Times New Roman" panose="02020603050405020304" pitchFamily="18" charset="0"/>
              </a:rPr>
              <a:t> на 2 </a:t>
            </a:r>
            <a:r>
              <a:rPr lang="bg-BG" sz="1400" b="1" dirty="0" err="1" smtClean="0">
                <a:latin typeface="Times New Roman" panose="02020603050405020304" pitchFamily="18" charset="0"/>
                <a:cs typeface="Times New Roman" panose="02020603050405020304" pitchFamily="18" charset="0"/>
              </a:rPr>
              <a:t>тау</a:t>
            </a:r>
            <a:r>
              <a:rPr lang="bg-BG" sz="1400" b="1" dirty="0" smtClean="0">
                <a:latin typeface="Times New Roman" panose="02020603050405020304" pitchFamily="18" charset="0"/>
                <a:cs typeface="Times New Roman" panose="02020603050405020304" pitchFamily="18" charset="0"/>
              </a:rPr>
              <a:t> </a:t>
            </a:r>
            <a:r>
              <a:rPr lang="bg-BG" sz="1400" b="1" dirty="0" err="1" smtClean="0">
                <a:latin typeface="Times New Roman" panose="02020603050405020304" pitchFamily="18" charset="0"/>
                <a:cs typeface="Times New Roman" panose="02020603050405020304" pitchFamily="18" charset="0"/>
              </a:rPr>
              <a:t>лептона</a:t>
            </a:r>
            <a:r>
              <a:rPr lang="bg-BG" sz="1400" b="1" dirty="0" smtClean="0">
                <a:latin typeface="Times New Roman" panose="02020603050405020304" pitchFamily="18" charset="0"/>
                <a:cs typeface="Times New Roman" panose="02020603050405020304" pitchFamily="18" charset="0"/>
              </a:rPr>
              <a:t>, един </a:t>
            </a:r>
            <a:r>
              <a:rPr lang="bg-BG" sz="1400" b="1" dirty="0" err="1" smtClean="0">
                <a:latin typeface="Times New Roman" panose="02020603050405020304" pitchFamily="18" charset="0"/>
                <a:cs typeface="Times New Roman" panose="02020603050405020304" pitchFamily="18" charset="0"/>
              </a:rPr>
              <a:t>лептон</a:t>
            </a:r>
            <a:r>
              <a:rPr lang="bg-BG" sz="1400" b="1" dirty="0" smtClean="0">
                <a:latin typeface="Times New Roman" panose="02020603050405020304" pitchFamily="18" charset="0"/>
                <a:cs typeface="Times New Roman" panose="02020603050405020304" pitchFamily="18" charset="0"/>
              </a:rPr>
              <a:t> се разпада на </a:t>
            </a:r>
            <a:r>
              <a:rPr lang="bg-BG" sz="1400" b="1" dirty="0" err="1" smtClean="0">
                <a:latin typeface="Times New Roman" panose="02020603050405020304" pitchFamily="18" charset="0"/>
                <a:cs typeface="Times New Roman" panose="02020603050405020304" pitchFamily="18" charset="0"/>
              </a:rPr>
              <a:t>мюон</a:t>
            </a:r>
            <a:r>
              <a:rPr lang="bg-BG" sz="1400" b="1" dirty="0" smtClean="0">
                <a:latin typeface="Times New Roman" panose="02020603050405020304" pitchFamily="18" charset="0"/>
                <a:cs typeface="Times New Roman" panose="02020603050405020304" pitchFamily="18" charset="0"/>
              </a:rPr>
              <a:t> и невидима следа от неутрино, а вторият </a:t>
            </a:r>
            <a:r>
              <a:rPr lang="bg-BG" sz="1400" b="1" dirty="0" err="1" smtClean="0">
                <a:latin typeface="Times New Roman" panose="02020603050405020304" pitchFamily="18" charset="0"/>
                <a:cs typeface="Times New Roman" panose="02020603050405020304" pitchFamily="18" charset="0"/>
              </a:rPr>
              <a:t>лептон</a:t>
            </a:r>
            <a:r>
              <a:rPr lang="bg-BG" sz="1400" b="1" dirty="0" smtClean="0">
                <a:latin typeface="Times New Roman" panose="02020603050405020304" pitchFamily="18" charset="0"/>
                <a:cs typeface="Times New Roman" panose="02020603050405020304" pitchFamily="18" charset="0"/>
              </a:rPr>
              <a:t> на заредени </a:t>
            </a:r>
            <a:r>
              <a:rPr lang="bg-BG" sz="1400" b="1" dirty="0" err="1" smtClean="0">
                <a:latin typeface="Times New Roman" panose="02020603050405020304" pitchFamily="18" charset="0"/>
                <a:cs typeface="Times New Roman" panose="02020603050405020304" pitchFamily="18" charset="0"/>
              </a:rPr>
              <a:t>адрони</a:t>
            </a:r>
            <a:r>
              <a:rPr lang="bg-BG" sz="1400" b="1" dirty="0" smtClean="0">
                <a:latin typeface="Times New Roman" panose="02020603050405020304" pitchFamily="18" charset="0"/>
                <a:cs typeface="Times New Roman" panose="02020603050405020304" pitchFamily="18" charset="0"/>
              </a:rPr>
              <a:t> и неутрино.</a:t>
            </a:r>
            <a:endParaRPr lang="en-US" sz="1400" b="1" dirty="0">
              <a:latin typeface="Times New Roman" panose="02020603050405020304" pitchFamily="18" charset="0"/>
              <a:cs typeface="Times New Roman" panose="02020603050405020304" pitchFamily="18" charset="0"/>
            </a:endParaRPr>
          </a:p>
        </p:txBody>
      </p:sp>
      <p:pic>
        <p:nvPicPr>
          <p:cNvPr id="3078" name="Picture 6" descr="&amp;Rcy;&amp;iecy;&amp;zcy;&amp;ucy;&amp;lcy;&amp;tcy;&amp;acy;&amp;tcy; &amp;scy; &amp;icy;&amp;zcy;&amp;ocy;&amp;bcy;&amp;rcy;&amp;acy;&amp;zhcy;&amp;iecy;&amp;ncy;&amp;icy;&amp;iecy; &amp;zcy;&amp;acy; higgs boson pictur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468868"/>
            <a:ext cx="4027340" cy="3256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05649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t>4</a:t>
            </a:fld>
            <a:endParaRPr lang="en-GB"/>
          </a:p>
        </p:txBody>
      </p:sp>
      <p:pic>
        <p:nvPicPr>
          <p:cNvPr id="3074" name="Picture 2" descr="http://www.sps.ch/uploads/pics/LHC_Fi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67" y="33505"/>
            <a:ext cx="4523333" cy="389955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471050" y="16712"/>
            <a:ext cx="4572000" cy="3693319"/>
          </a:xfrm>
          <a:prstGeom prst="rect">
            <a:avLst/>
          </a:prstGeom>
          <a:solidFill>
            <a:srgbClr val="FFC000">
              <a:alpha val="30000"/>
            </a:srgbClr>
          </a:solidFill>
        </p:spPr>
        <p:txBody>
          <a:bodyPr>
            <a:spAutoFit/>
          </a:bodyPr>
          <a:lstStyle/>
          <a:p>
            <a:r>
              <a:rPr lang="ru-RU" b="1" u="sng" dirty="0" smtClean="0"/>
              <a:t>Технологично предизвикателство</a:t>
            </a:r>
          </a:p>
          <a:p>
            <a:r>
              <a:rPr lang="ru-RU" dirty="0" smtClean="0"/>
              <a:t>1. ~ 1 милиард протон-протонни взаимодействия за 1 s</a:t>
            </a:r>
          </a:p>
          <a:p>
            <a:r>
              <a:rPr lang="ru-RU" dirty="0" smtClean="0"/>
              <a:t>Пакети, съдържащи 10</a:t>
            </a:r>
            <a:r>
              <a:rPr lang="en-US" baseline="30000" dirty="0" smtClean="0"/>
              <a:t>11</a:t>
            </a:r>
            <a:r>
              <a:rPr lang="ru-RU" dirty="0" smtClean="0"/>
              <a:t> протона, се пресичат 40 милиона пъти в центъра на всеки експеримент</a:t>
            </a:r>
          </a:p>
          <a:p>
            <a:r>
              <a:rPr lang="ru-RU" dirty="0" smtClean="0"/>
              <a:t>2. Огромни потоци от вторични частици</a:t>
            </a:r>
          </a:p>
          <a:p>
            <a:r>
              <a:rPr lang="ru-RU" dirty="0" smtClean="0"/>
              <a:t>Хиляди частици пресичат детектора всеки 25 ns</a:t>
            </a:r>
          </a:p>
          <a:p>
            <a:r>
              <a:rPr lang="ru-RU" dirty="0" smtClean="0"/>
              <a:t>Голям брой канали ~ 100 милиона</a:t>
            </a:r>
          </a:p>
          <a:p>
            <a:r>
              <a:rPr lang="ru-RU" dirty="0" smtClean="0"/>
              <a:t>Голям брой информация (1 MB / 25 ns = 40 TB за 1 s)</a:t>
            </a:r>
          </a:p>
          <a:p>
            <a:r>
              <a:rPr lang="ru-RU" dirty="0" smtClean="0"/>
              <a:t>3. Висока радиация от n и γ</a:t>
            </a:r>
            <a:endParaRPr lang="en-GB" dirty="0"/>
          </a:p>
        </p:txBody>
      </p:sp>
      <p:sp>
        <p:nvSpPr>
          <p:cNvPr id="7" name="Rectangle 6"/>
          <p:cNvSpPr/>
          <p:nvPr/>
        </p:nvSpPr>
        <p:spPr>
          <a:xfrm>
            <a:off x="3491880" y="0"/>
            <a:ext cx="720080" cy="369332"/>
          </a:xfrm>
          <a:prstGeom prst="rect">
            <a:avLst/>
          </a:prstGeom>
        </p:spPr>
        <p:txBody>
          <a:bodyPr wrap="square">
            <a:spAutoFit/>
          </a:bodyPr>
          <a:lstStyle/>
          <a:p>
            <a:r>
              <a:rPr lang="en-GB" b="1" dirty="0" smtClean="0">
                <a:latin typeface="Times New Roman" panose="02020603050405020304" pitchFamily="18" charset="0"/>
                <a:cs typeface="Times New Roman" panose="02020603050405020304" pitchFamily="18" charset="0"/>
              </a:rPr>
              <a:t>LHC</a:t>
            </a:r>
            <a:endParaRPr lang="en-GB" b="1" dirty="0">
              <a:latin typeface="Times New Roman" panose="02020603050405020304" pitchFamily="18" charset="0"/>
              <a:cs typeface="Times New Roman" panose="02020603050405020304" pitchFamily="18" charset="0"/>
            </a:endParaRPr>
          </a:p>
        </p:txBody>
      </p:sp>
      <p:sp>
        <p:nvSpPr>
          <p:cNvPr id="6" name="Rectangle 5"/>
          <p:cNvSpPr/>
          <p:nvPr/>
        </p:nvSpPr>
        <p:spPr>
          <a:xfrm>
            <a:off x="63087" y="3733715"/>
            <a:ext cx="8968115" cy="2862322"/>
          </a:xfrm>
          <a:prstGeom prst="rect">
            <a:avLst/>
          </a:prstGeom>
          <a:solidFill>
            <a:schemeClr val="accent1">
              <a:alpha val="32000"/>
            </a:schemeClr>
          </a:solidFill>
        </p:spPr>
        <p:txBody>
          <a:bodyPr wrap="square">
            <a:spAutoFit/>
          </a:bodyPr>
          <a:lstStyle/>
          <a:p>
            <a:r>
              <a:rPr lang="ru-RU" b="1" u="sng" dirty="0" smtClean="0"/>
              <a:t>Изисквания към детекторите</a:t>
            </a:r>
          </a:p>
          <a:p>
            <a:r>
              <a:rPr lang="ru-RU" dirty="0" smtClean="0"/>
              <a:t>Многоканален детектор</a:t>
            </a:r>
          </a:p>
          <a:p>
            <a:r>
              <a:rPr lang="ru-RU" dirty="0" smtClean="0"/>
              <a:t>Да покрива целия телесен ъгъл 4π</a:t>
            </a:r>
          </a:p>
          <a:p>
            <a:r>
              <a:rPr lang="ru-RU" dirty="0" smtClean="0"/>
              <a:t>Херметична калориметрична система</a:t>
            </a:r>
          </a:p>
          <a:p>
            <a:r>
              <a:rPr lang="ru-RU" dirty="0" smtClean="0"/>
              <a:t>Да регистрира направлението и идентифицира заряда и масата на всички частици</a:t>
            </a:r>
          </a:p>
          <a:p>
            <a:r>
              <a:rPr lang="ru-RU" dirty="0" smtClean="0"/>
              <a:t>Да измери техния импулс и енергия</a:t>
            </a:r>
          </a:p>
          <a:p>
            <a:r>
              <a:rPr lang="en-US" dirty="0" smtClean="0"/>
              <a:t>                                 </a:t>
            </a:r>
            <a:r>
              <a:rPr lang="ru-RU" dirty="0" smtClean="0">
                <a:solidFill>
                  <a:srgbClr val="FF0000"/>
                </a:solidFill>
              </a:rPr>
              <a:t>Мощна вътрешна трекова система</a:t>
            </a:r>
          </a:p>
          <a:p>
            <a:r>
              <a:rPr lang="en-US" dirty="0" smtClean="0">
                <a:solidFill>
                  <a:srgbClr val="FF0000"/>
                </a:solidFill>
              </a:rPr>
              <a:t>                                 </a:t>
            </a:r>
            <a:r>
              <a:rPr lang="ru-RU" dirty="0" smtClean="0">
                <a:solidFill>
                  <a:srgbClr val="FF0000"/>
                </a:solidFill>
              </a:rPr>
              <a:t>Висока разделителна способност на електромагнитния калориметър</a:t>
            </a:r>
          </a:p>
          <a:p>
            <a:r>
              <a:rPr lang="en-US" dirty="0" smtClean="0">
                <a:solidFill>
                  <a:srgbClr val="FF0000"/>
                </a:solidFill>
              </a:rPr>
              <a:t>                                 </a:t>
            </a:r>
            <a:r>
              <a:rPr lang="ru-RU" dirty="0" smtClean="0">
                <a:solidFill>
                  <a:srgbClr val="FF0000"/>
                </a:solidFill>
              </a:rPr>
              <a:t>Много добра мюонна идентификация и измерване на импулса</a:t>
            </a:r>
          </a:p>
          <a:p>
            <a:r>
              <a:rPr lang="ru-RU" dirty="0" smtClean="0"/>
              <a:t>Високо радиационно устойчиви материали</a:t>
            </a:r>
            <a:endParaRPr lang="en-GB" dirty="0"/>
          </a:p>
        </p:txBody>
      </p:sp>
      <p:sp>
        <p:nvSpPr>
          <p:cNvPr id="9"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3894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5302C7-B9A0-49CC-9407-2050C1ACB3A8}" type="slidenum">
              <a:rPr lang="en-GB" smtClean="0"/>
              <a:t>5</a:t>
            </a:fld>
            <a:endParaRPr lang="en-GB"/>
          </a:p>
        </p:txBody>
      </p:sp>
      <p:sp>
        <p:nvSpPr>
          <p:cNvPr id="3" name="Rectangle 2"/>
          <p:cNvSpPr/>
          <p:nvPr/>
        </p:nvSpPr>
        <p:spPr>
          <a:xfrm>
            <a:off x="-57902" y="506254"/>
            <a:ext cx="4572000" cy="2308324"/>
          </a:xfrm>
          <a:prstGeom prst="rect">
            <a:avLst/>
          </a:prstGeom>
        </p:spPr>
        <p:txBody>
          <a:bodyPr>
            <a:spAutoFit/>
          </a:bodyPr>
          <a:lstStyle/>
          <a:p>
            <a:r>
              <a:rPr lang="ru-RU" dirty="0" smtClean="0"/>
              <a:t>Понастоящем за регистрация на частици се</a:t>
            </a:r>
          </a:p>
          <a:p>
            <a:r>
              <a:rPr lang="ru-RU" dirty="0" smtClean="0"/>
              <a:t>използват следните процеси при тяхното</a:t>
            </a:r>
          </a:p>
          <a:p>
            <a:r>
              <a:rPr lang="ru-RU" dirty="0" smtClean="0"/>
              <a:t>взаимодействие с веществото на детектора:</a:t>
            </a:r>
          </a:p>
          <a:p>
            <a:r>
              <a:rPr lang="ru-RU" dirty="0" smtClean="0"/>
              <a:t>1. Електромагнитно взаимодействие (всички</a:t>
            </a:r>
          </a:p>
          <a:p>
            <a:r>
              <a:rPr lang="ru-RU" dirty="0" smtClean="0"/>
              <a:t>заредени + γ)</a:t>
            </a:r>
          </a:p>
          <a:p>
            <a:r>
              <a:rPr lang="ru-RU" dirty="0" smtClean="0"/>
              <a:t>2. Силно взаимодействие (адрони, включително и неутралните – n )</a:t>
            </a:r>
          </a:p>
          <a:p>
            <a:r>
              <a:rPr lang="ru-RU" dirty="0" smtClean="0"/>
              <a:t>3. Слабо взаимодействие (неутрино - ν)</a:t>
            </a:r>
            <a:endParaRPr lang="en-GB" dirty="0"/>
          </a:p>
        </p:txBody>
      </p:sp>
      <p:sp>
        <p:nvSpPr>
          <p:cNvPr id="6" name="Rectangle 5"/>
          <p:cNvSpPr/>
          <p:nvPr/>
        </p:nvSpPr>
        <p:spPr>
          <a:xfrm>
            <a:off x="6371904" y="138451"/>
            <a:ext cx="2278957" cy="307777"/>
          </a:xfrm>
          <a:prstGeom prst="rect">
            <a:avLst/>
          </a:prstGeom>
        </p:spPr>
        <p:txBody>
          <a:bodyPr wrap="none">
            <a:spAutoFit/>
          </a:bodyPr>
          <a:lstStyle/>
          <a:p>
            <a:r>
              <a:rPr lang="bg-BG" sz="1400" b="1" u="sng" dirty="0">
                <a:latin typeface="Times New Roman" panose="02020603050405020304" pitchFamily="18" charset="0"/>
                <a:cs typeface="Times New Roman" panose="02020603050405020304" pitchFamily="18" charset="0"/>
              </a:rPr>
              <a:t>Електромагнитна лавина</a:t>
            </a:r>
            <a:endParaRPr lang="en-GB" sz="1400" u="sng" dirty="0">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4222" y="826066"/>
            <a:ext cx="3181350" cy="155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7312989" y="2343948"/>
            <a:ext cx="1885207" cy="1169551"/>
          </a:xfrm>
          <a:prstGeom prst="rect">
            <a:avLst/>
          </a:prstGeom>
        </p:spPr>
        <p:txBody>
          <a:bodyPr wrap="square">
            <a:spAutoFit/>
          </a:bodyPr>
          <a:lstStyle/>
          <a:p>
            <a:r>
              <a:rPr lang="ru-RU" sz="1400" dirty="0" smtClean="0"/>
              <a:t>1. Масата (е)</a:t>
            </a:r>
          </a:p>
          <a:p>
            <a:r>
              <a:rPr lang="ru-RU" sz="1400" dirty="0" smtClean="0"/>
              <a:t>конвертира в</a:t>
            </a:r>
          </a:p>
          <a:p>
            <a:r>
              <a:rPr lang="ru-RU" sz="1400" dirty="0" smtClean="0"/>
              <a:t>енергия (γ)</a:t>
            </a:r>
          </a:p>
          <a:p>
            <a:r>
              <a:rPr lang="ru-RU" sz="1400" dirty="0" smtClean="0"/>
              <a:t>2. Раждат се е+е-</a:t>
            </a:r>
          </a:p>
          <a:p>
            <a:r>
              <a:rPr lang="ru-RU" sz="1400" dirty="0" smtClean="0"/>
              <a:t>двойки</a:t>
            </a:r>
            <a:endParaRPr lang="en-GB" sz="1400" dirty="0"/>
          </a:p>
        </p:txBody>
      </p:sp>
      <p:sp>
        <p:nvSpPr>
          <p:cNvPr id="9" name="Rectangle 8"/>
          <p:cNvSpPr/>
          <p:nvPr/>
        </p:nvSpPr>
        <p:spPr>
          <a:xfrm>
            <a:off x="4538294" y="2343948"/>
            <a:ext cx="2843601" cy="923330"/>
          </a:xfrm>
          <a:prstGeom prst="rect">
            <a:avLst/>
          </a:prstGeom>
        </p:spPr>
        <p:txBody>
          <a:bodyPr wrap="square">
            <a:spAutoFit/>
          </a:bodyPr>
          <a:lstStyle/>
          <a:p>
            <a:r>
              <a:rPr lang="ru-RU" dirty="0" smtClean="0"/>
              <a:t>Χ0 - </a:t>
            </a:r>
            <a:r>
              <a:rPr lang="ru-RU" sz="1200" dirty="0" smtClean="0"/>
              <a:t>Радиационна дължина – средната дължина на проникване във веществото преди да се предизвика ЕМ лавина само от електрони, позитрони и фотони</a:t>
            </a:r>
            <a:endParaRPr lang="en-GB" sz="1200" dirty="0"/>
          </a:p>
        </p:txBody>
      </p:sp>
      <p:sp>
        <p:nvSpPr>
          <p:cNvPr id="10" name="Rectangle 9"/>
          <p:cNvSpPr/>
          <p:nvPr/>
        </p:nvSpPr>
        <p:spPr>
          <a:xfrm>
            <a:off x="6588224" y="782831"/>
            <a:ext cx="2232248" cy="1569660"/>
          </a:xfrm>
          <a:prstGeom prst="rect">
            <a:avLst/>
          </a:prstGeom>
          <a:solidFill>
            <a:schemeClr val="accent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6697453" y="427355"/>
            <a:ext cx="2390750" cy="307777"/>
          </a:xfrm>
          <a:prstGeom prst="rect">
            <a:avLst/>
          </a:prstGeom>
          <a:noFill/>
        </p:spPr>
        <p:txBody>
          <a:bodyPr wrap="square" rtlCol="0">
            <a:spAutoFit/>
          </a:bodyPr>
          <a:lstStyle/>
          <a:p>
            <a:r>
              <a:rPr lang="bg-BG" sz="1400" dirty="0" smtClean="0">
                <a:latin typeface="Times New Roman" panose="02020603050405020304" pitchFamily="18" charset="0"/>
                <a:cs typeface="Times New Roman" panose="02020603050405020304" pitchFamily="18" charset="0"/>
              </a:rPr>
              <a:t>Чувствителен елемент</a:t>
            </a:r>
            <a:endParaRPr lang="en-GB" sz="1400" dirty="0">
              <a:latin typeface="Times New Roman" panose="02020603050405020304" pitchFamily="18" charset="0"/>
              <a:cs typeface="Times New Roman" panose="02020603050405020304" pitchFamily="18" charset="0"/>
            </a:endParaRPr>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5185" y="5051905"/>
            <a:ext cx="3524250" cy="151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5910991" y="5078164"/>
            <a:ext cx="2300114" cy="1514475"/>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5872173" y="4736279"/>
            <a:ext cx="2390750" cy="369332"/>
          </a:xfrm>
          <a:prstGeom prst="rect">
            <a:avLst/>
          </a:prstGeom>
          <a:noFill/>
        </p:spPr>
        <p:txBody>
          <a:bodyPr wrap="square" rtlCol="0">
            <a:spAutoFit/>
          </a:bodyPr>
          <a:lstStyle/>
          <a:p>
            <a:r>
              <a:rPr lang="bg-BG" dirty="0" smtClean="0"/>
              <a:t>Чувствителен елемент</a:t>
            </a:r>
            <a:endParaRPr lang="en-GB" dirty="0"/>
          </a:p>
        </p:txBody>
      </p:sp>
      <p:sp>
        <p:nvSpPr>
          <p:cNvPr id="13" name="Rectangle 12"/>
          <p:cNvSpPr/>
          <p:nvPr/>
        </p:nvSpPr>
        <p:spPr>
          <a:xfrm>
            <a:off x="4472623" y="4145501"/>
            <a:ext cx="2929361" cy="738664"/>
          </a:xfrm>
          <a:prstGeom prst="rect">
            <a:avLst/>
          </a:prstGeom>
        </p:spPr>
        <p:txBody>
          <a:bodyPr wrap="square">
            <a:spAutoFit/>
          </a:bodyPr>
          <a:lstStyle/>
          <a:p>
            <a:r>
              <a:rPr lang="el-GR" dirty="0" smtClean="0"/>
              <a:t>λ</a:t>
            </a:r>
            <a:r>
              <a:rPr lang="ru-RU" sz="1200" dirty="0" smtClean="0"/>
              <a:t> - Интеракционна дължина – средната</a:t>
            </a:r>
          </a:p>
          <a:p>
            <a:r>
              <a:rPr lang="ru-RU" sz="1200" dirty="0" smtClean="0"/>
              <a:t>дължина на проникване във веществото</a:t>
            </a:r>
          </a:p>
          <a:p>
            <a:r>
              <a:rPr lang="ru-RU" sz="1200" dirty="0" smtClean="0"/>
              <a:t>преди да се предизвика адронна лавина</a:t>
            </a:r>
            <a:endParaRPr lang="en-GB" sz="1200" dirty="0"/>
          </a:p>
        </p:txBody>
      </p:sp>
      <p:sp>
        <p:nvSpPr>
          <p:cNvPr id="14" name="Rectangle 13"/>
          <p:cNvSpPr/>
          <p:nvPr/>
        </p:nvSpPr>
        <p:spPr>
          <a:xfrm>
            <a:off x="6156601" y="3635732"/>
            <a:ext cx="1523174" cy="307777"/>
          </a:xfrm>
          <a:prstGeom prst="rect">
            <a:avLst/>
          </a:prstGeom>
        </p:spPr>
        <p:txBody>
          <a:bodyPr wrap="none">
            <a:spAutoFit/>
          </a:bodyPr>
          <a:lstStyle/>
          <a:p>
            <a:r>
              <a:rPr lang="bg-BG" sz="1400" b="1" u="sng" dirty="0" smtClean="0">
                <a:latin typeface="Times New Roman" panose="02020603050405020304" pitchFamily="18" charset="0"/>
                <a:cs typeface="Times New Roman" panose="02020603050405020304" pitchFamily="18" charset="0"/>
              </a:rPr>
              <a:t>Адронна лавина</a:t>
            </a:r>
            <a:endParaRPr lang="en-GB" sz="1400" b="1" u="sng"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7312989" y="4005064"/>
            <a:ext cx="1651499" cy="738664"/>
          </a:xfrm>
          <a:prstGeom prst="rect">
            <a:avLst/>
          </a:prstGeom>
          <a:noFill/>
        </p:spPr>
        <p:txBody>
          <a:bodyPr wrap="square" rtlCol="0">
            <a:spAutoFit/>
          </a:bodyPr>
          <a:lstStyle/>
          <a:p>
            <a:r>
              <a:rPr lang="bg-BG" sz="1400" dirty="0" smtClean="0"/>
              <a:t>Раждат се различни частици -</a:t>
            </a:r>
            <a:r>
              <a:rPr lang="en-GB" sz="1400" dirty="0" smtClean="0"/>
              <a:t>p, n,</a:t>
            </a:r>
            <a:r>
              <a:rPr lang="el-GR" sz="1400" dirty="0" smtClean="0"/>
              <a:t>Π</a:t>
            </a:r>
            <a:r>
              <a:rPr lang="en-GB" sz="1400" dirty="0"/>
              <a:t>,</a:t>
            </a:r>
            <a:r>
              <a:rPr lang="el-GR" sz="1400" dirty="0" smtClean="0"/>
              <a:t>ν</a:t>
            </a:r>
            <a:r>
              <a:rPr lang="en-GB" sz="1400" dirty="0" smtClean="0"/>
              <a:t>,</a:t>
            </a:r>
            <a:r>
              <a:rPr lang="el-GR" sz="1400" dirty="0" smtClean="0"/>
              <a:t>λ</a:t>
            </a:r>
            <a:r>
              <a:rPr lang="en-GB" sz="1400" dirty="0" smtClean="0"/>
              <a:t>,</a:t>
            </a:r>
            <a:r>
              <a:rPr lang="el-GR" sz="1400" dirty="0" smtClean="0"/>
              <a:t>Κ</a:t>
            </a:r>
            <a:r>
              <a:rPr lang="en-GB" sz="1400" dirty="0" smtClean="0"/>
              <a:t>,</a:t>
            </a:r>
            <a:r>
              <a:rPr lang="el-GR" sz="1400" dirty="0" smtClean="0"/>
              <a:t>Θ</a:t>
            </a:r>
            <a:r>
              <a:rPr lang="bg-BG" sz="1400" dirty="0" smtClean="0"/>
              <a:t> </a:t>
            </a:r>
            <a:endParaRPr lang="en-GB" sz="1400" dirty="0"/>
          </a:p>
        </p:txBody>
      </p:sp>
      <p:sp>
        <p:nvSpPr>
          <p:cNvPr id="17" name="TextBox 16"/>
          <p:cNvSpPr txBox="1"/>
          <p:nvPr/>
        </p:nvSpPr>
        <p:spPr>
          <a:xfrm>
            <a:off x="8244273" y="5105611"/>
            <a:ext cx="881077" cy="1169551"/>
          </a:xfrm>
          <a:prstGeom prst="rect">
            <a:avLst/>
          </a:prstGeom>
          <a:noFill/>
        </p:spPr>
        <p:txBody>
          <a:bodyPr wrap="square" rtlCol="0">
            <a:spAutoFit/>
          </a:bodyPr>
          <a:lstStyle/>
          <a:p>
            <a:r>
              <a:rPr lang="bg-BG" sz="1400" dirty="0" smtClean="0"/>
              <a:t>ЕМ каскад</a:t>
            </a:r>
          </a:p>
          <a:p>
            <a:endParaRPr lang="bg-BG" sz="1400" dirty="0"/>
          </a:p>
          <a:p>
            <a:r>
              <a:rPr lang="bg-BG" sz="1400" dirty="0" smtClean="0"/>
              <a:t>Адронен каскад</a:t>
            </a:r>
            <a:endParaRPr lang="en-GB" sz="1400" dirty="0"/>
          </a:p>
        </p:txBody>
      </p:sp>
      <p:sp>
        <p:nvSpPr>
          <p:cNvPr id="18" name="TextBox 17"/>
          <p:cNvSpPr txBox="1"/>
          <p:nvPr/>
        </p:nvSpPr>
        <p:spPr>
          <a:xfrm>
            <a:off x="396712" y="2805613"/>
            <a:ext cx="2952328" cy="1200329"/>
          </a:xfrm>
          <a:prstGeom prst="rect">
            <a:avLst/>
          </a:prstGeom>
          <a:solidFill>
            <a:schemeClr val="accent1">
              <a:alpha val="58000"/>
            </a:schemeClr>
          </a:solidFill>
        </p:spPr>
        <p:txBody>
          <a:bodyPr wrap="square" rtlCol="0">
            <a:spAutoFit/>
          </a:bodyPr>
          <a:lstStyle/>
          <a:p>
            <a:r>
              <a:rPr lang="bg-BG" dirty="0" smtClean="0">
                <a:latin typeface="Times New Roman" panose="02020603050405020304" pitchFamily="18" charset="0"/>
                <a:cs typeface="Times New Roman" panose="02020603050405020304" pitchFamily="18" charset="0"/>
              </a:rPr>
              <a:t>Основни  процеси при преминаване на ел. частици през веществото на детекторите</a:t>
            </a:r>
            <a:endParaRPr lang="en-GB" dirty="0">
              <a:latin typeface="Times New Roman" panose="02020603050405020304" pitchFamily="18" charset="0"/>
              <a:cs typeface="Times New Roman" panose="02020603050405020304" pitchFamily="18" charset="0"/>
            </a:endParaRPr>
          </a:p>
        </p:txBody>
      </p:sp>
      <p:cxnSp>
        <p:nvCxnSpPr>
          <p:cNvPr id="20" name="Straight Arrow Connector 19"/>
          <p:cNvCxnSpPr>
            <a:stCxn id="18" idx="3"/>
          </p:cNvCxnSpPr>
          <p:nvPr/>
        </p:nvCxnSpPr>
        <p:spPr>
          <a:xfrm flipV="1">
            <a:off x="3349040" y="396414"/>
            <a:ext cx="3239184" cy="300936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8" idx="3"/>
          </p:cNvCxnSpPr>
          <p:nvPr/>
        </p:nvCxnSpPr>
        <p:spPr>
          <a:xfrm>
            <a:off x="3349040" y="3405778"/>
            <a:ext cx="2868640" cy="45527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4860032" y="5051905"/>
            <a:ext cx="1050959" cy="1488216"/>
          </a:xfrm>
          <a:prstGeom prst="rect">
            <a:avLst/>
          </a:prstGeom>
          <a:solidFill>
            <a:srgbClr val="FFC000">
              <a:alpha val="3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5971592" y="782830"/>
            <a:ext cx="637568" cy="1552575"/>
          </a:xfrm>
          <a:prstGeom prst="rect">
            <a:avLst/>
          </a:prstGeom>
          <a:solidFill>
            <a:srgbClr val="FFC000">
              <a:alpha val="2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2"/>
          <p:cNvPicPr>
            <a:picLocks noChangeAspect="1" noChangeArrowheads="1"/>
          </p:cNvPicPr>
          <p:nvPr/>
        </p:nvPicPr>
        <p:blipFill>
          <a:blip r:embed="rId5" cstate="print">
            <a:duotone>
              <a:prstClr val="black"/>
              <a:schemeClr val="tx2">
                <a:tint val="45000"/>
                <a:satMod val="400000"/>
              </a:schemeClr>
            </a:duotone>
            <a:extLst>
              <a:ext uri="{BEBA8EAE-BF5A-486C-A8C5-ECC9F3942E4B}">
                <a14:imgProps xmlns:a14="http://schemas.microsoft.com/office/drawing/2010/main">
                  <a14:imgLayer r:embed="rId6">
                    <a14:imgEffect>
                      <a14:colorTemperature colorTemp="11500"/>
                    </a14:imgEffect>
                    <a14:imgEffect>
                      <a14:saturation sat="400000"/>
                    </a14:imgEffect>
                  </a14:imgLayer>
                </a14:imgProps>
              </a:ext>
            </a:extLst>
          </a:blip>
          <a:srcRect/>
          <a:stretch>
            <a:fillRect/>
          </a:stretch>
        </p:blipFill>
        <p:spPr bwMode="auto">
          <a:xfrm>
            <a:off x="1607230" y="4514833"/>
            <a:ext cx="2564206" cy="1774844"/>
          </a:xfrm>
          <a:prstGeom prst="rect">
            <a:avLst/>
          </a:prstGeom>
          <a:solidFill>
            <a:schemeClr val="tx2">
              <a:lumMod val="60000"/>
              <a:lumOff val="40000"/>
              <a:alpha val="76000"/>
            </a:schemeClr>
          </a:solidFill>
          <a:ln w="31750" algn="ctr">
            <a:solidFill>
              <a:schemeClr val="tx2"/>
            </a:solidFill>
            <a:miter lim="800000"/>
            <a:headEnd/>
            <a:tailEnd/>
          </a:ln>
        </p:spPr>
      </p:pic>
      <p:graphicFrame>
        <p:nvGraphicFramePr>
          <p:cNvPr id="28" name="Object 9"/>
          <p:cNvGraphicFramePr>
            <a:graphicFrameLocks noChangeAspect="1"/>
          </p:cNvGraphicFramePr>
          <p:nvPr>
            <p:extLst>
              <p:ext uri="{D42A27DB-BD31-4B8C-83A1-F6EECF244321}">
                <p14:modId xmlns:p14="http://schemas.microsoft.com/office/powerpoint/2010/main" val="2676130925"/>
              </p:ext>
            </p:extLst>
          </p:nvPr>
        </p:nvGraphicFramePr>
        <p:xfrm>
          <a:off x="107504" y="6364903"/>
          <a:ext cx="1924697" cy="227736"/>
        </p:xfrm>
        <a:graphic>
          <a:graphicData uri="http://schemas.openxmlformats.org/presentationml/2006/ole">
            <mc:AlternateContent xmlns:mc="http://schemas.openxmlformats.org/markup-compatibility/2006">
              <mc:Choice xmlns:v="urn:schemas-microsoft-com:vml" Requires="v">
                <p:oleObj spid="_x0000_s2101" name="Equation" r:id="rId7" imgW="1625600" imgH="203200" progId="Equation.3">
                  <p:embed/>
                </p:oleObj>
              </mc:Choice>
              <mc:Fallback>
                <p:oleObj name="Equation" r:id="rId7" imgW="1625600" imgH="203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504" y="6364903"/>
                        <a:ext cx="1924697" cy="227736"/>
                      </a:xfrm>
                      <a:prstGeom prst="rect">
                        <a:avLst/>
                      </a:prstGeom>
                      <a:noFill/>
                    </p:spPr>
                  </p:pic>
                </p:oleObj>
              </mc:Fallback>
            </mc:AlternateContent>
          </a:graphicData>
        </a:graphic>
      </p:graphicFrame>
      <p:cxnSp>
        <p:nvCxnSpPr>
          <p:cNvPr id="19" name="Straight Arrow Connector 18"/>
          <p:cNvCxnSpPr/>
          <p:nvPr/>
        </p:nvCxnSpPr>
        <p:spPr>
          <a:xfrm>
            <a:off x="1979712" y="6453336"/>
            <a:ext cx="576064"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634593" y="6289197"/>
            <a:ext cx="1431097" cy="307777"/>
          </a:xfrm>
          <a:prstGeom prst="rect">
            <a:avLst/>
          </a:prstGeom>
          <a:noFill/>
        </p:spPr>
        <p:txBody>
          <a:bodyPr wrap="none" rtlCol="0">
            <a:spAutoFit/>
          </a:bodyPr>
          <a:lstStyle/>
          <a:p>
            <a:r>
              <a:rPr lang="bg-BG" sz="1400" dirty="0" smtClean="0"/>
              <a:t>Газово усилване</a:t>
            </a:r>
            <a:endParaRPr lang="en-US" sz="1400" dirty="0"/>
          </a:p>
        </p:txBody>
      </p:sp>
      <p:cxnSp>
        <p:nvCxnSpPr>
          <p:cNvPr id="29" name="Straight Arrow Connector 28"/>
          <p:cNvCxnSpPr>
            <a:stCxn id="18" idx="3"/>
          </p:cNvCxnSpPr>
          <p:nvPr/>
        </p:nvCxnSpPr>
        <p:spPr>
          <a:xfrm flipH="1">
            <a:off x="1607230" y="3405778"/>
            <a:ext cx="1741810" cy="73972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26192" y="4040495"/>
            <a:ext cx="1730469" cy="338554"/>
          </a:xfrm>
          <a:prstGeom prst="rect">
            <a:avLst/>
          </a:prstGeom>
          <a:noFill/>
        </p:spPr>
        <p:txBody>
          <a:bodyPr wrap="square" rtlCol="0">
            <a:spAutoFit/>
          </a:bodyPr>
          <a:lstStyle/>
          <a:p>
            <a:r>
              <a:rPr lang="bg-BG" sz="1600" b="1" u="sng" dirty="0" smtClean="0">
                <a:latin typeface="Times New Roman" panose="02020603050405020304" pitchFamily="18" charset="0"/>
                <a:cs typeface="Times New Roman" panose="02020603050405020304" pitchFamily="18" charset="0"/>
              </a:rPr>
              <a:t>Йонизация</a:t>
            </a:r>
          </a:p>
        </p:txBody>
      </p:sp>
      <p:graphicFrame>
        <p:nvGraphicFramePr>
          <p:cNvPr id="4097" name="Object 4096"/>
          <p:cNvGraphicFramePr>
            <a:graphicFrameLocks noChangeAspect="1"/>
          </p:cNvGraphicFramePr>
          <p:nvPr>
            <p:extLst>
              <p:ext uri="{D42A27DB-BD31-4B8C-83A1-F6EECF244321}">
                <p14:modId xmlns:p14="http://schemas.microsoft.com/office/powerpoint/2010/main" val="2830772586"/>
              </p:ext>
            </p:extLst>
          </p:nvPr>
        </p:nvGraphicFramePr>
        <p:xfrm>
          <a:off x="0" y="4609881"/>
          <a:ext cx="1305890" cy="756157"/>
        </p:xfrm>
        <a:graphic>
          <a:graphicData uri="http://schemas.openxmlformats.org/presentationml/2006/ole">
            <mc:AlternateContent xmlns:mc="http://schemas.openxmlformats.org/markup-compatibility/2006">
              <mc:Choice xmlns:v="urn:schemas-microsoft-com:vml" Requires="v">
                <p:oleObj spid="_x0000_s2102" name="Designer Drawing" r:id="rId9" imgW="1792224" imgH="1036320" progId="">
                  <p:embed/>
                </p:oleObj>
              </mc:Choice>
              <mc:Fallback>
                <p:oleObj name="Designer Drawing" r:id="rId9" imgW="1792224" imgH="1036320"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4609881"/>
                        <a:ext cx="1305890" cy="756157"/>
                      </a:xfrm>
                      <a:prstGeom prst="rect">
                        <a:avLst/>
                      </a:prstGeom>
                      <a:noFill/>
                      <a:ln>
                        <a:noFill/>
                      </a:ln>
                      <a:effectLst/>
                    </p:spPr>
                  </p:pic>
                </p:oleObj>
              </mc:Fallback>
            </mc:AlternateContent>
          </a:graphicData>
        </a:graphic>
      </p:graphicFrame>
      <p:graphicFrame>
        <p:nvGraphicFramePr>
          <p:cNvPr id="4100" name="Object 4099"/>
          <p:cNvGraphicFramePr>
            <a:graphicFrameLocks noChangeAspect="1"/>
          </p:cNvGraphicFramePr>
          <p:nvPr>
            <p:extLst>
              <p:ext uri="{D42A27DB-BD31-4B8C-83A1-F6EECF244321}">
                <p14:modId xmlns:p14="http://schemas.microsoft.com/office/powerpoint/2010/main" val="865660002"/>
              </p:ext>
            </p:extLst>
          </p:nvPr>
        </p:nvGraphicFramePr>
        <p:xfrm>
          <a:off x="13785" y="5434893"/>
          <a:ext cx="1494890" cy="865785"/>
        </p:xfrm>
        <a:graphic>
          <a:graphicData uri="http://schemas.openxmlformats.org/presentationml/2006/ole">
            <mc:AlternateContent xmlns:mc="http://schemas.openxmlformats.org/markup-compatibility/2006">
              <mc:Choice xmlns:v="urn:schemas-microsoft-com:vml" Requires="v">
                <p:oleObj spid="_x0000_s2103" name="Designer Drawing" r:id="rId11" imgW="1792224" imgH="1036320" progId="">
                  <p:embed/>
                </p:oleObj>
              </mc:Choice>
              <mc:Fallback>
                <p:oleObj name="Designer Drawing" r:id="rId11" imgW="1792224" imgH="1036320"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785" y="5434893"/>
                        <a:ext cx="1494890" cy="865785"/>
                      </a:xfrm>
                      <a:prstGeom prst="rect">
                        <a:avLst/>
                      </a:prstGeom>
                      <a:noFill/>
                      <a:ln>
                        <a:noFill/>
                      </a:ln>
                    </p:spPr>
                  </p:pic>
                </p:oleObj>
              </mc:Fallback>
            </mc:AlternateContent>
          </a:graphicData>
        </a:graphic>
      </p:graphicFrame>
      <p:sp>
        <p:nvSpPr>
          <p:cNvPr id="4101" name="TextBox 4100"/>
          <p:cNvSpPr txBox="1"/>
          <p:nvPr/>
        </p:nvSpPr>
        <p:spPr>
          <a:xfrm>
            <a:off x="4711" y="4379049"/>
            <a:ext cx="1080120" cy="461665"/>
          </a:xfrm>
          <a:prstGeom prst="rect">
            <a:avLst/>
          </a:prstGeom>
          <a:noFill/>
        </p:spPr>
        <p:txBody>
          <a:bodyPr wrap="square" rtlCol="0">
            <a:spAutoFit/>
          </a:bodyPr>
          <a:lstStyle/>
          <a:p>
            <a:r>
              <a:rPr lang="bg-BG" sz="1200" dirty="0" smtClean="0"/>
              <a:t>Първична</a:t>
            </a:r>
          </a:p>
          <a:p>
            <a:r>
              <a:rPr lang="bg-BG" sz="1200" dirty="0" smtClean="0"/>
              <a:t>йонизация</a:t>
            </a:r>
            <a:endParaRPr lang="en-US" sz="1200" dirty="0"/>
          </a:p>
        </p:txBody>
      </p:sp>
      <p:sp>
        <p:nvSpPr>
          <p:cNvPr id="4102" name="TextBox 4101"/>
          <p:cNvSpPr txBox="1"/>
          <p:nvPr/>
        </p:nvSpPr>
        <p:spPr>
          <a:xfrm>
            <a:off x="13785" y="5385564"/>
            <a:ext cx="894797" cy="461665"/>
          </a:xfrm>
          <a:prstGeom prst="rect">
            <a:avLst/>
          </a:prstGeom>
          <a:noFill/>
        </p:spPr>
        <p:txBody>
          <a:bodyPr wrap="none" rtlCol="0">
            <a:spAutoFit/>
          </a:bodyPr>
          <a:lstStyle/>
          <a:p>
            <a:r>
              <a:rPr lang="bg-BG" sz="1200" dirty="0" smtClean="0"/>
              <a:t>Тотална </a:t>
            </a:r>
          </a:p>
          <a:p>
            <a:r>
              <a:rPr lang="bg-BG" sz="1200" dirty="0" smtClean="0"/>
              <a:t>йонизация</a:t>
            </a:r>
            <a:endParaRPr lang="en-US" sz="1200" dirty="0"/>
          </a:p>
        </p:txBody>
      </p:sp>
      <p:sp>
        <p:nvSpPr>
          <p:cNvPr id="4" name="Rectangle 3"/>
          <p:cNvSpPr/>
          <p:nvPr/>
        </p:nvSpPr>
        <p:spPr>
          <a:xfrm>
            <a:off x="1388094" y="-34310"/>
            <a:ext cx="3831978" cy="646331"/>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2. Преминаване на частици през</a:t>
            </a:r>
            <a:r>
              <a:rPr lang="en-US" b="1" dirty="0">
                <a:latin typeface="Times New Roman" panose="02020603050405020304" pitchFamily="18" charset="0"/>
                <a:cs typeface="Times New Roman" panose="02020603050405020304" pitchFamily="18" charset="0"/>
              </a:rPr>
              <a:t> </a:t>
            </a:r>
            <a:r>
              <a:rPr lang="bg-BG" b="1" dirty="0">
                <a:latin typeface="Times New Roman" panose="02020603050405020304" pitchFamily="18" charset="0"/>
                <a:cs typeface="Times New Roman" panose="02020603050405020304" pitchFamily="18" charset="0"/>
              </a:rPr>
              <a:t>веществото на детектора</a:t>
            </a:r>
            <a:endParaRPr lang="ru-RU" b="1" dirty="0">
              <a:latin typeface="Times New Roman" panose="02020603050405020304" pitchFamily="18" charset="0"/>
              <a:cs typeface="Times New Roman" panose="02020603050405020304" pitchFamily="18" charset="0"/>
            </a:endParaRPr>
          </a:p>
        </p:txBody>
      </p:sp>
      <p:sp>
        <p:nvSpPr>
          <p:cNvPr id="35"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50413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arallelogram 10"/>
          <p:cNvSpPr/>
          <p:nvPr/>
        </p:nvSpPr>
        <p:spPr bwMode="auto">
          <a:xfrm rot="2624681">
            <a:off x="5467676" y="2161848"/>
            <a:ext cx="2449603" cy="2517627"/>
          </a:xfrm>
          <a:prstGeom prst="parallelogram">
            <a:avLst/>
          </a:prstGeom>
          <a:solidFill>
            <a:schemeClr val="bg1">
              <a:lumMod val="95000"/>
            </a:schemeClr>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87" name="Straight Arrow Connector 186"/>
          <p:cNvCxnSpPr/>
          <p:nvPr/>
        </p:nvCxnSpPr>
        <p:spPr bwMode="auto">
          <a:xfrm>
            <a:off x="7554104" y="4017423"/>
            <a:ext cx="291123" cy="366815"/>
          </a:xfrm>
          <a:prstGeom prst="straightConnector1">
            <a:avLst/>
          </a:prstGeom>
          <a:ln>
            <a:solidFill>
              <a:srgbClr val="FF0000"/>
            </a:solidFill>
            <a:headEnd type="none" w="sm" len="lg"/>
            <a:tailEnd type="triangle" w="sm" len="lg"/>
          </a:ln>
        </p:spPr>
        <p:style>
          <a:lnRef idx="3">
            <a:schemeClr val="accent2"/>
          </a:lnRef>
          <a:fillRef idx="0">
            <a:schemeClr val="accent2"/>
          </a:fillRef>
          <a:effectRef idx="2">
            <a:schemeClr val="accent2"/>
          </a:effectRef>
          <a:fontRef idx="minor">
            <a:schemeClr val="tx1"/>
          </a:fontRef>
        </p:style>
      </p:cxnSp>
      <p:sp>
        <p:nvSpPr>
          <p:cNvPr id="138" name="Parallelogram 137"/>
          <p:cNvSpPr/>
          <p:nvPr/>
        </p:nvSpPr>
        <p:spPr bwMode="auto">
          <a:xfrm rot="2624681">
            <a:off x="5613697" y="1854485"/>
            <a:ext cx="2449603" cy="2517627"/>
          </a:xfrm>
          <a:prstGeom prst="parallelogram">
            <a:avLst/>
          </a:prstGeom>
          <a:solidFill>
            <a:schemeClr val="bg1">
              <a:lumMod val="95000"/>
            </a:schemeClr>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sp>
        <p:nvSpPr>
          <p:cNvPr id="2" name="Slide Number Placeholder 1"/>
          <p:cNvSpPr>
            <a:spLocks noGrp="1"/>
          </p:cNvSpPr>
          <p:nvPr>
            <p:ph type="sldNum" sz="quarter" idx="10"/>
          </p:nvPr>
        </p:nvSpPr>
        <p:spPr/>
        <p:txBody>
          <a:bodyPr/>
          <a:lstStyle/>
          <a:p>
            <a:fld id="{B6AD3846-6E48-4466-838E-818A63465B31}" type="slidenum">
              <a:rPr lang="en-US" smtClean="0"/>
              <a:pPr/>
              <a:t>6</a:t>
            </a:fld>
            <a:endParaRPr lang="en-US" dirty="0"/>
          </a:p>
        </p:txBody>
      </p:sp>
      <p:grpSp>
        <p:nvGrpSpPr>
          <p:cNvPr id="30" name="Group 29"/>
          <p:cNvGrpSpPr/>
          <p:nvPr/>
        </p:nvGrpSpPr>
        <p:grpSpPr>
          <a:xfrm>
            <a:off x="824436" y="2825507"/>
            <a:ext cx="3404423" cy="2443756"/>
            <a:chOff x="4618977" y="2119973"/>
            <a:chExt cx="3688125" cy="2443756"/>
          </a:xfrm>
        </p:grpSpPr>
        <p:cxnSp>
          <p:nvCxnSpPr>
            <p:cNvPr id="8" name="Straight Connector 7"/>
            <p:cNvCxnSpPr/>
            <p:nvPr/>
          </p:nvCxnSpPr>
          <p:spPr bwMode="auto">
            <a:xfrm flipH="1">
              <a:off x="6928068" y="2304308"/>
              <a:ext cx="422973" cy="301747"/>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0" name="Straight Connector 9"/>
            <p:cNvCxnSpPr/>
            <p:nvPr/>
          </p:nvCxnSpPr>
          <p:spPr bwMode="auto">
            <a:xfrm>
              <a:off x="4843274" y="4032493"/>
              <a:ext cx="0" cy="438904"/>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2" name="Straight Connector 11"/>
            <p:cNvCxnSpPr/>
            <p:nvPr/>
          </p:nvCxnSpPr>
          <p:spPr bwMode="auto">
            <a:xfrm>
              <a:off x="4843274" y="4471397"/>
              <a:ext cx="1536164" cy="0"/>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13" name="Isosceles Triangle 12"/>
            <p:cNvSpPr/>
            <p:nvPr/>
          </p:nvSpPr>
          <p:spPr bwMode="auto">
            <a:xfrm rot="5400000">
              <a:off x="6434301" y="4334239"/>
              <a:ext cx="164589" cy="274315"/>
            </a:xfrm>
            <a:prstGeom prst="triangle">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sp>
          <p:nvSpPr>
            <p:cNvPr id="14" name="Text Box 194"/>
            <p:cNvSpPr txBox="1">
              <a:spLocks noChangeArrowheads="1"/>
            </p:cNvSpPr>
            <p:nvPr/>
          </p:nvSpPr>
          <p:spPr bwMode="auto">
            <a:xfrm flipH="1">
              <a:off x="6571456" y="4317508"/>
              <a:ext cx="927661" cy="246221"/>
            </a:xfrm>
            <a:prstGeom prst="rect">
              <a:avLst/>
            </a:prstGeom>
            <a:no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en-GB" sz="1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Signal</a:t>
              </a:r>
              <a:endParaRPr lang="en-US" sz="600" b="1"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Text Box 73"/>
            <p:cNvSpPr txBox="1">
              <a:spLocks noChangeArrowheads="1"/>
            </p:cNvSpPr>
            <p:nvPr/>
          </p:nvSpPr>
          <p:spPr bwMode="auto">
            <a:xfrm flipH="1">
              <a:off x="7366972" y="2137582"/>
              <a:ext cx="940130" cy="230832"/>
            </a:xfrm>
            <a:prstGeom prst="rect">
              <a:avLst/>
            </a:prstGeom>
            <a:solidFill>
              <a:schemeClr val="bg1">
                <a:lumMod val="75000"/>
              </a:schemeClr>
            </a:solidFill>
            <a:ln>
              <a:headEnd/>
              <a:tailEnd/>
            </a:ln>
          </p:spPr>
          <p:style>
            <a:lnRef idx="0">
              <a:schemeClr val="accent3"/>
            </a:lnRef>
            <a:fillRef idx="3">
              <a:schemeClr val="accent3"/>
            </a:fillRef>
            <a:effectRef idx="3">
              <a:schemeClr val="accent3"/>
            </a:effectRef>
            <a:fontRef idx="minor">
              <a:schemeClr val="lt1"/>
            </a:fontRef>
          </p:style>
          <p:txBody>
            <a:bodyPr wrap="square" anchor="ctr" anchorCtr="1">
              <a:spAutoFit/>
            </a:bodyPr>
            <a:lstStyle/>
            <a:p>
              <a:r>
                <a:rPr lang="en-GB" sz="900" dirty="0" smtClean="0">
                  <a:solidFill>
                    <a:srgbClr val="0033CC"/>
                  </a:solidFill>
                  <a:latin typeface="Verdana" pitchFamily="34" charset="0"/>
                </a:rPr>
                <a:t>HV Supply</a:t>
              </a:r>
              <a:endParaRPr lang="bg-BG" sz="900" dirty="0" smtClean="0">
                <a:solidFill>
                  <a:srgbClr val="0033CC"/>
                </a:solidFill>
                <a:latin typeface="Verdana" pitchFamily="34" charset="0"/>
              </a:endParaRPr>
            </a:p>
          </p:txBody>
        </p:sp>
        <p:cxnSp>
          <p:nvCxnSpPr>
            <p:cNvPr id="18" name="Straight Arrow Connector 17"/>
            <p:cNvCxnSpPr/>
            <p:nvPr/>
          </p:nvCxnSpPr>
          <p:spPr bwMode="auto">
            <a:xfrm>
              <a:off x="5294318" y="2441466"/>
              <a:ext cx="1633750" cy="1591027"/>
            </a:xfrm>
            <a:prstGeom prst="straightConnector1">
              <a:avLst/>
            </a:prstGeom>
            <a:ln>
              <a:solidFill>
                <a:srgbClr val="FF0000"/>
              </a:solidFill>
              <a:headEnd type="none" w="sm" len="lg"/>
              <a:tailEnd type="triangle" w="sm" len="lg"/>
            </a:ln>
          </p:spPr>
          <p:style>
            <a:lnRef idx="3">
              <a:schemeClr val="accent2"/>
            </a:lnRef>
            <a:fillRef idx="0">
              <a:schemeClr val="accent2"/>
            </a:fillRef>
            <a:effectRef idx="2">
              <a:schemeClr val="accent2"/>
            </a:effectRef>
            <a:fontRef idx="minor">
              <a:schemeClr val="tx1"/>
            </a:fontRef>
          </p:style>
        </p:cxnSp>
        <p:sp>
          <p:nvSpPr>
            <p:cNvPr id="4" name="Flowchart: Direct Access Storage 3"/>
            <p:cNvSpPr/>
            <p:nvPr/>
          </p:nvSpPr>
          <p:spPr bwMode="auto">
            <a:xfrm rot="8802249">
              <a:off x="4854424" y="2906466"/>
              <a:ext cx="2312814" cy="732206"/>
            </a:xfrm>
            <a:prstGeom prst="flowChartMagneticDrum">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20" name="Straight Connector 19"/>
            <p:cNvCxnSpPr/>
            <p:nvPr/>
          </p:nvCxnSpPr>
          <p:spPr bwMode="auto">
            <a:xfrm flipH="1">
              <a:off x="7798590" y="2368414"/>
              <a:ext cx="8012" cy="868565"/>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23" name="Straight Connector 22"/>
            <p:cNvCxnSpPr/>
            <p:nvPr/>
          </p:nvCxnSpPr>
          <p:spPr bwMode="auto">
            <a:xfrm flipH="1">
              <a:off x="6758634" y="3236979"/>
              <a:ext cx="1047968" cy="0"/>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6" name="Straight Connector 5"/>
            <p:cNvCxnSpPr/>
            <p:nvPr/>
          </p:nvCxnSpPr>
          <p:spPr bwMode="auto">
            <a:xfrm flipH="1">
              <a:off x="4843274" y="3648452"/>
              <a:ext cx="571050" cy="384041"/>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21" name="Text Box 194"/>
            <p:cNvSpPr txBox="1">
              <a:spLocks noChangeArrowheads="1"/>
            </p:cNvSpPr>
            <p:nvPr/>
          </p:nvSpPr>
          <p:spPr bwMode="auto">
            <a:xfrm flipH="1">
              <a:off x="4618977" y="2119973"/>
              <a:ext cx="927661" cy="246221"/>
            </a:xfrm>
            <a:prstGeom prst="rect">
              <a:avLst/>
            </a:prstGeom>
            <a:no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bg-BG" sz="1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Частица</a:t>
              </a:r>
              <a:endParaRPr lang="en-US" sz="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grpSp>
      <p:sp>
        <p:nvSpPr>
          <p:cNvPr id="31" name="Text Box 2"/>
          <p:cNvSpPr txBox="1">
            <a:spLocks noChangeArrowheads="1"/>
          </p:cNvSpPr>
          <p:nvPr/>
        </p:nvSpPr>
        <p:spPr bwMode="auto">
          <a:xfrm>
            <a:off x="1076571" y="301810"/>
            <a:ext cx="6826915" cy="584759"/>
          </a:xfrm>
          <a:prstGeom prst="rect">
            <a:avLst/>
          </a:prstGeom>
          <a:noFill/>
          <a:ln w="9525">
            <a:noFill/>
            <a:miter lim="800000"/>
            <a:headEnd/>
            <a:tailEnd/>
          </a:ln>
          <a:effectLst>
            <a:outerShdw blurRad="50800" dist="38100" dir="2700000" algn="tl" rotWithShape="0">
              <a:prstClr val="black">
                <a:alpha val="40000"/>
              </a:prstClr>
            </a:outerShdw>
          </a:effectLst>
        </p:spPr>
        <p:txBody>
          <a:bodyPr wrap="square" lIns="91423" tIns="45712" rIns="91423" bIns="45712">
            <a:spAutoFit/>
          </a:bodyPr>
          <a:lstStyle/>
          <a:p>
            <a:pPr>
              <a:spcBef>
                <a:spcPct val="50000"/>
              </a:spcBef>
              <a:defRPr/>
            </a:pPr>
            <a:endParaRPr lang="en-US" sz="3200" b="1" dirty="0">
              <a:solidFill>
                <a:srgbClr val="0033CC"/>
              </a:solidFill>
              <a:latin typeface="Palatino Linotype" pitchFamily="18" charset="0"/>
              <a:cs typeface="Times New Roman" pitchFamily="18" charset="0"/>
            </a:endParaRPr>
          </a:p>
        </p:txBody>
      </p:sp>
      <p:sp>
        <p:nvSpPr>
          <p:cNvPr id="19" name="Text Box 194"/>
          <p:cNvSpPr txBox="1">
            <a:spLocks noChangeArrowheads="1"/>
          </p:cNvSpPr>
          <p:nvPr/>
        </p:nvSpPr>
        <p:spPr bwMode="auto">
          <a:xfrm flipH="1">
            <a:off x="939394" y="2206294"/>
            <a:ext cx="2874810" cy="400110"/>
          </a:xfrm>
          <a:prstGeom prst="rect">
            <a:avLst/>
          </a:prstGeom>
          <a:no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bg-BG" sz="2000" dirty="0" smtClean="0">
                <a:solidFill>
                  <a:schemeClr val="accent2"/>
                </a:solidFill>
              </a:rPr>
              <a:t>Единична газова камера</a:t>
            </a:r>
            <a:endParaRPr lang="en-US" sz="1200" b="1" dirty="0">
              <a:solidFill>
                <a:schemeClr val="accent2"/>
              </a:solidFill>
            </a:endParaRPr>
          </a:p>
        </p:txBody>
      </p:sp>
      <p:cxnSp>
        <p:nvCxnSpPr>
          <p:cNvPr id="22" name="Straight Connector 21"/>
          <p:cNvCxnSpPr/>
          <p:nvPr/>
        </p:nvCxnSpPr>
        <p:spPr bwMode="auto">
          <a:xfrm>
            <a:off x="4673286" y="3968489"/>
            <a:ext cx="0" cy="950445"/>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24" name="Straight Connector 23"/>
          <p:cNvCxnSpPr/>
          <p:nvPr/>
        </p:nvCxnSpPr>
        <p:spPr bwMode="auto">
          <a:xfrm>
            <a:off x="4673285" y="4910476"/>
            <a:ext cx="1417998" cy="0"/>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25" name="Isosceles Triangle 24"/>
          <p:cNvSpPr/>
          <p:nvPr/>
        </p:nvSpPr>
        <p:spPr bwMode="auto">
          <a:xfrm rot="5400000">
            <a:off x="6135596" y="4783869"/>
            <a:ext cx="164589" cy="253214"/>
          </a:xfrm>
          <a:prstGeom prst="triangle">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26" name="Straight Connector 25"/>
          <p:cNvCxnSpPr/>
          <p:nvPr/>
        </p:nvCxnSpPr>
        <p:spPr bwMode="auto">
          <a:xfrm flipH="1">
            <a:off x="4673843" y="3575990"/>
            <a:ext cx="527123" cy="384041"/>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98" name="Straight Connector 97"/>
          <p:cNvCxnSpPr/>
          <p:nvPr/>
        </p:nvCxnSpPr>
        <p:spPr bwMode="auto">
          <a:xfrm>
            <a:off x="4813962" y="4120889"/>
            <a:ext cx="0" cy="950445"/>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99" name="Straight Connector 98"/>
          <p:cNvCxnSpPr/>
          <p:nvPr/>
        </p:nvCxnSpPr>
        <p:spPr bwMode="auto">
          <a:xfrm>
            <a:off x="4813962" y="5062876"/>
            <a:ext cx="1417998" cy="0"/>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100" name="Isosceles Triangle 99"/>
          <p:cNvSpPr/>
          <p:nvPr/>
        </p:nvSpPr>
        <p:spPr bwMode="auto">
          <a:xfrm rot="5400000">
            <a:off x="6276273" y="4936269"/>
            <a:ext cx="164589" cy="253214"/>
          </a:xfrm>
          <a:prstGeom prst="triangle">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01" name="Straight Connector 100"/>
          <p:cNvCxnSpPr/>
          <p:nvPr/>
        </p:nvCxnSpPr>
        <p:spPr bwMode="auto">
          <a:xfrm flipH="1">
            <a:off x="4814520" y="3728390"/>
            <a:ext cx="527123" cy="384041"/>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02" name="Straight Connector 101"/>
          <p:cNvCxnSpPr/>
          <p:nvPr/>
        </p:nvCxnSpPr>
        <p:spPr bwMode="auto">
          <a:xfrm>
            <a:off x="4954639" y="4273289"/>
            <a:ext cx="0" cy="950445"/>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03" name="Straight Connector 102"/>
          <p:cNvCxnSpPr/>
          <p:nvPr/>
        </p:nvCxnSpPr>
        <p:spPr bwMode="auto">
          <a:xfrm>
            <a:off x="4954639" y="5215276"/>
            <a:ext cx="1417998" cy="0"/>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104" name="Isosceles Triangle 103"/>
          <p:cNvSpPr/>
          <p:nvPr/>
        </p:nvSpPr>
        <p:spPr bwMode="auto">
          <a:xfrm rot="5400000">
            <a:off x="6416950" y="5088669"/>
            <a:ext cx="164589" cy="253214"/>
          </a:xfrm>
          <a:prstGeom prst="triangle">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05" name="Straight Connector 104"/>
          <p:cNvCxnSpPr/>
          <p:nvPr/>
        </p:nvCxnSpPr>
        <p:spPr bwMode="auto">
          <a:xfrm flipH="1">
            <a:off x="4955197" y="3880790"/>
            <a:ext cx="527123" cy="384041"/>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06" name="Straight Connector 105"/>
          <p:cNvCxnSpPr/>
          <p:nvPr/>
        </p:nvCxnSpPr>
        <p:spPr bwMode="auto">
          <a:xfrm>
            <a:off x="5095316" y="4425689"/>
            <a:ext cx="0" cy="950445"/>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07" name="Straight Connector 106"/>
          <p:cNvCxnSpPr/>
          <p:nvPr/>
        </p:nvCxnSpPr>
        <p:spPr bwMode="auto">
          <a:xfrm>
            <a:off x="5095316" y="5367676"/>
            <a:ext cx="1417998" cy="0"/>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108" name="Isosceles Triangle 107"/>
          <p:cNvSpPr/>
          <p:nvPr/>
        </p:nvSpPr>
        <p:spPr bwMode="auto">
          <a:xfrm rot="5400000">
            <a:off x="6557627" y="5241069"/>
            <a:ext cx="164589" cy="253214"/>
          </a:xfrm>
          <a:prstGeom prst="triangle">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09" name="Straight Connector 108"/>
          <p:cNvCxnSpPr/>
          <p:nvPr/>
        </p:nvCxnSpPr>
        <p:spPr bwMode="auto">
          <a:xfrm flipH="1">
            <a:off x="5095874" y="4033190"/>
            <a:ext cx="527123" cy="384041"/>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10" name="Straight Connector 109"/>
          <p:cNvCxnSpPr/>
          <p:nvPr/>
        </p:nvCxnSpPr>
        <p:spPr bwMode="auto">
          <a:xfrm>
            <a:off x="5235993" y="4578089"/>
            <a:ext cx="0" cy="950445"/>
          </a:xfrm>
          <a:prstGeom prst="line">
            <a:avLst/>
          </a:prstGeom>
          <a:solidFill>
            <a:schemeClr val="accent1"/>
          </a:solidFill>
          <a:ln w="28575" cap="flat" cmpd="sng" algn="ctr">
            <a:solidFill>
              <a:srgbClr val="FF0000"/>
            </a:solidFill>
            <a:prstDash val="solid"/>
            <a:miter lim="800000"/>
            <a:headEnd type="none" w="med" len="med"/>
            <a:tailEnd type="none" w="med" len="med"/>
          </a:ln>
          <a:effectLst/>
        </p:spPr>
      </p:cxnSp>
      <p:cxnSp>
        <p:nvCxnSpPr>
          <p:cNvPr id="111" name="Straight Connector 110"/>
          <p:cNvCxnSpPr/>
          <p:nvPr/>
        </p:nvCxnSpPr>
        <p:spPr bwMode="auto">
          <a:xfrm>
            <a:off x="5235993" y="5520076"/>
            <a:ext cx="1417998" cy="0"/>
          </a:xfrm>
          <a:prstGeom prst="line">
            <a:avLst/>
          </a:prstGeom>
          <a:solidFill>
            <a:schemeClr val="accent1"/>
          </a:solidFill>
          <a:ln w="28575" cap="flat" cmpd="sng" algn="ctr">
            <a:solidFill>
              <a:srgbClr val="FF0000"/>
            </a:solidFill>
            <a:prstDash val="solid"/>
            <a:miter lim="800000"/>
            <a:headEnd type="none" w="med" len="med"/>
            <a:tailEnd type="none" w="med" len="med"/>
          </a:ln>
          <a:effectLst/>
        </p:spPr>
      </p:cxnSp>
      <p:sp>
        <p:nvSpPr>
          <p:cNvPr id="112" name="Isosceles Triangle 111"/>
          <p:cNvSpPr/>
          <p:nvPr/>
        </p:nvSpPr>
        <p:spPr bwMode="auto">
          <a:xfrm rot="5400000">
            <a:off x="6698304" y="5393469"/>
            <a:ext cx="164589" cy="253214"/>
          </a:xfrm>
          <a:prstGeom prst="triangle">
            <a:avLst/>
          </a:prstGeom>
          <a:solidFill>
            <a:srgbClr val="FF0000"/>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13" name="Straight Connector 112"/>
          <p:cNvCxnSpPr/>
          <p:nvPr/>
        </p:nvCxnSpPr>
        <p:spPr bwMode="auto">
          <a:xfrm flipH="1">
            <a:off x="5236551" y="4185590"/>
            <a:ext cx="527123" cy="384041"/>
          </a:xfrm>
          <a:prstGeom prst="line">
            <a:avLst/>
          </a:prstGeom>
          <a:solidFill>
            <a:schemeClr val="accent1"/>
          </a:solidFill>
          <a:ln w="28575" cap="flat" cmpd="sng" algn="ctr">
            <a:solidFill>
              <a:srgbClr val="FF0000"/>
            </a:solidFill>
            <a:prstDash val="solid"/>
            <a:miter lim="800000"/>
            <a:headEnd type="none" w="med" len="med"/>
            <a:tailEnd type="none" w="med" len="med"/>
          </a:ln>
          <a:effectLst/>
        </p:spPr>
      </p:cxnSp>
      <p:cxnSp>
        <p:nvCxnSpPr>
          <p:cNvPr id="114" name="Straight Connector 113"/>
          <p:cNvCxnSpPr/>
          <p:nvPr/>
        </p:nvCxnSpPr>
        <p:spPr bwMode="auto">
          <a:xfrm>
            <a:off x="5376670" y="4730489"/>
            <a:ext cx="0" cy="950445"/>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15" name="Straight Connector 114"/>
          <p:cNvCxnSpPr/>
          <p:nvPr/>
        </p:nvCxnSpPr>
        <p:spPr bwMode="auto">
          <a:xfrm>
            <a:off x="5376670" y="5672476"/>
            <a:ext cx="1417998" cy="0"/>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116" name="Isosceles Triangle 115"/>
          <p:cNvSpPr/>
          <p:nvPr/>
        </p:nvSpPr>
        <p:spPr bwMode="auto">
          <a:xfrm rot="5400000">
            <a:off x="6838981" y="5545869"/>
            <a:ext cx="164589" cy="253214"/>
          </a:xfrm>
          <a:prstGeom prst="triangle">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17" name="Straight Connector 116"/>
          <p:cNvCxnSpPr/>
          <p:nvPr/>
        </p:nvCxnSpPr>
        <p:spPr bwMode="auto">
          <a:xfrm flipH="1">
            <a:off x="5377228" y="4337990"/>
            <a:ext cx="527123" cy="384041"/>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18" name="Straight Connector 117"/>
          <p:cNvCxnSpPr/>
          <p:nvPr/>
        </p:nvCxnSpPr>
        <p:spPr bwMode="auto">
          <a:xfrm>
            <a:off x="5517347" y="4882889"/>
            <a:ext cx="0" cy="950445"/>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19" name="Straight Connector 118"/>
          <p:cNvCxnSpPr/>
          <p:nvPr/>
        </p:nvCxnSpPr>
        <p:spPr bwMode="auto">
          <a:xfrm>
            <a:off x="5517347" y="5824876"/>
            <a:ext cx="1417998" cy="0"/>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120" name="Isosceles Triangle 119"/>
          <p:cNvSpPr/>
          <p:nvPr/>
        </p:nvSpPr>
        <p:spPr bwMode="auto">
          <a:xfrm rot="5400000">
            <a:off x="6979658" y="5698269"/>
            <a:ext cx="164589" cy="253214"/>
          </a:xfrm>
          <a:prstGeom prst="triangle">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21" name="Straight Connector 120"/>
          <p:cNvCxnSpPr/>
          <p:nvPr/>
        </p:nvCxnSpPr>
        <p:spPr bwMode="auto">
          <a:xfrm flipH="1">
            <a:off x="5517905" y="4490390"/>
            <a:ext cx="527123" cy="384041"/>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22" name="Straight Connector 121"/>
          <p:cNvCxnSpPr/>
          <p:nvPr/>
        </p:nvCxnSpPr>
        <p:spPr bwMode="auto">
          <a:xfrm>
            <a:off x="5658024" y="5035289"/>
            <a:ext cx="0" cy="950445"/>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23" name="Straight Connector 122"/>
          <p:cNvCxnSpPr/>
          <p:nvPr/>
        </p:nvCxnSpPr>
        <p:spPr bwMode="auto">
          <a:xfrm>
            <a:off x="5658024" y="5977276"/>
            <a:ext cx="1417998" cy="0"/>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124" name="Isosceles Triangle 123"/>
          <p:cNvSpPr/>
          <p:nvPr/>
        </p:nvSpPr>
        <p:spPr bwMode="auto">
          <a:xfrm rot="5400000">
            <a:off x="7120334" y="5850669"/>
            <a:ext cx="164589" cy="253214"/>
          </a:xfrm>
          <a:prstGeom prst="triangle">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25" name="Straight Connector 124"/>
          <p:cNvCxnSpPr/>
          <p:nvPr/>
        </p:nvCxnSpPr>
        <p:spPr bwMode="auto">
          <a:xfrm flipH="1">
            <a:off x="5658582" y="4642790"/>
            <a:ext cx="527123" cy="384041"/>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26" name="Straight Connector 125"/>
          <p:cNvCxnSpPr/>
          <p:nvPr/>
        </p:nvCxnSpPr>
        <p:spPr bwMode="auto">
          <a:xfrm flipH="1">
            <a:off x="5235993" y="2125889"/>
            <a:ext cx="2117581" cy="1439653"/>
          </a:xfrm>
          <a:prstGeom prst="line">
            <a:avLst/>
          </a:prstGeom>
          <a:solidFill>
            <a:schemeClr val="accent1"/>
          </a:solidFill>
          <a:ln w="12700" cap="flat" cmpd="sng" algn="ctr">
            <a:solidFill>
              <a:schemeClr val="bg1">
                <a:lumMod val="65000"/>
              </a:schemeClr>
            </a:solidFill>
            <a:prstDash val="solid"/>
            <a:miter lim="800000"/>
            <a:headEnd type="none" w="med" len="med"/>
            <a:tailEnd type="none" w="med" len="med"/>
          </a:ln>
          <a:effectLst/>
        </p:spPr>
      </p:cxnSp>
      <p:cxnSp>
        <p:nvCxnSpPr>
          <p:cNvPr id="127" name="Straight Connector 126"/>
          <p:cNvCxnSpPr/>
          <p:nvPr/>
        </p:nvCxnSpPr>
        <p:spPr bwMode="auto">
          <a:xfrm flipH="1">
            <a:off x="5352332" y="2286416"/>
            <a:ext cx="2117581" cy="1439653"/>
          </a:xfrm>
          <a:prstGeom prst="line">
            <a:avLst/>
          </a:prstGeom>
          <a:solidFill>
            <a:schemeClr val="accent1"/>
          </a:solidFill>
          <a:ln w="12700" cap="flat" cmpd="sng" algn="ctr">
            <a:solidFill>
              <a:schemeClr val="bg1">
                <a:lumMod val="65000"/>
              </a:schemeClr>
            </a:solidFill>
            <a:prstDash val="solid"/>
            <a:miter lim="800000"/>
            <a:headEnd type="none" w="med" len="med"/>
            <a:tailEnd type="none" w="med" len="med"/>
          </a:ln>
          <a:effectLst/>
        </p:spPr>
      </p:cxnSp>
      <p:cxnSp>
        <p:nvCxnSpPr>
          <p:cNvPr id="128" name="Straight Connector 127"/>
          <p:cNvCxnSpPr/>
          <p:nvPr/>
        </p:nvCxnSpPr>
        <p:spPr bwMode="auto">
          <a:xfrm flipH="1">
            <a:off x="5493009" y="2438816"/>
            <a:ext cx="2117581" cy="1439653"/>
          </a:xfrm>
          <a:prstGeom prst="line">
            <a:avLst/>
          </a:prstGeom>
          <a:solidFill>
            <a:schemeClr val="accent1"/>
          </a:solidFill>
          <a:ln w="12700" cap="flat" cmpd="sng" algn="ctr">
            <a:solidFill>
              <a:schemeClr val="bg1">
                <a:lumMod val="65000"/>
              </a:schemeClr>
            </a:solidFill>
            <a:prstDash val="solid"/>
            <a:miter lim="800000"/>
            <a:headEnd type="none" w="med" len="med"/>
            <a:tailEnd type="none" w="med" len="med"/>
          </a:ln>
          <a:effectLst/>
        </p:spPr>
      </p:cxnSp>
      <p:cxnSp>
        <p:nvCxnSpPr>
          <p:cNvPr id="129" name="Straight Connector 128"/>
          <p:cNvCxnSpPr/>
          <p:nvPr/>
        </p:nvCxnSpPr>
        <p:spPr bwMode="auto">
          <a:xfrm flipH="1">
            <a:off x="5633686" y="2591216"/>
            <a:ext cx="2117581" cy="1439653"/>
          </a:xfrm>
          <a:prstGeom prst="line">
            <a:avLst/>
          </a:prstGeom>
          <a:solidFill>
            <a:schemeClr val="accent1"/>
          </a:solidFill>
          <a:ln w="12700" cap="flat" cmpd="sng" algn="ctr">
            <a:solidFill>
              <a:schemeClr val="bg1">
                <a:lumMod val="65000"/>
              </a:schemeClr>
            </a:solidFill>
            <a:prstDash val="solid"/>
            <a:miter lim="800000"/>
            <a:headEnd type="none" w="med" len="med"/>
            <a:tailEnd type="none" w="med" len="med"/>
          </a:ln>
          <a:effectLst/>
        </p:spPr>
      </p:cxnSp>
      <p:cxnSp>
        <p:nvCxnSpPr>
          <p:cNvPr id="130" name="Straight Connector 129"/>
          <p:cNvCxnSpPr/>
          <p:nvPr/>
        </p:nvCxnSpPr>
        <p:spPr bwMode="auto">
          <a:xfrm flipH="1">
            <a:off x="5774363" y="2743615"/>
            <a:ext cx="2117581" cy="1439653"/>
          </a:xfrm>
          <a:prstGeom prst="line">
            <a:avLst/>
          </a:prstGeom>
          <a:solidFill>
            <a:schemeClr val="accent1"/>
          </a:solidFill>
          <a:ln w="12700" cap="flat" cmpd="sng" algn="ctr">
            <a:solidFill>
              <a:srgbClr val="FF0000"/>
            </a:solidFill>
            <a:prstDash val="solid"/>
            <a:miter lim="800000"/>
            <a:headEnd type="none" w="med" len="med"/>
            <a:tailEnd type="none" w="med" len="med"/>
          </a:ln>
          <a:effectLst/>
        </p:spPr>
      </p:cxnSp>
      <p:cxnSp>
        <p:nvCxnSpPr>
          <p:cNvPr id="131" name="Straight Connector 130"/>
          <p:cNvCxnSpPr/>
          <p:nvPr/>
        </p:nvCxnSpPr>
        <p:spPr bwMode="auto">
          <a:xfrm flipH="1">
            <a:off x="5915040" y="2896016"/>
            <a:ext cx="2117581" cy="1439653"/>
          </a:xfrm>
          <a:prstGeom prst="line">
            <a:avLst/>
          </a:prstGeom>
          <a:solidFill>
            <a:schemeClr val="accent1"/>
          </a:solidFill>
          <a:ln w="12700" cap="flat" cmpd="sng" algn="ctr">
            <a:solidFill>
              <a:schemeClr val="bg1">
                <a:lumMod val="65000"/>
              </a:schemeClr>
            </a:solidFill>
            <a:prstDash val="solid"/>
            <a:miter lim="800000"/>
            <a:headEnd type="none" w="med" len="med"/>
            <a:tailEnd type="none" w="med" len="med"/>
          </a:ln>
          <a:effectLst/>
        </p:spPr>
      </p:cxnSp>
      <p:cxnSp>
        <p:nvCxnSpPr>
          <p:cNvPr id="132" name="Straight Connector 131"/>
          <p:cNvCxnSpPr/>
          <p:nvPr/>
        </p:nvCxnSpPr>
        <p:spPr bwMode="auto">
          <a:xfrm flipH="1">
            <a:off x="6055717" y="3048416"/>
            <a:ext cx="2117581" cy="1439653"/>
          </a:xfrm>
          <a:prstGeom prst="line">
            <a:avLst/>
          </a:prstGeom>
          <a:solidFill>
            <a:schemeClr val="accent1"/>
          </a:solidFill>
          <a:ln w="12700" cap="flat" cmpd="sng" algn="ctr">
            <a:solidFill>
              <a:schemeClr val="bg1">
                <a:lumMod val="65000"/>
              </a:schemeClr>
            </a:solidFill>
            <a:prstDash val="solid"/>
            <a:miter lim="800000"/>
            <a:headEnd type="none" w="med" len="med"/>
            <a:tailEnd type="none" w="med" len="med"/>
          </a:ln>
          <a:effectLst/>
        </p:spPr>
      </p:cxnSp>
      <p:cxnSp>
        <p:nvCxnSpPr>
          <p:cNvPr id="133" name="Straight Connector 132"/>
          <p:cNvCxnSpPr/>
          <p:nvPr/>
        </p:nvCxnSpPr>
        <p:spPr bwMode="auto">
          <a:xfrm flipH="1">
            <a:off x="6196394" y="3200816"/>
            <a:ext cx="2117581" cy="1439653"/>
          </a:xfrm>
          <a:prstGeom prst="line">
            <a:avLst/>
          </a:prstGeom>
          <a:solidFill>
            <a:schemeClr val="accent1"/>
          </a:solidFill>
          <a:ln w="12700" cap="flat" cmpd="sng" algn="ctr">
            <a:solidFill>
              <a:schemeClr val="bg1">
                <a:lumMod val="65000"/>
              </a:schemeClr>
            </a:solidFill>
            <a:prstDash val="solid"/>
            <a:miter lim="800000"/>
            <a:headEnd type="none" w="med" len="med"/>
            <a:tailEnd type="none" w="med" len="med"/>
          </a:ln>
          <a:effectLst/>
        </p:spPr>
      </p:cxnSp>
      <p:cxnSp>
        <p:nvCxnSpPr>
          <p:cNvPr id="136" name="Straight Connector 135"/>
          <p:cNvCxnSpPr/>
          <p:nvPr/>
        </p:nvCxnSpPr>
        <p:spPr bwMode="auto">
          <a:xfrm flipH="1" flipV="1">
            <a:off x="7329237" y="2133459"/>
            <a:ext cx="1218827" cy="1326063"/>
          </a:xfrm>
          <a:prstGeom prst="line">
            <a:avLst/>
          </a:prstGeom>
          <a:solidFill>
            <a:schemeClr val="accent1"/>
          </a:solidFill>
          <a:ln w="19050" cap="flat" cmpd="sng" algn="ctr">
            <a:solidFill>
              <a:srgbClr val="111111"/>
            </a:solidFill>
            <a:prstDash val="sysDash"/>
            <a:miter lim="800000"/>
            <a:headEnd type="none" w="med" len="med"/>
            <a:tailEnd type="none" w="med" len="med"/>
          </a:ln>
          <a:effectLst/>
        </p:spPr>
      </p:cxnSp>
      <p:sp>
        <p:nvSpPr>
          <p:cNvPr id="139" name="Text Box 194"/>
          <p:cNvSpPr txBox="1">
            <a:spLocks noChangeArrowheads="1"/>
          </p:cNvSpPr>
          <p:nvPr/>
        </p:nvSpPr>
        <p:spPr bwMode="auto">
          <a:xfrm flipH="1">
            <a:off x="5455317" y="1226681"/>
            <a:ext cx="3137170" cy="707886"/>
          </a:xfrm>
          <a:prstGeom prst="rect">
            <a:avLst/>
          </a:prstGeom>
          <a:no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bg-BG" sz="2000" dirty="0" smtClean="0">
                <a:solidFill>
                  <a:schemeClr val="accent2"/>
                </a:solidFill>
              </a:rPr>
              <a:t>Многожична газова камера</a:t>
            </a:r>
            <a:endParaRPr lang="en-US" sz="1200" b="1" dirty="0">
              <a:solidFill>
                <a:schemeClr val="accent2"/>
              </a:solidFill>
            </a:endParaRPr>
          </a:p>
        </p:txBody>
      </p:sp>
      <p:cxnSp>
        <p:nvCxnSpPr>
          <p:cNvPr id="140" name="Straight Connector 139"/>
          <p:cNvCxnSpPr/>
          <p:nvPr/>
        </p:nvCxnSpPr>
        <p:spPr bwMode="auto">
          <a:xfrm flipH="1">
            <a:off x="8529423" y="3481099"/>
            <a:ext cx="18642" cy="1206819"/>
          </a:xfrm>
          <a:prstGeom prst="line">
            <a:avLst/>
          </a:prstGeom>
          <a:solidFill>
            <a:schemeClr val="accent1"/>
          </a:solidFill>
          <a:ln w="19050" cap="flat" cmpd="sng" algn="ctr">
            <a:solidFill>
              <a:srgbClr val="111111"/>
            </a:solidFill>
            <a:prstDash val="solid"/>
            <a:miter lim="800000"/>
            <a:headEnd type="none" w="med" len="med"/>
            <a:tailEnd type="none" w="med" len="med"/>
          </a:ln>
          <a:effectLst/>
        </p:spPr>
      </p:cxnSp>
      <p:cxnSp>
        <p:nvCxnSpPr>
          <p:cNvPr id="143" name="Straight Connector 142"/>
          <p:cNvCxnSpPr/>
          <p:nvPr/>
        </p:nvCxnSpPr>
        <p:spPr bwMode="auto">
          <a:xfrm flipH="1" flipV="1">
            <a:off x="7449186" y="4682410"/>
            <a:ext cx="1082624" cy="3061"/>
          </a:xfrm>
          <a:prstGeom prst="line">
            <a:avLst/>
          </a:prstGeom>
          <a:solidFill>
            <a:schemeClr val="accent1"/>
          </a:solidFill>
          <a:ln w="19050" cap="flat" cmpd="sng" algn="ctr">
            <a:solidFill>
              <a:srgbClr val="111111"/>
            </a:solidFill>
            <a:prstDash val="solid"/>
            <a:miter lim="800000"/>
            <a:headEnd type="none" w="med" len="med"/>
            <a:tailEnd type="none" w="med" len="med"/>
          </a:ln>
          <a:effectLst/>
        </p:spPr>
      </p:cxnSp>
      <p:cxnSp>
        <p:nvCxnSpPr>
          <p:cNvPr id="146" name="Straight Connector 145"/>
          <p:cNvCxnSpPr/>
          <p:nvPr/>
        </p:nvCxnSpPr>
        <p:spPr bwMode="auto">
          <a:xfrm flipH="1">
            <a:off x="6915446" y="4707980"/>
            <a:ext cx="301270" cy="0"/>
          </a:xfrm>
          <a:prstGeom prst="line">
            <a:avLst/>
          </a:prstGeom>
          <a:solidFill>
            <a:schemeClr val="accent1"/>
          </a:solidFill>
          <a:ln w="19050" cap="flat" cmpd="sng" algn="ctr">
            <a:solidFill>
              <a:srgbClr val="111111"/>
            </a:solidFill>
            <a:prstDash val="solid"/>
            <a:miter lim="800000"/>
            <a:headEnd type="none" w="med" len="med"/>
            <a:tailEnd type="none" w="med" len="med"/>
          </a:ln>
          <a:effectLst/>
        </p:spPr>
      </p:cxnSp>
      <p:cxnSp>
        <p:nvCxnSpPr>
          <p:cNvPr id="151" name="Straight Connector 150"/>
          <p:cNvCxnSpPr/>
          <p:nvPr/>
        </p:nvCxnSpPr>
        <p:spPr bwMode="auto">
          <a:xfrm flipH="1" flipV="1">
            <a:off x="6907204" y="4443710"/>
            <a:ext cx="3209" cy="264270"/>
          </a:xfrm>
          <a:prstGeom prst="line">
            <a:avLst/>
          </a:prstGeom>
          <a:solidFill>
            <a:schemeClr val="accent1"/>
          </a:solidFill>
          <a:ln w="12700" cap="flat" cmpd="sng" algn="ctr">
            <a:solidFill>
              <a:srgbClr val="FF0000"/>
            </a:solidFill>
            <a:prstDash val="solid"/>
            <a:miter lim="800000"/>
            <a:headEnd type="none" w="med" len="med"/>
            <a:tailEnd type="none" w="med" len="med"/>
          </a:ln>
          <a:effectLst/>
        </p:spPr>
      </p:cxnSp>
      <p:cxnSp>
        <p:nvCxnSpPr>
          <p:cNvPr id="154" name="Straight Connector 153"/>
          <p:cNvCxnSpPr/>
          <p:nvPr/>
        </p:nvCxnSpPr>
        <p:spPr bwMode="auto">
          <a:xfrm flipH="1" flipV="1">
            <a:off x="6907204" y="4446811"/>
            <a:ext cx="3209" cy="264270"/>
          </a:xfrm>
          <a:prstGeom prst="line">
            <a:avLst/>
          </a:prstGeom>
          <a:solidFill>
            <a:schemeClr val="accent1"/>
          </a:solidFill>
          <a:ln w="19050" cap="flat" cmpd="sng" algn="ctr">
            <a:solidFill>
              <a:srgbClr val="111111"/>
            </a:solidFill>
            <a:prstDash val="solid"/>
            <a:miter lim="800000"/>
            <a:headEnd type="none" w="med" len="med"/>
            <a:tailEnd type="none" w="med" len="med"/>
          </a:ln>
          <a:effectLst/>
        </p:spPr>
      </p:cxnSp>
      <p:sp>
        <p:nvSpPr>
          <p:cNvPr id="156" name="Text Box 194"/>
          <p:cNvSpPr txBox="1">
            <a:spLocks noChangeArrowheads="1"/>
          </p:cNvSpPr>
          <p:nvPr/>
        </p:nvSpPr>
        <p:spPr bwMode="auto">
          <a:xfrm flipH="1">
            <a:off x="6855406" y="5351629"/>
            <a:ext cx="856302" cy="246221"/>
          </a:xfrm>
          <a:prstGeom prst="rect">
            <a:avLst/>
          </a:prstGeom>
          <a:no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en-GB" sz="1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Signal</a:t>
            </a:r>
            <a:endParaRPr lang="en-US" sz="600" b="1"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sp>
        <p:nvSpPr>
          <p:cNvPr id="162" name="Freeform 161"/>
          <p:cNvSpPr/>
          <p:nvPr/>
        </p:nvSpPr>
        <p:spPr bwMode="auto">
          <a:xfrm>
            <a:off x="6878068" y="4244630"/>
            <a:ext cx="114553" cy="194002"/>
          </a:xfrm>
          <a:custGeom>
            <a:avLst/>
            <a:gdLst>
              <a:gd name="connsiteX0" fmla="*/ 0 w 124099"/>
              <a:gd name="connsiteY0" fmla="*/ 1179 h 194002"/>
              <a:gd name="connsiteX1" fmla="*/ 101600 w 124099"/>
              <a:gd name="connsiteY1" fmla="*/ 13879 h 194002"/>
              <a:gd name="connsiteX2" fmla="*/ 120650 w 124099"/>
              <a:gd name="connsiteY2" fmla="*/ 99604 h 194002"/>
              <a:gd name="connsiteX3" fmla="*/ 50800 w 124099"/>
              <a:gd name="connsiteY3" fmla="*/ 182154 h 194002"/>
              <a:gd name="connsiteX4" fmla="*/ 44450 w 124099"/>
              <a:gd name="connsiteY4" fmla="*/ 191679 h 194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099" h="194002">
                <a:moveTo>
                  <a:pt x="0" y="1179"/>
                </a:moveTo>
                <a:cubicBezTo>
                  <a:pt x="40746" y="-673"/>
                  <a:pt x="81492" y="-2525"/>
                  <a:pt x="101600" y="13879"/>
                </a:cubicBezTo>
                <a:cubicBezTo>
                  <a:pt x="121708" y="30283"/>
                  <a:pt x="129117" y="71558"/>
                  <a:pt x="120650" y="99604"/>
                </a:cubicBezTo>
                <a:cubicBezTo>
                  <a:pt x="112183" y="127650"/>
                  <a:pt x="63500" y="166808"/>
                  <a:pt x="50800" y="182154"/>
                </a:cubicBezTo>
                <a:cubicBezTo>
                  <a:pt x="38100" y="197500"/>
                  <a:pt x="41275" y="194589"/>
                  <a:pt x="44450" y="191679"/>
                </a:cubicBezTo>
              </a:path>
            </a:pathLst>
          </a:custGeom>
          <a:noFill/>
          <a:ln w="19050"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sp>
        <p:nvSpPr>
          <p:cNvPr id="163" name="Oval 162"/>
          <p:cNvSpPr/>
          <p:nvPr/>
        </p:nvSpPr>
        <p:spPr bwMode="auto">
          <a:xfrm>
            <a:off x="6878762" y="4412025"/>
            <a:ext cx="42202" cy="45719"/>
          </a:xfrm>
          <a:prstGeom prst="ellipse">
            <a:avLst/>
          </a:prstGeom>
          <a:solidFill>
            <a:schemeClr val="tx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sp>
        <p:nvSpPr>
          <p:cNvPr id="164" name="Oval 163"/>
          <p:cNvSpPr/>
          <p:nvPr/>
        </p:nvSpPr>
        <p:spPr bwMode="auto">
          <a:xfrm>
            <a:off x="6859523" y="4201828"/>
            <a:ext cx="42202" cy="45719"/>
          </a:xfrm>
          <a:prstGeom prst="ellipse">
            <a:avLst/>
          </a:prstGeom>
          <a:solidFill>
            <a:schemeClr val="tx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65" name="Straight Connector 164"/>
          <p:cNvCxnSpPr/>
          <p:nvPr/>
        </p:nvCxnSpPr>
        <p:spPr bwMode="auto">
          <a:xfrm flipH="1" flipV="1">
            <a:off x="7215877" y="4640948"/>
            <a:ext cx="498" cy="129493"/>
          </a:xfrm>
          <a:prstGeom prst="line">
            <a:avLst/>
          </a:prstGeom>
          <a:solidFill>
            <a:schemeClr val="accent1"/>
          </a:solidFill>
          <a:ln w="28575" cap="flat" cmpd="sng" algn="ctr">
            <a:solidFill>
              <a:srgbClr val="111111"/>
            </a:solidFill>
            <a:prstDash val="solid"/>
            <a:miter lim="800000"/>
            <a:headEnd type="none" w="med" len="med"/>
            <a:tailEnd type="none" w="med" len="med"/>
          </a:ln>
          <a:effectLst/>
        </p:spPr>
      </p:cxnSp>
      <p:cxnSp>
        <p:nvCxnSpPr>
          <p:cNvPr id="169" name="Straight Connector 168"/>
          <p:cNvCxnSpPr/>
          <p:nvPr/>
        </p:nvCxnSpPr>
        <p:spPr bwMode="auto">
          <a:xfrm flipH="1" flipV="1">
            <a:off x="7375428" y="4637577"/>
            <a:ext cx="498" cy="129493"/>
          </a:xfrm>
          <a:prstGeom prst="line">
            <a:avLst/>
          </a:prstGeom>
          <a:solidFill>
            <a:schemeClr val="accent1"/>
          </a:solidFill>
          <a:ln w="28575" cap="flat" cmpd="sng" algn="ctr">
            <a:solidFill>
              <a:srgbClr val="111111"/>
            </a:solidFill>
            <a:prstDash val="solid"/>
            <a:miter lim="800000"/>
            <a:headEnd type="none" w="med" len="med"/>
            <a:tailEnd type="none" w="med" len="med"/>
          </a:ln>
          <a:effectLst/>
        </p:spPr>
      </p:cxnSp>
      <p:cxnSp>
        <p:nvCxnSpPr>
          <p:cNvPr id="170" name="Straight Connector 169"/>
          <p:cNvCxnSpPr/>
          <p:nvPr/>
        </p:nvCxnSpPr>
        <p:spPr bwMode="auto">
          <a:xfrm flipH="1" flipV="1">
            <a:off x="7449186" y="4595502"/>
            <a:ext cx="498" cy="209445"/>
          </a:xfrm>
          <a:prstGeom prst="line">
            <a:avLst/>
          </a:prstGeom>
          <a:solidFill>
            <a:schemeClr val="accent1"/>
          </a:solidFill>
          <a:ln w="28575" cap="flat" cmpd="sng" algn="ctr">
            <a:solidFill>
              <a:srgbClr val="111111"/>
            </a:solidFill>
            <a:prstDash val="solid"/>
            <a:miter lim="800000"/>
            <a:headEnd type="none" w="med" len="med"/>
            <a:tailEnd type="none" w="med" len="med"/>
          </a:ln>
          <a:effectLst/>
        </p:spPr>
      </p:cxnSp>
      <p:cxnSp>
        <p:nvCxnSpPr>
          <p:cNvPr id="172" name="Straight Connector 171"/>
          <p:cNvCxnSpPr/>
          <p:nvPr/>
        </p:nvCxnSpPr>
        <p:spPr bwMode="auto">
          <a:xfrm flipH="1" flipV="1">
            <a:off x="7301671" y="4600971"/>
            <a:ext cx="498" cy="209445"/>
          </a:xfrm>
          <a:prstGeom prst="line">
            <a:avLst/>
          </a:prstGeom>
          <a:solidFill>
            <a:schemeClr val="accent1"/>
          </a:solidFill>
          <a:ln w="28575" cap="flat" cmpd="sng" algn="ctr">
            <a:solidFill>
              <a:srgbClr val="111111"/>
            </a:solidFill>
            <a:prstDash val="solid"/>
            <a:miter lim="800000"/>
            <a:headEnd type="none" w="med" len="med"/>
            <a:tailEnd type="none" w="med" len="med"/>
          </a:ln>
          <a:effectLst/>
        </p:spPr>
      </p:cxnSp>
      <p:sp>
        <p:nvSpPr>
          <p:cNvPr id="194" name="6-Point Star 193"/>
          <p:cNvSpPr/>
          <p:nvPr/>
        </p:nvSpPr>
        <p:spPr bwMode="auto">
          <a:xfrm>
            <a:off x="6883135" y="3285370"/>
            <a:ext cx="207183" cy="143942"/>
          </a:xfrm>
          <a:prstGeom prst="star6">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92" name="Straight Arrow Connector 191"/>
          <p:cNvCxnSpPr/>
          <p:nvPr/>
        </p:nvCxnSpPr>
        <p:spPr bwMode="auto">
          <a:xfrm>
            <a:off x="6034430" y="2133459"/>
            <a:ext cx="958734" cy="1197577"/>
          </a:xfrm>
          <a:prstGeom prst="straightConnector1">
            <a:avLst/>
          </a:prstGeom>
          <a:ln>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198" name="Straight Connector 197"/>
          <p:cNvCxnSpPr/>
          <p:nvPr/>
        </p:nvCxnSpPr>
        <p:spPr bwMode="auto">
          <a:xfrm flipH="1" flipV="1">
            <a:off x="7072416" y="3446177"/>
            <a:ext cx="432524" cy="507071"/>
          </a:xfrm>
          <a:prstGeom prst="line">
            <a:avLst/>
          </a:prstGeom>
          <a:solidFill>
            <a:schemeClr val="accent1"/>
          </a:solidFill>
          <a:ln w="12700" cap="flat" cmpd="sng" algn="ctr">
            <a:solidFill>
              <a:srgbClr val="FF0000"/>
            </a:solidFill>
            <a:prstDash val="sysDot"/>
            <a:miter lim="800000"/>
            <a:headEnd type="none" w="med" len="med"/>
            <a:tailEnd type="none" w="med" len="med"/>
          </a:ln>
          <a:effectLst/>
        </p:spPr>
      </p:cxnSp>
      <p:sp>
        <p:nvSpPr>
          <p:cNvPr id="213" name="Text Box 194"/>
          <p:cNvSpPr txBox="1">
            <a:spLocks noChangeArrowheads="1"/>
          </p:cNvSpPr>
          <p:nvPr/>
        </p:nvSpPr>
        <p:spPr bwMode="auto">
          <a:xfrm flipH="1">
            <a:off x="5455317" y="1865692"/>
            <a:ext cx="856302" cy="246221"/>
          </a:xfrm>
          <a:prstGeom prst="rect">
            <a:avLst/>
          </a:prstGeom>
          <a:no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bg-BG" sz="1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Частица</a:t>
            </a:r>
            <a:endParaRPr lang="en-US" sz="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82" name="Rectangle 81"/>
          <p:cNvSpPr/>
          <p:nvPr/>
        </p:nvSpPr>
        <p:spPr>
          <a:xfrm>
            <a:off x="698131" y="1549"/>
            <a:ext cx="7895601"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2. Преминаване на частици през</a:t>
            </a:r>
            <a:r>
              <a:rPr lang="en-US" b="1" dirty="0">
                <a:latin typeface="Times New Roman" panose="02020603050405020304" pitchFamily="18" charset="0"/>
                <a:cs typeface="Times New Roman" panose="02020603050405020304" pitchFamily="18" charset="0"/>
              </a:rPr>
              <a:t> </a:t>
            </a:r>
            <a:r>
              <a:rPr lang="bg-BG" b="1" dirty="0">
                <a:latin typeface="Times New Roman" panose="02020603050405020304" pitchFamily="18" charset="0"/>
                <a:cs typeface="Times New Roman" panose="02020603050405020304" pitchFamily="18" charset="0"/>
              </a:rPr>
              <a:t>веществото на </a:t>
            </a:r>
            <a:r>
              <a:rPr lang="bg-BG" b="1" dirty="0" smtClean="0">
                <a:latin typeface="Times New Roman" panose="02020603050405020304" pitchFamily="18" charset="0"/>
                <a:cs typeface="Times New Roman" panose="02020603050405020304" pitchFamily="18" charset="0"/>
              </a:rPr>
              <a:t>детектора - йонизация</a:t>
            </a:r>
            <a:endParaRPr lang="ru-RU" b="1" dirty="0">
              <a:latin typeface="Times New Roman" panose="02020603050405020304" pitchFamily="18" charset="0"/>
              <a:cs typeface="Times New Roman" panose="02020603050405020304" pitchFamily="18" charset="0"/>
            </a:endParaRPr>
          </a:p>
        </p:txBody>
      </p:sp>
      <p:sp>
        <p:nvSpPr>
          <p:cNvPr id="83"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18583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B6AD3846-6E48-4466-838E-818A63465B31}" type="slidenum">
              <a:rPr lang="en-US" smtClean="0"/>
              <a:pPr/>
              <a:t>7</a:t>
            </a:fld>
            <a:endParaRPr lang="en-US" dirty="0"/>
          </a:p>
        </p:txBody>
      </p:sp>
      <p:pic>
        <p:nvPicPr>
          <p:cNvPr id="3" name="Picture 2109" descr="3d2dsche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6006" y="2222015"/>
            <a:ext cx="2916115" cy="237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117" descr="gemfie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0603" y="1783015"/>
            <a:ext cx="2938097" cy="227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94"/>
          <p:cNvSpPr txBox="1">
            <a:spLocks noChangeArrowheads="1"/>
          </p:cNvSpPr>
          <p:nvPr/>
        </p:nvSpPr>
        <p:spPr bwMode="auto">
          <a:xfrm flipH="1">
            <a:off x="1132068" y="404664"/>
            <a:ext cx="5960212" cy="846386"/>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bg-BG" sz="1400" dirty="0" smtClean="0"/>
              <a:t>Йонизационна мултипликационна камера (</a:t>
            </a:r>
            <a:r>
              <a:rPr lang="en-GB" sz="1400" dirty="0" smtClean="0"/>
              <a:t>GEM</a:t>
            </a:r>
            <a:r>
              <a:rPr lang="bg-BG" sz="1400" dirty="0" smtClean="0"/>
              <a:t>)</a:t>
            </a:r>
          </a:p>
          <a:p>
            <a:pPr marL="457200" indent="-457200">
              <a:spcBef>
                <a:spcPct val="50000"/>
              </a:spcBef>
              <a:tabLst>
                <a:tab pos="747713" algn="l"/>
                <a:tab pos="1028700" algn="l"/>
                <a:tab pos="1547813" algn="l"/>
              </a:tabLst>
            </a:pPr>
            <a:r>
              <a:rPr lang="en-US" sz="1400" dirty="0" smtClean="0"/>
              <a:t>(</a:t>
            </a:r>
            <a:r>
              <a:rPr lang="en-GB" sz="1400" dirty="0" smtClean="0"/>
              <a:t> </a:t>
            </a:r>
            <a:r>
              <a:rPr lang="bg-BG" sz="1400" dirty="0" smtClean="0"/>
              <a:t>умножаване на броя на електроните и йоните чрез по-висок градиент на електрическото поле</a:t>
            </a:r>
            <a:r>
              <a:rPr lang="en-US" sz="1400" dirty="0" smtClean="0"/>
              <a:t>)</a:t>
            </a:r>
            <a:r>
              <a:rPr lang="bg-BG" sz="1400" dirty="0" smtClean="0"/>
              <a:t>  </a:t>
            </a:r>
            <a:endParaRPr lang="en-US" sz="1400" b="1" dirty="0"/>
          </a:p>
        </p:txBody>
      </p:sp>
      <p:cxnSp>
        <p:nvCxnSpPr>
          <p:cNvPr id="7" name="Straight Connector 6"/>
          <p:cNvCxnSpPr/>
          <p:nvPr/>
        </p:nvCxnSpPr>
        <p:spPr bwMode="auto">
          <a:xfrm>
            <a:off x="2394361" y="4822037"/>
            <a:ext cx="1491143" cy="2916"/>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8" name="Isosceles Triangle 7"/>
          <p:cNvSpPr/>
          <p:nvPr/>
        </p:nvSpPr>
        <p:spPr bwMode="auto">
          <a:xfrm rot="5400000">
            <a:off x="3929817" y="4698346"/>
            <a:ext cx="164589" cy="253214"/>
          </a:xfrm>
          <a:prstGeom prst="triangle">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0" name="Straight Connector 9"/>
          <p:cNvCxnSpPr/>
          <p:nvPr/>
        </p:nvCxnSpPr>
        <p:spPr bwMode="auto">
          <a:xfrm>
            <a:off x="2608183" y="4977353"/>
            <a:ext cx="1417998" cy="0"/>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11" name="Isosceles Triangle 10"/>
          <p:cNvSpPr/>
          <p:nvPr/>
        </p:nvSpPr>
        <p:spPr bwMode="auto">
          <a:xfrm rot="5400000">
            <a:off x="4070494" y="4850746"/>
            <a:ext cx="164589" cy="253214"/>
          </a:xfrm>
          <a:prstGeom prst="triangle">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2" name="Straight Connector 11"/>
          <p:cNvCxnSpPr/>
          <p:nvPr/>
        </p:nvCxnSpPr>
        <p:spPr bwMode="auto">
          <a:xfrm>
            <a:off x="2795281" y="5129753"/>
            <a:ext cx="1371577" cy="1"/>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13" name="Isosceles Triangle 12"/>
          <p:cNvSpPr/>
          <p:nvPr/>
        </p:nvSpPr>
        <p:spPr bwMode="auto">
          <a:xfrm rot="5400000">
            <a:off x="4211171" y="5003146"/>
            <a:ext cx="164589" cy="253214"/>
          </a:xfrm>
          <a:prstGeom prst="triangle">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14" name="Straight Connector 13"/>
          <p:cNvCxnSpPr/>
          <p:nvPr/>
        </p:nvCxnSpPr>
        <p:spPr bwMode="auto">
          <a:xfrm flipH="1">
            <a:off x="2394361" y="4546195"/>
            <a:ext cx="213823" cy="275843"/>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8" name="Straight Connector 17"/>
          <p:cNvCxnSpPr/>
          <p:nvPr/>
        </p:nvCxnSpPr>
        <p:spPr bwMode="auto">
          <a:xfrm flipH="1">
            <a:off x="2627879" y="4543075"/>
            <a:ext cx="312871" cy="413704"/>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20" name="Straight Connector 19"/>
          <p:cNvCxnSpPr/>
          <p:nvPr/>
        </p:nvCxnSpPr>
        <p:spPr bwMode="auto">
          <a:xfrm flipH="1">
            <a:off x="2795281" y="4546194"/>
            <a:ext cx="458340" cy="583558"/>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sp>
        <p:nvSpPr>
          <p:cNvPr id="25" name="Text Box 194"/>
          <p:cNvSpPr txBox="1">
            <a:spLocks noChangeArrowheads="1"/>
          </p:cNvSpPr>
          <p:nvPr/>
        </p:nvSpPr>
        <p:spPr bwMode="auto">
          <a:xfrm flipH="1">
            <a:off x="4119023" y="4824049"/>
            <a:ext cx="856302" cy="246221"/>
          </a:xfrm>
          <a:prstGeom prst="rect">
            <a:avLst/>
          </a:prstGeom>
          <a:no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en-GB" sz="1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Signal</a:t>
            </a:r>
            <a:endParaRPr lang="en-US" sz="600" b="1"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cxnSp>
        <p:nvCxnSpPr>
          <p:cNvPr id="26" name="Straight Arrow Connector 25"/>
          <p:cNvCxnSpPr/>
          <p:nvPr/>
        </p:nvCxnSpPr>
        <p:spPr bwMode="auto">
          <a:xfrm>
            <a:off x="3838261" y="4221610"/>
            <a:ext cx="328597" cy="368648"/>
          </a:xfrm>
          <a:prstGeom prst="straightConnector1">
            <a:avLst/>
          </a:prstGeom>
          <a:ln>
            <a:solidFill>
              <a:srgbClr val="FF0000"/>
            </a:solidFill>
            <a:headEnd type="none" w="sm" len="lg"/>
            <a:tailEnd type="triangle" w="sm" len="lg"/>
          </a:ln>
        </p:spPr>
        <p:style>
          <a:lnRef idx="3">
            <a:schemeClr val="accent2"/>
          </a:lnRef>
          <a:fillRef idx="0">
            <a:schemeClr val="accent2"/>
          </a:fillRef>
          <a:effectRef idx="2">
            <a:schemeClr val="accent2"/>
          </a:effectRef>
          <a:fontRef idx="minor">
            <a:schemeClr val="tx1"/>
          </a:fontRef>
        </p:style>
      </p:cxnSp>
      <p:sp>
        <p:nvSpPr>
          <p:cNvPr id="27" name="6-Point Star 26"/>
          <p:cNvSpPr/>
          <p:nvPr/>
        </p:nvSpPr>
        <p:spPr bwMode="auto">
          <a:xfrm>
            <a:off x="3136065" y="3497965"/>
            <a:ext cx="207183" cy="143942"/>
          </a:xfrm>
          <a:prstGeom prst="star6">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endParaRPr>
          </a:p>
        </p:txBody>
      </p:sp>
      <p:cxnSp>
        <p:nvCxnSpPr>
          <p:cNvPr id="28" name="Straight Arrow Connector 27"/>
          <p:cNvCxnSpPr/>
          <p:nvPr/>
        </p:nvCxnSpPr>
        <p:spPr bwMode="auto">
          <a:xfrm>
            <a:off x="2168351" y="2222015"/>
            <a:ext cx="810284" cy="940581"/>
          </a:xfrm>
          <a:prstGeom prst="straightConnector1">
            <a:avLst/>
          </a:prstGeom>
          <a:ln>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29" name="Straight Connector 28"/>
          <p:cNvCxnSpPr/>
          <p:nvPr/>
        </p:nvCxnSpPr>
        <p:spPr bwMode="auto">
          <a:xfrm flipH="1" flipV="1">
            <a:off x="3356574" y="3650365"/>
            <a:ext cx="432524" cy="507070"/>
          </a:xfrm>
          <a:prstGeom prst="line">
            <a:avLst/>
          </a:prstGeom>
          <a:solidFill>
            <a:schemeClr val="accent1"/>
          </a:solidFill>
          <a:ln w="12700" cap="flat" cmpd="sng" algn="ctr">
            <a:solidFill>
              <a:srgbClr val="FF0000"/>
            </a:solidFill>
            <a:prstDash val="sysDot"/>
            <a:miter lim="800000"/>
            <a:headEnd type="none" w="med" len="med"/>
            <a:tailEnd type="none" w="med" len="med"/>
          </a:ln>
          <a:effectLst/>
        </p:spPr>
      </p:cxnSp>
      <p:cxnSp>
        <p:nvCxnSpPr>
          <p:cNvPr id="34" name="Straight Connector 33"/>
          <p:cNvCxnSpPr/>
          <p:nvPr/>
        </p:nvCxnSpPr>
        <p:spPr bwMode="auto">
          <a:xfrm flipH="1" flipV="1">
            <a:off x="3024451" y="3244430"/>
            <a:ext cx="432524" cy="507070"/>
          </a:xfrm>
          <a:prstGeom prst="line">
            <a:avLst/>
          </a:prstGeom>
          <a:solidFill>
            <a:schemeClr val="accent1"/>
          </a:solidFill>
          <a:ln w="12700" cap="flat" cmpd="sng" algn="ctr">
            <a:solidFill>
              <a:srgbClr val="FF0000"/>
            </a:solidFill>
            <a:prstDash val="sysDot"/>
            <a:miter lim="800000"/>
            <a:headEnd type="none" w="med" len="med"/>
            <a:tailEnd type="none" w="med" len="med"/>
          </a:ln>
          <a:effectLst/>
        </p:spPr>
      </p:cxnSp>
      <p:sp>
        <p:nvSpPr>
          <p:cNvPr id="36" name="Text Box 194"/>
          <p:cNvSpPr txBox="1">
            <a:spLocks noChangeArrowheads="1"/>
          </p:cNvSpPr>
          <p:nvPr/>
        </p:nvSpPr>
        <p:spPr bwMode="auto">
          <a:xfrm flipH="1">
            <a:off x="1381506" y="2051745"/>
            <a:ext cx="856302" cy="246221"/>
          </a:xfrm>
          <a:prstGeom prst="rect">
            <a:avLst/>
          </a:prstGeom>
          <a:no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bg-BG" sz="1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Частица</a:t>
            </a:r>
            <a:endParaRPr lang="en-US" sz="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40" name="Text Box 194"/>
          <p:cNvSpPr txBox="1">
            <a:spLocks noChangeArrowheads="1"/>
          </p:cNvSpPr>
          <p:nvPr/>
        </p:nvSpPr>
        <p:spPr bwMode="auto">
          <a:xfrm flipH="1">
            <a:off x="703917" y="4503707"/>
            <a:ext cx="856302" cy="246221"/>
          </a:xfrm>
          <a:prstGeom prst="rect">
            <a:avLst/>
          </a:prstGeom>
          <a:no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en-GB" sz="1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1000 V</a:t>
            </a:r>
            <a:endParaRPr lang="en-US" sz="600" b="1"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pic>
        <p:nvPicPr>
          <p:cNvPr id="41" name="Picture 40"/>
          <p:cNvPicPr>
            <a:picLocks noChangeAspect="1"/>
          </p:cNvPicPr>
          <p:nvPr/>
        </p:nvPicPr>
        <p:blipFill>
          <a:blip r:embed="rId4"/>
          <a:stretch>
            <a:fillRect/>
          </a:stretch>
        </p:blipFill>
        <p:spPr>
          <a:xfrm>
            <a:off x="5267633" y="4223400"/>
            <a:ext cx="3102324" cy="2000292"/>
          </a:xfrm>
          <a:prstGeom prst="rect">
            <a:avLst/>
          </a:prstGeom>
        </p:spPr>
      </p:pic>
      <p:sp>
        <p:nvSpPr>
          <p:cNvPr id="42" name="Text Box 194"/>
          <p:cNvSpPr txBox="1">
            <a:spLocks noChangeArrowheads="1"/>
          </p:cNvSpPr>
          <p:nvPr/>
        </p:nvSpPr>
        <p:spPr bwMode="auto">
          <a:xfrm flipH="1">
            <a:off x="773792" y="3084278"/>
            <a:ext cx="1044392" cy="246221"/>
          </a:xfrm>
          <a:prstGeom prst="rect">
            <a:avLst/>
          </a:prstGeom>
          <a:no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en-GB" sz="1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Drift cathode</a:t>
            </a:r>
            <a:endParaRPr lang="en-US" sz="600" b="1"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sp>
        <p:nvSpPr>
          <p:cNvPr id="43" name="Text Box 194"/>
          <p:cNvSpPr txBox="1">
            <a:spLocks noChangeArrowheads="1"/>
          </p:cNvSpPr>
          <p:nvPr/>
        </p:nvSpPr>
        <p:spPr bwMode="auto">
          <a:xfrm flipH="1">
            <a:off x="674681" y="3877129"/>
            <a:ext cx="1044392" cy="246221"/>
          </a:xfrm>
          <a:prstGeom prst="rect">
            <a:avLst/>
          </a:prstGeom>
          <a:no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en-GB" sz="1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GEM</a:t>
            </a:r>
            <a:endParaRPr lang="en-US" sz="600" b="1"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sp>
        <p:nvSpPr>
          <p:cNvPr id="30" name="Rectangle 29"/>
          <p:cNvSpPr/>
          <p:nvPr/>
        </p:nvSpPr>
        <p:spPr>
          <a:xfrm>
            <a:off x="698131" y="1549"/>
            <a:ext cx="7895601"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2. Преминаване на частици през</a:t>
            </a:r>
            <a:r>
              <a:rPr lang="en-US" b="1" dirty="0">
                <a:latin typeface="Times New Roman" panose="02020603050405020304" pitchFamily="18" charset="0"/>
                <a:cs typeface="Times New Roman" panose="02020603050405020304" pitchFamily="18" charset="0"/>
              </a:rPr>
              <a:t> </a:t>
            </a:r>
            <a:r>
              <a:rPr lang="bg-BG" b="1" dirty="0">
                <a:latin typeface="Times New Roman" panose="02020603050405020304" pitchFamily="18" charset="0"/>
                <a:cs typeface="Times New Roman" panose="02020603050405020304" pitchFamily="18" charset="0"/>
              </a:rPr>
              <a:t>веществото на </a:t>
            </a:r>
            <a:r>
              <a:rPr lang="bg-BG" b="1" dirty="0" smtClean="0">
                <a:latin typeface="Times New Roman" panose="02020603050405020304" pitchFamily="18" charset="0"/>
                <a:cs typeface="Times New Roman" panose="02020603050405020304" pitchFamily="18" charset="0"/>
              </a:rPr>
              <a:t>детектора - йонизация</a:t>
            </a:r>
            <a:endParaRPr lang="ru-RU" b="1" dirty="0">
              <a:latin typeface="Times New Roman" panose="02020603050405020304" pitchFamily="18" charset="0"/>
              <a:cs typeface="Times New Roman" panose="02020603050405020304" pitchFamily="18" charset="0"/>
            </a:endParaRPr>
          </a:p>
        </p:txBody>
      </p:sp>
      <p:sp>
        <p:nvSpPr>
          <p:cNvPr id="32"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9357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B6AD3846-6E48-4466-838E-818A63465B31}" type="slidenum">
              <a:rPr lang="en-US" smtClean="0"/>
              <a:pPr/>
              <a:t>8</a:t>
            </a:fld>
            <a:endParaRPr lang="en-US" dirty="0"/>
          </a:p>
        </p:txBody>
      </p:sp>
      <p:pic>
        <p:nvPicPr>
          <p:cNvPr id="3" name="Picture 2"/>
          <p:cNvPicPr>
            <a:picLocks noChangeAspect="1"/>
          </p:cNvPicPr>
          <p:nvPr/>
        </p:nvPicPr>
        <p:blipFill>
          <a:blip r:embed="rId2"/>
          <a:stretch>
            <a:fillRect/>
          </a:stretch>
        </p:blipFill>
        <p:spPr>
          <a:xfrm>
            <a:off x="1786648" y="1782763"/>
            <a:ext cx="4870938" cy="4591050"/>
          </a:xfrm>
          <a:prstGeom prst="rect">
            <a:avLst/>
          </a:prstGeom>
        </p:spPr>
      </p:pic>
      <p:sp>
        <p:nvSpPr>
          <p:cNvPr id="5" name="Text Box 194"/>
          <p:cNvSpPr txBox="1">
            <a:spLocks noChangeArrowheads="1"/>
          </p:cNvSpPr>
          <p:nvPr/>
        </p:nvSpPr>
        <p:spPr bwMode="auto">
          <a:xfrm flipH="1">
            <a:off x="3203848" y="1157067"/>
            <a:ext cx="2587398" cy="40011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noFill/>
            <a:miter lim="800000"/>
            <a:headEnd/>
            <a:tailEnd/>
          </a:ln>
          <a:effectLst/>
        </p:spPr>
        <p:txBody>
          <a:bodyPr wrap="square">
            <a:spAutoFit/>
          </a:bodyPr>
          <a:lstStyle/>
          <a:p>
            <a:pPr marL="457200" indent="-457200">
              <a:spcBef>
                <a:spcPct val="50000"/>
              </a:spcBef>
              <a:tabLst>
                <a:tab pos="747713" algn="l"/>
                <a:tab pos="1028700" algn="l"/>
                <a:tab pos="1547813" algn="l"/>
              </a:tabLst>
            </a:pPr>
            <a:r>
              <a:rPr lang="bg-BG" sz="2000" dirty="0" smtClean="0"/>
              <a:t>Силициев детектор</a:t>
            </a:r>
            <a:endParaRPr lang="en-US" sz="1200" b="1" dirty="0"/>
          </a:p>
        </p:txBody>
      </p:sp>
      <p:sp>
        <p:nvSpPr>
          <p:cNvPr id="6" name="Rectangle 5"/>
          <p:cNvSpPr/>
          <p:nvPr/>
        </p:nvSpPr>
        <p:spPr>
          <a:xfrm>
            <a:off x="698131" y="1549"/>
            <a:ext cx="7895601"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2. Преминаване на частици през</a:t>
            </a:r>
            <a:r>
              <a:rPr lang="en-US" b="1" dirty="0">
                <a:latin typeface="Times New Roman" panose="02020603050405020304" pitchFamily="18" charset="0"/>
                <a:cs typeface="Times New Roman" panose="02020603050405020304" pitchFamily="18" charset="0"/>
              </a:rPr>
              <a:t> </a:t>
            </a:r>
            <a:r>
              <a:rPr lang="bg-BG" b="1" dirty="0">
                <a:latin typeface="Times New Roman" panose="02020603050405020304" pitchFamily="18" charset="0"/>
                <a:cs typeface="Times New Roman" panose="02020603050405020304" pitchFamily="18" charset="0"/>
              </a:rPr>
              <a:t>веществото на </a:t>
            </a:r>
            <a:r>
              <a:rPr lang="bg-BG" b="1" dirty="0" smtClean="0">
                <a:latin typeface="Times New Roman" panose="02020603050405020304" pitchFamily="18" charset="0"/>
                <a:cs typeface="Times New Roman" panose="02020603050405020304" pitchFamily="18" charset="0"/>
              </a:rPr>
              <a:t>детектора - йонизация</a:t>
            </a:r>
            <a:endParaRPr lang="ru-RU" b="1" dirty="0">
              <a:latin typeface="Times New Roman" panose="02020603050405020304" pitchFamily="18" charset="0"/>
              <a:cs typeface="Times New Roman" panose="02020603050405020304" pitchFamily="18" charset="0"/>
            </a:endParaRPr>
          </a:p>
        </p:txBody>
      </p:sp>
      <p:sp>
        <p:nvSpPr>
          <p:cNvPr id="8"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99435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Рис. 3. Схема устройства дрейфовой камер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0317" y="404663"/>
            <a:ext cx="4468755" cy="2904691"/>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Рис. 2. Схема устройства пиксельного детектора. Рис. с сайта cms.web.cern.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582930"/>
            <a:ext cx="3894517" cy="23042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80317" y="3429000"/>
            <a:ext cx="4356179" cy="523220"/>
          </a:xfrm>
          <a:prstGeom prst="rect">
            <a:avLst/>
          </a:prstGeom>
          <a:noFill/>
        </p:spPr>
        <p:txBody>
          <a:bodyPr wrap="square" rtlCol="0">
            <a:spAutoFit/>
          </a:bodyPr>
          <a:lstStyle/>
          <a:p>
            <a:r>
              <a:rPr lang="bg-BG" sz="1400" dirty="0" err="1" smtClean="0"/>
              <a:t>Дрейфова</a:t>
            </a:r>
            <a:r>
              <a:rPr lang="bg-BG" sz="1400" dirty="0" smtClean="0"/>
              <a:t> камера – сигнал от времето на „дрейф“ на електроните </a:t>
            </a:r>
            <a:endParaRPr lang="en-US" sz="1400" dirty="0"/>
          </a:p>
        </p:txBody>
      </p:sp>
      <p:sp>
        <p:nvSpPr>
          <p:cNvPr id="6" name="TextBox 5"/>
          <p:cNvSpPr txBox="1"/>
          <p:nvPr/>
        </p:nvSpPr>
        <p:spPr>
          <a:xfrm>
            <a:off x="0" y="5900168"/>
            <a:ext cx="4002021" cy="738664"/>
          </a:xfrm>
          <a:prstGeom prst="rect">
            <a:avLst/>
          </a:prstGeom>
          <a:noFill/>
        </p:spPr>
        <p:txBody>
          <a:bodyPr wrap="square" rtlCol="0">
            <a:spAutoFit/>
          </a:bodyPr>
          <a:lstStyle/>
          <a:p>
            <a:r>
              <a:rPr lang="bg-BG" sz="1400" dirty="0" err="1" smtClean="0"/>
              <a:t>Пикселен</a:t>
            </a:r>
            <a:r>
              <a:rPr lang="bg-BG" sz="1400" dirty="0" smtClean="0"/>
              <a:t> детектор на </a:t>
            </a:r>
            <a:r>
              <a:rPr lang="bg-BG" sz="1400" dirty="0" err="1" smtClean="0"/>
              <a:t>трекове</a:t>
            </a:r>
            <a:r>
              <a:rPr lang="bg-BG" sz="1400" dirty="0" smtClean="0"/>
              <a:t> – многослоен полупроводников детектор от тънки пластинки с нанесена върху им електроника</a:t>
            </a:r>
            <a:endParaRPr lang="en-US" sz="1400" dirty="0"/>
          </a:p>
        </p:txBody>
      </p:sp>
      <p:sp>
        <p:nvSpPr>
          <p:cNvPr id="7" name="AutoShape 8" descr="https://twiki.cern.ch/twiki/pub/CMS/RPComm/rpc-schema.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TextBox 7"/>
          <p:cNvSpPr txBox="1"/>
          <p:nvPr/>
        </p:nvSpPr>
        <p:spPr>
          <a:xfrm>
            <a:off x="4499992" y="5995417"/>
            <a:ext cx="3960440" cy="523220"/>
          </a:xfrm>
          <a:prstGeom prst="rect">
            <a:avLst/>
          </a:prstGeom>
          <a:noFill/>
        </p:spPr>
        <p:txBody>
          <a:bodyPr wrap="square" rtlCol="0">
            <a:spAutoFit/>
          </a:bodyPr>
          <a:lstStyle/>
          <a:p>
            <a:r>
              <a:rPr lang="bg-BG" sz="1400" dirty="0" err="1" smtClean="0"/>
              <a:t>Мюонни</a:t>
            </a:r>
            <a:r>
              <a:rPr lang="bg-BG" sz="1400" dirty="0" smtClean="0"/>
              <a:t> камери със съпротивителна плоскост – 2 наносекунди сигнал за преминал </a:t>
            </a:r>
            <a:r>
              <a:rPr lang="bg-BG" sz="1400" dirty="0" err="1" smtClean="0"/>
              <a:t>мюон</a:t>
            </a:r>
            <a:endParaRPr lang="en-US" sz="1400" dirty="0"/>
          </a:p>
        </p:txBody>
      </p:sp>
      <p:pic>
        <p:nvPicPr>
          <p:cNvPr id="513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279" y="832772"/>
            <a:ext cx="3570766" cy="2391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307975" y="3275111"/>
            <a:ext cx="3831977" cy="307777"/>
          </a:xfrm>
          <a:prstGeom prst="rect">
            <a:avLst/>
          </a:prstGeom>
          <a:noFill/>
        </p:spPr>
        <p:txBody>
          <a:bodyPr wrap="square" rtlCol="0">
            <a:spAutoFit/>
          </a:bodyPr>
          <a:lstStyle/>
          <a:p>
            <a:r>
              <a:rPr lang="bg-BG" sz="1400" dirty="0" smtClean="0"/>
              <a:t>Полупроводников детектор на </a:t>
            </a:r>
            <a:r>
              <a:rPr lang="bg-BG" sz="1400" dirty="0" err="1" smtClean="0"/>
              <a:t>трекове</a:t>
            </a:r>
            <a:endParaRPr lang="en-US" sz="1400" dirty="0"/>
          </a:p>
        </p:txBody>
      </p:sp>
      <p:sp>
        <p:nvSpPr>
          <p:cNvPr id="13" name="Rectangle 12"/>
          <p:cNvSpPr>
            <a:spLocks noChangeArrowheads="1"/>
          </p:cNvSpPr>
          <p:nvPr/>
        </p:nvSpPr>
        <p:spPr bwMode="auto">
          <a:xfrm>
            <a:off x="3703629" y="980728"/>
            <a:ext cx="1702135" cy="83317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81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defPPr>
              <a:defRPr lang="en-GB"/>
            </a:defPPr>
            <a:lvl1pPr algn="ctr" rtl="0" eaLnBrk="0" fontAlgn="base" hangingPunct="0">
              <a:spcBef>
                <a:spcPct val="50000"/>
              </a:spcBef>
              <a:spcAft>
                <a:spcPct val="0"/>
              </a:spcAft>
              <a:defRPr kumimoji="1" kern="1200">
                <a:solidFill>
                  <a:schemeClr val="tx1"/>
                </a:solidFill>
                <a:latin typeface="Comic Sans MS" pitchFamily="66" charset="0"/>
                <a:ea typeface="+mn-ea"/>
                <a:cs typeface="+mn-cs"/>
              </a:defRPr>
            </a:lvl1pPr>
            <a:lvl2pPr marL="457200" algn="ctr" rtl="0" eaLnBrk="0" fontAlgn="base" hangingPunct="0">
              <a:spcBef>
                <a:spcPct val="50000"/>
              </a:spcBef>
              <a:spcAft>
                <a:spcPct val="0"/>
              </a:spcAft>
              <a:defRPr kumimoji="1" kern="1200">
                <a:solidFill>
                  <a:schemeClr val="tx1"/>
                </a:solidFill>
                <a:latin typeface="Comic Sans MS" pitchFamily="66" charset="0"/>
                <a:ea typeface="+mn-ea"/>
                <a:cs typeface="+mn-cs"/>
              </a:defRPr>
            </a:lvl2pPr>
            <a:lvl3pPr marL="914400" algn="ctr" rtl="0" eaLnBrk="0" fontAlgn="base" hangingPunct="0">
              <a:spcBef>
                <a:spcPct val="50000"/>
              </a:spcBef>
              <a:spcAft>
                <a:spcPct val="0"/>
              </a:spcAft>
              <a:defRPr kumimoji="1" kern="1200">
                <a:solidFill>
                  <a:schemeClr val="tx1"/>
                </a:solidFill>
                <a:latin typeface="Comic Sans MS" pitchFamily="66" charset="0"/>
                <a:ea typeface="+mn-ea"/>
                <a:cs typeface="+mn-cs"/>
              </a:defRPr>
            </a:lvl3pPr>
            <a:lvl4pPr marL="1371600" algn="ctr" rtl="0" eaLnBrk="0" fontAlgn="base" hangingPunct="0">
              <a:spcBef>
                <a:spcPct val="50000"/>
              </a:spcBef>
              <a:spcAft>
                <a:spcPct val="0"/>
              </a:spcAft>
              <a:defRPr kumimoji="1" kern="1200">
                <a:solidFill>
                  <a:schemeClr val="tx1"/>
                </a:solidFill>
                <a:latin typeface="Comic Sans MS" pitchFamily="66" charset="0"/>
                <a:ea typeface="+mn-ea"/>
                <a:cs typeface="+mn-cs"/>
              </a:defRPr>
            </a:lvl4pPr>
            <a:lvl5pPr marL="1828800" algn="ctr" rtl="0" eaLnBrk="0" fontAlgn="base" hangingPunct="0">
              <a:spcBef>
                <a:spcPct val="50000"/>
              </a:spcBef>
              <a:spcAft>
                <a:spcPct val="0"/>
              </a:spcAft>
              <a:defRPr kumimoji="1" kern="1200">
                <a:solidFill>
                  <a:schemeClr val="tx1"/>
                </a:solidFill>
                <a:latin typeface="Comic Sans MS" pitchFamily="66" charset="0"/>
                <a:ea typeface="+mn-ea"/>
                <a:cs typeface="+mn-cs"/>
              </a:defRPr>
            </a:lvl5pPr>
            <a:lvl6pPr marL="2286000" algn="l" defTabSz="914400" rtl="0" eaLnBrk="1" latinLnBrk="0" hangingPunct="1">
              <a:defRPr kumimoji="1" kern="1200">
                <a:solidFill>
                  <a:schemeClr val="tx1"/>
                </a:solidFill>
                <a:latin typeface="Comic Sans MS" pitchFamily="66" charset="0"/>
                <a:ea typeface="+mn-ea"/>
                <a:cs typeface="+mn-cs"/>
              </a:defRPr>
            </a:lvl6pPr>
            <a:lvl7pPr marL="2743200" algn="l" defTabSz="914400" rtl="0" eaLnBrk="1" latinLnBrk="0" hangingPunct="1">
              <a:defRPr kumimoji="1" kern="1200">
                <a:solidFill>
                  <a:schemeClr val="tx1"/>
                </a:solidFill>
                <a:latin typeface="Comic Sans MS" pitchFamily="66" charset="0"/>
                <a:ea typeface="+mn-ea"/>
                <a:cs typeface="+mn-cs"/>
              </a:defRPr>
            </a:lvl7pPr>
            <a:lvl8pPr marL="3200400" algn="l" defTabSz="914400" rtl="0" eaLnBrk="1" latinLnBrk="0" hangingPunct="1">
              <a:defRPr kumimoji="1" kern="1200">
                <a:solidFill>
                  <a:schemeClr val="tx1"/>
                </a:solidFill>
                <a:latin typeface="Comic Sans MS" pitchFamily="66" charset="0"/>
                <a:ea typeface="+mn-ea"/>
                <a:cs typeface="+mn-cs"/>
              </a:defRPr>
            </a:lvl8pPr>
            <a:lvl9pPr marL="3657600" algn="l" defTabSz="914400" rtl="0" eaLnBrk="1" latinLnBrk="0" hangingPunct="1">
              <a:defRPr kumimoji="1" kern="1200">
                <a:solidFill>
                  <a:schemeClr val="tx1"/>
                </a:solidFill>
                <a:latin typeface="Comic Sans MS" pitchFamily="66" charset="0"/>
                <a:ea typeface="+mn-ea"/>
                <a:cs typeface="+mn-cs"/>
              </a:defRPr>
            </a:lvl9pPr>
          </a:lstStyle>
          <a:p>
            <a:pPr algn="l">
              <a:spcBef>
                <a:spcPts val="0"/>
              </a:spcBef>
            </a:pPr>
            <a:r>
              <a:rPr lang="en-GB" altLang="en-US" sz="1000" dirty="0">
                <a:solidFill>
                  <a:srgbClr val="008000"/>
                </a:solidFill>
                <a:latin typeface="Arial Unicode MS" pitchFamily="34" charset="-128"/>
              </a:rPr>
              <a:t>10 layers of Silicon </a:t>
            </a:r>
            <a:r>
              <a:rPr lang="en-GB" altLang="en-US" sz="1000" dirty="0" smtClean="0">
                <a:solidFill>
                  <a:srgbClr val="008000"/>
                </a:solidFill>
                <a:latin typeface="Arial Unicode MS" pitchFamily="34" charset="-128"/>
              </a:rPr>
              <a:t>Strip</a:t>
            </a:r>
            <a:r>
              <a:rPr lang="en-GB" altLang="en-US" sz="1000" dirty="0">
                <a:solidFill>
                  <a:srgbClr val="008000"/>
                </a:solidFill>
                <a:latin typeface="Arial Unicode MS" pitchFamily="34" charset="-128"/>
              </a:rPr>
              <a:t> </a:t>
            </a:r>
            <a:r>
              <a:rPr lang="en-GB" altLang="en-US" sz="1000" dirty="0" smtClean="0">
                <a:solidFill>
                  <a:srgbClr val="008000"/>
                </a:solidFill>
                <a:latin typeface="Arial Unicode MS" pitchFamily="34" charset="-128"/>
              </a:rPr>
              <a:t>Sensors </a:t>
            </a:r>
            <a:r>
              <a:rPr lang="en-GB" altLang="en-US" sz="1000" dirty="0">
                <a:solidFill>
                  <a:srgbClr val="008000"/>
                </a:solidFill>
                <a:latin typeface="Arial Unicode MS" pitchFamily="34" charset="-128"/>
              </a:rPr>
              <a:t>surrounding</a:t>
            </a:r>
            <a:br>
              <a:rPr lang="en-GB" altLang="en-US" sz="1000" dirty="0">
                <a:solidFill>
                  <a:srgbClr val="008000"/>
                </a:solidFill>
                <a:latin typeface="Arial Unicode MS" pitchFamily="34" charset="-128"/>
              </a:rPr>
            </a:br>
            <a:r>
              <a:rPr lang="en-GB" altLang="en-US" sz="1000" dirty="0">
                <a:solidFill>
                  <a:srgbClr val="008000"/>
                </a:solidFill>
                <a:latin typeface="Arial Unicode MS" pitchFamily="34" charset="-128"/>
              </a:rPr>
              <a:t> 2-3 layers of </a:t>
            </a:r>
            <a:r>
              <a:rPr lang="en-GB" altLang="en-US" sz="1000" dirty="0" smtClean="0">
                <a:solidFill>
                  <a:srgbClr val="008000"/>
                </a:solidFill>
                <a:latin typeface="Arial Unicode MS" pitchFamily="34" charset="-128"/>
              </a:rPr>
              <a:t>Silicon Pixel Sensors</a:t>
            </a:r>
            <a:r>
              <a:rPr lang="en-GB" altLang="en-US" dirty="0">
                <a:solidFill>
                  <a:srgbClr val="008000"/>
                </a:solidFill>
                <a:latin typeface="Arial Unicode MS" pitchFamily="34" charset="-128"/>
              </a:rPr>
              <a:t>.</a:t>
            </a:r>
          </a:p>
        </p:txBody>
      </p:sp>
      <p:sp>
        <p:nvSpPr>
          <p:cNvPr id="5" name="Rectangle 4"/>
          <p:cNvSpPr/>
          <p:nvPr/>
        </p:nvSpPr>
        <p:spPr>
          <a:xfrm>
            <a:off x="3703629" y="1916832"/>
            <a:ext cx="1493731" cy="577081"/>
          </a:xfrm>
          <a:prstGeom prst="rect">
            <a:avLst/>
          </a:prstGeom>
        </p:spPr>
        <p:txBody>
          <a:bodyPr wrap="square">
            <a:spAutoFit/>
          </a:bodyPr>
          <a:lstStyle/>
          <a:p>
            <a:r>
              <a:rPr lang="en-GB" altLang="en-US" sz="1050" dirty="0">
                <a:solidFill>
                  <a:srgbClr val="008000"/>
                </a:solidFill>
                <a:latin typeface="Arial Unicode MS" pitchFamily="34" charset="-128"/>
              </a:rPr>
              <a:t>15k silicon modules</a:t>
            </a:r>
            <a:br>
              <a:rPr lang="en-GB" altLang="en-US" sz="1050" dirty="0">
                <a:solidFill>
                  <a:srgbClr val="008000"/>
                </a:solidFill>
                <a:latin typeface="Arial Unicode MS" pitchFamily="34" charset="-128"/>
              </a:rPr>
            </a:br>
            <a:r>
              <a:rPr lang="en-GB" altLang="en-US" sz="1050" dirty="0">
                <a:solidFill>
                  <a:srgbClr val="008000"/>
                </a:solidFill>
                <a:latin typeface="Arial Unicode MS" pitchFamily="34" charset="-128"/>
              </a:rPr>
              <a:t>containing </a:t>
            </a:r>
            <a:br>
              <a:rPr lang="en-GB" altLang="en-US" sz="1050" dirty="0">
                <a:solidFill>
                  <a:srgbClr val="008000"/>
                </a:solidFill>
                <a:latin typeface="Arial Unicode MS" pitchFamily="34" charset="-128"/>
              </a:rPr>
            </a:br>
            <a:r>
              <a:rPr lang="en-GB" altLang="en-US" sz="1050" dirty="0">
                <a:solidFill>
                  <a:srgbClr val="008000"/>
                </a:solidFill>
                <a:latin typeface="Arial Unicode MS" pitchFamily="34" charset="-128"/>
              </a:rPr>
              <a:t>76M pixels + strips </a:t>
            </a:r>
            <a:endParaRPr lang="en-US" sz="1050" dirty="0"/>
          </a:p>
        </p:txBody>
      </p:sp>
      <p:sp>
        <p:nvSpPr>
          <p:cNvPr id="10" name="Rectangle 9"/>
          <p:cNvSpPr/>
          <p:nvPr/>
        </p:nvSpPr>
        <p:spPr>
          <a:xfrm>
            <a:off x="3726341" y="2623238"/>
            <a:ext cx="1482291" cy="600164"/>
          </a:xfrm>
          <a:prstGeom prst="rect">
            <a:avLst/>
          </a:prstGeom>
        </p:spPr>
        <p:txBody>
          <a:bodyPr wrap="square">
            <a:spAutoFit/>
          </a:bodyPr>
          <a:lstStyle/>
          <a:p>
            <a:r>
              <a:rPr lang="en-US" sz="1100" dirty="0"/>
              <a:t>The World’s largest </a:t>
            </a:r>
            <a:br>
              <a:rPr lang="en-US" sz="1100" dirty="0"/>
            </a:br>
            <a:r>
              <a:rPr lang="en-US" sz="1100" dirty="0"/>
              <a:t>Silicon Tracker </a:t>
            </a:r>
            <a:br>
              <a:rPr lang="en-US" sz="1100" dirty="0"/>
            </a:br>
            <a:r>
              <a:rPr lang="en-US" sz="1100" dirty="0"/>
              <a:t>= 250 m2  !</a:t>
            </a: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5976" y="3890076"/>
            <a:ext cx="4560168" cy="1866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tangle 17"/>
          <p:cNvSpPr/>
          <p:nvPr/>
        </p:nvSpPr>
        <p:spPr>
          <a:xfrm>
            <a:off x="698131" y="1549"/>
            <a:ext cx="7895601"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ru-RU" b="1" dirty="0">
                <a:latin typeface="Times New Roman" panose="02020603050405020304" pitchFamily="18" charset="0"/>
                <a:cs typeface="Times New Roman" panose="02020603050405020304" pitchFamily="18" charset="0"/>
              </a:rPr>
              <a:t>2. Преминаване на частици през</a:t>
            </a:r>
            <a:r>
              <a:rPr lang="en-US" b="1" dirty="0">
                <a:latin typeface="Times New Roman" panose="02020603050405020304" pitchFamily="18" charset="0"/>
                <a:cs typeface="Times New Roman" panose="02020603050405020304" pitchFamily="18" charset="0"/>
              </a:rPr>
              <a:t> </a:t>
            </a:r>
            <a:r>
              <a:rPr lang="bg-BG" b="1" dirty="0">
                <a:latin typeface="Times New Roman" panose="02020603050405020304" pitchFamily="18" charset="0"/>
                <a:cs typeface="Times New Roman" panose="02020603050405020304" pitchFamily="18" charset="0"/>
              </a:rPr>
              <a:t>веществото на </a:t>
            </a:r>
            <a:r>
              <a:rPr lang="bg-BG" b="1" dirty="0" smtClean="0">
                <a:latin typeface="Times New Roman" panose="02020603050405020304" pitchFamily="18" charset="0"/>
                <a:cs typeface="Times New Roman" panose="02020603050405020304" pitchFamily="18" charset="0"/>
              </a:rPr>
              <a:t>детектора - йонизация</a:t>
            </a:r>
            <a:endParaRPr lang="ru-RU" b="1" dirty="0">
              <a:latin typeface="Times New Roman" panose="02020603050405020304" pitchFamily="18" charset="0"/>
              <a:cs typeface="Times New Roman" panose="02020603050405020304" pitchFamily="18" charset="0"/>
            </a:endParaRPr>
          </a:p>
        </p:txBody>
      </p:sp>
      <p:sp>
        <p:nvSpPr>
          <p:cNvPr id="16" name="TextBox 3"/>
          <p:cNvSpPr txBox="1"/>
          <p:nvPr/>
        </p:nvSpPr>
        <p:spPr>
          <a:xfrm>
            <a:off x="2209227" y="6561372"/>
            <a:ext cx="4005465" cy="276999"/>
          </a:xfrm>
          <a:prstGeom prst="rect">
            <a:avLst/>
          </a:prstGeom>
          <a:gradFill>
            <a:gsLst>
              <a:gs pos="0">
                <a:schemeClr val="accent1">
                  <a:tint val="66000"/>
                  <a:satMod val="160000"/>
                </a:schemeClr>
              </a:gs>
              <a:gs pos="47000">
                <a:schemeClr val="accent1">
                  <a:tint val="44500"/>
                  <a:satMod val="160000"/>
                  <a:lumMod val="0"/>
                  <a:lumOff val="100000"/>
                </a:schemeClr>
              </a:gs>
              <a:gs pos="100000">
                <a:schemeClr val="accent1">
                  <a:tint val="23500"/>
                  <a:satMod val="160000"/>
                </a:schemeClr>
              </a:gs>
            </a:gsLst>
            <a:lin ang="5400000" scaled="0"/>
          </a:gra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1200" i="1" dirty="0" smtClean="0">
                <a:latin typeface="Times New Roman" panose="02020603050405020304" pitchFamily="18" charset="0"/>
                <a:cs typeface="Times New Roman" panose="02020603050405020304" pitchFamily="18" charset="0"/>
              </a:rPr>
              <a:t>П.Яйджиев – ИЯИЯЕ – БАН, ЦЕРН </a:t>
            </a:r>
            <a:r>
              <a:rPr lang="en-GB" sz="1200" i="1" dirty="0" smtClean="0">
                <a:latin typeface="Times New Roman" panose="02020603050405020304" pitchFamily="18" charset="0"/>
                <a:cs typeface="Times New Roman" panose="02020603050405020304" pitchFamily="18" charset="0"/>
              </a:rPr>
              <a:t> </a:t>
            </a:r>
            <a:r>
              <a:rPr lang="bg-BG" sz="1200" i="1" dirty="0" smtClean="0">
                <a:latin typeface="Times New Roman" panose="02020603050405020304" pitchFamily="18" charset="0"/>
                <a:cs typeface="Times New Roman" panose="02020603050405020304" pitchFamily="18" charset="0"/>
              </a:rPr>
              <a:t>2</a:t>
            </a:r>
            <a:r>
              <a:rPr lang="en-US" sz="1200" i="1" dirty="0">
                <a:latin typeface="Times New Roman" panose="02020603050405020304" pitchFamily="18" charset="0"/>
                <a:cs typeface="Times New Roman" panose="02020603050405020304" pitchFamily="18" charset="0"/>
              </a:rPr>
              <a:t>4</a:t>
            </a:r>
            <a:r>
              <a:rPr lang="bg-BG" sz="1200" i="1" dirty="0" smtClean="0">
                <a:latin typeface="Times New Roman" panose="02020603050405020304" pitchFamily="18" charset="0"/>
                <a:cs typeface="Times New Roman" panose="02020603050405020304" pitchFamily="18" charset="0"/>
              </a:rPr>
              <a:t>.</a:t>
            </a:r>
            <a:r>
              <a:rPr lang="en-US" sz="1200" i="1" dirty="0" smtClean="0">
                <a:latin typeface="Times New Roman" panose="02020603050405020304" pitchFamily="18" charset="0"/>
                <a:cs typeface="Times New Roman" panose="02020603050405020304" pitchFamily="18" charset="0"/>
              </a:rPr>
              <a:t>07</a:t>
            </a:r>
            <a:r>
              <a:rPr lang="bg-BG" sz="1200" i="1" dirty="0" smtClean="0">
                <a:latin typeface="Times New Roman" panose="02020603050405020304" pitchFamily="18" charset="0"/>
                <a:cs typeface="Times New Roman" panose="02020603050405020304" pitchFamily="18" charset="0"/>
              </a:rPr>
              <a:t>.201</a:t>
            </a:r>
            <a:r>
              <a:rPr lang="en-US" sz="1200" i="1" dirty="0">
                <a:latin typeface="Times New Roman" panose="02020603050405020304" pitchFamily="18" charset="0"/>
                <a:cs typeface="Times New Roman" panose="02020603050405020304" pitchFamily="18" charset="0"/>
              </a:rPr>
              <a:t>7</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98995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882</TotalTime>
  <Words>2210</Words>
  <Application>Microsoft Office PowerPoint</Application>
  <PresentationFormat>On-screen Show (4:3)</PresentationFormat>
  <Paragraphs>259</Paragraphs>
  <Slides>32</Slides>
  <Notes>0</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32</vt:i4>
      </vt:variant>
    </vt:vector>
  </HeadingPairs>
  <TitlesOfParts>
    <vt:vector size="36" baseType="lpstr">
      <vt:lpstr>Office Theme</vt:lpstr>
      <vt:lpstr>1_Office Theme</vt:lpstr>
      <vt:lpstr>Equation</vt:lpstr>
      <vt:lpstr>Designer 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pcadmin</cp:lastModifiedBy>
  <cp:revision>77</cp:revision>
  <dcterms:created xsi:type="dcterms:W3CDTF">2014-07-21T12:26:07Z</dcterms:created>
  <dcterms:modified xsi:type="dcterms:W3CDTF">2017-07-13T09:32:35Z</dcterms:modified>
</cp:coreProperties>
</file>