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68" r:id="rId3"/>
    <p:sldId id="260" r:id="rId4"/>
    <p:sldId id="257" r:id="rId5"/>
    <p:sldId id="259" r:id="rId6"/>
    <p:sldId id="261" r:id="rId7"/>
    <p:sldId id="262" r:id="rId8"/>
    <p:sldId id="266" r:id="rId9"/>
    <p:sldId id="278" r:id="rId10"/>
    <p:sldId id="267" r:id="rId11"/>
    <p:sldId id="294" r:id="rId12"/>
    <p:sldId id="263" r:id="rId13"/>
    <p:sldId id="269" r:id="rId14"/>
    <p:sldId id="272" r:id="rId15"/>
    <p:sldId id="270" r:id="rId16"/>
    <p:sldId id="264" r:id="rId17"/>
    <p:sldId id="274" r:id="rId18"/>
    <p:sldId id="273" r:id="rId19"/>
    <p:sldId id="265" r:id="rId20"/>
    <p:sldId id="275" r:id="rId21"/>
    <p:sldId id="276" r:id="rId22"/>
    <p:sldId id="282" r:id="rId23"/>
    <p:sldId id="279" r:id="rId24"/>
    <p:sldId id="283" r:id="rId25"/>
    <p:sldId id="280" r:id="rId26"/>
    <p:sldId id="281" r:id="rId27"/>
    <p:sldId id="277" r:id="rId28"/>
    <p:sldId id="284" r:id="rId29"/>
    <p:sldId id="286" r:id="rId30"/>
    <p:sldId id="285" r:id="rId31"/>
    <p:sldId id="271" r:id="rId32"/>
    <p:sldId id="287" r:id="rId33"/>
    <p:sldId id="295" r:id="rId34"/>
    <p:sldId id="288" r:id="rId35"/>
    <p:sldId id="289" r:id="rId36"/>
    <p:sldId id="293" r:id="rId37"/>
    <p:sldId id="290" r:id="rId38"/>
    <p:sldId id="292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54" y="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16A275-9985-4238-8618-EC20BDDF0797}" type="datetimeFigureOut">
              <a:rPr lang="en-US" smtClean="0"/>
              <a:t>7/23/2017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48590-4944-4601-A4F3-64FD59420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510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8590-4944-4601-A4F3-64FD59420B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797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8590-4944-4601-A4F3-64FD59420B1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405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8590-4944-4601-A4F3-64FD59420B1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569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8590-4944-4601-A4F3-64FD59420B1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42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4D33-AE4D-4655-9474-60DDBD9B61A0}" type="datetime1">
              <a:rPr lang="en-US" smtClean="0"/>
              <a:t>7/23/2017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Българска Учителска Програма, ЦЕРН 26.07-1.08.2015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6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9F7DF-DD44-4ACB-9B30-12CF2633213A}" type="datetime1">
              <a:rPr lang="en-US" smtClean="0"/>
              <a:t>7/23/2017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Българска Учителска Програма, ЦЕРН 26.07-1.08.2015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4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A1971-AB47-415D-B410-C5C04B5FA996}" type="datetime1">
              <a:rPr lang="en-US" smtClean="0"/>
              <a:t>7/23/2017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Българска Учителска Програма, ЦЕРН 26.07-1.08.2015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69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BC3FB-1445-46F4-B597-3BF8EF902D4C}" type="datetime1">
              <a:rPr lang="en-US" smtClean="0"/>
              <a:t>7/23/2017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Българска Учителска Програма, ЦЕРН 26.07-1.08.2015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581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239F9-99F1-44A3-8555-F3926F28E6D2}" type="datetime1">
              <a:rPr lang="en-US" smtClean="0"/>
              <a:t>7/23/2017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Българска Учителска Програма, ЦЕРН 26.07-1.08.2015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685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C327-A846-4005-9A16-01E67F9F2AE0}" type="datetime1">
              <a:rPr lang="en-US" smtClean="0"/>
              <a:t>7/23/2017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Българска Учителска Програма, ЦЕРН 26.07-1.08.2015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18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30A4A-2571-4ECD-87EB-B909E5439E72}" type="datetime1">
              <a:rPr lang="en-US" smtClean="0"/>
              <a:t>7/23/2017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Българска Учителска Програма, ЦЕРН 26.07-1.08.2015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3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D5A2-1E1F-4CB7-BA8E-2818C4854C7C}" type="datetime1">
              <a:rPr lang="en-US" smtClean="0"/>
              <a:t>7/23/2017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Българска Учителска Програма, ЦЕРН 26.07-1.08.2015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729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8BB82-0A52-4F81-8E05-9C78BF170594}" type="datetime1">
              <a:rPr lang="en-US" smtClean="0"/>
              <a:t>7/23/2017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Българска Учителска Програма, ЦЕРН 26.07-1.08.2015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726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79CB-5F27-43F8-8FF9-C3439E3062D6}" type="datetime1">
              <a:rPr lang="en-US" smtClean="0"/>
              <a:t>7/23/2017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Българска Учителска Програма, ЦЕРН 26.07-1.08.2015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633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0534-5820-400D-90A5-AAC822279432}" type="datetime1">
              <a:rPr lang="en-US" smtClean="0"/>
              <a:t>7/23/2017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Българска Учителска Програма, ЦЕРН 26.07-1.08.2015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808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7DCFC-131B-4A84-84BA-6B0AF9B01928}" type="datetime1">
              <a:rPr lang="en-US" smtClean="0"/>
              <a:t>7/23/2017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Българска Учителска Програма, ЦЕРН 26.07-1.08.2015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38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bg/url?sa=i&amp;rct=j&amp;q=&amp;esrc=s&amp;source=images&amp;cd=&amp;ved=0ahUKEwituuDj5Z_VAhUEbxQKHTjACPcQjRwIBw&amp;url=https://www.slideshare.net/kumar_vic/lhc-construction-operation&amp;psig=AFQjCNFvxMZwEhha9rktPJUhLI29W1jpgA&amp;ust=150091267396003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txBody>
          <a:bodyPr/>
          <a:lstStyle/>
          <a:p>
            <a:r>
              <a:rPr lang="bg-BG" dirty="0" smtClean="0">
                <a:solidFill>
                  <a:srgbClr val="00B050"/>
                </a:solidFill>
              </a:rPr>
              <a:t>Въведение в ускорителите и тяхното бъдеще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219200"/>
          </a:xfrm>
        </p:spPr>
        <p:txBody>
          <a:bodyPr/>
          <a:lstStyle/>
          <a:p>
            <a:r>
              <a:rPr lang="bg-BG" dirty="0" smtClean="0"/>
              <a:t>Владимир Ангелов</a:t>
            </a:r>
          </a:p>
          <a:p>
            <a:r>
              <a:rPr lang="bg-BG" dirty="0" smtClean="0"/>
              <a:t>ИЯИЯЕ-БАН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71266"/>
            <a:ext cx="38862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 smtClean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47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>
                <a:solidFill>
                  <a:srgbClr val="C00000"/>
                </a:solidFill>
              </a:rPr>
              <a:t>Ускоряване с променливо електрично </a:t>
            </a:r>
            <a:r>
              <a:rPr lang="bg-BG" dirty="0" smtClean="0">
                <a:solidFill>
                  <a:srgbClr val="C00000"/>
                </a:solidFill>
              </a:rPr>
              <a:t>поле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2209800"/>
            <a:ext cx="7239000" cy="2862322"/>
          </a:xfrm>
          <a:prstGeom prst="rect">
            <a:avLst/>
          </a:prstGeom>
          <a:noFill/>
          <a:ln w="28575">
            <a:solidFill>
              <a:srgbClr val="FF33CC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Използване на </a:t>
            </a:r>
            <a:r>
              <a:rPr lang="bg-BG" dirty="0" smtClean="0">
                <a:solidFill>
                  <a:srgbClr val="FF0000"/>
                </a:solidFill>
              </a:rPr>
              <a:t>бързо променящо се електрично поле</a:t>
            </a:r>
            <a:r>
              <a:rPr lang="bg-BG" dirty="0" smtClean="0"/>
              <a:t>, вместо електростатично, достигайки много високо ускоряване, но избягвайки електрически </a:t>
            </a:r>
            <a:r>
              <a:rPr lang="bg-BG" dirty="0"/>
              <a:t>пробив </a:t>
            </a:r>
            <a:endParaRPr lang="bg-B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Движението на частиците трябва да бъде </a:t>
            </a:r>
            <a:r>
              <a:rPr lang="bg-BG" dirty="0" smtClean="0">
                <a:solidFill>
                  <a:srgbClr val="FF0000"/>
                </a:solidFill>
              </a:rPr>
              <a:t>синхронизирано</a:t>
            </a:r>
            <a:r>
              <a:rPr lang="bg-BG" dirty="0" smtClean="0"/>
              <a:t> с променливото напрежение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Фазова стабилност на </a:t>
            </a:r>
            <a:r>
              <a:rPr lang="bg-BG" dirty="0" smtClean="0">
                <a:solidFill>
                  <a:srgbClr val="FF0000"/>
                </a:solidFill>
              </a:rPr>
              <a:t>принципа на </a:t>
            </a:r>
            <a:r>
              <a:rPr lang="bg-BG" dirty="0" err="1" smtClean="0">
                <a:solidFill>
                  <a:srgbClr val="FF0000"/>
                </a:solidFill>
              </a:rPr>
              <a:t>автофазировка</a:t>
            </a:r>
            <a:r>
              <a:rPr lang="bg-BG" dirty="0" smtClean="0">
                <a:solidFill>
                  <a:srgbClr val="FF0000"/>
                </a:solidFill>
              </a:rPr>
              <a:t> </a:t>
            </a:r>
            <a:r>
              <a:rPr lang="bg-BG" dirty="0" smtClean="0"/>
              <a:t>, </a:t>
            </a:r>
            <a:r>
              <a:rPr lang="en-US" dirty="0" err="1" smtClean="0"/>
              <a:t>Veksler</a:t>
            </a:r>
            <a:r>
              <a:rPr lang="en-US" dirty="0" smtClean="0"/>
              <a:t>, McMillan</a:t>
            </a:r>
            <a:r>
              <a:rPr lang="bg-BG" dirty="0"/>
              <a:t> </a:t>
            </a:r>
            <a:r>
              <a:rPr lang="en-US" dirty="0"/>
              <a:t>(</a:t>
            </a:r>
            <a:r>
              <a:rPr lang="bg-BG" dirty="0" smtClean="0"/>
              <a:t>1944-45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Снопът се разпределя в </a:t>
            </a:r>
            <a:r>
              <a:rPr lang="bg-BG" dirty="0" err="1" smtClean="0">
                <a:solidFill>
                  <a:srgbClr val="FF0000"/>
                </a:solidFill>
              </a:rPr>
              <a:t>бънчове</a:t>
            </a:r>
            <a:r>
              <a:rPr lang="en-US" dirty="0" smtClean="0"/>
              <a:t> </a:t>
            </a:r>
            <a:endParaRPr lang="bg-B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Необходими са </a:t>
            </a:r>
            <a:r>
              <a:rPr lang="bg-BG" dirty="0" smtClean="0">
                <a:solidFill>
                  <a:srgbClr val="FF0000"/>
                </a:solidFill>
              </a:rPr>
              <a:t>мощни радиочестотни генератори</a:t>
            </a:r>
            <a:r>
              <a:rPr lang="bg-BG" dirty="0" smtClean="0"/>
              <a:t> работещи на високи честоти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05100" y="6484914"/>
            <a:ext cx="39624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07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sz="4000" dirty="0" smtClean="0">
                <a:solidFill>
                  <a:srgbClr val="C00000"/>
                </a:solidFill>
              </a:rPr>
              <a:t>Структура на снопа при ускоряване с променливо  електрическо поле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565901"/>
            <a:ext cx="3962400" cy="273049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ЦЕРН 23.07-29.07.2017</a:t>
            </a:r>
            <a:endParaRPr lang="en-US" dirty="0"/>
          </a:p>
        </p:txBody>
      </p:sp>
      <p:pic>
        <p:nvPicPr>
          <p:cNvPr id="5" name="Content Placeholder 4" descr="Резултат с изображение за bunch train lhc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841" y="1600200"/>
            <a:ext cx="6028318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9765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Линеен ускорител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90232" y="3773362"/>
            <a:ext cx="1439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Rolf </a:t>
            </a:r>
            <a:r>
              <a:rPr lang="en-US" b="1" dirty="0" err="1" smtClean="0">
                <a:solidFill>
                  <a:srgbClr val="FF33CC"/>
                </a:solidFill>
              </a:rPr>
              <a:t>Wideroe</a:t>
            </a:r>
            <a:endParaRPr lang="en-US" b="1" dirty="0" smtClean="0">
              <a:solidFill>
                <a:srgbClr val="FF33CC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567933"/>
            <a:ext cx="1447800" cy="201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025" y="4341862"/>
            <a:ext cx="3774257" cy="218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34909" y="1374935"/>
            <a:ext cx="3505199" cy="92333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Gustav </a:t>
            </a:r>
            <a:r>
              <a:rPr lang="en-US" dirty="0" err="1" smtClean="0"/>
              <a:t>Ising</a:t>
            </a:r>
            <a:r>
              <a:rPr lang="en-US" dirty="0" smtClean="0"/>
              <a:t>  (1924)</a:t>
            </a:r>
            <a:r>
              <a:rPr lang="bg-BG" dirty="0" smtClean="0"/>
              <a:t> , идея</a:t>
            </a:r>
            <a:endParaRPr lang="en-US" dirty="0" smtClean="0"/>
          </a:p>
          <a:p>
            <a:r>
              <a:rPr lang="en-US" dirty="0" smtClean="0"/>
              <a:t>Rolf </a:t>
            </a:r>
            <a:r>
              <a:rPr lang="en-US" dirty="0" err="1" smtClean="0"/>
              <a:t>Wideroe</a:t>
            </a:r>
            <a:r>
              <a:rPr lang="en-US" dirty="0" smtClean="0"/>
              <a:t> (1927)</a:t>
            </a:r>
            <a:r>
              <a:rPr lang="bg-BG" dirty="0" smtClean="0"/>
              <a:t> , реализация, </a:t>
            </a:r>
            <a:r>
              <a:rPr lang="en-US" dirty="0"/>
              <a:t>50 </a:t>
            </a:r>
            <a:r>
              <a:rPr lang="en-US" dirty="0" err="1"/>
              <a:t>keV</a:t>
            </a:r>
            <a:r>
              <a:rPr lang="bg-BG" dirty="0"/>
              <a:t>,</a:t>
            </a:r>
            <a:r>
              <a:rPr lang="en-US" dirty="0"/>
              <a:t> Na, K, 25 KV, 1 </a:t>
            </a:r>
            <a:r>
              <a:rPr lang="en-US" dirty="0" smtClean="0"/>
              <a:t>MHz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7849" y="2758501"/>
            <a:ext cx="5437292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Цилиндрични електроди в стъклен цилиндър , свързани с източник на променливо напрежение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Дължината им зависи от вида частици и честотата на напрежението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49" y="4495800"/>
            <a:ext cx="4181026" cy="188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96989" y="6492875"/>
            <a:ext cx="3856953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75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>
                <a:solidFill>
                  <a:srgbClr val="C00000"/>
                </a:solidFill>
              </a:rPr>
              <a:t>Линеен </a:t>
            </a:r>
            <a:r>
              <a:rPr lang="bg-BG" dirty="0" smtClean="0">
                <a:solidFill>
                  <a:srgbClr val="C00000"/>
                </a:solidFill>
              </a:rPr>
              <a:t>ускорител </a:t>
            </a:r>
            <a:r>
              <a:rPr lang="en-US" dirty="0" smtClean="0">
                <a:solidFill>
                  <a:srgbClr val="C00000"/>
                </a:solidFill>
              </a:rPr>
              <a:t>(DTL) </a:t>
            </a:r>
            <a:r>
              <a:rPr lang="bg-BG" dirty="0" smtClean="0">
                <a:solidFill>
                  <a:srgbClr val="C00000"/>
                </a:solidFill>
              </a:rPr>
              <a:t>- протони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7071" y="1973661"/>
            <a:ext cx="6019800" cy="1905397"/>
          </a:xfrm>
          <a:ln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bg-BG" sz="1800" dirty="0" smtClean="0"/>
              <a:t>Цилиндрични електроди с нарастваща дължина в метален цилиндър </a:t>
            </a:r>
            <a:r>
              <a:rPr lang="en-US" sz="1800" dirty="0" smtClean="0"/>
              <a:t>: DTL (</a:t>
            </a:r>
            <a:r>
              <a:rPr lang="en-US" sz="1800" dirty="0"/>
              <a:t>Drift Tube </a:t>
            </a:r>
            <a:r>
              <a:rPr lang="en-US" sz="1800" dirty="0" err="1" smtClean="0"/>
              <a:t>Linac</a:t>
            </a:r>
            <a:r>
              <a:rPr lang="en-US" sz="1800" dirty="0" smtClean="0"/>
              <a:t>)</a:t>
            </a:r>
          </a:p>
          <a:p>
            <a:r>
              <a:rPr lang="bg-BG" sz="1800" dirty="0" smtClean="0"/>
              <a:t>Протоните увеличават скоростта си</a:t>
            </a:r>
          </a:p>
          <a:p>
            <a:r>
              <a:rPr lang="bg-BG" sz="1800" dirty="0"/>
              <a:t>След Втората Световна Война става възможно използването на мощни няколко </a:t>
            </a:r>
            <a:r>
              <a:rPr lang="en-US" sz="1800" dirty="0"/>
              <a:t>MW </a:t>
            </a:r>
            <a:r>
              <a:rPr lang="bg-BG" sz="1800" dirty="0"/>
              <a:t>ВЧ генератори на честота от </a:t>
            </a:r>
            <a:r>
              <a:rPr lang="bg-BG" sz="1800" dirty="0" err="1"/>
              <a:t>няколкостотин</a:t>
            </a:r>
            <a:r>
              <a:rPr lang="bg-BG" sz="1800" dirty="0"/>
              <a:t> </a:t>
            </a:r>
            <a:r>
              <a:rPr lang="en-US" sz="1800" dirty="0"/>
              <a:t>MHz</a:t>
            </a:r>
            <a:r>
              <a:rPr lang="bg-BG" sz="1800" dirty="0"/>
              <a:t>, разработени за мощни радари.</a:t>
            </a:r>
          </a:p>
          <a:p>
            <a:endParaRPr lang="bg-BG" sz="1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565" y="5489105"/>
            <a:ext cx="2471737" cy="1100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808" y="4419600"/>
            <a:ext cx="2433638" cy="205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219" y="1828800"/>
            <a:ext cx="143827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163918" y="3860861"/>
            <a:ext cx="1304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Luis Alvarez</a:t>
            </a:r>
            <a:endParaRPr lang="en-US" b="1" dirty="0">
              <a:solidFill>
                <a:srgbClr val="FF33CC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061678"/>
            <a:ext cx="3464508" cy="1460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7071" y="1479518"/>
            <a:ext cx="4820037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bg-BG" dirty="0"/>
              <a:t>Л. </a:t>
            </a:r>
            <a:r>
              <a:rPr lang="bg-BG" dirty="0" err="1"/>
              <a:t>Алварец</a:t>
            </a:r>
            <a:r>
              <a:rPr lang="en-US" dirty="0"/>
              <a:t> (1946)</a:t>
            </a:r>
            <a:r>
              <a:rPr lang="bg-BG" dirty="0"/>
              <a:t>, Протони, 32 </a:t>
            </a:r>
            <a:r>
              <a:rPr lang="en-US" dirty="0"/>
              <a:t>MeV,</a:t>
            </a:r>
            <a:r>
              <a:rPr lang="bg-BG" dirty="0"/>
              <a:t> 200 </a:t>
            </a:r>
            <a:r>
              <a:rPr lang="en-US" dirty="0"/>
              <a:t> </a:t>
            </a:r>
            <a:r>
              <a:rPr lang="en-US" dirty="0" smtClean="0"/>
              <a:t>MHz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99128" y="6492875"/>
            <a:ext cx="4039718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6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Линеен ускорител </a:t>
            </a:r>
            <a:r>
              <a:rPr lang="en-US" dirty="0" smtClean="0">
                <a:solidFill>
                  <a:srgbClr val="C00000"/>
                </a:solidFill>
              </a:rPr>
              <a:t>(DTL)</a:t>
            </a:r>
            <a:r>
              <a:rPr lang="bg-BG" dirty="0" smtClean="0">
                <a:solidFill>
                  <a:srgbClr val="C00000"/>
                </a:solidFill>
              </a:rPr>
              <a:t> - протони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743200"/>
            <a:ext cx="8793706" cy="2583307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bg-BG" sz="1400" dirty="0" smtClean="0"/>
              <a:t>Радиочестотен генератор </a:t>
            </a:r>
            <a:r>
              <a:rPr lang="en-US" sz="1400" dirty="0" smtClean="0"/>
              <a:t>(</a:t>
            </a:r>
            <a:r>
              <a:rPr lang="bg-BG" sz="1400" dirty="0" err="1" smtClean="0"/>
              <a:t>клистрон</a:t>
            </a:r>
            <a:r>
              <a:rPr lang="en-US" sz="1400" dirty="0" smtClean="0"/>
              <a:t>)</a:t>
            </a:r>
            <a:r>
              <a:rPr lang="bg-BG" sz="1400" dirty="0"/>
              <a:t> </a:t>
            </a:r>
            <a:r>
              <a:rPr lang="bg-BG" sz="1400" dirty="0" smtClean="0"/>
              <a:t>създава силни електрически полета между електродите.</a:t>
            </a:r>
          </a:p>
          <a:p>
            <a:r>
              <a:rPr lang="bg-BG" sz="1400" dirty="0" smtClean="0"/>
              <a:t>Електрическото поле между всеки два електрода </a:t>
            </a:r>
            <a:r>
              <a:rPr lang="bg-BG" sz="1400" dirty="0" err="1" smtClean="0"/>
              <a:t>осцилира</a:t>
            </a:r>
            <a:r>
              <a:rPr lang="bg-BG" sz="1400" dirty="0" smtClean="0"/>
              <a:t> с честотата на генератора.</a:t>
            </a:r>
          </a:p>
          <a:p>
            <a:r>
              <a:rPr lang="bg-BG" sz="1400" dirty="0" smtClean="0"/>
              <a:t>Заредените частици пристигат на групи </a:t>
            </a:r>
            <a:r>
              <a:rPr lang="en-US" sz="1400" dirty="0" smtClean="0"/>
              <a:t>(</a:t>
            </a:r>
            <a:r>
              <a:rPr lang="bg-BG" sz="1400" dirty="0" err="1" smtClean="0"/>
              <a:t>бънчове</a:t>
            </a:r>
            <a:r>
              <a:rPr lang="en-US" sz="1400" dirty="0" smtClean="0"/>
              <a:t>), </a:t>
            </a:r>
            <a:r>
              <a:rPr lang="bg-BG" sz="1400" dirty="0" smtClean="0"/>
              <a:t>като във времето, когато са между електродите се ускоряват.</a:t>
            </a:r>
          </a:p>
          <a:p>
            <a:r>
              <a:rPr lang="bg-BG" sz="1400" dirty="0" smtClean="0"/>
              <a:t>Когато полето обърне своята посока и стане забавящо, частиците са скрити в тръбите и екранирани от електрическото поле</a:t>
            </a:r>
          </a:p>
          <a:p>
            <a:r>
              <a:rPr lang="bg-BG" sz="1400" dirty="0" smtClean="0"/>
              <a:t>Дължината на електродите и разстоянието между тях нараства с увеличаването на скоростта на частиците.</a:t>
            </a:r>
          </a:p>
          <a:p>
            <a:r>
              <a:rPr lang="bg-BG" sz="1400" dirty="0" err="1" smtClean="0"/>
              <a:t>Бънчовете</a:t>
            </a:r>
            <a:r>
              <a:rPr lang="bg-BG" sz="1400" dirty="0" smtClean="0"/>
              <a:t> пристигат в определен момент от време в центъра на тръбата. Частиците, които пристигат по-рано добавят по-малко енергия, а тези, които пристигат по-късно – повече енергия.</a:t>
            </a:r>
          </a:p>
          <a:p>
            <a:r>
              <a:rPr lang="bg-BG" sz="1400" dirty="0" smtClean="0"/>
              <a:t>Сноповете се фокусират напречно от силни постоянни </a:t>
            </a:r>
            <a:r>
              <a:rPr lang="bg-BG" sz="1400" dirty="0" err="1" smtClean="0"/>
              <a:t>квадруполни</a:t>
            </a:r>
            <a:r>
              <a:rPr lang="bg-BG" sz="1400" dirty="0" smtClean="0"/>
              <a:t> магнити във всяка тръба.   </a:t>
            </a:r>
            <a:endParaRPr lang="en-US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197591"/>
            <a:ext cx="4267199" cy="1400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74794" y="5486400"/>
            <a:ext cx="4574714" cy="830997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Emax</a:t>
            </a:r>
            <a:r>
              <a:rPr lang="en-US" sz="1600" dirty="0" smtClean="0"/>
              <a:t>:</a:t>
            </a:r>
          </a:p>
          <a:p>
            <a:r>
              <a:rPr lang="en-US" sz="1600" dirty="0" smtClean="0"/>
              <a:t>800 MeV - LANSCE </a:t>
            </a:r>
            <a:r>
              <a:rPr lang="en-US" sz="1600" dirty="0" err="1" smtClean="0"/>
              <a:t>Linac</a:t>
            </a:r>
            <a:r>
              <a:rPr lang="en-US" sz="1600" dirty="0" smtClean="0"/>
              <a:t> (Los Alamos) (LAMPF)</a:t>
            </a:r>
          </a:p>
          <a:p>
            <a:r>
              <a:rPr lang="en-US" sz="1600" dirty="0" smtClean="0"/>
              <a:t>1000 MeV - Spallation Neutron Source </a:t>
            </a:r>
            <a:r>
              <a:rPr lang="en-US" sz="1600" dirty="0" err="1" smtClean="0"/>
              <a:t>Linac</a:t>
            </a:r>
            <a:r>
              <a:rPr lang="en-US" sz="1600" dirty="0" smtClean="0"/>
              <a:t> at ORNL</a:t>
            </a:r>
            <a:endParaRPr lang="en-US" sz="16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45640"/>
            <a:ext cx="2149563" cy="1352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484914"/>
            <a:ext cx="42672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77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Линеен ускорител</a:t>
            </a:r>
            <a:r>
              <a:rPr lang="en-US" dirty="0" smtClean="0">
                <a:solidFill>
                  <a:srgbClr val="C00000"/>
                </a:solidFill>
              </a:rPr>
              <a:t> -</a:t>
            </a:r>
            <a:r>
              <a:rPr lang="bg-BG" dirty="0" smtClean="0">
                <a:solidFill>
                  <a:srgbClr val="C00000"/>
                </a:solidFill>
              </a:rPr>
              <a:t> електрони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124200"/>
            <a:ext cx="3265735" cy="226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81689" y="1166713"/>
            <a:ext cx="3058851" cy="646331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Ginzton</a:t>
            </a:r>
            <a:r>
              <a:rPr lang="en-US" dirty="0" smtClean="0"/>
              <a:t>, Hansen and Kennedy </a:t>
            </a:r>
          </a:p>
          <a:p>
            <a:r>
              <a:rPr lang="en-US" dirty="0" smtClean="0"/>
              <a:t>Stanford</a:t>
            </a:r>
            <a:r>
              <a:rPr lang="bg-BG" dirty="0"/>
              <a:t> </a:t>
            </a:r>
            <a:r>
              <a:rPr lang="en-US" dirty="0" smtClean="0"/>
              <a:t>(1947)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4966" y="2057400"/>
            <a:ext cx="4786745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Бягаща електромагнитна вълна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Фазата на ЕМ вълна е синхронизирана със скоростта на снопа.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Поредица от ВЧ цилиндрични резонатори, с централен отвор за преминаване на снопа и ЕМ намаляват фазовата скорост.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4844" y="5530385"/>
            <a:ext cx="2471574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Emax</a:t>
            </a:r>
            <a:r>
              <a:rPr lang="en-US" dirty="0" smtClean="0"/>
              <a:t>:</a:t>
            </a:r>
          </a:p>
          <a:p>
            <a:r>
              <a:rPr lang="en-US" dirty="0" smtClean="0"/>
              <a:t>50 GeV, 2856 MHz, 3 km</a:t>
            </a:r>
          </a:p>
          <a:p>
            <a:r>
              <a:rPr lang="en-US" dirty="0" smtClean="0"/>
              <a:t>SLAC, Stanford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149" y="5309276"/>
            <a:ext cx="3805237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204276"/>
            <a:ext cx="197167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962400"/>
            <a:ext cx="3006169" cy="1567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63268" y="6492875"/>
            <a:ext cx="3889931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47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>
                <a:solidFill>
                  <a:srgbClr val="C00000"/>
                </a:solidFill>
              </a:rPr>
              <a:t>Циклотрон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657" y="1371600"/>
            <a:ext cx="1524000" cy="21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138" y="4219581"/>
            <a:ext cx="1664494" cy="2104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5372" y="1524000"/>
            <a:ext cx="2699137" cy="923330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Ernest O. Lawrence</a:t>
            </a:r>
            <a:endParaRPr lang="bg-BG" dirty="0" smtClean="0"/>
          </a:p>
          <a:p>
            <a:r>
              <a:rPr lang="bg-BG" dirty="0" smtClean="0"/>
              <a:t>Патент </a:t>
            </a:r>
            <a:r>
              <a:rPr lang="en-US" dirty="0"/>
              <a:t> (</a:t>
            </a:r>
            <a:r>
              <a:rPr lang="bg-BG" dirty="0" smtClean="0"/>
              <a:t>1934</a:t>
            </a:r>
            <a:r>
              <a:rPr lang="en-US" dirty="0" smtClean="0"/>
              <a:t>)</a:t>
            </a:r>
            <a:endParaRPr lang="bg-BG" dirty="0" smtClean="0"/>
          </a:p>
          <a:p>
            <a:r>
              <a:rPr lang="bg-BG" dirty="0" smtClean="0"/>
              <a:t>Нобелова награда </a:t>
            </a:r>
            <a:r>
              <a:rPr lang="en-US" dirty="0" smtClean="0"/>
              <a:t>(</a:t>
            </a:r>
            <a:r>
              <a:rPr lang="bg-BG" dirty="0" smtClean="0"/>
              <a:t>1939</a:t>
            </a:r>
            <a:r>
              <a:rPr lang="en-US" dirty="0" smtClean="0"/>
              <a:t>)</a:t>
            </a:r>
            <a:r>
              <a:rPr lang="bg-BG" dirty="0" smtClean="0"/>
              <a:t> </a:t>
            </a:r>
            <a:endParaRPr lang="en-US" dirty="0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148" y="2564537"/>
            <a:ext cx="45624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8075" y="5029200"/>
            <a:ext cx="5964028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Честотата не зависи от радиуса, ако масата е постоянна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Не може да ускорява до високи енергии, поради загуба на синхронизация, предизвикана от релативистичното нарастване на масата на частицата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Emax</a:t>
            </a:r>
            <a:r>
              <a:rPr lang="en-US" dirty="0"/>
              <a:t>  = 20 MeV (</a:t>
            </a:r>
            <a:r>
              <a:rPr lang="bg-BG" dirty="0"/>
              <a:t>протони</a:t>
            </a:r>
            <a:r>
              <a:rPr lang="en-US" dirty="0" smtClean="0"/>
              <a:t>)</a:t>
            </a:r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6370281" y="3707537"/>
            <a:ext cx="2016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33CC"/>
                </a:solidFill>
              </a:rPr>
              <a:t>Ernest O. </a:t>
            </a:r>
            <a:r>
              <a:rPr lang="en-US" b="1" dirty="0" smtClean="0">
                <a:solidFill>
                  <a:srgbClr val="FF33CC"/>
                </a:solidFill>
              </a:rPr>
              <a:t>Lawrence</a:t>
            </a:r>
            <a:endParaRPr lang="bg-BG" b="1" dirty="0">
              <a:solidFill>
                <a:srgbClr val="FF33C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92103" y="6492875"/>
            <a:ext cx="38100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06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>
                <a:solidFill>
                  <a:srgbClr val="C00000"/>
                </a:solidFill>
              </a:rPr>
              <a:t>Синхроциклотрон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942" y="1905000"/>
            <a:ext cx="8229600" cy="228600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bg-BG" sz="1800" dirty="0" smtClean="0"/>
              <a:t>Регулиране на честотата на приложеното напрежение да съответства на намаляването на честотата на въртене на частиците с увеличаването на радиуса, дължащо се на релативистичното увеличение масата на йона</a:t>
            </a:r>
          </a:p>
          <a:p>
            <a:r>
              <a:rPr lang="bg-BG" sz="1800" dirty="0" smtClean="0"/>
              <a:t>Може да ускорява само един </a:t>
            </a:r>
            <a:r>
              <a:rPr lang="bg-BG" sz="1800" dirty="0" err="1" smtClean="0"/>
              <a:t>бънч</a:t>
            </a:r>
            <a:r>
              <a:rPr lang="bg-BG" sz="1800" dirty="0" smtClean="0"/>
              <a:t> от частици</a:t>
            </a:r>
          </a:p>
          <a:p>
            <a:r>
              <a:rPr lang="bg-BG" sz="1800" dirty="0" smtClean="0"/>
              <a:t>Първи </a:t>
            </a:r>
            <a:r>
              <a:rPr lang="bg-BG" sz="1800" dirty="0" err="1" smtClean="0"/>
              <a:t>синхроциклотрон</a:t>
            </a:r>
            <a:r>
              <a:rPr lang="bg-BG" sz="1800" dirty="0" smtClean="0"/>
              <a:t>: </a:t>
            </a:r>
            <a:r>
              <a:rPr lang="en-US" sz="1800" dirty="0" smtClean="0"/>
              <a:t>350 MeV, Berkeley</a:t>
            </a:r>
          </a:p>
          <a:p>
            <a:r>
              <a:rPr lang="bg-BG" sz="1800" dirty="0" smtClean="0"/>
              <a:t>Най-голям </a:t>
            </a:r>
            <a:r>
              <a:rPr lang="bg-BG" sz="1800" dirty="0" err="1" smtClean="0"/>
              <a:t>синхроциклотрон</a:t>
            </a:r>
            <a:r>
              <a:rPr lang="bg-BG" sz="1800" dirty="0" smtClean="0"/>
              <a:t>: 1000 </a:t>
            </a:r>
            <a:r>
              <a:rPr lang="en-US" sz="1800" dirty="0" smtClean="0"/>
              <a:t>MeV, </a:t>
            </a:r>
            <a:r>
              <a:rPr lang="en-US" sz="1800" dirty="0" err="1" smtClean="0"/>
              <a:t>Gatchina</a:t>
            </a:r>
            <a:r>
              <a:rPr lang="en-US" sz="1800" dirty="0" smtClean="0"/>
              <a:t>, 6 m </a:t>
            </a:r>
            <a:r>
              <a:rPr lang="bg-BG" sz="1800" dirty="0" smtClean="0"/>
              <a:t>диаметър, 10</a:t>
            </a:r>
            <a:r>
              <a:rPr lang="en-US" sz="1800" dirty="0" smtClean="0"/>
              <a:t> </a:t>
            </a:r>
            <a:r>
              <a:rPr lang="bg-BG" sz="1800" dirty="0" smtClean="0"/>
              <a:t>000 </a:t>
            </a:r>
            <a:r>
              <a:rPr lang="en-US" sz="1800" dirty="0" smtClean="0"/>
              <a:t>t</a:t>
            </a:r>
            <a:endParaRPr lang="en-US" sz="1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005" y="4343400"/>
            <a:ext cx="341947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7949" y="1327666"/>
            <a:ext cx="2636491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Veksler</a:t>
            </a:r>
            <a:r>
              <a:rPr lang="en-US" dirty="0"/>
              <a:t> </a:t>
            </a:r>
            <a:r>
              <a:rPr lang="bg-BG" dirty="0"/>
              <a:t>и </a:t>
            </a:r>
            <a:r>
              <a:rPr lang="en-US" dirty="0" smtClean="0"/>
              <a:t>McMillan</a:t>
            </a:r>
            <a:r>
              <a:rPr lang="bg-BG" dirty="0" smtClean="0"/>
              <a:t> </a:t>
            </a:r>
            <a:r>
              <a:rPr lang="en-US" dirty="0" smtClean="0"/>
              <a:t>(1945)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3642" y="6492875"/>
            <a:ext cx="38862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19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err="1" smtClean="0">
                <a:solidFill>
                  <a:srgbClr val="C00000"/>
                </a:solidFill>
              </a:rPr>
              <a:t>Изохронен</a:t>
            </a:r>
            <a:r>
              <a:rPr lang="bg-BG" dirty="0" smtClean="0">
                <a:solidFill>
                  <a:srgbClr val="C00000"/>
                </a:solidFill>
              </a:rPr>
              <a:t>  </a:t>
            </a:r>
            <a:r>
              <a:rPr lang="bg-BG" dirty="0" err="1" smtClean="0">
                <a:solidFill>
                  <a:srgbClr val="C00000"/>
                </a:solidFill>
              </a:rPr>
              <a:t>циклотрон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880399"/>
            <a:ext cx="1608031" cy="1736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1" y="3816794"/>
            <a:ext cx="1588292" cy="1710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73910" y="2405434"/>
            <a:ext cx="5486400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Запазване </a:t>
            </a:r>
            <a:r>
              <a:rPr lang="bg-BG" dirty="0"/>
              <a:t>честотата на </a:t>
            </a:r>
            <a:r>
              <a:rPr lang="bg-BG" dirty="0" smtClean="0"/>
              <a:t>въртене с</a:t>
            </a:r>
          </a:p>
          <a:p>
            <a:r>
              <a:rPr lang="bg-BG" dirty="0" smtClean="0"/>
              <a:t>      увеличение на средното магнитно поле с радиуса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Нарушава се фокусировката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err="1" smtClean="0"/>
              <a:t>Азимутално</a:t>
            </a:r>
            <a:r>
              <a:rPr lang="bg-BG" dirty="0" smtClean="0"/>
              <a:t> </a:t>
            </a:r>
            <a:r>
              <a:rPr lang="bg-BG" dirty="0"/>
              <a:t>вариращо поле </a:t>
            </a:r>
            <a:r>
              <a:rPr lang="en-US" dirty="0"/>
              <a:t>(AVF)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80399"/>
            <a:ext cx="2543701" cy="1616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90800" y="6492875"/>
            <a:ext cx="38862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  <p:pic>
        <p:nvPicPr>
          <p:cNvPr id="5" name="Picture 2" descr="C:\Users\Anton\Desktop\Thomas,Llewellyn_1926_Kopenhage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093" y="1266006"/>
            <a:ext cx="14478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75732" y="3169145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L. H. Thomas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3910" y="1801549"/>
            <a:ext cx="2636747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L. H. </a:t>
            </a:r>
            <a:r>
              <a:rPr lang="en-US" dirty="0" smtClean="0"/>
              <a:t>Thomas (1938), </a:t>
            </a:r>
            <a:r>
              <a:rPr lang="bg-BG" dirty="0" smtClean="0"/>
              <a:t>идея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86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>
                <a:solidFill>
                  <a:srgbClr val="C00000"/>
                </a:solidFill>
              </a:rPr>
              <a:t>Микротрон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1" y="3476444"/>
            <a:ext cx="4343399" cy="297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39934" y="1588532"/>
            <a:ext cx="1575303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Veksler</a:t>
            </a:r>
            <a:r>
              <a:rPr lang="bg-BG" dirty="0" smtClean="0"/>
              <a:t> </a:t>
            </a:r>
            <a:r>
              <a:rPr lang="en-US" dirty="0" smtClean="0"/>
              <a:t>(1944)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624418"/>
            <a:ext cx="4133850" cy="2838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27304" y="3278970"/>
            <a:ext cx="2429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“Racetrack” </a:t>
            </a:r>
            <a:r>
              <a:rPr lang="bg-BG" dirty="0" err="1" smtClean="0"/>
              <a:t>микротрон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39934" y="2209800"/>
            <a:ext cx="4089266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Електрони, движещи се в напречно магнитно поле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Орбиталния период е кратен на периода на ускоряващия резонатор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06031" y="6492875"/>
            <a:ext cx="3743325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35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Предистория на ускорителите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943600" cy="2057399"/>
          </a:xfrm>
          <a:ln w="38100">
            <a:solidFill>
              <a:srgbClr val="FF33CC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bg-BG" dirty="0" smtClean="0"/>
              <a:t>През 1911</a:t>
            </a:r>
            <a:r>
              <a:rPr lang="en-US" dirty="0" smtClean="0"/>
              <a:t> </a:t>
            </a:r>
            <a:r>
              <a:rPr lang="bg-BG" dirty="0" smtClean="0"/>
              <a:t>г. Ръдърфорд открива атомното ядро при експерименти на разсейване на снопове </a:t>
            </a:r>
            <a:r>
              <a:rPr lang="en-US" dirty="0" smtClean="0"/>
              <a:t>α</a:t>
            </a:r>
            <a:r>
              <a:rPr lang="bg-BG" dirty="0" smtClean="0"/>
              <a:t>-частици от златно фолио.</a:t>
            </a:r>
            <a:endParaRPr lang="en-US" dirty="0" smtClean="0"/>
          </a:p>
          <a:p>
            <a:r>
              <a:rPr lang="bg-BG" dirty="0" smtClean="0"/>
              <a:t>Енергията на </a:t>
            </a:r>
            <a:r>
              <a:rPr lang="en-US" dirty="0" smtClean="0"/>
              <a:t>α</a:t>
            </a:r>
            <a:r>
              <a:rPr lang="bg-BG" dirty="0" smtClean="0"/>
              <a:t>-частиците  е ограничена до </a:t>
            </a:r>
            <a:r>
              <a:rPr lang="en-US" dirty="0" smtClean="0"/>
              <a:t>10 MeV </a:t>
            </a:r>
            <a:r>
              <a:rPr lang="bg-BG" dirty="0" smtClean="0"/>
              <a:t>и не може да преодолее електростатичното отблъскване на повечето от ядрата</a:t>
            </a:r>
          </a:p>
          <a:p>
            <a:r>
              <a:rPr lang="bg-BG" dirty="0" smtClean="0"/>
              <a:t>През 1927 г., като президент на Кралското дружество той отправя следния апел: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759" y="2154648"/>
            <a:ext cx="2209800" cy="2763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83867" y="5103213"/>
            <a:ext cx="1889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Ernest Rutherford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8927" y="4179883"/>
            <a:ext cx="5181600" cy="14773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“ It has long been my ambition to have available for study a copious supply of atoms and electrons which have an individual energy far transcending that of the α and β particles from radioactive bodies. I am hopeful that I may yet have my wish fulfilled.”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0139" y="6431460"/>
            <a:ext cx="386762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89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err="1" smtClean="0">
                <a:solidFill>
                  <a:srgbClr val="C00000"/>
                </a:solidFill>
              </a:rPr>
              <a:t>Синхротрон</a:t>
            </a:r>
            <a:r>
              <a:rPr lang="bg-BG" dirty="0" smtClean="0">
                <a:solidFill>
                  <a:srgbClr val="C00000"/>
                </a:solidFill>
              </a:rPr>
              <a:t> със слаба фокусировка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276" y="1904284"/>
            <a:ext cx="6010853" cy="2129117"/>
          </a:xfrm>
          <a:ln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r>
              <a:rPr lang="bg-BG" sz="1800" dirty="0" smtClean="0"/>
              <a:t>Затворена орбита на движение с фиксирана геометрия</a:t>
            </a:r>
          </a:p>
          <a:p>
            <a:r>
              <a:rPr lang="bg-BG" sz="1800" dirty="0" smtClean="0"/>
              <a:t>Едновременно увеличаване на магнитното поле и честотата</a:t>
            </a:r>
          </a:p>
          <a:p>
            <a:r>
              <a:rPr lang="bg-BG" sz="1800" dirty="0" smtClean="0"/>
              <a:t>Необходимо е много по-малко по обем магнитно поле</a:t>
            </a:r>
          </a:p>
          <a:p>
            <a:r>
              <a:rPr lang="bg-BG" sz="1800" dirty="0" smtClean="0"/>
              <a:t>Висока ефективност при високи енергии</a:t>
            </a:r>
          </a:p>
          <a:p>
            <a:r>
              <a:rPr lang="bg-BG" sz="1800" dirty="0"/>
              <a:t>Първи </a:t>
            </a:r>
            <a:r>
              <a:rPr lang="bg-BG" sz="1800" dirty="0" err="1"/>
              <a:t>синхротрон</a:t>
            </a:r>
            <a:r>
              <a:rPr lang="bg-BG" sz="1800" dirty="0"/>
              <a:t>, 1954 г., </a:t>
            </a:r>
            <a:r>
              <a:rPr lang="en-US" sz="1800" dirty="0"/>
              <a:t>Cornel University, </a:t>
            </a:r>
            <a:r>
              <a:rPr lang="bg-BG" sz="1800" dirty="0"/>
              <a:t>1.5 </a:t>
            </a:r>
            <a:r>
              <a:rPr lang="en-US" sz="1800" dirty="0"/>
              <a:t>GeV </a:t>
            </a:r>
            <a:r>
              <a:rPr lang="bg-BG" sz="1800" dirty="0"/>
              <a:t>електрони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713" y="3424238"/>
            <a:ext cx="2857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833" y="1676400"/>
            <a:ext cx="1171575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26841" y="3500643"/>
            <a:ext cx="1575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Mark Oliphant</a:t>
            </a:r>
            <a:endParaRPr lang="en-US" b="1" dirty="0">
              <a:solidFill>
                <a:srgbClr val="FF33CC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881" y="4110317"/>
            <a:ext cx="2747962" cy="2491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577" y="4347381"/>
            <a:ext cx="3044831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4747" y="1491734"/>
            <a:ext cx="2200731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Mark Oliphant (1943)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71862" y="6492875"/>
            <a:ext cx="390613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00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Фокусиране на заредени частици. Силна фокусировка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901" y="4800600"/>
            <a:ext cx="2405323" cy="65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0400" y="5622202"/>
            <a:ext cx="2172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 smtClean="0"/>
              <a:t>Геометрична оптика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794" y="1937266"/>
            <a:ext cx="21621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0" y="2697875"/>
            <a:ext cx="2790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Courant, Livingston, Snyder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9369" y="2623066"/>
            <a:ext cx="5190431" cy="175432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Частиците в снопа се нуждаят от фокусировка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Използват се магнитни елементи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Първоначално са използвани отклоняващите магнити на </a:t>
            </a:r>
            <a:r>
              <a:rPr lang="bg-BG" dirty="0" err="1" smtClean="0"/>
              <a:t>синхротрона</a:t>
            </a:r>
            <a:r>
              <a:rPr lang="bg-BG" dirty="0" smtClean="0"/>
              <a:t> с подходящи полета и редуващи фокусиране и </a:t>
            </a:r>
            <a:r>
              <a:rPr lang="bg-BG" dirty="0" err="1" smtClean="0"/>
              <a:t>дефокусиране</a:t>
            </a:r>
            <a:r>
              <a:rPr lang="bg-BG" dirty="0" smtClean="0"/>
              <a:t> </a:t>
            </a:r>
          </a:p>
          <a:p>
            <a:endParaRPr lang="bg-BG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527" y="3200400"/>
            <a:ext cx="624173" cy="85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14090" y="4127351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33CC"/>
                </a:solidFill>
              </a:rPr>
              <a:t>Christofilos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9369" y="1828800"/>
            <a:ext cx="4022833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Courant, Livingston, Snyder </a:t>
            </a:r>
            <a:r>
              <a:rPr lang="bg-BG" dirty="0"/>
              <a:t>и </a:t>
            </a:r>
            <a:r>
              <a:rPr lang="en-US" dirty="0" err="1"/>
              <a:t>Christofilos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95263" y="6492875"/>
            <a:ext cx="38100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57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err="1" smtClean="0">
                <a:solidFill>
                  <a:srgbClr val="C00000"/>
                </a:solidFill>
              </a:rPr>
              <a:t>Синхротрон</a:t>
            </a:r>
            <a:r>
              <a:rPr lang="bg-BG" dirty="0" smtClean="0">
                <a:solidFill>
                  <a:srgbClr val="C00000"/>
                </a:solidFill>
              </a:rPr>
              <a:t> със силна фокусировка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328" y="1828800"/>
            <a:ext cx="4523669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7400" y="4810835"/>
            <a:ext cx="5029200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bg-BG" dirty="0"/>
              <a:t>Съвременните </a:t>
            </a:r>
            <a:r>
              <a:rPr lang="bg-BG" dirty="0" err="1"/>
              <a:t>синхротрони</a:t>
            </a:r>
            <a:r>
              <a:rPr lang="bg-BG" dirty="0"/>
              <a:t> </a:t>
            </a:r>
            <a:r>
              <a:rPr lang="bg-BG" dirty="0" smtClean="0"/>
              <a:t>разделят </a:t>
            </a:r>
            <a:r>
              <a:rPr lang="bg-BG" dirty="0"/>
              <a:t>функциите на отклоняване </a:t>
            </a:r>
            <a:r>
              <a:rPr lang="en-US" dirty="0"/>
              <a:t>(</a:t>
            </a:r>
            <a:r>
              <a:rPr lang="bg-BG" dirty="0" err="1"/>
              <a:t>диполни</a:t>
            </a:r>
            <a:r>
              <a:rPr lang="bg-BG" dirty="0"/>
              <a:t> магнити</a:t>
            </a:r>
            <a:r>
              <a:rPr lang="en-US" dirty="0"/>
              <a:t>)</a:t>
            </a:r>
            <a:r>
              <a:rPr lang="bg-BG" dirty="0"/>
              <a:t> и фокусиране </a:t>
            </a:r>
            <a:r>
              <a:rPr lang="en-US" dirty="0"/>
              <a:t>(</a:t>
            </a:r>
            <a:r>
              <a:rPr lang="bg-BG" dirty="0" err="1"/>
              <a:t>квадруполни</a:t>
            </a:r>
            <a:r>
              <a:rPr lang="bg-BG" dirty="0"/>
              <a:t> лещи</a:t>
            </a:r>
            <a:r>
              <a:rPr lang="en-US" dirty="0"/>
              <a:t>)</a:t>
            </a:r>
            <a:r>
              <a:rPr lang="bg-BG" dirty="0"/>
              <a:t> – силна фокусировка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92875"/>
            <a:ext cx="39624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90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bg-BG" dirty="0" err="1" smtClean="0">
                <a:solidFill>
                  <a:srgbClr val="C00000"/>
                </a:solidFill>
              </a:rPr>
              <a:t>Колайдери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788765"/>
            <a:ext cx="3770194" cy="2061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5600" y="6492875"/>
            <a:ext cx="38100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789810"/>
            <a:ext cx="2743200" cy="629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3202222"/>
            <a:ext cx="4724400" cy="24622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400" dirty="0" smtClean="0"/>
              <a:t>Сблъскването на два снопа частици е много по ефективно по отношение на енергията на взаимодействие от облъчване на неподвижна мишена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400" dirty="0" smtClean="0"/>
              <a:t>Сноповете трябва да бъдат разделени преди да взаимодействат </a:t>
            </a:r>
            <a:r>
              <a:rPr lang="en-US" sz="1400" dirty="0" smtClean="0"/>
              <a:t>(</a:t>
            </a:r>
            <a:r>
              <a:rPr lang="bg-BG" sz="1400" dirty="0" err="1" smtClean="0"/>
              <a:t>синхротрони</a:t>
            </a:r>
            <a:r>
              <a:rPr lang="en-US" sz="1400" dirty="0" smtClean="0"/>
              <a:t>)</a:t>
            </a:r>
            <a:endParaRPr lang="bg-BG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400" dirty="0" smtClean="0"/>
              <a:t>Докато при неподвижна мишена е важна </a:t>
            </a:r>
            <a:r>
              <a:rPr lang="bg-BG" sz="1400" b="1" dirty="0" smtClean="0">
                <a:solidFill>
                  <a:srgbClr val="FF0000"/>
                </a:solidFill>
              </a:rPr>
              <a:t>интензивността</a:t>
            </a:r>
            <a:r>
              <a:rPr lang="bg-BG" sz="1400" dirty="0" smtClean="0"/>
              <a:t> на снопа, то при </a:t>
            </a:r>
            <a:r>
              <a:rPr lang="bg-BG" sz="1400" dirty="0" err="1" smtClean="0"/>
              <a:t>колайдерите</a:t>
            </a:r>
            <a:r>
              <a:rPr lang="bg-BG" sz="1400" dirty="0"/>
              <a:t> </a:t>
            </a:r>
            <a:r>
              <a:rPr lang="bg-BG" sz="1400" dirty="0" smtClean="0"/>
              <a:t>се въвежда понятието </a:t>
            </a:r>
            <a:r>
              <a:rPr lang="bg-BG" sz="1400" b="1" dirty="0" err="1" smtClean="0">
                <a:solidFill>
                  <a:srgbClr val="FF0000"/>
                </a:solidFill>
              </a:rPr>
              <a:t>светимост</a:t>
            </a:r>
            <a:r>
              <a:rPr lang="bg-BG" sz="1400" dirty="0" smtClean="0"/>
              <a:t>, което отчита както количеството частици, разпределено по </a:t>
            </a:r>
            <a:r>
              <a:rPr lang="bg-BG" sz="1400" dirty="0" err="1" smtClean="0"/>
              <a:t>бънчовете</a:t>
            </a:r>
            <a:r>
              <a:rPr lang="bg-BG" sz="1400" dirty="0" smtClean="0"/>
              <a:t>, така и сечението за взаимодействие между частиците.</a:t>
            </a:r>
          </a:p>
          <a:p>
            <a:endParaRPr lang="bg-BG" sz="1400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07" y="1272762"/>
            <a:ext cx="2895601" cy="1663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1564384"/>
            <a:ext cx="155257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973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>
                <a:solidFill>
                  <a:srgbClr val="C00000"/>
                </a:solidFill>
              </a:rPr>
              <a:t>Свръхпроводимост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447800"/>
            <a:ext cx="3124200" cy="191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189620"/>
            <a:ext cx="1714614" cy="620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1600200"/>
            <a:ext cx="3276600" cy="1754326"/>
          </a:xfrm>
          <a:prstGeom prst="rect">
            <a:avLst/>
          </a:prstGeom>
          <a:solidFill>
            <a:srgbClr val="FFFF00"/>
          </a:solidFill>
          <a:ln w="38100">
            <a:solidFill>
              <a:srgbClr val="FF33CC"/>
            </a:solidFill>
          </a:ln>
        </p:spPr>
        <p:txBody>
          <a:bodyPr wrap="square" rtlCol="0">
            <a:spAutoFit/>
          </a:bodyPr>
          <a:lstStyle/>
          <a:p>
            <a:r>
              <a:rPr lang="bg-BG" b="1" dirty="0" err="1" smtClean="0">
                <a:solidFill>
                  <a:srgbClr val="FF0000"/>
                </a:solidFill>
              </a:rPr>
              <a:t>Свръхпроводящи</a:t>
            </a:r>
            <a:r>
              <a:rPr lang="bg-BG" b="1" dirty="0" smtClean="0">
                <a:solidFill>
                  <a:srgbClr val="FF0000"/>
                </a:solidFill>
              </a:rPr>
              <a:t> резонатори:</a:t>
            </a:r>
          </a:p>
          <a:p>
            <a:r>
              <a:rPr lang="bg-BG" dirty="0" smtClean="0"/>
              <a:t>Отсъствието на съпротивление води до отсъствие на загуби на енергия в стените на резонатора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784" y="4431793"/>
            <a:ext cx="2452275" cy="18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4431793"/>
            <a:ext cx="3276600" cy="1477328"/>
          </a:xfrm>
          <a:prstGeom prst="rect">
            <a:avLst/>
          </a:prstGeom>
          <a:solidFill>
            <a:srgbClr val="FFFF00"/>
          </a:solidFill>
          <a:ln w="38100">
            <a:solidFill>
              <a:srgbClr val="FF33CC"/>
            </a:solidFill>
          </a:ln>
        </p:spPr>
        <p:txBody>
          <a:bodyPr wrap="square" rtlCol="0">
            <a:spAutoFit/>
          </a:bodyPr>
          <a:lstStyle/>
          <a:p>
            <a:r>
              <a:rPr lang="bg-BG" b="1" dirty="0" err="1" smtClean="0">
                <a:solidFill>
                  <a:srgbClr val="FF0000"/>
                </a:solidFill>
              </a:rPr>
              <a:t>Свръхпроводящи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bg-BG" b="1" dirty="0" smtClean="0">
                <a:solidFill>
                  <a:srgbClr val="FF0000"/>
                </a:solidFill>
              </a:rPr>
              <a:t>магнити:</a:t>
            </a:r>
          </a:p>
          <a:p>
            <a:r>
              <a:rPr lang="bg-BG" dirty="0" smtClean="0"/>
              <a:t>Създават много по-силно магнитно поле, намалявайки значително размера на ускорителите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19400" y="6492875"/>
            <a:ext cx="37592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62400" y="3581400"/>
            <a:ext cx="4061496" cy="646331"/>
          </a:xfrm>
          <a:prstGeom prst="rect">
            <a:avLst/>
          </a:prstGeom>
          <a:solidFill>
            <a:srgbClr val="00B0F0"/>
          </a:solidFill>
          <a:ln w="38100">
            <a:solidFill>
              <a:srgbClr val="FF33C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LHC: </a:t>
            </a:r>
            <a:r>
              <a:rPr lang="bg-BG" dirty="0"/>
              <a:t> </a:t>
            </a:r>
            <a:r>
              <a:rPr lang="bg-BG" dirty="0" smtClean="0"/>
              <a:t>1.9 </a:t>
            </a:r>
            <a:r>
              <a:rPr lang="en-US" dirty="0" smtClean="0"/>
              <a:t>K</a:t>
            </a:r>
          </a:p>
          <a:p>
            <a:r>
              <a:rPr lang="bg-BG" dirty="0" smtClean="0"/>
              <a:t>Най – студеното място във Вселената!!!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54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Large Hadron Collider (LHC)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371600"/>
            <a:ext cx="4264824" cy="4877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9" y="1371600"/>
            <a:ext cx="1819275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5600" y="6492875"/>
            <a:ext cx="39624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58704" y="4733925"/>
            <a:ext cx="3109096" cy="1754326"/>
          </a:xfrm>
          <a:prstGeom prst="rect">
            <a:avLst/>
          </a:prstGeom>
          <a:solidFill>
            <a:srgbClr val="FFFF00"/>
          </a:solidFill>
          <a:ln w="38100">
            <a:solidFill>
              <a:srgbClr val="FF33CC"/>
            </a:solidFill>
          </a:ln>
        </p:spPr>
        <p:txBody>
          <a:bodyPr wrap="square" rtlCol="0">
            <a:spAutoFit/>
          </a:bodyPr>
          <a:lstStyle/>
          <a:p>
            <a:r>
              <a:rPr lang="bg-BG" dirty="0" smtClean="0"/>
              <a:t>Достигнати параметри на </a:t>
            </a:r>
            <a:r>
              <a:rPr lang="en-US" dirty="0" smtClean="0"/>
              <a:t>LHC (28.06.2017):</a:t>
            </a:r>
            <a:endParaRPr lang="en-US" dirty="0" smtClean="0"/>
          </a:p>
          <a:p>
            <a:r>
              <a:rPr lang="bg-BG" dirty="0" smtClean="0"/>
              <a:t>Енергия</a:t>
            </a:r>
            <a:r>
              <a:rPr lang="bg-BG" dirty="0" smtClean="0">
                <a:solidFill>
                  <a:srgbClr val="FF0000"/>
                </a:solidFill>
              </a:rPr>
              <a:t>: </a:t>
            </a:r>
            <a:r>
              <a:rPr lang="en-US" b="1" dirty="0" smtClean="0">
                <a:solidFill>
                  <a:srgbClr val="FF0000"/>
                </a:solidFill>
              </a:rPr>
              <a:t>2 x 6.5 </a:t>
            </a:r>
            <a:r>
              <a:rPr lang="en-US" b="1" dirty="0" err="1" smtClean="0">
                <a:solidFill>
                  <a:srgbClr val="FF0000"/>
                </a:solidFill>
              </a:rPr>
              <a:t>TeV</a:t>
            </a:r>
            <a:r>
              <a:rPr lang="en-US" b="1" dirty="0" smtClean="0">
                <a:solidFill>
                  <a:srgbClr val="FF0000"/>
                </a:solidFill>
              </a:rPr>
              <a:t> = 13 </a:t>
            </a:r>
            <a:r>
              <a:rPr lang="en-US" b="1" dirty="0" err="1" smtClean="0">
                <a:solidFill>
                  <a:srgbClr val="FF0000"/>
                </a:solidFill>
              </a:rPr>
              <a:t>TeV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bg-BG" dirty="0" err="1" smtClean="0"/>
              <a:t>Светимост</a:t>
            </a:r>
            <a:r>
              <a:rPr lang="bg-BG" dirty="0" smtClean="0"/>
              <a:t>: </a:t>
            </a:r>
            <a:r>
              <a:rPr lang="bg-BG" b="1" dirty="0" smtClean="0">
                <a:solidFill>
                  <a:srgbClr val="FF0000"/>
                </a:solidFill>
              </a:rPr>
              <a:t>1</a:t>
            </a:r>
            <a:r>
              <a:rPr lang="en-US" b="1" dirty="0" smtClean="0">
                <a:solidFill>
                  <a:srgbClr val="FF0000"/>
                </a:solidFill>
              </a:rPr>
              <a:t>.58 x 1</a:t>
            </a:r>
            <a:r>
              <a:rPr lang="bg-BG" b="1" dirty="0" smtClean="0">
                <a:solidFill>
                  <a:srgbClr val="FF0000"/>
                </a:solidFill>
              </a:rPr>
              <a:t>0</a:t>
            </a:r>
            <a:r>
              <a:rPr lang="bg-BG" b="1" baseline="30000" dirty="0" smtClean="0">
                <a:solidFill>
                  <a:srgbClr val="FF0000"/>
                </a:solidFill>
              </a:rPr>
              <a:t>34 </a:t>
            </a:r>
            <a:r>
              <a:rPr lang="en-US" b="1" dirty="0" smtClean="0">
                <a:solidFill>
                  <a:srgbClr val="FF0000"/>
                </a:solidFill>
              </a:rPr>
              <a:t>cm</a:t>
            </a:r>
            <a:r>
              <a:rPr lang="en-US" b="1" baseline="30000" dirty="0" smtClean="0">
                <a:solidFill>
                  <a:srgbClr val="FF0000"/>
                </a:solidFill>
              </a:rPr>
              <a:t>-2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baseline="30000" dirty="0" smtClean="0">
                <a:solidFill>
                  <a:srgbClr val="FF0000"/>
                </a:solidFill>
              </a:rPr>
              <a:t>-1 </a:t>
            </a:r>
            <a:endParaRPr lang="bg-BG" b="1" baseline="30000" dirty="0" smtClean="0"/>
          </a:p>
          <a:p>
            <a:r>
              <a:rPr lang="bg-BG" dirty="0" smtClean="0"/>
              <a:t>Брой на </a:t>
            </a:r>
            <a:r>
              <a:rPr lang="bg-BG" dirty="0" err="1" smtClean="0"/>
              <a:t>бънчовете</a:t>
            </a:r>
            <a:r>
              <a:rPr lang="bg-BG" dirty="0" smtClean="0"/>
              <a:t>:</a:t>
            </a:r>
            <a:r>
              <a:rPr lang="en-US" b="1" baseline="30000" dirty="0" smtClean="0">
                <a:solidFill>
                  <a:srgbClr val="FF0000"/>
                </a:solidFill>
              </a:rPr>
              <a:t> </a:t>
            </a:r>
            <a:r>
              <a:rPr lang="bg-BG" b="1" dirty="0" smtClean="0">
                <a:solidFill>
                  <a:srgbClr val="FF0000"/>
                </a:solidFill>
              </a:rPr>
              <a:t>2556</a:t>
            </a:r>
          </a:p>
          <a:p>
            <a:r>
              <a:rPr lang="bg-BG" dirty="0" smtClean="0"/>
              <a:t>Протони в един </a:t>
            </a:r>
            <a:r>
              <a:rPr lang="bg-BG" dirty="0" err="1" smtClean="0"/>
              <a:t>бънч</a:t>
            </a:r>
            <a:r>
              <a:rPr lang="bg-BG" dirty="0" smtClean="0"/>
              <a:t>: </a:t>
            </a:r>
            <a:r>
              <a:rPr lang="en-US" dirty="0" smtClean="0">
                <a:solidFill>
                  <a:srgbClr val="FF33CC"/>
                </a:solidFill>
              </a:rPr>
              <a:t>&gt;</a:t>
            </a:r>
            <a:r>
              <a:rPr lang="en-US" b="1" dirty="0" smtClean="0">
                <a:solidFill>
                  <a:srgbClr val="FF33CC"/>
                </a:solidFill>
              </a:rPr>
              <a:t>1</a:t>
            </a:r>
            <a:r>
              <a:rPr lang="bg-BG" b="1" dirty="0" smtClean="0">
                <a:solidFill>
                  <a:srgbClr val="FF33CC"/>
                </a:solidFill>
              </a:rPr>
              <a:t>0</a:t>
            </a:r>
            <a:r>
              <a:rPr lang="bg-BG" b="1" baseline="30000" dirty="0" smtClean="0">
                <a:solidFill>
                  <a:srgbClr val="FF33CC"/>
                </a:solidFill>
              </a:rPr>
              <a:t>11 </a:t>
            </a:r>
            <a:endParaRPr lang="en-US" b="1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40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52600"/>
            <a:ext cx="6096000" cy="455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5600" y="6503111"/>
            <a:ext cx="38862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>
                <a:solidFill>
                  <a:srgbClr val="C00000"/>
                </a:solidFill>
              </a:rPr>
              <a:t>Колайдер</a:t>
            </a:r>
            <a:r>
              <a:rPr lang="bg-BG" dirty="0" smtClean="0">
                <a:solidFill>
                  <a:srgbClr val="C00000"/>
                </a:solidFill>
              </a:rPr>
              <a:t> за тежки йони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56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Ускорителен комплекс за експерименти с </a:t>
            </a:r>
            <a:r>
              <a:rPr lang="bg-BG" dirty="0" err="1" smtClean="0">
                <a:solidFill>
                  <a:srgbClr val="C00000"/>
                </a:solidFill>
              </a:rPr>
              <a:t>мюони</a:t>
            </a:r>
            <a:r>
              <a:rPr lang="bg-BG" dirty="0" smtClean="0">
                <a:solidFill>
                  <a:srgbClr val="C00000"/>
                </a:solidFill>
              </a:rPr>
              <a:t> и неутрино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124" name="Picture 4" descr="C:\Users\angelvl\Desktop\accel-complex-animation-0.5-seconds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0"/>
            <a:ext cx="6400800" cy="4934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19400" y="6492875"/>
            <a:ext cx="38862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60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Бъдещи ускорителни проекти в ЦЕРН  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9218" name="Picture 2" descr="C:\Users\angelvl\Desktop\projet_boucle_80_100km_Eng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499" y="3791128"/>
            <a:ext cx="1698444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2681" y="3810000"/>
            <a:ext cx="4143932" cy="92333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Future Circular Collider (FCC)</a:t>
            </a:r>
            <a:endParaRPr lang="en-US" dirty="0" smtClean="0"/>
          </a:p>
          <a:p>
            <a:r>
              <a:rPr lang="en-US" dirty="0" smtClean="0"/>
              <a:t>80 – 100 km </a:t>
            </a:r>
          </a:p>
          <a:p>
            <a:r>
              <a:rPr lang="en-US" dirty="0" smtClean="0"/>
              <a:t>100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2681" y="1767466"/>
            <a:ext cx="4143932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High Luminosity Upgrade for LHC (HL-LHC)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57514" y="5307721"/>
            <a:ext cx="4169099" cy="92333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Compact Linear Collider (CLIC)</a:t>
            </a:r>
          </a:p>
          <a:p>
            <a:r>
              <a:rPr lang="en-US" dirty="0" smtClean="0"/>
              <a:t>3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bg-BG" dirty="0" smtClean="0"/>
              <a:t>електрони-позитрони</a:t>
            </a:r>
          </a:p>
          <a:p>
            <a:r>
              <a:rPr lang="bg-BG" dirty="0" smtClean="0"/>
              <a:t>100 </a:t>
            </a:r>
            <a:r>
              <a:rPr lang="en-US" dirty="0" smtClean="0"/>
              <a:t>MV/m </a:t>
            </a:r>
            <a:r>
              <a:rPr lang="bg-BG" dirty="0" smtClean="0"/>
              <a:t>поле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2681" y="2598994"/>
            <a:ext cx="4143932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Large Hadron Electron Collider (</a:t>
            </a:r>
            <a:r>
              <a:rPr lang="en-US" dirty="0" err="1" smtClean="0"/>
              <a:t>LHeC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6" name="Picture 2" descr="C:\Users\Anton\Desktop\ERLlayou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190906"/>
            <a:ext cx="2362200" cy="138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647" y="5307721"/>
            <a:ext cx="1376148" cy="973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9081" y="6492875"/>
            <a:ext cx="37719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61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Compact Linear </a:t>
            </a:r>
            <a:r>
              <a:rPr lang="en-US" dirty="0" smtClean="0">
                <a:solidFill>
                  <a:srgbClr val="C00000"/>
                </a:solidFill>
              </a:rPr>
              <a:t>Collider (CLIC)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42" name="Picture 2" descr="C:\Users\angelvl\Desktop\CCcli2_09_08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55" y="4095395"/>
            <a:ext cx="4104736" cy="235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angelvl\Desktop\CLIC-staged-approach_image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678" y="3781777"/>
            <a:ext cx="3767982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678" y="1143000"/>
            <a:ext cx="3733799" cy="2639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0" y="2057400"/>
            <a:ext cx="3733800" cy="2031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bg-BG" b="1" dirty="0" smtClean="0">
                <a:solidFill>
                  <a:srgbClr val="FF0000"/>
                </a:solidFill>
              </a:rPr>
              <a:t>Нова концепция: </a:t>
            </a:r>
          </a:p>
          <a:p>
            <a:r>
              <a:rPr lang="bg-BG" dirty="0" smtClean="0"/>
              <a:t>Паралелен електронен сноп, който предава енергията си на основния ускоряван сноп в специални </a:t>
            </a:r>
            <a:r>
              <a:rPr lang="en-US" dirty="0" smtClean="0"/>
              <a:t>Power Extraction and Transfer Structures (PETS)</a:t>
            </a:r>
          </a:p>
          <a:p>
            <a:r>
              <a:rPr lang="bg-BG" b="1" dirty="0" smtClean="0"/>
              <a:t>Дължина: 42 </a:t>
            </a:r>
            <a:r>
              <a:rPr lang="en-US" b="1" dirty="0" smtClean="0"/>
              <a:t>km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492875"/>
            <a:ext cx="38862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8207" y="1492146"/>
            <a:ext cx="3421386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bg-BG" sz="2000" b="1" dirty="0">
                <a:solidFill>
                  <a:prstClr val="black"/>
                </a:solidFill>
              </a:rPr>
              <a:t>3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>
                <a:solidFill>
                  <a:prstClr val="black"/>
                </a:solidFill>
              </a:rPr>
              <a:t>T</a:t>
            </a:r>
            <a:r>
              <a:rPr lang="en-US" sz="2000" b="1" dirty="0" err="1" smtClean="0">
                <a:solidFill>
                  <a:prstClr val="black"/>
                </a:solidFill>
              </a:rPr>
              <a:t>eV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>
                <a:solidFill>
                  <a:srgbClr val="0070C0"/>
                </a:solidFill>
              </a:rPr>
              <a:t>e</a:t>
            </a:r>
            <a:r>
              <a:rPr lang="bg-BG" sz="2000" b="1" dirty="0" err="1">
                <a:solidFill>
                  <a:srgbClr val="0070C0"/>
                </a:solidFill>
              </a:rPr>
              <a:t>лектрони</a:t>
            </a:r>
            <a:r>
              <a:rPr lang="bg-BG" sz="2000" b="1" dirty="0">
                <a:solidFill>
                  <a:srgbClr val="0070C0"/>
                </a:solidFill>
              </a:rPr>
              <a:t> </a:t>
            </a:r>
            <a:r>
              <a:rPr lang="bg-BG" sz="2000" b="1" dirty="0">
                <a:solidFill>
                  <a:prstClr val="black"/>
                </a:solidFill>
              </a:rPr>
              <a:t>– </a:t>
            </a:r>
            <a:r>
              <a:rPr lang="bg-BG" sz="2000" b="1" dirty="0">
                <a:solidFill>
                  <a:srgbClr val="FF0000"/>
                </a:solidFill>
              </a:rPr>
              <a:t>позитрони</a:t>
            </a:r>
          </a:p>
        </p:txBody>
      </p:sp>
    </p:spTree>
    <p:extLst>
      <p:ext uri="{BB962C8B-B14F-4D97-AF65-F5344CB8AC3E}">
        <p14:creationId xmlns:p14="http://schemas.microsoft.com/office/powerpoint/2010/main" val="275137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Ускорителите и фундаменталните изследвания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472" y="1524000"/>
            <a:ext cx="8229600" cy="3352800"/>
          </a:xfrm>
          <a:ln w="38100">
            <a:solidFill>
              <a:srgbClr val="FF33CC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bg-BG" dirty="0" smtClean="0"/>
              <a:t>Голяма част от знанията, които имаме за </a:t>
            </a:r>
            <a:r>
              <a:rPr lang="bg-BG" dirty="0" err="1" smtClean="0"/>
              <a:t>микросвета</a:t>
            </a:r>
            <a:r>
              <a:rPr lang="bg-BG" dirty="0" smtClean="0"/>
              <a:t>, дължим на експериментите проведени с ускорители </a:t>
            </a:r>
          </a:p>
          <a:p>
            <a:r>
              <a:rPr lang="bg-BG" dirty="0" smtClean="0"/>
              <a:t>Първият ускорител, построен от </a:t>
            </a:r>
            <a:r>
              <a:rPr lang="en-US" dirty="0" err="1" smtClean="0"/>
              <a:t>Cockroft</a:t>
            </a:r>
            <a:r>
              <a:rPr lang="en-US" dirty="0" smtClean="0"/>
              <a:t> </a:t>
            </a:r>
            <a:r>
              <a:rPr lang="bg-BG" dirty="0" smtClean="0"/>
              <a:t>и </a:t>
            </a:r>
            <a:r>
              <a:rPr lang="en-US" dirty="0" smtClean="0"/>
              <a:t>Walton </a:t>
            </a:r>
            <a:r>
              <a:rPr lang="bg-BG" dirty="0" smtClean="0"/>
              <a:t>е бил веднага използван за изследване на атомните ядра. Те предизвикват първата изкуствена ядрена реакция: 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p + Li -&gt; 2 He</a:t>
            </a:r>
            <a:endParaRPr lang="bg-BG" dirty="0" smtClean="0">
              <a:solidFill>
                <a:srgbClr val="FF0000"/>
              </a:solidFill>
            </a:endParaRPr>
          </a:p>
          <a:p>
            <a:r>
              <a:rPr lang="bg-BG" dirty="0" smtClean="0"/>
              <a:t>До 60-те години на миналия век ускорителите са били използвани за изследвания в ядрената физика, но достигайки достатъчно високи енергии, те стават главен инструмент за изследване във физиката на високите енергии.</a:t>
            </a:r>
          </a:p>
          <a:p>
            <a:r>
              <a:rPr lang="bg-BG" dirty="0" smtClean="0"/>
              <a:t>………………</a:t>
            </a:r>
          </a:p>
          <a:p>
            <a:pPr marL="0" indent="0" algn="ctr">
              <a:buNone/>
            </a:pPr>
            <a:endParaRPr lang="bg-BG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15872" y="4953000"/>
            <a:ext cx="6400800" cy="1569660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bg-BG" sz="2400" dirty="0">
                <a:solidFill>
                  <a:srgbClr val="FF0000"/>
                </a:solidFill>
              </a:rPr>
              <a:t>Последните </a:t>
            </a:r>
            <a:r>
              <a:rPr lang="bg-BG" sz="2400" dirty="0" smtClean="0">
                <a:solidFill>
                  <a:srgbClr val="FF0000"/>
                </a:solidFill>
              </a:rPr>
              <a:t>важни </a:t>
            </a:r>
            <a:r>
              <a:rPr lang="bg-BG" sz="2400" dirty="0" smtClean="0">
                <a:solidFill>
                  <a:srgbClr val="FF0000"/>
                </a:solidFill>
              </a:rPr>
              <a:t>постижения </a:t>
            </a:r>
            <a:r>
              <a:rPr lang="bg-BG" sz="2400" dirty="0">
                <a:solidFill>
                  <a:srgbClr val="FF0000"/>
                </a:solidFill>
              </a:rPr>
              <a:t>в ЦЕРН: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bg-BG" sz="2400" dirty="0" smtClean="0"/>
              <a:t>септември 1995, създаден </a:t>
            </a:r>
            <a:r>
              <a:rPr lang="bg-BG" sz="2400" dirty="0" err="1" smtClean="0">
                <a:solidFill>
                  <a:srgbClr val="FF0000"/>
                </a:solidFill>
              </a:rPr>
              <a:t>антиводород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bg-BG" sz="2400" dirty="0" smtClean="0"/>
              <a:t>март </a:t>
            </a:r>
            <a:r>
              <a:rPr lang="bg-BG" sz="2400" dirty="0" smtClean="0"/>
              <a:t>2013</a:t>
            </a:r>
            <a:r>
              <a:rPr lang="bg-BG" sz="2400" dirty="0"/>
              <a:t>, </a:t>
            </a:r>
            <a:r>
              <a:rPr lang="bg-BG" sz="2400" dirty="0" err="1" smtClean="0">
                <a:solidFill>
                  <a:srgbClr val="FF0000"/>
                </a:solidFill>
              </a:rPr>
              <a:t>хигс</a:t>
            </a:r>
            <a:r>
              <a:rPr lang="bg-BG" sz="2400" dirty="0" smtClean="0">
                <a:solidFill>
                  <a:srgbClr val="FF0000"/>
                </a:solidFill>
              </a:rPr>
              <a:t> </a:t>
            </a:r>
            <a:r>
              <a:rPr lang="bg-BG" sz="2400" dirty="0" err="1" smtClean="0">
                <a:solidFill>
                  <a:srgbClr val="FF0000"/>
                </a:solidFill>
              </a:rPr>
              <a:t>бозон</a:t>
            </a:r>
            <a:r>
              <a:rPr lang="bg-BG" sz="2400" dirty="0" smtClean="0">
                <a:solidFill>
                  <a:srgbClr val="FF0000"/>
                </a:solidFill>
              </a:rPr>
              <a:t> </a:t>
            </a:r>
            <a:endParaRPr lang="bg-BG" sz="2400" dirty="0">
              <a:solidFill>
                <a:srgbClr val="FF0000"/>
              </a:solidFill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bg-BG" sz="2400" dirty="0"/>
              <a:t>ю</a:t>
            </a:r>
            <a:r>
              <a:rPr lang="bg-BG" sz="2400" dirty="0" smtClean="0"/>
              <a:t>ли 2015, </a:t>
            </a:r>
            <a:r>
              <a:rPr lang="bg-BG" sz="2400" dirty="0" err="1" smtClean="0">
                <a:solidFill>
                  <a:srgbClr val="FF0000"/>
                </a:solidFill>
              </a:rPr>
              <a:t>пентакварк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484914"/>
            <a:ext cx="40386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18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International Linear Collider (ILC)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angelvl\Desktop\ILC_SchemeTD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590800"/>
            <a:ext cx="5257800" cy="2353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1524000"/>
            <a:ext cx="374012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500 GeV </a:t>
            </a:r>
            <a:r>
              <a:rPr lang="en-US" sz="2000" b="1" dirty="0" smtClean="0">
                <a:solidFill>
                  <a:srgbClr val="0070C0"/>
                </a:solidFill>
              </a:rPr>
              <a:t>e</a:t>
            </a:r>
            <a:r>
              <a:rPr lang="bg-BG" sz="2000" b="1" dirty="0" err="1" smtClean="0">
                <a:solidFill>
                  <a:srgbClr val="0070C0"/>
                </a:solidFill>
              </a:rPr>
              <a:t>лектрони</a:t>
            </a:r>
            <a:r>
              <a:rPr lang="bg-BG" sz="2000" b="1" dirty="0" smtClean="0">
                <a:solidFill>
                  <a:srgbClr val="0070C0"/>
                </a:solidFill>
              </a:rPr>
              <a:t> </a:t>
            </a:r>
            <a:r>
              <a:rPr lang="bg-BG" sz="2000" b="1" dirty="0" smtClean="0"/>
              <a:t>– </a:t>
            </a:r>
            <a:r>
              <a:rPr lang="bg-BG" sz="2000" b="1" dirty="0" smtClean="0">
                <a:solidFill>
                  <a:srgbClr val="FF0000"/>
                </a:solidFill>
              </a:rPr>
              <a:t>позитрони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32154" y="6492875"/>
            <a:ext cx="3795563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2362200"/>
            <a:ext cx="3200400" cy="32932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smtClean="0"/>
              <a:t>Електронен източник</a:t>
            </a:r>
            <a:r>
              <a:rPr lang="en-US" sz="1600" dirty="0" smtClean="0"/>
              <a:t>:</a:t>
            </a:r>
            <a:r>
              <a:rPr lang="bg-BG" sz="1600" dirty="0" smtClean="0"/>
              <a:t> 5 </a:t>
            </a:r>
            <a:r>
              <a:rPr lang="en-US" sz="1600" dirty="0" smtClean="0"/>
              <a:t>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Damping ring: </a:t>
            </a:r>
            <a:r>
              <a:rPr lang="bg-BG" sz="1600" dirty="0" smtClean="0"/>
              <a:t>Подобрява качеството на снопа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smtClean="0"/>
              <a:t>Предварителен ускорител: 15 </a:t>
            </a:r>
            <a:r>
              <a:rPr lang="en-US" sz="1600" dirty="0" smtClean="0"/>
              <a:t>GeV</a:t>
            </a:r>
            <a:endParaRPr lang="bg-BG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smtClean="0"/>
              <a:t>Главен ускорител</a:t>
            </a:r>
            <a:r>
              <a:rPr lang="en-US" sz="1600" dirty="0" smtClean="0"/>
              <a:t>: 250 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err="1" smtClean="0"/>
              <a:t>Позитронен</a:t>
            </a:r>
            <a:r>
              <a:rPr lang="bg-BG" sz="1600" dirty="0" smtClean="0"/>
              <a:t> източник: Генерирани от електрони с енергия 250 </a:t>
            </a:r>
            <a:r>
              <a:rPr lang="en-US" sz="1600" dirty="0" smtClean="0"/>
              <a:t>GeV</a:t>
            </a:r>
            <a:r>
              <a:rPr lang="bg-BG" sz="1600" dirty="0" smtClean="0"/>
              <a:t>, </a:t>
            </a:r>
            <a:r>
              <a:rPr lang="bg-BG" sz="1600" dirty="0" err="1" smtClean="0"/>
              <a:t>ундулатор</a:t>
            </a:r>
            <a:r>
              <a:rPr lang="bg-BG" sz="1600" dirty="0" smtClean="0"/>
              <a:t> и мишена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smtClean="0"/>
              <a:t>Финално фокусиране до няколко нанометъра в точката на сблъсък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0" y="5286077"/>
            <a:ext cx="1825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b="1" dirty="0"/>
              <a:t>Дължина: </a:t>
            </a:r>
            <a:r>
              <a:rPr lang="en-US" b="1" dirty="0"/>
              <a:t>31</a:t>
            </a:r>
            <a:r>
              <a:rPr lang="bg-BG" b="1" dirty="0"/>
              <a:t> </a:t>
            </a:r>
            <a:r>
              <a:rPr lang="en-US" b="1" dirty="0" smtClean="0"/>
              <a:t>km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8101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Крива на Ливингстън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0"/>
            <a:ext cx="493711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492875"/>
            <a:ext cx="38100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19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Ускоряване в плазма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3962400"/>
          </a:xfrm>
          <a:ln>
            <a:solidFill>
              <a:srgbClr val="FF0000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bg-BG" dirty="0" smtClean="0"/>
              <a:t>Ускоряването чрез ВЧ резонатори има граница от 100 </a:t>
            </a:r>
            <a:r>
              <a:rPr lang="en-US" dirty="0" smtClean="0"/>
              <a:t>MV/m</a:t>
            </a:r>
            <a:r>
              <a:rPr lang="bg-BG" dirty="0" smtClean="0"/>
              <a:t>. Електрически пробиви и емисия на електрони от стените на камерата</a:t>
            </a:r>
          </a:p>
          <a:p>
            <a:r>
              <a:rPr lang="bg-BG" dirty="0" smtClean="0"/>
              <a:t>1979 г.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/>
              <a:t>Dawson and Tajima </a:t>
            </a:r>
            <a:r>
              <a:rPr lang="bg-BG" dirty="0" smtClean="0"/>
              <a:t>предлагат ускоряване на електрони в плазма облъчена с лазерен сноп или сноп релативистки частици</a:t>
            </a:r>
          </a:p>
          <a:p>
            <a:r>
              <a:rPr lang="bg-BG" dirty="0" smtClean="0"/>
              <a:t>Бързоподвижните електрони се отместват от бавно подвижните йони, създавайки мощни електрически полета, които могат да ускоряват заредени частици</a:t>
            </a:r>
          </a:p>
          <a:p>
            <a:r>
              <a:rPr lang="en-US" dirty="0" smtClean="0"/>
              <a:t>2014 </a:t>
            </a:r>
            <a:r>
              <a:rPr lang="bg-BG" dirty="0" smtClean="0"/>
              <a:t>г., </a:t>
            </a:r>
            <a:r>
              <a:rPr lang="en-US" dirty="0" smtClean="0"/>
              <a:t>Lawrence National Laboratory, Berkeley, 4.25 GeV </a:t>
            </a:r>
            <a:r>
              <a:rPr lang="bg-BG" dirty="0" smtClean="0"/>
              <a:t> електрони, 9 </a:t>
            </a:r>
            <a:r>
              <a:rPr lang="en-US" dirty="0" smtClean="0"/>
              <a:t>cm, </a:t>
            </a:r>
            <a:r>
              <a:rPr lang="bg-BG" dirty="0" smtClean="0"/>
              <a:t>мощен лазер</a:t>
            </a:r>
          </a:p>
          <a:p>
            <a:endParaRPr lang="bg-BG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405" y="1981200"/>
            <a:ext cx="3465952" cy="25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17580" y="6500836"/>
            <a:ext cx="384042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AWAKE – </a:t>
            </a:r>
            <a:r>
              <a:rPr lang="bg-BG" dirty="0" smtClean="0">
                <a:solidFill>
                  <a:srgbClr val="C00000"/>
                </a:solidFill>
              </a:rPr>
              <a:t>проект на ЦЕРН за ускоряване в плазма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2" y="1589763"/>
            <a:ext cx="8229600" cy="4525963"/>
          </a:xfrm>
        </p:spPr>
        <p:txBody>
          <a:bodyPr/>
          <a:lstStyle/>
          <a:p>
            <a:endParaRPr lang="bg-BG" dirty="0" smtClean="0"/>
          </a:p>
          <a:p>
            <a:endParaRPr lang="bg-BG" dirty="0"/>
          </a:p>
          <a:p>
            <a:endParaRPr lang="bg-BG" dirty="0" smtClean="0"/>
          </a:p>
          <a:p>
            <a:endParaRPr lang="bg-BG" sz="2000" dirty="0" smtClean="0"/>
          </a:p>
          <a:p>
            <a:r>
              <a:rPr lang="bg-BG" sz="2000" dirty="0" smtClean="0"/>
              <a:t>Плазма, облъчена с лазерен и </a:t>
            </a:r>
            <a:r>
              <a:rPr lang="bg-BG" sz="2000" dirty="0" err="1" smtClean="0"/>
              <a:t>протонен</a:t>
            </a:r>
            <a:r>
              <a:rPr lang="bg-BG" sz="2000" dirty="0" smtClean="0"/>
              <a:t> сноп от </a:t>
            </a:r>
            <a:r>
              <a:rPr lang="en-US" sz="2000" dirty="0" smtClean="0"/>
              <a:t>SPS (450 </a:t>
            </a:r>
            <a:r>
              <a:rPr lang="en-US" sz="2000" dirty="0" err="1" smtClean="0"/>
              <a:t>GeV</a:t>
            </a:r>
            <a:r>
              <a:rPr lang="en-US" sz="2000" dirty="0" smtClean="0"/>
              <a:t>)</a:t>
            </a:r>
          </a:p>
          <a:p>
            <a:r>
              <a:rPr lang="bg-BG" sz="2000" dirty="0" smtClean="0"/>
              <a:t>Модулация и много висок градиент на ускоряващото поле </a:t>
            </a:r>
            <a:r>
              <a:rPr lang="en-US" sz="2000" dirty="0" smtClean="0"/>
              <a:t>(&gt;1 GV/m)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76512" y="6492875"/>
            <a:ext cx="39624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ЦЕРН 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 smtClean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652587"/>
            <a:ext cx="1343593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9763"/>
            <a:ext cx="91154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369" y="4807896"/>
            <a:ext cx="2453572" cy="146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648200"/>
            <a:ext cx="1829766" cy="1627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24851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Източници на </a:t>
            </a:r>
            <a:r>
              <a:rPr lang="bg-BG" dirty="0" err="1" smtClean="0">
                <a:solidFill>
                  <a:srgbClr val="C00000"/>
                </a:solidFill>
              </a:rPr>
              <a:t>синхротронно</a:t>
            </a:r>
            <a:r>
              <a:rPr lang="bg-BG" dirty="0" smtClean="0">
                <a:solidFill>
                  <a:srgbClr val="C00000"/>
                </a:solidFill>
              </a:rPr>
              <a:t> лъчение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5486400" cy="2527394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bg-BG" sz="1800" dirty="0" err="1" smtClean="0"/>
              <a:t>Синхротронното</a:t>
            </a:r>
            <a:r>
              <a:rPr lang="bg-BG" sz="1800" dirty="0" smtClean="0"/>
              <a:t> лъчение се състои от фотони, които се излъчват от бързи електрони, отклонени от магнитно поле</a:t>
            </a:r>
          </a:p>
          <a:p>
            <a:r>
              <a:rPr lang="bg-BG" sz="1800" dirty="0" smtClean="0"/>
              <a:t>1947 г., 70 </a:t>
            </a:r>
            <a:r>
              <a:rPr lang="en-US" sz="1800" dirty="0" smtClean="0"/>
              <a:t>MeV </a:t>
            </a:r>
            <a:r>
              <a:rPr lang="bg-BG" sz="1800" dirty="0" smtClean="0"/>
              <a:t>електронен </a:t>
            </a:r>
            <a:r>
              <a:rPr lang="bg-BG" sz="1800" dirty="0" err="1" smtClean="0"/>
              <a:t>синхротрон</a:t>
            </a:r>
            <a:r>
              <a:rPr lang="bg-BG" sz="1800" dirty="0" smtClean="0"/>
              <a:t> на </a:t>
            </a:r>
            <a:r>
              <a:rPr lang="en-US" sz="1800" dirty="0" smtClean="0"/>
              <a:t>General Electric</a:t>
            </a:r>
            <a:endParaRPr lang="bg-BG" sz="1800" dirty="0" smtClean="0"/>
          </a:p>
          <a:p>
            <a:r>
              <a:rPr lang="bg-BG" sz="1800" dirty="0" err="1" smtClean="0"/>
              <a:t>Ундулатори</a:t>
            </a:r>
            <a:r>
              <a:rPr lang="bg-BG" sz="1800" dirty="0" smtClean="0"/>
              <a:t> и </a:t>
            </a:r>
            <a:r>
              <a:rPr lang="bg-BG" sz="1800" dirty="0" err="1" smtClean="0"/>
              <a:t>уинглери</a:t>
            </a:r>
            <a:r>
              <a:rPr lang="bg-BG" sz="1800" dirty="0" smtClean="0"/>
              <a:t> – последователност  от магнити с редуваща се полярност</a:t>
            </a:r>
          </a:p>
          <a:p>
            <a:r>
              <a:rPr lang="bg-BG" sz="1800" dirty="0" smtClean="0"/>
              <a:t>Лазери на свободни електрони</a:t>
            </a:r>
            <a:endParaRPr lang="en-US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0" y="1752600"/>
            <a:ext cx="268605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Users\angelvl\Desktop\FEL_princip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" y="4495800"/>
            <a:ext cx="5245100" cy="183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127595"/>
            <a:ext cx="215265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52299" y="6492875"/>
            <a:ext cx="38100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96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Източници на неутрони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4545"/>
            <a:ext cx="4419600" cy="2930856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bg-BG" sz="1800" dirty="0" smtClean="0"/>
              <a:t>Протони и електрони с висока енергия генерират неутрони от мишени на тежки метали на базата на:</a:t>
            </a:r>
          </a:p>
          <a:p>
            <a:pPr marL="0" indent="0">
              <a:buNone/>
            </a:pPr>
            <a:r>
              <a:rPr lang="bg-BG" sz="1800" dirty="0" smtClean="0"/>
              <a:t>     - </a:t>
            </a:r>
            <a:r>
              <a:rPr lang="bg-BG" sz="1800" dirty="0" smtClean="0">
                <a:solidFill>
                  <a:srgbClr val="FF0000"/>
                </a:solidFill>
              </a:rPr>
              <a:t>електрони</a:t>
            </a:r>
            <a:r>
              <a:rPr lang="bg-BG" sz="1800" dirty="0" smtClean="0"/>
              <a:t> –</a:t>
            </a:r>
            <a:r>
              <a:rPr lang="en-US" sz="1800" dirty="0" smtClean="0"/>
              <a:t>&gt; </a:t>
            </a:r>
            <a:r>
              <a:rPr lang="bg-BG" sz="1800" dirty="0" smtClean="0"/>
              <a:t>фотони –</a:t>
            </a:r>
            <a:r>
              <a:rPr lang="en-US" sz="1800" dirty="0" smtClean="0"/>
              <a:t>&gt;</a:t>
            </a:r>
            <a:r>
              <a:rPr lang="bg-BG" sz="1800" dirty="0" smtClean="0"/>
              <a:t> </a:t>
            </a:r>
            <a:r>
              <a:rPr lang="en-US" sz="1800" dirty="0" smtClean="0"/>
              <a:t> </a:t>
            </a:r>
          </a:p>
          <a:p>
            <a:pPr marL="0" indent="0">
              <a:buNone/>
            </a:pPr>
            <a:r>
              <a:rPr lang="en-US" sz="1800" dirty="0" smtClean="0"/>
              <a:t>      </a:t>
            </a:r>
            <a:r>
              <a:rPr lang="bg-BG" sz="1800" dirty="0" err="1" smtClean="0"/>
              <a:t>фотоядрена</a:t>
            </a:r>
            <a:r>
              <a:rPr lang="bg-BG" sz="1800" dirty="0" smtClean="0"/>
              <a:t> реакция</a:t>
            </a:r>
          </a:p>
          <a:p>
            <a:pPr marL="0" indent="0">
              <a:buNone/>
            </a:pPr>
            <a:r>
              <a:rPr lang="en-US" sz="1800" dirty="0" smtClean="0"/>
              <a:t>     - </a:t>
            </a:r>
            <a:r>
              <a:rPr lang="bg-BG" sz="1800" dirty="0" smtClean="0">
                <a:solidFill>
                  <a:srgbClr val="FF0000"/>
                </a:solidFill>
              </a:rPr>
              <a:t>протони</a:t>
            </a:r>
            <a:r>
              <a:rPr lang="bg-BG" sz="1800" dirty="0" smtClean="0"/>
              <a:t> </a:t>
            </a:r>
            <a:r>
              <a:rPr lang="en-US" sz="1800" dirty="0" smtClean="0"/>
              <a:t>-&gt;</a:t>
            </a:r>
            <a:r>
              <a:rPr lang="bg-BG" sz="1800" dirty="0" smtClean="0"/>
              <a:t> разцепване на </a:t>
            </a:r>
            <a:r>
              <a:rPr lang="en-US" sz="1800" dirty="0"/>
              <a:t> </a:t>
            </a:r>
            <a:r>
              <a:rPr lang="bg-BG" sz="1800" dirty="0" smtClean="0"/>
              <a:t>ядрото</a:t>
            </a:r>
            <a:endParaRPr lang="en-US" sz="1800" dirty="0" smtClean="0"/>
          </a:p>
          <a:p>
            <a:r>
              <a:rPr lang="bg-BG" sz="1800" dirty="0" smtClean="0"/>
              <a:t>Тези източници заместват ядрените реактори, давайки мощни неутронни снопове с различни енергии.</a:t>
            </a:r>
            <a:endParaRPr lang="en-US" sz="18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396" y="2971800"/>
            <a:ext cx="1641231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746345"/>
            <a:ext cx="23336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506523"/>
            <a:ext cx="38862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1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Ускорителите в света по предназначение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09800"/>
            <a:ext cx="7162800" cy="2667000"/>
          </a:xfrm>
          <a:solidFill>
            <a:srgbClr val="FFFF00"/>
          </a:solidFill>
          <a:ln w="38100">
            <a:solidFill>
              <a:srgbClr val="FF33CC"/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bg-BG" dirty="0" smtClean="0"/>
              <a:t>1. Научни изследвания: около </a:t>
            </a:r>
            <a:r>
              <a:rPr lang="bg-BG" dirty="0" smtClean="0">
                <a:solidFill>
                  <a:srgbClr val="C00000"/>
                </a:solidFill>
              </a:rPr>
              <a:t>120</a:t>
            </a:r>
            <a:r>
              <a:rPr lang="bg-BG" dirty="0" smtClean="0"/>
              <a:t> ускорителя</a:t>
            </a:r>
            <a:endParaRPr lang="bg-BG" dirty="0"/>
          </a:p>
          <a:p>
            <a:pPr marL="0" indent="0">
              <a:buNone/>
            </a:pPr>
            <a:r>
              <a:rPr lang="bg-BG" dirty="0" smtClean="0"/>
              <a:t>2. </a:t>
            </a:r>
            <a:r>
              <a:rPr lang="bg-BG" dirty="0" err="1" smtClean="0"/>
              <a:t>Синхротронно</a:t>
            </a:r>
            <a:r>
              <a:rPr lang="bg-BG" dirty="0" smtClean="0"/>
              <a:t> лъчение: около </a:t>
            </a:r>
            <a:r>
              <a:rPr lang="bg-BG" dirty="0" smtClean="0">
                <a:solidFill>
                  <a:srgbClr val="C00000"/>
                </a:solidFill>
              </a:rPr>
              <a:t>70</a:t>
            </a:r>
            <a:r>
              <a:rPr lang="bg-BG" dirty="0" smtClean="0"/>
              <a:t> ускорителя</a:t>
            </a:r>
          </a:p>
          <a:p>
            <a:pPr marL="0" indent="0">
              <a:buNone/>
            </a:pPr>
            <a:r>
              <a:rPr lang="bg-BG" dirty="0" smtClean="0"/>
              <a:t>3. Медицина: повече от </a:t>
            </a:r>
            <a:r>
              <a:rPr lang="bg-BG" dirty="0" smtClean="0">
                <a:solidFill>
                  <a:srgbClr val="0070C0"/>
                </a:solidFill>
              </a:rPr>
              <a:t>7000</a:t>
            </a:r>
            <a:r>
              <a:rPr lang="bg-BG" dirty="0" smtClean="0"/>
              <a:t> ускорителя </a:t>
            </a:r>
            <a:r>
              <a:rPr lang="en-US" dirty="0" smtClean="0"/>
              <a:t>(</a:t>
            </a:r>
            <a:r>
              <a:rPr lang="bg-BG" dirty="0" smtClean="0"/>
              <a:t>радиотерапия и производство на изотопи</a:t>
            </a:r>
            <a:r>
              <a:rPr lang="en-US" dirty="0" smtClean="0"/>
              <a:t>)</a:t>
            </a:r>
            <a:endParaRPr lang="bg-BG" dirty="0" smtClean="0"/>
          </a:p>
          <a:p>
            <a:pPr marL="0" indent="0">
              <a:buNone/>
            </a:pPr>
            <a:r>
              <a:rPr lang="bg-BG" dirty="0" smtClean="0"/>
              <a:t>4. Индустрия: повече от </a:t>
            </a:r>
            <a:r>
              <a:rPr lang="bg-BG" dirty="0" smtClean="0">
                <a:solidFill>
                  <a:srgbClr val="0070C0"/>
                </a:solidFill>
              </a:rPr>
              <a:t>18 000</a:t>
            </a:r>
            <a:r>
              <a:rPr lang="bg-BG" dirty="0" smtClean="0"/>
              <a:t> ускорителя </a:t>
            </a:r>
            <a:r>
              <a:rPr lang="en-US" dirty="0" smtClean="0"/>
              <a:t>(</a:t>
            </a:r>
            <a:r>
              <a:rPr lang="bg-BG" dirty="0" smtClean="0"/>
              <a:t>йонна </a:t>
            </a:r>
            <a:r>
              <a:rPr lang="bg-BG" dirty="0" err="1" smtClean="0"/>
              <a:t>имплантация</a:t>
            </a:r>
            <a:r>
              <a:rPr lang="bg-BG" dirty="0" smtClean="0"/>
              <a:t> и обработка с електронни снопове</a:t>
            </a:r>
            <a:r>
              <a:rPr lang="en-US" dirty="0" smtClean="0"/>
              <a:t>)</a:t>
            </a:r>
            <a:endParaRPr lang="bg-BG" dirty="0" smtClean="0"/>
          </a:p>
          <a:p>
            <a:pPr marL="0" indent="0">
              <a:buNone/>
            </a:pPr>
            <a:r>
              <a:rPr lang="bg-BG" b="1" dirty="0" smtClean="0">
                <a:solidFill>
                  <a:srgbClr val="C00000"/>
                </a:solidFill>
              </a:rPr>
              <a:t>За научни изследвания и нови технологии са </a:t>
            </a:r>
            <a:r>
              <a:rPr lang="en-US" b="1" dirty="0" smtClean="0">
                <a:solidFill>
                  <a:srgbClr val="C00000"/>
                </a:solidFill>
              </a:rPr>
              <a:t>&lt; 1%</a:t>
            </a:r>
          </a:p>
          <a:p>
            <a:pPr marL="0" indent="0">
              <a:buNone/>
            </a:pPr>
            <a:r>
              <a:rPr lang="bg-BG" dirty="0" smtClean="0"/>
              <a:t>Данните са от 2010 г.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528132"/>
            <a:ext cx="38862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7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Заключение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191000"/>
          </a:xfrm>
          <a:solidFill>
            <a:srgbClr val="00B050"/>
          </a:solidFill>
          <a:ln w="38100">
            <a:solidFill>
              <a:srgbClr val="FF33CC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bg-BG" sz="2000" dirty="0" smtClean="0"/>
              <a:t>Постоянни насоки на развитие на ускорителите</a:t>
            </a:r>
          </a:p>
          <a:p>
            <a:pPr marL="0" indent="0">
              <a:buNone/>
            </a:pPr>
            <a:r>
              <a:rPr lang="bg-BG" sz="2000" dirty="0" smtClean="0"/>
              <a:t>  - Увеличение на енергията</a:t>
            </a:r>
          </a:p>
          <a:p>
            <a:pPr marL="0" indent="0">
              <a:buNone/>
            </a:pPr>
            <a:r>
              <a:rPr lang="bg-BG" sz="2000" dirty="0" smtClean="0"/>
              <a:t>  - Увеличение на интензивността</a:t>
            </a:r>
            <a:r>
              <a:rPr lang="en-US" sz="2000" dirty="0" smtClean="0"/>
              <a:t>/</a:t>
            </a:r>
            <a:r>
              <a:rPr lang="bg-BG" sz="2000" dirty="0" err="1" smtClean="0"/>
              <a:t>светимостта</a:t>
            </a:r>
            <a:endParaRPr lang="bg-BG" sz="2000" dirty="0" smtClean="0"/>
          </a:p>
          <a:p>
            <a:pPr marL="0" indent="0">
              <a:buNone/>
            </a:pPr>
            <a:r>
              <a:rPr lang="bg-BG" sz="2000" dirty="0" smtClean="0"/>
              <a:t>  - Подобрение на параметрите на </a:t>
            </a:r>
            <a:r>
              <a:rPr lang="bg-BG" sz="2000" dirty="0" smtClean="0"/>
              <a:t>снопа</a:t>
            </a:r>
          </a:p>
          <a:p>
            <a:pPr marL="0" indent="0">
              <a:buNone/>
            </a:pPr>
            <a:endParaRPr lang="bg-BG" sz="2000" dirty="0" smtClean="0"/>
          </a:p>
          <a:p>
            <a:r>
              <a:rPr lang="bg-BG" sz="2000" dirty="0" smtClean="0"/>
              <a:t>Новите проекти предвиждат линейни </a:t>
            </a:r>
            <a:r>
              <a:rPr lang="bg-BG" sz="2000" dirty="0" err="1" smtClean="0"/>
              <a:t>колайдери</a:t>
            </a:r>
            <a:r>
              <a:rPr lang="bg-BG" sz="2000" dirty="0" smtClean="0"/>
              <a:t> за електрони и </a:t>
            </a:r>
            <a:r>
              <a:rPr lang="bg-BG" sz="2000" dirty="0" smtClean="0"/>
              <a:t>позитрони</a:t>
            </a:r>
            <a:r>
              <a:rPr lang="en-US" sz="2000" dirty="0" smtClean="0"/>
              <a:t> </a:t>
            </a:r>
            <a:r>
              <a:rPr lang="bg-BG" sz="2000" dirty="0" smtClean="0"/>
              <a:t>и </a:t>
            </a:r>
            <a:r>
              <a:rPr lang="bg-BG" sz="2000" dirty="0" err="1" smtClean="0"/>
              <a:t>синхротрон</a:t>
            </a:r>
            <a:r>
              <a:rPr lang="bg-BG" sz="2000" dirty="0"/>
              <a:t> </a:t>
            </a:r>
            <a:r>
              <a:rPr lang="bg-BG" sz="2000" dirty="0" smtClean="0"/>
              <a:t>следващо поколение</a:t>
            </a:r>
          </a:p>
          <a:p>
            <a:endParaRPr lang="bg-BG" sz="2000" dirty="0" smtClean="0"/>
          </a:p>
          <a:p>
            <a:r>
              <a:rPr lang="bg-BG" sz="2000" dirty="0" smtClean="0"/>
              <a:t>Интензивно се изследват възможностите за ускоряване в плазмени вълни, което би позволило достигането на много високи енерги</a:t>
            </a:r>
            <a:r>
              <a:rPr lang="bg-BG" sz="2000" dirty="0" smtClean="0"/>
              <a:t>и в неголеми установки</a:t>
            </a:r>
          </a:p>
          <a:p>
            <a:endParaRPr lang="bg-BG" sz="2000" dirty="0" smtClean="0"/>
          </a:p>
          <a:p>
            <a:r>
              <a:rPr lang="bg-BG" sz="2000" dirty="0" smtClean="0"/>
              <a:t>Науката за ускорителите включва много широк набор от аспекти на физиката и </a:t>
            </a:r>
            <a:r>
              <a:rPr lang="bg-BG" sz="2000" dirty="0" smtClean="0"/>
              <a:t>технологиите</a:t>
            </a:r>
            <a:endParaRPr lang="bg-BG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525857"/>
            <a:ext cx="38100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20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bg-BG" dirty="0" smtClean="0"/>
          </a:p>
          <a:p>
            <a:pPr marL="0" indent="0">
              <a:buNone/>
            </a:pPr>
            <a:r>
              <a:rPr lang="bg-BG" dirty="0" smtClean="0">
                <a:solidFill>
                  <a:srgbClr val="C00000"/>
                </a:solidFill>
              </a:rPr>
              <a:t>БЛАГОДАРЯ                               </a:t>
            </a:r>
          </a:p>
          <a:p>
            <a:pPr marL="0" indent="0">
              <a:buNone/>
            </a:pPr>
            <a:endParaRPr lang="bg-BG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bg-BG" dirty="0" smtClean="0">
                <a:solidFill>
                  <a:srgbClr val="C00000"/>
                </a:solidFill>
              </a:rPr>
              <a:t>                                        за </a:t>
            </a:r>
          </a:p>
          <a:p>
            <a:pPr marL="0" indent="0">
              <a:buNone/>
            </a:pPr>
            <a:endParaRPr lang="bg-BG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bg-BG" dirty="0" smtClean="0">
                <a:solidFill>
                  <a:srgbClr val="C00000"/>
                </a:solidFill>
              </a:rPr>
              <a:t>                                                         ВНИМАНИЕТО!</a:t>
            </a:r>
          </a:p>
          <a:p>
            <a:pPr marL="0" indent="0">
              <a:buNone/>
            </a:pPr>
            <a:endParaRPr lang="bg-BG" dirty="0">
              <a:solidFill>
                <a:srgbClr val="C00000"/>
              </a:solidFill>
            </a:endParaRPr>
          </a:p>
          <a:p>
            <a:endParaRPr lang="bg-BG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38862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bg-BG" dirty="0" smtClean="0"/>
              <a:t>3</a:t>
            </a:r>
            <a:r>
              <a:rPr lang="ru-RU" dirty="0" smtClean="0"/>
              <a:t>.07-</a:t>
            </a:r>
            <a:r>
              <a:rPr lang="bg-BG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bg-BG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24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За какво се използват ускорителите на заредени частици?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rgbClr val="FF33CC"/>
            </a:solidFill>
          </a:ln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bg-BG" dirty="0" smtClean="0"/>
              <a:t>Ускорителите на заредени частици създават снопове частици с висока енергия с цел:</a:t>
            </a:r>
          </a:p>
          <a:p>
            <a:r>
              <a:rPr lang="bg-BG" dirty="0" smtClean="0"/>
              <a:t>Изследване на фундаменталните частици, изграждащи Вселената и силите, с които те си взаимодействат.</a:t>
            </a:r>
          </a:p>
          <a:p>
            <a:r>
              <a:rPr lang="bg-BG" dirty="0" smtClean="0"/>
              <a:t>Изследване на структурата и поведението на материалите и</a:t>
            </a:r>
          </a:p>
          <a:p>
            <a:pPr marL="0" indent="0">
              <a:buNone/>
            </a:pPr>
            <a:r>
              <a:rPr lang="bg-BG" dirty="0" smtClean="0"/>
              <a:t>      техните свойства</a:t>
            </a:r>
          </a:p>
          <a:p>
            <a:r>
              <a:rPr lang="bg-BG" dirty="0" smtClean="0"/>
              <a:t>Източници на </a:t>
            </a:r>
            <a:r>
              <a:rPr lang="bg-BG" dirty="0" err="1" smtClean="0"/>
              <a:t>синхротронно</a:t>
            </a:r>
            <a:r>
              <a:rPr lang="bg-BG" dirty="0" smtClean="0"/>
              <a:t> лъчение</a:t>
            </a:r>
          </a:p>
          <a:p>
            <a:r>
              <a:rPr lang="bg-BG" dirty="0" smtClean="0"/>
              <a:t>Лъчетерапия</a:t>
            </a:r>
          </a:p>
          <a:p>
            <a:r>
              <a:rPr lang="bg-BG" dirty="0" smtClean="0"/>
              <a:t>Производство на изотопи</a:t>
            </a:r>
          </a:p>
          <a:p>
            <a:r>
              <a:rPr lang="bg-BG" dirty="0" smtClean="0"/>
              <a:t>Стерилизация</a:t>
            </a:r>
          </a:p>
          <a:p>
            <a:r>
              <a:rPr lang="bg-BG" dirty="0" smtClean="0"/>
              <a:t>Йонна </a:t>
            </a:r>
            <a:r>
              <a:rPr lang="bg-BG" dirty="0" err="1" smtClean="0"/>
              <a:t>имплантация</a:t>
            </a:r>
            <a:endParaRPr lang="bg-BG" dirty="0" smtClean="0"/>
          </a:p>
          <a:p>
            <a:r>
              <a:rPr lang="bg-BG" dirty="0" err="1" smtClean="0"/>
              <a:t>Трансмутация</a:t>
            </a:r>
            <a:r>
              <a:rPr lang="bg-BG" dirty="0" smtClean="0"/>
              <a:t> на отработено ядрено гориво</a:t>
            </a:r>
          </a:p>
          <a:p>
            <a:r>
              <a:rPr lang="bg-BG" dirty="0" smtClean="0"/>
              <a:t>Контрол на активната зона на ядрени реактори</a:t>
            </a:r>
          </a:p>
          <a:p>
            <a:r>
              <a:rPr lang="bg-BG" dirty="0" smtClean="0"/>
              <a:t>……..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492875"/>
            <a:ext cx="41148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50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Класификация на ускорителите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2590800"/>
          </a:xfrm>
          <a:ln w="38100">
            <a:solidFill>
              <a:srgbClr val="FF33CC"/>
            </a:solidFill>
          </a:ln>
        </p:spPr>
        <p:txBody>
          <a:bodyPr>
            <a:normAutofit/>
          </a:bodyPr>
          <a:lstStyle/>
          <a:p>
            <a:r>
              <a:rPr lang="bg-BG" sz="1800" dirty="0" smtClean="0"/>
              <a:t>По тип ускоряващо поле:</a:t>
            </a:r>
          </a:p>
          <a:p>
            <a:pPr marL="0" indent="0">
              <a:buNone/>
            </a:pPr>
            <a:r>
              <a:rPr lang="bg-BG" sz="1800" dirty="0" smtClean="0"/>
              <a:t>  - Ускоряване със </a:t>
            </a:r>
            <a:r>
              <a:rPr lang="bg-BG" sz="1800" b="1" dirty="0" smtClean="0">
                <a:solidFill>
                  <a:srgbClr val="FF0000"/>
                </a:solidFill>
              </a:rPr>
              <a:t>статично</a:t>
            </a:r>
            <a:r>
              <a:rPr lang="bg-BG" sz="1800" dirty="0" smtClean="0"/>
              <a:t> електростатично поле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  </a:t>
            </a:r>
            <a:r>
              <a:rPr lang="bg-BG" sz="1800" dirty="0" smtClean="0"/>
              <a:t>- </a:t>
            </a:r>
            <a:r>
              <a:rPr lang="bg-BG" sz="1800" dirty="0"/>
              <a:t>Ускоряване с електричното поле на </a:t>
            </a:r>
            <a:r>
              <a:rPr lang="bg-BG" sz="1800" b="1" dirty="0" smtClean="0">
                <a:solidFill>
                  <a:srgbClr val="FF0000"/>
                </a:solidFill>
              </a:rPr>
              <a:t>променлив магнитен </a:t>
            </a:r>
            <a:r>
              <a:rPr lang="bg-BG" sz="1800" b="1" dirty="0">
                <a:solidFill>
                  <a:srgbClr val="FF0000"/>
                </a:solidFill>
              </a:rPr>
              <a:t>поток</a:t>
            </a:r>
          </a:p>
          <a:p>
            <a:pPr marL="0" indent="0" algn="just">
              <a:buNone/>
            </a:pPr>
            <a:r>
              <a:rPr lang="bg-BG" sz="1800" dirty="0" smtClean="0"/>
              <a:t>  - Ускоряване с променливото електрично поле в </a:t>
            </a:r>
            <a:r>
              <a:rPr lang="bg-BG" sz="1800" b="1" dirty="0" smtClean="0">
                <a:solidFill>
                  <a:srgbClr val="FF0000"/>
                </a:solidFill>
              </a:rPr>
              <a:t>радиочестотни резонатори</a:t>
            </a:r>
          </a:p>
          <a:p>
            <a:r>
              <a:rPr lang="bg-BG" sz="1800" dirty="0" smtClean="0"/>
              <a:t>По тип ускорявани частици:</a:t>
            </a:r>
          </a:p>
          <a:p>
            <a:pPr marL="0" indent="0">
              <a:buNone/>
            </a:pPr>
            <a:r>
              <a:rPr lang="bg-BG" sz="1800" dirty="0" smtClean="0"/>
              <a:t>  - Ускорители на </a:t>
            </a:r>
            <a:r>
              <a:rPr lang="bg-BG" sz="1800" b="1" dirty="0" smtClean="0">
                <a:solidFill>
                  <a:srgbClr val="0070C0"/>
                </a:solidFill>
              </a:rPr>
              <a:t>електрони</a:t>
            </a:r>
          </a:p>
          <a:p>
            <a:pPr marL="0" indent="0">
              <a:buNone/>
            </a:pPr>
            <a:r>
              <a:rPr lang="bg-BG" sz="1800" dirty="0" smtClean="0"/>
              <a:t>  - Ускорители на </a:t>
            </a:r>
            <a:r>
              <a:rPr lang="bg-BG" sz="1800" b="1" dirty="0" smtClean="0">
                <a:solidFill>
                  <a:srgbClr val="0070C0"/>
                </a:solidFill>
              </a:rPr>
              <a:t>протони и йони</a:t>
            </a:r>
            <a:endParaRPr lang="en-US" sz="1800" b="1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92875"/>
            <a:ext cx="38100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97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Генератор на </a:t>
            </a:r>
            <a:r>
              <a:rPr lang="en-US" dirty="0" err="1" smtClean="0">
                <a:solidFill>
                  <a:srgbClr val="C00000"/>
                </a:solidFill>
              </a:rPr>
              <a:t>Cockroft</a:t>
            </a:r>
            <a:r>
              <a:rPr lang="en-US" dirty="0" smtClean="0">
                <a:solidFill>
                  <a:srgbClr val="C00000"/>
                </a:solidFill>
              </a:rPr>
              <a:t>-Walton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07676" y="1322527"/>
            <a:ext cx="4510481" cy="810420"/>
          </a:xfrm>
          <a:solidFill>
            <a:srgbClr val="00B0F0"/>
          </a:solidFill>
          <a:ln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err="1"/>
              <a:t>Cockroft</a:t>
            </a:r>
            <a:r>
              <a:rPr lang="en-US" dirty="0"/>
              <a:t> </a:t>
            </a:r>
            <a:r>
              <a:rPr lang="bg-BG" dirty="0" smtClean="0"/>
              <a:t>, </a:t>
            </a:r>
            <a:r>
              <a:rPr lang="en-US" dirty="0" smtClean="0"/>
              <a:t>Walton</a:t>
            </a:r>
            <a:r>
              <a:rPr lang="bg-BG" dirty="0"/>
              <a:t> </a:t>
            </a:r>
            <a:r>
              <a:rPr lang="en-US" dirty="0"/>
              <a:t>(</a:t>
            </a:r>
            <a:r>
              <a:rPr lang="bg-BG" dirty="0" smtClean="0"/>
              <a:t>1932</a:t>
            </a:r>
            <a:r>
              <a:rPr lang="en-US" dirty="0" smtClean="0"/>
              <a:t>), </a:t>
            </a:r>
            <a:r>
              <a:rPr lang="bg-BG" dirty="0" smtClean="0"/>
              <a:t>предложен </a:t>
            </a:r>
          </a:p>
          <a:p>
            <a:pPr marL="0" indent="0">
              <a:buNone/>
            </a:pPr>
            <a:r>
              <a:rPr lang="bg-BG" dirty="0" smtClean="0"/>
              <a:t>1951</a:t>
            </a:r>
            <a:r>
              <a:rPr lang="en-US" dirty="0" smtClean="0"/>
              <a:t>,</a:t>
            </a:r>
            <a:r>
              <a:rPr lang="bg-BG" dirty="0" smtClean="0"/>
              <a:t>  </a:t>
            </a:r>
            <a:r>
              <a:rPr lang="bg-BG" dirty="0"/>
              <a:t>Нобелова </a:t>
            </a:r>
            <a:r>
              <a:rPr lang="bg-BG" dirty="0" smtClean="0"/>
              <a:t>награда за приложението му в ядрената физика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27" y="3299630"/>
            <a:ext cx="2651646" cy="233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886200"/>
            <a:ext cx="2127693" cy="2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1327" y="5634382"/>
            <a:ext cx="4184074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bg-BG" dirty="0"/>
              <a:t>Електрически пробиви ограничават максималната енергия</a:t>
            </a:r>
          </a:p>
          <a:p>
            <a:r>
              <a:rPr lang="en-US" dirty="0" err="1" smtClean="0"/>
              <a:t>Emax</a:t>
            </a:r>
            <a:r>
              <a:rPr lang="en-US" dirty="0" smtClean="0"/>
              <a:t>=750 </a:t>
            </a:r>
            <a:r>
              <a:rPr lang="en-US" dirty="0" err="1" smtClean="0"/>
              <a:t>keV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447799"/>
            <a:ext cx="2120900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13200" y="3299630"/>
            <a:ext cx="4654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John </a:t>
            </a:r>
            <a:r>
              <a:rPr lang="en-US" b="1" dirty="0" err="1" smtClean="0">
                <a:solidFill>
                  <a:srgbClr val="FF33CC"/>
                </a:solidFill>
              </a:rPr>
              <a:t>Cockroft</a:t>
            </a:r>
            <a:r>
              <a:rPr lang="en-US" b="1" dirty="0" smtClean="0">
                <a:solidFill>
                  <a:srgbClr val="FF33CC"/>
                </a:solidFill>
              </a:rPr>
              <a:t>, Ernest Rutherford, E.T.S. Walton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7676" y="2161380"/>
            <a:ext cx="4502521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bg-BG" dirty="0" smtClean="0"/>
              <a:t>Електрическа схема за умножаване на напрежението </a:t>
            </a:r>
            <a:r>
              <a:rPr lang="en-US" dirty="0" smtClean="0"/>
              <a:t>(</a:t>
            </a:r>
            <a:r>
              <a:rPr lang="bg-BG" dirty="0" smtClean="0"/>
              <a:t>каскада</a:t>
            </a:r>
            <a:r>
              <a:rPr lang="en-US" dirty="0" smtClean="0"/>
              <a:t>)</a:t>
            </a:r>
            <a:r>
              <a:rPr lang="bg-BG" dirty="0" smtClean="0"/>
              <a:t>, състояща се от кондензатори и диоди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95600" y="6492875"/>
            <a:ext cx="38100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98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Генератор на Ван де Граф. Тандем генератор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139" y="1644134"/>
            <a:ext cx="177165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451" y="4872105"/>
            <a:ext cx="1300273" cy="162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219" y="4515300"/>
            <a:ext cx="2896781" cy="1382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" y="5512349"/>
            <a:ext cx="4136449" cy="1015663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bg-BG" sz="2000" dirty="0" smtClean="0"/>
              <a:t>Електрически пробиви ограничават максималната енергия</a:t>
            </a:r>
          </a:p>
          <a:p>
            <a:r>
              <a:rPr lang="en-US" sz="2000" dirty="0" err="1" smtClean="0"/>
              <a:t>Emax</a:t>
            </a:r>
            <a:r>
              <a:rPr lang="en-US" sz="2000" dirty="0" smtClean="0"/>
              <a:t> =</a:t>
            </a:r>
            <a:r>
              <a:rPr lang="bg-BG" sz="2000" dirty="0" smtClean="0"/>
              <a:t> 24 </a:t>
            </a:r>
            <a:r>
              <a:rPr lang="en-US" sz="2000" dirty="0" smtClean="0"/>
              <a:t>M</a:t>
            </a:r>
            <a:r>
              <a:rPr lang="bg-BG" sz="2000" dirty="0" smtClean="0"/>
              <a:t>е</a:t>
            </a:r>
            <a:r>
              <a:rPr lang="en-US" sz="2000" dirty="0" smtClean="0"/>
              <a:t>V</a:t>
            </a:r>
            <a:endParaRPr lang="en-US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615" y="1677737"/>
            <a:ext cx="1169987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77253" y="3556354"/>
            <a:ext cx="219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Robert Van de </a:t>
            </a:r>
            <a:r>
              <a:rPr lang="en-US" b="1" dirty="0" err="1" smtClean="0">
                <a:solidFill>
                  <a:srgbClr val="FF33CC"/>
                </a:solidFill>
              </a:rPr>
              <a:t>Graa</a:t>
            </a:r>
            <a:r>
              <a:rPr lang="en-US" b="1" dirty="0" err="1">
                <a:solidFill>
                  <a:srgbClr val="FF33CC"/>
                </a:solidFill>
              </a:rPr>
              <a:t>f</a:t>
            </a:r>
            <a:r>
              <a:rPr lang="en-US" b="1" dirty="0" err="1" smtClean="0">
                <a:solidFill>
                  <a:srgbClr val="FF33CC"/>
                </a:solidFill>
              </a:rPr>
              <a:t>f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77253" y="5863484"/>
            <a:ext cx="195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 smtClean="0"/>
              <a:t>Тандем генератор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3024" y="1644134"/>
            <a:ext cx="2120773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Van de </a:t>
            </a:r>
            <a:r>
              <a:rPr lang="en-US" dirty="0" err="1" smtClean="0"/>
              <a:t>Graaff</a:t>
            </a:r>
            <a:r>
              <a:rPr lang="en-US" dirty="0" smtClean="0"/>
              <a:t> (1929)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2136474"/>
            <a:ext cx="4136449" cy="31393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Електростатичен генератор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Използва движеща се лента за да натрупа електрически заряд в куха метална сфера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Тандем генератор: ускорява отрицателни йони, които се </a:t>
            </a:r>
            <a:r>
              <a:rPr lang="bg-BG" dirty="0" err="1" smtClean="0"/>
              <a:t>презареждат</a:t>
            </a:r>
            <a:r>
              <a:rPr lang="bg-BG" dirty="0" smtClean="0"/>
              <a:t> и като положителни йони отново се ускоряват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Приложение в ядрената физика, медицината и др.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25172" y="6492875"/>
            <a:ext cx="3886200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75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>
                <a:solidFill>
                  <a:srgbClr val="C00000"/>
                </a:solidFill>
              </a:rPr>
              <a:t>Бетатрон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563" y="2210294"/>
            <a:ext cx="2101460" cy="1814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023" y="1365414"/>
            <a:ext cx="1896596" cy="1401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18866" y="1143000"/>
            <a:ext cx="3538661" cy="923330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Wideroe</a:t>
            </a:r>
            <a:r>
              <a:rPr lang="en-US" dirty="0" smtClean="0"/>
              <a:t>  (1928)</a:t>
            </a:r>
            <a:r>
              <a:rPr lang="bg-BG" dirty="0" smtClean="0"/>
              <a:t>, концепция</a:t>
            </a:r>
            <a:endParaRPr lang="en-US" dirty="0" smtClean="0"/>
          </a:p>
          <a:p>
            <a:r>
              <a:rPr lang="en-US" dirty="0" err="1" smtClean="0"/>
              <a:t>Steenbeck</a:t>
            </a:r>
            <a:r>
              <a:rPr lang="en-US" dirty="0" smtClean="0"/>
              <a:t> (1935)</a:t>
            </a:r>
            <a:r>
              <a:rPr lang="bg-BG" dirty="0" smtClean="0"/>
              <a:t>, развитие</a:t>
            </a:r>
            <a:endParaRPr lang="en-US" dirty="0" smtClean="0"/>
          </a:p>
          <a:p>
            <a:r>
              <a:rPr lang="en-US" dirty="0" err="1" smtClean="0"/>
              <a:t>Kerst</a:t>
            </a:r>
            <a:r>
              <a:rPr lang="en-US" dirty="0" smtClean="0"/>
              <a:t> (1940) , </a:t>
            </a:r>
            <a:r>
              <a:rPr lang="bg-BG" dirty="0" smtClean="0"/>
              <a:t>реализация, </a:t>
            </a:r>
            <a:r>
              <a:rPr lang="en-US" dirty="0" smtClean="0"/>
              <a:t>2</a:t>
            </a:r>
            <a:r>
              <a:rPr lang="bg-BG" dirty="0" smtClean="0"/>
              <a:t>.3</a:t>
            </a:r>
            <a:r>
              <a:rPr lang="en-US" dirty="0" smtClean="0"/>
              <a:t> MeV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81241" y="2906678"/>
            <a:ext cx="1409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Donald </a:t>
            </a:r>
            <a:r>
              <a:rPr lang="en-US" b="1" dirty="0" err="1" smtClean="0">
                <a:solidFill>
                  <a:srgbClr val="FF33CC"/>
                </a:solidFill>
              </a:rPr>
              <a:t>Kerst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4553" y="4265277"/>
            <a:ext cx="2492687" cy="2308324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bg-BG" dirty="0" smtClean="0"/>
              <a:t>Енергията е ограничена от: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bg-BG" dirty="0" smtClean="0"/>
              <a:t>Магнитно насищане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bg-BG" dirty="0" smtClean="0"/>
              <a:t>Размери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bg-BG" dirty="0" err="1"/>
              <a:t>Синхротронно</a:t>
            </a:r>
            <a:r>
              <a:rPr lang="bg-BG" dirty="0"/>
              <a:t> </a:t>
            </a:r>
            <a:r>
              <a:rPr lang="bg-BG" dirty="0" smtClean="0"/>
              <a:t>лъчение</a:t>
            </a:r>
          </a:p>
          <a:p>
            <a:r>
              <a:rPr lang="en-US" dirty="0" err="1" smtClean="0"/>
              <a:t>Emax</a:t>
            </a:r>
            <a:r>
              <a:rPr lang="en-US" dirty="0" smtClean="0"/>
              <a:t>=300 MeV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549" y="4241619"/>
            <a:ext cx="4032560" cy="2213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16591" y="2197868"/>
            <a:ext cx="3540936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Принцип на трансформатора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Ускорява през ¼ от периода на синусоидално поле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Приложение: източник на рентгеново лъчение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607530" y="6492875"/>
            <a:ext cx="4209278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ЦЕРН </a:t>
            </a:r>
            <a:r>
              <a:rPr lang="ru-RU" dirty="0" smtClean="0"/>
              <a:t>2</a:t>
            </a:r>
            <a:r>
              <a:rPr lang="bg-BG" dirty="0" smtClean="0"/>
              <a:t>3</a:t>
            </a:r>
            <a:r>
              <a:rPr lang="ru-RU" dirty="0" smtClean="0"/>
              <a:t>.07-</a:t>
            </a:r>
            <a:r>
              <a:rPr lang="bg-BG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bg-BG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96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Линеен индукционен ускорител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99" y="3448239"/>
            <a:ext cx="3152701" cy="2190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999" y="1447800"/>
            <a:ext cx="1019175" cy="1338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0" y="3057298"/>
            <a:ext cx="203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33CC"/>
                </a:solidFill>
              </a:rPr>
              <a:t>Nichola</a:t>
            </a:r>
            <a:r>
              <a:rPr lang="en-US" b="1" dirty="0" smtClean="0">
                <a:solidFill>
                  <a:srgbClr val="FF33CC"/>
                </a:solidFill>
              </a:rPr>
              <a:t> </a:t>
            </a:r>
            <a:r>
              <a:rPr lang="en-US" b="1" dirty="0" err="1" smtClean="0">
                <a:solidFill>
                  <a:srgbClr val="FF33CC"/>
                </a:solidFill>
              </a:rPr>
              <a:t>Christofilos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0612" y="2155577"/>
            <a:ext cx="3501788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/>
              <a:t>Принцип на трансформатора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Поредица от индуктивности синхронизирани със движението на снопа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3781" y="5715000"/>
            <a:ext cx="3599190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ATA, Lawrence Livermore NL, 1983 </a:t>
            </a:r>
            <a:r>
              <a:rPr lang="bg-BG" dirty="0" smtClean="0"/>
              <a:t>г.</a:t>
            </a:r>
          </a:p>
          <a:p>
            <a:r>
              <a:rPr lang="bg-BG" dirty="0" smtClean="0"/>
              <a:t>50 </a:t>
            </a:r>
            <a:r>
              <a:rPr lang="en-US" dirty="0" smtClean="0"/>
              <a:t>MeV, 10 kA, 70 ns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659" y="4006345"/>
            <a:ext cx="3164681" cy="1925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71" y="1733348"/>
            <a:ext cx="249555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2172" y="1491734"/>
            <a:ext cx="19812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Christofilos</a:t>
            </a:r>
            <a:r>
              <a:rPr lang="bg-BG" dirty="0" smtClean="0"/>
              <a:t> </a:t>
            </a:r>
            <a:r>
              <a:rPr lang="en-US" dirty="0" smtClean="0"/>
              <a:t>(1964)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667000" y="6492875"/>
            <a:ext cx="3962401" cy="365125"/>
          </a:xfrm>
        </p:spPr>
        <p:txBody>
          <a:bodyPr/>
          <a:lstStyle/>
          <a:p>
            <a:r>
              <a:rPr lang="ru-RU" dirty="0" err="1" smtClean="0"/>
              <a:t>Българска</a:t>
            </a:r>
            <a:r>
              <a:rPr lang="ru-RU" dirty="0" smtClean="0"/>
              <a:t> </a:t>
            </a:r>
            <a:r>
              <a:rPr lang="ru-RU" dirty="0" err="1" smtClean="0"/>
              <a:t>Учителска</a:t>
            </a:r>
            <a:r>
              <a:rPr lang="ru-RU" dirty="0" smtClean="0"/>
              <a:t> </a:t>
            </a:r>
            <a:r>
              <a:rPr lang="ru-RU" dirty="0" err="1" smtClean="0"/>
              <a:t>Програма</a:t>
            </a:r>
            <a:r>
              <a:rPr lang="ru-RU" dirty="0" smtClean="0"/>
              <a:t>, </a:t>
            </a:r>
            <a:r>
              <a:rPr lang="ru-RU" dirty="0"/>
              <a:t>ЦЕРН </a:t>
            </a:r>
            <a:r>
              <a:rPr lang="ru-RU" dirty="0" smtClean="0"/>
              <a:t>2</a:t>
            </a:r>
            <a:r>
              <a:rPr lang="en-US" dirty="0" smtClean="0"/>
              <a:t>3</a:t>
            </a:r>
            <a:r>
              <a:rPr lang="ru-RU" dirty="0" smtClean="0"/>
              <a:t>.07-</a:t>
            </a:r>
            <a:r>
              <a:rPr lang="en-US" dirty="0" smtClean="0"/>
              <a:t>29</a:t>
            </a:r>
            <a:r>
              <a:rPr lang="ru-RU" dirty="0" smtClean="0"/>
              <a:t>.0</a:t>
            </a:r>
            <a:r>
              <a:rPr lang="en-US" dirty="0"/>
              <a:t>7</a:t>
            </a:r>
            <a:r>
              <a:rPr lang="ru-RU" dirty="0" smtClean="0"/>
              <a:t>.201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85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3568</TotalTime>
  <Words>2441</Words>
  <Application>Microsoft Office PowerPoint</Application>
  <PresentationFormat>On-screen Show (4:3)</PresentationFormat>
  <Paragraphs>293</Paragraphs>
  <Slides>38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Въведение в ускорителите и тяхното бъдеще</vt:lpstr>
      <vt:lpstr>Предистория на ускорителите</vt:lpstr>
      <vt:lpstr>Ускорителите и фундаменталните изследвания</vt:lpstr>
      <vt:lpstr>За какво се използват ускорителите на заредени частици?</vt:lpstr>
      <vt:lpstr>Класификация на ускорителите</vt:lpstr>
      <vt:lpstr>Генератор на Cockroft-Walton</vt:lpstr>
      <vt:lpstr>Генератор на Ван де Граф. Тандем генератор</vt:lpstr>
      <vt:lpstr>Бетатрон</vt:lpstr>
      <vt:lpstr>Линеен индукционен ускорител</vt:lpstr>
      <vt:lpstr>Ускоряване с променливо електрично поле</vt:lpstr>
      <vt:lpstr>Структура на снопа при ускоряване с променливо  електрическо поле</vt:lpstr>
      <vt:lpstr>Линеен ускорител</vt:lpstr>
      <vt:lpstr>Линеен ускорител (DTL) - протони</vt:lpstr>
      <vt:lpstr>Линеен ускорител (DTL) - протони</vt:lpstr>
      <vt:lpstr>Линеен ускорител - електрони</vt:lpstr>
      <vt:lpstr>Циклотрон</vt:lpstr>
      <vt:lpstr>Синхроциклотрон</vt:lpstr>
      <vt:lpstr>Изохронен  циклотрон</vt:lpstr>
      <vt:lpstr>Микротрон</vt:lpstr>
      <vt:lpstr>Синхротрон със слаба фокусировка</vt:lpstr>
      <vt:lpstr>Фокусиране на заредени частици. Силна фокусировка</vt:lpstr>
      <vt:lpstr>Синхротрон със силна фокусировка</vt:lpstr>
      <vt:lpstr>Колайдери</vt:lpstr>
      <vt:lpstr>Свръхпроводимост</vt:lpstr>
      <vt:lpstr>Large Hadron Collider (LHC)</vt:lpstr>
      <vt:lpstr>Колайдер за тежки йони</vt:lpstr>
      <vt:lpstr>Ускорителен комплекс за експерименти с мюони и неутрино</vt:lpstr>
      <vt:lpstr>Бъдещи ускорителни проекти в ЦЕРН  </vt:lpstr>
      <vt:lpstr>Compact Linear Collider (CLIC)</vt:lpstr>
      <vt:lpstr>International Linear Collider (ILC)</vt:lpstr>
      <vt:lpstr>Крива на Ливингстън</vt:lpstr>
      <vt:lpstr>Ускоряване в плазма</vt:lpstr>
      <vt:lpstr>AWAKE – проект на ЦЕРН за ускоряване в плазма </vt:lpstr>
      <vt:lpstr>Източници на синхротронно лъчение</vt:lpstr>
      <vt:lpstr>Източници на неутрони</vt:lpstr>
      <vt:lpstr>Ускорителите в света по предназначение</vt:lpstr>
      <vt:lpstr>Заключение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accelerators and their future</dc:title>
  <dc:creator>angelvl</dc:creator>
  <cp:lastModifiedBy>Anton</cp:lastModifiedBy>
  <cp:revision>381</cp:revision>
  <dcterms:created xsi:type="dcterms:W3CDTF">2015-07-14T08:31:06Z</dcterms:created>
  <dcterms:modified xsi:type="dcterms:W3CDTF">2017-07-23T20:20:05Z</dcterms:modified>
</cp:coreProperties>
</file>