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tif" ContentType="image/t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8"/>
  </p:notesMasterIdLst>
  <p:sldIdLst>
    <p:sldId id="306" r:id="rId5"/>
    <p:sldId id="314" r:id="rId6"/>
    <p:sldId id="358" r:id="rId7"/>
    <p:sldId id="349" r:id="rId8"/>
    <p:sldId id="352" r:id="rId9"/>
    <p:sldId id="348" r:id="rId10"/>
    <p:sldId id="312" r:id="rId11"/>
    <p:sldId id="344" r:id="rId12"/>
    <p:sldId id="345" r:id="rId13"/>
    <p:sldId id="317" r:id="rId14"/>
    <p:sldId id="268" r:id="rId15"/>
    <p:sldId id="353" r:id="rId16"/>
    <p:sldId id="281" r:id="rId17"/>
    <p:sldId id="270" r:id="rId18"/>
    <p:sldId id="271" r:id="rId19"/>
    <p:sldId id="272" r:id="rId20"/>
    <p:sldId id="273" r:id="rId21"/>
    <p:sldId id="276" r:id="rId22"/>
    <p:sldId id="277" r:id="rId23"/>
    <p:sldId id="279" r:id="rId24"/>
    <p:sldId id="319" r:id="rId25"/>
    <p:sldId id="357" r:id="rId26"/>
    <p:sldId id="356" r:id="rId27"/>
    <p:sldId id="323" r:id="rId28"/>
    <p:sldId id="324" r:id="rId29"/>
    <p:sldId id="283" r:id="rId30"/>
    <p:sldId id="284" r:id="rId31"/>
    <p:sldId id="328" r:id="rId32"/>
    <p:sldId id="329" r:id="rId33"/>
    <p:sldId id="330" r:id="rId34"/>
    <p:sldId id="331" r:id="rId35"/>
    <p:sldId id="332" r:id="rId36"/>
    <p:sldId id="333" r:id="rId37"/>
    <p:sldId id="334" r:id="rId38"/>
    <p:sldId id="335" r:id="rId39"/>
    <p:sldId id="336" r:id="rId40"/>
    <p:sldId id="337" r:id="rId41"/>
    <p:sldId id="338" r:id="rId42"/>
    <p:sldId id="339" r:id="rId43"/>
    <p:sldId id="340" r:id="rId44"/>
    <p:sldId id="341" r:id="rId45"/>
    <p:sldId id="342" r:id="rId46"/>
    <p:sldId id="343" r:id="rId47"/>
  </p:sldIdLst>
  <p:sldSz cx="12192000" cy="6858000"/>
  <p:notesSz cx="6797675" cy="9872663"/>
  <p:defaultTextStyle>
    <a:defPPr>
      <a:defRPr lang="en-US"/>
    </a:defPPr>
    <a:lvl1pPr marL="0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7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6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14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92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70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9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28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9" userDrawn="1">
          <p15:clr>
            <a:srgbClr val="A4A3A4"/>
          </p15:clr>
        </p15:guide>
        <p15:guide id="2" pos="3817" userDrawn="1">
          <p15:clr>
            <a:srgbClr val="A4A3A4"/>
          </p15:clr>
        </p15:guide>
        <p15:guide id="3" orient="horz" pos="6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8000"/>
    <a:srgbClr val="66FFFF"/>
    <a:srgbClr val="293BE3"/>
    <a:srgbClr val="458901"/>
    <a:srgbClr val="8945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 showGuides="1">
      <p:cViewPr varScale="1">
        <p:scale>
          <a:sx n="121" d="100"/>
          <a:sy n="121" d="100"/>
        </p:scale>
        <p:origin x="132" y="360"/>
      </p:cViewPr>
      <p:guideLst>
        <p:guide orient="horz" pos="1139"/>
        <p:guide pos="3817"/>
        <p:guide orient="horz" pos="6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7E034-BA50-4142-A50D-8B5C780B7EF2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1" y="4751389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30B2A0-ABED-4EB5-B28E-CD5A5F2365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033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7" indent="0" algn="ctr">
              <a:buNone/>
              <a:defRPr sz="1800"/>
            </a:lvl3pPr>
            <a:lvl4pPr marL="1371536" indent="0" algn="ctr">
              <a:buNone/>
              <a:defRPr sz="1600"/>
            </a:lvl4pPr>
            <a:lvl5pPr marL="1828714" indent="0" algn="ctr">
              <a:buNone/>
              <a:defRPr sz="1600"/>
            </a:lvl5pPr>
            <a:lvl6pPr marL="2285892" indent="0" algn="ctr">
              <a:buNone/>
              <a:defRPr sz="1600"/>
            </a:lvl6pPr>
            <a:lvl7pPr marL="2743070" indent="0" algn="ctr">
              <a:buNone/>
              <a:defRPr sz="1600"/>
            </a:lvl7pPr>
            <a:lvl8pPr marL="3200249" indent="0" algn="ctr">
              <a:buNone/>
              <a:defRPr sz="1600"/>
            </a:lvl8pPr>
            <a:lvl9pPr marL="3657428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214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77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779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pPr lvl="0">
              <a:defRPr sz="1800"/>
            </a:pPr>
            <a:r>
              <a:rPr sz="5906"/>
              <a:t>Title Text</a:t>
            </a: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" pitchFamily="34" charset="0"/>
              </a:defRPr>
            </a:lvl1pPr>
            <a:lvl2pPr>
              <a:defRPr>
                <a:latin typeface="Helvetica" pitchFamily="34" charset="0"/>
              </a:defRPr>
            </a:lvl2pPr>
            <a:lvl3pPr>
              <a:defRPr>
                <a:latin typeface="Helvetica" pitchFamily="34" charset="0"/>
              </a:defRPr>
            </a:lvl3pPr>
            <a:lvl4pPr>
              <a:defRPr>
                <a:latin typeface="Helvetica" pitchFamily="34" charset="0"/>
              </a:defRPr>
            </a:lvl4pPr>
            <a:lvl5pPr>
              <a:defRPr>
                <a:latin typeface="Helvetica" pitchFamily="34" charset="0"/>
              </a:defRPr>
            </a:lvl5pPr>
          </a:lstStyle>
          <a:p>
            <a:pPr lvl="0">
              <a:defRPr sz="1800"/>
            </a:pPr>
            <a:r>
              <a:rPr sz="2953"/>
              <a:t>Body Level One</a:t>
            </a:r>
          </a:p>
          <a:p>
            <a:pPr lvl="1">
              <a:defRPr sz="1800"/>
            </a:pPr>
            <a:r>
              <a:rPr sz="2953"/>
              <a:t>Body Level Two</a:t>
            </a:r>
          </a:p>
          <a:p>
            <a:pPr lvl="2">
              <a:defRPr sz="1800"/>
            </a:pPr>
            <a:r>
              <a:rPr sz="2953"/>
              <a:t>Body Level Three</a:t>
            </a:r>
          </a:p>
          <a:p>
            <a:pPr lvl="3">
              <a:defRPr sz="1800"/>
            </a:pPr>
            <a:r>
              <a:rPr sz="2953"/>
              <a:t>Body Level Four</a:t>
            </a:r>
          </a:p>
          <a:p>
            <a:pPr lvl="4">
              <a:defRPr sz="1800"/>
            </a:pPr>
            <a:r>
              <a:rPr sz="2953"/>
              <a:t>Body Level Five</a:t>
            </a:r>
          </a:p>
        </p:txBody>
      </p:sp>
      <p:sp>
        <p:nvSpPr>
          <p:cNvPr id="11" name="Shape 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86CB4B4D-7CA3-9044-876B-883B54F8677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67633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>
                <a:latin typeface="Helvetica" pitchFamily="34" charset="0"/>
              </a:defRPr>
            </a:lvl1pPr>
          </a:lstStyle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Helvetica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88" y="6356350"/>
            <a:ext cx="38608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pPr>
              <a:defRPr/>
            </a:pPr>
            <a:r>
              <a:rPr lang="en-US" smtClean="0"/>
              <a:t>Document reference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AAF1184C-E130-4E5E-B213-F85887D0991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8535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310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7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07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558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8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7" indent="0">
              <a:buNone/>
              <a:defRPr sz="1800" b="1"/>
            </a:lvl3pPr>
            <a:lvl4pPr marL="1371536" indent="0">
              <a:buNone/>
              <a:defRPr sz="1600" b="1"/>
            </a:lvl4pPr>
            <a:lvl5pPr marL="1828714" indent="0">
              <a:buNone/>
              <a:defRPr sz="1600" b="1"/>
            </a:lvl5pPr>
            <a:lvl6pPr marL="2285892" indent="0">
              <a:buNone/>
              <a:defRPr sz="1600" b="1"/>
            </a:lvl6pPr>
            <a:lvl7pPr marL="2743070" indent="0">
              <a:buNone/>
              <a:defRPr sz="1600" b="1"/>
            </a:lvl7pPr>
            <a:lvl8pPr marL="3200249" indent="0">
              <a:buNone/>
              <a:defRPr sz="1600" b="1"/>
            </a:lvl8pPr>
            <a:lvl9pPr marL="365742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7" indent="0">
              <a:buNone/>
              <a:defRPr sz="1800" b="1"/>
            </a:lvl3pPr>
            <a:lvl4pPr marL="1371536" indent="0">
              <a:buNone/>
              <a:defRPr sz="1600" b="1"/>
            </a:lvl4pPr>
            <a:lvl5pPr marL="1828714" indent="0">
              <a:buNone/>
              <a:defRPr sz="1600" b="1"/>
            </a:lvl5pPr>
            <a:lvl6pPr marL="2285892" indent="0">
              <a:buNone/>
              <a:defRPr sz="1600" b="1"/>
            </a:lvl6pPr>
            <a:lvl7pPr marL="2743070" indent="0">
              <a:buNone/>
              <a:defRPr sz="1600" b="1"/>
            </a:lvl7pPr>
            <a:lvl8pPr marL="3200249" indent="0">
              <a:buNone/>
              <a:defRPr sz="1600" b="1"/>
            </a:lvl8pPr>
            <a:lvl9pPr marL="365742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714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8A12C00E-4B7E-4DAB-B559-5AD629EA2E02}" type="datetimeFigureOut">
              <a:rPr lang="en-GB" smtClean="0"/>
              <a:pPr/>
              <a:t>03/10/2016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62B2AAAE-8D98-4530-81F4-B2008CF6865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509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8A12C00E-4B7E-4DAB-B559-5AD629EA2E02}" type="datetimeFigureOut">
              <a:rPr lang="en-GB" smtClean="0"/>
              <a:pPr/>
              <a:t>03/10/2016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62B2AAAE-8D98-4530-81F4-B2008CF6865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454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7" indent="0">
              <a:buNone/>
              <a:defRPr sz="1200"/>
            </a:lvl3pPr>
            <a:lvl4pPr marL="1371536" indent="0">
              <a:buNone/>
              <a:defRPr sz="1000"/>
            </a:lvl4pPr>
            <a:lvl5pPr marL="1828714" indent="0">
              <a:buNone/>
              <a:defRPr sz="1000"/>
            </a:lvl5pPr>
            <a:lvl6pPr marL="2285892" indent="0">
              <a:buNone/>
              <a:defRPr sz="1000"/>
            </a:lvl6pPr>
            <a:lvl7pPr marL="2743070" indent="0">
              <a:buNone/>
              <a:defRPr sz="1000"/>
            </a:lvl7pPr>
            <a:lvl8pPr marL="3200249" indent="0">
              <a:buNone/>
              <a:defRPr sz="1000"/>
            </a:lvl8pPr>
            <a:lvl9pPr marL="365742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070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7" indent="0">
              <a:buNone/>
              <a:defRPr sz="2400"/>
            </a:lvl3pPr>
            <a:lvl4pPr marL="1371536" indent="0">
              <a:buNone/>
              <a:defRPr sz="2000"/>
            </a:lvl4pPr>
            <a:lvl5pPr marL="1828714" indent="0">
              <a:buNone/>
              <a:defRPr sz="2000"/>
            </a:lvl5pPr>
            <a:lvl6pPr marL="2285892" indent="0">
              <a:buNone/>
              <a:defRPr sz="2000"/>
            </a:lvl6pPr>
            <a:lvl7pPr marL="2743070" indent="0">
              <a:buNone/>
              <a:defRPr sz="2000"/>
            </a:lvl7pPr>
            <a:lvl8pPr marL="3200249" indent="0">
              <a:buNone/>
              <a:defRPr sz="2000"/>
            </a:lvl8pPr>
            <a:lvl9pPr marL="3657428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7" indent="0">
              <a:buNone/>
              <a:defRPr sz="1200"/>
            </a:lvl3pPr>
            <a:lvl4pPr marL="1371536" indent="0">
              <a:buNone/>
              <a:defRPr sz="1000"/>
            </a:lvl4pPr>
            <a:lvl5pPr marL="1828714" indent="0">
              <a:buNone/>
              <a:defRPr sz="1000"/>
            </a:lvl5pPr>
            <a:lvl6pPr marL="2285892" indent="0">
              <a:buNone/>
              <a:defRPr sz="1000"/>
            </a:lvl6pPr>
            <a:lvl7pPr marL="2743070" indent="0">
              <a:buNone/>
              <a:defRPr sz="1000"/>
            </a:lvl7pPr>
            <a:lvl8pPr marL="3200249" indent="0">
              <a:buNone/>
              <a:defRPr sz="1000"/>
            </a:lvl8pPr>
            <a:lvl9pPr marL="365742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630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35" tIns="45718" rIns="91435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2C00E-4B7E-4DAB-B559-5AD629EA2E02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18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35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0" indent="-228590" algn="l" defTabSz="91435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8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6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4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03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82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60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38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16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7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6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14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92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70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9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28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tiff"/><Relationship Id="rId4" Type="http://schemas.openxmlformats.org/officeDocument/2006/relationships/image" Target="../media/image25.tiff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tif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openxmlformats.org/officeDocument/2006/relationships/image" Target="../media/image45.jpeg"/><Relationship Id="rId3" Type="http://schemas.openxmlformats.org/officeDocument/2006/relationships/image" Target="../media/image38.jpeg"/><Relationship Id="rId7" Type="http://schemas.openxmlformats.org/officeDocument/2006/relationships/image" Target="../media/image41.jpeg"/><Relationship Id="rId12" Type="http://schemas.openxmlformats.org/officeDocument/2006/relationships/image" Target="../media/image44.png"/><Relationship Id="rId2" Type="http://schemas.openxmlformats.org/officeDocument/2006/relationships/image" Target="../media/image37.jpeg"/><Relationship Id="rId16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3.png"/><Relationship Id="rId5" Type="http://schemas.openxmlformats.org/officeDocument/2006/relationships/image" Target="../media/image39.jpeg"/><Relationship Id="rId15" Type="http://schemas.microsoft.com/office/2007/relationships/hdphoto" Target="../media/hdphoto6.wdp"/><Relationship Id="rId10" Type="http://schemas.microsoft.com/office/2007/relationships/hdphoto" Target="../media/hdphoto5.wdp"/><Relationship Id="rId4" Type="http://schemas.microsoft.com/office/2007/relationships/hdphoto" Target="../media/hdphoto3.wdp"/><Relationship Id="rId9" Type="http://schemas.openxmlformats.org/officeDocument/2006/relationships/image" Target="../media/image42.jpeg"/><Relationship Id="rId14" Type="http://schemas.openxmlformats.org/officeDocument/2006/relationships/image" Target="../media/image4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13" Type="http://schemas.openxmlformats.org/officeDocument/2006/relationships/image" Target="../media/image45.jpeg"/><Relationship Id="rId3" Type="http://schemas.openxmlformats.org/officeDocument/2006/relationships/image" Target="../media/image38.jpeg"/><Relationship Id="rId7" Type="http://schemas.openxmlformats.org/officeDocument/2006/relationships/image" Target="../media/image41.jpeg"/><Relationship Id="rId12" Type="http://schemas.openxmlformats.org/officeDocument/2006/relationships/image" Target="../media/image44.png"/><Relationship Id="rId17" Type="http://schemas.openxmlformats.org/officeDocument/2006/relationships/image" Target="../media/image48.jpeg"/><Relationship Id="rId2" Type="http://schemas.openxmlformats.org/officeDocument/2006/relationships/image" Target="../media/image37.jpeg"/><Relationship Id="rId16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3.png"/><Relationship Id="rId5" Type="http://schemas.openxmlformats.org/officeDocument/2006/relationships/image" Target="../media/image39.jpeg"/><Relationship Id="rId15" Type="http://schemas.microsoft.com/office/2007/relationships/hdphoto" Target="../media/hdphoto10.wdp"/><Relationship Id="rId10" Type="http://schemas.microsoft.com/office/2007/relationships/hdphoto" Target="../media/hdphoto9.wdp"/><Relationship Id="rId4" Type="http://schemas.microsoft.com/office/2007/relationships/hdphoto" Target="../media/hdphoto7.wdp"/><Relationship Id="rId9" Type="http://schemas.openxmlformats.org/officeDocument/2006/relationships/image" Target="../media/image42.jpeg"/><Relationship Id="rId14" Type="http://schemas.openxmlformats.org/officeDocument/2006/relationships/image" Target="../media/image4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hyperlink" Target="mailto:drescher@th.physik.uni-frankfurt.de" TargetMode="Externa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4.png"/><Relationship Id="rId5" Type="http://schemas.openxmlformats.org/officeDocument/2006/relationships/image" Target="../media/image9.png"/><Relationship Id="rId10" Type="http://schemas.microsoft.com/office/2007/relationships/hdphoto" Target="../media/hdphoto1.wdp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tif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spa.royalsocietypublishing.org/content/87/595/277" TargetMode="External"/><Relationship Id="rId5" Type="http://schemas.openxmlformats.org/officeDocument/2006/relationships/hyperlink" Target="http://dx.doi.org/10.1103/PhysRev.43.491" TargetMode="External"/><Relationship Id="rId4" Type="http://schemas.openxmlformats.org/officeDocument/2006/relationships/hyperlink" Target="http://en.wikipedia.org/wiki/Digital_object_identifie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-17839" y="0"/>
            <a:ext cx="12209839" cy="748225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2200" y="167062"/>
            <a:ext cx="2039411" cy="2333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50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ea typeface="Helvetica Neue Thin"/>
                <a:cs typeface="Helvetica Neue Thin"/>
                <a:sym typeface="Helvetica Neue Thin"/>
              </a:rPr>
              <a:t>Стъпка по стъпка</a:t>
            </a:r>
            <a:endParaRPr lang="de-DE" dirty="0"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59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>
                <a:latin typeface="Helvetica" pitchFamily="34" charset="0"/>
              </a:rPr>
              <a:t>Как да си направим камера на Уилсън</a:t>
            </a:r>
            <a:r>
              <a:rPr lang="bg-BG" dirty="0" smtClean="0">
                <a:latin typeface="Helvetica" pitchFamily="34" charset="0"/>
              </a:rPr>
              <a:t>:</a:t>
            </a:r>
            <a:br>
              <a:rPr lang="bg-BG" dirty="0" smtClean="0">
                <a:latin typeface="Helvetica" pitchFamily="34" charset="0"/>
              </a:rPr>
            </a:br>
            <a:endParaRPr lang="en-GB" dirty="0">
              <a:latin typeface="Helvetica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860" y="1825625"/>
            <a:ext cx="6550280" cy="4351338"/>
          </a:xfrm>
        </p:spPr>
      </p:pic>
    </p:spTree>
    <p:extLst>
      <p:ext uri="{BB962C8B-B14F-4D97-AF65-F5344CB8AC3E}">
        <p14:creationId xmlns:p14="http://schemas.microsoft.com/office/powerpoint/2010/main" val="221964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>
                <a:latin typeface="Helvetica" pitchFamily="34" charset="0"/>
              </a:rPr>
              <a:t>Стъпка 1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</p:spTree>
    <p:extLst>
      <p:ext uri="{BB962C8B-B14F-4D97-AF65-F5344CB8AC3E}">
        <p14:creationId xmlns:p14="http://schemas.microsoft.com/office/powerpoint/2010/main" val="249551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>
                <a:latin typeface="Helvetica" pitchFamily="34" charset="0"/>
              </a:rPr>
              <a:t>Стъпка 2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6" name="pasted-image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4000" y="3140191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asted-image.t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4000" y="1471473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asted-image.t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7502" y="4808909"/>
            <a:ext cx="1584000" cy="1584000"/>
          </a:xfrm>
          <a:prstGeom prst="rect">
            <a:avLst/>
          </a:prstGeom>
          <a:ln w="12700">
            <a:miter lim="400000"/>
          </a:ln>
          <a:effectLst/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110" y="1833860"/>
            <a:ext cx="2890771" cy="4352400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457" y="1835833"/>
            <a:ext cx="2890940" cy="435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2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>
                <a:latin typeface="Helvetica" pitchFamily="34" charset="0"/>
              </a:rPr>
              <a:t>Стъпка 3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7" name="pasted-image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9484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pic>
        <p:nvPicPr>
          <p:cNvPr id="6" name="pasted-image.t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9739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1715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>
                <a:latin typeface="Helvetica" pitchFamily="34" charset="0"/>
              </a:rPr>
              <a:t>Стъпка 4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826580"/>
            <a:ext cx="6551452" cy="4351338"/>
          </a:xfrm>
        </p:spPr>
      </p:pic>
      <p:pic>
        <p:nvPicPr>
          <p:cNvPr id="8" name="Content Placeholder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6072" y="1826580"/>
            <a:ext cx="2888041" cy="4348287"/>
          </a:xfrm>
          <a:prstGeom prst="rect">
            <a:avLst/>
          </a:prstGeom>
        </p:spPr>
      </p:pic>
      <p:pic>
        <p:nvPicPr>
          <p:cNvPr id="7" name="pasted-image.tif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9484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asted-image.t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9739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3606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>
                <a:latin typeface="Helvetica" pitchFamily="34" charset="0"/>
              </a:rPr>
              <a:t>Стъпка 5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8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</p:spTree>
    <p:extLst>
      <p:ext uri="{BB962C8B-B14F-4D97-AF65-F5344CB8AC3E}">
        <p14:creationId xmlns:p14="http://schemas.microsoft.com/office/powerpoint/2010/main" val="161596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>
                <a:latin typeface="Helvetica" pitchFamily="34" charset="0"/>
              </a:rPr>
              <a:t>Стъпка 6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</p:spTree>
    <p:extLst>
      <p:ext uri="{BB962C8B-B14F-4D97-AF65-F5344CB8AC3E}">
        <p14:creationId xmlns:p14="http://schemas.microsoft.com/office/powerpoint/2010/main" val="425142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>
                <a:latin typeface="Helvetica" pitchFamily="34" charset="0"/>
              </a:rPr>
              <a:t>Стъпка 7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grpSp>
        <p:nvGrpSpPr>
          <p:cNvPr id="3" name="Group 2"/>
          <p:cNvGrpSpPr/>
          <p:nvPr/>
        </p:nvGrpSpPr>
        <p:grpSpPr>
          <a:xfrm>
            <a:off x="8889739" y="5201375"/>
            <a:ext cx="3233745" cy="1584000"/>
            <a:chOff x="8889739" y="5201375"/>
            <a:chExt cx="3233745" cy="1584000"/>
          </a:xfrm>
        </p:grpSpPr>
        <p:pic>
          <p:nvPicPr>
            <p:cNvPr id="7" name="pasted-image.tif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39484" y="5201375"/>
              <a:ext cx="1584000" cy="158400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5" name="pasted-image.tif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9739" y="5201375"/>
              <a:ext cx="1584000" cy="1584000"/>
            </a:xfrm>
            <a:prstGeom prst="rect">
              <a:avLst/>
            </a:prstGeom>
            <a:ln w="12700">
              <a:miter lim="400000"/>
            </a:ln>
          </p:spPr>
        </p:pic>
      </p:grpSp>
    </p:spTree>
    <p:extLst>
      <p:ext uri="{BB962C8B-B14F-4D97-AF65-F5344CB8AC3E}">
        <p14:creationId xmlns:p14="http://schemas.microsoft.com/office/powerpoint/2010/main" val="374709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dirty="0" smtClean="0">
                <a:latin typeface="Helvetica" pitchFamily="34" charset="0"/>
              </a:rPr>
              <a:t>Стъпка 8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</p:spTree>
    <p:extLst>
      <p:ext uri="{BB962C8B-B14F-4D97-AF65-F5344CB8AC3E}">
        <p14:creationId xmlns:p14="http://schemas.microsoft.com/office/powerpoint/2010/main" val="87397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asted-image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483" y="2476499"/>
            <a:ext cx="1905001" cy="190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asted-image.t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0" y="2476499"/>
            <a:ext cx="1905000" cy="1905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" name="Group 43"/>
          <p:cNvGrpSpPr/>
          <p:nvPr/>
        </p:nvGrpSpPr>
        <p:grpSpPr>
          <a:xfrm>
            <a:off x="7833867" y="2476499"/>
            <a:ext cx="1905001" cy="1905001"/>
            <a:chOff x="0" y="0"/>
            <a:chExt cx="3810000" cy="3810000"/>
          </a:xfrm>
        </p:grpSpPr>
        <p:sp>
          <p:nvSpPr>
            <p:cNvPr id="7" name="Shape 39"/>
            <p:cNvSpPr/>
            <p:nvPr/>
          </p:nvSpPr>
          <p:spPr>
            <a:xfrm>
              <a:off x="0" y="0"/>
              <a:ext cx="3810000" cy="381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8" name="Shape 40"/>
            <p:cNvSpPr/>
            <p:nvPr/>
          </p:nvSpPr>
          <p:spPr>
            <a:xfrm>
              <a:off x="130174" y="133348"/>
              <a:ext cx="3568701" cy="3568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0B9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9" name="Shape 41"/>
            <p:cNvSpPr/>
            <p:nvPr/>
          </p:nvSpPr>
          <p:spPr>
            <a:xfrm>
              <a:off x="532891" y="532891"/>
              <a:ext cx="2744218" cy="2744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pic>
          <p:nvPicPr>
            <p:cNvPr id="10" name="pasted-image.tif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7059" y="827059"/>
              <a:ext cx="2155882" cy="21558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latin typeface="Helvetica" pitchFamily="34" charset="0"/>
              </a:rPr>
              <a:t>Правилата в</a:t>
            </a:r>
            <a:r>
              <a:rPr lang="de-DE" dirty="0" smtClean="0">
                <a:latin typeface="Helvetica" pitchFamily="34" charset="0"/>
              </a:rPr>
              <a:t> </a:t>
            </a:r>
            <a:r>
              <a:rPr lang="de-DE" dirty="0" err="1" smtClean="0">
                <a:latin typeface="Helvetica" pitchFamily="34" charset="0"/>
              </a:rPr>
              <a:t>S‘Cool</a:t>
            </a:r>
            <a:r>
              <a:rPr lang="de-DE" dirty="0" smtClean="0">
                <a:latin typeface="Helvetica" pitchFamily="34" charset="0"/>
              </a:rPr>
              <a:t> </a:t>
            </a:r>
            <a:r>
              <a:rPr lang="bg-BG" dirty="0" smtClean="0">
                <a:latin typeface="Helvetica" pitchFamily="34" charset="0"/>
              </a:rPr>
              <a:t>лабораторията</a:t>
            </a:r>
            <a:endParaRPr lang="en-GB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40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dirty="0" smtClean="0">
                <a:latin typeface="Helvetica" pitchFamily="34" charset="0"/>
              </a:rPr>
              <a:t>Стъпка 9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605" y="1825625"/>
            <a:ext cx="6550789" cy="4351338"/>
          </a:xfrm>
        </p:spPr>
      </p:pic>
    </p:spTree>
    <p:extLst>
      <p:ext uri="{BB962C8B-B14F-4D97-AF65-F5344CB8AC3E}">
        <p14:creationId xmlns:p14="http://schemas.microsoft.com/office/powerpoint/2010/main" val="546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3968" y="2854903"/>
            <a:ext cx="10151114" cy="306352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342" y="33147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dirty="0" smtClean="0">
                <a:solidFill>
                  <a:schemeClr val="accent5"/>
                </a:solidFill>
              </a:rPr>
              <a:t>☞ </a:t>
            </a:r>
            <a:r>
              <a:rPr lang="bg-BG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Направете си детектор за частици</a:t>
            </a:r>
            <a:r>
              <a:rPr lang="en-US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!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743702" y="2029717"/>
            <a:ext cx="1584000" cy="792000"/>
            <a:chOff x="4684247" y="4949426"/>
            <a:chExt cx="1584000" cy="792000"/>
          </a:xfrm>
        </p:grpSpPr>
        <p:sp>
          <p:nvSpPr>
            <p:cNvPr id="23" name="Rounded Rectangle 22"/>
            <p:cNvSpPr/>
            <p:nvPr/>
          </p:nvSpPr>
          <p:spPr>
            <a:xfrm>
              <a:off x="4684247" y="4949426"/>
              <a:ext cx="1584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96620" y="4971709"/>
              <a:ext cx="756000" cy="756000"/>
            </a:xfrm>
            <a:prstGeom prst="roundRect">
              <a:avLst>
                <a:gd name="adj" fmla="val 14173"/>
              </a:avLst>
            </a:prstGeom>
          </p:spPr>
        </p:pic>
      </p:grpSp>
      <p:sp>
        <p:nvSpPr>
          <p:cNvPr id="25" name="Rounded Rectangle 24"/>
          <p:cNvSpPr/>
          <p:nvPr/>
        </p:nvSpPr>
        <p:spPr>
          <a:xfrm>
            <a:off x="9192834" y="2015021"/>
            <a:ext cx="792000" cy="792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4" name="Group 43"/>
          <p:cNvGrpSpPr/>
          <p:nvPr/>
        </p:nvGrpSpPr>
        <p:grpSpPr>
          <a:xfrm>
            <a:off x="1424819" y="4706840"/>
            <a:ext cx="792000" cy="2043727"/>
            <a:chOff x="1255112" y="3149600"/>
            <a:chExt cx="792000" cy="2043727"/>
          </a:xfrm>
        </p:grpSpPr>
        <p:grpSp>
          <p:nvGrpSpPr>
            <p:cNvPr id="31" name="Group 30"/>
            <p:cNvGrpSpPr/>
            <p:nvPr/>
          </p:nvGrpSpPr>
          <p:grpSpPr>
            <a:xfrm>
              <a:off x="1255112" y="4401327"/>
              <a:ext cx="792000" cy="792000"/>
              <a:chOff x="394842" y="4898424"/>
              <a:chExt cx="792000" cy="7920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394842" y="4898424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4842" y="5063056"/>
                <a:ext cx="785638" cy="452023"/>
              </a:xfrm>
              <a:prstGeom prst="ellipse">
                <a:avLst/>
              </a:prstGeom>
            </p:spPr>
          </p:pic>
        </p:grpSp>
        <p:cxnSp>
          <p:nvCxnSpPr>
            <p:cNvPr id="37" name="Straight Arrow Connector 36"/>
            <p:cNvCxnSpPr>
              <a:stCxn id="6" idx="0"/>
            </p:cNvCxnSpPr>
            <p:nvPr/>
          </p:nvCxnSpPr>
          <p:spPr>
            <a:xfrm flipV="1">
              <a:off x="1651112" y="3149600"/>
              <a:ext cx="0" cy="12517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2295322" y="4706840"/>
            <a:ext cx="792000" cy="2050523"/>
            <a:chOff x="2125615" y="3149600"/>
            <a:chExt cx="792000" cy="2050523"/>
          </a:xfrm>
        </p:grpSpPr>
        <p:grpSp>
          <p:nvGrpSpPr>
            <p:cNvPr id="30" name="Group 29"/>
            <p:cNvGrpSpPr/>
            <p:nvPr/>
          </p:nvGrpSpPr>
          <p:grpSpPr>
            <a:xfrm>
              <a:off x="2125615" y="4408123"/>
              <a:ext cx="792000" cy="792000"/>
              <a:chOff x="1716597" y="4927851"/>
              <a:chExt cx="792000" cy="792000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1716597" y="4927851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31793" y="5185791"/>
                <a:ext cx="776804" cy="329288"/>
              </a:xfrm>
              <a:prstGeom prst="rect">
                <a:avLst/>
              </a:prstGeom>
            </p:spPr>
          </p:pic>
        </p:grpSp>
        <p:cxnSp>
          <p:nvCxnSpPr>
            <p:cNvPr id="40" name="Straight Arrow Connector 39"/>
            <p:cNvCxnSpPr>
              <a:stCxn id="18" idx="0"/>
            </p:cNvCxnSpPr>
            <p:nvPr/>
          </p:nvCxnSpPr>
          <p:spPr>
            <a:xfrm flipV="1">
              <a:off x="2521615" y="3149600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3165825" y="4699797"/>
            <a:ext cx="792000" cy="2050770"/>
            <a:chOff x="2996118" y="3142557"/>
            <a:chExt cx="792000" cy="2050770"/>
          </a:xfrm>
        </p:grpSpPr>
        <p:grpSp>
          <p:nvGrpSpPr>
            <p:cNvPr id="29" name="Group 28"/>
            <p:cNvGrpSpPr/>
            <p:nvPr/>
          </p:nvGrpSpPr>
          <p:grpSpPr>
            <a:xfrm>
              <a:off x="2996118" y="4401327"/>
              <a:ext cx="792000" cy="792000"/>
              <a:chOff x="2663759" y="4914557"/>
              <a:chExt cx="792000" cy="792000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2663759" y="4914557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463726">
                <a:off x="2702689" y="5137125"/>
                <a:ext cx="709262" cy="360457"/>
              </a:xfrm>
              <a:prstGeom prst="rect">
                <a:avLst/>
              </a:prstGeom>
            </p:spPr>
          </p:pic>
        </p:grpSp>
        <p:cxnSp>
          <p:nvCxnSpPr>
            <p:cNvPr id="41" name="Straight Arrow Connector 40"/>
            <p:cNvCxnSpPr/>
            <p:nvPr/>
          </p:nvCxnSpPr>
          <p:spPr>
            <a:xfrm flipV="1">
              <a:off x="3389679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4035185" y="4699797"/>
            <a:ext cx="792000" cy="2050770"/>
            <a:chOff x="3865478" y="3142557"/>
            <a:chExt cx="792000" cy="2050770"/>
          </a:xfrm>
        </p:grpSpPr>
        <p:grpSp>
          <p:nvGrpSpPr>
            <p:cNvPr id="28" name="Group 27"/>
            <p:cNvGrpSpPr/>
            <p:nvPr/>
          </p:nvGrpSpPr>
          <p:grpSpPr>
            <a:xfrm>
              <a:off x="3865478" y="4401327"/>
              <a:ext cx="792000" cy="792000"/>
              <a:chOff x="3640651" y="4916305"/>
              <a:chExt cx="792000" cy="792000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3640651" y="4916305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20886387" flipH="1">
                <a:off x="3676327" y="5124195"/>
                <a:ext cx="731732" cy="399313"/>
              </a:xfrm>
              <a:prstGeom prst="rect">
                <a:avLst/>
              </a:prstGeom>
            </p:spPr>
          </p:pic>
        </p:grpSp>
        <p:cxnSp>
          <p:nvCxnSpPr>
            <p:cNvPr id="42" name="Straight Arrow Connector 41"/>
            <p:cNvCxnSpPr/>
            <p:nvPr/>
          </p:nvCxnSpPr>
          <p:spPr>
            <a:xfrm flipV="1">
              <a:off x="4257717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3" name="Straight Arrow Connector 42"/>
          <p:cNvCxnSpPr/>
          <p:nvPr/>
        </p:nvCxnSpPr>
        <p:spPr>
          <a:xfrm>
            <a:off x="5949525" y="2829051"/>
            <a:ext cx="0" cy="39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6426291" y="2030343"/>
            <a:ext cx="792000" cy="1187374"/>
            <a:chOff x="6426291" y="1415202"/>
            <a:chExt cx="792000" cy="1187374"/>
          </a:xfrm>
        </p:grpSpPr>
        <p:sp>
          <p:nvSpPr>
            <p:cNvPr id="24" name="Rounded Rectangle 23"/>
            <p:cNvSpPr/>
            <p:nvPr/>
          </p:nvSpPr>
          <p:spPr>
            <a:xfrm>
              <a:off x="6426291" y="1415202"/>
              <a:ext cx="792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6822291" y="2206576"/>
              <a:ext cx="0" cy="39600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48"/>
          <p:cNvCxnSpPr/>
          <p:nvPr/>
        </p:nvCxnSpPr>
        <p:spPr>
          <a:xfrm>
            <a:off x="9595971" y="2823506"/>
            <a:ext cx="0" cy="14760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3628319" y="2022232"/>
            <a:ext cx="792000" cy="1598969"/>
            <a:chOff x="3017217" y="1367751"/>
            <a:chExt cx="792000" cy="1598969"/>
          </a:xfrm>
        </p:grpSpPr>
        <p:grpSp>
          <p:nvGrpSpPr>
            <p:cNvPr id="32" name="Group 31"/>
            <p:cNvGrpSpPr/>
            <p:nvPr/>
          </p:nvGrpSpPr>
          <p:grpSpPr>
            <a:xfrm>
              <a:off x="3017217" y="1367751"/>
              <a:ext cx="792000" cy="792000"/>
              <a:chOff x="4597075" y="4901466"/>
              <a:chExt cx="792000" cy="792000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4597075" y="4901466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6" name="Content Placeholder 3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12755" y="5131004"/>
                <a:ext cx="756000" cy="424715"/>
              </a:xfrm>
              <a:prstGeom prst="rect">
                <a:avLst/>
              </a:prstGeom>
            </p:spPr>
          </p:pic>
        </p:grpSp>
        <p:cxnSp>
          <p:nvCxnSpPr>
            <p:cNvPr id="50" name="Straight Arrow Connector 49"/>
            <p:cNvCxnSpPr/>
            <p:nvPr/>
          </p:nvCxnSpPr>
          <p:spPr>
            <a:xfrm flipH="1">
              <a:off x="3396348" y="2159751"/>
              <a:ext cx="3248" cy="8069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7299346" y="2030343"/>
            <a:ext cx="792000" cy="1274832"/>
            <a:chOff x="7299346" y="1415202"/>
            <a:chExt cx="792000" cy="1274832"/>
          </a:xfrm>
        </p:grpSpPr>
        <p:grpSp>
          <p:nvGrpSpPr>
            <p:cNvPr id="55" name="Group 54"/>
            <p:cNvGrpSpPr/>
            <p:nvPr/>
          </p:nvGrpSpPr>
          <p:grpSpPr>
            <a:xfrm>
              <a:off x="7299346" y="1415202"/>
              <a:ext cx="792000" cy="1274832"/>
              <a:chOff x="6426291" y="1415202"/>
              <a:chExt cx="792000" cy="1274832"/>
            </a:xfrm>
          </p:grpSpPr>
          <p:sp>
            <p:nvSpPr>
              <p:cNvPr id="58" name="Rounded Rectangle 57"/>
              <p:cNvSpPr/>
              <p:nvPr/>
            </p:nvSpPr>
            <p:spPr>
              <a:xfrm>
                <a:off x="6426291" y="1415202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7" name="Straight Arrow Connector 56"/>
              <p:cNvCxnSpPr/>
              <p:nvPr/>
            </p:nvCxnSpPr>
            <p:spPr>
              <a:xfrm>
                <a:off x="6822291" y="2206576"/>
                <a:ext cx="0" cy="483458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53" name="Content Placeholder 5"/>
            <p:cNvPicPr preferRelativeResize="0">
              <a:picLocks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17346" y="1436627"/>
              <a:ext cx="756000" cy="756000"/>
            </a:xfrm>
            <a:prstGeom prst="round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6708" y="2052000"/>
            <a:ext cx="799367" cy="719015"/>
          </a:xfrm>
          <a:prstGeom prst="roundRect">
            <a:avLst>
              <a:gd name="adj" fmla="val 14493"/>
            </a:avLst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4" cstate="print">
            <a:clrChange>
              <a:clrFrom>
                <a:srgbClr val="CCD8EB"/>
              </a:clrFrom>
              <a:clrTo>
                <a:srgbClr val="CCD8EB">
                  <a:alpha val="0"/>
                </a:srgbClr>
              </a:clrTo>
            </a:clrChange>
            <a:lum contrast="2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9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2285" y="2052868"/>
            <a:ext cx="756000" cy="756000"/>
          </a:xfrm>
          <a:prstGeom prst="round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8515" y="2052000"/>
            <a:ext cx="760638" cy="75600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523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342" y="31914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dirty="0" smtClean="0">
                <a:solidFill>
                  <a:schemeClr val="accent5"/>
                </a:solidFill>
              </a:rPr>
              <a:t>☞ </a:t>
            </a:r>
            <a:r>
              <a:rPr lang="bg-BG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Направете си детектор за частици</a:t>
            </a:r>
            <a:r>
              <a:rPr lang="en-US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!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bg-BG" b="1" dirty="0" smtClean="0"/>
              <a:t>Задачи</a:t>
            </a:r>
            <a:endParaRPr lang="en-US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bg-BG" dirty="0" smtClean="0"/>
              <a:t>Наблюдавайте вашата камера на Уилсън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bg-BG" dirty="0" smtClean="0"/>
              <a:t>Опишете </a:t>
            </a:r>
            <a:r>
              <a:rPr lang="bg-BG" dirty="0" smtClean="0"/>
              <a:t>следите, </a:t>
            </a:r>
            <a:r>
              <a:rPr lang="bg-BG" dirty="0" smtClean="0"/>
              <a:t>които виждате</a:t>
            </a:r>
            <a:r>
              <a:rPr lang="en-US" dirty="0" smtClean="0"/>
              <a:t> (</a:t>
            </a:r>
            <a:r>
              <a:rPr lang="bg-BG" dirty="0" smtClean="0"/>
              <a:t>форма, дължина, ширина</a:t>
            </a:r>
            <a:r>
              <a:rPr lang="en-US" dirty="0" smtClean="0"/>
              <a:t>…)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bg-BG" dirty="0" smtClean="0"/>
              <a:t>Обсъдете причините за тези следи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bg-BG" dirty="0" smtClean="0"/>
              <a:t>Пребройте броя на </a:t>
            </a:r>
            <a:r>
              <a:rPr lang="bg-BG" dirty="0" smtClean="0"/>
              <a:t>следи, </a:t>
            </a:r>
            <a:r>
              <a:rPr lang="bg-BG" dirty="0" smtClean="0"/>
              <a:t>които можете да наблюдавате в продължение на една минута. Повторете </a:t>
            </a:r>
            <a:r>
              <a:rPr lang="bg-BG" dirty="0" smtClean="0"/>
              <a:t>експеримента </a:t>
            </a:r>
            <a:r>
              <a:rPr lang="bg-BG" dirty="0" smtClean="0"/>
              <a:t>два пъти.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515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3968" y="2854903"/>
            <a:ext cx="10151114" cy="306352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342" y="33147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accent5"/>
                </a:solidFill>
              </a:rPr>
              <a:t>☞ </a:t>
            </a:r>
            <a:r>
              <a:rPr lang="bg-BG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Почистване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743702" y="2029717"/>
            <a:ext cx="1584000" cy="792000"/>
            <a:chOff x="4684247" y="4949426"/>
            <a:chExt cx="1584000" cy="792000"/>
          </a:xfrm>
        </p:grpSpPr>
        <p:sp>
          <p:nvSpPr>
            <p:cNvPr id="23" name="Rounded Rectangle 22"/>
            <p:cNvSpPr/>
            <p:nvPr/>
          </p:nvSpPr>
          <p:spPr>
            <a:xfrm>
              <a:off x="4684247" y="4949426"/>
              <a:ext cx="1584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96620" y="4971709"/>
              <a:ext cx="756000" cy="756000"/>
            </a:xfrm>
            <a:prstGeom prst="roundRect">
              <a:avLst>
                <a:gd name="adj" fmla="val 14173"/>
              </a:avLst>
            </a:prstGeom>
          </p:spPr>
        </p:pic>
      </p:grpSp>
      <p:sp>
        <p:nvSpPr>
          <p:cNvPr id="25" name="Rounded Rectangle 24"/>
          <p:cNvSpPr/>
          <p:nvPr/>
        </p:nvSpPr>
        <p:spPr>
          <a:xfrm>
            <a:off x="9192834" y="2015021"/>
            <a:ext cx="792000" cy="792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4" name="Group 43"/>
          <p:cNvGrpSpPr/>
          <p:nvPr/>
        </p:nvGrpSpPr>
        <p:grpSpPr>
          <a:xfrm>
            <a:off x="1424819" y="4706840"/>
            <a:ext cx="792000" cy="2043727"/>
            <a:chOff x="1255112" y="3149600"/>
            <a:chExt cx="792000" cy="2043727"/>
          </a:xfrm>
        </p:grpSpPr>
        <p:grpSp>
          <p:nvGrpSpPr>
            <p:cNvPr id="31" name="Group 30"/>
            <p:cNvGrpSpPr/>
            <p:nvPr/>
          </p:nvGrpSpPr>
          <p:grpSpPr>
            <a:xfrm>
              <a:off x="1255112" y="4401327"/>
              <a:ext cx="792000" cy="792000"/>
              <a:chOff x="394842" y="4898424"/>
              <a:chExt cx="792000" cy="7920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394842" y="4898424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4842" y="5063056"/>
                <a:ext cx="785638" cy="452023"/>
              </a:xfrm>
              <a:prstGeom prst="ellipse">
                <a:avLst/>
              </a:prstGeom>
            </p:spPr>
          </p:pic>
        </p:grpSp>
        <p:cxnSp>
          <p:nvCxnSpPr>
            <p:cNvPr id="37" name="Straight Arrow Connector 36"/>
            <p:cNvCxnSpPr>
              <a:stCxn id="6" idx="0"/>
            </p:cNvCxnSpPr>
            <p:nvPr/>
          </p:nvCxnSpPr>
          <p:spPr>
            <a:xfrm flipV="1">
              <a:off x="1651112" y="3149600"/>
              <a:ext cx="0" cy="12517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2295322" y="4706840"/>
            <a:ext cx="792000" cy="2050523"/>
            <a:chOff x="2125615" y="3149600"/>
            <a:chExt cx="792000" cy="2050523"/>
          </a:xfrm>
        </p:grpSpPr>
        <p:grpSp>
          <p:nvGrpSpPr>
            <p:cNvPr id="30" name="Group 29"/>
            <p:cNvGrpSpPr/>
            <p:nvPr/>
          </p:nvGrpSpPr>
          <p:grpSpPr>
            <a:xfrm>
              <a:off x="2125615" y="4408123"/>
              <a:ext cx="792000" cy="792000"/>
              <a:chOff x="1716597" y="4927851"/>
              <a:chExt cx="792000" cy="792000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1716597" y="4927851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31793" y="5185791"/>
                <a:ext cx="776804" cy="329288"/>
              </a:xfrm>
              <a:prstGeom prst="rect">
                <a:avLst/>
              </a:prstGeom>
            </p:spPr>
          </p:pic>
        </p:grpSp>
        <p:cxnSp>
          <p:nvCxnSpPr>
            <p:cNvPr id="40" name="Straight Arrow Connector 39"/>
            <p:cNvCxnSpPr>
              <a:stCxn id="18" idx="0"/>
            </p:cNvCxnSpPr>
            <p:nvPr/>
          </p:nvCxnSpPr>
          <p:spPr>
            <a:xfrm flipV="1">
              <a:off x="2521615" y="3149600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3165825" y="4699797"/>
            <a:ext cx="792000" cy="2050770"/>
            <a:chOff x="2996118" y="3142557"/>
            <a:chExt cx="792000" cy="2050770"/>
          </a:xfrm>
        </p:grpSpPr>
        <p:grpSp>
          <p:nvGrpSpPr>
            <p:cNvPr id="29" name="Group 28"/>
            <p:cNvGrpSpPr/>
            <p:nvPr/>
          </p:nvGrpSpPr>
          <p:grpSpPr>
            <a:xfrm>
              <a:off x="2996118" y="4401327"/>
              <a:ext cx="792000" cy="792000"/>
              <a:chOff x="2663759" y="4914557"/>
              <a:chExt cx="792000" cy="792000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2663759" y="4914557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463726">
                <a:off x="2702689" y="5137125"/>
                <a:ext cx="709262" cy="360457"/>
              </a:xfrm>
              <a:prstGeom prst="rect">
                <a:avLst/>
              </a:prstGeom>
            </p:spPr>
          </p:pic>
        </p:grpSp>
        <p:cxnSp>
          <p:nvCxnSpPr>
            <p:cNvPr id="41" name="Straight Arrow Connector 40"/>
            <p:cNvCxnSpPr/>
            <p:nvPr/>
          </p:nvCxnSpPr>
          <p:spPr>
            <a:xfrm flipV="1">
              <a:off x="3389679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4035185" y="4699797"/>
            <a:ext cx="792000" cy="2050770"/>
            <a:chOff x="3865478" y="3142557"/>
            <a:chExt cx="792000" cy="2050770"/>
          </a:xfrm>
        </p:grpSpPr>
        <p:grpSp>
          <p:nvGrpSpPr>
            <p:cNvPr id="28" name="Group 27"/>
            <p:cNvGrpSpPr/>
            <p:nvPr/>
          </p:nvGrpSpPr>
          <p:grpSpPr>
            <a:xfrm>
              <a:off x="3865478" y="4401327"/>
              <a:ext cx="792000" cy="792000"/>
              <a:chOff x="3640651" y="4916305"/>
              <a:chExt cx="792000" cy="792000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3640651" y="4916305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20886387" flipH="1">
                <a:off x="3676327" y="5124195"/>
                <a:ext cx="731732" cy="399313"/>
              </a:xfrm>
              <a:prstGeom prst="rect">
                <a:avLst/>
              </a:prstGeom>
            </p:spPr>
          </p:pic>
        </p:grpSp>
        <p:cxnSp>
          <p:nvCxnSpPr>
            <p:cNvPr id="42" name="Straight Arrow Connector 41"/>
            <p:cNvCxnSpPr/>
            <p:nvPr/>
          </p:nvCxnSpPr>
          <p:spPr>
            <a:xfrm flipV="1">
              <a:off x="4257717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3" name="Straight Arrow Connector 42"/>
          <p:cNvCxnSpPr/>
          <p:nvPr/>
        </p:nvCxnSpPr>
        <p:spPr>
          <a:xfrm>
            <a:off x="5949525" y="2829051"/>
            <a:ext cx="0" cy="39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6426291" y="2030343"/>
            <a:ext cx="792000" cy="1187374"/>
            <a:chOff x="6426291" y="1415202"/>
            <a:chExt cx="792000" cy="1187374"/>
          </a:xfrm>
        </p:grpSpPr>
        <p:sp>
          <p:nvSpPr>
            <p:cNvPr id="24" name="Rounded Rectangle 23"/>
            <p:cNvSpPr/>
            <p:nvPr/>
          </p:nvSpPr>
          <p:spPr>
            <a:xfrm>
              <a:off x="6426291" y="1415202"/>
              <a:ext cx="792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6822291" y="2206576"/>
              <a:ext cx="0" cy="39600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48"/>
          <p:cNvCxnSpPr/>
          <p:nvPr/>
        </p:nvCxnSpPr>
        <p:spPr>
          <a:xfrm>
            <a:off x="9595971" y="2823506"/>
            <a:ext cx="0" cy="14760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3628319" y="2022232"/>
            <a:ext cx="792000" cy="1598969"/>
            <a:chOff x="3017217" y="1367751"/>
            <a:chExt cx="792000" cy="1598969"/>
          </a:xfrm>
        </p:grpSpPr>
        <p:grpSp>
          <p:nvGrpSpPr>
            <p:cNvPr id="32" name="Group 31"/>
            <p:cNvGrpSpPr/>
            <p:nvPr/>
          </p:nvGrpSpPr>
          <p:grpSpPr>
            <a:xfrm>
              <a:off x="3017217" y="1367751"/>
              <a:ext cx="792000" cy="792000"/>
              <a:chOff x="4597075" y="4901466"/>
              <a:chExt cx="792000" cy="792000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4597075" y="4901466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6" name="Content Placeholder 3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12755" y="5131004"/>
                <a:ext cx="756000" cy="424715"/>
              </a:xfrm>
              <a:prstGeom prst="rect">
                <a:avLst/>
              </a:prstGeom>
            </p:spPr>
          </p:pic>
        </p:grpSp>
        <p:cxnSp>
          <p:nvCxnSpPr>
            <p:cNvPr id="50" name="Straight Arrow Connector 49"/>
            <p:cNvCxnSpPr/>
            <p:nvPr/>
          </p:nvCxnSpPr>
          <p:spPr>
            <a:xfrm flipH="1">
              <a:off x="3396348" y="2159751"/>
              <a:ext cx="3248" cy="8069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7299346" y="2030343"/>
            <a:ext cx="792000" cy="1274832"/>
            <a:chOff x="7299346" y="1415202"/>
            <a:chExt cx="792000" cy="1274832"/>
          </a:xfrm>
        </p:grpSpPr>
        <p:grpSp>
          <p:nvGrpSpPr>
            <p:cNvPr id="55" name="Group 54"/>
            <p:cNvGrpSpPr/>
            <p:nvPr/>
          </p:nvGrpSpPr>
          <p:grpSpPr>
            <a:xfrm>
              <a:off x="7299346" y="1415202"/>
              <a:ext cx="792000" cy="1274832"/>
              <a:chOff x="6426291" y="1415202"/>
              <a:chExt cx="792000" cy="1274832"/>
            </a:xfrm>
          </p:grpSpPr>
          <p:sp>
            <p:nvSpPr>
              <p:cNvPr id="58" name="Rounded Rectangle 57"/>
              <p:cNvSpPr/>
              <p:nvPr/>
            </p:nvSpPr>
            <p:spPr>
              <a:xfrm>
                <a:off x="6426291" y="1415202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7" name="Straight Arrow Connector 56"/>
              <p:cNvCxnSpPr/>
              <p:nvPr/>
            </p:nvCxnSpPr>
            <p:spPr>
              <a:xfrm>
                <a:off x="6822291" y="2206576"/>
                <a:ext cx="0" cy="483458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53" name="Content Placeholder 5"/>
            <p:cNvPicPr preferRelativeResize="0">
              <a:picLocks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17346" y="1436627"/>
              <a:ext cx="756000" cy="756000"/>
            </a:xfrm>
            <a:prstGeom prst="round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6708" y="2052000"/>
            <a:ext cx="799367" cy="719015"/>
          </a:xfrm>
          <a:prstGeom prst="roundRect">
            <a:avLst>
              <a:gd name="adj" fmla="val 14493"/>
            </a:avLst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4" cstate="print">
            <a:clrChange>
              <a:clrFrom>
                <a:srgbClr val="CCD8EB"/>
              </a:clrFrom>
              <a:clrTo>
                <a:srgbClr val="CCD8EB">
                  <a:alpha val="0"/>
                </a:srgbClr>
              </a:clrTo>
            </a:clrChange>
            <a:lum contrast="2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9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2285" y="2052868"/>
            <a:ext cx="756000" cy="756000"/>
          </a:xfrm>
          <a:prstGeom prst="round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8515" y="2052000"/>
            <a:ext cx="760638" cy="756000"/>
          </a:xfrm>
          <a:prstGeom prst="roundRect">
            <a:avLst/>
          </a:prstGeom>
        </p:spPr>
      </p:pic>
      <p:grpSp>
        <p:nvGrpSpPr>
          <p:cNvPr id="56" name="Group 55"/>
          <p:cNvGrpSpPr/>
          <p:nvPr/>
        </p:nvGrpSpPr>
        <p:grpSpPr>
          <a:xfrm>
            <a:off x="5538075" y="4156364"/>
            <a:ext cx="2157270" cy="2612754"/>
            <a:chOff x="3865477" y="3142557"/>
            <a:chExt cx="1425656" cy="2066900"/>
          </a:xfrm>
        </p:grpSpPr>
        <p:cxnSp>
          <p:nvCxnSpPr>
            <p:cNvPr id="60" name="Straight Arrow Connector 59"/>
            <p:cNvCxnSpPr/>
            <p:nvPr/>
          </p:nvCxnSpPr>
          <p:spPr>
            <a:xfrm flipV="1">
              <a:off x="4257717" y="3142557"/>
              <a:ext cx="0" cy="1258523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Rounded Rectangle 58"/>
            <p:cNvSpPr/>
            <p:nvPr/>
          </p:nvSpPr>
          <p:spPr>
            <a:xfrm>
              <a:off x="3865477" y="4059027"/>
              <a:ext cx="1425656" cy="1150430"/>
            </a:xfrm>
            <a:prstGeom prst="roundRect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76" r="-1"/>
          <a:stretch/>
        </p:blipFill>
        <p:spPr>
          <a:xfrm>
            <a:off x="5535701" y="5333765"/>
            <a:ext cx="2159644" cy="1422058"/>
          </a:xfrm>
          <a:prstGeom prst="round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80124" y="5192175"/>
            <a:ext cx="98644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500" dirty="0" smtClean="0">
                <a:solidFill>
                  <a:schemeClr val="accent5"/>
                </a:solidFill>
              </a:rPr>
              <a:t>!</a:t>
            </a:r>
            <a:endParaRPr lang="en-GB" sz="115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30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 smtClean="0">
                <a:ea typeface="Helvetica Neue Thin"/>
                <a:cs typeface="Helvetica Neue Thin"/>
                <a:sym typeface="Helvetica Neue Thin"/>
              </a:rPr>
              <a:t> </a:t>
            </a:r>
            <a:r>
              <a:rPr lang="bg-BG" dirty="0" smtClean="0">
                <a:ea typeface="Helvetica Neue Thin"/>
                <a:cs typeface="Helvetica Neue Thin"/>
                <a:sym typeface="Helvetica Neue Thin"/>
              </a:rPr>
              <a:t>Дискусия и обяснения</a:t>
            </a:r>
            <a:endParaRPr lang="de-DE" dirty="0"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bg-BG" dirty="0" smtClean="0"/>
              <a:t>На дъската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51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Допълнителни материали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7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 lvl="0">
              <a:defRPr sz="1800"/>
            </a:pPr>
            <a:r>
              <a:rPr lang="bg-BG" sz="3867" dirty="0" smtClean="0"/>
              <a:t>Симулация на лавина във въздух</a:t>
            </a:r>
            <a:endParaRPr sz="3867" dirty="0"/>
          </a:p>
        </p:txBody>
      </p:sp>
      <p:sp>
        <p:nvSpPr>
          <p:cNvPr id="2" name="Rectangle 1"/>
          <p:cNvSpPr/>
          <p:nvPr/>
        </p:nvSpPr>
        <p:spPr>
          <a:xfrm>
            <a:off x="6813106" y="6306844"/>
            <a:ext cx="5142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http://th.physik.uni-frankfurt.de/~drescher/CASSIM/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42900" y="1727918"/>
            <a:ext cx="11517923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Cosmic Ray Air Shower Pictures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/>
            </a:r>
            <a:br>
              <a:rPr kumimoji="0" lang="en-US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</a:b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by H.-J.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Drescher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  <a:hlinkClick r:id="rId2"/>
              </a:rPr>
              <a:t>drescher@th.physik.uni-frankfurt.de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bg-BG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Лавините за каскади от</a:t>
            </a:r>
            <a:r>
              <a:rPr kumimoji="0" lang="bg-BG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вторични частици индуцирани в атмосверата от високоенергетични космически лъчи. Това което ще наблюдаварте тук е визуализация на релистична симулация на такива лавини. Забележете че тук е показана само една на всеки милион симулирани частици за удобство на представянето.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0579" y="3968516"/>
            <a:ext cx="3027485" cy="22706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5259" y="4894609"/>
            <a:ext cx="3264385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b="1" dirty="0" smtClean="0">
                <a:solidFill>
                  <a:srgbClr val="0000FF"/>
                </a:solidFill>
              </a:rPr>
              <a:t>Синьо: Електрони / Позитрони</a:t>
            </a:r>
          </a:p>
          <a:p>
            <a:r>
              <a:rPr lang="bg-BG" b="1" dirty="0" smtClean="0">
                <a:solidFill>
                  <a:srgbClr val="66FFFF"/>
                </a:solidFill>
              </a:rPr>
              <a:t>Светло синьо: Фотони</a:t>
            </a:r>
          </a:p>
          <a:p>
            <a:r>
              <a:rPr lang="bg-BG" b="1" dirty="0" smtClean="0">
                <a:solidFill>
                  <a:srgbClr val="FF0000"/>
                </a:solidFill>
              </a:rPr>
              <a:t>Червено: Неутрони</a:t>
            </a:r>
          </a:p>
          <a:p>
            <a:r>
              <a:rPr lang="bg-BG" b="1" dirty="0" smtClean="0">
                <a:solidFill>
                  <a:srgbClr val="FF8000"/>
                </a:solidFill>
              </a:rPr>
              <a:t>Оранжево: Протони</a:t>
            </a:r>
          </a:p>
          <a:p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Сиво: Мезони</a:t>
            </a:r>
          </a:p>
          <a:p>
            <a:r>
              <a:rPr lang="bg-BG" b="1" dirty="0" smtClean="0">
                <a:solidFill>
                  <a:srgbClr val="00FF00"/>
                </a:solidFill>
              </a:rPr>
              <a:t>Зелено: Мюони</a:t>
            </a:r>
            <a:endParaRPr lang="en-US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55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ny-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1" y="631"/>
            <a:ext cx="9143999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3"/>
          <p:cNvSpPr txBox="1"/>
          <p:nvPr/>
        </p:nvSpPr>
        <p:spPr>
          <a:xfrm>
            <a:off x="110970" y="3291840"/>
            <a:ext cx="27250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 smtClean="0">
                <a:solidFill>
                  <a:srgbClr val="0000FF"/>
                </a:solidFill>
              </a:rPr>
              <a:t>Синьо: </a:t>
            </a:r>
          </a:p>
          <a:p>
            <a:pPr algn="ctr"/>
            <a:r>
              <a:rPr lang="bg-BG" b="1" dirty="0" smtClean="0">
                <a:solidFill>
                  <a:srgbClr val="0000FF"/>
                </a:solidFill>
              </a:rPr>
              <a:t>Електрони / Позитрони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Светло синьо: 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Фотони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Червено: 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Неутрони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Оранжево: 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Протони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Сиво: 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Мезони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Зелено: 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Мюони</a:t>
            </a:r>
            <a:endParaRPr lang="en-US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485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y-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extBox 4"/>
          <p:cNvSpPr txBox="1"/>
          <p:nvPr/>
        </p:nvSpPr>
        <p:spPr>
          <a:xfrm>
            <a:off x="110970" y="3291840"/>
            <a:ext cx="27250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 smtClean="0">
                <a:solidFill>
                  <a:srgbClr val="0000FF"/>
                </a:solidFill>
              </a:rPr>
              <a:t>Синьо: </a:t>
            </a:r>
          </a:p>
          <a:p>
            <a:pPr algn="ctr"/>
            <a:r>
              <a:rPr lang="bg-BG" b="1" dirty="0" smtClean="0">
                <a:solidFill>
                  <a:srgbClr val="0000FF"/>
                </a:solidFill>
              </a:rPr>
              <a:t>Електрони / Позитрони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Светло синьо: 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Фотони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Червено: 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Неутрони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Оранжево: 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Протони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Сиво: 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Мезони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Зелено: 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Мюони</a:t>
            </a:r>
            <a:endParaRPr lang="en-US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8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ny-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3"/>
          <p:cNvSpPr txBox="1"/>
          <p:nvPr/>
        </p:nvSpPr>
        <p:spPr>
          <a:xfrm>
            <a:off x="110970" y="3291840"/>
            <a:ext cx="27250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 smtClean="0">
                <a:solidFill>
                  <a:srgbClr val="0000FF"/>
                </a:solidFill>
              </a:rPr>
              <a:t>Синьо: </a:t>
            </a:r>
          </a:p>
          <a:p>
            <a:pPr algn="ctr"/>
            <a:r>
              <a:rPr lang="bg-BG" b="1" dirty="0" smtClean="0">
                <a:solidFill>
                  <a:srgbClr val="0000FF"/>
                </a:solidFill>
              </a:rPr>
              <a:t>Електрони / Позитрони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Светло синьо: 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Фотони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Червено: 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Неутрони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Оранжево: 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Протони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Сиво: 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Мезони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Зелено: 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Мюони</a:t>
            </a:r>
            <a:endParaRPr lang="en-US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94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>
                <a:latin typeface="Helvetica" pitchFamily="34" charset="0"/>
              </a:rPr>
              <a:t>Чанти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793037" y="1621912"/>
            <a:ext cx="6532902" cy="4738256"/>
            <a:chOff x="1384972" y="988867"/>
            <a:chExt cx="6532902" cy="473825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384972" y="988868"/>
              <a:ext cx="6532902" cy="473825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19617" y="988867"/>
              <a:ext cx="798257" cy="91351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34490" y="988868"/>
              <a:ext cx="429491" cy="21407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42513" y="3710361"/>
              <a:ext cx="429491" cy="21407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97565" y="3373205"/>
              <a:ext cx="246186" cy="24618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951318" y="2271866"/>
              <a:ext cx="145613" cy="12741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7054917" y="3459674"/>
              <a:ext cx="449657" cy="211339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7054918" y="3903385"/>
              <a:ext cx="449657" cy="211339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/>
        </p:nvSpPr>
        <p:spPr>
          <a:xfrm>
            <a:off x="7951630" y="2895810"/>
            <a:ext cx="180000" cy="81507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77DA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/>
          <p:cNvCxnSpPr>
            <a:stCxn id="13" idx="0"/>
          </p:cNvCxnSpPr>
          <p:nvPr/>
        </p:nvCxnSpPr>
        <p:spPr>
          <a:xfrm flipV="1">
            <a:off x="8041630" y="2651747"/>
            <a:ext cx="1859755" cy="244063"/>
          </a:xfrm>
          <a:prstGeom prst="line">
            <a:avLst/>
          </a:prstGeom>
          <a:ln w="28575">
            <a:solidFill>
              <a:srgbClr val="77DA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9901385" y="2651884"/>
            <a:ext cx="1167295" cy="3201103"/>
            <a:chOff x="9901385" y="2651884"/>
            <a:chExt cx="1167295" cy="3201103"/>
          </a:xfrm>
        </p:grpSpPr>
        <p:sp>
          <p:nvSpPr>
            <p:cNvPr id="22" name="Rectangle 21"/>
            <p:cNvSpPr/>
            <p:nvPr/>
          </p:nvSpPr>
          <p:spPr>
            <a:xfrm>
              <a:off x="9901385" y="2651884"/>
              <a:ext cx="1167295" cy="320110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77DA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15223" y="4900854"/>
              <a:ext cx="720000" cy="7200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52544" y="3931489"/>
              <a:ext cx="782679" cy="7200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84183" y="2864366"/>
              <a:ext cx="720000" cy="720000"/>
            </a:xfrm>
            <a:prstGeom prst="rect">
              <a:avLst/>
            </a:prstGeom>
          </p:spPr>
        </p:pic>
      </p:grpSp>
      <p:cxnSp>
        <p:nvCxnSpPr>
          <p:cNvPr id="29" name="Straight Connector 28"/>
          <p:cNvCxnSpPr>
            <a:stCxn id="13" idx="2"/>
          </p:cNvCxnSpPr>
          <p:nvPr/>
        </p:nvCxnSpPr>
        <p:spPr>
          <a:xfrm>
            <a:off x="8041630" y="3710888"/>
            <a:ext cx="1859755" cy="2142099"/>
          </a:xfrm>
          <a:prstGeom prst="line">
            <a:avLst/>
          </a:prstGeom>
          <a:ln w="28575">
            <a:solidFill>
              <a:srgbClr val="77DA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9458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y-4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extBox 4"/>
          <p:cNvSpPr txBox="1"/>
          <p:nvPr/>
        </p:nvSpPr>
        <p:spPr>
          <a:xfrm>
            <a:off x="110970" y="3291840"/>
            <a:ext cx="27250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 smtClean="0">
                <a:solidFill>
                  <a:srgbClr val="0000FF"/>
                </a:solidFill>
              </a:rPr>
              <a:t>Синьо: </a:t>
            </a:r>
          </a:p>
          <a:p>
            <a:pPr algn="ctr"/>
            <a:r>
              <a:rPr lang="bg-BG" b="1" dirty="0" smtClean="0">
                <a:solidFill>
                  <a:srgbClr val="0000FF"/>
                </a:solidFill>
              </a:rPr>
              <a:t>Електрони / Позитрони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Светло синьо: 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Фотони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Червено: 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Неутрони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Оранжево: 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Протони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Сиво: 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Мезони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Зелено: 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Мюони</a:t>
            </a:r>
            <a:endParaRPr lang="en-US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69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ny-5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2" y="0"/>
            <a:ext cx="9143998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3"/>
          <p:cNvSpPr txBox="1"/>
          <p:nvPr/>
        </p:nvSpPr>
        <p:spPr>
          <a:xfrm>
            <a:off x="110970" y="3291840"/>
            <a:ext cx="27250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 smtClean="0">
                <a:solidFill>
                  <a:srgbClr val="0000FF"/>
                </a:solidFill>
              </a:rPr>
              <a:t>Синьо: </a:t>
            </a:r>
          </a:p>
          <a:p>
            <a:pPr algn="ctr"/>
            <a:r>
              <a:rPr lang="bg-BG" b="1" dirty="0" smtClean="0">
                <a:solidFill>
                  <a:srgbClr val="0000FF"/>
                </a:solidFill>
              </a:rPr>
              <a:t>Електрони / Позитрони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Светло синьо: 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Фотони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Червено: 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Неутрони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Оранжево: 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Протони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Сиво: 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Мезони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Зелено: 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Мюони</a:t>
            </a:r>
            <a:endParaRPr lang="en-US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75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y-6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extBox 4"/>
          <p:cNvSpPr txBox="1"/>
          <p:nvPr/>
        </p:nvSpPr>
        <p:spPr>
          <a:xfrm>
            <a:off x="110970" y="3291840"/>
            <a:ext cx="27250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 smtClean="0">
                <a:solidFill>
                  <a:srgbClr val="0000FF"/>
                </a:solidFill>
              </a:rPr>
              <a:t>Синьо: </a:t>
            </a:r>
          </a:p>
          <a:p>
            <a:pPr algn="ctr"/>
            <a:r>
              <a:rPr lang="bg-BG" b="1" dirty="0" smtClean="0">
                <a:solidFill>
                  <a:srgbClr val="0000FF"/>
                </a:solidFill>
              </a:rPr>
              <a:t>Електрони / Позитрони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Светло синьо: 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Фотони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Червено: 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Неутрони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Оранжево: 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Протони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Сиво: 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Мезони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Зелено: 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Мюони</a:t>
            </a:r>
            <a:endParaRPr lang="en-US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71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ny-7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3"/>
          <p:cNvSpPr txBox="1"/>
          <p:nvPr/>
        </p:nvSpPr>
        <p:spPr>
          <a:xfrm>
            <a:off x="110970" y="3291840"/>
            <a:ext cx="27250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 smtClean="0">
                <a:solidFill>
                  <a:srgbClr val="0000FF"/>
                </a:solidFill>
              </a:rPr>
              <a:t>Синьо: </a:t>
            </a:r>
          </a:p>
          <a:p>
            <a:pPr algn="ctr"/>
            <a:r>
              <a:rPr lang="bg-BG" b="1" dirty="0" smtClean="0">
                <a:solidFill>
                  <a:srgbClr val="0000FF"/>
                </a:solidFill>
              </a:rPr>
              <a:t>Електрони / Позитрони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Светло синьо: 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Фотони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Червено: 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Неутрони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Оранжево: 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Протони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Сиво: 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Мезони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Зелено: 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Мюони</a:t>
            </a:r>
            <a:endParaRPr lang="en-US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2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y-8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extBox 4"/>
          <p:cNvSpPr txBox="1"/>
          <p:nvPr/>
        </p:nvSpPr>
        <p:spPr>
          <a:xfrm>
            <a:off x="110970" y="3291840"/>
            <a:ext cx="27250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 smtClean="0">
                <a:solidFill>
                  <a:srgbClr val="0000FF"/>
                </a:solidFill>
              </a:rPr>
              <a:t>Синьо: </a:t>
            </a:r>
          </a:p>
          <a:p>
            <a:pPr algn="ctr"/>
            <a:r>
              <a:rPr lang="bg-BG" b="1" dirty="0" smtClean="0">
                <a:solidFill>
                  <a:srgbClr val="0000FF"/>
                </a:solidFill>
              </a:rPr>
              <a:t>Електрони / Позитрони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Светло синьо: 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Фотони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Червено: 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Неутрони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Оранжево: 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Протони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Сиво: 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Мезони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Зелено: 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Мюони</a:t>
            </a:r>
            <a:endParaRPr lang="en-US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82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ny-9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3"/>
          <p:cNvSpPr txBox="1"/>
          <p:nvPr/>
        </p:nvSpPr>
        <p:spPr>
          <a:xfrm>
            <a:off x="110970" y="3291840"/>
            <a:ext cx="27250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 smtClean="0">
                <a:solidFill>
                  <a:srgbClr val="0000FF"/>
                </a:solidFill>
              </a:rPr>
              <a:t>Синьо: </a:t>
            </a:r>
          </a:p>
          <a:p>
            <a:pPr algn="ctr"/>
            <a:r>
              <a:rPr lang="bg-BG" b="1" dirty="0" smtClean="0">
                <a:solidFill>
                  <a:srgbClr val="0000FF"/>
                </a:solidFill>
              </a:rPr>
              <a:t>Електрони / Позитрони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Светло синьо: 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Фотони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Червено: 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Неутрони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Оранжево: 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Протони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Сиво: 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Мезони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Зелено: 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Мюони</a:t>
            </a:r>
            <a:endParaRPr lang="en-US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79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y-10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extBox 4"/>
          <p:cNvSpPr txBox="1"/>
          <p:nvPr/>
        </p:nvSpPr>
        <p:spPr>
          <a:xfrm>
            <a:off x="110970" y="3291840"/>
            <a:ext cx="27250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 smtClean="0">
                <a:solidFill>
                  <a:srgbClr val="0000FF"/>
                </a:solidFill>
              </a:rPr>
              <a:t>Синьо: </a:t>
            </a:r>
          </a:p>
          <a:p>
            <a:pPr algn="ctr"/>
            <a:r>
              <a:rPr lang="bg-BG" b="1" dirty="0" smtClean="0">
                <a:solidFill>
                  <a:srgbClr val="0000FF"/>
                </a:solidFill>
              </a:rPr>
              <a:t>Електрони / Позитрони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Светло синьо: 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Фотони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Червено: 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Неутрони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Оранжево: 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Протони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Сиво: 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Мезони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Зелено: 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Мюони</a:t>
            </a:r>
            <a:endParaRPr lang="en-US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43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ny-1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3"/>
          <p:cNvSpPr txBox="1"/>
          <p:nvPr/>
        </p:nvSpPr>
        <p:spPr>
          <a:xfrm>
            <a:off x="110970" y="3291840"/>
            <a:ext cx="27250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 smtClean="0">
                <a:solidFill>
                  <a:srgbClr val="0000FF"/>
                </a:solidFill>
              </a:rPr>
              <a:t>Синьо: </a:t>
            </a:r>
          </a:p>
          <a:p>
            <a:pPr algn="ctr"/>
            <a:r>
              <a:rPr lang="bg-BG" b="1" dirty="0" smtClean="0">
                <a:solidFill>
                  <a:srgbClr val="0000FF"/>
                </a:solidFill>
              </a:rPr>
              <a:t>Електрони / Позитрони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Светло синьо: 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Фотони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Червено: 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Неутрони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Оранжево: 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Протони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Сиво: 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Мезони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Зелено: 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Мюони</a:t>
            </a:r>
            <a:endParaRPr lang="en-US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24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y-1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extBox 4"/>
          <p:cNvSpPr txBox="1"/>
          <p:nvPr/>
        </p:nvSpPr>
        <p:spPr>
          <a:xfrm>
            <a:off x="110970" y="3291840"/>
            <a:ext cx="27250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 smtClean="0">
                <a:solidFill>
                  <a:srgbClr val="0000FF"/>
                </a:solidFill>
              </a:rPr>
              <a:t>Синьо: </a:t>
            </a:r>
          </a:p>
          <a:p>
            <a:pPr algn="ctr"/>
            <a:r>
              <a:rPr lang="bg-BG" b="1" dirty="0" smtClean="0">
                <a:solidFill>
                  <a:srgbClr val="0000FF"/>
                </a:solidFill>
              </a:rPr>
              <a:t>Електрони / Позитрони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Светло синьо: 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Фотони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Червено: 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Неутрони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Оранжево: 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Протони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Сиво: 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Мезони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Зелено: 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Мюони</a:t>
            </a:r>
            <a:endParaRPr lang="en-US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01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ny-all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3"/>
          <p:cNvSpPr txBox="1"/>
          <p:nvPr/>
        </p:nvSpPr>
        <p:spPr>
          <a:xfrm>
            <a:off x="110970" y="3291840"/>
            <a:ext cx="27250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 smtClean="0">
                <a:solidFill>
                  <a:srgbClr val="0000FF"/>
                </a:solidFill>
              </a:rPr>
              <a:t>Синьо: </a:t>
            </a:r>
          </a:p>
          <a:p>
            <a:pPr algn="ctr"/>
            <a:r>
              <a:rPr lang="bg-BG" b="1" dirty="0" smtClean="0">
                <a:solidFill>
                  <a:srgbClr val="0000FF"/>
                </a:solidFill>
              </a:rPr>
              <a:t>Електрони / Позитрони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Светло синьо: 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Фотони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Червено: 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Неутрони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Оранжево: 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Протони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Сиво: 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Мезони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Зелено: 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Мюони</a:t>
            </a:r>
            <a:endParaRPr lang="en-US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01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latin typeface="Helvetica" pitchFamily="34" charset="0"/>
              </a:rPr>
              <a:t>Аварийни изходи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793037" y="1621912"/>
            <a:ext cx="6532902" cy="4738256"/>
            <a:chOff x="1384972" y="988867"/>
            <a:chExt cx="6532902" cy="473825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384972" y="988868"/>
              <a:ext cx="6532902" cy="473825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19617" y="988867"/>
              <a:ext cx="798257" cy="913514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34490" y="988868"/>
              <a:ext cx="429491" cy="214075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42513" y="3710361"/>
              <a:ext cx="429491" cy="214075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97565" y="3373205"/>
              <a:ext cx="246186" cy="246186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951318" y="2271866"/>
              <a:ext cx="145613" cy="127412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7054917" y="3459674"/>
              <a:ext cx="449657" cy="211339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7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7054918" y="3903385"/>
              <a:ext cx="449657" cy="2113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2000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y-ee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extBox 4"/>
          <p:cNvSpPr txBox="1"/>
          <p:nvPr/>
        </p:nvSpPr>
        <p:spPr>
          <a:xfrm>
            <a:off x="110970" y="3291840"/>
            <a:ext cx="27250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 smtClean="0">
                <a:solidFill>
                  <a:srgbClr val="0000FF"/>
                </a:solidFill>
              </a:rPr>
              <a:t>Синьо: </a:t>
            </a:r>
          </a:p>
          <a:p>
            <a:pPr algn="ctr"/>
            <a:r>
              <a:rPr lang="bg-BG" b="1" dirty="0" smtClean="0">
                <a:solidFill>
                  <a:srgbClr val="0000FF"/>
                </a:solidFill>
              </a:rPr>
              <a:t>Електрони / Позитрони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Светло синьо: 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Фотони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Червено: 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Неутрони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Оранжево: 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Протони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Сиво: 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Мезони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Зелено: 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Мюони</a:t>
            </a:r>
            <a:endParaRPr lang="en-US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99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ny-gamma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3"/>
          <p:cNvSpPr txBox="1"/>
          <p:nvPr/>
        </p:nvSpPr>
        <p:spPr>
          <a:xfrm>
            <a:off x="110970" y="3291840"/>
            <a:ext cx="27250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 smtClean="0">
                <a:solidFill>
                  <a:srgbClr val="0000FF"/>
                </a:solidFill>
              </a:rPr>
              <a:t>Синьо: </a:t>
            </a:r>
          </a:p>
          <a:p>
            <a:pPr algn="ctr"/>
            <a:r>
              <a:rPr lang="bg-BG" b="1" dirty="0" smtClean="0">
                <a:solidFill>
                  <a:srgbClr val="0000FF"/>
                </a:solidFill>
              </a:rPr>
              <a:t>Електрони / Позитрони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Светло синьо: 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Фотони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Червено: 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Неутрони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Оранжево: 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Протони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Сиво: 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Мезони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Зелено: 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Мюони</a:t>
            </a:r>
            <a:endParaRPr lang="en-US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18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y-hadron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extBox 4"/>
          <p:cNvSpPr txBox="1"/>
          <p:nvPr/>
        </p:nvSpPr>
        <p:spPr>
          <a:xfrm>
            <a:off x="110970" y="3291840"/>
            <a:ext cx="27250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 smtClean="0">
                <a:solidFill>
                  <a:srgbClr val="0000FF"/>
                </a:solidFill>
              </a:rPr>
              <a:t>Синьо: </a:t>
            </a:r>
          </a:p>
          <a:p>
            <a:pPr algn="ctr"/>
            <a:r>
              <a:rPr lang="bg-BG" b="1" dirty="0" smtClean="0">
                <a:solidFill>
                  <a:srgbClr val="0000FF"/>
                </a:solidFill>
              </a:rPr>
              <a:t>Електрони / Позитрони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Светло синьо: 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Фотони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Червено: 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Неутрони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Оранжево: 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Протони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Сиво: 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Мезони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Зелено: 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Мюони</a:t>
            </a:r>
            <a:endParaRPr lang="en-US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86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ny-muon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1" y="-17585"/>
            <a:ext cx="9143999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3"/>
          <p:cNvSpPr txBox="1"/>
          <p:nvPr/>
        </p:nvSpPr>
        <p:spPr>
          <a:xfrm>
            <a:off x="110970" y="3291840"/>
            <a:ext cx="27250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 smtClean="0">
                <a:solidFill>
                  <a:srgbClr val="0000FF"/>
                </a:solidFill>
              </a:rPr>
              <a:t>Синьо: </a:t>
            </a:r>
          </a:p>
          <a:p>
            <a:pPr algn="ctr"/>
            <a:r>
              <a:rPr lang="bg-BG" b="1" dirty="0" smtClean="0">
                <a:solidFill>
                  <a:srgbClr val="0000FF"/>
                </a:solidFill>
              </a:rPr>
              <a:t>Електрони / Позитрони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Светло синьо: </a:t>
            </a:r>
          </a:p>
          <a:p>
            <a:pPr algn="ctr"/>
            <a:r>
              <a:rPr lang="bg-BG" b="1" dirty="0" smtClean="0">
                <a:solidFill>
                  <a:srgbClr val="66FFFF"/>
                </a:solidFill>
              </a:rPr>
              <a:t>Фотони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Червено: </a:t>
            </a:r>
          </a:p>
          <a:p>
            <a:pPr algn="ctr"/>
            <a:r>
              <a:rPr lang="bg-BG" b="1" dirty="0" smtClean="0">
                <a:solidFill>
                  <a:srgbClr val="FF0000"/>
                </a:solidFill>
              </a:rPr>
              <a:t>Неутрони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Оранжево: </a:t>
            </a:r>
          </a:p>
          <a:p>
            <a:pPr algn="ctr"/>
            <a:r>
              <a:rPr lang="bg-BG" b="1" dirty="0" smtClean="0">
                <a:solidFill>
                  <a:srgbClr val="FF8000"/>
                </a:solidFill>
              </a:rPr>
              <a:t>Протони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Сиво: </a:t>
            </a:r>
          </a:p>
          <a:p>
            <a:pPr algn="ctr"/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Мезони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Зелено: </a:t>
            </a:r>
          </a:p>
          <a:p>
            <a:pPr algn="ctr"/>
            <a:r>
              <a:rPr lang="bg-BG" b="1" dirty="0" smtClean="0">
                <a:solidFill>
                  <a:srgbClr val="00FF00"/>
                </a:solidFill>
              </a:rPr>
              <a:t>Мюони</a:t>
            </a:r>
            <a:endParaRPr lang="en-US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78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bg-BG" dirty="0" smtClean="0">
                <a:latin typeface="Helvetica" pitchFamily="34" charset="0"/>
              </a:rPr>
              <a:t>Точка за събиране</a:t>
            </a:r>
            <a:r>
              <a:rPr lang="bg-BG" dirty="0">
                <a:latin typeface="Helvetica" pitchFamily="34" charset="0"/>
              </a:rPr>
              <a:t> </a:t>
            </a:r>
            <a:r>
              <a:rPr lang="bg-BG" dirty="0" smtClean="0">
                <a:latin typeface="Helvetica" pitchFamily="34" charset="0"/>
              </a:rPr>
              <a:t>в случай на авария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262554" y="1825625"/>
            <a:ext cx="7666892" cy="4252793"/>
            <a:chOff x="2262554" y="1825625"/>
            <a:chExt cx="7666892" cy="4252793"/>
          </a:xfrm>
        </p:grpSpPr>
        <p:grpSp>
          <p:nvGrpSpPr>
            <p:cNvPr id="8" name="Group 7"/>
            <p:cNvGrpSpPr/>
            <p:nvPr/>
          </p:nvGrpSpPr>
          <p:grpSpPr>
            <a:xfrm>
              <a:off x="2262554" y="1825625"/>
              <a:ext cx="7666892" cy="4252793"/>
              <a:chOff x="2347547" y="1195754"/>
              <a:chExt cx="5486400" cy="3095625"/>
            </a:xfrm>
          </p:grpSpPr>
          <p:pic>
            <p:nvPicPr>
              <p:cNvPr id="10" name="Picture 54" descr="img_20140827_75dc93c7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2347547" y="1195754"/>
                <a:ext cx="5486400" cy="30956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55" descr="http://www.health-safety-signs.uk.com/productimages/Aluminium-assembly-poin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67678" y="1439471"/>
                <a:ext cx="371475" cy="4953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80001" y="2524369"/>
              <a:ext cx="797168" cy="633046"/>
            </a:xfrm>
            <a:prstGeom prst="rect">
              <a:avLst/>
            </a:prstGeom>
            <a:ln w="28575">
              <a:solidFill>
                <a:srgbClr val="FFFF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418542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latin typeface="Helvetica" pitchFamily="34" charset="0"/>
              </a:rPr>
              <a:t>Тоалетни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089769" y="1825625"/>
            <a:ext cx="6012462" cy="4351338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069" y="4978268"/>
            <a:ext cx="539261" cy="404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4246" y="2360246"/>
            <a:ext cx="1195753" cy="945662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56075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latin typeface="Helvetica" pitchFamily="34" charset="0"/>
              </a:rPr>
              <a:t>Накратко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bg-BG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История</a:t>
            </a:r>
            <a:endParaRPr lang="de-DE" dirty="0" smtClean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bg-BG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Стъпка по стъпка</a:t>
            </a:r>
            <a:endParaRPr lang="de-DE" dirty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bg-BG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Да си направим </a:t>
            </a:r>
            <a:r>
              <a:rPr lang="bg-BG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собс</a:t>
            </a:r>
            <a:r>
              <a:rPr lang="bg-BG" dirty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т</a:t>
            </a:r>
            <a:r>
              <a:rPr lang="bg-BG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вен </a:t>
            </a:r>
            <a:r>
              <a:rPr lang="bg-BG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детектор на частици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bg-BG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Почистване</a:t>
            </a:r>
            <a:endParaRPr lang="de-DE" dirty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bg-BG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Дискусия и обяснения</a:t>
            </a:r>
            <a:endParaRPr lang="de-DE" dirty="0" smtClean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marL="0" lvl="0" indent="0">
              <a:lnSpc>
                <a:spcPct val="150000"/>
              </a:lnSpc>
              <a:buNone/>
              <a:defRPr sz="1800"/>
            </a:pPr>
            <a:endParaRPr lang="de-DE" dirty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marL="0" indent="0">
              <a:buNone/>
            </a:pPr>
            <a:endParaRPr lang="en-GB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10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История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805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3773"/>
            <a:ext cx="10515600" cy="1325563"/>
          </a:xfrm>
        </p:spPr>
        <p:txBody>
          <a:bodyPr/>
          <a:lstStyle/>
          <a:p>
            <a:r>
              <a:rPr lang="bg-BG" dirty="0" smtClean="0">
                <a:latin typeface="Helvetica" pitchFamily="34" charset="0"/>
              </a:rPr>
              <a:t>История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153622"/>
            <a:ext cx="5157787" cy="823912"/>
          </a:xfrm>
        </p:spPr>
        <p:txBody>
          <a:bodyPr/>
          <a:lstStyle/>
          <a:p>
            <a:pPr lvl="0"/>
            <a:r>
              <a:rPr lang="en-US" dirty="0">
                <a:latin typeface="Helvetica" pitchFamily="34" charset="0"/>
              </a:rPr>
              <a:t>Charles T. R. Wilson (1869 - 1959)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1977534"/>
            <a:ext cx="5157787" cy="13160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bg-BG" sz="2000" dirty="0" smtClean="0">
                <a:latin typeface="Helvetica" pitchFamily="34" charset="0"/>
              </a:rPr>
              <a:t>Шотландският физик, изработил първата </a:t>
            </a:r>
            <a:r>
              <a:rPr lang="bg-BG" sz="2000" dirty="0" smtClean="0">
                <a:latin typeface="Helvetica" pitchFamily="34" charset="0"/>
              </a:rPr>
              <a:t>“облачна </a:t>
            </a:r>
            <a:r>
              <a:rPr lang="bg-BG" sz="2000" dirty="0" smtClean="0">
                <a:latin typeface="Helvetica" pitchFamily="34" charset="0"/>
              </a:rPr>
              <a:t>камера“ </a:t>
            </a:r>
            <a:r>
              <a:rPr lang="bg-BG" sz="2000" dirty="0" smtClean="0">
                <a:latin typeface="Helvetica" pitchFamily="34" charset="0"/>
              </a:rPr>
              <a:t>през 1911 </a:t>
            </a:r>
            <a:r>
              <a:rPr lang="bg-BG" sz="2000" dirty="0" smtClean="0">
                <a:latin typeface="Helvetica" pitchFamily="34" charset="0"/>
              </a:rPr>
              <a:t>год., </a:t>
            </a:r>
            <a:r>
              <a:rPr lang="bg-BG" sz="2000" dirty="0">
                <a:latin typeface="Helvetica" pitchFamily="34" charset="0"/>
              </a:rPr>
              <a:t>п</a:t>
            </a:r>
            <a:r>
              <a:rPr lang="bg-BG" sz="2000" dirty="0" smtClean="0">
                <a:latin typeface="Helvetica" pitchFamily="34" charset="0"/>
              </a:rPr>
              <a:t>олучава </a:t>
            </a:r>
            <a:r>
              <a:rPr lang="bg-BG" sz="2000" dirty="0" smtClean="0">
                <a:latin typeface="Helvetica" pitchFamily="34" charset="0"/>
              </a:rPr>
              <a:t>Нобелова награда през 1927 </a:t>
            </a:r>
            <a:r>
              <a:rPr lang="bg-BG" sz="2000" dirty="0" smtClean="0">
                <a:latin typeface="Helvetica" pitchFamily="34" charset="0"/>
              </a:rPr>
              <a:t>год.</a:t>
            </a: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lvl="0" indent="0">
              <a:buNone/>
            </a:pPr>
            <a:endParaRPr lang="en-US" sz="1100" i="1" dirty="0" smtClean="0">
              <a:latin typeface="Helvetica" pitchFamily="34" charset="0"/>
            </a:endParaRPr>
          </a:p>
          <a:p>
            <a:pPr marL="0" lvl="0" indent="0">
              <a:buNone/>
            </a:pPr>
            <a:endParaRPr lang="en-US" sz="1100" i="1" dirty="0" smtClean="0">
              <a:latin typeface="Helvetica" pitchFamily="34" charset="0"/>
            </a:endParaRPr>
          </a:p>
          <a:p>
            <a:pPr marL="0" lvl="0" indent="0">
              <a:buNone/>
            </a:pPr>
            <a:endParaRPr lang="en-US" sz="1100" i="1" dirty="0" smtClean="0">
              <a:latin typeface="Helvetica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153622"/>
            <a:ext cx="5183188" cy="823912"/>
          </a:xfrm>
        </p:spPr>
        <p:txBody>
          <a:bodyPr/>
          <a:lstStyle/>
          <a:p>
            <a:pPr lvl="0"/>
            <a:r>
              <a:rPr lang="en-US" dirty="0">
                <a:latin typeface="Helvetica" pitchFamily="34" charset="0"/>
              </a:rPr>
              <a:t>Carl Anderson (1905 - 1991)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977534"/>
            <a:ext cx="5424853" cy="3684588"/>
          </a:xfrm>
        </p:spPr>
        <p:txBody>
          <a:bodyPr/>
          <a:lstStyle/>
          <a:p>
            <a:pPr marL="0" lvl="0" indent="0">
              <a:buNone/>
            </a:pPr>
            <a:r>
              <a:rPr lang="bg-BG" sz="2000" dirty="0" smtClean="0">
                <a:latin typeface="Helvetica" pitchFamily="34" charset="0"/>
              </a:rPr>
              <a:t>Използвайки камерата на Уилсън открива  позитрона (1932 год.) и мюона (1936 год.)</a:t>
            </a:r>
            <a:r>
              <a:rPr lang="en-US" sz="2000" dirty="0" smtClean="0">
                <a:latin typeface="Helvetica" pitchFamily="34" charset="0"/>
              </a:rPr>
              <a:t>.</a:t>
            </a:r>
            <a:r>
              <a:rPr lang="bg-BG" sz="2000" dirty="0" smtClean="0">
                <a:latin typeface="Helvetica" pitchFamily="34" charset="0"/>
              </a:rPr>
              <a:t> Получава Нобелова награда през 1936 год.</a:t>
            </a:r>
            <a:endParaRPr lang="en-GB" dirty="0"/>
          </a:p>
        </p:txBody>
      </p:sp>
      <p:pic>
        <p:nvPicPr>
          <p:cNvPr id="7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41583" y="3179475"/>
            <a:ext cx="3399695" cy="236513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asted-image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tretch>
            <a:fillRect/>
          </a:stretch>
        </p:blipFill>
        <p:spPr>
          <a:xfrm>
            <a:off x="7228499" y="2933554"/>
            <a:ext cx="2848481" cy="2728568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Rectangle 9"/>
          <p:cNvSpPr/>
          <p:nvPr/>
        </p:nvSpPr>
        <p:spPr>
          <a:xfrm>
            <a:off x="6185268" y="5794063"/>
            <a:ext cx="541178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/>
            </a:pPr>
            <a:r>
              <a:rPr lang="en-US" sz="1100" i="1" dirty="0">
                <a:latin typeface="Helvetica" pitchFamily="34" charset="0"/>
              </a:rPr>
              <a:t>Carl D. Anderson (1905–1991) - Anderson, Carl D. (1933</a:t>
            </a:r>
            <a:r>
              <a:rPr lang="en-US" sz="1100" i="1" dirty="0" smtClean="0">
                <a:latin typeface="Helvetica" pitchFamily="34" charset="0"/>
              </a:rPr>
              <a:t>).  </a:t>
            </a:r>
            <a:r>
              <a:rPr lang="en-US" sz="1100" i="1" dirty="0">
                <a:latin typeface="Helvetica" pitchFamily="34" charset="0"/>
              </a:rPr>
              <a:t>"The Positive Electron". Physical Review 43 (6): 491–494. </a:t>
            </a:r>
            <a:r>
              <a:rPr lang="en-US" sz="1100" i="1" dirty="0">
                <a:solidFill>
                  <a:srgbClr val="0645AD"/>
                </a:solidFill>
                <a:latin typeface="Helvetica" pitchFamily="34" charset="0"/>
                <a:hlinkClick r:id="rId4"/>
              </a:rPr>
              <a:t>DOI</a:t>
            </a:r>
            <a:r>
              <a:rPr lang="en-US" sz="1100" i="1" dirty="0">
                <a:solidFill>
                  <a:srgbClr val="323333"/>
                </a:solidFill>
                <a:latin typeface="Helvetica" pitchFamily="34" charset="0"/>
              </a:rPr>
              <a:t>:</a:t>
            </a:r>
            <a:r>
              <a:rPr lang="en-US" sz="1100" i="1" dirty="0">
                <a:solidFill>
                  <a:srgbClr val="0645AD"/>
                </a:solidFill>
                <a:latin typeface="Helvetica" pitchFamily="34" charset="0"/>
                <a:hlinkClick r:id="rId5"/>
              </a:rPr>
              <a:t>10.1103/PhysRev.43.491</a:t>
            </a:r>
            <a:r>
              <a:rPr lang="en-US" sz="1100" i="1" dirty="0">
                <a:solidFill>
                  <a:srgbClr val="323333"/>
                </a:solidFill>
                <a:latin typeface="Helvetica" pitchFamily="34" charset="0"/>
              </a:rPr>
              <a:t>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39788" y="5624786"/>
            <a:ext cx="486642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100" i="1" dirty="0">
                <a:latin typeface="Helvetica" pitchFamily="34" charset="0"/>
              </a:rPr>
              <a:t>C. T. R. WILSON: On an Expansion Apparatus for Making Visible the Tracks of </a:t>
            </a:r>
            <a:r>
              <a:rPr lang="en-US" sz="1100" i="1" dirty="0" err="1">
                <a:latin typeface="Helvetica" pitchFamily="34" charset="0"/>
              </a:rPr>
              <a:t>Ionising</a:t>
            </a:r>
            <a:r>
              <a:rPr lang="en-US" sz="1100" i="1" dirty="0">
                <a:latin typeface="Helvetica" pitchFamily="34" charset="0"/>
              </a:rPr>
              <a:t> Particles in Gases and Some Results Obtained by Its Use. Proc. R. Soc. </a:t>
            </a:r>
            <a:r>
              <a:rPr lang="en-US" sz="1100" i="1" dirty="0" err="1">
                <a:latin typeface="Helvetica" pitchFamily="34" charset="0"/>
              </a:rPr>
              <a:t>Lond</a:t>
            </a:r>
            <a:r>
              <a:rPr lang="en-US" sz="1100" i="1" dirty="0">
                <a:latin typeface="Helvetica" pitchFamily="34" charset="0"/>
              </a:rPr>
              <a:t>. A. 1912 87 277-292  DOI:</a:t>
            </a:r>
            <a:r>
              <a:rPr lang="en-US" sz="1100" i="1" dirty="0">
                <a:latin typeface="Helvetica" pitchFamily="34" charset="0"/>
                <a:hlinkClick r:id="rId6"/>
              </a:rPr>
              <a:t>10.1098/rspa.1912.0081</a:t>
            </a:r>
            <a:endParaRPr lang="en-US" sz="1100" i="1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49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C69DF681D8F04D98763E1E46814A0A" ma:contentTypeVersion="0" ma:contentTypeDescription="Create a new document." ma:contentTypeScope="" ma:versionID="c27b7ab03bc65535b129c1acdd71995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B6B2B10-6ADC-447C-AE69-9937800BFA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25BB22F-9204-4580-A310-06F7523E39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A1DB94-82A1-41FF-9A64-105CFA46A06B}">
  <ds:schemaRefs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4245</TotalTime>
  <Words>657</Words>
  <Application>Microsoft Office PowerPoint</Application>
  <PresentationFormat>Widescreen</PresentationFormat>
  <Paragraphs>262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1" baseType="lpstr">
      <vt:lpstr>ＭＳ Ｐゴシック</vt:lpstr>
      <vt:lpstr>Arial</vt:lpstr>
      <vt:lpstr>Calibri</vt:lpstr>
      <vt:lpstr>Calibri Light</vt:lpstr>
      <vt:lpstr>Helvetica</vt:lpstr>
      <vt:lpstr>Helvetica Neue Thin</vt:lpstr>
      <vt:lpstr>Wingdings</vt:lpstr>
      <vt:lpstr>Office Theme</vt:lpstr>
      <vt:lpstr>PowerPoint Presentation</vt:lpstr>
      <vt:lpstr>Правилата в S‘Cool лабораторията</vt:lpstr>
      <vt:lpstr>Чанти</vt:lpstr>
      <vt:lpstr>Аварийни изходи</vt:lpstr>
      <vt:lpstr>Точка за събиране в случай на авария</vt:lpstr>
      <vt:lpstr>Тоалетни</vt:lpstr>
      <vt:lpstr>Накратко</vt:lpstr>
      <vt:lpstr>История</vt:lpstr>
      <vt:lpstr>История</vt:lpstr>
      <vt:lpstr>Стъпка по стъпка</vt:lpstr>
      <vt:lpstr>Как да си направим камера на Уилсън: </vt:lpstr>
      <vt:lpstr>Стъпка 1</vt:lpstr>
      <vt:lpstr>Стъпка 2</vt:lpstr>
      <vt:lpstr>Стъпка 3</vt:lpstr>
      <vt:lpstr>Стъпка 4</vt:lpstr>
      <vt:lpstr>Стъпка 5</vt:lpstr>
      <vt:lpstr>Стъпка 6</vt:lpstr>
      <vt:lpstr>Стъпка 7</vt:lpstr>
      <vt:lpstr>Стъпка 8</vt:lpstr>
      <vt:lpstr>Стъпка 9</vt:lpstr>
      <vt:lpstr>☞ Направете си детектор за частици!</vt:lpstr>
      <vt:lpstr>☞ Направете си детектор за частици!</vt:lpstr>
      <vt:lpstr>☞ Почистване</vt:lpstr>
      <vt:lpstr> Дискусия и обяснения</vt:lpstr>
      <vt:lpstr>Допълнителни материали</vt:lpstr>
      <vt:lpstr>Симулация на лавина във въздух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Woithe</dc:creator>
  <cp:lastModifiedBy>Alexander Hristov</cp:lastModifiedBy>
  <cp:revision>121</cp:revision>
  <cp:lastPrinted>2014-08-29T11:28:05Z</cp:lastPrinted>
  <dcterms:created xsi:type="dcterms:W3CDTF">2014-08-27T09:53:32Z</dcterms:created>
  <dcterms:modified xsi:type="dcterms:W3CDTF">2016-10-03T21:16:44Z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0x010100FCC69DF681D8F04D98763E1E46814A0A</vt:lpwstr>
  </property>
</Properties>
</file>