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61" r:id="rId4"/>
    <p:sldId id="270" r:id="rId5"/>
    <p:sldId id="271" r:id="rId6"/>
    <p:sldId id="259" r:id="rId7"/>
    <p:sldId id="260" r:id="rId8"/>
    <p:sldId id="287" r:id="rId9"/>
    <p:sldId id="290" r:id="rId10"/>
    <p:sldId id="296" r:id="rId11"/>
    <p:sldId id="269" r:id="rId12"/>
    <p:sldId id="268" r:id="rId13"/>
    <p:sldId id="284" r:id="rId14"/>
    <p:sldId id="285" r:id="rId15"/>
    <p:sldId id="265" r:id="rId16"/>
    <p:sldId id="282" r:id="rId17"/>
    <p:sldId id="278" r:id="rId18"/>
    <p:sldId id="279" r:id="rId19"/>
    <p:sldId id="297" r:id="rId20"/>
    <p:sldId id="288" r:id="rId21"/>
    <p:sldId id="286" r:id="rId22"/>
    <p:sldId id="291" r:id="rId23"/>
    <p:sldId id="292" r:id="rId24"/>
    <p:sldId id="294" r:id="rId25"/>
    <p:sldId id="266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3D0FE14-E47C-45EA-9F38-6C2E4F84E545}">
          <p14:sldIdLst>
            <p14:sldId id="256"/>
            <p14:sldId id="257"/>
            <p14:sldId id="261"/>
            <p14:sldId id="270"/>
            <p14:sldId id="271"/>
          </p14:sldIdLst>
        </p14:section>
        <p14:section name="Untitled Section" id="{788A270D-AEC5-4D7D-95CB-C0DDCCAC19B2}">
          <p14:sldIdLst>
            <p14:sldId id="259"/>
            <p14:sldId id="260"/>
            <p14:sldId id="287"/>
            <p14:sldId id="290"/>
            <p14:sldId id="296"/>
            <p14:sldId id="269"/>
            <p14:sldId id="268"/>
            <p14:sldId id="284"/>
            <p14:sldId id="285"/>
            <p14:sldId id="265"/>
            <p14:sldId id="282"/>
            <p14:sldId id="278"/>
            <p14:sldId id="279"/>
            <p14:sldId id="297"/>
            <p14:sldId id="288"/>
            <p14:sldId id="286"/>
            <p14:sldId id="291"/>
            <p14:sldId id="292"/>
            <p14:sldId id="294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00FF"/>
    <a:srgbClr val="00FF0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7" d="100"/>
          <a:sy n="67" d="100"/>
        </p:scale>
        <p:origin x="7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DD121-711E-442E-B2C9-E0E2D356DED2}" type="datetimeFigureOut">
              <a:rPr lang="en-GB" smtClean="0"/>
              <a:t>01/06/2017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6A2D1-DEE6-414F-ADD8-20B4EA59458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17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6A2D1-DEE6-414F-ADD8-20B4EA59458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3168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7A6B78-9228-4849-908C-893C427DA105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036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6A2D1-DEE6-414F-ADD8-20B4EA59458A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178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D53-D012-4276-B3C9-E87E57526532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37884" y="6356350"/>
            <a:ext cx="2743200" cy="365125"/>
          </a:xfrm>
        </p:spPr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275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8B55C-F688-4587-9A75-0363CEB15AD5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5485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F90B1-41C6-49FF-850C-622DC9E4C64C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5637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AB246-EEED-43F8-9430-B145CAF1B1F5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6188" y="6356350"/>
            <a:ext cx="2743200" cy="365125"/>
          </a:xfrm>
        </p:spPr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1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67076-D9FB-470E-ACFF-A1EC4CE72751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9967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5188B-2B00-4B13-97E3-5EC810A8BFD9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620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32F8B-895F-4AA0-915E-D1E20DF86428}" type="datetime1">
              <a:rPr lang="en-GB" smtClean="0"/>
              <a:t>01/06/2017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35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8AF1B-E675-4134-87EF-F60E87AA403F}" type="datetime1">
              <a:rPr lang="en-GB" smtClean="0"/>
              <a:t>01/06/2017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473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40F5F3-BEF1-4115-A8A6-40F32CCA25A6}" type="datetime1">
              <a:rPr lang="en-GB" smtClean="0"/>
              <a:t>01/06/2017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969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B1DE1-8521-42A8-9743-D595BDE91D52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6827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5CBC9-A492-4655-AED2-DC19987E6982}" type="datetime1">
              <a:rPr lang="en-GB" smtClean="0"/>
              <a:t>01/06/2017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477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8B7CD-82EB-41CA-9411-436716AEB303}" type="datetime1">
              <a:rPr lang="en-GB" smtClean="0"/>
              <a:t>01/06/2017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788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038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neutrinonetwork.org/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4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8000" dirty="0" smtClean="0">
                <a:solidFill>
                  <a:schemeClr val="bg1"/>
                </a:solidFill>
              </a:rPr>
              <a:t>Neutrino Astronomy</a:t>
            </a:r>
            <a:r>
              <a:rPr lang="en-GB" dirty="0" smtClean="0">
                <a:solidFill>
                  <a:schemeClr val="bg1"/>
                </a:solidFill>
              </a:rPr>
              <a:t/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sz="4000" dirty="0" smtClean="0">
                <a:solidFill>
                  <a:schemeClr val="bg1"/>
                </a:solidFill>
              </a:rPr>
              <a:t>present and future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5013238"/>
            <a:ext cx="9144000" cy="1655762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Maarten de Jong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Rencontres de Blois</a:t>
            </a:r>
            <a:br>
              <a:rPr lang="en-GB" dirty="0" smtClean="0">
                <a:solidFill>
                  <a:schemeClr val="bg1"/>
                </a:solidFill>
              </a:rPr>
            </a:br>
            <a:r>
              <a:rPr lang="en-GB" dirty="0" smtClean="0">
                <a:solidFill>
                  <a:schemeClr val="bg1"/>
                </a:solidFill>
              </a:rPr>
              <a:t>May 28 </a:t>
            </a:r>
            <a:r>
              <a:rPr lang="en-GB" dirty="0" smtClean="0">
                <a:solidFill>
                  <a:schemeClr val="bg1"/>
                </a:solidFill>
                <a:sym typeface="Symbol" panose="05050102010706020507" pitchFamily="18" charset="2"/>
              </a:rPr>
              <a:t> June 2  2017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49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Astro-particle physics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10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309080" y="2090046"/>
            <a:ext cx="3240000" cy="439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bg1">
                    <a:lumMod val="65000"/>
                  </a:schemeClr>
                </a:solidFill>
              </a:rPr>
              <a:t>electro-magnetic</a:t>
            </a:r>
          </a:p>
          <a:p>
            <a:pPr algn="ctr"/>
            <a:endParaRPr lang="en-GB" sz="2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endParaRPr lang="en-GB" sz="2800" dirty="0" smtClean="0">
              <a:solidFill>
                <a:schemeClr val="bg1">
                  <a:lumMod val="65000"/>
                </a:schemeClr>
              </a:solidFill>
            </a:endParaRPr>
          </a:p>
          <a:p>
            <a:pPr algn="ctr"/>
            <a:r>
              <a:rPr lang="en-GB" sz="2800" dirty="0" smtClean="0">
                <a:solidFill>
                  <a:schemeClr val="bg1">
                    <a:lumMod val="65000"/>
                  </a:schemeClr>
                </a:solidFill>
              </a:rPr>
              <a:t>gamma rays</a:t>
            </a:r>
            <a:endParaRPr lang="en-GB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5" name="Arc 36"/>
          <p:cNvSpPr>
            <a:spLocks noChangeAspect="1"/>
          </p:cNvSpPr>
          <p:nvPr/>
        </p:nvSpPr>
        <p:spPr bwMode="auto">
          <a:xfrm rot="20257191">
            <a:off x="4217494" y="3406507"/>
            <a:ext cx="737580" cy="683413"/>
          </a:xfrm>
          <a:custGeom>
            <a:avLst/>
            <a:gdLst>
              <a:gd name="G0" fmla="+- 14344 0 0"/>
              <a:gd name="G1" fmla="+- 21600 0 0"/>
              <a:gd name="G2" fmla="+- 21600 0 0"/>
              <a:gd name="T0" fmla="*/ 0 w 35944"/>
              <a:gd name="T1" fmla="*/ 5451 h 34906"/>
              <a:gd name="T2" fmla="*/ 31359 w 35944"/>
              <a:gd name="T3" fmla="*/ 34906 h 34906"/>
              <a:gd name="T4" fmla="*/ 14344 w 35944"/>
              <a:gd name="T5" fmla="*/ 21600 h 34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944" h="34906" fill="none" extrusionOk="0">
                <a:moveTo>
                  <a:pt x="-1" y="5450"/>
                </a:moveTo>
                <a:cubicBezTo>
                  <a:pt x="3952" y="1939"/>
                  <a:pt x="9056" y="-1"/>
                  <a:pt x="14344" y="0"/>
                </a:cubicBezTo>
                <a:cubicBezTo>
                  <a:pt x="26273" y="0"/>
                  <a:pt x="35944" y="9670"/>
                  <a:pt x="35944" y="21600"/>
                </a:cubicBezTo>
                <a:cubicBezTo>
                  <a:pt x="35944" y="26422"/>
                  <a:pt x="34329" y="31106"/>
                  <a:pt x="31359" y="34906"/>
                </a:cubicBezTo>
              </a:path>
              <a:path w="35944" h="34906" stroke="0" extrusionOk="0">
                <a:moveTo>
                  <a:pt x="-1" y="5450"/>
                </a:moveTo>
                <a:cubicBezTo>
                  <a:pt x="3952" y="1939"/>
                  <a:pt x="9056" y="-1"/>
                  <a:pt x="14344" y="0"/>
                </a:cubicBezTo>
                <a:cubicBezTo>
                  <a:pt x="26273" y="0"/>
                  <a:pt x="35944" y="9670"/>
                  <a:pt x="35944" y="21600"/>
                </a:cubicBezTo>
                <a:cubicBezTo>
                  <a:pt x="35944" y="26422"/>
                  <a:pt x="34329" y="31106"/>
                  <a:pt x="31359" y="34906"/>
                </a:cubicBezTo>
                <a:lnTo>
                  <a:pt x="14344" y="21600"/>
                </a:lnTo>
                <a:close/>
              </a:path>
            </a:pathLst>
          </a:custGeom>
          <a:noFill/>
          <a:ln w="25400">
            <a:solidFill>
              <a:schemeClr val="tx1">
                <a:alpha val="50000"/>
              </a:schemeClr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Line 189"/>
          <p:cNvSpPr>
            <a:spLocks noChangeAspect="1" noChangeShapeType="1"/>
          </p:cNvSpPr>
          <p:nvPr/>
        </p:nvSpPr>
        <p:spPr bwMode="auto">
          <a:xfrm>
            <a:off x="4346992" y="4865986"/>
            <a:ext cx="454025" cy="0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Line 190"/>
          <p:cNvSpPr>
            <a:spLocks noChangeAspect="1" noChangeShapeType="1"/>
          </p:cNvSpPr>
          <p:nvPr/>
        </p:nvSpPr>
        <p:spPr bwMode="auto">
          <a:xfrm flipV="1">
            <a:off x="4166017" y="4865986"/>
            <a:ext cx="195262" cy="388937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Line 191"/>
          <p:cNvSpPr>
            <a:spLocks noChangeAspect="1" noChangeShapeType="1"/>
          </p:cNvSpPr>
          <p:nvPr/>
        </p:nvSpPr>
        <p:spPr bwMode="auto">
          <a:xfrm>
            <a:off x="4788317" y="4865986"/>
            <a:ext cx="195262" cy="388937"/>
          </a:xfrm>
          <a:prstGeom prst="line">
            <a:avLst/>
          </a:prstGeom>
          <a:noFill/>
          <a:ln w="25400">
            <a:solidFill>
              <a:schemeClr val="tx1">
                <a:alpha val="50000"/>
              </a:schemeClr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Text Box 805"/>
          <p:cNvSpPr txBox="1">
            <a:spLocks noChangeAspect="1" noChangeArrowheads="1"/>
          </p:cNvSpPr>
          <p:nvPr/>
        </p:nvSpPr>
        <p:spPr bwMode="auto">
          <a:xfrm>
            <a:off x="3882533" y="3591445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>
                <a:solidFill>
                  <a:schemeClr val="bg1">
                    <a:lumMod val="65000"/>
                  </a:schemeClr>
                </a:solidFill>
                <a:latin typeface="Times" pitchFamily="18" charset="0"/>
              </a:rPr>
              <a:t>e</a:t>
            </a:r>
            <a:endParaRPr lang="en-GB" sz="2400" i="1" baseline="30000" dirty="0">
              <a:solidFill>
                <a:schemeClr val="bg1">
                  <a:lumMod val="65000"/>
                </a:schemeClr>
              </a:solidFill>
              <a:latin typeface="Times" pitchFamily="18" charset="0"/>
            </a:endParaRPr>
          </a:p>
        </p:txBody>
      </p:sp>
      <p:sp>
        <p:nvSpPr>
          <p:cNvPr id="10" name="Text Box 806"/>
          <p:cNvSpPr txBox="1">
            <a:spLocks noChangeAspect="1" noChangeArrowheads="1"/>
          </p:cNvSpPr>
          <p:nvPr/>
        </p:nvSpPr>
        <p:spPr bwMode="auto">
          <a:xfrm>
            <a:off x="3934241" y="5180310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>
                <a:solidFill>
                  <a:schemeClr val="bg1">
                    <a:lumMod val="65000"/>
                  </a:schemeClr>
                </a:solidFill>
                <a:latin typeface="Times" pitchFamily="18" charset="0"/>
              </a:rPr>
              <a:t>e</a:t>
            </a:r>
            <a:endParaRPr lang="en-GB" sz="2400" i="1" baseline="30000" dirty="0">
              <a:solidFill>
                <a:schemeClr val="bg1">
                  <a:lumMod val="65000"/>
                </a:schemeClr>
              </a:solidFill>
              <a:latin typeface="Times" pitchFamily="18" charset="0"/>
            </a:endParaRPr>
          </a:p>
        </p:txBody>
      </p:sp>
      <p:sp>
        <p:nvSpPr>
          <p:cNvPr id="11" name="Text Box 803"/>
          <p:cNvSpPr txBox="1">
            <a:spLocks noChangeArrowheads="1"/>
          </p:cNvSpPr>
          <p:nvPr/>
        </p:nvSpPr>
        <p:spPr bwMode="auto">
          <a:xfrm>
            <a:off x="2340345" y="3245830"/>
            <a:ext cx="1328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Synchrotron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radiation</a:t>
            </a:r>
          </a:p>
        </p:txBody>
      </p:sp>
      <p:sp>
        <p:nvSpPr>
          <p:cNvPr id="12" name="Text Box 804"/>
          <p:cNvSpPr txBox="1">
            <a:spLocks noChangeArrowheads="1"/>
          </p:cNvSpPr>
          <p:nvPr/>
        </p:nvSpPr>
        <p:spPr bwMode="auto">
          <a:xfrm>
            <a:off x="2450010" y="4668487"/>
            <a:ext cx="110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inverse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Compton</a:t>
            </a:r>
          </a:p>
          <a:p>
            <a:pPr algn="ctr"/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scattering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814776" y="2091171"/>
            <a:ext cx="3240000" cy="439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hadronic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neutrinos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7686879" y="3380450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93393" y="3351463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593393" y="3797463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Line 189"/>
          <p:cNvSpPr>
            <a:spLocks noChangeAspect="1" noChangeShapeType="1"/>
          </p:cNvSpPr>
          <p:nvPr/>
        </p:nvSpPr>
        <p:spPr bwMode="auto">
          <a:xfrm>
            <a:off x="8175297" y="3739969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grpSp>
        <p:nvGrpSpPr>
          <p:cNvPr id="18" name="Group 777"/>
          <p:cNvGrpSpPr>
            <a:grpSpLocks/>
          </p:cNvGrpSpPr>
          <p:nvPr/>
        </p:nvGrpSpPr>
        <p:grpSpPr bwMode="auto">
          <a:xfrm rot="19200000">
            <a:off x="7648340" y="3939116"/>
            <a:ext cx="522287" cy="61912"/>
            <a:chOff x="2548" y="2028"/>
            <a:chExt cx="329" cy="39"/>
          </a:xfrm>
        </p:grpSpPr>
        <p:grpSp>
          <p:nvGrpSpPr>
            <p:cNvPr id="19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49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53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4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50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51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52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20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21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43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7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8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4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5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6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2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37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1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2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8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9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0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3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31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5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6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2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3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4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4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25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9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0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6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7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8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55" name="Line 189"/>
          <p:cNvSpPr>
            <a:spLocks noChangeAspect="1" noChangeShapeType="1"/>
          </p:cNvSpPr>
          <p:nvPr/>
        </p:nvSpPr>
        <p:spPr bwMode="auto">
          <a:xfrm>
            <a:off x="8175859" y="3776257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6" name="Text Box 806"/>
          <p:cNvSpPr txBox="1">
            <a:spLocks noChangeAspect="1" noChangeArrowheads="1"/>
          </p:cNvSpPr>
          <p:nvPr/>
        </p:nvSpPr>
        <p:spPr bwMode="auto">
          <a:xfrm>
            <a:off x="7318687" y="3033841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>
                <a:latin typeface="Times" pitchFamily="18" charset="0"/>
              </a:rPr>
              <a:t>p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57" name="Text Box 806"/>
          <p:cNvSpPr txBox="1">
            <a:spLocks noChangeAspect="1" noChangeArrowheads="1"/>
          </p:cNvSpPr>
          <p:nvPr/>
        </p:nvSpPr>
        <p:spPr bwMode="auto">
          <a:xfrm>
            <a:off x="9053859" y="3018061"/>
            <a:ext cx="490840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 smtClean="0">
                <a:latin typeface="Symbol" panose="05050102010706020507" pitchFamily="18" charset="2"/>
              </a:rPr>
              <a:t>p</a:t>
            </a:r>
            <a:r>
              <a:rPr lang="nl-NL" sz="2400" i="1" baseline="30000" dirty="0" smtClean="0">
                <a:latin typeface="Times" pitchFamily="18" charset="0"/>
              </a:rPr>
              <a:t>+</a:t>
            </a:r>
            <a:endParaRPr lang="en-GB" sz="2400" i="1" baseline="30000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58" name="Text Box 806"/>
          <p:cNvSpPr txBox="1">
            <a:spLocks noChangeAspect="1" noChangeArrowheads="1"/>
          </p:cNvSpPr>
          <p:nvPr/>
        </p:nvSpPr>
        <p:spPr bwMode="auto">
          <a:xfrm>
            <a:off x="8175904" y="3241557"/>
            <a:ext cx="510076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dirty="0">
                <a:latin typeface="Symbol" panose="05050102010706020507" pitchFamily="18" charset="2"/>
              </a:rPr>
              <a:t>D</a:t>
            </a:r>
            <a:r>
              <a:rPr lang="nl-NL" sz="2400" i="1" baseline="30000" dirty="0">
                <a:latin typeface="Times" pitchFamily="18" charset="0"/>
              </a:rPr>
              <a:t>+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59" name="Text Box 806"/>
          <p:cNvSpPr txBox="1">
            <a:spLocks noChangeAspect="1" noChangeArrowheads="1"/>
          </p:cNvSpPr>
          <p:nvPr/>
        </p:nvSpPr>
        <p:spPr bwMode="auto">
          <a:xfrm>
            <a:off x="9074151" y="4056992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 smtClean="0">
                <a:latin typeface="Times" pitchFamily="18" charset="0"/>
              </a:rPr>
              <a:t>n</a:t>
            </a:r>
            <a:endParaRPr lang="en-GB" sz="2400" i="1" baseline="30000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/>
              <p:cNvSpPr txBox="1"/>
              <p:nvPr/>
            </p:nvSpPr>
            <p:spPr>
              <a:xfrm>
                <a:off x="6826884" y="4708996"/>
                <a:ext cx="2329292" cy="435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̅"/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0" name="TextBox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884" y="4708996"/>
                <a:ext cx="2329292" cy="435825"/>
              </a:xfrm>
              <a:prstGeom prst="rect">
                <a:avLst/>
              </a:prstGeom>
              <a:blipFill rotWithShape="0">
                <a:blip r:embed="rId2"/>
                <a:stretch>
                  <a:fillRect t="-104167" r="-14921" b="-156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/>
              <p:cNvSpPr txBox="1"/>
              <p:nvPr/>
            </p:nvSpPr>
            <p:spPr>
              <a:xfrm>
                <a:off x="6826884" y="5143439"/>
                <a:ext cx="3298852" cy="435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p>
                          <m: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sSup>
                        <m:sSupPr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  <m: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den>
                      </m:f>
                      <m: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type m:val="lin"/>
                          <m:ctrlP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̅"/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sub>
                              <m:r>
                                <a:rPr lang="nl-NL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1" name="TextBox 6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6884" y="5143439"/>
                <a:ext cx="3298852" cy="435825"/>
              </a:xfrm>
              <a:prstGeom prst="rect">
                <a:avLst/>
              </a:prstGeom>
              <a:blipFill rotWithShape="0">
                <a:blip r:embed="rId3"/>
                <a:stretch>
                  <a:fillRect t="-105634" r="-10721" b="-160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2" name="Flowchart: Summing Junction 61"/>
          <p:cNvSpPr>
            <a:spLocks noChangeAspect="1"/>
          </p:cNvSpPr>
          <p:nvPr/>
        </p:nvSpPr>
        <p:spPr>
          <a:xfrm>
            <a:off x="4482112" y="3735516"/>
            <a:ext cx="144000" cy="144000"/>
          </a:xfrm>
          <a:prstGeom prst="flowChartSummingJunction">
            <a:avLst/>
          </a:prstGeom>
          <a:noFill/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>
                  <a:lumMod val="6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/>
              <p:cNvSpPr txBox="1"/>
              <p:nvPr/>
            </p:nvSpPr>
            <p:spPr>
              <a:xfrm>
                <a:off x="4359790" y="3934070"/>
                <a:ext cx="396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 smtClean="0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solidFill>
                                <a:schemeClr val="bg1">
                                  <a:lumMod val="6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3" name="TextBox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790" y="3934070"/>
                <a:ext cx="3960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 777"/>
          <p:cNvGrpSpPr>
            <a:grpSpLocks/>
          </p:cNvGrpSpPr>
          <p:nvPr/>
        </p:nvGrpSpPr>
        <p:grpSpPr bwMode="auto">
          <a:xfrm>
            <a:off x="4805779" y="4846936"/>
            <a:ext cx="522287" cy="61912"/>
            <a:chOff x="2548" y="2028"/>
            <a:chExt cx="329" cy="39"/>
          </a:xfrm>
        </p:grpSpPr>
        <p:grpSp>
          <p:nvGrpSpPr>
            <p:cNvPr id="65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95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99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00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96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97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98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66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67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89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93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94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90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91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92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68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83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7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88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84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5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86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69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77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1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82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8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9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80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70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71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5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76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72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3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74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01" name="Group 777"/>
          <p:cNvGrpSpPr>
            <a:grpSpLocks/>
          </p:cNvGrpSpPr>
          <p:nvPr/>
        </p:nvGrpSpPr>
        <p:grpSpPr bwMode="auto">
          <a:xfrm>
            <a:off x="3834402" y="4836116"/>
            <a:ext cx="522287" cy="61912"/>
            <a:chOff x="2548" y="2028"/>
            <a:chExt cx="329" cy="39"/>
          </a:xfrm>
        </p:grpSpPr>
        <p:grpSp>
          <p:nvGrpSpPr>
            <p:cNvPr id="102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132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136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7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133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134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35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03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104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26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30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31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27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28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29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05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20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24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25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21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22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23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06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14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8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19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15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6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17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07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08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2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13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09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0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11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138" name="Group 777"/>
          <p:cNvGrpSpPr>
            <a:grpSpLocks/>
          </p:cNvGrpSpPr>
          <p:nvPr/>
        </p:nvGrpSpPr>
        <p:grpSpPr bwMode="auto">
          <a:xfrm flipV="1">
            <a:off x="4653383" y="3379364"/>
            <a:ext cx="522287" cy="72000"/>
            <a:chOff x="2548" y="2028"/>
            <a:chExt cx="329" cy="39"/>
          </a:xfrm>
        </p:grpSpPr>
        <p:grpSp>
          <p:nvGrpSpPr>
            <p:cNvPr id="139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169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173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4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  <p:grpSp>
            <p:nvGrpSpPr>
              <p:cNvPr id="170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171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  <p:sp>
              <p:nvSpPr>
                <p:cNvPr id="172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>
                      <a:alpha val="50000"/>
                    </a:srgbClr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>
                    <a:solidFill>
                      <a:schemeClr val="bg1">
                        <a:lumMod val="65000"/>
                      </a:schemeClr>
                    </a:solidFill>
                  </a:endParaRPr>
                </a:p>
              </p:txBody>
            </p:sp>
          </p:grpSp>
        </p:grpSp>
        <p:grpSp>
          <p:nvGrpSpPr>
            <p:cNvPr id="140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141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63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7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68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64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65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66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42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57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1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62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58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9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60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43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51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55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56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52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3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54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  <p:grpSp>
            <p:nvGrpSpPr>
              <p:cNvPr id="144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45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49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50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  <p:grpSp>
              <p:nvGrpSpPr>
                <p:cNvPr id="146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47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  <p:sp>
                <p:nvSpPr>
                  <p:cNvPr id="148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>
                        <a:alpha val="50000"/>
                      </a:srgbClr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>
                      <a:solidFill>
                        <a:schemeClr val="bg1">
                          <a:lumMod val="65000"/>
                        </a:schemeClr>
                      </a:solidFill>
                    </a:endParaRPr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85995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val 6"/>
          <p:cNvSpPr>
            <a:spLocks noChangeAspect="1" noChangeArrowheads="1"/>
          </p:cNvSpPr>
          <p:nvPr/>
        </p:nvSpPr>
        <p:spPr bwMode="auto">
          <a:xfrm>
            <a:off x="5157720" y="2790377"/>
            <a:ext cx="1908000" cy="1908000"/>
          </a:xfrm>
          <a:prstGeom prst="ellipse">
            <a:avLst/>
          </a:prstGeom>
          <a:solidFill>
            <a:srgbClr val="FFC000"/>
          </a:solidFill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Dark matter</a:t>
            </a:r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720000" y="2999709"/>
            <a:ext cx="10800000" cy="1440000"/>
            <a:chOff x="720000" y="2880000"/>
            <a:chExt cx="10800000" cy="1080000"/>
          </a:xfrm>
        </p:grpSpPr>
        <p:sp>
          <p:nvSpPr>
            <p:cNvPr id="28" name="Arc 27"/>
            <p:cNvSpPr/>
            <p:nvPr/>
          </p:nvSpPr>
          <p:spPr>
            <a:xfrm>
              <a:off x="720000" y="2880000"/>
              <a:ext cx="10800000" cy="1080000"/>
            </a:xfrm>
            <a:prstGeom prst="arc">
              <a:avLst>
                <a:gd name="adj1" fmla="val 10904417"/>
                <a:gd name="adj2" fmla="val 5937370"/>
              </a:avLst>
            </a:prstGeom>
            <a:ln w="25400">
              <a:solidFill>
                <a:schemeClr val="bg1">
                  <a:lumMod val="85000"/>
                </a:scheme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Arc 28"/>
            <p:cNvSpPr/>
            <p:nvPr/>
          </p:nvSpPr>
          <p:spPr>
            <a:xfrm rot="10800000">
              <a:off x="2520000" y="3240000"/>
              <a:ext cx="7200000" cy="720000"/>
            </a:xfrm>
            <a:prstGeom prst="arc">
              <a:avLst>
                <a:gd name="adj1" fmla="val 16200000"/>
                <a:gd name="adj2" fmla="val 5595077"/>
              </a:avLst>
            </a:prstGeom>
            <a:ln w="25400">
              <a:solidFill>
                <a:schemeClr val="bg1">
                  <a:lumMod val="85000"/>
                </a:schemeClr>
              </a:solidFill>
              <a:tailEnd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Arc 29"/>
            <p:cNvSpPr/>
            <p:nvPr/>
          </p:nvSpPr>
          <p:spPr>
            <a:xfrm>
              <a:off x="4320000" y="3240318"/>
              <a:ext cx="3600000" cy="360000"/>
            </a:xfrm>
            <a:prstGeom prst="arc">
              <a:avLst>
                <a:gd name="adj1" fmla="val 16200000"/>
                <a:gd name="adj2" fmla="val 5456681"/>
              </a:avLst>
            </a:prstGeom>
            <a:ln w="25400">
              <a:solidFill>
                <a:schemeClr val="bg1">
                  <a:lumMod val="85000"/>
                </a:schemeClr>
              </a:solidFill>
              <a:tailEnd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Arc 30"/>
            <p:cNvSpPr/>
            <p:nvPr/>
          </p:nvSpPr>
          <p:spPr>
            <a:xfrm rot="10800000">
              <a:off x="5231772" y="3420319"/>
              <a:ext cx="1800000" cy="180000"/>
            </a:xfrm>
            <a:prstGeom prst="arc">
              <a:avLst>
                <a:gd name="adj1" fmla="val 16200000"/>
                <a:gd name="adj2" fmla="val 5595077"/>
              </a:avLst>
            </a:prstGeom>
            <a:ln w="25400">
              <a:solidFill>
                <a:schemeClr val="bg1">
                  <a:lumMod val="85000"/>
                </a:schemeClr>
              </a:solidFill>
              <a:tailEnd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65029" y="3519363"/>
            <a:ext cx="4106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latin typeface="Symbol" panose="05050102010706020507" pitchFamily="18" charset="2"/>
              </a:rPr>
              <a:t>c</a:t>
            </a:r>
            <a:endParaRPr lang="en-GB" sz="3200" b="1" dirty="0">
              <a:latin typeface="Symbol" panose="05050102010706020507" pitchFamily="18" charset="2"/>
            </a:endParaRPr>
          </a:p>
        </p:txBody>
      </p:sp>
      <p:sp>
        <p:nvSpPr>
          <p:cNvPr id="34" name="Oval 33"/>
          <p:cNvSpPr>
            <a:spLocks noChangeAspect="1"/>
          </p:cNvSpPr>
          <p:nvPr/>
        </p:nvSpPr>
        <p:spPr>
          <a:xfrm>
            <a:off x="739542" y="3546681"/>
            <a:ext cx="144000" cy="144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6" name="Group 35"/>
          <p:cNvGrpSpPr/>
          <p:nvPr/>
        </p:nvGrpSpPr>
        <p:grpSpPr>
          <a:xfrm rot="20040000">
            <a:off x="6462482" y="2043035"/>
            <a:ext cx="3384000" cy="1440000"/>
            <a:chOff x="3297520" y="1266134"/>
            <a:chExt cx="5334259" cy="2880000"/>
          </a:xfrm>
        </p:grpSpPr>
        <p:sp>
          <p:nvSpPr>
            <p:cNvPr id="40" name="Isosceles Triangle 39"/>
            <p:cNvSpPr/>
            <p:nvPr/>
          </p:nvSpPr>
          <p:spPr>
            <a:xfrm rot="5400000">
              <a:off x="6831779" y="2346134"/>
              <a:ext cx="2880000" cy="720000"/>
            </a:xfrm>
            <a:prstGeom prst="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ight Triangle 40"/>
            <p:cNvSpPr/>
            <p:nvPr/>
          </p:nvSpPr>
          <p:spPr>
            <a:xfrm rot="16200000">
              <a:off x="5166202" y="-229503"/>
              <a:ext cx="900000" cy="4618645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ight Triangle 41"/>
            <p:cNvSpPr/>
            <p:nvPr/>
          </p:nvSpPr>
          <p:spPr>
            <a:xfrm rot="10800000">
              <a:off x="3297520" y="2866846"/>
              <a:ext cx="4618645" cy="900000"/>
            </a:xfrm>
            <a:prstGeom prst="rtTriangl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299365" y="2518020"/>
              <a:ext cx="4618645" cy="360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0" rIns="72000" bIns="0" rtlCol="0" anchor="ctr"/>
            <a:lstStyle/>
            <a:p>
              <a:pPr algn="r"/>
              <a:r>
                <a:rPr lang="en-GB" sz="2000" dirty="0" smtClean="0">
                  <a:solidFill>
                    <a:schemeClr val="tx1"/>
                  </a:solidFill>
                </a:rPr>
                <a:t>neutrinos</a:t>
              </a:r>
              <a:endParaRPr lang="en-GB" sz="2000" dirty="0">
                <a:solidFill>
                  <a:schemeClr val="tx1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9622661" y="1559282"/>
                <a:ext cx="1885003" cy="5613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sub>
                      </m:sSub>
                      <m:r>
                        <a:rPr lang="nl-NL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nl-NL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 </m:t>
                      </m:r>
                      <m:sSub>
                        <m:sSubPr>
                          <m:ctrlP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e>
                        <m:sub>
                          <m:r>
                            <a:rPr lang="nl-NL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𝜒</m:t>
                          </m:r>
                        </m:sub>
                      </m:sSub>
                    </m:oMath>
                  </m:oMathPara>
                </a14:m>
                <a:r>
                  <a:rPr lang="nl-NL" sz="2800" b="0" i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/>
                </a:r>
                <a:br>
                  <a:rPr lang="nl-NL" sz="2800" b="0" i="1" dirty="0" smtClean="0">
                    <a:solidFill>
                      <a:schemeClr val="bg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endParaRPr lang="en-GB" sz="2800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2661" y="1559282"/>
                <a:ext cx="1885003" cy="56137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Group 2"/>
          <p:cNvGrpSpPr/>
          <p:nvPr/>
        </p:nvGrpSpPr>
        <p:grpSpPr>
          <a:xfrm>
            <a:off x="4499044" y="2723514"/>
            <a:ext cx="3452671" cy="1932302"/>
            <a:chOff x="4499044" y="4664077"/>
            <a:chExt cx="3452671" cy="1932302"/>
          </a:xfrm>
        </p:grpSpPr>
        <p:cxnSp>
          <p:nvCxnSpPr>
            <p:cNvPr id="58" name="Straight Connector 57"/>
            <p:cNvCxnSpPr/>
            <p:nvPr/>
          </p:nvCxnSpPr>
          <p:spPr>
            <a:xfrm flipV="1">
              <a:off x="6629900" y="5070282"/>
              <a:ext cx="720000" cy="36000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4499044" y="4664077"/>
                  <a:ext cx="47833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99044" y="4664077"/>
                  <a:ext cx="478336" cy="52322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4508096" y="6055749"/>
                  <a:ext cx="478336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GB" sz="2800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08096" y="6055749"/>
                  <a:ext cx="478336" cy="52322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9" name="Straight Connector 48"/>
            <p:cNvCxnSpPr/>
            <p:nvPr/>
          </p:nvCxnSpPr>
          <p:spPr>
            <a:xfrm>
              <a:off x="4909688" y="5070282"/>
              <a:ext cx="720000" cy="36000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>
              <a:off x="5659186" y="5423922"/>
              <a:ext cx="915785" cy="504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nl-NL" sz="2800" dirty="0" smtClean="0"/>
                <a:t>?</a:t>
              </a:r>
              <a:endParaRPr lang="en-GB" sz="2800" dirty="0"/>
            </a:p>
          </p:txBody>
        </p:sp>
        <p:cxnSp>
          <p:nvCxnSpPr>
            <p:cNvPr id="51" name="Straight Connector 50"/>
            <p:cNvCxnSpPr/>
            <p:nvPr/>
          </p:nvCxnSpPr>
          <p:spPr>
            <a:xfrm flipV="1">
              <a:off x="4924435" y="5936634"/>
              <a:ext cx="720000" cy="36000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659396" y="5952510"/>
              <a:ext cx="720000" cy="360000"/>
            </a:xfrm>
            <a:prstGeom prst="line">
              <a:avLst/>
            </a:prstGeom>
            <a:ln w="63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TextBox 61"/>
                <p:cNvSpPr txBox="1"/>
                <p:nvPr/>
              </p:nvSpPr>
              <p:spPr>
                <a:xfrm>
                  <a:off x="7383728" y="4681487"/>
                  <a:ext cx="55893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GB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nl-NL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GB" sz="2800" dirty="0"/>
                </a:p>
              </p:txBody>
            </p:sp>
          </mc:Choice>
          <mc:Fallback xmlns="">
            <p:sp>
              <p:nvSpPr>
                <p:cNvPr id="62" name="TextBox 6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83728" y="4681487"/>
                  <a:ext cx="558935" cy="523220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TextBox 62"/>
                <p:cNvSpPr txBox="1"/>
                <p:nvPr/>
              </p:nvSpPr>
              <p:spPr>
                <a:xfrm>
                  <a:off x="7392780" y="6073159"/>
                  <a:ext cx="558935" cy="52322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nl-NL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GB" sz="28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63" name="TextBox 6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92780" y="6073159"/>
                  <a:ext cx="558935" cy="52322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4" name="Rounded Rectangle 43"/>
          <p:cNvSpPr/>
          <p:nvPr/>
        </p:nvSpPr>
        <p:spPr>
          <a:xfrm>
            <a:off x="3822741" y="5776233"/>
            <a:ext cx="4536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E</a:t>
            </a:r>
            <a:r>
              <a:rPr lang="en-GB" sz="2800" dirty="0" smtClean="0">
                <a:solidFill>
                  <a:schemeClr val="tx1"/>
                </a:solidFill>
              </a:rPr>
              <a:t>xistence of dark matter?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52112" y="2378104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Sun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30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2626" y="1959973"/>
            <a:ext cx="8640000" cy="151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127091" y="2110418"/>
            <a:ext cx="2078046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400" dirty="0" smtClean="0"/>
              <a:t>mass states</a:t>
            </a:r>
          </a:p>
          <a:p>
            <a:pPr algn="ctr"/>
            <a:r>
              <a:rPr lang="en-GB" sz="2400" dirty="0" smtClean="0"/>
              <a:t>=</a:t>
            </a:r>
          </a:p>
          <a:p>
            <a:pPr algn="ctr"/>
            <a:r>
              <a:rPr lang="en-GB" sz="2400" dirty="0" smtClean="0"/>
              <a:t>“</a:t>
            </a:r>
            <a:r>
              <a:rPr lang="en-GB" sz="2400" i="1" dirty="0" smtClean="0"/>
              <a:t>what you get</a:t>
            </a:r>
            <a:r>
              <a:rPr lang="en-GB" sz="2400" dirty="0" smtClean="0"/>
              <a:t>”</a:t>
            </a:r>
            <a:endParaRPr lang="en-GB" sz="2400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936959" y="2103016"/>
            <a:ext cx="2086125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400" dirty="0" smtClean="0"/>
              <a:t>weak states</a:t>
            </a:r>
          </a:p>
          <a:p>
            <a:pPr algn="ctr"/>
            <a:r>
              <a:rPr lang="en-GB" sz="2400" dirty="0" smtClean="0"/>
              <a:t>=</a:t>
            </a:r>
          </a:p>
          <a:p>
            <a:pPr algn="ctr"/>
            <a:r>
              <a:rPr lang="en-GB" sz="2400" dirty="0" smtClean="0"/>
              <a:t>“</a:t>
            </a:r>
            <a:r>
              <a:rPr lang="en-GB" sz="2400" i="1" dirty="0" smtClean="0"/>
              <a:t>what you see</a:t>
            </a:r>
            <a:r>
              <a:rPr lang="en-GB" sz="2400" dirty="0" smtClean="0"/>
              <a:t>”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81361" y="2243060"/>
                <a:ext cx="2409185" cy="9734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nl-NL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361" y="2243060"/>
                <a:ext cx="2409185" cy="9734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propagation</a:t>
            </a:r>
            <a:endParaRPr lang="en-GB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03084" y="4066841"/>
                <a:ext cx="9117881" cy="108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 smtClean="0">
                    <a:solidFill>
                      <a:schemeClr val="bg1"/>
                    </a:solidFill>
                  </a:rPr>
                  <a:t>U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  <m:sup/>
                              </m:sSubSup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/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p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/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084" y="4066841"/>
                <a:ext cx="9117881" cy="1082732"/>
              </a:xfrm>
              <a:prstGeom prst="rect">
                <a:avLst/>
              </a:prstGeom>
              <a:blipFill rotWithShape="0">
                <a:blip r:embed="rId3"/>
                <a:stretch>
                  <a:fillRect l="-7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764685" y="5157747"/>
                <a:ext cx="2674258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nl-NL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nl-NL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l-NL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nl-NL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685" y="5157747"/>
                <a:ext cx="2674258" cy="358368"/>
              </a:xfrm>
              <a:prstGeom prst="rect">
                <a:avLst/>
              </a:prstGeom>
              <a:blipFill rotWithShape="0">
                <a:blip r:embed="rId4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8382371" y="3655516"/>
            <a:ext cx="1284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>
                <a:solidFill>
                  <a:schemeClr val="bg1"/>
                </a:solidFill>
              </a:rPr>
              <a:t>M</a:t>
            </a:r>
            <a:r>
              <a:rPr lang="en-GB" sz="2200" dirty="0" err="1" smtClean="0">
                <a:solidFill>
                  <a:schemeClr val="bg1"/>
                </a:solidFill>
              </a:rPr>
              <a:t>ajorana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7571" y="3655516"/>
            <a:ext cx="15590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>
                <a:solidFill>
                  <a:schemeClr val="bg1"/>
                </a:solidFill>
              </a:rPr>
              <a:t>CP-violation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31911" y="5776233"/>
            <a:ext cx="4536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T</a:t>
            </a:r>
            <a:r>
              <a:rPr lang="en-GB" sz="2800" dirty="0" smtClean="0">
                <a:solidFill>
                  <a:schemeClr val="tx1"/>
                </a:solidFill>
              </a:rPr>
              <a:t>est of fundamental physics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2230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telescope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3576468" y="2385000"/>
            <a:ext cx="5040000" cy="324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84" name="Group 83"/>
          <p:cNvGrpSpPr/>
          <p:nvPr/>
        </p:nvGrpSpPr>
        <p:grpSpPr>
          <a:xfrm>
            <a:off x="4023552" y="2854140"/>
            <a:ext cx="4285633" cy="2418469"/>
            <a:chOff x="3877944" y="3069000"/>
            <a:chExt cx="4285633" cy="2418469"/>
          </a:xfrm>
        </p:grpSpPr>
        <p:cxnSp>
          <p:nvCxnSpPr>
            <p:cNvPr id="85" name="Straight Connector 84"/>
            <p:cNvCxnSpPr/>
            <p:nvPr/>
          </p:nvCxnSpPr>
          <p:spPr>
            <a:xfrm>
              <a:off x="3877944" y="4149000"/>
              <a:ext cx="1800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5762177" y="4149000"/>
              <a:ext cx="1080000" cy="0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flipV="1">
              <a:off x="5736000" y="3069000"/>
              <a:ext cx="1800000" cy="10800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Box 87"/>
                <p:cNvSpPr txBox="1"/>
                <p:nvPr/>
              </p:nvSpPr>
              <p:spPr>
                <a:xfrm>
                  <a:off x="4541253" y="3543419"/>
                  <a:ext cx="50366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nl-NL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41253" y="3543419"/>
                  <a:ext cx="503664" cy="46166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263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9" name="TextBox 88"/>
                <p:cNvSpPr txBox="1"/>
                <p:nvPr/>
              </p:nvSpPr>
              <p:spPr>
                <a:xfrm>
                  <a:off x="6276000" y="3117945"/>
                  <a:ext cx="53739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nl-NL" sz="24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  <m:sup>
                            <m:r>
                              <a:rPr lang="nl-NL" sz="24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6000" y="3117945"/>
                  <a:ext cx="537391" cy="46166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0" name="Arc 89"/>
            <p:cNvSpPr>
              <a:spLocks noChangeAspect="1"/>
            </p:cNvSpPr>
            <p:nvPr/>
          </p:nvSpPr>
          <p:spPr>
            <a:xfrm>
              <a:off x="5184276" y="3514817"/>
              <a:ext cx="1260000" cy="1260000"/>
            </a:xfrm>
            <a:prstGeom prst="arc">
              <a:avLst>
                <a:gd name="adj1" fmla="val 19747734"/>
                <a:gd name="adj2" fmla="val 0"/>
              </a:avLst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1" name="TextBox 90"/>
                <p:cNvSpPr txBox="1"/>
                <p:nvPr/>
              </p:nvSpPr>
              <p:spPr>
                <a:xfrm>
                  <a:off x="6500244" y="3679716"/>
                  <a:ext cx="53508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nl-NL" sz="2400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0244" y="3679716"/>
                  <a:ext cx="535083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2" name="Group 39"/>
            <p:cNvGrpSpPr>
              <a:grpSpLocks noChangeAspect="1"/>
            </p:cNvGrpSpPr>
            <p:nvPr/>
          </p:nvGrpSpPr>
          <p:grpSpPr bwMode="auto">
            <a:xfrm rot="5400000">
              <a:off x="5656283" y="4301288"/>
              <a:ext cx="863600" cy="442913"/>
              <a:chOff x="3911" y="2939"/>
              <a:chExt cx="846" cy="434"/>
            </a:xfrm>
          </p:grpSpPr>
          <p:grpSp>
            <p:nvGrpSpPr>
              <p:cNvPr id="100" name="Group 40"/>
              <p:cNvGrpSpPr>
                <a:grpSpLocks noChangeAspect="1"/>
              </p:cNvGrpSpPr>
              <p:nvPr/>
            </p:nvGrpSpPr>
            <p:grpSpPr bwMode="auto">
              <a:xfrm rot="2700000">
                <a:off x="4469" y="2730"/>
                <a:ext cx="80" cy="496"/>
                <a:chOff x="288" y="1536"/>
                <a:chExt cx="288" cy="2304"/>
              </a:xfrm>
            </p:grpSpPr>
            <p:grpSp>
              <p:nvGrpSpPr>
                <p:cNvPr id="130" name="Group 41"/>
                <p:cNvGrpSpPr>
                  <a:grpSpLocks noChangeAspect="1"/>
                </p:cNvGrpSpPr>
                <p:nvPr/>
              </p:nvGrpSpPr>
              <p:grpSpPr bwMode="auto">
                <a:xfrm>
                  <a:off x="288" y="1536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52" name="Group 4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56" name="Arc 4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57" name="Arc 44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53" name="Group 45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54" name="Arc 4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55" name="Arc 4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31" name="Group 48"/>
                <p:cNvGrpSpPr>
                  <a:grpSpLocks noChangeAspect="1"/>
                </p:cNvGrpSpPr>
                <p:nvPr/>
              </p:nvGrpSpPr>
              <p:grpSpPr bwMode="auto">
                <a:xfrm>
                  <a:off x="288" y="2112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46" name="Group 4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50" name="Arc 5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51" name="Arc 51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47" name="Group 52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48" name="Arc 5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49" name="Arc 54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32" name="Group 55"/>
                <p:cNvGrpSpPr>
                  <a:grpSpLocks noChangeAspect="1"/>
                </p:cNvGrpSpPr>
                <p:nvPr/>
              </p:nvGrpSpPr>
              <p:grpSpPr bwMode="auto">
                <a:xfrm>
                  <a:off x="288" y="2688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40" name="Group 5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44" name="Arc 5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45" name="Arc 58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41" name="Group 59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42" name="Arc 6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43" name="Arc 61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33" name="Group 62"/>
                <p:cNvGrpSpPr>
                  <a:grpSpLocks noChangeAspect="1"/>
                </p:cNvGrpSpPr>
                <p:nvPr/>
              </p:nvGrpSpPr>
              <p:grpSpPr bwMode="auto">
                <a:xfrm>
                  <a:off x="288" y="3264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34" name="Group 63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38" name="Arc 6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39" name="Arc 65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35" name="Group 66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36" name="Arc 6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37" name="Arc 68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  <p:grpSp>
            <p:nvGrpSpPr>
              <p:cNvPr id="101" name="Group 69"/>
              <p:cNvGrpSpPr>
                <a:grpSpLocks noChangeAspect="1"/>
              </p:cNvGrpSpPr>
              <p:nvPr/>
            </p:nvGrpSpPr>
            <p:grpSpPr bwMode="auto">
              <a:xfrm rot="2700000">
                <a:off x="4120" y="3084"/>
                <a:ext cx="80" cy="496"/>
                <a:chOff x="288" y="1536"/>
                <a:chExt cx="288" cy="2304"/>
              </a:xfrm>
            </p:grpSpPr>
            <p:grpSp>
              <p:nvGrpSpPr>
                <p:cNvPr id="102" name="Group 70"/>
                <p:cNvGrpSpPr>
                  <a:grpSpLocks noChangeAspect="1"/>
                </p:cNvGrpSpPr>
                <p:nvPr/>
              </p:nvGrpSpPr>
              <p:grpSpPr bwMode="auto">
                <a:xfrm>
                  <a:off x="288" y="1536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24" name="Group 7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28" name="Arc 7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29" name="Arc 7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25" name="Group 74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26" name="Arc 7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27" name="Arc 76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03" name="Group 77"/>
                <p:cNvGrpSpPr>
                  <a:grpSpLocks noChangeAspect="1"/>
                </p:cNvGrpSpPr>
                <p:nvPr/>
              </p:nvGrpSpPr>
              <p:grpSpPr bwMode="auto">
                <a:xfrm>
                  <a:off x="288" y="2112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18" name="Group 7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22" name="Arc 7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23" name="Arc 8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19" name="Group 81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20" name="Arc 8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21" name="Arc 83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04" name="Group 84"/>
                <p:cNvGrpSpPr>
                  <a:grpSpLocks noChangeAspect="1"/>
                </p:cNvGrpSpPr>
                <p:nvPr/>
              </p:nvGrpSpPr>
              <p:grpSpPr bwMode="auto">
                <a:xfrm>
                  <a:off x="288" y="2688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12" name="Group 8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16" name="Arc 8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17" name="Arc 8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13" name="Group 88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14" name="Arc 8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15" name="Arc 90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05" name="Group 91"/>
                <p:cNvGrpSpPr>
                  <a:grpSpLocks noChangeAspect="1"/>
                </p:cNvGrpSpPr>
                <p:nvPr/>
              </p:nvGrpSpPr>
              <p:grpSpPr bwMode="auto">
                <a:xfrm>
                  <a:off x="288" y="3264"/>
                  <a:ext cx="288" cy="576"/>
                  <a:chOff x="288" y="1536"/>
                  <a:chExt cx="1152" cy="2304"/>
                </a:xfrm>
              </p:grpSpPr>
              <p:grpSp>
                <p:nvGrpSpPr>
                  <p:cNvPr id="106" name="Group 9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864" y="2688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10" name="Arc 9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11" name="Arc 94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07" name="Group 95"/>
                  <p:cNvGrpSpPr>
                    <a:grpSpLocks noChangeAspect="1"/>
                  </p:cNvGrpSpPr>
                  <p:nvPr/>
                </p:nvGrpSpPr>
                <p:grpSpPr bwMode="auto">
                  <a:xfrm rot="10800000">
                    <a:off x="288" y="1536"/>
                    <a:ext cx="576" cy="1152"/>
                    <a:chOff x="864" y="2688"/>
                    <a:chExt cx="576" cy="1152"/>
                  </a:xfrm>
                </p:grpSpPr>
                <p:sp>
                  <p:nvSpPr>
                    <p:cNvPr id="108" name="Arc 9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64" y="2688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  <p:sp>
                  <p:nvSpPr>
                    <p:cNvPr id="109" name="Arc 97"/>
                    <p:cNvSpPr>
                      <a:spLocks noChangeAspect="1"/>
                    </p:cNvSpPr>
                    <p:nvPr/>
                  </p:nvSpPr>
                  <p:spPr bwMode="auto">
                    <a:xfrm rot="5400000">
                      <a:off x="864" y="3264"/>
                      <a:ext cx="576" cy="576"/>
                    </a:xfrm>
                    <a:custGeom>
                      <a:avLst/>
                      <a:gdLst>
                        <a:gd name="G0" fmla="+- 0 0 0"/>
                        <a:gd name="G1" fmla="+- 21600 0 0"/>
                        <a:gd name="G2" fmla="+- 21600 0 0"/>
                        <a:gd name="T0" fmla="*/ 0 w 21600"/>
                        <a:gd name="T1" fmla="*/ 0 h 21600"/>
                        <a:gd name="T2" fmla="*/ 21600 w 21600"/>
                        <a:gd name="T3" fmla="*/ 21600 h 21600"/>
                        <a:gd name="T4" fmla="*/ 0 w 21600"/>
                        <a:gd name="T5" fmla="*/ 21600 h 21600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</a:cxnLst>
                      <a:rect l="0" t="0" r="r" b="b"/>
                      <a:pathLst>
                        <a:path w="21600" h="21600" fill="none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</a:path>
                        <a:path w="21600" h="21600" stroke="0" extrusionOk="0">
                          <a:moveTo>
                            <a:pt x="-1" y="0"/>
                          </a:moveTo>
                          <a:cubicBezTo>
                            <a:pt x="11929" y="0"/>
                            <a:pt x="21600" y="9670"/>
                            <a:pt x="21600" y="21600"/>
                          </a:cubicBezTo>
                          <a:lnTo>
                            <a:pt x="0" y="21600"/>
                          </a:lnTo>
                          <a:close/>
                        </a:path>
                      </a:pathLst>
                    </a:custGeom>
                    <a:noFill/>
                    <a:ln w="254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sp>
          <p:nvSpPr>
            <p:cNvPr id="93" name="Oval 92"/>
            <p:cNvSpPr>
              <a:spLocks noChangeAspect="1"/>
            </p:cNvSpPr>
            <p:nvPr/>
          </p:nvSpPr>
          <p:spPr>
            <a:xfrm>
              <a:off x="6398646" y="4854486"/>
              <a:ext cx="288000" cy="288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4" name="TextBox 93"/>
                <p:cNvSpPr txBox="1"/>
                <p:nvPr/>
              </p:nvSpPr>
              <p:spPr>
                <a:xfrm>
                  <a:off x="5939198" y="5025804"/>
                  <a:ext cx="487121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39198" y="5025804"/>
                  <a:ext cx="487121" cy="46166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5" name="Straight Connector 94"/>
            <p:cNvCxnSpPr/>
            <p:nvPr/>
          </p:nvCxnSpPr>
          <p:spPr>
            <a:xfrm>
              <a:off x="6802860" y="5025537"/>
              <a:ext cx="792000" cy="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6802860" y="5119881"/>
              <a:ext cx="792000" cy="1800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6802860" y="4740697"/>
              <a:ext cx="792000" cy="180000"/>
            </a:xfrm>
            <a:prstGeom prst="line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8" name="TextBox 97"/>
                <p:cNvSpPr txBox="1"/>
                <p:nvPr/>
              </p:nvSpPr>
              <p:spPr>
                <a:xfrm>
                  <a:off x="7703708" y="4783184"/>
                  <a:ext cx="45986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nl-NL" sz="24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oMath>
                    </m:oMathPara>
                  </a14:m>
                  <a:endParaRPr lang="en-GB" sz="2400" dirty="0"/>
                </a:p>
              </p:txBody>
            </p:sp>
          </mc:Choice>
          <mc:Fallback xmlns="">
            <p:sp>
              <p:nvSpPr>
                <p:cNvPr id="80" name="TextBox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03708" y="4783184"/>
                  <a:ext cx="459869" cy="461665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9" name="Straight Connector 98"/>
            <p:cNvCxnSpPr/>
            <p:nvPr/>
          </p:nvCxnSpPr>
          <p:spPr>
            <a:xfrm>
              <a:off x="4751654" y="4156257"/>
              <a:ext cx="36000" cy="0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Rectangle 153"/>
          <p:cNvSpPr/>
          <p:nvPr/>
        </p:nvSpPr>
        <p:spPr>
          <a:xfrm>
            <a:off x="73974" y="2100941"/>
            <a:ext cx="12060000" cy="43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83" t="8781" r="8897" b="9146"/>
          <a:stretch/>
        </p:blipFill>
        <p:spPr>
          <a:xfrm>
            <a:off x="829272" y="2775941"/>
            <a:ext cx="3240000" cy="2808000"/>
          </a:xfrm>
          <a:prstGeom prst="rect">
            <a:avLst/>
          </a:prstGeom>
        </p:spPr>
      </p:pic>
      <p:pic>
        <p:nvPicPr>
          <p:cNvPr id="4" name="Picture 3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0" t="8781" r="8453" b="9146"/>
          <a:stretch/>
        </p:blipFill>
        <p:spPr>
          <a:xfrm>
            <a:off x="4723542" y="2775941"/>
            <a:ext cx="3276000" cy="280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 rot="16200000">
                <a:off x="-849936" y="4060886"/>
                <a:ext cx="227010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𝑁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⟶</m:t>
                        </m:r>
                        <m:r>
                          <a:rPr lang="nl-NL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𝑙𝑋</m:t>
                        </m:r>
                      </m:e>
                    </m:d>
                  </m:oMath>
                </a14:m>
                <a:r>
                  <a:rPr lang="en-GB" sz="2000" dirty="0" smtClean="0"/>
                  <a:t> [cm</a:t>
                </a:r>
                <a:r>
                  <a:rPr lang="en-GB" sz="2000" baseline="30000" dirty="0" smtClean="0"/>
                  <a:t>2</a:t>
                </a:r>
                <a:r>
                  <a:rPr lang="en-GB" sz="2000" dirty="0" smtClean="0"/>
                  <a:t>]</a:t>
                </a:r>
                <a:endParaRPr lang="en-GB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49936" y="4060886"/>
                <a:ext cx="2270109" cy="400110"/>
              </a:xfrm>
              <a:prstGeom prst="rect">
                <a:avLst/>
              </a:prstGeom>
              <a:blipFill rotWithShape="0">
                <a:blip r:embed="rId4"/>
                <a:stretch>
                  <a:fillRect l="-9091" t="-2419" r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/>
          <p:cNvCxnSpPr/>
          <p:nvPr/>
        </p:nvCxnSpPr>
        <p:spPr>
          <a:xfrm>
            <a:off x="1149740" y="3127992"/>
            <a:ext cx="252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93627" y="2893512"/>
                <a:ext cx="449995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nl-NL" sz="2000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</m:acc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3627" y="2893512"/>
                <a:ext cx="449995" cy="707886"/>
              </a:xfrm>
              <a:prstGeom prst="rect">
                <a:avLst/>
              </a:prstGeom>
              <a:blipFill rotWithShape="0">
                <a:blip r:embed="rId5"/>
                <a:stretch>
                  <a:fillRect r="-2054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1149740" y="3391397"/>
            <a:ext cx="252000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918992" y="5919009"/>
            <a:ext cx="105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/>
              <a:t>E</a:t>
            </a:r>
            <a:r>
              <a:rPr lang="en-GB" sz="20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000" dirty="0" smtClean="0"/>
              <a:t> [GeV]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5846073" y="5914296"/>
            <a:ext cx="1050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/>
              <a:t>E</a:t>
            </a:r>
            <a:r>
              <a:rPr lang="en-GB" sz="20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000" dirty="0" smtClean="0"/>
              <a:t> [GeV]</a:t>
            </a:r>
            <a:endParaRPr lang="en-GB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 rot="16200000">
                <a:off x="3792107" y="4060885"/>
                <a:ext cx="101771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nl-NL" sz="20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000" dirty="0" smtClean="0"/>
                  <a:t> [</a:t>
                </a:r>
                <a:r>
                  <a:rPr lang="en-GB" sz="2000" dirty="0" err="1" smtClean="0"/>
                  <a:t>deg</a:t>
                </a:r>
                <a:r>
                  <a:rPr lang="en-GB" sz="2000" dirty="0" smtClean="0"/>
                  <a:t>]</a:t>
                </a:r>
                <a:endParaRPr lang="en-GB" sz="20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3792107" y="4060885"/>
                <a:ext cx="1017715" cy="400110"/>
              </a:xfrm>
              <a:prstGeom prst="rect">
                <a:avLst/>
              </a:prstGeom>
              <a:blipFill rotWithShape="0">
                <a:blip r:embed="rId6"/>
                <a:stretch>
                  <a:fillRect l="-9231" t="-5389" r="-276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Connector 12"/>
          <p:cNvCxnSpPr/>
          <p:nvPr/>
        </p:nvCxnSpPr>
        <p:spPr>
          <a:xfrm>
            <a:off x="5929988" y="3127992"/>
            <a:ext cx="216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17418" y="2913632"/>
            <a:ext cx="15937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median angle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535727" y="2340000"/>
            <a:ext cx="1819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cross section</a:t>
            </a:r>
            <a:endParaRPr lang="en-GB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56844" y="2340000"/>
            <a:ext cx="2205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scattering angle</a:t>
            </a:r>
            <a:endParaRPr lang="en-GB" sz="2400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8519792" y="2521853"/>
            <a:ext cx="387927" cy="30777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-3</a:t>
            </a:r>
          </a:p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-5</a:t>
            </a:r>
            <a:endParaRPr lang="en-GB" sz="1600" baseline="30000" dirty="0"/>
          </a:p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-7</a:t>
            </a:r>
            <a:endParaRPr lang="en-GB" sz="1600" baseline="30000" dirty="0"/>
          </a:p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-9</a:t>
            </a:r>
            <a:endParaRPr lang="en-GB" sz="1600" baseline="30000" dirty="0"/>
          </a:p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-11</a:t>
            </a:r>
            <a:endParaRPr lang="en-GB" sz="1600" baseline="30000" dirty="0"/>
          </a:p>
          <a:p>
            <a:pPr>
              <a:lnSpc>
                <a:spcPts val="40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-13</a:t>
            </a:r>
            <a:endParaRPr lang="en-GB" sz="1600" baseline="30000" dirty="0"/>
          </a:p>
        </p:txBody>
      </p:sp>
      <p:sp>
        <p:nvSpPr>
          <p:cNvPr id="92" name="Rectangle 91"/>
          <p:cNvSpPr/>
          <p:nvPr/>
        </p:nvSpPr>
        <p:spPr>
          <a:xfrm>
            <a:off x="8921489" y="2814481"/>
            <a:ext cx="2956269" cy="275032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3" name="Freeform 92"/>
          <p:cNvSpPr/>
          <p:nvPr/>
        </p:nvSpPr>
        <p:spPr>
          <a:xfrm>
            <a:off x="8928994" y="2914583"/>
            <a:ext cx="2924721" cy="2575302"/>
          </a:xfrm>
          <a:custGeom>
            <a:avLst/>
            <a:gdLst>
              <a:gd name="connsiteX0" fmla="*/ 0 w 4630057"/>
              <a:gd name="connsiteY0" fmla="*/ 0 h 3686629"/>
              <a:gd name="connsiteX1" fmla="*/ 2162628 w 4630057"/>
              <a:gd name="connsiteY1" fmla="*/ 1335314 h 3686629"/>
              <a:gd name="connsiteX2" fmla="*/ 4630057 w 4630057"/>
              <a:gd name="connsiteY2" fmla="*/ 3686629 h 3686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30057" h="3686629">
                <a:moveTo>
                  <a:pt x="0" y="0"/>
                </a:moveTo>
                <a:cubicBezTo>
                  <a:pt x="695476" y="360438"/>
                  <a:pt x="1390952" y="720876"/>
                  <a:pt x="2162628" y="1335314"/>
                </a:cubicBezTo>
                <a:cubicBezTo>
                  <a:pt x="2934304" y="1949752"/>
                  <a:pt x="3782180" y="2818190"/>
                  <a:pt x="4630057" y="3686629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Freeform 93"/>
          <p:cNvSpPr/>
          <p:nvPr/>
        </p:nvSpPr>
        <p:spPr>
          <a:xfrm>
            <a:off x="8929142" y="3084817"/>
            <a:ext cx="2631332" cy="2475291"/>
          </a:xfrm>
          <a:custGeom>
            <a:avLst/>
            <a:gdLst>
              <a:gd name="connsiteX0" fmla="*/ 0 w 4165600"/>
              <a:gd name="connsiteY0" fmla="*/ 0 h 3454400"/>
              <a:gd name="connsiteX1" fmla="*/ 2104571 w 4165600"/>
              <a:gd name="connsiteY1" fmla="*/ 1436914 h 3454400"/>
              <a:gd name="connsiteX2" fmla="*/ 4165600 w 4165600"/>
              <a:gd name="connsiteY2" fmla="*/ 345440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65600" h="3454400">
                <a:moveTo>
                  <a:pt x="0" y="0"/>
                </a:moveTo>
                <a:cubicBezTo>
                  <a:pt x="705152" y="430590"/>
                  <a:pt x="1410304" y="861181"/>
                  <a:pt x="2104571" y="1436914"/>
                </a:cubicBezTo>
                <a:cubicBezTo>
                  <a:pt x="2798838" y="2012647"/>
                  <a:pt x="3482219" y="2733523"/>
                  <a:pt x="4165600" y="3454400"/>
                </a:cubicBezTo>
              </a:path>
            </a:pathLst>
          </a:cu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" name="Freeform 94"/>
          <p:cNvSpPr/>
          <p:nvPr/>
        </p:nvSpPr>
        <p:spPr>
          <a:xfrm>
            <a:off x="8930421" y="3771755"/>
            <a:ext cx="2943058" cy="1481841"/>
          </a:xfrm>
          <a:custGeom>
            <a:avLst/>
            <a:gdLst>
              <a:gd name="connsiteX0" fmla="*/ 0 w 4659086"/>
              <a:gd name="connsiteY0" fmla="*/ 0 h 2133600"/>
              <a:gd name="connsiteX1" fmla="*/ 2656115 w 4659086"/>
              <a:gd name="connsiteY1" fmla="*/ 682172 h 2133600"/>
              <a:gd name="connsiteX2" fmla="*/ 4659086 w 4659086"/>
              <a:gd name="connsiteY2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59086" h="2133600">
                <a:moveTo>
                  <a:pt x="0" y="0"/>
                </a:moveTo>
                <a:cubicBezTo>
                  <a:pt x="939800" y="163286"/>
                  <a:pt x="1879601" y="326572"/>
                  <a:pt x="2656115" y="682172"/>
                </a:cubicBezTo>
                <a:cubicBezTo>
                  <a:pt x="3432629" y="1037772"/>
                  <a:pt x="4045857" y="1585686"/>
                  <a:pt x="4659086" y="2133600"/>
                </a:cubicBezTo>
              </a:path>
            </a:pathLst>
          </a:custGeom>
          <a:noFill/>
          <a:ln w="190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6" name="Group 95"/>
          <p:cNvGrpSpPr/>
          <p:nvPr/>
        </p:nvGrpSpPr>
        <p:grpSpPr>
          <a:xfrm>
            <a:off x="8922726" y="2811600"/>
            <a:ext cx="68221" cy="2500293"/>
            <a:chOff x="1800000" y="1989000"/>
            <a:chExt cx="108000" cy="3600000"/>
          </a:xfrm>
        </p:grpSpPr>
        <p:cxnSp>
          <p:nvCxnSpPr>
            <p:cNvPr id="121" name="Straight Connector 120"/>
            <p:cNvCxnSpPr/>
            <p:nvPr/>
          </p:nvCxnSpPr>
          <p:spPr>
            <a:xfrm>
              <a:off x="1800000" y="198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1800000" y="270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800000" y="342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>
              <a:off x="1800000" y="414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1800000" y="486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1800000" y="5589000"/>
              <a:ext cx="10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9889580" y="5910012"/>
            <a:ext cx="1042273" cy="3918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err="1" smtClean="0"/>
              <a:t>E</a:t>
            </a:r>
            <a:r>
              <a:rPr lang="en-GB" sz="2000" baseline="-25000" dirty="0" err="1" smtClean="0">
                <a:latin typeface="Symbol" panose="05050102010706020507" pitchFamily="18" charset="2"/>
              </a:rPr>
              <a:t>n</a:t>
            </a:r>
            <a:r>
              <a:rPr lang="en-GB" sz="2000" dirty="0" smtClean="0"/>
              <a:t> [GeV</a:t>
            </a:r>
            <a:r>
              <a:rPr lang="en-GB" dirty="0" smtClean="0"/>
              <a:t>]</a:t>
            </a:r>
            <a:endParaRPr lang="en-GB" dirty="0"/>
          </a:p>
        </p:txBody>
      </p:sp>
      <p:sp>
        <p:nvSpPr>
          <p:cNvPr id="98" name="TextBox 97"/>
          <p:cNvSpPr txBox="1"/>
          <p:nvPr/>
        </p:nvSpPr>
        <p:spPr>
          <a:xfrm rot="16200000">
            <a:off x="7049473" y="3985675"/>
            <a:ext cx="2497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E</a:t>
            </a:r>
            <a:r>
              <a:rPr lang="en-GB" sz="2000" baseline="30000" dirty="0" smtClean="0"/>
              <a:t>2</a:t>
            </a:r>
            <a:r>
              <a:rPr lang="en-GB" sz="2000" dirty="0" smtClean="0"/>
              <a:t> </a:t>
            </a:r>
            <a:r>
              <a:rPr lang="en-GB" sz="2000" dirty="0" smtClean="0">
                <a:latin typeface="Symbol" panose="05050102010706020507" pitchFamily="18" charset="2"/>
              </a:rPr>
              <a:t>F</a:t>
            </a:r>
            <a:r>
              <a:rPr lang="en-GB" sz="2000" dirty="0" smtClean="0"/>
              <a:t> [GeV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 sr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99" name="TextBox 98"/>
          <p:cNvSpPr txBox="1"/>
          <p:nvPr/>
        </p:nvSpPr>
        <p:spPr>
          <a:xfrm>
            <a:off x="9339284" y="4548100"/>
            <a:ext cx="1938479" cy="90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 (Honda)</a:t>
            </a:r>
            <a:br>
              <a:rPr lang="en-GB" dirty="0" smtClean="0"/>
            </a:br>
            <a:r>
              <a:rPr lang="en-GB" dirty="0" smtClean="0">
                <a:latin typeface="Symbol" panose="05050102010706020507" pitchFamily="18" charset="2"/>
              </a:rPr>
              <a:t>n</a:t>
            </a:r>
            <a:r>
              <a:rPr lang="en-GB" baseline="-25000" dirty="0" smtClean="0"/>
              <a:t>e</a:t>
            </a:r>
            <a:r>
              <a:rPr lang="en-GB" dirty="0" smtClean="0"/>
              <a:t> (Honda)</a:t>
            </a:r>
          </a:p>
          <a:p>
            <a:r>
              <a:rPr lang="en-GB" dirty="0" smtClean="0"/>
              <a:t>“prompt” (Enberg)</a:t>
            </a:r>
            <a:endParaRPr lang="en-GB" dirty="0"/>
          </a:p>
        </p:txBody>
      </p:sp>
      <p:grpSp>
        <p:nvGrpSpPr>
          <p:cNvPr id="100" name="Group 99"/>
          <p:cNvGrpSpPr/>
          <p:nvPr/>
        </p:nvGrpSpPr>
        <p:grpSpPr>
          <a:xfrm>
            <a:off x="9147829" y="4745286"/>
            <a:ext cx="180000" cy="564096"/>
            <a:chOff x="3782106" y="2210277"/>
            <a:chExt cx="218049" cy="482338"/>
          </a:xfrm>
        </p:grpSpPr>
        <p:cxnSp>
          <p:nvCxnSpPr>
            <p:cNvPr id="118" name="Straight Connector 117"/>
            <p:cNvCxnSpPr/>
            <p:nvPr/>
          </p:nvCxnSpPr>
          <p:spPr>
            <a:xfrm>
              <a:off x="3782106" y="2210277"/>
              <a:ext cx="218049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3782106" y="2444283"/>
              <a:ext cx="218049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>
              <a:off x="3782106" y="2692615"/>
              <a:ext cx="218049" cy="0"/>
            </a:xfrm>
            <a:prstGeom prst="line">
              <a:avLst/>
            </a:prstGeom>
            <a:ln w="254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1" name="Group 100"/>
          <p:cNvGrpSpPr/>
          <p:nvPr/>
        </p:nvGrpSpPr>
        <p:grpSpPr>
          <a:xfrm>
            <a:off x="8928000" y="5490603"/>
            <a:ext cx="2955600" cy="75934"/>
            <a:chOff x="1974811" y="5823507"/>
            <a:chExt cx="4076789" cy="106208"/>
          </a:xfrm>
        </p:grpSpPr>
        <p:cxnSp>
          <p:nvCxnSpPr>
            <p:cNvPr id="110" name="Straight Connector 109"/>
            <p:cNvCxnSpPr/>
            <p:nvPr/>
          </p:nvCxnSpPr>
          <p:spPr>
            <a:xfrm>
              <a:off x="1974811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974811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2653876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>
              <a:off x="3332942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4012007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4691073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5372136" y="5823507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>
              <a:off x="6051600" y="5824800"/>
              <a:ext cx="0" cy="104915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8758896" y="5637553"/>
            <a:ext cx="3273397" cy="247022"/>
            <a:chOff x="8847150" y="5136116"/>
            <a:chExt cx="3273397" cy="247022"/>
          </a:xfrm>
        </p:grpSpPr>
        <p:sp>
          <p:nvSpPr>
            <p:cNvPr id="103" name="TextBox 102"/>
            <p:cNvSpPr txBox="1"/>
            <p:nvPr/>
          </p:nvSpPr>
          <p:spPr>
            <a:xfrm>
              <a:off x="8847150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9346496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3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9845842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4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0345188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5</a:t>
              </a:r>
              <a:endParaRPr lang="en-GB" sz="1600" baseline="30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0844534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6</a:t>
              </a:r>
              <a:endParaRPr lang="en-GB" sz="1600" baseline="30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1343880" y="513691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7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11843227" y="513611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8</a:t>
              </a:r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9562315" y="2340000"/>
            <a:ext cx="16893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background</a:t>
            </a:r>
            <a:endParaRPr lang="en-GB" sz="2400" b="1" dirty="0"/>
          </a:p>
        </p:txBody>
      </p:sp>
      <p:grpSp>
        <p:nvGrpSpPr>
          <p:cNvPr id="147" name="Group 146"/>
          <p:cNvGrpSpPr/>
          <p:nvPr/>
        </p:nvGrpSpPr>
        <p:grpSpPr>
          <a:xfrm>
            <a:off x="4646188" y="5628524"/>
            <a:ext cx="3437958" cy="246221"/>
            <a:chOff x="4602646" y="5127087"/>
            <a:chExt cx="3437958" cy="246221"/>
          </a:xfrm>
        </p:grpSpPr>
        <p:sp>
          <p:nvSpPr>
            <p:cNvPr id="132" name="TextBox 131"/>
            <p:cNvSpPr txBox="1"/>
            <p:nvPr/>
          </p:nvSpPr>
          <p:spPr>
            <a:xfrm>
              <a:off x="4602646" y="512708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1</a:t>
              </a: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5392806" y="512708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2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182965" y="512708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3</a:t>
              </a:r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6973125" y="512708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4</a:t>
              </a:r>
            </a:p>
          </p:txBody>
        </p:sp>
        <p:sp>
          <p:nvSpPr>
            <p:cNvPr id="136" name="TextBox 135"/>
            <p:cNvSpPr txBox="1"/>
            <p:nvPr/>
          </p:nvSpPr>
          <p:spPr>
            <a:xfrm>
              <a:off x="7763284" y="5127087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5</a:t>
              </a:r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687645" y="5636703"/>
            <a:ext cx="3436716" cy="246221"/>
            <a:chOff x="657915" y="5135266"/>
            <a:chExt cx="3436716" cy="246221"/>
          </a:xfrm>
        </p:grpSpPr>
        <p:sp>
          <p:nvSpPr>
            <p:cNvPr id="140" name="TextBox 139"/>
            <p:cNvSpPr txBox="1"/>
            <p:nvPr/>
          </p:nvSpPr>
          <p:spPr>
            <a:xfrm>
              <a:off x="657915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1289795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3</a:t>
              </a:r>
            </a:p>
          </p:txBody>
        </p:sp>
        <p:sp>
          <p:nvSpPr>
            <p:cNvPr id="142" name="TextBox 141"/>
            <p:cNvSpPr txBox="1"/>
            <p:nvPr/>
          </p:nvSpPr>
          <p:spPr>
            <a:xfrm>
              <a:off x="1921673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4</a:t>
              </a: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2553553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5</a:t>
              </a:r>
              <a:endParaRPr lang="en-GB" sz="1600" baseline="30000" dirty="0"/>
            </a:p>
          </p:txBody>
        </p:sp>
        <p:sp>
          <p:nvSpPr>
            <p:cNvPr id="144" name="TextBox 143"/>
            <p:cNvSpPr txBox="1"/>
            <p:nvPr/>
          </p:nvSpPr>
          <p:spPr>
            <a:xfrm>
              <a:off x="3185432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 smtClean="0"/>
                <a:t>6</a:t>
              </a:r>
              <a:endParaRPr lang="en-GB" sz="1600" baseline="30000" dirty="0"/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3817311" y="5135266"/>
              <a:ext cx="277320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600" dirty="0" smtClean="0"/>
                <a:t>10</a:t>
              </a:r>
              <a:r>
                <a:rPr lang="en-GB" sz="1600" baseline="30000" dirty="0"/>
                <a:t>7</a:t>
              </a:r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438768" y="2712369"/>
            <a:ext cx="387927" cy="28212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55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-33</a:t>
            </a:r>
          </a:p>
          <a:p>
            <a:pPr>
              <a:lnSpc>
                <a:spcPts val="55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-34</a:t>
            </a:r>
            <a:endParaRPr lang="en-GB" sz="1600" baseline="30000" dirty="0"/>
          </a:p>
          <a:p>
            <a:pPr>
              <a:lnSpc>
                <a:spcPts val="55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-35</a:t>
            </a:r>
            <a:endParaRPr lang="en-GB" sz="1600" baseline="30000" dirty="0"/>
          </a:p>
          <a:p>
            <a:pPr>
              <a:lnSpc>
                <a:spcPts val="5500"/>
              </a:lnSpc>
            </a:pPr>
            <a:r>
              <a:rPr lang="en-GB" sz="1600" dirty="0" smtClean="0"/>
              <a:t>10</a:t>
            </a:r>
            <a:r>
              <a:rPr lang="en-GB" sz="1600" baseline="30000" dirty="0" smtClean="0"/>
              <a:t>-36</a:t>
            </a:r>
            <a:endParaRPr lang="en-GB" sz="1600" baseline="30000" dirty="0"/>
          </a:p>
        </p:txBody>
      </p:sp>
      <p:sp>
        <p:nvSpPr>
          <p:cNvPr id="153" name="TextBox 152"/>
          <p:cNvSpPr txBox="1"/>
          <p:nvPr/>
        </p:nvSpPr>
        <p:spPr>
          <a:xfrm>
            <a:off x="4551102" y="2764254"/>
            <a:ext cx="104196" cy="265457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GB" sz="1600" dirty="0" smtClean="0"/>
              <a:t>9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8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7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6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5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4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3</a:t>
            </a:r>
          </a:p>
          <a:p>
            <a:pPr>
              <a:lnSpc>
                <a:spcPts val="2300"/>
              </a:lnSpc>
            </a:pPr>
            <a:r>
              <a:rPr lang="en-GB" sz="1600" dirty="0" smtClean="0"/>
              <a:t>2</a:t>
            </a:r>
          </a:p>
          <a:p>
            <a:pPr>
              <a:lnSpc>
                <a:spcPts val="2300"/>
              </a:lnSpc>
            </a:pPr>
            <a:r>
              <a:rPr lang="en-GB" sz="1600" dirty="0"/>
              <a:t>1</a:t>
            </a:r>
          </a:p>
        </p:txBody>
      </p:sp>
      <p:sp>
        <p:nvSpPr>
          <p:cNvPr id="155" name="Title 1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The case for </a:t>
            </a:r>
            <a:r>
              <a:rPr lang="en-GB" dirty="0" err="1" smtClean="0">
                <a:solidFill>
                  <a:schemeClr val="bg1"/>
                </a:solidFill>
              </a:rPr>
              <a:t>TeV</a:t>
            </a:r>
            <a:r>
              <a:rPr lang="en-GB" dirty="0" err="1" smtClean="0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GB" dirty="0" err="1" smtClean="0">
                <a:solidFill>
                  <a:schemeClr val="bg1"/>
                </a:solidFill>
              </a:rPr>
              <a:t>PeV</a:t>
            </a:r>
            <a:r>
              <a:rPr lang="en-GB" dirty="0" smtClean="0">
                <a:solidFill>
                  <a:schemeClr val="bg1"/>
                </a:solidFill>
              </a:rPr>
              <a:t> neutrino astronomy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9770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ectangle 105"/>
          <p:cNvSpPr/>
          <p:nvPr/>
        </p:nvSpPr>
        <p:spPr>
          <a:xfrm>
            <a:off x="6380580" y="2105112"/>
            <a:ext cx="4680000" cy="44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electron neutrino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108" name="Picture 107"/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0" t="8968" r="9110" b="11760"/>
          <a:stretch/>
        </p:blipFill>
        <p:spPr>
          <a:xfrm>
            <a:off x="7123939" y="2640583"/>
            <a:ext cx="3276000" cy="2700000"/>
          </a:xfrm>
          <a:prstGeom prst="rect">
            <a:avLst/>
          </a:prstGeom>
          <a:noFill/>
        </p:spPr>
      </p:pic>
      <p:sp>
        <p:nvSpPr>
          <p:cNvPr id="215" name="Oval 214"/>
          <p:cNvSpPr>
            <a:spLocks noChangeAspect="1" noChangeArrowheads="1"/>
          </p:cNvSpPr>
          <p:nvPr/>
        </p:nvSpPr>
        <p:spPr bwMode="auto">
          <a:xfrm>
            <a:off x="7852522" y="3083514"/>
            <a:ext cx="2052638" cy="205105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95" name="Arc 94"/>
          <p:cNvSpPr>
            <a:spLocks noChangeAspect="1"/>
          </p:cNvSpPr>
          <p:nvPr/>
        </p:nvSpPr>
        <p:spPr>
          <a:xfrm>
            <a:off x="8339824" y="3573619"/>
            <a:ext cx="1080000" cy="1080000"/>
          </a:xfrm>
          <a:prstGeom prst="arc">
            <a:avLst>
              <a:gd name="adj1" fmla="val 19197921"/>
              <a:gd name="adj2" fmla="val 0"/>
            </a:avLst>
          </a:prstGeom>
          <a:noFill/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" name="Rectangle 93"/>
          <p:cNvSpPr/>
          <p:nvPr/>
        </p:nvSpPr>
        <p:spPr>
          <a:xfrm>
            <a:off x="1353954" y="2105112"/>
            <a:ext cx="4680000" cy="44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muon neutrino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detection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Oval 2"/>
          <p:cNvSpPr>
            <a:spLocks noChangeAspect="1" noChangeArrowheads="1"/>
          </p:cNvSpPr>
          <p:nvPr/>
        </p:nvSpPr>
        <p:spPr bwMode="auto">
          <a:xfrm>
            <a:off x="3490284" y="3701767"/>
            <a:ext cx="817562" cy="817563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4" name="Oval 3"/>
          <p:cNvSpPr>
            <a:spLocks noChangeAspect="1" noChangeArrowheads="1"/>
          </p:cNvSpPr>
          <p:nvPr/>
        </p:nvSpPr>
        <p:spPr bwMode="auto">
          <a:xfrm>
            <a:off x="3977646" y="3903380"/>
            <a:ext cx="411163" cy="4095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5" name="Oval 4"/>
          <p:cNvSpPr>
            <a:spLocks noChangeAspect="1" noChangeArrowheads="1"/>
          </p:cNvSpPr>
          <p:nvPr/>
        </p:nvSpPr>
        <p:spPr bwMode="auto">
          <a:xfrm>
            <a:off x="2991809" y="3498567"/>
            <a:ext cx="1230312" cy="1230313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Line 8"/>
          <p:cNvSpPr>
            <a:spLocks noChangeAspect="1" noChangeShapeType="1"/>
          </p:cNvSpPr>
          <p:nvPr/>
        </p:nvSpPr>
        <p:spPr bwMode="auto">
          <a:xfrm>
            <a:off x="3188430" y="2854040"/>
            <a:ext cx="1260000" cy="12585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7" name="Line 9"/>
          <p:cNvSpPr>
            <a:spLocks noChangeAspect="1" noChangeShapeType="1"/>
          </p:cNvSpPr>
          <p:nvPr/>
        </p:nvSpPr>
        <p:spPr bwMode="auto">
          <a:xfrm flipH="1">
            <a:off x="3188430" y="4119280"/>
            <a:ext cx="1261458" cy="1260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8" name="Oval 7"/>
          <p:cNvSpPr>
            <a:spLocks noChangeAspect="1" noChangeArrowheads="1"/>
          </p:cNvSpPr>
          <p:nvPr/>
        </p:nvSpPr>
        <p:spPr bwMode="auto">
          <a:xfrm>
            <a:off x="2479046" y="3298542"/>
            <a:ext cx="1641475" cy="16414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9" name="Oval 8"/>
          <p:cNvSpPr>
            <a:spLocks noChangeAspect="1" noChangeArrowheads="1"/>
          </p:cNvSpPr>
          <p:nvPr/>
        </p:nvSpPr>
        <p:spPr bwMode="auto">
          <a:xfrm>
            <a:off x="1996446" y="3076292"/>
            <a:ext cx="2052638" cy="205105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2" name="Line 14"/>
          <p:cNvSpPr>
            <a:spLocks noChangeAspect="1" noChangeShapeType="1"/>
          </p:cNvSpPr>
          <p:nvPr/>
        </p:nvSpPr>
        <p:spPr bwMode="auto">
          <a:xfrm>
            <a:off x="1458864" y="4119280"/>
            <a:ext cx="2988000" cy="1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13" name="Oval 12"/>
          <p:cNvSpPr>
            <a:spLocks noChangeAspect="1" noChangeArrowheads="1"/>
          </p:cNvSpPr>
          <p:nvPr/>
        </p:nvSpPr>
        <p:spPr bwMode="auto">
          <a:xfrm>
            <a:off x="2988634" y="4079592"/>
            <a:ext cx="68262" cy="68263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Oval 13"/>
          <p:cNvSpPr>
            <a:spLocks noChangeAspect="1" noChangeArrowheads="1"/>
          </p:cNvSpPr>
          <p:nvPr/>
        </p:nvSpPr>
        <p:spPr bwMode="auto">
          <a:xfrm>
            <a:off x="3269621" y="4084355"/>
            <a:ext cx="68263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5" name="Oval 14"/>
          <p:cNvSpPr>
            <a:spLocks noChangeAspect="1" noChangeArrowheads="1"/>
          </p:cNvSpPr>
          <p:nvPr/>
        </p:nvSpPr>
        <p:spPr bwMode="auto">
          <a:xfrm>
            <a:off x="3595059" y="4084355"/>
            <a:ext cx="68262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auto">
          <a:xfrm>
            <a:off x="3876046" y="4084355"/>
            <a:ext cx="66675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Oval 16"/>
          <p:cNvSpPr>
            <a:spLocks noChangeAspect="1" noChangeArrowheads="1"/>
          </p:cNvSpPr>
          <p:nvPr/>
        </p:nvSpPr>
        <p:spPr bwMode="auto">
          <a:xfrm>
            <a:off x="4164971" y="4084355"/>
            <a:ext cx="68263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Text Box 20"/>
          <p:cNvSpPr txBox="1">
            <a:spLocks noChangeAspect="1" noChangeArrowheads="1"/>
          </p:cNvSpPr>
          <p:nvPr/>
        </p:nvSpPr>
        <p:spPr bwMode="auto">
          <a:xfrm>
            <a:off x="2863221" y="3804955"/>
            <a:ext cx="29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9" name="Text Box 21"/>
          <p:cNvSpPr txBox="1">
            <a:spLocks noChangeAspect="1" noChangeArrowheads="1"/>
          </p:cNvSpPr>
          <p:nvPr/>
        </p:nvSpPr>
        <p:spPr bwMode="auto">
          <a:xfrm>
            <a:off x="316008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20" name="Text Box 22"/>
          <p:cNvSpPr txBox="1">
            <a:spLocks noChangeAspect="1" noChangeArrowheads="1"/>
          </p:cNvSpPr>
          <p:nvPr/>
        </p:nvSpPr>
        <p:spPr bwMode="auto">
          <a:xfrm>
            <a:off x="349028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21" name="Text Box 23"/>
          <p:cNvSpPr txBox="1">
            <a:spLocks noChangeAspect="1" noChangeArrowheads="1"/>
          </p:cNvSpPr>
          <p:nvPr/>
        </p:nvSpPr>
        <p:spPr bwMode="auto">
          <a:xfrm>
            <a:off x="3764921" y="3804955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22" name="Text Box 24"/>
          <p:cNvSpPr txBox="1">
            <a:spLocks noChangeAspect="1" noChangeArrowheads="1"/>
          </p:cNvSpPr>
          <p:nvPr/>
        </p:nvSpPr>
        <p:spPr bwMode="auto">
          <a:xfrm>
            <a:off x="406813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 smtClean="0"/>
              <a:t>5</a:t>
            </a:r>
            <a:endParaRPr lang="en-US" sz="1600" dirty="0"/>
          </a:p>
        </p:txBody>
      </p:sp>
      <p:sp>
        <p:nvSpPr>
          <p:cNvPr id="23" name="Line 25"/>
          <p:cNvSpPr>
            <a:spLocks noChangeShapeType="1"/>
          </p:cNvSpPr>
          <p:nvPr/>
        </p:nvSpPr>
        <p:spPr bwMode="auto">
          <a:xfrm>
            <a:off x="4060926" y="5878228"/>
            <a:ext cx="28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4" name="Line 26"/>
          <p:cNvSpPr>
            <a:spLocks noChangeShapeType="1"/>
          </p:cNvSpPr>
          <p:nvPr/>
        </p:nvSpPr>
        <p:spPr bwMode="auto">
          <a:xfrm>
            <a:off x="1922657" y="5878228"/>
            <a:ext cx="28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5" name="Text Box 27"/>
          <p:cNvSpPr txBox="1">
            <a:spLocks noChangeArrowheads="1"/>
          </p:cNvSpPr>
          <p:nvPr/>
        </p:nvSpPr>
        <p:spPr bwMode="auto">
          <a:xfrm>
            <a:off x="2201648" y="5688649"/>
            <a:ext cx="1885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2000" dirty="0" smtClean="0">
                <a:cs typeface="Arial" panose="020B0604020202020204" pitchFamily="34" charset="0"/>
              </a:rPr>
              <a:t>[</a:t>
            </a:r>
            <a:r>
              <a:rPr lang="en-US" sz="2000" dirty="0" smtClean="0"/>
              <a:t>km] ln(E/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26" name="Line 28"/>
          <p:cNvSpPr>
            <a:spLocks noChangeShapeType="1"/>
          </p:cNvSpPr>
          <p:nvPr/>
        </p:nvSpPr>
        <p:spPr bwMode="auto">
          <a:xfrm>
            <a:off x="5379631" y="4571717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7" name="Line 29"/>
          <p:cNvSpPr>
            <a:spLocks noChangeShapeType="1"/>
          </p:cNvSpPr>
          <p:nvPr/>
        </p:nvSpPr>
        <p:spPr bwMode="auto">
          <a:xfrm>
            <a:off x="5379631" y="2990567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8" name="Text Box 30"/>
          <p:cNvSpPr txBox="1">
            <a:spLocks noChangeArrowheads="1"/>
          </p:cNvSpPr>
          <p:nvPr/>
        </p:nvSpPr>
        <p:spPr bwMode="auto">
          <a:xfrm>
            <a:off x="4903014" y="3919709"/>
            <a:ext cx="9861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000" dirty="0" smtClean="0"/>
              <a:t>100 m</a:t>
            </a:r>
            <a:endParaRPr lang="en-US" sz="2000" dirty="0"/>
          </a:p>
        </p:txBody>
      </p:sp>
      <p:sp>
        <p:nvSpPr>
          <p:cNvPr id="29" name="Line 32"/>
          <p:cNvSpPr>
            <a:spLocks noChangeShapeType="1"/>
          </p:cNvSpPr>
          <p:nvPr/>
        </p:nvSpPr>
        <p:spPr bwMode="auto">
          <a:xfrm>
            <a:off x="98341" y="4106580"/>
            <a:ext cx="7200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0" name="AutoShape 33"/>
          <p:cNvSpPr>
            <a:spLocks noChangeAspect="1" noChangeArrowheads="1"/>
          </p:cNvSpPr>
          <p:nvPr/>
        </p:nvSpPr>
        <p:spPr bwMode="auto">
          <a:xfrm>
            <a:off x="889499" y="3892267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3" name="Line 36"/>
          <p:cNvSpPr>
            <a:spLocks noChangeShapeType="1"/>
          </p:cNvSpPr>
          <p:nvPr/>
        </p:nvSpPr>
        <p:spPr bwMode="auto">
          <a:xfrm>
            <a:off x="370155" y="4101817"/>
            <a:ext cx="36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grpSp>
        <p:nvGrpSpPr>
          <p:cNvPr id="34" name="Group 39"/>
          <p:cNvGrpSpPr>
            <a:grpSpLocks noChangeAspect="1"/>
          </p:cNvGrpSpPr>
          <p:nvPr/>
        </p:nvGrpSpPr>
        <p:grpSpPr bwMode="auto">
          <a:xfrm>
            <a:off x="2967996" y="3568417"/>
            <a:ext cx="863600" cy="442913"/>
            <a:chOff x="3911" y="2939"/>
            <a:chExt cx="846" cy="434"/>
          </a:xfrm>
        </p:grpSpPr>
        <p:grpSp>
          <p:nvGrpSpPr>
            <p:cNvPr id="35" name="Group 40"/>
            <p:cNvGrpSpPr>
              <a:grpSpLocks noChangeAspect="1"/>
            </p:cNvGrpSpPr>
            <p:nvPr/>
          </p:nvGrpSpPr>
          <p:grpSpPr bwMode="auto">
            <a:xfrm rot="2700000">
              <a:off x="4469" y="2730"/>
              <a:ext cx="80" cy="496"/>
              <a:chOff x="288" y="1536"/>
              <a:chExt cx="288" cy="2304"/>
            </a:xfrm>
          </p:grpSpPr>
          <p:grpSp>
            <p:nvGrpSpPr>
              <p:cNvPr id="65" name="Group 41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87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91" name="Arc 4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2" name="Arc 4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8" name="Group 4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9" name="Arc 4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0" name="Arc 4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6" name="Group 48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81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5" name="Arc 5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6" name="Arc 5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2" name="Group 52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3" name="Arc 5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4" name="Arc 5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7" name="Group 55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75" name="Group 56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9" name="Arc 5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0" name="Arc 5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6" name="Group 59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7" name="Arc 6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8" name="Arc 6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8" name="Group 62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69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3" name="Arc 6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4" name="Arc 6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0" name="Group 6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1" name="Arc 6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2" name="Arc 6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36" name="Group 69"/>
            <p:cNvGrpSpPr>
              <a:grpSpLocks noChangeAspect="1"/>
            </p:cNvGrpSpPr>
            <p:nvPr/>
          </p:nvGrpSpPr>
          <p:grpSpPr bwMode="auto">
            <a:xfrm rot="2700000">
              <a:off x="4120" y="3084"/>
              <a:ext cx="80" cy="496"/>
              <a:chOff x="288" y="1536"/>
              <a:chExt cx="288" cy="2304"/>
            </a:xfrm>
          </p:grpSpPr>
          <p:grpSp>
            <p:nvGrpSpPr>
              <p:cNvPr id="37" name="Group 7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59" name="Group 7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63" name="Arc 7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64" name="Arc 7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0" name="Group 7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61" name="Arc 7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62" name="Arc 7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38" name="Group 7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53" name="Group 7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57" name="Arc 7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8" name="Arc 8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54" name="Group 8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55" name="Arc 8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6" name="Arc 8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39" name="Group 8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47" name="Group 8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51" name="Arc 8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2" name="Arc 8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8" name="Group 8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9" name="Arc 8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0" name="Arc 9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40" name="Group 9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41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5" name="Arc 9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46" name="Arc 9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2" name="Group 9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3" name="Arc 9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44" name="Arc 9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</p:grpSp>
      <p:sp>
        <p:nvSpPr>
          <p:cNvPr id="97" name="TextBox 96"/>
          <p:cNvSpPr txBox="1"/>
          <p:nvPr/>
        </p:nvSpPr>
        <p:spPr>
          <a:xfrm>
            <a:off x="3929278" y="4598487"/>
            <a:ext cx="1315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light</a:t>
            </a:r>
          </a:p>
          <a:p>
            <a:pPr algn="ctr"/>
            <a:r>
              <a:rPr lang="en-GB" sz="2000" dirty="0" smtClean="0"/>
              <a:t>absorption</a:t>
            </a:r>
            <a:endParaRPr lang="en-GB" sz="2000" dirty="0"/>
          </a:p>
        </p:txBody>
      </p:sp>
      <p:sp>
        <p:nvSpPr>
          <p:cNvPr id="107" name="TextBox 106"/>
          <p:cNvSpPr txBox="1"/>
          <p:nvPr/>
        </p:nvSpPr>
        <p:spPr>
          <a:xfrm>
            <a:off x="2173445" y="6151761"/>
            <a:ext cx="201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muon energy loss</a:t>
            </a:r>
            <a:endParaRPr lang="en-GB" sz="2000" dirty="0"/>
          </a:p>
        </p:txBody>
      </p:sp>
      <p:sp>
        <p:nvSpPr>
          <p:cNvPr id="111" name="Text Box 27"/>
          <p:cNvSpPr txBox="1">
            <a:spLocks noChangeArrowheads="1"/>
          </p:cNvSpPr>
          <p:nvPr/>
        </p:nvSpPr>
        <p:spPr bwMode="auto">
          <a:xfrm>
            <a:off x="7961949" y="5691346"/>
            <a:ext cx="18210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000" dirty="0" smtClean="0"/>
              <a:t>  [m] ln(E/</a:t>
            </a:r>
            <a:r>
              <a:rPr lang="en-US" sz="2000" dirty="0" err="1" smtClean="0"/>
              <a:t>TeV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sp>
        <p:nvSpPr>
          <p:cNvPr id="115" name="Line 32"/>
          <p:cNvSpPr>
            <a:spLocks noChangeShapeType="1"/>
          </p:cNvSpPr>
          <p:nvPr/>
        </p:nvSpPr>
        <p:spPr bwMode="auto">
          <a:xfrm>
            <a:off x="6648582" y="4129310"/>
            <a:ext cx="21600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18" name="Line 36"/>
          <p:cNvSpPr>
            <a:spLocks noChangeShapeType="1"/>
          </p:cNvSpPr>
          <p:nvPr/>
        </p:nvSpPr>
        <p:spPr bwMode="auto">
          <a:xfrm>
            <a:off x="7132886" y="4124547"/>
            <a:ext cx="36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223" name="Straight Connector 222"/>
          <p:cNvCxnSpPr/>
          <p:nvPr/>
        </p:nvCxnSpPr>
        <p:spPr>
          <a:xfrm>
            <a:off x="9100926" y="4509000"/>
            <a:ext cx="504000" cy="10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4" name="Straight Connector 223"/>
          <p:cNvCxnSpPr/>
          <p:nvPr/>
        </p:nvCxnSpPr>
        <p:spPr>
          <a:xfrm flipH="1">
            <a:off x="8124132" y="4509000"/>
            <a:ext cx="504000" cy="10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9" name="Group 39"/>
          <p:cNvGrpSpPr>
            <a:grpSpLocks noChangeAspect="1"/>
          </p:cNvGrpSpPr>
          <p:nvPr/>
        </p:nvGrpSpPr>
        <p:grpSpPr bwMode="auto">
          <a:xfrm>
            <a:off x="8799168" y="3545360"/>
            <a:ext cx="863600" cy="442913"/>
            <a:chOff x="3911" y="2939"/>
            <a:chExt cx="846" cy="434"/>
          </a:xfrm>
        </p:grpSpPr>
        <p:grpSp>
          <p:nvGrpSpPr>
            <p:cNvPr id="260" name="Group 40"/>
            <p:cNvGrpSpPr>
              <a:grpSpLocks noChangeAspect="1"/>
            </p:cNvGrpSpPr>
            <p:nvPr/>
          </p:nvGrpSpPr>
          <p:grpSpPr bwMode="auto">
            <a:xfrm rot="2700000">
              <a:off x="4469" y="2730"/>
              <a:ext cx="80" cy="496"/>
              <a:chOff x="288" y="1536"/>
              <a:chExt cx="288" cy="2304"/>
            </a:xfrm>
          </p:grpSpPr>
          <p:grpSp>
            <p:nvGrpSpPr>
              <p:cNvPr id="290" name="Group 41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312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16" name="Arc 4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17" name="Arc 4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13" name="Group 4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14" name="Arc 4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15" name="Arc 4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91" name="Group 48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306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10" name="Arc 5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11" name="Arc 5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07" name="Group 52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08" name="Arc 5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09" name="Arc 5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92" name="Group 55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300" name="Group 56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04" name="Arc 5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05" name="Arc 5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301" name="Group 59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02" name="Arc 6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303" name="Arc 6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93" name="Group 62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294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98" name="Arc 6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99" name="Arc 6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95" name="Group 6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96" name="Arc 6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97" name="Arc 6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261" name="Group 69"/>
            <p:cNvGrpSpPr>
              <a:grpSpLocks noChangeAspect="1"/>
            </p:cNvGrpSpPr>
            <p:nvPr/>
          </p:nvGrpSpPr>
          <p:grpSpPr bwMode="auto">
            <a:xfrm rot="2700000">
              <a:off x="4120" y="3084"/>
              <a:ext cx="80" cy="496"/>
              <a:chOff x="288" y="1536"/>
              <a:chExt cx="288" cy="2304"/>
            </a:xfrm>
          </p:grpSpPr>
          <p:grpSp>
            <p:nvGrpSpPr>
              <p:cNvPr id="262" name="Group 7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284" name="Group 7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88" name="Arc 7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89" name="Arc 7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85" name="Group 7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86" name="Arc 7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87" name="Arc 7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63" name="Group 7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278" name="Group 7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82" name="Arc 7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83" name="Arc 8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79" name="Group 8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80" name="Arc 8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81" name="Arc 8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64" name="Group 8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272" name="Group 8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76" name="Arc 8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77" name="Arc 8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73" name="Group 8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74" name="Arc 8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75" name="Arc 9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265" name="Group 9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266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70" name="Arc 9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71" name="Arc 9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267" name="Group 9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68" name="Arc 9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269" name="Arc 9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</p:grpSp>
      <p:sp>
        <p:nvSpPr>
          <p:cNvPr id="93" name="TextBox 92"/>
          <p:cNvSpPr txBox="1"/>
          <p:nvPr/>
        </p:nvSpPr>
        <p:spPr>
          <a:xfrm>
            <a:off x="8494399" y="5317159"/>
            <a:ext cx="75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err="1" smtClean="0"/>
              <a:t>cos</a:t>
            </a:r>
            <a:r>
              <a:rPr lang="nl-NL" dirty="0" smtClean="0"/>
              <a:t>(</a:t>
            </a:r>
            <a:r>
              <a:rPr lang="nl-NL" dirty="0" smtClean="0">
                <a:latin typeface="Symbol" panose="05050102010706020507" pitchFamily="18" charset="2"/>
              </a:rPr>
              <a:t>q</a:t>
            </a:r>
            <a:r>
              <a:rPr lang="nl-NL" dirty="0" smtClean="0"/>
              <a:t>)</a:t>
            </a:r>
            <a:endParaRPr lang="en-GB" dirty="0"/>
          </a:p>
        </p:txBody>
      </p:sp>
      <p:sp>
        <p:nvSpPr>
          <p:cNvPr id="96" name="TextBox 95"/>
          <p:cNvSpPr txBox="1"/>
          <p:nvPr/>
        </p:nvSpPr>
        <p:spPr>
          <a:xfrm>
            <a:off x="9469759" y="3661224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nl-NL" dirty="0" smtClean="0">
                <a:latin typeface="Symbol" panose="05050102010706020507" pitchFamily="18" charset="2"/>
              </a:rPr>
              <a:t>q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324" name="TextBox 323"/>
          <p:cNvSpPr txBox="1"/>
          <p:nvPr/>
        </p:nvSpPr>
        <p:spPr>
          <a:xfrm>
            <a:off x="7959549" y="6144507"/>
            <a:ext cx="1840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radiation length</a:t>
            </a:r>
            <a:endParaRPr lang="en-GB" sz="2000" dirty="0"/>
          </a:p>
        </p:txBody>
      </p:sp>
      <p:sp>
        <p:nvSpPr>
          <p:cNvPr id="207" name="Line 32"/>
          <p:cNvSpPr>
            <a:spLocks noChangeShapeType="1"/>
          </p:cNvSpPr>
          <p:nvPr/>
        </p:nvSpPr>
        <p:spPr bwMode="auto">
          <a:xfrm>
            <a:off x="8896914" y="4122739"/>
            <a:ext cx="720000" cy="0"/>
          </a:xfrm>
          <a:prstGeom prst="line">
            <a:avLst/>
          </a:prstGeom>
          <a:noFill/>
          <a:ln w="9525" cap="rnd">
            <a:solidFill>
              <a:schemeClr val="bg1">
                <a:lumMod val="85000"/>
              </a:schemeClr>
            </a:solidFill>
            <a:prstDash val="sys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16" name="AutoShape 33"/>
          <p:cNvSpPr>
            <a:spLocks noChangeAspect="1" noChangeArrowheads="1"/>
          </p:cNvSpPr>
          <p:nvPr/>
        </p:nvSpPr>
        <p:spPr bwMode="auto">
          <a:xfrm>
            <a:off x="8641692" y="3914997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65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96000" y="2003514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034401" y="3191841"/>
            <a:ext cx="2160000" cy="19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456000" y="2019168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13"/>
          <p:cNvSpPr>
            <a:spLocks/>
          </p:cNvSpPr>
          <p:nvPr/>
        </p:nvSpPr>
        <p:spPr bwMode="auto">
          <a:xfrm flipH="1">
            <a:off x="7678288" y="3214145"/>
            <a:ext cx="3326843" cy="2217962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25" h="10200">
                <a:moveTo>
                  <a:pt x="0" y="10200"/>
                </a:moveTo>
                <a:cubicBezTo>
                  <a:pt x="16766" y="10067"/>
                  <a:pt x="16855" y="0"/>
                  <a:pt x="18294" y="0"/>
                </a:cubicBezTo>
                <a:cubicBezTo>
                  <a:pt x="19734" y="0"/>
                  <a:pt x="19546" y="10066"/>
                  <a:pt x="22425" y="10066"/>
                </a:cubicBezTo>
              </a:path>
            </a:pathLst>
          </a:custGeom>
          <a:solidFill>
            <a:schemeClr val="bg1">
              <a:lumMod val="75000"/>
            </a:schemeClr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detector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 flipV="1">
            <a:off x="7434400" y="2883168"/>
            <a:ext cx="0" cy="252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050246" y="5545458"/>
            <a:ext cx="182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arrival time [ns]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6450701" y="3928599"/>
            <a:ext cx="1085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intensity</a:t>
            </a:r>
            <a:endParaRPr lang="en-GB" sz="2000" dirty="0"/>
          </a:p>
        </p:txBody>
      </p:sp>
      <p:sp>
        <p:nvSpPr>
          <p:cNvPr id="14" name="Text Box 118"/>
          <p:cNvSpPr txBox="1">
            <a:spLocks noChangeAspect="1" noChangeArrowheads="1"/>
          </p:cNvSpPr>
          <p:nvPr/>
        </p:nvSpPr>
        <p:spPr bwMode="auto">
          <a:xfrm>
            <a:off x="7679336" y="2587101"/>
            <a:ext cx="125752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dispersion</a:t>
            </a:r>
          </a:p>
        </p:txBody>
      </p:sp>
      <p:sp>
        <p:nvSpPr>
          <p:cNvPr id="16" name="Text Box 117"/>
          <p:cNvSpPr txBox="1">
            <a:spLocks noChangeAspect="1" noChangeArrowheads="1"/>
          </p:cNvSpPr>
          <p:nvPr/>
        </p:nvSpPr>
        <p:spPr bwMode="auto">
          <a:xfrm>
            <a:off x="9792863" y="4222020"/>
            <a:ext cx="12125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 smtClean="0"/>
              <a:t>light</a:t>
            </a:r>
          </a:p>
          <a:p>
            <a:pPr algn="ctr"/>
            <a:r>
              <a:rPr lang="en-GB" sz="2000" dirty="0" smtClean="0"/>
              <a:t>scattering</a:t>
            </a:r>
            <a:endParaRPr lang="en-GB" sz="2000" dirty="0"/>
          </a:p>
        </p:txBody>
      </p:sp>
      <p:sp>
        <p:nvSpPr>
          <p:cNvPr id="19" name="Freeform 113"/>
          <p:cNvSpPr>
            <a:spLocks/>
          </p:cNvSpPr>
          <p:nvPr/>
        </p:nvSpPr>
        <p:spPr bwMode="auto">
          <a:xfrm flipH="1">
            <a:off x="7700056" y="3206885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Freeform 113"/>
          <p:cNvSpPr>
            <a:spLocks/>
          </p:cNvSpPr>
          <p:nvPr/>
        </p:nvSpPr>
        <p:spPr bwMode="auto">
          <a:xfrm flipH="1">
            <a:off x="7697801" y="3206953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1" name="Right Triangle 100"/>
          <p:cNvSpPr>
            <a:spLocks/>
          </p:cNvSpPr>
          <p:nvPr/>
        </p:nvSpPr>
        <p:spPr>
          <a:xfrm rot="2700000" flipH="1">
            <a:off x="2576500" y="3902658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Right Triangle 101"/>
          <p:cNvSpPr>
            <a:spLocks noChangeAspect="1"/>
          </p:cNvSpPr>
          <p:nvPr/>
        </p:nvSpPr>
        <p:spPr>
          <a:xfrm rot="2700000">
            <a:off x="2957456" y="4279226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Line 129"/>
          <p:cNvSpPr>
            <a:spLocks noChangeShapeType="1"/>
          </p:cNvSpPr>
          <p:nvPr/>
        </p:nvSpPr>
        <p:spPr bwMode="auto">
          <a:xfrm>
            <a:off x="2517554" y="5084364"/>
            <a:ext cx="1223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5" name="Group 104"/>
          <p:cNvGrpSpPr/>
          <p:nvPr/>
        </p:nvGrpSpPr>
        <p:grpSpPr>
          <a:xfrm>
            <a:off x="2523312" y="3802068"/>
            <a:ext cx="54384" cy="1260000"/>
            <a:chOff x="827583" y="5265344"/>
            <a:chExt cx="54384" cy="1260000"/>
          </a:xfrm>
        </p:grpSpPr>
        <p:sp>
          <p:nvSpPr>
            <p:cNvPr id="106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3684854" y="3793242"/>
            <a:ext cx="54384" cy="1260000"/>
            <a:chOff x="827583" y="5265344"/>
            <a:chExt cx="54384" cy="1260000"/>
          </a:xfrm>
        </p:grpSpPr>
        <p:sp>
          <p:nvSpPr>
            <p:cNvPr id="119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0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3108790" y="3799126"/>
            <a:ext cx="54384" cy="1260000"/>
            <a:chOff x="827583" y="5265344"/>
            <a:chExt cx="54384" cy="1260000"/>
          </a:xfrm>
        </p:grpSpPr>
        <p:sp>
          <p:nvSpPr>
            <p:cNvPr id="132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3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2823392" y="3721234"/>
            <a:ext cx="54384" cy="1260000"/>
            <a:chOff x="827583" y="5265344"/>
            <a:chExt cx="54384" cy="1260000"/>
          </a:xfrm>
        </p:grpSpPr>
        <p:sp>
          <p:nvSpPr>
            <p:cNvPr id="145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6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3414446" y="3721234"/>
            <a:ext cx="54384" cy="1260000"/>
            <a:chOff x="827583" y="5265344"/>
            <a:chExt cx="54384" cy="1260000"/>
          </a:xfrm>
        </p:grpSpPr>
        <p:sp>
          <p:nvSpPr>
            <p:cNvPr id="15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61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70" name="Straight Connector 169"/>
          <p:cNvCxnSpPr/>
          <p:nvPr/>
        </p:nvCxnSpPr>
        <p:spPr>
          <a:xfrm flipV="1">
            <a:off x="2688174" y="4158428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1" name="Group 740"/>
          <p:cNvGrpSpPr>
            <a:grpSpLocks noChangeAspect="1"/>
          </p:cNvGrpSpPr>
          <p:nvPr/>
        </p:nvGrpSpPr>
        <p:grpSpPr bwMode="auto">
          <a:xfrm>
            <a:off x="4265088" y="2278652"/>
            <a:ext cx="175046" cy="180000"/>
            <a:chOff x="2295" y="2016"/>
            <a:chExt cx="1161" cy="1200"/>
          </a:xfrm>
        </p:grpSpPr>
        <p:sp>
          <p:nvSpPr>
            <p:cNvPr id="172" name="Oval 741"/>
            <p:cNvSpPr>
              <a:spLocks noChangeAspect="1" noChangeArrowheads="1"/>
            </p:cNvSpPr>
            <p:nvPr/>
          </p:nvSpPr>
          <p:spPr bwMode="auto">
            <a:xfrm>
              <a:off x="2295" y="237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3" name="Oval 742"/>
            <p:cNvSpPr>
              <a:spLocks noChangeAspect="1" noChangeArrowheads="1"/>
            </p:cNvSpPr>
            <p:nvPr/>
          </p:nvSpPr>
          <p:spPr bwMode="auto">
            <a:xfrm>
              <a:off x="2544" y="264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4" name="Oval 743"/>
            <p:cNvSpPr>
              <a:spLocks noChangeAspect="1" noChangeArrowheads="1"/>
            </p:cNvSpPr>
            <p:nvPr/>
          </p:nvSpPr>
          <p:spPr bwMode="auto">
            <a:xfrm>
              <a:off x="2688" y="2016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5" name="Oval 744"/>
            <p:cNvSpPr>
              <a:spLocks noChangeAspect="1" noChangeArrowheads="1"/>
            </p:cNvSpPr>
            <p:nvPr/>
          </p:nvSpPr>
          <p:spPr bwMode="auto">
            <a:xfrm>
              <a:off x="2400" y="2064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6" name="Oval 745"/>
            <p:cNvSpPr>
              <a:spLocks noChangeAspect="1" noChangeArrowheads="1"/>
            </p:cNvSpPr>
            <p:nvPr/>
          </p:nvSpPr>
          <p:spPr bwMode="auto">
            <a:xfrm>
              <a:off x="2880" y="2496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7" name="Oval 746"/>
            <p:cNvSpPr>
              <a:spLocks noChangeAspect="1" noChangeArrowheads="1"/>
            </p:cNvSpPr>
            <p:nvPr/>
          </p:nvSpPr>
          <p:spPr bwMode="auto">
            <a:xfrm>
              <a:off x="2880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8" name="Oval 747"/>
            <p:cNvSpPr>
              <a:spLocks noChangeAspect="1" noChangeArrowheads="1"/>
            </p:cNvSpPr>
            <p:nvPr/>
          </p:nvSpPr>
          <p:spPr bwMode="auto">
            <a:xfrm>
              <a:off x="2304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9" name="Oval 748"/>
            <p:cNvSpPr>
              <a:spLocks noChangeAspect="1" noChangeArrowheads="1"/>
            </p:cNvSpPr>
            <p:nvPr/>
          </p:nvSpPr>
          <p:spPr bwMode="auto">
            <a:xfrm>
              <a:off x="2409" y="255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0" name="Oval 749"/>
            <p:cNvSpPr>
              <a:spLocks noChangeAspect="1" noChangeArrowheads="1"/>
            </p:cNvSpPr>
            <p:nvPr/>
          </p:nvSpPr>
          <p:spPr bwMode="auto">
            <a:xfrm>
              <a:off x="2592" y="2352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81" name="Line 731"/>
          <p:cNvSpPr>
            <a:spLocks noChangeAspect="1" noChangeShapeType="1"/>
          </p:cNvSpPr>
          <p:nvPr/>
        </p:nvSpPr>
        <p:spPr bwMode="auto">
          <a:xfrm flipH="1">
            <a:off x="4409102" y="1581039"/>
            <a:ext cx="216000" cy="6111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2" name="Line 763"/>
          <p:cNvSpPr>
            <a:spLocks noChangeAspect="1" noChangeShapeType="1"/>
          </p:cNvSpPr>
          <p:nvPr/>
        </p:nvSpPr>
        <p:spPr bwMode="auto">
          <a:xfrm flipH="1">
            <a:off x="4268607" y="2568965"/>
            <a:ext cx="53975" cy="257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183" name="Straight Connector 182"/>
          <p:cNvCxnSpPr/>
          <p:nvPr/>
        </p:nvCxnSpPr>
        <p:spPr>
          <a:xfrm flipV="1">
            <a:off x="4103504" y="2580146"/>
            <a:ext cx="132782" cy="32177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Connector 183"/>
          <p:cNvCxnSpPr/>
          <p:nvPr/>
        </p:nvCxnSpPr>
        <p:spPr>
          <a:xfrm flipH="1">
            <a:off x="3999743" y="2887636"/>
            <a:ext cx="107226" cy="1018173"/>
          </a:xfrm>
          <a:prstGeom prst="line">
            <a:avLst/>
          </a:prstGeom>
          <a:ln w="2540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/>
          <p:cNvCxnSpPr/>
          <p:nvPr/>
        </p:nvCxnSpPr>
        <p:spPr>
          <a:xfrm flipH="1">
            <a:off x="2857751" y="2887636"/>
            <a:ext cx="1245548" cy="316317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Connector 185"/>
          <p:cNvCxnSpPr/>
          <p:nvPr/>
        </p:nvCxnSpPr>
        <p:spPr>
          <a:xfrm>
            <a:off x="3999667" y="3905809"/>
            <a:ext cx="76" cy="214499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/>
          <p:cNvCxnSpPr/>
          <p:nvPr/>
        </p:nvCxnSpPr>
        <p:spPr>
          <a:xfrm>
            <a:off x="4398326" y="2583253"/>
            <a:ext cx="53984" cy="649637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/>
          <p:cNvCxnSpPr/>
          <p:nvPr/>
        </p:nvCxnSpPr>
        <p:spPr>
          <a:xfrm flipH="1">
            <a:off x="4371106" y="3232890"/>
            <a:ext cx="74034" cy="200164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/>
          <p:nvPr/>
        </p:nvCxnSpPr>
        <p:spPr>
          <a:xfrm>
            <a:off x="4452310" y="3200468"/>
            <a:ext cx="126813" cy="259293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Text Box 109"/>
          <p:cNvSpPr txBox="1">
            <a:spLocks noChangeArrowheads="1"/>
          </p:cNvSpPr>
          <p:nvPr/>
        </p:nvSpPr>
        <p:spPr bwMode="auto">
          <a:xfrm>
            <a:off x="2184893" y="5178168"/>
            <a:ext cx="1949253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 smtClean="0">
                <a:cs typeface="Arial" pitchFamily="34" charset="0"/>
              </a:rPr>
              <a:t>3D array of PMTs</a:t>
            </a:r>
            <a:endParaRPr lang="en-US" sz="2000" dirty="0">
              <a:cs typeface="Arial" pitchFamily="34" charset="0"/>
            </a:endParaRPr>
          </a:p>
        </p:txBody>
      </p:sp>
      <p:cxnSp>
        <p:nvCxnSpPr>
          <p:cNvPr id="191" name="Straight Connector 190"/>
          <p:cNvCxnSpPr/>
          <p:nvPr/>
        </p:nvCxnSpPr>
        <p:spPr>
          <a:xfrm flipV="1">
            <a:off x="1960686" y="4695998"/>
            <a:ext cx="720000" cy="72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822399" y="3220869"/>
            <a:ext cx="0" cy="576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89219" y="334476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2</a:t>
            </a:r>
            <a:r>
              <a:rPr lang="en-GB" dirty="0" smtClean="0">
                <a:sym typeface="Symbol" panose="05050102010706020507" pitchFamily="18" charset="2"/>
              </a:rPr>
              <a:t></a:t>
            </a:r>
            <a:r>
              <a:rPr lang="en-GB" dirty="0" smtClean="0"/>
              <a:t>3 km</a:t>
            </a:r>
            <a:endParaRPr lang="en-GB" dirty="0"/>
          </a:p>
        </p:txBody>
      </p:sp>
      <p:cxnSp>
        <p:nvCxnSpPr>
          <p:cNvPr id="194" name="Straight Connector 193"/>
          <p:cNvCxnSpPr/>
          <p:nvPr/>
        </p:nvCxnSpPr>
        <p:spPr>
          <a:xfrm>
            <a:off x="1834056" y="3882486"/>
            <a:ext cx="0" cy="1188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5" name="TextBox 194"/>
          <p:cNvSpPr txBox="1"/>
          <p:nvPr/>
        </p:nvSpPr>
        <p:spPr>
          <a:xfrm>
            <a:off x="1144532" y="425578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1</a:t>
            </a:r>
            <a:r>
              <a:rPr lang="en-GB" dirty="0" smtClean="0"/>
              <a:t> km</a:t>
            </a:r>
            <a:endParaRPr lang="en-GB" dirty="0"/>
          </a:p>
        </p:txBody>
      </p:sp>
      <p:cxnSp>
        <p:nvCxnSpPr>
          <p:cNvPr id="197" name="Straight Connector 196"/>
          <p:cNvCxnSpPr/>
          <p:nvPr/>
        </p:nvCxnSpPr>
        <p:spPr>
          <a:xfrm>
            <a:off x="2517554" y="2972697"/>
            <a:ext cx="252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/>
          <p:cNvCxnSpPr/>
          <p:nvPr/>
        </p:nvCxnSpPr>
        <p:spPr>
          <a:xfrm>
            <a:off x="3440112" y="2979954"/>
            <a:ext cx="2520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TextBox 198"/>
          <p:cNvSpPr txBox="1"/>
          <p:nvPr/>
        </p:nvSpPr>
        <p:spPr>
          <a:xfrm>
            <a:off x="2802249" y="2784424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1</a:t>
            </a:r>
            <a:r>
              <a:rPr lang="en-GB" dirty="0" smtClean="0"/>
              <a:t> km</a:t>
            </a:r>
            <a:endParaRPr lang="en-GB" dirty="0"/>
          </a:p>
        </p:txBody>
      </p:sp>
      <p:sp>
        <p:nvSpPr>
          <p:cNvPr id="200" name="Line 731"/>
          <p:cNvSpPr>
            <a:spLocks noChangeAspect="1" noChangeShapeType="1"/>
          </p:cNvSpPr>
          <p:nvPr/>
        </p:nvSpPr>
        <p:spPr bwMode="auto">
          <a:xfrm flipH="1">
            <a:off x="4956801" y="-11346"/>
            <a:ext cx="229019" cy="648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434400" y="5403168"/>
            <a:ext cx="34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6" name="Text Box 118"/>
          <p:cNvSpPr txBox="1">
            <a:spLocks noChangeAspect="1" noChangeArrowheads="1"/>
          </p:cNvSpPr>
          <p:nvPr/>
        </p:nvSpPr>
        <p:spPr bwMode="auto">
          <a:xfrm>
            <a:off x="8762968" y="3653216"/>
            <a:ext cx="1830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 smtClean="0"/>
              <a:t>light absorption</a:t>
            </a:r>
            <a:endParaRPr lang="en-GB" sz="2000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9456825" y="4894662"/>
            <a:ext cx="360000" cy="360000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9159166" y="3260439"/>
            <a:ext cx="0" cy="36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Straight Connector 200"/>
          <p:cNvCxnSpPr/>
          <p:nvPr/>
        </p:nvCxnSpPr>
        <p:spPr>
          <a:xfrm>
            <a:off x="9161831" y="4090758"/>
            <a:ext cx="0" cy="1296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096345" y="3079020"/>
            <a:ext cx="4320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77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278205" y="6257774"/>
            <a:ext cx="10326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b="1" dirty="0" err="1" smtClean="0"/>
              <a:t>IceCube</a:t>
            </a:r>
            <a:endParaRPr lang="en-GB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019542" y="1374030"/>
            <a:ext cx="661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000" b="1" dirty="0" smtClean="0"/>
              <a:t>GVD</a:t>
            </a:r>
            <a:endParaRPr lang="en-GB" sz="2000" b="1" dirty="0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293324" y="123997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736000" y="667711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252804" y="1881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023430" y="1629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564604" y="1255607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 smtClean="0"/>
              <a:t>KM3NeT</a:t>
            </a:r>
            <a:endParaRPr lang="en-GB" sz="2000" b="1" dirty="0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929944" y="1629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b="1" dirty="0"/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6357255" y="1615056"/>
            <a:ext cx="252000" cy="252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154553" y="1521000"/>
            <a:ext cx="360000" cy="108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997082" y="1254486"/>
            <a:ext cx="1008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dirty="0" err="1" smtClean="0"/>
              <a:t>Antares</a:t>
            </a:r>
            <a:endParaRPr lang="en-GB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38328" y="5229000"/>
            <a:ext cx="4380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>
                <a:hlinkClick r:id="rId3"/>
              </a:rPr>
              <a:t>Global Neutrino Network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602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0758999"/>
                  </p:ext>
                </p:extLst>
              </p:nvPr>
            </p:nvGraphicFramePr>
            <p:xfrm>
              <a:off x="437598" y="1858373"/>
              <a:ext cx="11461944" cy="47969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14916"/>
                    <a:gridCol w="729156"/>
                    <a:gridCol w="2329468"/>
                    <a:gridCol w="2329468"/>
                    <a:gridCol w="2329468"/>
                    <a:gridCol w="2329468"/>
                  </a:tblGrid>
                  <a:tr h="565812">
                    <a:tc gridSpan="2"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err="1" smtClean="0">
                              <a:solidFill>
                                <a:schemeClr val="bg1"/>
                              </a:solidFill>
                            </a:rPr>
                            <a:t>IceCube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GVD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Antares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KM3NeT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65931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Status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baseline="0" noProof="0" dirty="0" smtClean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</a:p>
                        <a:p>
                          <a:pPr algn="ctr"/>
                          <a:r>
                            <a:rPr lang="en-GB" sz="2000" b="0" baseline="0" noProof="0" dirty="0" smtClean="0">
                              <a:solidFill>
                                <a:schemeClr val="bg1"/>
                              </a:solidFill>
                            </a:rPr>
                            <a:t>2011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</a:p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  <a:b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2007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  <a:b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South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Pole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Lake Baikal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Mediterranean Sea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ice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lake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Light transmission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659313"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Resolution	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0" baseline="-2500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m</a:t>
                          </a:r>
                        </a:p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0" baseline="-25000" noProof="0" dirty="0" smtClean="0">
                              <a:solidFill>
                                <a:schemeClr val="bg1"/>
                              </a:solidFill>
                            </a:rPr>
                            <a:t>e</a:t>
                          </a:r>
                          <a:endParaRPr lang="en-GB" sz="2000" b="0" baseline="-25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/>
                          </a:r>
                          <a:b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10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0.5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0.1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1.5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Noise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extremely low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nl-NL" sz="2400" noProof="0" dirty="0" smtClean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PMT</a:t>
                          </a:r>
                          <a:r>
                            <a:rPr lang="en-GB" sz="2000" b="1" baseline="0" noProof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size</a:t>
                          </a:r>
                          <a:r>
                            <a:rPr lang="en-GB" sz="2000" b="1" baseline="0" noProof="0" dirty="0" smtClean="0">
                              <a:solidFill>
                                <a:schemeClr val="bg1"/>
                              </a:solidFill>
                            </a:rPr>
                            <a:t> (</a:t>
                          </a: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QE)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(25%)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altLang="ru-RU" sz="200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Times New Roman" pitchFamily="18" charset="0"/>
                            </a:rPr>
                            <a:t>(35%)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 (20%)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3” (30%)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00758999"/>
                  </p:ext>
                </p:extLst>
              </p:nvPr>
            </p:nvGraphicFramePr>
            <p:xfrm>
              <a:off x="437598" y="1858373"/>
              <a:ext cx="11461944" cy="47969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14916"/>
                    <a:gridCol w="729156"/>
                    <a:gridCol w="2329468"/>
                    <a:gridCol w="2329468"/>
                    <a:gridCol w="2329468"/>
                    <a:gridCol w="2329468"/>
                  </a:tblGrid>
                  <a:tr h="565812">
                    <a:tc gridSpan="2"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err="1" smtClean="0">
                              <a:solidFill>
                                <a:schemeClr val="bg1"/>
                              </a:solidFill>
                            </a:rPr>
                            <a:t>IceCube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GVD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Antares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KM3NeT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70104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Status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baseline="0" noProof="0" dirty="0" smtClean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</a:p>
                        <a:p>
                          <a:pPr algn="ctr"/>
                          <a:r>
                            <a:rPr lang="en-GB" sz="2000" b="0" baseline="0" noProof="0" dirty="0" smtClean="0">
                              <a:solidFill>
                                <a:schemeClr val="bg1"/>
                              </a:solidFill>
                            </a:rPr>
                            <a:t>2011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</a:p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  <a:b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2007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  <a:b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South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Pole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Lake Baikal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Mediterranean Sea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ice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lake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Light transmission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92428" t="-425806" r="-300522" b="-3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92932" t="-425806" r="-201309" b="-329032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 rotWithShape="0">
                          <a:blip r:embed="rId2"/>
                          <a:stretch>
                            <a:fillRect l="-146275" t="-425806" r="-523" b="-32903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701040"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Resolution	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0" baseline="-2500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m</a:t>
                          </a:r>
                        </a:p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0" noProof="0" dirty="0" smtClean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0" baseline="-25000" noProof="0" dirty="0" smtClean="0">
                              <a:solidFill>
                                <a:schemeClr val="bg1"/>
                              </a:solidFill>
                            </a:rPr>
                            <a:t>e</a:t>
                          </a:r>
                          <a:endParaRPr lang="en-GB" sz="2000" b="0" baseline="-25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/>
                          </a:r>
                          <a:b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10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0.5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0.1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	1.5	</a:t>
                          </a:r>
                          <a:r>
                            <a:rPr lang="en-GB" sz="2000" noProof="0" dirty="0" err="1" smtClean="0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 smtClean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Noise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extremely low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nl-NL" sz="2400" noProof="0" dirty="0" smtClean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PMT</a:t>
                          </a:r>
                          <a:r>
                            <a:rPr lang="en-GB" sz="2000" b="1" baseline="0" noProof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size</a:t>
                          </a:r>
                          <a:r>
                            <a:rPr lang="en-GB" sz="2000" b="1" baseline="0" noProof="0" dirty="0" smtClean="0">
                              <a:solidFill>
                                <a:schemeClr val="bg1"/>
                              </a:solidFill>
                            </a:rPr>
                            <a:t> (</a:t>
                          </a:r>
                          <a:r>
                            <a:rPr lang="en-GB" sz="2000" b="1" noProof="0" dirty="0" smtClean="0">
                              <a:solidFill>
                                <a:schemeClr val="bg1"/>
                              </a:solidFill>
                            </a:rPr>
                            <a:t>QE)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(25%)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 smtClean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altLang="ru-RU" sz="2000" dirty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Times New Roman" pitchFamily="18" charset="0"/>
                            </a:rPr>
                            <a:t>(35%)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10” (20%)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 smtClean="0">
                              <a:solidFill>
                                <a:schemeClr val="bg1"/>
                              </a:solidFill>
                            </a:rPr>
                            <a:t>3” (30%)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telescopes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22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Multi-messenger astronomy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19</a:t>
            </a:fld>
            <a:endParaRPr lang="en-GB"/>
          </a:p>
        </p:txBody>
      </p:sp>
      <p:sp>
        <p:nvSpPr>
          <p:cNvPr id="4" name="Rectangle 3"/>
          <p:cNvSpPr/>
          <p:nvPr/>
        </p:nvSpPr>
        <p:spPr>
          <a:xfrm rot="5400000">
            <a:off x="8594466" y="3784416"/>
            <a:ext cx="1188000" cy="12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" name="Group 4"/>
          <p:cNvGrpSpPr/>
          <p:nvPr/>
        </p:nvGrpSpPr>
        <p:grpSpPr>
          <a:xfrm>
            <a:off x="5902548" y="4946820"/>
            <a:ext cx="459039" cy="648040"/>
            <a:chOff x="4820945" y="4395084"/>
            <a:chExt cx="459039" cy="648040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4847984" y="4395084"/>
              <a:ext cx="43200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 flipV="1">
              <a:off x="4847984" y="4755124"/>
              <a:ext cx="432000" cy="28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820945" y="4668126"/>
              <a:ext cx="72000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8" descr="http://i.istockimg.com/file_thumbview_approve/3138313/2/stock-photo-3138313-earth-model-europe-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7668" y="3490285"/>
            <a:ext cx="1800000" cy="1800000"/>
          </a:xfrm>
          <a:prstGeom prst="rect">
            <a:avLst/>
          </a:prstGeom>
          <a:noFill/>
        </p:spPr>
      </p:pic>
      <p:sp>
        <p:nvSpPr>
          <p:cNvPr id="10" name="Freeform 9"/>
          <p:cNvSpPr/>
          <p:nvPr/>
        </p:nvSpPr>
        <p:spPr>
          <a:xfrm>
            <a:off x="3223262" y="3203574"/>
            <a:ext cx="3348000" cy="1080000"/>
          </a:xfrm>
          <a:custGeom>
            <a:avLst/>
            <a:gdLst>
              <a:gd name="connsiteX0" fmla="*/ 0 w 4706911"/>
              <a:gd name="connsiteY0" fmla="*/ 1289154 h 1481528"/>
              <a:gd name="connsiteX1" fmla="*/ 1768839 w 4706911"/>
              <a:gd name="connsiteY1" fmla="*/ 1289154 h 1481528"/>
              <a:gd name="connsiteX2" fmla="*/ 3477718 w 4706911"/>
              <a:gd name="connsiteY2" fmla="*/ 134911 h 1481528"/>
              <a:gd name="connsiteX3" fmla="*/ 4706911 w 4706911"/>
              <a:gd name="connsiteY3" fmla="*/ 479685 h 1481528"/>
              <a:gd name="connsiteX0" fmla="*/ 0 w 4706911"/>
              <a:gd name="connsiteY0" fmla="*/ 1289154 h 1289154"/>
              <a:gd name="connsiteX1" fmla="*/ 3477718 w 4706911"/>
              <a:gd name="connsiteY1" fmla="*/ 134911 h 1289154"/>
              <a:gd name="connsiteX2" fmla="*/ 4706911 w 4706911"/>
              <a:gd name="connsiteY2" fmla="*/ 479685 h 1289154"/>
              <a:gd name="connsiteX0" fmla="*/ 0 w 4706911"/>
              <a:gd name="connsiteY0" fmla="*/ 1289154 h 1289154"/>
              <a:gd name="connsiteX1" fmla="*/ 3477718 w 4706911"/>
              <a:gd name="connsiteY1" fmla="*/ 134911 h 1289154"/>
              <a:gd name="connsiteX2" fmla="*/ 4706911 w 4706911"/>
              <a:gd name="connsiteY2" fmla="*/ 479685 h 1289154"/>
              <a:gd name="connsiteX0" fmla="*/ 0 w 4443334"/>
              <a:gd name="connsiteY0" fmla="*/ 1289154 h 1289154"/>
              <a:gd name="connsiteX1" fmla="*/ 3477718 w 4443334"/>
              <a:gd name="connsiteY1" fmla="*/ 134911 h 1289154"/>
              <a:gd name="connsiteX2" fmla="*/ 4443334 w 4443334"/>
              <a:gd name="connsiteY2" fmla="*/ 612098 h 1289154"/>
              <a:gd name="connsiteX0" fmla="*/ 0 w 4443334"/>
              <a:gd name="connsiteY0" fmla="*/ 1289154 h 1289154"/>
              <a:gd name="connsiteX1" fmla="*/ 3477718 w 4443334"/>
              <a:gd name="connsiteY1" fmla="*/ 134911 h 1289154"/>
              <a:gd name="connsiteX2" fmla="*/ 4443334 w 4443334"/>
              <a:gd name="connsiteY2" fmla="*/ 612098 h 1289154"/>
              <a:gd name="connsiteX0" fmla="*/ 0 w 4611007"/>
              <a:gd name="connsiteY0" fmla="*/ 1289154 h 1289154"/>
              <a:gd name="connsiteX1" fmla="*/ 3477718 w 4611007"/>
              <a:gd name="connsiteY1" fmla="*/ 134911 h 1289154"/>
              <a:gd name="connsiteX2" fmla="*/ 4611007 w 4611007"/>
              <a:gd name="connsiteY2" fmla="*/ 598770 h 128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1007" h="1289154">
                <a:moveTo>
                  <a:pt x="0" y="1289154"/>
                </a:moveTo>
                <a:cubicBezTo>
                  <a:pt x="2203555" y="1269792"/>
                  <a:pt x="2693233" y="269823"/>
                  <a:pt x="3477718" y="134911"/>
                </a:cubicBezTo>
                <a:cubicBezTo>
                  <a:pt x="3967397" y="0"/>
                  <a:pt x="4451112" y="486343"/>
                  <a:pt x="4611007" y="598770"/>
                </a:cubicBezTo>
              </a:path>
            </a:pathLst>
          </a:cu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5335590" y="2756166"/>
            <a:ext cx="123944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i="1" dirty="0">
                <a:latin typeface="Times" pitchFamily="18" charset="0"/>
                <a:cs typeface="Times" pitchFamily="18" charset="0"/>
              </a:rPr>
              <a:t>p, He, ..</a:t>
            </a: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23262" y="4401135"/>
            <a:ext cx="5328000" cy="0"/>
          </a:xfrm>
          <a:prstGeom prst="line">
            <a:avLst/>
          </a:prstGeom>
          <a:ln w="25400">
            <a:solidFill>
              <a:srgbClr val="0000FF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4987598" y="3883443"/>
            <a:ext cx="35779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600" b="1" i="1" dirty="0">
                <a:solidFill>
                  <a:srgbClr val="0000FF"/>
                </a:solidFill>
                <a:latin typeface="Symbol" pitchFamily="18" charset="2"/>
                <a:cs typeface="Times" pitchFamily="18" charset="0"/>
              </a:rPr>
              <a:t>n</a:t>
            </a:r>
            <a:endParaRPr lang="en-GB" sz="2600" b="1" i="1" baseline="-25000" dirty="0">
              <a:solidFill>
                <a:srgbClr val="0000FF"/>
              </a:solidFill>
              <a:latin typeface="Symbol" pitchFamily="18" charset="2"/>
              <a:cs typeface="Times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3223262" y="4535862"/>
            <a:ext cx="3060000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000310" y="4526821"/>
            <a:ext cx="3225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b="1" i="1" dirty="0">
                <a:solidFill>
                  <a:srgbClr val="FF0000"/>
                </a:solidFill>
                <a:latin typeface="Symbol" pitchFamily="18" charset="2"/>
                <a:cs typeface="Times" pitchFamily="18" charset="0"/>
              </a:rPr>
              <a:t>g</a:t>
            </a:r>
            <a:endParaRPr lang="en-GB" sz="2600" b="1" i="1" baseline="-25000" dirty="0">
              <a:solidFill>
                <a:srgbClr val="FF0000"/>
              </a:solidFill>
              <a:latin typeface="Symbol" pitchFamily="18" charset="2"/>
              <a:cs typeface="Times" pitchFamily="18" charset="0"/>
            </a:endParaRPr>
          </a:p>
        </p:txBody>
      </p:sp>
      <p:sp>
        <p:nvSpPr>
          <p:cNvPr id="16" name="Line 129"/>
          <p:cNvSpPr>
            <a:spLocks noChangeShapeType="1"/>
          </p:cNvSpPr>
          <p:nvPr/>
        </p:nvSpPr>
        <p:spPr bwMode="auto">
          <a:xfrm rot="5400000">
            <a:off x="8329595" y="4396867"/>
            <a:ext cx="66085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" name="Group 25"/>
          <p:cNvGrpSpPr/>
          <p:nvPr/>
        </p:nvGrpSpPr>
        <p:grpSpPr>
          <a:xfrm rot="5400000">
            <a:off x="8997538" y="3744071"/>
            <a:ext cx="29364" cy="680316"/>
            <a:chOff x="827583" y="5265344"/>
            <a:chExt cx="54384" cy="1260000"/>
          </a:xfrm>
        </p:grpSpPr>
        <p:sp>
          <p:nvSpPr>
            <p:cNvPr id="1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" name="Group 38"/>
          <p:cNvGrpSpPr/>
          <p:nvPr/>
        </p:nvGrpSpPr>
        <p:grpSpPr>
          <a:xfrm rot="5400000">
            <a:off x="9002303" y="4371226"/>
            <a:ext cx="29364" cy="680316"/>
            <a:chOff x="827583" y="5265344"/>
            <a:chExt cx="54384" cy="1260000"/>
          </a:xfrm>
        </p:grpSpPr>
        <p:sp>
          <p:nvSpPr>
            <p:cNvPr id="31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51"/>
          <p:cNvGrpSpPr/>
          <p:nvPr/>
        </p:nvGrpSpPr>
        <p:grpSpPr>
          <a:xfrm rot="5400000">
            <a:off x="8999126" y="4060190"/>
            <a:ext cx="29364" cy="680316"/>
            <a:chOff x="827583" y="5265344"/>
            <a:chExt cx="54384" cy="1260000"/>
          </a:xfrm>
        </p:grpSpPr>
        <p:sp>
          <p:nvSpPr>
            <p:cNvPr id="44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" name="Group 64"/>
          <p:cNvGrpSpPr/>
          <p:nvPr/>
        </p:nvGrpSpPr>
        <p:grpSpPr>
          <a:xfrm rot="5400000">
            <a:off x="9041183" y="3906094"/>
            <a:ext cx="29364" cy="680316"/>
            <a:chOff x="827583" y="5265344"/>
            <a:chExt cx="54384" cy="1260000"/>
          </a:xfrm>
        </p:grpSpPr>
        <p:sp>
          <p:nvSpPr>
            <p:cNvPr id="57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" name="Group 77"/>
          <p:cNvGrpSpPr/>
          <p:nvPr/>
        </p:nvGrpSpPr>
        <p:grpSpPr>
          <a:xfrm rot="5400000">
            <a:off x="9041183" y="4225223"/>
            <a:ext cx="29364" cy="680316"/>
            <a:chOff x="827583" y="5265344"/>
            <a:chExt cx="54384" cy="1260000"/>
          </a:xfrm>
        </p:grpSpPr>
        <p:sp>
          <p:nvSpPr>
            <p:cNvPr id="7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73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82" name="Group 144"/>
          <p:cNvGrpSpPr>
            <a:grpSpLocks noChangeAspect="1"/>
          </p:cNvGrpSpPr>
          <p:nvPr/>
        </p:nvGrpSpPr>
        <p:grpSpPr bwMode="auto">
          <a:xfrm rot="2700000" flipV="1">
            <a:off x="6207272" y="4726584"/>
            <a:ext cx="756001" cy="851794"/>
            <a:chOff x="1968" y="2143"/>
            <a:chExt cx="655" cy="738"/>
          </a:xfrm>
        </p:grpSpPr>
        <p:sp>
          <p:nvSpPr>
            <p:cNvPr id="83" name="Oval 145"/>
            <p:cNvSpPr>
              <a:spLocks noChangeAspect="1" noChangeArrowheads="1"/>
            </p:cNvSpPr>
            <p:nvPr/>
          </p:nvSpPr>
          <p:spPr bwMode="auto">
            <a:xfrm rot="18900000">
              <a:off x="1968" y="2259"/>
              <a:ext cx="570" cy="111"/>
            </a:xfrm>
            <a:prstGeom prst="ellipse">
              <a:avLst/>
            </a:prstGeom>
            <a:solidFill>
              <a:srgbClr val="C0C0C0">
                <a:alpha val="25098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Freeform 146"/>
            <p:cNvSpPr>
              <a:spLocks noChangeAspect="1"/>
            </p:cNvSpPr>
            <p:nvPr/>
          </p:nvSpPr>
          <p:spPr bwMode="auto">
            <a:xfrm>
              <a:off x="2086" y="2143"/>
              <a:ext cx="374" cy="369"/>
            </a:xfrm>
            <a:custGeom>
              <a:avLst/>
              <a:gdLst>
                <a:gd name="T0" fmla="*/ 0 w 661"/>
                <a:gd name="T1" fmla="*/ 2 h 652"/>
                <a:gd name="T2" fmla="*/ 2 w 661"/>
                <a:gd name="T3" fmla="*/ 2 h 652"/>
                <a:gd name="T4" fmla="*/ 2 w 661"/>
                <a:gd name="T5" fmla="*/ 0 h 652"/>
                <a:gd name="T6" fmla="*/ 0 60000 65536"/>
                <a:gd name="T7" fmla="*/ 0 60000 65536"/>
                <a:gd name="T8" fmla="*/ 0 60000 65536"/>
                <a:gd name="T9" fmla="*/ 0 w 661"/>
                <a:gd name="T10" fmla="*/ 0 h 652"/>
                <a:gd name="T11" fmla="*/ 661 w 661"/>
                <a:gd name="T12" fmla="*/ 652 h 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1" h="652">
                  <a:moveTo>
                    <a:pt x="0" y="652"/>
                  </a:moveTo>
                  <a:lnTo>
                    <a:pt x="463" y="497"/>
                  </a:lnTo>
                  <a:lnTo>
                    <a:pt x="6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" name="Line 147"/>
            <p:cNvSpPr>
              <a:spLocks noChangeAspect="1" noChangeShapeType="1"/>
            </p:cNvSpPr>
            <p:nvPr/>
          </p:nvSpPr>
          <p:spPr bwMode="auto">
            <a:xfrm rot="1800000" flipH="1">
              <a:off x="2225" y="2392"/>
              <a:ext cx="0" cy="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6" name="Line 148"/>
            <p:cNvSpPr>
              <a:spLocks noChangeAspect="1" noChangeShapeType="1"/>
            </p:cNvSpPr>
            <p:nvPr/>
          </p:nvSpPr>
          <p:spPr bwMode="auto">
            <a:xfrm rot="19800000" flipH="1">
              <a:off x="2469" y="2392"/>
              <a:ext cx="0" cy="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" name="AutoShape 149"/>
            <p:cNvSpPr>
              <a:spLocks noChangeAspect="1" noChangeArrowheads="1"/>
            </p:cNvSpPr>
            <p:nvPr/>
          </p:nvSpPr>
          <p:spPr bwMode="auto">
            <a:xfrm>
              <a:off x="2058" y="2827"/>
              <a:ext cx="100" cy="28"/>
            </a:xfrm>
            <a:prstGeom prst="parallelogram">
              <a:avLst>
                <a:gd name="adj" fmla="val 8928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AutoShape 150"/>
            <p:cNvSpPr>
              <a:spLocks noChangeAspect="1" noChangeArrowheads="1"/>
            </p:cNvSpPr>
            <p:nvPr/>
          </p:nvSpPr>
          <p:spPr bwMode="auto">
            <a:xfrm>
              <a:off x="2523" y="2827"/>
              <a:ext cx="100" cy="28"/>
            </a:xfrm>
            <a:prstGeom prst="parallelogram">
              <a:avLst>
                <a:gd name="adj" fmla="val 8928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151"/>
            <p:cNvSpPr>
              <a:spLocks noChangeAspect="1" noChangeShapeType="1"/>
            </p:cNvSpPr>
            <p:nvPr/>
          </p:nvSpPr>
          <p:spPr bwMode="auto">
            <a:xfrm rot="20700000" flipH="1">
              <a:off x="2365" y="2425"/>
              <a:ext cx="27" cy="3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AutoShape 152"/>
            <p:cNvSpPr>
              <a:spLocks noChangeAspect="1" noChangeArrowheads="1"/>
            </p:cNvSpPr>
            <p:nvPr/>
          </p:nvSpPr>
          <p:spPr bwMode="auto">
            <a:xfrm>
              <a:off x="2360" y="2762"/>
              <a:ext cx="100" cy="29"/>
            </a:xfrm>
            <a:prstGeom prst="parallelogram">
              <a:avLst>
                <a:gd name="adj" fmla="val 86207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153"/>
            <p:cNvSpPr>
              <a:spLocks noChangeAspect="1"/>
            </p:cNvSpPr>
            <p:nvPr/>
          </p:nvSpPr>
          <p:spPr bwMode="auto">
            <a:xfrm>
              <a:off x="2208" y="2589"/>
              <a:ext cx="280" cy="78"/>
            </a:xfrm>
            <a:custGeom>
              <a:avLst/>
              <a:gdLst>
                <a:gd name="T0" fmla="*/ 0 w 497"/>
                <a:gd name="T1" fmla="*/ 1 h 138"/>
                <a:gd name="T2" fmla="*/ 1 w 497"/>
                <a:gd name="T3" fmla="*/ 0 h 138"/>
                <a:gd name="T4" fmla="*/ 2 w 497"/>
                <a:gd name="T5" fmla="*/ 1 h 138"/>
                <a:gd name="T6" fmla="*/ 0 w 497"/>
                <a:gd name="T7" fmla="*/ 1 h 1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7"/>
                <a:gd name="T13" fmla="*/ 0 h 138"/>
                <a:gd name="T14" fmla="*/ 497 w 497"/>
                <a:gd name="T15" fmla="*/ 138 h 1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7" h="138">
                  <a:moveTo>
                    <a:pt x="0" y="138"/>
                  </a:moveTo>
                  <a:lnTo>
                    <a:pt x="302" y="0"/>
                  </a:lnTo>
                  <a:lnTo>
                    <a:pt x="497" y="135"/>
                  </a:lnTo>
                  <a:lnTo>
                    <a:pt x="0" y="1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6512947" y="3604779"/>
            <a:ext cx="998521" cy="700842"/>
            <a:chOff x="5431344" y="3287063"/>
            <a:chExt cx="998521" cy="700842"/>
          </a:xfrm>
        </p:grpSpPr>
        <p:sp>
          <p:nvSpPr>
            <p:cNvPr id="93" name="Flowchart: Magnetic Disk 92"/>
            <p:cNvSpPr/>
            <p:nvPr/>
          </p:nvSpPr>
          <p:spPr>
            <a:xfrm rot="19589524">
              <a:off x="5498203" y="3516844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4" name="Flowchart: Magnetic Disk 93"/>
            <p:cNvSpPr/>
            <p:nvPr/>
          </p:nvSpPr>
          <p:spPr>
            <a:xfrm rot="19589524">
              <a:off x="5688267" y="3555485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5" name="Flowchart: Magnetic Disk 94"/>
            <p:cNvSpPr/>
            <p:nvPr/>
          </p:nvSpPr>
          <p:spPr>
            <a:xfrm rot="19589524">
              <a:off x="5878330" y="3594127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6" name="Flowchart: Magnetic Disk 95"/>
            <p:cNvSpPr/>
            <p:nvPr/>
          </p:nvSpPr>
          <p:spPr>
            <a:xfrm rot="19589524">
              <a:off x="6068394" y="3632768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7" name="Flowchart: Magnetic Disk 96"/>
            <p:cNvSpPr/>
            <p:nvPr/>
          </p:nvSpPr>
          <p:spPr>
            <a:xfrm rot="19589524">
              <a:off x="5758170" y="3287063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8" name="Flowchart: Magnetic Disk 97"/>
            <p:cNvSpPr/>
            <p:nvPr/>
          </p:nvSpPr>
          <p:spPr>
            <a:xfrm rot="19589524">
              <a:off x="5963224" y="3295725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9" name="Flowchart: Magnetic Disk 98"/>
            <p:cNvSpPr/>
            <p:nvPr/>
          </p:nvSpPr>
          <p:spPr>
            <a:xfrm rot="19589524">
              <a:off x="6138297" y="3349356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0" name="Flowchart: Magnetic Disk 99"/>
            <p:cNvSpPr/>
            <p:nvPr/>
          </p:nvSpPr>
          <p:spPr>
            <a:xfrm rot="19589524">
              <a:off x="5431344" y="3781036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1" name="Flowchart: Magnetic Disk 100"/>
            <p:cNvSpPr/>
            <p:nvPr/>
          </p:nvSpPr>
          <p:spPr>
            <a:xfrm rot="19589524">
              <a:off x="5591428" y="3834668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2" name="Flowchart: Magnetic Disk 101"/>
            <p:cNvSpPr/>
            <p:nvPr/>
          </p:nvSpPr>
          <p:spPr>
            <a:xfrm rot="19589524">
              <a:off x="5781491" y="3858319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03" name="Rounded Rectangular Callout 102"/>
          <p:cNvSpPr/>
          <p:nvPr/>
        </p:nvSpPr>
        <p:spPr>
          <a:xfrm>
            <a:off x="6661714" y="2408608"/>
            <a:ext cx="1656000" cy="576000"/>
          </a:xfrm>
          <a:prstGeom prst="wedgeRoundRectCallout">
            <a:avLst>
              <a:gd name="adj1" fmla="val -21991"/>
              <a:gd name="adj2" fmla="val 92328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cosmic rays</a:t>
            </a:r>
          </a:p>
        </p:txBody>
      </p:sp>
      <p:sp>
        <p:nvSpPr>
          <p:cNvPr id="104" name="Rounded Rectangular Callout 103"/>
          <p:cNvSpPr/>
          <p:nvPr/>
        </p:nvSpPr>
        <p:spPr>
          <a:xfrm>
            <a:off x="5221738" y="6093000"/>
            <a:ext cx="1656000" cy="576000"/>
          </a:xfrm>
          <a:prstGeom prst="wedgeRoundRectCallout">
            <a:avLst>
              <a:gd name="adj1" fmla="val 21169"/>
              <a:gd name="adj2" fmla="val -92447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gamma rays</a:t>
            </a:r>
          </a:p>
        </p:txBody>
      </p:sp>
      <p:sp>
        <p:nvSpPr>
          <p:cNvPr id="105" name="Rounded Rectangular Callout 104"/>
          <p:cNvSpPr/>
          <p:nvPr/>
        </p:nvSpPr>
        <p:spPr>
          <a:xfrm>
            <a:off x="8605032" y="5432880"/>
            <a:ext cx="1656000" cy="576000"/>
          </a:xfrm>
          <a:prstGeom prst="wedgeRoundRectCallout">
            <a:avLst>
              <a:gd name="adj1" fmla="val -22502"/>
              <a:gd name="adj2" fmla="val -105295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neutrinos?</a:t>
            </a:r>
            <a:endParaRPr lang="en-GB" sz="2200" dirty="0">
              <a:solidFill>
                <a:schemeClr val="tx1"/>
              </a:solidFill>
            </a:endParaRPr>
          </a:p>
        </p:txBody>
      </p:sp>
      <p:grpSp>
        <p:nvGrpSpPr>
          <p:cNvPr id="107" name="Group 106"/>
          <p:cNvGrpSpPr>
            <a:grpSpLocks noChangeAspect="1"/>
          </p:cNvGrpSpPr>
          <p:nvPr/>
        </p:nvGrpSpPr>
        <p:grpSpPr>
          <a:xfrm rot="10800000" flipH="1">
            <a:off x="1203998" y="2967402"/>
            <a:ext cx="1800000" cy="1800000"/>
            <a:chOff x="8969250" y="2799126"/>
            <a:chExt cx="2520000" cy="2520000"/>
          </a:xfrm>
        </p:grpSpPr>
        <p:sp>
          <p:nvSpPr>
            <p:cNvPr id="108" name="Rectangle 107"/>
            <p:cNvSpPr>
              <a:spLocks noChangeAspect="1"/>
            </p:cNvSpPr>
            <p:nvPr/>
          </p:nvSpPr>
          <p:spPr>
            <a:xfrm>
              <a:off x="8969250" y="2799126"/>
              <a:ext cx="2520000" cy="25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8045" y="3231229"/>
              <a:ext cx="180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1051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116"/>
              </a:clrFrom>
              <a:clrTo>
                <a:srgbClr val="00011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7" t="7402" r="17692" b="6927"/>
          <a:stretch/>
        </p:blipFill>
        <p:spPr>
          <a:xfrm>
            <a:off x="9205374" y="4209864"/>
            <a:ext cx="2160000" cy="2160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rot="1500000">
            <a:off x="1569425" y="2267781"/>
            <a:ext cx="54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500000">
            <a:off x="8799982" y="4559545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 rot="1500000">
            <a:off x="1992494" y="1662596"/>
            <a:ext cx="7200000" cy="2880000"/>
            <a:chOff x="1012379" y="1501382"/>
            <a:chExt cx="8897658" cy="2880000"/>
          </a:xfrm>
        </p:grpSpPr>
        <p:grpSp>
          <p:nvGrpSpPr>
            <p:cNvPr id="38" name="Group 37"/>
            <p:cNvGrpSpPr/>
            <p:nvPr/>
          </p:nvGrpSpPr>
          <p:grpSpPr>
            <a:xfrm>
              <a:off x="1012379" y="1501382"/>
              <a:ext cx="8897658" cy="2880000"/>
              <a:chOff x="3297520" y="1266134"/>
              <a:chExt cx="5334259" cy="28800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299365" y="2518020"/>
                <a:ext cx="4618645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r>
                  <a:rPr lang="en-GB" sz="3600" dirty="0" smtClean="0">
                    <a:solidFill>
                      <a:schemeClr val="tx1"/>
                    </a:solidFill>
                  </a:rPr>
                  <a:t>neutrinos</a:t>
                </a:r>
                <a:endParaRPr lang="en-GB" dirty="0"/>
              </a:p>
            </p:txBody>
          </p:sp>
          <p:sp>
            <p:nvSpPr>
              <p:cNvPr id="42" name="Isosceles Triangle 41"/>
              <p:cNvSpPr/>
              <p:nvPr/>
            </p:nvSpPr>
            <p:spPr>
              <a:xfrm rot="5400000">
                <a:off x="6831779" y="2346134"/>
                <a:ext cx="2880000" cy="72000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3" name="Right Triangle 42"/>
              <p:cNvSpPr/>
              <p:nvPr/>
            </p:nvSpPr>
            <p:spPr>
              <a:xfrm rot="16200000">
                <a:off x="5166202" y="-229503"/>
                <a:ext cx="900000" cy="4618645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4" name="Right Triangle 43"/>
              <p:cNvSpPr/>
              <p:nvPr/>
            </p:nvSpPr>
            <p:spPr>
              <a:xfrm rot="10800000">
                <a:off x="3297520" y="2866846"/>
                <a:ext cx="4618645" cy="900000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39" name="Straight Connector 38"/>
            <p:cNvCxnSpPr/>
            <p:nvPr/>
          </p:nvCxnSpPr>
          <p:spPr>
            <a:xfrm>
              <a:off x="1186621" y="2952892"/>
              <a:ext cx="48937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839687" y="2941227"/>
              <a:ext cx="6673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/>
          <p:cNvSpPr/>
          <p:nvPr/>
        </p:nvSpPr>
        <p:spPr>
          <a:xfrm>
            <a:off x="1015309" y="523952"/>
            <a:ext cx="1440000" cy="1440000"/>
          </a:xfrm>
          <a:prstGeom prst="ellipse">
            <a:avLst/>
          </a:prstGeom>
          <a:solidFill>
            <a:schemeClr val="tx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800" b="1" dirty="0" smtClean="0"/>
              <a:t>?</a:t>
            </a:r>
            <a:endParaRPr lang="en-GB" sz="88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0505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Rectangle 134"/>
          <p:cNvSpPr/>
          <p:nvPr/>
        </p:nvSpPr>
        <p:spPr>
          <a:xfrm rot="5400000">
            <a:off x="8594466" y="3784416"/>
            <a:ext cx="1188000" cy="12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0" name="Group 129"/>
          <p:cNvGrpSpPr/>
          <p:nvPr/>
        </p:nvGrpSpPr>
        <p:grpSpPr>
          <a:xfrm>
            <a:off x="5902548" y="4946820"/>
            <a:ext cx="459039" cy="648040"/>
            <a:chOff x="4820945" y="4395084"/>
            <a:chExt cx="459039" cy="648040"/>
          </a:xfrm>
        </p:grpSpPr>
        <p:cxnSp>
          <p:nvCxnSpPr>
            <p:cNvPr id="118" name="Straight Connector 117"/>
            <p:cNvCxnSpPr/>
            <p:nvPr/>
          </p:nvCxnSpPr>
          <p:spPr>
            <a:xfrm flipH="1">
              <a:off x="4847984" y="4395084"/>
              <a:ext cx="432000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flipH="1" flipV="1">
              <a:off x="4847984" y="4755124"/>
              <a:ext cx="432000" cy="288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Rectangle 130"/>
            <p:cNvSpPr/>
            <p:nvPr/>
          </p:nvSpPr>
          <p:spPr>
            <a:xfrm>
              <a:off x="4820945" y="4668126"/>
              <a:ext cx="72000" cy="108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6" name="Title 35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Multi-messenger astronomy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 descr="http://i.istockimg.com/file_thumbview_approve/3138313/2/stock-photo-3138313-earth-model-europe-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27668" y="3490285"/>
            <a:ext cx="1800000" cy="1800000"/>
          </a:xfrm>
          <a:prstGeom prst="rect">
            <a:avLst/>
          </a:prstGeom>
          <a:noFill/>
        </p:spPr>
      </p:pic>
      <p:sp>
        <p:nvSpPr>
          <p:cNvPr id="8" name="Freeform 7"/>
          <p:cNvSpPr/>
          <p:nvPr/>
        </p:nvSpPr>
        <p:spPr>
          <a:xfrm>
            <a:off x="3223262" y="3203574"/>
            <a:ext cx="3348000" cy="1080000"/>
          </a:xfrm>
          <a:custGeom>
            <a:avLst/>
            <a:gdLst>
              <a:gd name="connsiteX0" fmla="*/ 0 w 4706911"/>
              <a:gd name="connsiteY0" fmla="*/ 1289154 h 1481528"/>
              <a:gd name="connsiteX1" fmla="*/ 1768839 w 4706911"/>
              <a:gd name="connsiteY1" fmla="*/ 1289154 h 1481528"/>
              <a:gd name="connsiteX2" fmla="*/ 3477718 w 4706911"/>
              <a:gd name="connsiteY2" fmla="*/ 134911 h 1481528"/>
              <a:gd name="connsiteX3" fmla="*/ 4706911 w 4706911"/>
              <a:gd name="connsiteY3" fmla="*/ 479685 h 1481528"/>
              <a:gd name="connsiteX0" fmla="*/ 0 w 4706911"/>
              <a:gd name="connsiteY0" fmla="*/ 1289154 h 1289154"/>
              <a:gd name="connsiteX1" fmla="*/ 3477718 w 4706911"/>
              <a:gd name="connsiteY1" fmla="*/ 134911 h 1289154"/>
              <a:gd name="connsiteX2" fmla="*/ 4706911 w 4706911"/>
              <a:gd name="connsiteY2" fmla="*/ 479685 h 1289154"/>
              <a:gd name="connsiteX0" fmla="*/ 0 w 4706911"/>
              <a:gd name="connsiteY0" fmla="*/ 1289154 h 1289154"/>
              <a:gd name="connsiteX1" fmla="*/ 3477718 w 4706911"/>
              <a:gd name="connsiteY1" fmla="*/ 134911 h 1289154"/>
              <a:gd name="connsiteX2" fmla="*/ 4706911 w 4706911"/>
              <a:gd name="connsiteY2" fmla="*/ 479685 h 1289154"/>
              <a:gd name="connsiteX0" fmla="*/ 0 w 4443334"/>
              <a:gd name="connsiteY0" fmla="*/ 1289154 h 1289154"/>
              <a:gd name="connsiteX1" fmla="*/ 3477718 w 4443334"/>
              <a:gd name="connsiteY1" fmla="*/ 134911 h 1289154"/>
              <a:gd name="connsiteX2" fmla="*/ 4443334 w 4443334"/>
              <a:gd name="connsiteY2" fmla="*/ 612098 h 1289154"/>
              <a:gd name="connsiteX0" fmla="*/ 0 w 4443334"/>
              <a:gd name="connsiteY0" fmla="*/ 1289154 h 1289154"/>
              <a:gd name="connsiteX1" fmla="*/ 3477718 w 4443334"/>
              <a:gd name="connsiteY1" fmla="*/ 134911 h 1289154"/>
              <a:gd name="connsiteX2" fmla="*/ 4443334 w 4443334"/>
              <a:gd name="connsiteY2" fmla="*/ 612098 h 1289154"/>
              <a:gd name="connsiteX0" fmla="*/ 0 w 4611007"/>
              <a:gd name="connsiteY0" fmla="*/ 1289154 h 1289154"/>
              <a:gd name="connsiteX1" fmla="*/ 3477718 w 4611007"/>
              <a:gd name="connsiteY1" fmla="*/ 134911 h 1289154"/>
              <a:gd name="connsiteX2" fmla="*/ 4611007 w 4611007"/>
              <a:gd name="connsiteY2" fmla="*/ 598770 h 12891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11007" h="1289154">
                <a:moveTo>
                  <a:pt x="0" y="1289154"/>
                </a:moveTo>
                <a:cubicBezTo>
                  <a:pt x="2203555" y="1269792"/>
                  <a:pt x="2693233" y="269823"/>
                  <a:pt x="3477718" y="134911"/>
                </a:cubicBezTo>
                <a:cubicBezTo>
                  <a:pt x="3967397" y="0"/>
                  <a:pt x="4451112" y="486343"/>
                  <a:pt x="4611007" y="598770"/>
                </a:cubicBezTo>
              </a:path>
            </a:pathLst>
          </a:cu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35590" y="2756166"/>
            <a:ext cx="1239442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i="1" dirty="0">
                <a:latin typeface="Times" pitchFamily="18" charset="0"/>
                <a:cs typeface="Times" pitchFamily="18" charset="0"/>
              </a:rPr>
              <a:t>p, He, ..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223262" y="4401135"/>
            <a:ext cx="5328000" cy="0"/>
          </a:xfrm>
          <a:prstGeom prst="line">
            <a:avLst/>
          </a:prstGeom>
          <a:ln w="25400">
            <a:solidFill>
              <a:srgbClr val="0000FF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4987598" y="3883443"/>
            <a:ext cx="35779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600" b="1" i="1" dirty="0">
                <a:solidFill>
                  <a:srgbClr val="0000FF"/>
                </a:solidFill>
                <a:latin typeface="Symbol" pitchFamily="18" charset="2"/>
                <a:cs typeface="Times" pitchFamily="18" charset="0"/>
              </a:rPr>
              <a:t>n</a:t>
            </a:r>
            <a:endParaRPr lang="en-GB" sz="2600" b="1" i="1" baseline="-25000" dirty="0">
              <a:solidFill>
                <a:srgbClr val="0000FF"/>
              </a:solidFill>
              <a:latin typeface="Symbol" pitchFamily="18" charset="2"/>
              <a:cs typeface="Times" pitchFamily="18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3223262" y="4535862"/>
            <a:ext cx="3060000" cy="0"/>
          </a:xfrm>
          <a:prstGeom prst="line">
            <a:avLst/>
          </a:prstGeom>
          <a:ln w="25400">
            <a:solidFill>
              <a:srgbClr val="FF0000"/>
            </a:solidFill>
            <a:prstDash val="soli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000310" y="4526821"/>
            <a:ext cx="32252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b="1" i="1" dirty="0">
                <a:solidFill>
                  <a:srgbClr val="FF0000"/>
                </a:solidFill>
                <a:latin typeface="Symbol" pitchFamily="18" charset="2"/>
                <a:cs typeface="Times" pitchFamily="18" charset="0"/>
              </a:rPr>
              <a:t>g</a:t>
            </a:r>
            <a:endParaRPr lang="en-GB" sz="2600" b="1" i="1" baseline="-25000" dirty="0">
              <a:solidFill>
                <a:srgbClr val="FF0000"/>
              </a:solidFill>
              <a:latin typeface="Symbol" pitchFamily="18" charset="2"/>
              <a:cs typeface="Times" pitchFamily="18" charset="0"/>
            </a:endParaRPr>
          </a:p>
        </p:txBody>
      </p:sp>
      <p:sp>
        <p:nvSpPr>
          <p:cNvPr id="44" name="Line 129"/>
          <p:cNvSpPr>
            <a:spLocks noChangeShapeType="1"/>
          </p:cNvSpPr>
          <p:nvPr/>
        </p:nvSpPr>
        <p:spPr bwMode="auto">
          <a:xfrm rot="5400000">
            <a:off x="8329595" y="4396867"/>
            <a:ext cx="66085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5" name="Group 25"/>
          <p:cNvGrpSpPr/>
          <p:nvPr/>
        </p:nvGrpSpPr>
        <p:grpSpPr>
          <a:xfrm rot="5400000">
            <a:off x="8997538" y="3744071"/>
            <a:ext cx="29364" cy="680316"/>
            <a:chOff x="827583" y="5265344"/>
            <a:chExt cx="54384" cy="1260000"/>
          </a:xfrm>
        </p:grpSpPr>
        <p:sp>
          <p:nvSpPr>
            <p:cNvPr id="101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" name="Group 38"/>
          <p:cNvGrpSpPr/>
          <p:nvPr/>
        </p:nvGrpSpPr>
        <p:grpSpPr>
          <a:xfrm rot="5400000">
            <a:off x="9002303" y="4371226"/>
            <a:ext cx="29364" cy="680316"/>
            <a:chOff x="827583" y="5265344"/>
            <a:chExt cx="54384" cy="1260000"/>
          </a:xfrm>
        </p:grpSpPr>
        <p:sp>
          <p:nvSpPr>
            <p:cNvPr id="89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" name="Group 51"/>
          <p:cNvGrpSpPr/>
          <p:nvPr/>
        </p:nvGrpSpPr>
        <p:grpSpPr>
          <a:xfrm rot="5400000">
            <a:off x="8999126" y="4060190"/>
            <a:ext cx="29364" cy="680316"/>
            <a:chOff x="827583" y="5265344"/>
            <a:chExt cx="54384" cy="1260000"/>
          </a:xfrm>
        </p:grpSpPr>
        <p:sp>
          <p:nvSpPr>
            <p:cNvPr id="77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8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64"/>
          <p:cNvGrpSpPr/>
          <p:nvPr/>
        </p:nvGrpSpPr>
        <p:grpSpPr>
          <a:xfrm rot="5400000">
            <a:off x="9041183" y="3906094"/>
            <a:ext cx="29364" cy="680316"/>
            <a:chOff x="827583" y="5265344"/>
            <a:chExt cx="54384" cy="1260000"/>
          </a:xfrm>
        </p:grpSpPr>
        <p:sp>
          <p:nvSpPr>
            <p:cNvPr id="65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9" name="Group 77"/>
          <p:cNvGrpSpPr/>
          <p:nvPr/>
        </p:nvGrpSpPr>
        <p:grpSpPr>
          <a:xfrm rot="5400000">
            <a:off x="9041183" y="4225223"/>
            <a:ext cx="29364" cy="680316"/>
            <a:chOff x="827583" y="5265344"/>
            <a:chExt cx="54384" cy="1260000"/>
          </a:xfrm>
        </p:grpSpPr>
        <p:sp>
          <p:nvSpPr>
            <p:cNvPr id="5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56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5" name="Group 144"/>
          <p:cNvGrpSpPr>
            <a:grpSpLocks noChangeAspect="1"/>
          </p:cNvGrpSpPr>
          <p:nvPr/>
        </p:nvGrpSpPr>
        <p:grpSpPr bwMode="auto">
          <a:xfrm rot="2700000" flipV="1">
            <a:off x="6207272" y="4726584"/>
            <a:ext cx="756001" cy="851794"/>
            <a:chOff x="1968" y="2143"/>
            <a:chExt cx="655" cy="738"/>
          </a:xfrm>
        </p:grpSpPr>
        <p:sp>
          <p:nvSpPr>
            <p:cNvPr id="246" name="Oval 145"/>
            <p:cNvSpPr>
              <a:spLocks noChangeAspect="1" noChangeArrowheads="1"/>
            </p:cNvSpPr>
            <p:nvPr/>
          </p:nvSpPr>
          <p:spPr bwMode="auto">
            <a:xfrm rot="18900000">
              <a:off x="1968" y="2259"/>
              <a:ext cx="570" cy="111"/>
            </a:xfrm>
            <a:prstGeom prst="ellipse">
              <a:avLst/>
            </a:prstGeom>
            <a:solidFill>
              <a:srgbClr val="C0C0C0">
                <a:alpha val="25098"/>
              </a:srgbClr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Freeform 146"/>
            <p:cNvSpPr>
              <a:spLocks noChangeAspect="1"/>
            </p:cNvSpPr>
            <p:nvPr/>
          </p:nvSpPr>
          <p:spPr bwMode="auto">
            <a:xfrm>
              <a:off x="2086" y="2143"/>
              <a:ext cx="374" cy="369"/>
            </a:xfrm>
            <a:custGeom>
              <a:avLst/>
              <a:gdLst>
                <a:gd name="T0" fmla="*/ 0 w 661"/>
                <a:gd name="T1" fmla="*/ 2 h 652"/>
                <a:gd name="T2" fmla="*/ 2 w 661"/>
                <a:gd name="T3" fmla="*/ 2 h 652"/>
                <a:gd name="T4" fmla="*/ 2 w 661"/>
                <a:gd name="T5" fmla="*/ 0 h 652"/>
                <a:gd name="T6" fmla="*/ 0 60000 65536"/>
                <a:gd name="T7" fmla="*/ 0 60000 65536"/>
                <a:gd name="T8" fmla="*/ 0 60000 65536"/>
                <a:gd name="T9" fmla="*/ 0 w 661"/>
                <a:gd name="T10" fmla="*/ 0 h 652"/>
                <a:gd name="T11" fmla="*/ 661 w 661"/>
                <a:gd name="T12" fmla="*/ 652 h 6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661" h="652">
                  <a:moveTo>
                    <a:pt x="0" y="652"/>
                  </a:moveTo>
                  <a:lnTo>
                    <a:pt x="463" y="497"/>
                  </a:lnTo>
                  <a:lnTo>
                    <a:pt x="661" y="0"/>
                  </a:ln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8" name="Line 147"/>
            <p:cNvSpPr>
              <a:spLocks noChangeAspect="1" noChangeShapeType="1"/>
            </p:cNvSpPr>
            <p:nvPr/>
          </p:nvSpPr>
          <p:spPr bwMode="auto">
            <a:xfrm rot="1800000" flipH="1">
              <a:off x="2225" y="2392"/>
              <a:ext cx="0" cy="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" name="Line 148"/>
            <p:cNvSpPr>
              <a:spLocks noChangeAspect="1" noChangeShapeType="1"/>
            </p:cNvSpPr>
            <p:nvPr/>
          </p:nvSpPr>
          <p:spPr bwMode="auto">
            <a:xfrm rot="19800000" flipH="1">
              <a:off x="2469" y="2392"/>
              <a:ext cx="0" cy="489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0" name="AutoShape 149"/>
            <p:cNvSpPr>
              <a:spLocks noChangeAspect="1" noChangeArrowheads="1"/>
            </p:cNvSpPr>
            <p:nvPr/>
          </p:nvSpPr>
          <p:spPr bwMode="auto">
            <a:xfrm>
              <a:off x="2058" y="2827"/>
              <a:ext cx="100" cy="28"/>
            </a:xfrm>
            <a:prstGeom prst="parallelogram">
              <a:avLst>
                <a:gd name="adj" fmla="val 8928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AutoShape 150"/>
            <p:cNvSpPr>
              <a:spLocks noChangeAspect="1" noChangeArrowheads="1"/>
            </p:cNvSpPr>
            <p:nvPr/>
          </p:nvSpPr>
          <p:spPr bwMode="auto">
            <a:xfrm>
              <a:off x="2523" y="2827"/>
              <a:ext cx="100" cy="28"/>
            </a:xfrm>
            <a:prstGeom prst="parallelogram">
              <a:avLst>
                <a:gd name="adj" fmla="val 89286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Line 151"/>
            <p:cNvSpPr>
              <a:spLocks noChangeAspect="1" noChangeShapeType="1"/>
            </p:cNvSpPr>
            <p:nvPr/>
          </p:nvSpPr>
          <p:spPr bwMode="auto">
            <a:xfrm rot="20700000" flipH="1">
              <a:off x="2365" y="2425"/>
              <a:ext cx="27" cy="35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3" name="AutoShape 152"/>
            <p:cNvSpPr>
              <a:spLocks noChangeAspect="1" noChangeArrowheads="1"/>
            </p:cNvSpPr>
            <p:nvPr/>
          </p:nvSpPr>
          <p:spPr bwMode="auto">
            <a:xfrm>
              <a:off x="2360" y="2762"/>
              <a:ext cx="100" cy="29"/>
            </a:xfrm>
            <a:prstGeom prst="parallelogram">
              <a:avLst>
                <a:gd name="adj" fmla="val 86207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4" name="Freeform 153"/>
            <p:cNvSpPr>
              <a:spLocks noChangeAspect="1"/>
            </p:cNvSpPr>
            <p:nvPr/>
          </p:nvSpPr>
          <p:spPr bwMode="auto">
            <a:xfrm>
              <a:off x="2208" y="2589"/>
              <a:ext cx="280" cy="78"/>
            </a:xfrm>
            <a:custGeom>
              <a:avLst/>
              <a:gdLst>
                <a:gd name="T0" fmla="*/ 0 w 497"/>
                <a:gd name="T1" fmla="*/ 1 h 138"/>
                <a:gd name="T2" fmla="*/ 1 w 497"/>
                <a:gd name="T3" fmla="*/ 0 h 138"/>
                <a:gd name="T4" fmla="*/ 2 w 497"/>
                <a:gd name="T5" fmla="*/ 1 h 138"/>
                <a:gd name="T6" fmla="*/ 0 w 497"/>
                <a:gd name="T7" fmla="*/ 1 h 13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97"/>
                <a:gd name="T13" fmla="*/ 0 h 138"/>
                <a:gd name="T14" fmla="*/ 497 w 497"/>
                <a:gd name="T15" fmla="*/ 138 h 13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97" h="138">
                  <a:moveTo>
                    <a:pt x="0" y="138"/>
                  </a:moveTo>
                  <a:lnTo>
                    <a:pt x="302" y="0"/>
                  </a:lnTo>
                  <a:lnTo>
                    <a:pt x="497" y="135"/>
                  </a:lnTo>
                  <a:lnTo>
                    <a:pt x="0" y="138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6512947" y="3604779"/>
            <a:ext cx="998521" cy="700842"/>
            <a:chOff x="5431344" y="3287063"/>
            <a:chExt cx="998521" cy="700842"/>
          </a:xfrm>
        </p:grpSpPr>
        <p:sp>
          <p:nvSpPr>
            <p:cNvPr id="119" name="Flowchart: Magnetic Disk 118"/>
            <p:cNvSpPr/>
            <p:nvPr/>
          </p:nvSpPr>
          <p:spPr>
            <a:xfrm rot="19589524">
              <a:off x="5498203" y="3516844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Flowchart: Magnetic Disk 119"/>
            <p:cNvSpPr/>
            <p:nvPr/>
          </p:nvSpPr>
          <p:spPr>
            <a:xfrm rot="19589524">
              <a:off x="5688267" y="3555485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Flowchart: Magnetic Disk 120"/>
            <p:cNvSpPr/>
            <p:nvPr/>
          </p:nvSpPr>
          <p:spPr>
            <a:xfrm rot="19589524">
              <a:off x="5878330" y="3594127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Flowchart: Magnetic Disk 121"/>
            <p:cNvSpPr/>
            <p:nvPr/>
          </p:nvSpPr>
          <p:spPr>
            <a:xfrm rot="19589524">
              <a:off x="6068394" y="3632768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Flowchart: Magnetic Disk 122"/>
            <p:cNvSpPr/>
            <p:nvPr/>
          </p:nvSpPr>
          <p:spPr>
            <a:xfrm rot="19589524">
              <a:off x="5758170" y="3287063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Flowchart: Magnetic Disk 123"/>
            <p:cNvSpPr/>
            <p:nvPr/>
          </p:nvSpPr>
          <p:spPr>
            <a:xfrm rot="19589524">
              <a:off x="5963224" y="3295725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Flowchart: Magnetic Disk 124"/>
            <p:cNvSpPr/>
            <p:nvPr/>
          </p:nvSpPr>
          <p:spPr>
            <a:xfrm rot="19589524">
              <a:off x="6138297" y="3349356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Flowchart: Magnetic Disk 125"/>
            <p:cNvSpPr/>
            <p:nvPr/>
          </p:nvSpPr>
          <p:spPr>
            <a:xfrm rot="19589524">
              <a:off x="5431344" y="3781036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7" name="Flowchart: Magnetic Disk 126"/>
            <p:cNvSpPr/>
            <p:nvPr/>
          </p:nvSpPr>
          <p:spPr>
            <a:xfrm rot="19589524">
              <a:off x="5591428" y="3834668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8" name="Flowchart: Magnetic Disk 127"/>
            <p:cNvSpPr/>
            <p:nvPr/>
          </p:nvSpPr>
          <p:spPr>
            <a:xfrm rot="19589524">
              <a:off x="5781491" y="3858319"/>
              <a:ext cx="291568" cy="129586"/>
            </a:xfrm>
            <a:prstGeom prst="flowChartMagneticDisk">
              <a:avLst/>
            </a:prstGeom>
            <a:solidFill>
              <a:schemeClr val="bg1">
                <a:lumMod val="85000"/>
              </a:schemeClr>
            </a:solidFill>
            <a:ln w="9525"/>
            <a:scene3d>
              <a:camera prst="perspectiveContrastingRightFacing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2" name="Rounded Rectangular Callout 131"/>
          <p:cNvSpPr/>
          <p:nvPr/>
        </p:nvSpPr>
        <p:spPr>
          <a:xfrm>
            <a:off x="6661714" y="2408608"/>
            <a:ext cx="1656000" cy="576000"/>
          </a:xfrm>
          <a:prstGeom prst="wedgeRoundRectCallout">
            <a:avLst>
              <a:gd name="adj1" fmla="val -21991"/>
              <a:gd name="adj2" fmla="val 92328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cosmic rays</a:t>
            </a:r>
          </a:p>
        </p:txBody>
      </p:sp>
      <p:sp>
        <p:nvSpPr>
          <p:cNvPr id="133" name="Rounded Rectangular Callout 132"/>
          <p:cNvSpPr/>
          <p:nvPr/>
        </p:nvSpPr>
        <p:spPr>
          <a:xfrm>
            <a:off x="5221738" y="6093000"/>
            <a:ext cx="1656000" cy="576000"/>
          </a:xfrm>
          <a:prstGeom prst="wedgeRoundRectCallout">
            <a:avLst>
              <a:gd name="adj1" fmla="val 21169"/>
              <a:gd name="adj2" fmla="val -92447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>
                <a:solidFill>
                  <a:schemeClr val="tx1"/>
                </a:solidFill>
              </a:rPr>
              <a:t>gamma rays</a:t>
            </a:r>
          </a:p>
        </p:txBody>
      </p:sp>
      <p:sp>
        <p:nvSpPr>
          <p:cNvPr id="134" name="Rounded Rectangular Callout 133"/>
          <p:cNvSpPr/>
          <p:nvPr/>
        </p:nvSpPr>
        <p:spPr>
          <a:xfrm>
            <a:off x="8605032" y="5432880"/>
            <a:ext cx="1656000" cy="576000"/>
          </a:xfrm>
          <a:prstGeom prst="wedgeRoundRectCallout">
            <a:avLst>
              <a:gd name="adj1" fmla="val -22502"/>
              <a:gd name="adj2" fmla="val -105295"/>
              <a:gd name="adj3" fmla="val 16667"/>
            </a:avLst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200" dirty="0" smtClean="0">
                <a:solidFill>
                  <a:schemeClr val="tx1"/>
                </a:solidFill>
              </a:rPr>
              <a:t>neutrinos?</a:t>
            </a:r>
            <a:endParaRPr lang="en-GB" sz="2200" dirty="0">
              <a:solidFill>
                <a:schemeClr val="tx1"/>
              </a:solidFill>
            </a:endParaRPr>
          </a:p>
        </p:txBody>
      </p:sp>
      <p:pic>
        <p:nvPicPr>
          <p:cNvPr id="138" name="Picture 2" descr="Cover image expansion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04000" y="1548001"/>
            <a:ext cx="3295650" cy="4191001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20</a:t>
            </a:fld>
            <a:endParaRPr lang="en-GB"/>
          </a:p>
        </p:txBody>
      </p:sp>
      <p:grpSp>
        <p:nvGrpSpPr>
          <p:cNvPr id="113" name="Group 112"/>
          <p:cNvGrpSpPr>
            <a:grpSpLocks noChangeAspect="1"/>
          </p:cNvGrpSpPr>
          <p:nvPr/>
        </p:nvGrpSpPr>
        <p:grpSpPr>
          <a:xfrm rot="10800000" flipH="1">
            <a:off x="1203998" y="2967402"/>
            <a:ext cx="1800000" cy="1800000"/>
            <a:chOff x="8969250" y="2799126"/>
            <a:chExt cx="2520000" cy="2520000"/>
          </a:xfrm>
        </p:grpSpPr>
        <p:sp>
          <p:nvSpPr>
            <p:cNvPr id="114" name="Rectangle 113"/>
            <p:cNvSpPr>
              <a:spLocks noChangeAspect="1"/>
            </p:cNvSpPr>
            <p:nvPr/>
          </p:nvSpPr>
          <p:spPr>
            <a:xfrm>
              <a:off x="8969250" y="2799126"/>
              <a:ext cx="2520000" cy="25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5" name="Picture 11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58045" y="3231229"/>
              <a:ext cx="1800000" cy="18000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74589" y="1714131"/>
            <a:ext cx="2052000" cy="504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nl-NL" sz="2400" b="1" dirty="0" err="1" smtClean="0">
                <a:solidFill>
                  <a:schemeClr val="tx1"/>
                </a:solidFill>
              </a:rPr>
              <a:t>IceCube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868878" y="1716084"/>
            <a:ext cx="8748000" cy="504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err="1" smtClean="0">
                <a:solidFill>
                  <a:schemeClr val="tx1"/>
                </a:solidFill>
              </a:rPr>
              <a:t>IceCube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5-04 at 3.27.1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0760" y="2246828"/>
            <a:ext cx="8640000" cy="4491818"/>
          </a:xfrm>
          <a:prstGeom prst="rect">
            <a:avLst/>
          </a:prstGeom>
        </p:spPr>
      </p:pic>
      <p:pic>
        <p:nvPicPr>
          <p:cNvPr id="6" name="Picture 5" descr="Screen Shot 2014-09-28 at 9.42.15 PM.png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" r="53033"/>
          <a:stretch/>
        </p:blipFill>
        <p:spPr>
          <a:xfrm>
            <a:off x="978550" y="2245052"/>
            <a:ext cx="1188000" cy="229387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24669" y="2224008"/>
            <a:ext cx="256347" cy="314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9" name="TextBox 28"/>
          <p:cNvSpPr txBox="1"/>
          <p:nvPr/>
        </p:nvSpPr>
        <p:spPr>
          <a:xfrm>
            <a:off x="796511" y="1946291"/>
            <a:ext cx="431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smtClean="0"/>
              <a:t>μ</a:t>
            </a:r>
            <a:endParaRPr lang="en-US" sz="2200" dirty="0"/>
          </a:p>
        </p:txBody>
      </p:sp>
      <p:pic>
        <p:nvPicPr>
          <p:cNvPr id="11" name="Picture 10" descr="Screen Shot 2014-09-28 at 9.42.15 PM.png"/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01" r="3434"/>
          <a:stretch/>
        </p:blipFill>
        <p:spPr>
          <a:xfrm>
            <a:off x="913643" y="4362643"/>
            <a:ext cx="1224000" cy="23633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0540" y="4359943"/>
            <a:ext cx="256347" cy="3145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TextBox 25"/>
          <p:cNvSpPr txBox="1"/>
          <p:nvPr/>
        </p:nvSpPr>
        <p:spPr>
          <a:xfrm>
            <a:off x="2096752" y="4114879"/>
            <a:ext cx="43112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 smtClean="0"/>
              <a:t>ν</a:t>
            </a:r>
            <a:r>
              <a:rPr lang="en-US" sz="2200" baseline="-25000" dirty="0" err="1" smtClean="0"/>
              <a:t>μ</a:t>
            </a:r>
            <a:endParaRPr lang="en-US" sz="2200" baseline="-25000" dirty="0"/>
          </a:p>
        </p:txBody>
      </p:sp>
      <p:cxnSp>
        <p:nvCxnSpPr>
          <p:cNvPr id="7" name="Straight Arrow Connector 6"/>
          <p:cNvCxnSpPr>
            <a:cxnSpLocks noChangeAspect="1"/>
          </p:cNvCxnSpPr>
          <p:nvPr/>
        </p:nvCxnSpPr>
        <p:spPr>
          <a:xfrm>
            <a:off x="1092179" y="2321086"/>
            <a:ext cx="729964" cy="1548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cxnSpLocks noChangeAspect="1"/>
          </p:cNvCxnSpPr>
          <p:nvPr/>
        </p:nvCxnSpPr>
        <p:spPr>
          <a:xfrm flipH="1">
            <a:off x="1811079" y="4496462"/>
            <a:ext cx="304234" cy="468000"/>
          </a:xfrm>
          <a:prstGeom prst="straightConnector1">
            <a:avLst/>
          </a:prstGeom>
          <a:ln w="25400"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Diffuse flux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480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331206" y="2011636"/>
            <a:ext cx="5508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galactic plane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9057" y="2004379"/>
            <a:ext cx="5508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point sources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3" name="Picture 2" descr="Screen Shot 2017-05-01 at 4.55.04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41" y="2505887"/>
            <a:ext cx="5037487" cy="3507296"/>
          </a:xfrm>
          <a:prstGeom prst="rect">
            <a:avLst/>
          </a:prstGeom>
        </p:spPr>
      </p:pic>
      <p:pic>
        <p:nvPicPr>
          <p:cNvPr id="5" name="Picture 4" descr="Screen Shot 2017-05-04 at 4.01.2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384" y="2515139"/>
            <a:ext cx="5222081" cy="3517011"/>
          </a:xfrm>
          <a:prstGeom prst="rect">
            <a:avLst/>
          </a:prstGeom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(point) source(s)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55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65028" y="1557000"/>
            <a:ext cx="7920000" cy="52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spin dependent cross section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Dark matter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2" descr="Screen Shot 2017-05-01 at 1.27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285" y="2055006"/>
            <a:ext cx="7560526" cy="468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98977" y="5325348"/>
                <a:ext cx="882999" cy="7848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1600" b="0" i="1" smtClean="0">
                          <a:latin typeface="Cambria Math" panose="02040503050406030204" pitchFamily="18" charset="0"/>
                        </a:rPr>
                        <m:t>𝑏</m:t>
                      </m:r>
                      <m:acc>
                        <m:accPr>
                          <m:chr m:val="̅"/>
                          <m:ctrlPr>
                            <a:rPr lang="nl-NL" sz="16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</m:acc>
                    </m:oMath>
                  </m:oMathPara>
                </a14:m>
                <a:endParaRPr lang="nl-NL" sz="1600" b="0" dirty="0" smtClean="0"/>
              </a:p>
              <a:p>
                <a:pPr>
                  <a:lnSpc>
                    <a:spcPts val="18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e>
                        <m:sup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nl-NL" sz="1600" dirty="0" smtClean="0"/>
              </a:p>
              <a:p>
                <a:pPr>
                  <a:lnSpc>
                    <a:spcPts val="18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nl-NL" sz="1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98977" y="5325348"/>
                <a:ext cx="882999" cy="78483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23</a:t>
            </a:fld>
            <a:endParaRPr lang="en-GB"/>
          </a:p>
        </p:txBody>
      </p:sp>
      <p:cxnSp>
        <p:nvCxnSpPr>
          <p:cNvPr id="20" name="Straight Connector 19"/>
          <p:cNvCxnSpPr/>
          <p:nvPr/>
        </p:nvCxnSpPr>
        <p:spPr>
          <a:xfrm>
            <a:off x="7467084" y="5501911"/>
            <a:ext cx="216000" cy="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467084" y="5719629"/>
            <a:ext cx="216000" cy="0"/>
          </a:xfrm>
          <a:prstGeom prst="line">
            <a:avLst/>
          </a:prstGeom>
          <a:ln w="25400">
            <a:solidFill>
              <a:srgbClr val="33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467084" y="5944599"/>
            <a:ext cx="216000" cy="0"/>
          </a:xfrm>
          <a:prstGeom prst="line">
            <a:avLst/>
          </a:prstGeom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418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6444872" y="1935995"/>
            <a:ext cx="5039472" cy="468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smtClean="0">
                <a:solidFill>
                  <a:schemeClr val="tx1"/>
                </a:solidFill>
              </a:rPr>
              <a:t>Supernova remnant</a:t>
            </a:r>
            <a:endParaRPr lang="en-GB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96528" y="1914222"/>
            <a:ext cx="5039472" cy="468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 err="1" smtClean="0">
                <a:solidFill>
                  <a:schemeClr val="tx1"/>
                </a:solidFill>
              </a:rPr>
              <a:t>IceCube</a:t>
            </a:r>
            <a:r>
              <a:rPr lang="en-GB" sz="2400" b="1" dirty="0" smtClean="0">
                <a:solidFill>
                  <a:schemeClr val="tx1"/>
                </a:solidFill>
              </a:rPr>
              <a:t> signal</a:t>
            </a:r>
            <a:endParaRPr lang="en-GB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63" t="9503" r="7632" b="9240"/>
          <a:stretch/>
        </p:blipFill>
        <p:spPr>
          <a:xfrm>
            <a:off x="1650528" y="2539470"/>
            <a:ext cx="3960000" cy="3204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Future – KM3NeT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109783" y="3926658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significance [</a:t>
            </a:r>
            <a:r>
              <a:rPr lang="en-GB" sz="2200" dirty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/>
              <a:t>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24753" y="6038440"/>
            <a:ext cx="249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observation time [y]</a:t>
            </a:r>
          </a:p>
        </p:txBody>
      </p:sp>
      <p:pic>
        <p:nvPicPr>
          <p:cNvPr id="6" name="Picture 5"/>
          <p:cNvPicPr>
            <a:picLocks/>
          </p:cNvPicPr>
          <p:nvPr/>
        </p:nvPicPr>
        <p:blipFill rotWithShape="1">
          <a:blip r:embed="rId4"/>
          <a:srcRect l="8613" r="25330" b="10287"/>
          <a:stretch/>
        </p:blipFill>
        <p:spPr>
          <a:xfrm>
            <a:off x="7256229" y="2476334"/>
            <a:ext cx="3600000" cy="324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821772" y="6036717"/>
            <a:ext cx="24971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observation time [y]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517251" y="5715683"/>
            <a:ext cx="3535585" cy="369332"/>
            <a:chOff x="694528" y="5661248"/>
            <a:chExt cx="4132631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694528" y="5661248"/>
              <a:ext cx="352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0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954528" y="5661248"/>
              <a:ext cx="352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1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14527" y="5661248"/>
              <a:ext cx="352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2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74528" y="5661248"/>
              <a:ext cx="3526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3</a:t>
              </a:r>
              <a:endParaRPr lang="en-GB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341867" y="2202254"/>
            <a:ext cx="301686" cy="386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100"/>
              </a:lnSpc>
            </a:pPr>
            <a:r>
              <a:rPr lang="nl-NL" dirty="0"/>
              <a:t>6</a:t>
            </a:r>
          </a:p>
          <a:p>
            <a:pPr>
              <a:lnSpc>
                <a:spcPts val="4100"/>
              </a:lnSpc>
            </a:pPr>
            <a:r>
              <a:rPr lang="nl-NL" dirty="0"/>
              <a:t>5</a:t>
            </a:r>
          </a:p>
          <a:p>
            <a:pPr>
              <a:lnSpc>
                <a:spcPts val="4100"/>
              </a:lnSpc>
            </a:pPr>
            <a:r>
              <a:rPr lang="nl-NL" dirty="0"/>
              <a:t>4</a:t>
            </a:r>
          </a:p>
          <a:p>
            <a:pPr>
              <a:lnSpc>
                <a:spcPts val="4100"/>
              </a:lnSpc>
            </a:pPr>
            <a:r>
              <a:rPr lang="nl-NL" dirty="0"/>
              <a:t>3</a:t>
            </a:r>
          </a:p>
          <a:p>
            <a:pPr>
              <a:lnSpc>
                <a:spcPts val="4100"/>
              </a:lnSpc>
            </a:pPr>
            <a:r>
              <a:rPr lang="nl-NL" dirty="0"/>
              <a:t>2</a:t>
            </a:r>
          </a:p>
          <a:p>
            <a:pPr>
              <a:lnSpc>
                <a:spcPts val="4100"/>
              </a:lnSpc>
            </a:pPr>
            <a:r>
              <a:rPr lang="nl-NL" dirty="0"/>
              <a:t>1</a:t>
            </a:r>
          </a:p>
          <a:p>
            <a:pPr>
              <a:lnSpc>
                <a:spcPts val="4100"/>
              </a:lnSpc>
            </a:pPr>
            <a:r>
              <a:rPr lang="nl-NL" dirty="0"/>
              <a:t>0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977984" y="2150752"/>
            <a:ext cx="301686" cy="38625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900"/>
              </a:lnSpc>
            </a:pPr>
            <a:r>
              <a:rPr lang="nl-NL" dirty="0"/>
              <a:t>5</a:t>
            </a:r>
          </a:p>
          <a:p>
            <a:pPr>
              <a:lnSpc>
                <a:spcPts val="4900"/>
              </a:lnSpc>
            </a:pPr>
            <a:r>
              <a:rPr lang="nl-NL" dirty="0"/>
              <a:t>4</a:t>
            </a:r>
          </a:p>
          <a:p>
            <a:pPr>
              <a:lnSpc>
                <a:spcPts val="4900"/>
              </a:lnSpc>
            </a:pPr>
            <a:r>
              <a:rPr lang="nl-NL" dirty="0"/>
              <a:t>3</a:t>
            </a:r>
          </a:p>
          <a:p>
            <a:pPr>
              <a:lnSpc>
                <a:spcPts val="4900"/>
              </a:lnSpc>
            </a:pPr>
            <a:r>
              <a:rPr lang="nl-NL" dirty="0"/>
              <a:t>2</a:t>
            </a:r>
          </a:p>
          <a:p>
            <a:pPr>
              <a:lnSpc>
                <a:spcPts val="4900"/>
              </a:lnSpc>
            </a:pPr>
            <a:r>
              <a:rPr lang="nl-NL" dirty="0"/>
              <a:t>1</a:t>
            </a:r>
          </a:p>
          <a:p>
            <a:pPr>
              <a:lnSpc>
                <a:spcPts val="4900"/>
              </a:lnSpc>
            </a:pPr>
            <a:r>
              <a:rPr lang="nl-NL" dirty="0"/>
              <a:t>0</a:t>
            </a:r>
            <a:endParaRPr lang="en-GB" dirty="0"/>
          </a:p>
        </p:txBody>
      </p:sp>
      <p:grpSp>
        <p:nvGrpSpPr>
          <p:cNvPr id="25" name="Group 24"/>
          <p:cNvGrpSpPr/>
          <p:nvPr/>
        </p:nvGrpSpPr>
        <p:grpSpPr>
          <a:xfrm>
            <a:off x="7164182" y="5717824"/>
            <a:ext cx="3405631" cy="369332"/>
            <a:chOff x="5030363" y="5760000"/>
            <a:chExt cx="3623208" cy="369332"/>
          </a:xfrm>
        </p:grpSpPr>
        <p:sp>
          <p:nvSpPr>
            <p:cNvPr id="18" name="TextBox 17"/>
            <p:cNvSpPr txBox="1"/>
            <p:nvPr/>
          </p:nvSpPr>
          <p:spPr>
            <a:xfrm>
              <a:off x="5030363" y="5760000"/>
              <a:ext cx="320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0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570364" y="5760000"/>
              <a:ext cx="320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2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110363" y="5760000"/>
              <a:ext cx="320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4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50364" y="5760000"/>
              <a:ext cx="320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6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190363" y="5760000"/>
              <a:ext cx="3209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8</a:t>
              </a:r>
              <a:endParaRPr lang="en-GB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668115" y="5760000"/>
              <a:ext cx="445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10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208116" y="5760000"/>
              <a:ext cx="445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nl-NL" dirty="0"/>
                <a:t>12</a:t>
              </a:r>
              <a:endParaRPr lang="en-GB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9446912" y="4521250"/>
            <a:ext cx="1512000" cy="90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68000" rtlCol="0" anchor="ctr"/>
          <a:lstStyle/>
          <a:p>
            <a:pPr>
              <a:lnSpc>
                <a:spcPts val="2800"/>
              </a:lnSpc>
            </a:pPr>
            <a:r>
              <a:rPr lang="nl-NL" sz="2000" dirty="0">
                <a:solidFill>
                  <a:schemeClr val="tx1"/>
                </a:solidFill>
              </a:rPr>
              <a:t>RXJ1713</a:t>
            </a:r>
          </a:p>
          <a:p>
            <a:pPr>
              <a:lnSpc>
                <a:spcPts val="2800"/>
              </a:lnSpc>
            </a:pPr>
            <a:r>
              <a:rPr lang="nl-NL" sz="2000" dirty="0">
                <a:solidFill>
                  <a:schemeClr val="tx1"/>
                </a:solidFill>
              </a:rPr>
              <a:t>Vela X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9530415" y="4794768"/>
            <a:ext cx="288000" cy="0"/>
          </a:xfrm>
          <a:prstGeom prst="line">
            <a:avLst/>
          </a:prstGeom>
          <a:ln w="25400">
            <a:solidFill>
              <a:srgbClr val="00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537901" y="5169548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804716" y="3875336"/>
            <a:ext cx="1800000" cy="828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4000" rtlCol="0" anchor="ctr"/>
          <a:lstStyle/>
          <a:p>
            <a:pPr>
              <a:lnSpc>
                <a:spcPts val="2600"/>
              </a:lnSpc>
            </a:pPr>
            <a:r>
              <a:rPr lang="nl-NL" sz="2000" dirty="0">
                <a:solidFill>
                  <a:schemeClr val="tx1"/>
                </a:solidFill>
              </a:rPr>
              <a:t>tracks</a:t>
            </a:r>
          </a:p>
          <a:p>
            <a:pPr>
              <a:lnSpc>
                <a:spcPts val="2600"/>
              </a:lnSpc>
            </a:pPr>
            <a:r>
              <a:rPr lang="nl-NL" sz="2000" dirty="0">
                <a:solidFill>
                  <a:schemeClr val="tx1"/>
                </a:solidFill>
              </a:rPr>
              <a:t>cascades</a:t>
            </a:r>
            <a:endParaRPr lang="en-GB" sz="2000" dirty="0">
              <a:solidFill>
                <a:schemeClr val="tx1"/>
              </a:solidFill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3950656" y="4134340"/>
            <a:ext cx="288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958142" y="4480544"/>
            <a:ext cx="2880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419080" y="2633658"/>
            <a:ext cx="8271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/>
              <a:t>KM3NeT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90978" y="2636913"/>
            <a:ext cx="8271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dirty="0"/>
              <a:t>KM3NeT</a:t>
            </a:r>
          </a:p>
        </p:txBody>
      </p:sp>
      <p:sp>
        <p:nvSpPr>
          <p:cNvPr id="53" name="TextBox 52"/>
          <p:cNvSpPr txBox="1"/>
          <p:nvPr/>
        </p:nvSpPr>
        <p:spPr>
          <a:xfrm rot="16200000">
            <a:off x="5772383" y="3919402"/>
            <a:ext cx="19199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significance [</a:t>
            </a:r>
            <a:r>
              <a:rPr lang="en-GB" sz="2200" dirty="0">
                <a:latin typeface="Symbol" panose="05050102010706020507" pitchFamily="18" charset="2"/>
                <a:ea typeface="SimSun-ExtB" panose="02010609060101010101" pitchFamily="49" charset="-122"/>
              </a:rPr>
              <a:t>s</a:t>
            </a:r>
            <a:r>
              <a:rPr lang="en-GB" sz="2200" dirty="0"/>
              <a:t>]</a:t>
            </a: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86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Future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P</a:t>
            </a:r>
            <a:r>
              <a:rPr lang="en-GB" dirty="0" smtClean="0">
                <a:solidFill>
                  <a:schemeClr val="bg1"/>
                </a:solidFill>
              </a:rPr>
              <a:t>oint </a:t>
            </a:r>
            <a:r>
              <a:rPr lang="en-GB" dirty="0" smtClean="0">
                <a:solidFill>
                  <a:schemeClr val="bg1"/>
                </a:solidFill>
              </a:rPr>
              <a:t>sources </a:t>
            </a:r>
            <a:r>
              <a:rPr lang="en-GB" dirty="0">
                <a:solidFill>
                  <a:schemeClr val="bg1"/>
                </a:solidFill>
              </a:rPr>
              <a:t>/ </a:t>
            </a:r>
            <a:r>
              <a:rPr lang="en-GB" dirty="0" smtClean="0">
                <a:solidFill>
                  <a:schemeClr val="bg1"/>
                </a:solidFill>
              </a:rPr>
              <a:t>catalogues</a:t>
            </a:r>
            <a:endParaRPr lang="en-GB" dirty="0">
              <a:solidFill>
                <a:schemeClr val="bg1"/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origin of cosmic </a:t>
            </a:r>
            <a:r>
              <a:rPr lang="en-GB" dirty="0" smtClean="0">
                <a:solidFill>
                  <a:schemeClr val="bg1"/>
                </a:solidFill>
              </a:rPr>
              <a:t>rays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energy spectra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morphology </a:t>
            </a:r>
            <a:r>
              <a:rPr lang="en-GB" dirty="0" smtClean="0">
                <a:solidFill>
                  <a:schemeClr val="bg1"/>
                </a:solidFill>
              </a:rPr>
              <a:t>of sources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Galactic </a:t>
            </a:r>
            <a:r>
              <a:rPr lang="en-GB" dirty="0">
                <a:solidFill>
                  <a:schemeClr val="bg1"/>
                </a:solidFill>
              </a:rPr>
              <a:t>plane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probing interactions of cosmic </a:t>
            </a:r>
            <a:r>
              <a:rPr lang="en-GB" dirty="0">
                <a:solidFill>
                  <a:schemeClr val="bg1"/>
                </a:solidFill>
              </a:rPr>
              <a:t>rays </a:t>
            </a:r>
            <a:r>
              <a:rPr lang="en-GB" dirty="0" smtClean="0">
                <a:solidFill>
                  <a:schemeClr val="bg1"/>
                </a:solidFill>
              </a:rPr>
              <a:t>with matter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Neutrino flavour composition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tau appearance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Glashow resonance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test of fundamental </a:t>
            </a:r>
            <a:r>
              <a:rPr lang="en-GB" dirty="0" smtClean="0">
                <a:solidFill>
                  <a:schemeClr val="bg1"/>
                </a:solidFill>
              </a:rPr>
              <a:t>physics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Atmospheric neutrinos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determine neutrino </a:t>
            </a:r>
            <a:r>
              <a:rPr lang="en-GB" dirty="0">
                <a:solidFill>
                  <a:schemeClr val="bg1"/>
                </a:solidFill>
              </a:rPr>
              <a:t>mass </a:t>
            </a:r>
            <a:r>
              <a:rPr lang="en-GB" dirty="0" smtClean="0">
                <a:solidFill>
                  <a:schemeClr val="bg1"/>
                </a:solidFill>
              </a:rPr>
              <a:t>hierarchy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>
                <a:solidFill>
                  <a:schemeClr val="bg1"/>
                </a:solidFill>
              </a:rPr>
              <a:t>GZK neutrinos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link with comic </a:t>
            </a:r>
            <a:r>
              <a:rPr lang="en-GB" dirty="0" smtClean="0">
                <a:solidFill>
                  <a:schemeClr val="bg1"/>
                </a:solidFill>
              </a:rPr>
              <a:t>rays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Supernova monitoring</a:t>
            </a:r>
            <a:endParaRPr lang="en-GB" dirty="0">
              <a:solidFill>
                <a:schemeClr val="bg1"/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link with astronomy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Dark </a:t>
            </a:r>
            <a:r>
              <a:rPr lang="en-GB" dirty="0">
                <a:solidFill>
                  <a:schemeClr val="bg1"/>
                </a:solidFill>
              </a:rPr>
              <a:t>matter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links with particle physics, astrophysics and </a:t>
            </a:r>
            <a:r>
              <a:rPr lang="en-GB" dirty="0" smtClean="0">
                <a:solidFill>
                  <a:schemeClr val="bg1"/>
                </a:solidFill>
              </a:rPr>
              <a:t>cosmology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Long </a:t>
            </a:r>
            <a:r>
              <a:rPr lang="en-GB" dirty="0" smtClean="0">
                <a:solidFill>
                  <a:schemeClr val="bg1"/>
                </a:solidFill>
              </a:rPr>
              <a:t>baseline experiments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err="1" smtClean="0">
                <a:solidFill>
                  <a:schemeClr val="bg1"/>
                </a:solidFill>
              </a:rPr>
              <a:t>Protvino</a:t>
            </a:r>
            <a:r>
              <a:rPr lang="en-GB" dirty="0" smtClean="0">
                <a:solidFill>
                  <a:schemeClr val="bg1"/>
                </a:solidFill>
              </a:rPr>
              <a:t> to </a:t>
            </a:r>
            <a:r>
              <a:rPr lang="en-GB" dirty="0" smtClean="0">
                <a:solidFill>
                  <a:schemeClr val="bg1"/>
                </a:solidFill>
              </a:rPr>
              <a:t>KM3NeT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Serendipity</a:t>
            </a:r>
            <a:endParaRPr lang="en-GB" dirty="0">
              <a:solidFill>
                <a:schemeClr val="bg1"/>
              </a:solidFill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 smtClean="0">
                <a:solidFill>
                  <a:schemeClr val="bg1"/>
                </a:solidFill>
              </a:rPr>
              <a:t>Earth </a:t>
            </a:r>
            <a:r>
              <a:rPr lang="en-GB" dirty="0" smtClean="0">
                <a:solidFill>
                  <a:schemeClr val="bg1"/>
                </a:solidFill>
              </a:rPr>
              <a:t>and sea sciences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985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Neutrino sources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8256000" y="2160000"/>
            <a:ext cx="0" cy="3960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36000" y="2160000"/>
            <a:ext cx="0" cy="3960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1074987" y="1742192"/>
            <a:ext cx="1670650" cy="4936207"/>
            <a:chOff x="1074987" y="1742192"/>
            <a:chExt cx="1670650" cy="493620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9515" y="2635064"/>
              <a:ext cx="747000" cy="2880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334294" y="1742192"/>
              <a:ext cx="12218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Thermal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74987" y="5847402"/>
              <a:ext cx="167065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GB" sz="2400" dirty="0" smtClean="0">
                  <a:solidFill>
                    <a:schemeClr val="bg1"/>
                  </a:solidFill>
                </a:rPr>
                <a:t>Sun</a:t>
              </a:r>
            </a:p>
            <a:p>
              <a:pPr marL="342900" indent="-342900">
                <a:buFont typeface="Wingdings" panose="05000000000000000000" pitchFamily="2" charset="2"/>
                <a:buChar char="ü"/>
              </a:pPr>
              <a:r>
                <a:rPr lang="en-GB" sz="2400" dirty="0" smtClean="0">
                  <a:solidFill>
                    <a:schemeClr val="bg1"/>
                  </a:solidFill>
                </a:rPr>
                <a:t>SN1987A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59564" y="1756776"/>
            <a:ext cx="2021576" cy="4941252"/>
            <a:chOff x="4942260" y="1756776"/>
            <a:chExt cx="2021576" cy="4941252"/>
          </a:xfrm>
        </p:grpSpPr>
        <p:sp>
          <p:nvSpPr>
            <p:cNvPr id="9" name="TextBox 8"/>
            <p:cNvSpPr txBox="1"/>
            <p:nvPr/>
          </p:nvSpPr>
          <p:spPr>
            <a:xfrm>
              <a:off x="5617031" y="2855637"/>
              <a:ext cx="6671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4400" dirty="0" smtClean="0">
                  <a:solidFill>
                    <a:schemeClr val="bg1"/>
                  </a:solidFill>
                </a:rPr>
                <a:t>M</a:t>
              </a:r>
              <a:endParaRPr lang="en-GB" sz="44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10" name="Oval 9"/>
            <p:cNvSpPr>
              <a:spLocks noChangeAspect="1"/>
            </p:cNvSpPr>
            <p:nvPr/>
          </p:nvSpPr>
          <p:spPr>
            <a:xfrm>
              <a:off x="5837598" y="3776196"/>
              <a:ext cx="216000" cy="216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6074148" y="4121027"/>
              <a:ext cx="504000" cy="720000"/>
            </a:xfrm>
            <a:prstGeom prst="line">
              <a:avLst/>
            </a:prstGeom>
            <a:ln w="19050">
              <a:solidFill>
                <a:schemeClr val="bg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5315940" y="4121027"/>
              <a:ext cx="504000" cy="720000"/>
            </a:xfrm>
            <a:prstGeom prst="line">
              <a:avLst/>
            </a:prstGeom>
            <a:ln w="19050">
              <a:solidFill>
                <a:schemeClr val="bg1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4942260" y="4798578"/>
              <a:ext cx="389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600" i="1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x</a:t>
              </a:r>
              <a:endParaRPr lang="en-GB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573986" y="4813092"/>
              <a:ext cx="3898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3600" i="1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223437" y="1756776"/>
              <a:ext cx="14067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top-down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143019" y="5867031"/>
              <a:ext cx="1658467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dark matter</a:t>
              </a:r>
            </a:p>
            <a:p>
              <a:r>
                <a:rPr lang="en-GB" sz="2400" dirty="0" smtClean="0">
                  <a:solidFill>
                    <a:schemeClr val="bg1"/>
                  </a:solidFill>
                </a:rPr>
                <a:t>GUT</a:t>
              </a:r>
              <a:r>
                <a:rPr lang="en-GB" sz="2400" dirty="0" smtClean="0">
                  <a:solidFill>
                    <a:schemeClr val="bg1"/>
                  </a:solidFill>
                  <a:sym typeface="Symbol" panose="05050102010706020507" pitchFamily="18" charset="2"/>
                </a:rPr>
                <a:t>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296000" y="1759626"/>
            <a:ext cx="3636765" cy="4566809"/>
            <a:chOff x="4296000" y="1759626"/>
            <a:chExt cx="3636765" cy="4566809"/>
          </a:xfrm>
        </p:grpSpPr>
        <p:grpSp>
          <p:nvGrpSpPr>
            <p:cNvPr id="24" name="Group 23"/>
            <p:cNvGrpSpPr>
              <a:grpSpLocks noChangeAspect="1"/>
            </p:cNvGrpSpPr>
            <p:nvPr/>
          </p:nvGrpSpPr>
          <p:grpSpPr>
            <a:xfrm rot="10800000" flipH="1">
              <a:off x="4883970" y="2799126"/>
              <a:ext cx="2520000" cy="2520000"/>
              <a:chOff x="8969250" y="2799126"/>
              <a:chExt cx="2520000" cy="2520000"/>
            </a:xfrm>
          </p:grpSpPr>
          <p:sp>
            <p:nvSpPr>
              <p:cNvPr id="5" name="Rectangle 4"/>
              <p:cNvSpPr>
                <a:spLocks noChangeAspect="1"/>
              </p:cNvSpPr>
              <p:nvPr/>
            </p:nvSpPr>
            <p:spPr>
              <a:xfrm>
                <a:off x="8969250" y="2799126"/>
                <a:ext cx="2520000" cy="2520000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358045" y="3231229"/>
                <a:ext cx="1800000" cy="1800000"/>
              </a:xfrm>
              <a:prstGeom prst="rect">
                <a:avLst/>
              </a:prstGeom>
            </p:spPr>
          </p:pic>
        </p:grpSp>
        <p:sp>
          <p:nvSpPr>
            <p:cNvPr id="18" name="TextBox 17"/>
            <p:cNvSpPr txBox="1"/>
            <p:nvPr/>
          </p:nvSpPr>
          <p:spPr>
            <a:xfrm>
              <a:off x="5330583" y="1759626"/>
              <a:ext cx="15318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dirty="0" smtClean="0">
                  <a:solidFill>
                    <a:schemeClr val="bg1"/>
                  </a:solidFill>
                </a:rPr>
                <a:t>bottom-up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96000" y="5864770"/>
              <a:ext cx="363676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 smtClean="0">
                  <a:solidFill>
                    <a:schemeClr val="bg1"/>
                  </a:solidFill>
                </a:rPr>
                <a:t>cosmic particle accelerators</a:t>
              </a:r>
              <a:endParaRPr lang="en-GB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808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5091427" y="1702600"/>
            <a:ext cx="6660000" cy="432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 rotWithShape="1">
          <a:blip r:embed="rId2" cstate="print"/>
          <a:srcRect l="8345" r="60" b="10006"/>
          <a:stretch/>
        </p:blipFill>
        <p:spPr bwMode="auto">
          <a:xfrm>
            <a:off x="6627203" y="1717226"/>
            <a:ext cx="5044283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Solar neutrinos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12708" y="1695340"/>
            <a:ext cx="4320000" cy="4320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1" name="Oval 6"/>
          <p:cNvSpPr>
            <a:spLocks noChangeAspect="1" noChangeArrowheads="1"/>
          </p:cNvSpPr>
          <p:nvPr/>
        </p:nvSpPr>
        <p:spPr bwMode="auto">
          <a:xfrm>
            <a:off x="1005203" y="2619697"/>
            <a:ext cx="2520000" cy="2520000"/>
          </a:xfrm>
          <a:prstGeom prst="ellipse">
            <a:avLst/>
          </a:prstGeom>
          <a:solidFill>
            <a:srgbClr val="FFC000"/>
          </a:solidFill>
          <a:ln w="25400">
            <a:solidFill>
              <a:srgbClr val="FF99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 rot="2700000">
            <a:off x="3301803" y="4924193"/>
            <a:ext cx="710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400" dirty="0" smtClean="0"/>
              <a:t>2 </a:t>
            </a:r>
            <a:r>
              <a:rPr lang="en-GB" sz="2800" dirty="0" smtClean="0">
                <a:latin typeface="Symbol" panose="05050102010706020507" pitchFamily="18" charset="2"/>
              </a:rPr>
              <a:t>n</a:t>
            </a:r>
            <a:r>
              <a:rPr lang="en-GB" sz="2800" i="1" baseline="-25000" dirty="0" smtClean="0"/>
              <a:t>e</a:t>
            </a:r>
            <a:endParaRPr lang="en-GB" sz="2800" i="1" baseline="-25000" dirty="0"/>
          </a:p>
        </p:txBody>
      </p:sp>
      <p:sp>
        <p:nvSpPr>
          <p:cNvPr id="44" name="Text Box 9"/>
          <p:cNvSpPr txBox="1">
            <a:spLocks noChangeArrowheads="1"/>
          </p:cNvSpPr>
          <p:nvPr/>
        </p:nvSpPr>
        <p:spPr bwMode="auto">
          <a:xfrm rot="18900000">
            <a:off x="3529320" y="2239334"/>
            <a:ext cx="18473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en-GB" sz="2400" dirty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926451" y="5512945"/>
            <a:ext cx="288000" cy="288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4113867" y="1855337"/>
            <a:ext cx="144000" cy="144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3020579" y="2935457"/>
            <a:ext cx="144000" cy="144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021147" y="4607065"/>
            <a:ext cx="288000" cy="28800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277736" y="1692537"/>
            <a:ext cx="1981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b="1" dirty="0" smtClean="0"/>
              <a:t>Solar power</a:t>
            </a:r>
            <a:endParaRPr lang="en-GB" sz="2800" b="1" dirty="0"/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 rot="2700000">
            <a:off x="2645513" y="4687200"/>
            <a:ext cx="1980000" cy="1079913"/>
            <a:chOff x="2771800" y="3328416"/>
            <a:chExt cx="1980160" cy="1072632"/>
          </a:xfrm>
        </p:grpSpPr>
        <p:cxnSp>
          <p:nvCxnSpPr>
            <p:cNvPr id="51" name="Straight Connector 50"/>
            <p:cNvCxnSpPr/>
            <p:nvPr/>
          </p:nvCxnSpPr>
          <p:spPr>
            <a:xfrm flipV="1">
              <a:off x="2771800" y="3573016"/>
              <a:ext cx="1440160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>
              <a:off x="2771800" y="3970016"/>
              <a:ext cx="1440160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4211960" y="3342704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4211960" y="4163368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2771800" y="3760464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4211960" y="3328416"/>
              <a:ext cx="54000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V="1">
              <a:off x="4211960" y="3861048"/>
              <a:ext cx="54000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TextBox 57"/>
          <p:cNvSpPr txBox="1"/>
          <p:nvPr/>
        </p:nvSpPr>
        <p:spPr>
          <a:xfrm rot="18900000">
            <a:off x="2981184" y="2224436"/>
            <a:ext cx="13072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radiation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1056000" y="3560380"/>
                <a:ext cx="2430024" cy="4978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4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nl-NL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sPre>
                        <m:sPrePr>
                          <m:ctrlPr>
                            <a:rPr lang="nl-NL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  <m:e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𝐻𝑒</m:t>
                          </m:r>
                        </m:e>
                      </m:sPre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6000" y="3560380"/>
                <a:ext cx="2430024" cy="4978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/>
          <p:cNvGrpSpPr>
            <a:grpSpLocks/>
          </p:cNvGrpSpPr>
          <p:nvPr/>
        </p:nvGrpSpPr>
        <p:grpSpPr>
          <a:xfrm rot="18900000">
            <a:off x="2666547" y="1938241"/>
            <a:ext cx="1980160" cy="1080000"/>
            <a:chOff x="2771800" y="3328416"/>
            <a:chExt cx="1980160" cy="1072632"/>
          </a:xfrm>
        </p:grpSpPr>
        <p:cxnSp>
          <p:nvCxnSpPr>
            <p:cNvPr id="61" name="Straight Connector 60"/>
            <p:cNvCxnSpPr/>
            <p:nvPr/>
          </p:nvCxnSpPr>
          <p:spPr>
            <a:xfrm flipV="1">
              <a:off x="2771800" y="3573016"/>
              <a:ext cx="1440160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2771800" y="3970016"/>
              <a:ext cx="1440160" cy="18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4211960" y="3342704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4211960" y="4163368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2771800" y="3760464"/>
              <a:ext cx="0" cy="2160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>
              <a:off x="4211960" y="3328416"/>
              <a:ext cx="54000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4211960" y="3861048"/>
              <a:ext cx="540000" cy="54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Line 6"/>
          <p:cNvSpPr>
            <a:spLocks noChangeShapeType="1"/>
          </p:cNvSpPr>
          <p:nvPr/>
        </p:nvSpPr>
        <p:spPr bwMode="auto">
          <a:xfrm>
            <a:off x="6138738" y="5217970"/>
            <a:ext cx="50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GB" dirty="0"/>
          </a:p>
        </p:txBody>
      </p:sp>
      <p:sp>
        <p:nvSpPr>
          <p:cNvPr id="70" name="Text Box 7"/>
          <p:cNvSpPr txBox="1">
            <a:spLocks noChangeArrowheads="1"/>
          </p:cNvSpPr>
          <p:nvPr/>
        </p:nvSpPr>
        <p:spPr bwMode="auto">
          <a:xfrm>
            <a:off x="5135278" y="4902852"/>
            <a:ext cx="1450310" cy="771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200" dirty="0" smtClean="0"/>
              <a:t>no</a:t>
            </a:r>
          </a:p>
          <a:p>
            <a:pPr algn="ctr"/>
            <a:r>
              <a:rPr lang="en-GB" sz="2200" dirty="0" smtClean="0"/>
              <a:t>oscillations</a:t>
            </a:r>
            <a:endParaRPr lang="en-GB" sz="2200" dirty="0"/>
          </a:p>
        </p:txBody>
      </p:sp>
      <p:sp>
        <p:nvSpPr>
          <p:cNvPr id="71" name="Text Box 9"/>
          <p:cNvSpPr txBox="1">
            <a:spLocks noChangeArrowheads="1"/>
          </p:cNvSpPr>
          <p:nvPr/>
        </p:nvSpPr>
        <p:spPr bwMode="auto">
          <a:xfrm>
            <a:off x="9925470" y="2393046"/>
            <a:ext cx="1359067" cy="77162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200" dirty="0" smtClean="0"/>
              <a:t>conserved</a:t>
            </a:r>
            <a:br>
              <a:rPr lang="en-GB" sz="2200" dirty="0" smtClean="0"/>
            </a:br>
            <a:r>
              <a:rPr lang="en-GB" sz="2200" dirty="0" smtClean="0"/>
              <a:t>flux</a:t>
            </a:r>
            <a:endParaRPr lang="en-GB" sz="2200" dirty="0"/>
          </a:p>
        </p:txBody>
      </p:sp>
      <p:sp>
        <p:nvSpPr>
          <p:cNvPr id="72" name="Line 10"/>
          <p:cNvSpPr>
            <a:spLocks noChangeShapeType="1"/>
          </p:cNvSpPr>
          <p:nvPr/>
        </p:nvSpPr>
        <p:spPr bwMode="auto">
          <a:xfrm flipH="1">
            <a:off x="9329089" y="2877545"/>
            <a:ext cx="900000" cy="151200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diamond" w="lg" len="lg"/>
          </a:ln>
        </p:spPr>
        <p:txBody>
          <a:bodyPr lIns="90000" tIns="46800" rIns="90000" bIns="46800">
            <a:spAutoFit/>
          </a:bodyPr>
          <a:lstStyle/>
          <a:p>
            <a:endParaRPr lang="en-GB" dirty="0"/>
          </a:p>
        </p:txBody>
      </p:sp>
      <p:sp>
        <p:nvSpPr>
          <p:cNvPr id="73" name="Text Box 7"/>
          <p:cNvSpPr txBox="1">
            <a:spLocks noChangeArrowheads="1"/>
          </p:cNvSpPr>
          <p:nvPr/>
        </p:nvSpPr>
        <p:spPr bwMode="auto">
          <a:xfrm>
            <a:off x="7469558" y="5570939"/>
            <a:ext cx="3479840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000" dirty="0" smtClean="0"/>
              <a:t>electron neutrinos [10</a:t>
            </a:r>
            <a:r>
              <a:rPr lang="en-GB" sz="2000" baseline="30000" dirty="0" smtClean="0"/>
              <a:t>6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74" name="Text Box 7"/>
          <p:cNvSpPr txBox="1">
            <a:spLocks noChangeArrowheads="1"/>
          </p:cNvSpPr>
          <p:nvPr/>
        </p:nvSpPr>
        <p:spPr bwMode="auto">
          <a:xfrm rot="16200000">
            <a:off x="4793768" y="3340661"/>
            <a:ext cx="3187389" cy="402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000" dirty="0" smtClean="0"/>
              <a:t>other neutrinos [10</a:t>
            </a:r>
            <a:r>
              <a:rPr lang="en-GB" sz="2000" baseline="30000" dirty="0" smtClean="0"/>
              <a:t>6</a:t>
            </a:r>
            <a:r>
              <a:rPr lang="en-GB" sz="2000" dirty="0" smtClean="0"/>
              <a:t> cm</a:t>
            </a:r>
            <a:r>
              <a:rPr lang="en-GB" sz="2000" baseline="30000" dirty="0" smtClean="0"/>
              <a:t>-2</a:t>
            </a:r>
            <a:r>
              <a:rPr lang="en-GB" sz="2000" dirty="0" smtClean="0"/>
              <a:t> s</a:t>
            </a:r>
            <a:r>
              <a:rPr lang="en-GB" sz="2000" baseline="30000" dirty="0" smtClean="0"/>
              <a:t>-1</a:t>
            </a:r>
            <a:r>
              <a:rPr lang="en-GB" sz="2000" dirty="0" smtClean="0"/>
              <a:t>]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5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SN1987A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3" name="Picture 16" descr="SN1987A"/>
          <p:cNvPicPr>
            <a:picLocks noChangeAspect="1" noChangeArrowheads="1"/>
          </p:cNvPicPr>
          <p:nvPr/>
        </p:nvPicPr>
        <p:blipFill>
          <a:blip r:embed="rId2" cstate="print"/>
          <a:srcRect l="3144" t="4973" r="1562" b="3208"/>
          <a:stretch>
            <a:fillRect/>
          </a:stretch>
        </p:blipFill>
        <p:spPr bwMode="auto">
          <a:xfrm>
            <a:off x="6418080" y="2175892"/>
            <a:ext cx="4672340" cy="360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44336" y="2202834"/>
            <a:ext cx="4500000" cy="360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55007" y="1698717"/>
            <a:ext cx="95423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chemeClr val="bg1"/>
                </a:solidFill>
              </a:rPr>
              <a:t>before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6521" y="1700401"/>
            <a:ext cx="75033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b="1" dirty="0" smtClean="0">
                <a:solidFill>
                  <a:schemeClr val="bg1"/>
                </a:solidFill>
              </a:rPr>
              <a:t>after</a:t>
            </a:r>
            <a:endParaRPr lang="en-GB" sz="22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5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3186971" y="2202174"/>
            <a:ext cx="108000" cy="3600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79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Box 27"/>
          <p:cNvSpPr txBox="1">
            <a:spLocks noChangeArrowheads="1"/>
          </p:cNvSpPr>
          <p:nvPr/>
        </p:nvSpPr>
        <p:spPr bwMode="auto">
          <a:xfrm>
            <a:off x="3583819" y="3425596"/>
            <a:ext cx="161095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Acceleration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3569532" y="4005700"/>
            <a:ext cx="141763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dirty="0">
                <a:solidFill>
                  <a:schemeClr val="bg1"/>
                </a:solidFill>
              </a:rPr>
              <a:t>Probability</a:t>
            </a:r>
          </a:p>
        </p:txBody>
      </p:sp>
      <p:sp>
        <p:nvSpPr>
          <p:cNvPr id="18" name="Text Box 30"/>
          <p:cNvSpPr txBox="1">
            <a:spLocks noChangeArrowheads="1"/>
          </p:cNvSpPr>
          <p:nvPr/>
        </p:nvSpPr>
        <p:spPr bwMode="auto">
          <a:xfrm>
            <a:off x="3602869" y="5501370"/>
            <a:ext cx="97065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200" i="1" dirty="0" smtClean="0">
                <a:solidFill>
                  <a:schemeClr val="bg1"/>
                </a:solidFill>
                <a:latin typeface="Times" pitchFamily="18" charset="0"/>
              </a:rPr>
              <a:t>k</a:t>
            </a:r>
            <a:r>
              <a:rPr lang="en-GB" sz="2200" dirty="0" smtClean="0">
                <a:solidFill>
                  <a:schemeClr val="bg1"/>
                </a:solidFill>
              </a:rPr>
              <a:t> steps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22" name="Rectangle 41"/>
          <p:cNvSpPr>
            <a:spLocks noChangeArrowheads="1"/>
          </p:cNvSpPr>
          <p:nvPr/>
        </p:nvSpPr>
        <p:spPr bwMode="auto">
          <a:xfrm>
            <a:off x="3448224" y="3278285"/>
            <a:ext cx="3600000" cy="12600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Line 42"/>
          <p:cNvSpPr>
            <a:spLocks noChangeShapeType="1"/>
          </p:cNvSpPr>
          <p:nvPr/>
        </p:nvSpPr>
        <p:spPr bwMode="auto">
          <a:xfrm>
            <a:off x="5171324" y="4863417"/>
            <a:ext cx="0" cy="28800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4" name="Rectangle 43"/>
          <p:cNvSpPr>
            <a:spLocks noChangeArrowheads="1"/>
          </p:cNvSpPr>
          <p:nvPr/>
        </p:nvSpPr>
        <p:spPr bwMode="auto">
          <a:xfrm>
            <a:off x="3448224" y="5432196"/>
            <a:ext cx="3600000" cy="1260000"/>
          </a:xfrm>
          <a:prstGeom prst="rect">
            <a:avLst/>
          </a:prstGeom>
          <a:noFill/>
          <a:ln w="1587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Rectangle 2"/>
          <p:cNvSpPr>
            <a:spLocks/>
          </p:cNvSpPr>
          <p:nvPr/>
        </p:nvSpPr>
        <p:spPr>
          <a:xfrm>
            <a:off x="288000" y="3286715"/>
            <a:ext cx="2304000" cy="342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Line 3"/>
          <p:cNvSpPr>
            <a:spLocks noChangeShapeType="1"/>
          </p:cNvSpPr>
          <p:nvPr/>
        </p:nvSpPr>
        <p:spPr bwMode="auto">
          <a:xfrm flipH="1">
            <a:off x="1352266" y="3828759"/>
            <a:ext cx="0" cy="27360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Line 18"/>
          <p:cNvSpPr>
            <a:spLocks noChangeShapeType="1"/>
          </p:cNvSpPr>
          <p:nvPr/>
        </p:nvSpPr>
        <p:spPr bwMode="auto">
          <a:xfrm>
            <a:off x="1102011" y="3701916"/>
            <a:ext cx="566324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Line 19"/>
          <p:cNvSpPr>
            <a:spLocks noChangeShapeType="1"/>
          </p:cNvSpPr>
          <p:nvPr/>
        </p:nvSpPr>
        <p:spPr bwMode="auto">
          <a:xfrm flipH="1">
            <a:off x="733142" y="4748905"/>
            <a:ext cx="1080135" cy="64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747658" y="5398825"/>
            <a:ext cx="936000" cy="28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flipH="1">
            <a:off x="1076041" y="5695561"/>
            <a:ext cx="612000" cy="288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>
            <a:off x="1076044" y="5992294"/>
            <a:ext cx="972000" cy="180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Line 23"/>
          <p:cNvSpPr>
            <a:spLocks noChangeShapeType="1"/>
          </p:cNvSpPr>
          <p:nvPr/>
        </p:nvSpPr>
        <p:spPr bwMode="auto">
          <a:xfrm flipH="1" flipV="1">
            <a:off x="976256" y="4155435"/>
            <a:ext cx="828000" cy="576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25" name="Curved Left Arrow 24"/>
          <p:cNvSpPr>
            <a:spLocks/>
          </p:cNvSpPr>
          <p:nvPr/>
        </p:nvSpPr>
        <p:spPr>
          <a:xfrm>
            <a:off x="1919865" y="4624296"/>
            <a:ext cx="264600" cy="264600"/>
          </a:xfrm>
          <a:prstGeom prst="curved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6" name="Curved Left Arrow 25"/>
          <p:cNvSpPr>
            <a:spLocks/>
          </p:cNvSpPr>
          <p:nvPr/>
        </p:nvSpPr>
        <p:spPr>
          <a:xfrm>
            <a:off x="1789623" y="5553025"/>
            <a:ext cx="264600" cy="264600"/>
          </a:xfrm>
          <a:prstGeom prst="curved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7" name="Curved Left Arrow 26"/>
          <p:cNvSpPr>
            <a:spLocks/>
          </p:cNvSpPr>
          <p:nvPr/>
        </p:nvSpPr>
        <p:spPr>
          <a:xfrm flipH="1">
            <a:off x="585849" y="4024003"/>
            <a:ext cx="264600" cy="264600"/>
          </a:xfrm>
          <a:prstGeom prst="curved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8" name="Curved Left Arrow 27"/>
          <p:cNvSpPr>
            <a:spLocks/>
          </p:cNvSpPr>
          <p:nvPr/>
        </p:nvSpPr>
        <p:spPr>
          <a:xfrm flipH="1">
            <a:off x="375333" y="5267393"/>
            <a:ext cx="264600" cy="264600"/>
          </a:xfrm>
          <a:prstGeom prst="curved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29" name="Curved Left Arrow 28"/>
          <p:cNvSpPr>
            <a:spLocks/>
          </p:cNvSpPr>
          <p:nvPr/>
        </p:nvSpPr>
        <p:spPr>
          <a:xfrm flipH="1">
            <a:off x="695748" y="5848836"/>
            <a:ext cx="264600" cy="264600"/>
          </a:xfrm>
          <a:prstGeom prst="curvedLeftArrow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bg1"/>
              </a:solidFill>
            </a:endParaRPr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Fermi shock acceleration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288000" y="1948308"/>
            <a:ext cx="11520000" cy="111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" name="Picture 6" descr="SN1993J"/>
          <p:cNvPicPr>
            <a:picLocks noChangeAspect="1" noChangeArrowheads="1"/>
          </p:cNvPicPr>
          <p:nvPr/>
        </p:nvPicPr>
        <p:blipFill rotWithShape="1">
          <a:blip r:embed="rId2" cstate="print"/>
          <a:srcRect r="82361"/>
          <a:stretch/>
        </p:blipFill>
        <p:spPr bwMode="auto">
          <a:xfrm rot="16200000">
            <a:off x="1658373" y="952848"/>
            <a:ext cx="706781" cy="33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6" descr="SN1993J"/>
          <p:cNvPicPr>
            <a:picLocks noChangeAspect="1" noChangeArrowheads="1"/>
          </p:cNvPicPr>
          <p:nvPr/>
        </p:nvPicPr>
        <p:blipFill rotWithShape="1">
          <a:blip r:embed="rId2" cstate="print"/>
          <a:srcRect l="15875" t="-2466" r="59430" b="2466"/>
          <a:stretch/>
        </p:blipFill>
        <p:spPr bwMode="auto">
          <a:xfrm rot="16200000">
            <a:off x="4615653" y="868035"/>
            <a:ext cx="989494" cy="3328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34" descr="SN1993J"/>
          <p:cNvPicPr>
            <a:picLocks noChangeAspect="1" noChangeArrowheads="1"/>
          </p:cNvPicPr>
          <p:nvPr/>
        </p:nvPicPr>
        <p:blipFill rotWithShape="1">
          <a:blip r:embed="rId2" cstate="print"/>
          <a:srcRect l="39376" t="229" r="35468" b="17562"/>
          <a:stretch/>
        </p:blipFill>
        <p:spPr bwMode="auto">
          <a:xfrm rot="16200000">
            <a:off x="7632000" y="1182394"/>
            <a:ext cx="100800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6" descr="SN1993J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03160D"/>
              </a:clrFrom>
              <a:clrTo>
                <a:srgbClr val="03160D">
                  <a:alpha val="0"/>
                </a:srgbClr>
              </a:clrTo>
            </a:clrChange>
          </a:blip>
          <a:srcRect l="70192" t="-218" r="2855" b="35003"/>
          <a:stretch/>
        </p:blipFill>
        <p:spPr bwMode="auto">
          <a:xfrm rot="16200000">
            <a:off x="10040219" y="1430683"/>
            <a:ext cx="1080000" cy="217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/>
          <p:cNvSpPr txBox="1">
            <a:spLocks/>
          </p:cNvSpPr>
          <p:nvPr/>
        </p:nvSpPr>
        <p:spPr>
          <a:xfrm>
            <a:off x="1174797" y="3278512"/>
            <a:ext cx="362216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/>
              <a:t>V</a:t>
            </a:r>
          </a:p>
        </p:txBody>
      </p:sp>
      <p:sp>
        <p:nvSpPr>
          <p:cNvPr id="38" name="TextBox 37"/>
          <p:cNvSpPr txBox="1">
            <a:spLocks/>
          </p:cNvSpPr>
          <p:nvPr/>
        </p:nvSpPr>
        <p:spPr>
          <a:xfrm>
            <a:off x="1481545" y="6240272"/>
            <a:ext cx="1099437" cy="45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particle</a:t>
            </a:r>
            <a:endParaRPr lang="en-GB" sz="2200" dirty="0"/>
          </a:p>
        </p:txBody>
      </p:sp>
      <p:sp>
        <p:nvSpPr>
          <p:cNvPr id="40" name="TextBox 39"/>
          <p:cNvSpPr txBox="1"/>
          <p:nvPr/>
        </p:nvSpPr>
        <p:spPr>
          <a:xfrm>
            <a:off x="292458" y="1962822"/>
            <a:ext cx="4227238" cy="246221"/>
          </a:xfrm>
          <a:prstGeom prst="rect">
            <a:avLst/>
          </a:prstGeom>
          <a:noFill/>
        </p:spPr>
        <p:txBody>
          <a:bodyPr wrap="none" lIns="36000" tIns="0" rIns="36000" bIns="0" rtlCol="0" anchor="b" anchorCtr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radio maps SN1993J – M81 April 1993–June 1998 </a:t>
            </a:r>
          </a:p>
        </p:txBody>
      </p:sp>
      <p:cxnSp>
        <p:nvCxnSpPr>
          <p:cNvPr id="52" name="Straight Connector 51"/>
          <p:cNvCxnSpPr/>
          <p:nvPr/>
        </p:nvCxnSpPr>
        <p:spPr>
          <a:xfrm flipV="1">
            <a:off x="976256" y="4009489"/>
            <a:ext cx="1008000" cy="144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7807310" y="3276318"/>
            <a:ext cx="3960000" cy="3420000"/>
          </a:xfrm>
          <a:prstGeom prst="rect">
            <a:avLst/>
          </a:prstGeom>
          <a:noFill/>
          <a:ln w="158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474145" y="3432094"/>
                <a:ext cx="1328441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2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en-GB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74145" y="3432094"/>
                <a:ext cx="1328441" cy="43088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94167" y="4020057"/>
                <a:ext cx="1102160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= 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𝛽</m:t>
                      </m:r>
                    </m:oMath>
                  </m:oMathPara>
                </a14:m>
                <a:endParaRPr lang="en-GB" sz="22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4167" y="4020057"/>
                <a:ext cx="1102160" cy="430887"/>
              </a:xfrm>
              <a:prstGeom prst="rect">
                <a:avLst/>
              </a:prstGeom>
              <a:blipFill rotWithShape="0">
                <a:blip r:embed="rId4"/>
                <a:stretch>
                  <a:fillRect b="-154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4908579" y="5498644"/>
                <a:ext cx="2140714" cy="436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  <m:sup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579" y="5498644"/>
                <a:ext cx="2140714" cy="43697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877934" y="6203754"/>
                <a:ext cx="1699889" cy="4369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sSup>
                        <m:sSup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</m:d>
                        </m:e>
                        <m:sup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7934" y="6203754"/>
                <a:ext cx="1699889" cy="436979"/>
              </a:xfrm>
              <a:prstGeom prst="rect">
                <a:avLst/>
              </a:prstGeom>
              <a:blipFill rotWithShape="0">
                <a:blip r:embed="rId6"/>
                <a:stretch>
                  <a:fillRect b="-16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/>
              <p:cNvSpPr txBox="1"/>
              <p:nvPr/>
            </p:nvSpPr>
            <p:spPr>
              <a:xfrm>
                <a:off x="8190963" y="3386356"/>
                <a:ext cx="2904834" cy="8068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en-GB" sz="2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20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GB" sz="22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𝑁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𝑁</m:t>
                                          </m:r>
                                        </m:e>
                                        <m:sub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en-GB" sz="22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GB" sz="220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GB" sz="22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type m:val="lin"/>
                                      <m:ctrlPr>
                                        <a:rPr lang="en-GB" sz="2200" i="1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GB" sz="2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nl-NL" sz="2200" i="1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e>
                          </m:func>
                        </m:den>
                      </m:f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func>
                            <m:func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2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</m:d>
                            </m:e>
                          </m:func>
                        </m:num>
                        <m:den>
                          <m:func>
                            <m:func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nl-NL" sz="2200" b="0" i="0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</m:func>
                        </m:den>
                      </m:f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49" name="TextBox 4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90963" y="3386356"/>
                <a:ext cx="2904834" cy="80688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9034992" y="4347284"/>
                <a:ext cx="2334485" cy="10656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GB" sz="2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nl-NL" sz="2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box>
                            <m:boxPr>
                              <m:ctrl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f>
                                <m:fPr>
                                  <m:ctrlPr>
                                    <a:rPr lang="nl-NL" sz="22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22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nl-NL" sz="22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2200" b="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box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4992" y="4347284"/>
                <a:ext cx="2334485" cy="1065676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8965758" y="5763104"/>
                <a:ext cx="2361159" cy="7854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nl-NL" sz="2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nl-NL" sz="2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box>
                            <m:boxPr>
                              <m:ctrlPr>
                                <a:rPr lang="nl-NL" sz="2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r>
                                <m:rPr>
                                  <m:brk m:alnAt="63"/>
                                </m:rPr>
                                <a:rPr lang="nl-NL" sz="2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nl-NL" sz="2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nl-NL" sz="22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220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2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2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nl-NL" sz="22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220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2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nl-NL" sz="2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box>
                          <m:r>
                            <a:rPr lang="nl-NL" sz="2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− 1</m:t>
                          </m:r>
                        </m:sup>
                      </m:sSup>
                    </m:oMath>
                  </m:oMathPara>
                </a14:m>
                <a:endParaRPr lang="en-GB" sz="2200" dirty="0"/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5758" y="5763104"/>
                <a:ext cx="2361159" cy="785471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8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Arrow Connector 6"/>
          <p:cNvCxnSpPr/>
          <p:nvPr/>
        </p:nvCxnSpPr>
        <p:spPr>
          <a:xfrm rot="10800000" flipV="1">
            <a:off x="3008315" y="1576779"/>
            <a:ext cx="360000" cy="57600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444515" y="1018242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Thermodynamics</a:t>
            </a:r>
            <a:endParaRPr lang="en-US" sz="26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30660" y="3839184"/>
            <a:ext cx="143892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>
                <a:solidFill>
                  <a:schemeClr val="bg1"/>
                </a:solidFill>
              </a:rPr>
              <a:t>Relativity</a:t>
            </a:r>
            <a:endParaRPr lang="en-US" sz="2600" dirty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3008315" y="3181093"/>
            <a:ext cx="360000" cy="57600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601698" y="2261736"/>
                <a:ext cx="5500032" cy="1100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𝑑𝑁</m:t>
                          </m:r>
                        </m:num>
                        <m:den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den>
                      </m:f>
                      <m:r>
                        <a:rPr lang="nl-NL" sz="32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nl-NL" sz="32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box>
                            <m:boxPr>
                              <m:ctrlPr>
                                <a:rPr lang="nl-NL" sz="32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boxPr>
                            <m:e>
                              <m:argPr>
                                <m:argSz m:val="-1"/>
                              </m:argPr>
                              <m:r>
                                <m:rPr>
                                  <m:brk m:alnAt="63"/>
                                </m:rPr>
                                <a:rPr lang="nl-NL" sz="32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f>
                                <m:fPr>
                                  <m:ctrlPr>
                                    <a:rPr lang="nl-NL" sz="32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func>
                                    <m:funcPr>
                                      <m:ctrlPr>
                                        <a:rPr lang="nl-NL" sz="32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320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3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3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𝛽</m:t>
                                          </m:r>
                                        </m:e>
                                      </m:d>
                                    </m:e>
                                  </m:func>
                                </m:num>
                                <m:den>
                                  <m:func>
                                    <m:funcPr>
                                      <m:ctrlPr>
                                        <a:rPr lang="nl-NL" sz="320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nl-NL" sz="3200" i="0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ln</m:t>
                                      </m:r>
                                    </m:fName>
                                    <m:e>
                                      <m:d>
                                        <m:dPr>
                                          <m:ctrlPr>
                                            <a:rPr lang="nl-NL" sz="320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nl-NL" sz="3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1+</m:t>
                                          </m:r>
                                          <m:r>
                                            <a:rPr lang="nl-NL" sz="3200" b="0" i="1" smtClean="0">
                                              <a:solidFill>
                                                <a:schemeClr val="bg1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e>
                                  </m:func>
                                </m:den>
                              </m:f>
                            </m:e>
                          </m:box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− 1</m:t>
                          </m:r>
                        </m:sup>
                      </m:sSup>
                      <m:r>
                        <a:rPr lang="nl-NL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  </m:t>
                      </m:r>
                      <m:sSup>
                        <m:sSupPr>
                          <m:ctrlP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nl-NL" sz="32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−2</m:t>
                          </m:r>
                        </m:sup>
                      </m:sSup>
                      <m:r>
                        <a:rPr lang="nl-NL" sz="32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≅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698" y="2261736"/>
                <a:ext cx="5500032" cy="110081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7</a:t>
            </a:fld>
            <a:endParaRPr lang="en-GB"/>
          </a:p>
        </p:txBody>
      </p:sp>
      <p:sp>
        <p:nvSpPr>
          <p:cNvPr id="38" name="Rounded Rectangle 37"/>
          <p:cNvSpPr/>
          <p:nvPr/>
        </p:nvSpPr>
        <p:spPr>
          <a:xfrm>
            <a:off x="3817398" y="5776233"/>
            <a:ext cx="4536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O</a:t>
            </a:r>
            <a:r>
              <a:rPr lang="en-GB" sz="2800" dirty="0" smtClean="0">
                <a:solidFill>
                  <a:schemeClr val="tx1"/>
                </a:solidFill>
              </a:rPr>
              <a:t>rigin of cosmic rays?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6915438" y="158802"/>
            <a:ext cx="4284000" cy="55079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cosmic ray spectrum</a:t>
            </a:r>
            <a:endParaRPr lang="en-GB" sz="2800" dirty="0">
              <a:solidFill>
                <a:schemeClr val="tx1"/>
              </a:solidFill>
            </a:endParaRPr>
          </a:p>
        </p:txBody>
      </p:sp>
      <p:pic>
        <p:nvPicPr>
          <p:cNvPr id="12" name="Picture 30" descr="craw1"/>
          <p:cNvPicPr>
            <a:picLocks noChangeAspect="1" noChangeArrowheads="1"/>
          </p:cNvPicPr>
          <p:nvPr/>
        </p:nvPicPr>
        <p:blipFill rotWithShape="1">
          <a:blip r:embed="rId3" cstate="print"/>
          <a:srcRect l="17064" t="20587" r="16051" b="20071"/>
          <a:stretch/>
        </p:blipFill>
        <p:spPr bwMode="auto">
          <a:xfrm>
            <a:off x="7461434" y="791812"/>
            <a:ext cx="3457800" cy="4329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utoShape 31"/>
          <p:cNvSpPr>
            <a:spLocks noChangeArrowheads="1"/>
          </p:cNvSpPr>
          <p:nvPr/>
        </p:nvSpPr>
        <p:spPr bwMode="auto">
          <a:xfrm rot="10800000">
            <a:off x="8030976" y="917271"/>
            <a:ext cx="2720340" cy="3691886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32"/>
          <p:cNvSpPr>
            <a:spLocks noChangeArrowheads="1"/>
          </p:cNvSpPr>
          <p:nvPr/>
        </p:nvSpPr>
        <p:spPr bwMode="auto">
          <a:xfrm>
            <a:off x="8484366" y="1747137"/>
            <a:ext cx="2238614" cy="3173727"/>
          </a:xfrm>
          <a:prstGeom prst="rtTriangl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8420528" y="5226012"/>
            <a:ext cx="1817934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200" dirty="0" smtClean="0"/>
              <a:t>E [eV/particle]</a:t>
            </a:r>
            <a:endParaRPr lang="en-GB" sz="2200" dirty="0"/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 rot="16200000">
            <a:off x="5958852" y="2597505"/>
            <a:ext cx="24753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z="2200" dirty="0" smtClean="0"/>
              <a:t>flux [(m</a:t>
            </a:r>
            <a:r>
              <a:rPr lang="en-GB" sz="2200" baseline="30000" dirty="0" smtClean="0"/>
              <a:t>2</a:t>
            </a:r>
            <a:r>
              <a:rPr lang="en-GB" sz="2200" dirty="0" smtClean="0"/>
              <a:t> </a:t>
            </a:r>
            <a:r>
              <a:rPr lang="en-GB" sz="2200" dirty="0" err="1" smtClean="0"/>
              <a:t>sr</a:t>
            </a:r>
            <a:r>
              <a:rPr lang="en-GB" sz="2200" dirty="0" smtClean="0"/>
              <a:t> s GeV)</a:t>
            </a:r>
            <a:r>
              <a:rPr lang="en-GB" sz="2200" baseline="30000" dirty="0" smtClean="0"/>
              <a:t>-1</a:t>
            </a:r>
            <a:r>
              <a:rPr lang="en-GB" sz="2200" dirty="0" smtClean="0"/>
              <a:t>]</a:t>
            </a:r>
            <a:endParaRPr lang="en-GB" sz="2200" dirty="0"/>
          </a:p>
        </p:txBody>
      </p:sp>
      <p:sp>
        <p:nvSpPr>
          <p:cNvPr id="17" name="Line 37"/>
          <p:cNvSpPr>
            <a:spLocks noChangeShapeType="1"/>
          </p:cNvSpPr>
          <p:nvPr/>
        </p:nvSpPr>
        <p:spPr bwMode="auto">
          <a:xfrm>
            <a:off x="9602999" y="4852045"/>
            <a:ext cx="9782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8" name="Line 38"/>
          <p:cNvSpPr>
            <a:spLocks noChangeShapeType="1"/>
          </p:cNvSpPr>
          <p:nvPr/>
        </p:nvSpPr>
        <p:spPr bwMode="auto">
          <a:xfrm>
            <a:off x="8132180" y="3381228"/>
            <a:ext cx="0" cy="146811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>
            <a:off x="9104307" y="4679325"/>
            <a:ext cx="489429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mtClean="0"/>
              <a:t>10</a:t>
            </a:r>
            <a:r>
              <a:rPr lang="en-GB" baseline="30000" smtClean="0"/>
              <a:t>10</a:t>
            </a:r>
            <a:endParaRPr lang="en-GB" baseline="30000"/>
          </a:p>
        </p:txBody>
      </p:sp>
      <p:sp>
        <p:nvSpPr>
          <p:cNvPr id="20" name="Text Box 41"/>
          <p:cNvSpPr txBox="1">
            <a:spLocks noChangeArrowheads="1"/>
          </p:cNvSpPr>
          <p:nvPr/>
        </p:nvSpPr>
        <p:spPr bwMode="auto">
          <a:xfrm>
            <a:off x="7854894" y="3018246"/>
            <a:ext cx="57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smtClean="0"/>
              <a:t>10</a:t>
            </a:r>
            <a:r>
              <a:rPr lang="en-GB" baseline="30000" smtClean="0"/>
              <a:t>27</a:t>
            </a:r>
            <a:endParaRPr lang="en-GB" baseline="30000"/>
          </a:p>
        </p:txBody>
      </p:sp>
      <p:sp>
        <p:nvSpPr>
          <p:cNvPr id="21" name="Line 42"/>
          <p:cNvSpPr>
            <a:spLocks noChangeShapeType="1"/>
          </p:cNvSpPr>
          <p:nvPr/>
        </p:nvSpPr>
        <p:spPr bwMode="auto">
          <a:xfrm>
            <a:off x="8128131" y="1500201"/>
            <a:ext cx="0" cy="146811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Line 43"/>
          <p:cNvSpPr>
            <a:spLocks noChangeShapeType="1"/>
          </p:cNvSpPr>
          <p:nvPr/>
        </p:nvSpPr>
        <p:spPr bwMode="auto">
          <a:xfrm>
            <a:off x="8128131" y="4857442"/>
            <a:ext cx="97829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0002880" y="4331999"/>
            <a:ext cx="252000" cy="13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107229" y="4127618"/>
            <a:ext cx="19227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smtClean="0"/>
              <a:t>1 per km</a:t>
            </a:r>
            <a:r>
              <a:rPr lang="en-GB" baseline="30000" dirty="0" smtClean="0"/>
              <a:t>2</a:t>
            </a:r>
            <a:r>
              <a:rPr lang="en-GB" dirty="0" smtClean="0"/>
              <a:t> per year</a:t>
            </a:r>
            <a:endParaRPr lang="en-GB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8484366" y="1564971"/>
            <a:ext cx="252000" cy="135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48659" y="1391477"/>
            <a:ext cx="2077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per m</a:t>
            </a:r>
            <a:r>
              <a:rPr lang="en-GB" baseline="30000" dirty="0" smtClean="0"/>
              <a:t>2</a:t>
            </a:r>
            <a:r>
              <a:rPr lang="en-GB" dirty="0" smtClean="0"/>
              <a:t> per second</a:t>
            </a:r>
            <a:endParaRPr lang="en-GB" dirty="0"/>
          </a:p>
        </p:txBody>
      </p:sp>
      <p:cxnSp>
        <p:nvCxnSpPr>
          <p:cNvPr id="28" name="Straight Connector 27"/>
          <p:cNvCxnSpPr/>
          <p:nvPr/>
        </p:nvCxnSpPr>
        <p:spPr>
          <a:xfrm flipV="1">
            <a:off x="9466162" y="2536520"/>
            <a:ext cx="244800" cy="1836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399764" y="5011393"/>
            <a:ext cx="391134" cy="422405"/>
          </a:xfrm>
          <a:prstGeom prst="rect">
            <a:avLst/>
          </a:prstGeom>
          <a:solidFill>
            <a:schemeClr val="bg1"/>
          </a:solidFill>
        </p:spPr>
        <p:txBody>
          <a:bodyPr wrap="none" lIns="0" tIns="144000" rIns="0" bIns="0" rtlCol="0" anchor="b" anchorCtr="0">
            <a:spAutoFit/>
          </a:bodyPr>
          <a:lstStyle/>
          <a:p>
            <a:pPr algn="ctr"/>
            <a:r>
              <a:rPr lang="en-GB" dirty="0" smtClean="0"/>
              <a:t>10</a:t>
            </a:r>
            <a:r>
              <a:rPr lang="en-GB" baseline="30000" dirty="0" smtClean="0"/>
              <a:t>20</a:t>
            </a:r>
            <a:endParaRPr lang="en-GB" baseline="30000" dirty="0"/>
          </a:p>
        </p:txBody>
      </p:sp>
      <p:cxnSp>
        <p:nvCxnSpPr>
          <p:cNvPr id="32" name="Straight Connector 31"/>
          <p:cNvCxnSpPr/>
          <p:nvPr/>
        </p:nvCxnSpPr>
        <p:spPr>
          <a:xfrm rot="5400000" flipH="1" flipV="1">
            <a:off x="10538692" y="5106087"/>
            <a:ext cx="91800" cy="0"/>
          </a:xfrm>
          <a:prstGeom prst="line">
            <a:avLst/>
          </a:prstGeom>
          <a:ln w="19050">
            <a:solidFill>
              <a:schemeClr val="tx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923819" y="4999964"/>
            <a:ext cx="391134" cy="422405"/>
          </a:xfrm>
          <a:prstGeom prst="rect">
            <a:avLst/>
          </a:prstGeom>
          <a:solidFill>
            <a:schemeClr val="bg1"/>
          </a:solidFill>
        </p:spPr>
        <p:txBody>
          <a:bodyPr wrap="none" lIns="0" tIns="144000" rIns="0" bIns="0" rtlCol="0" anchor="b" anchorCtr="0">
            <a:spAutoFit/>
          </a:bodyPr>
          <a:lstStyle/>
          <a:p>
            <a:pPr algn="ctr"/>
            <a:r>
              <a:rPr lang="en-GB" dirty="0" smtClean="0"/>
              <a:t>10</a:t>
            </a:r>
            <a:r>
              <a:rPr lang="en-GB" baseline="30000" dirty="0" smtClean="0"/>
              <a:t>10</a:t>
            </a:r>
            <a:endParaRPr lang="en-GB" baseline="30000" dirty="0"/>
          </a:p>
        </p:txBody>
      </p:sp>
      <p:cxnSp>
        <p:nvCxnSpPr>
          <p:cNvPr id="30" name="Straight Connector 29"/>
          <p:cNvCxnSpPr/>
          <p:nvPr/>
        </p:nvCxnSpPr>
        <p:spPr>
          <a:xfrm rot="5400000" flipH="1" flipV="1">
            <a:off x="8066212" y="5109173"/>
            <a:ext cx="91800" cy="0"/>
          </a:xfrm>
          <a:prstGeom prst="line">
            <a:avLst/>
          </a:prstGeom>
          <a:ln w="19050">
            <a:solidFill>
              <a:schemeClr val="tx1"/>
            </a:solidFill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6046929" y="887297"/>
            <a:ext cx="1080000" cy="18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046929" y="3134700"/>
            <a:ext cx="1080000" cy="1800000"/>
          </a:xfrm>
          <a:prstGeom prst="line">
            <a:avLst/>
          </a:prstGeom>
          <a:ln w="254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9719448" y="2151229"/>
                <a:ext cx="1421030" cy="52322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nl-NL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nl-NL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−2.7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9448" y="2151229"/>
                <a:ext cx="1421030" cy="52322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12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Possible cosmic particle accelerators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506995"/>
            <a:ext cx="5157787" cy="823912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Galactic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839788" y="2330907"/>
            <a:ext cx="5157787" cy="3684588"/>
          </a:xfrm>
        </p:spPr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</a:t>
            </a:r>
            <a:r>
              <a:rPr lang="en-GB" dirty="0" smtClean="0">
                <a:solidFill>
                  <a:schemeClr val="bg1"/>
                </a:solidFill>
              </a:rPr>
              <a:t>upernova remnants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506995"/>
            <a:ext cx="5183188" cy="823912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Extra-galactic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72200" y="2330907"/>
            <a:ext cx="5183188" cy="3684588"/>
          </a:xfrm>
        </p:spPr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Active Galactic </a:t>
            </a:r>
            <a:r>
              <a:rPr lang="en-GB" dirty="0">
                <a:solidFill>
                  <a:schemeClr val="bg1"/>
                </a:solidFill>
              </a:rPr>
              <a:t>N</a:t>
            </a:r>
            <a:r>
              <a:rPr lang="en-GB" dirty="0" smtClean="0">
                <a:solidFill>
                  <a:schemeClr val="bg1"/>
                </a:solidFill>
              </a:rPr>
              <a:t>uclei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353" y="2894832"/>
            <a:ext cx="2661817" cy="252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102" y="2917964"/>
            <a:ext cx="4410000" cy="2520000"/>
          </a:xfrm>
          <a:prstGeom prst="rect">
            <a:avLst/>
          </a:prstGeom>
          <a:ln w="15875">
            <a:solidFill>
              <a:schemeClr val="bg1"/>
            </a:solidFill>
          </a:ln>
        </p:spPr>
      </p:pic>
      <p:cxnSp>
        <p:nvCxnSpPr>
          <p:cNvPr id="16" name="Straight Connector 15"/>
          <p:cNvCxnSpPr/>
          <p:nvPr/>
        </p:nvCxnSpPr>
        <p:spPr>
          <a:xfrm flipH="1" flipV="1">
            <a:off x="5936343" y="-58057"/>
            <a:ext cx="61232" cy="580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3817398" y="5776233"/>
            <a:ext cx="4536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M</a:t>
            </a:r>
            <a:r>
              <a:rPr lang="en-GB" sz="2800" dirty="0" smtClean="0">
                <a:solidFill>
                  <a:schemeClr val="tx1"/>
                </a:solidFill>
              </a:rPr>
              <a:t>issing link with cosmic rays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70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Rectangle 132"/>
          <p:cNvSpPr/>
          <p:nvPr/>
        </p:nvSpPr>
        <p:spPr>
          <a:xfrm>
            <a:off x="2309080" y="2090046"/>
            <a:ext cx="3240000" cy="439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electro-magnetic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gamma rays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Astro-particle physics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Arc 36"/>
          <p:cNvSpPr>
            <a:spLocks noChangeAspect="1"/>
          </p:cNvSpPr>
          <p:nvPr/>
        </p:nvSpPr>
        <p:spPr bwMode="auto">
          <a:xfrm rot="20257191">
            <a:off x="4217494" y="3406507"/>
            <a:ext cx="737580" cy="683413"/>
          </a:xfrm>
          <a:custGeom>
            <a:avLst/>
            <a:gdLst>
              <a:gd name="G0" fmla="+- 14344 0 0"/>
              <a:gd name="G1" fmla="+- 21600 0 0"/>
              <a:gd name="G2" fmla="+- 21600 0 0"/>
              <a:gd name="T0" fmla="*/ 0 w 35944"/>
              <a:gd name="T1" fmla="*/ 5451 h 34906"/>
              <a:gd name="T2" fmla="*/ 31359 w 35944"/>
              <a:gd name="T3" fmla="*/ 34906 h 34906"/>
              <a:gd name="T4" fmla="*/ 14344 w 35944"/>
              <a:gd name="T5" fmla="*/ 21600 h 349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944" h="34906" fill="none" extrusionOk="0">
                <a:moveTo>
                  <a:pt x="-1" y="5450"/>
                </a:moveTo>
                <a:cubicBezTo>
                  <a:pt x="3952" y="1939"/>
                  <a:pt x="9056" y="-1"/>
                  <a:pt x="14344" y="0"/>
                </a:cubicBezTo>
                <a:cubicBezTo>
                  <a:pt x="26273" y="0"/>
                  <a:pt x="35944" y="9670"/>
                  <a:pt x="35944" y="21600"/>
                </a:cubicBezTo>
                <a:cubicBezTo>
                  <a:pt x="35944" y="26422"/>
                  <a:pt x="34329" y="31106"/>
                  <a:pt x="31359" y="34906"/>
                </a:cubicBezTo>
              </a:path>
              <a:path w="35944" h="34906" stroke="0" extrusionOk="0">
                <a:moveTo>
                  <a:pt x="-1" y="5450"/>
                </a:moveTo>
                <a:cubicBezTo>
                  <a:pt x="3952" y="1939"/>
                  <a:pt x="9056" y="-1"/>
                  <a:pt x="14344" y="0"/>
                </a:cubicBezTo>
                <a:cubicBezTo>
                  <a:pt x="26273" y="0"/>
                  <a:pt x="35944" y="9670"/>
                  <a:pt x="35944" y="21600"/>
                </a:cubicBezTo>
                <a:cubicBezTo>
                  <a:pt x="35944" y="26422"/>
                  <a:pt x="34329" y="31106"/>
                  <a:pt x="31359" y="34906"/>
                </a:cubicBezTo>
                <a:lnTo>
                  <a:pt x="14344" y="21600"/>
                </a:lnTo>
                <a:close/>
              </a:path>
            </a:pathLst>
          </a:cu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51" name="Line 189"/>
          <p:cNvSpPr>
            <a:spLocks noChangeAspect="1" noChangeShapeType="1"/>
          </p:cNvSpPr>
          <p:nvPr/>
        </p:nvSpPr>
        <p:spPr bwMode="auto">
          <a:xfrm>
            <a:off x="4346992" y="4865986"/>
            <a:ext cx="45402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2" name="Line 190"/>
          <p:cNvSpPr>
            <a:spLocks noChangeAspect="1" noChangeShapeType="1"/>
          </p:cNvSpPr>
          <p:nvPr/>
        </p:nvSpPr>
        <p:spPr bwMode="auto">
          <a:xfrm flipV="1">
            <a:off x="4166017" y="4865986"/>
            <a:ext cx="195262" cy="388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53" name="Line 191"/>
          <p:cNvSpPr>
            <a:spLocks noChangeAspect="1" noChangeShapeType="1"/>
          </p:cNvSpPr>
          <p:nvPr/>
        </p:nvSpPr>
        <p:spPr bwMode="auto">
          <a:xfrm>
            <a:off x="4788317" y="4865986"/>
            <a:ext cx="195262" cy="38893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127" name="Text Box 805"/>
          <p:cNvSpPr txBox="1">
            <a:spLocks noChangeAspect="1" noChangeArrowheads="1"/>
          </p:cNvSpPr>
          <p:nvPr/>
        </p:nvSpPr>
        <p:spPr bwMode="auto">
          <a:xfrm>
            <a:off x="3882533" y="3591445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>
                <a:latin typeface="Times" pitchFamily="18" charset="0"/>
              </a:rPr>
              <a:t>e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128" name="Text Box 806"/>
          <p:cNvSpPr txBox="1">
            <a:spLocks noChangeAspect="1" noChangeArrowheads="1"/>
          </p:cNvSpPr>
          <p:nvPr/>
        </p:nvSpPr>
        <p:spPr bwMode="auto">
          <a:xfrm>
            <a:off x="3934241" y="5180310"/>
            <a:ext cx="320922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en-GB" sz="2400" i="1" dirty="0">
                <a:latin typeface="Times" pitchFamily="18" charset="0"/>
              </a:rPr>
              <a:t>e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129" name="Text Box 803"/>
          <p:cNvSpPr txBox="1">
            <a:spLocks noChangeArrowheads="1"/>
          </p:cNvSpPr>
          <p:nvPr/>
        </p:nvSpPr>
        <p:spPr bwMode="auto">
          <a:xfrm>
            <a:off x="2340345" y="3245830"/>
            <a:ext cx="132856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/>
              <a:t>Synchrotron</a:t>
            </a:r>
          </a:p>
          <a:p>
            <a:pPr algn="ctr"/>
            <a:r>
              <a:rPr lang="en-GB" dirty="0"/>
              <a:t>radiation</a:t>
            </a:r>
          </a:p>
        </p:txBody>
      </p:sp>
      <p:sp>
        <p:nvSpPr>
          <p:cNvPr id="130" name="Text Box 804"/>
          <p:cNvSpPr txBox="1">
            <a:spLocks noChangeArrowheads="1"/>
          </p:cNvSpPr>
          <p:nvPr/>
        </p:nvSpPr>
        <p:spPr bwMode="auto">
          <a:xfrm>
            <a:off x="2450010" y="4668487"/>
            <a:ext cx="11062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GB" dirty="0"/>
              <a:t>inverse</a:t>
            </a:r>
          </a:p>
          <a:p>
            <a:pPr algn="ctr"/>
            <a:r>
              <a:rPr lang="en-GB" dirty="0"/>
              <a:t>Compton</a:t>
            </a:r>
          </a:p>
          <a:p>
            <a:pPr algn="ctr"/>
            <a:r>
              <a:rPr lang="en-GB" dirty="0"/>
              <a:t>scattering</a:t>
            </a:r>
          </a:p>
        </p:txBody>
      </p:sp>
      <p:sp>
        <p:nvSpPr>
          <p:cNvPr id="134" name="Rectangle 133"/>
          <p:cNvSpPr/>
          <p:nvPr/>
        </p:nvSpPr>
        <p:spPr>
          <a:xfrm>
            <a:off x="6814776" y="2091171"/>
            <a:ext cx="3240000" cy="439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hadronic</a:t>
            </a: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endParaRPr lang="en-GB" sz="2800" dirty="0" smtClean="0">
              <a:solidFill>
                <a:schemeClr val="tx1"/>
              </a:solidFill>
            </a:endParaRPr>
          </a:p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gamma rays</a:t>
            </a:r>
            <a:endParaRPr lang="en-GB" sz="2800" dirty="0">
              <a:solidFill>
                <a:schemeClr val="tx1"/>
              </a:solidFill>
            </a:endParaRPr>
          </a:p>
        </p:txBody>
      </p:sp>
      <p:cxnSp>
        <p:nvCxnSpPr>
          <p:cNvPr id="136" name="Straight Connector 135"/>
          <p:cNvCxnSpPr/>
          <p:nvPr/>
        </p:nvCxnSpPr>
        <p:spPr>
          <a:xfrm>
            <a:off x="7686879" y="3380450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V="1">
            <a:off x="8593393" y="3351463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8593393" y="3797463"/>
            <a:ext cx="432000" cy="360000"/>
          </a:xfrm>
          <a:prstGeom prst="line">
            <a:avLst/>
          </a:prstGeom>
          <a:ln w="254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Line 189"/>
          <p:cNvSpPr>
            <a:spLocks noChangeAspect="1" noChangeShapeType="1"/>
          </p:cNvSpPr>
          <p:nvPr/>
        </p:nvSpPr>
        <p:spPr bwMode="auto">
          <a:xfrm>
            <a:off x="8175297" y="3739969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grpSp>
        <p:nvGrpSpPr>
          <p:cNvPr id="145" name="Group 777"/>
          <p:cNvGrpSpPr>
            <a:grpSpLocks/>
          </p:cNvGrpSpPr>
          <p:nvPr/>
        </p:nvGrpSpPr>
        <p:grpSpPr bwMode="auto">
          <a:xfrm rot="19200000">
            <a:off x="7648340" y="3939116"/>
            <a:ext cx="522287" cy="61912"/>
            <a:chOff x="2548" y="2028"/>
            <a:chExt cx="329" cy="39"/>
          </a:xfrm>
        </p:grpSpPr>
        <p:grpSp>
          <p:nvGrpSpPr>
            <p:cNvPr id="146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176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180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81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177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178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179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147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148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70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74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75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71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72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73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49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64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8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9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65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66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7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50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58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62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3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59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60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61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51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52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56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57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53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4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55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217" name="Line 189"/>
          <p:cNvSpPr>
            <a:spLocks noChangeAspect="1" noChangeShapeType="1"/>
          </p:cNvSpPr>
          <p:nvPr/>
        </p:nvSpPr>
        <p:spPr bwMode="auto">
          <a:xfrm>
            <a:off x="8175859" y="3776257"/>
            <a:ext cx="36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GB" dirty="0"/>
          </a:p>
        </p:txBody>
      </p:sp>
      <p:sp>
        <p:nvSpPr>
          <p:cNvPr id="218" name="Text Box 806"/>
          <p:cNvSpPr txBox="1">
            <a:spLocks noChangeAspect="1" noChangeArrowheads="1"/>
          </p:cNvSpPr>
          <p:nvPr/>
        </p:nvSpPr>
        <p:spPr bwMode="auto">
          <a:xfrm>
            <a:off x="7318687" y="3033841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>
                <a:latin typeface="Times" pitchFamily="18" charset="0"/>
              </a:rPr>
              <a:t>p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220" name="Text Box 806"/>
          <p:cNvSpPr txBox="1">
            <a:spLocks noChangeAspect="1" noChangeArrowheads="1"/>
          </p:cNvSpPr>
          <p:nvPr/>
        </p:nvSpPr>
        <p:spPr bwMode="auto">
          <a:xfrm>
            <a:off x="9053859" y="3018061"/>
            <a:ext cx="45557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 smtClean="0">
                <a:latin typeface="Symbol" panose="05050102010706020507" pitchFamily="18" charset="2"/>
              </a:rPr>
              <a:t>p</a:t>
            </a:r>
            <a:r>
              <a:rPr lang="nl-NL" sz="2400" i="1" baseline="30000" dirty="0">
                <a:latin typeface="Times" pitchFamily="18" charset="0"/>
              </a:rPr>
              <a:t>0</a:t>
            </a:r>
            <a:endParaRPr lang="en-GB" sz="2400" i="1" baseline="30000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p:sp>
        <p:nvSpPr>
          <p:cNvPr id="221" name="Text Box 806"/>
          <p:cNvSpPr txBox="1">
            <a:spLocks noChangeAspect="1" noChangeArrowheads="1"/>
          </p:cNvSpPr>
          <p:nvPr/>
        </p:nvSpPr>
        <p:spPr bwMode="auto">
          <a:xfrm>
            <a:off x="8175904" y="3241557"/>
            <a:ext cx="510076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dirty="0">
                <a:latin typeface="Symbol" panose="05050102010706020507" pitchFamily="18" charset="2"/>
              </a:rPr>
              <a:t>D</a:t>
            </a:r>
            <a:r>
              <a:rPr lang="nl-NL" sz="2400" i="1" baseline="30000" dirty="0">
                <a:latin typeface="Times" pitchFamily="18" charset="0"/>
              </a:rPr>
              <a:t>+</a:t>
            </a:r>
            <a:endParaRPr lang="en-GB" sz="2400" i="1" baseline="30000" dirty="0">
              <a:latin typeface="Times" pitchFamily="18" charset="0"/>
            </a:endParaRPr>
          </a:p>
        </p:txBody>
      </p:sp>
      <p:sp>
        <p:nvSpPr>
          <p:cNvPr id="222" name="Text Box 806"/>
          <p:cNvSpPr txBox="1">
            <a:spLocks noChangeAspect="1" noChangeArrowheads="1"/>
          </p:cNvSpPr>
          <p:nvPr/>
        </p:nvSpPr>
        <p:spPr bwMode="auto">
          <a:xfrm>
            <a:off x="9074151" y="4056992"/>
            <a:ext cx="338554" cy="426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tIns="10800">
            <a:spAutoFit/>
          </a:bodyPr>
          <a:lstStyle/>
          <a:p>
            <a:pPr algn="l"/>
            <a:r>
              <a:rPr lang="nl-NL" sz="2400" i="1" dirty="0">
                <a:latin typeface="Times" pitchFamily="18" charset="0"/>
              </a:rPr>
              <a:t>p</a:t>
            </a:r>
            <a:endParaRPr lang="en-GB" sz="2400" i="1" baseline="30000" dirty="0">
              <a:solidFill>
                <a:schemeClr val="bg1">
                  <a:lumMod val="50000"/>
                </a:schemeClr>
              </a:solidFill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8" name="TextBox 227"/>
              <p:cNvSpPr txBox="1"/>
              <p:nvPr/>
            </p:nvSpPr>
            <p:spPr>
              <a:xfrm>
                <a:off x="7619278" y="5017577"/>
                <a:ext cx="125021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⟶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𝛾𝛾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228" name="TextBox 2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9278" y="5017577"/>
                <a:ext cx="1250214" cy="400110"/>
              </a:xfrm>
              <a:prstGeom prst="rect">
                <a:avLst/>
              </a:prstGeom>
              <a:blipFill rotWithShape="0">
                <a:blip r:embed="rId2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2" name="Flowchart: Summing Junction 131"/>
          <p:cNvSpPr>
            <a:spLocks noChangeAspect="1"/>
          </p:cNvSpPr>
          <p:nvPr/>
        </p:nvSpPr>
        <p:spPr>
          <a:xfrm>
            <a:off x="4482112" y="3735516"/>
            <a:ext cx="144000" cy="144000"/>
          </a:xfrm>
          <a:prstGeom prst="flowChartSummingJunction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TextBox 134"/>
              <p:cNvSpPr txBox="1"/>
              <p:nvPr/>
            </p:nvSpPr>
            <p:spPr>
              <a:xfrm>
                <a:off x="4359790" y="3934070"/>
                <a:ext cx="396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nl-NL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35" name="TextBox 1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59790" y="3934070"/>
                <a:ext cx="396069" cy="369332"/>
              </a:xfrm>
              <a:prstGeom prst="rect">
                <a:avLst/>
              </a:prstGeom>
              <a:blipFill rotWithShape="0">
                <a:blip r:embed="rId4"/>
                <a:stretch>
                  <a:fillRect r="-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0" name="Group 777"/>
          <p:cNvGrpSpPr>
            <a:grpSpLocks/>
          </p:cNvGrpSpPr>
          <p:nvPr/>
        </p:nvGrpSpPr>
        <p:grpSpPr bwMode="auto">
          <a:xfrm>
            <a:off x="4805779" y="4846936"/>
            <a:ext cx="522287" cy="61912"/>
            <a:chOff x="2548" y="2028"/>
            <a:chExt cx="329" cy="39"/>
          </a:xfrm>
        </p:grpSpPr>
        <p:grpSp>
          <p:nvGrpSpPr>
            <p:cNvPr id="301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356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360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61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57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358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59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327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328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350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54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55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51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52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53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29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344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48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49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45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46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47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30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338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42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43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39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40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41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31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332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36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37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33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34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35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grpSp>
        <p:nvGrpSpPr>
          <p:cNvPr id="362" name="Group 777"/>
          <p:cNvGrpSpPr>
            <a:grpSpLocks/>
          </p:cNvGrpSpPr>
          <p:nvPr/>
        </p:nvGrpSpPr>
        <p:grpSpPr bwMode="auto">
          <a:xfrm>
            <a:off x="3834402" y="4836116"/>
            <a:ext cx="522287" cy="61912"/>
            <a:chOff x="2548" y="2028"/>
            <a:chExt cx="329" cy="39"/>
          </a:xfrm>
        </p:grpSpPr>
        <p:grpSp>
          <p:nvGrpSpPr>
            <p:cNvPr id="363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393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397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98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394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395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396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364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365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387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91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92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88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89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90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66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381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85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86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82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83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84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67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375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79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80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76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77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78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368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369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373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74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370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371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372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grpSp>
        <p:nvGrpSpPr>
          <p:cNvPr id="436" name="Group 777"/>
          <p:cNvGrpSpPr>
            <a:grpSpLocks/>
          </p:cNvGrpSpPr>
          <p:nvPr/>
        </p:nvGrpSpPr>
        <p:grpSpPr bwMode="auto">
          <a:xfrm flipV="1">
            <a:off x="4653383" y="3379364"/>
            <a:ext cx="522287" cy="72000"/>
            <a:chOff x="2548" y="2028"/>
            <a:chExt cx="329" cy="39"/>
          </a:xfrm>
        </p:grpSpPr>
        <p:grpSp>
          <p:nvGrpSpPr>
            <p:cNvPr id="437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467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471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72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468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469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70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438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439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461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65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66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62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63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64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440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455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59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60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56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57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58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441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449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53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54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50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51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52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442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443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47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48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444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45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446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9</a:t>
            </a:fld>
            <a:endParaRPr lang="en-GB"/>
          </a:p>
        </p:txBody>
      </p:sp>
      <p:grpSp>
        <p:nvGrpSpPr>
          <p:cNvPr id="184" name="Group 777"/>
          <p:cNvGrpSpPr>
            <a:grpSpLocks/>
          </p:cNvGrpSpPr>
          <p:nvPr/>
        </p:nvGrpSpPr>
        <p:grpSpPr bwMode="auto">
          <a:xfrm rot="900000">
            <a:off x="8854405" y="5409512"/>
            <a:ext cx="522287" cy="61912"/>
            <a:chOff x="2548" y="2028"/>
            <a:chExt cx="329" cy="39"/>
          </a:xfrm>
        </p:grpSpPr>
        <p:grpSp>
          <p:nvGrpSpPr>
            <p:cNvPr id="185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215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224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225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16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219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223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186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187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209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13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14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10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11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12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88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203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07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08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04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05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06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89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97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01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02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98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99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00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190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91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95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96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192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93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194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  <p:grpSp>
        <p:nvGrpSpPr>
          <p:cNvPr id="226" name="Group 777"/>
          <p:cNvGrpSpPr>
            <a:grpSpLocks/>
          </p:cNvGrpSpPr>
          <p:nvPr/>
        </p:nvGrpSpPr>
        <p:grpSpPr bwMode="auto">
          <a:xfrm rot="20700000" flipV="1">
            <a:off x="8861665" y="5016385"/>
            <a:ext cx="522287" cy="61200"/>
            <a:chOff x="2548" y="2028"/>
            <a:chExt cx="329" cy="39"/>
          </a:xfrm>
        </p:grpSpPr>
        <p:grpSp>
          <p:nvGrpSpPr>
            <p:cNvPr id="227" name="Group 642"/>
            <p:cNvGrpSpPr>
              <a:grpSpLocks noChangeAspect="1"/>
            </p:cNvGrpSpPr>
            <p:nvPr/>
          </p:nvGrpSpPr>
          <p:grpSpPr bwMode="auto">
            <a:xfrm rot="5400000">
              <a:off x="2825" y="2015"/>
              <a:ext cx="36" cy="68"/>
              <a:chOff x="288" y="1536"/>
              <a:chExt cx="1152" cy="2304"/>
            </a:xfrm>
          </p:grpSpPr>
          <p:grpSp>
            <p:nvGrpSpPr>
              <p:cNvPr id="259" name="Group 643"/>
              <p:cNvGrpSpPr>
                <a:grpSpLocks noChangeAspect="1"/>
              </p:cNvGrpSpPr>
              <p:nvPr/>
            </p:nvGrpSpPr>
            <p:grpSpPr bwMode="auto">
              <a:xfrm>
                <a:off x="864" y="2688"/>
                <a:ext cx="576" cy="1152"/>
                <a:chOff x="864" y="2688"/>
                <a:chExt cx="576" cy="1152"/>
              </a:xfrm>
            </p:grpSpPr>
            <p:sp>
              <p:nvSpPr>
                <p:cNvPr id="263" name="Arc 644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264" name="Arc 645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grpSp>
            <p:nvGrpSpPr>
              <p:cNvPr id="260" name="Group 646"/>
              <p:cNvGrpSpPr>
                <a:grpSpLocks noChangeAspect="1"/>
              </p:cNvGrpSpPr>
              <p:nvPr/>
            </p:nvGrpSpPr>
            <p:grpSpPr bwMode="auto">
              <a:xfrm rot="10800000">
                <a:off x="288" y="1536"/>
                <a:ext cx="576" cy="1152"/>
                <a:chOff x="864" y="2688"/>
                <a:chExt cx="576" cy="1152"/>
              </a:xfrm>
            </p:grpSpPr>
            <p:sp>
              <p:nvSpPr>
                <p:cNvPr id="261" name="Arc 647"/>
                <p:cNvSpPr>
                  <a:spLocks noChangeAspect="1"/>
                </p:cNvSpPr>
                <p:nvPr/>
              </p:nvSpPr>
              <p:spPr bwMode="auto">
                <a:xfrm>
                  <a:off x="864" y="2688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262" name="Arc 648"/>
                <p:cNvSpPr>
                  <a:spLocks noChangeAspect="1"/>
                </p:cNvSpPr>
                <p:nvPr/>
              </p:nvSpPr>
              <p:spPr bwMode="auto">
                <a:xfrm rot="5400000">
                  <a:off x="864" y="3264"/>
                  <a:ext cx="576" cy="576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</p:grpSp>
        <p:grpSp>
          <p:nvGrpSpPr>
            <p:cNvPr id="230" name="Group 649"/>
            <p:cNvGrpSpPr>
              <a:grpSpLocks noChangeAspect="1"/>
            </p:cNvGrpSpPr>
            <p:nvPr/>
          </p:nvGrpSpPr>
          <p:grpSpPr bwMode="auto">
            <a:xfrm rot="5400000">
              <a:off x="2661" y="1915"/>
              <a:ext cx="36" cy="261"/>
              <a:chOff x="288" y="1536"/>
              <a:chExt cx="288" cy="2304"/>
            </a:xfrm>
          </p:grpSpPr>
          <p:grpSp>
            <p:nvGrpSpPr>
              <p:cNvPr id="231" name="Group 65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253" name="Group 65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57" name="Arc 65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58" name="Arc 65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54" name="Group 65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55" name="Arc 65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56" name="Arc 65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32" name="Group 65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247" name="Group 65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51" name="Arc 65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52" name="Arc 66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48" name="Group 66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49" name="Arc 66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50" name="Arc 66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33" name="Group 66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241" name="Group 66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45" name="Arc 66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46" name="Arc 66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42" name="Group 66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43" name="Arc 66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44" name="Arc 67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  <p:grpSp>
            <p:nvGrpSpPr>
              <p:cNvPr id="234" name="Group 67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235" name="Group 67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239" name="Arc 67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40" name="Arc 67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  <p:grpSp>
              <p:nvGrpSpPr>
                <p:cNvPr id="236" name="Group 67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237" name="Arc 67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  <p:sp>
                <p:nvSpPr>
                  <p:cNvPr id="238" name="Arc 67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GB" dirty="0"/>
                  </a:p>
                </p:txBody>
              </p:sp>
            </p:grpSp>
          </p:grpSp>
        </p:grpSp>
      </p:grpSp>
    </p:spTree>
    <p:extLst>
      <p:ext uri="{BB962C8B-B14F-4D97-AF65-F5344CB8AC3E}">
        <p14:creationId xmlns:p14="http://schemas.microsoft.com/office/powerpoint/2010/main" val="350929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1523</TotalTime>
  <Words>640</Words>
  <Application>Microsoft Office PowerPoint</Application>
  <PresentationFormat>Widescreen</PresentationFormat>
  <Paragraphs>406</Paragraphs>
  <Slides>25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SimSun-ExtB</vt:lpstr>
      <vt:lpstr>Arial</vt:lpstr>
      <vt:lpstr>Calibri</vt:lpstr>
      <vt:lpstr>Calibri Light</vt:lpstr>
      <vt:lpstr>Cambria Math</vt:lpstr>
      <vt:lpstr>Symbol</vt:lpstr>
      <vt:lpstr>Times</vt:lpstr>
      <vt:lpstr>Times New Roman</vt:lpstr>
      <vt:lpstr>Wingdings</vt:lpstr>
      <vt:lpstr>Office Theme</vt:lpstr>
      <vt:lpstr>Neutrino Astronomy present and future</vt:lpstr>
      <vt:lpstr>PowerPoint Presentation</vt:lpstr>
      <vt:lpstr>Neutrino sources</vt:lpstr>
      <vt:lpstr>Solar neutrinos</vt:lpstr>
      <vt:lpstr>SN1987A</vt:lpstr>
      <vt:lpstr>Fermi shock acceleration</vt:lpstr>
      <vt:lpstr>PowerPoint Presentation</vt:lpstr>
      <vt:lpstr>Possible cosmic particle accelerators</vt:lpstr>
      <vt:lpstr>Astro-particle physics</vt:lpstr>
      <vt:lpstr>Astro-particle physics</vt:lpstr>
      <vt:lpstr>Dark matter</vt:lpstr>
      <vt:lpstr>Neutrino propagation</vt:lpstr>
      <vt:lpstr>Neutrino telescope</vt:lpstr>
      <vt:lpstr>The case for TeVPeV neutrino astronomy</vt:lpstr>
      <vt:lpstr>Neutrino detection</vt:lpstr>
      <vt:lpstr>Neutrino detector</vt:lpstr>
      <vt:lpstr>PowerPoint Presentation</vt:lpstr>
      <vt:lpstr>Neutrino telescopes</vt:lpstr>
      <vt:lpstr>Multi-messenger astronomy</vt:lpstr>
      <vt:lpstr>Multi-messenger astronomy</vt:lpstr>
      <vt:lpstr>Diffuse flux</vt:lpstr>
      <vt:lpstr>(point) source(s)</vt:lpstr>
      <vt:lpstr>Dark matter</vt:lpstr>
      <vt:lpstr>Future – KM3NeT</vt:lpstr>
      <vt:lpstr>Future</vt:lpstr>
    </vt:vector>
  </TitlesOfParts>
  <Company>Nikhef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 Astronomy</dc:title>
  <dc:creator>mjg</dc:creator>
  <cp:lastModifiedBy>mjg</cp:lastModifiedBy>
  <cp:revision>321</cp:revision>
  <dcterms:created xsi:type="dcterms:W3CDTF">2017-05-28T08:04:35Z</dcterms:created>
  <dcterms:modified xsi:type="dcterms:W3CDTF">2017-06-01T14:04:24Z</dcterms:modified>
</cp:coreProperties>
</file>