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03" r:id="rId3"/>
    <p:sldId id="304" r:id="rId4"/>
    <p:sldId id="320" r:id="rId5"/>
    <p:sldId id="326" r:id="rId6"/>
    <p:sldId id="328" r:id="rId7"/>
    <p:sldId id="321" r:id="rId8"/>
    <p:sldId id="329" r:id="rId9"/>
    <p:sldId id="330" r:id="rId10"/>
    <p:sldId id="323" r:id="rId11"/>
    <p:sldId id="331" r:id="rId12"/>
    <p:sldId id="332" r:id="rId13"/>
    <p:sldId id="333" r:id="rId14"/>
    <p:sldId id="340" r:id="rId15"/>
    <p:sldId id="278" r:id="rId16"/>
    <p:sldId id="263" r:id="rId17"/>
    <p:sldId id="264" r:id="rId18"/>
    <p:sldId id="341" r:id="rId19"/>
    <p:sldId id="265" r:id="rId20"/>
    <p:sldId id="271" r:id="rId21"/>
    <p:sldId id="272" r:id="rId22"/>
    <p:sldId id="313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143" autoAdjust="0"/>
    <p:restoredTop sz="94660"/>
  </p:normalViewPr>
  <p:slideViewPr>
    <p:cSldViewPr snapToGrid="0">
      <p:cViewPr>
        <p:scale>
          <a:sx n="90" d="100"/>
          <a:sy n="90" d="100"/>
        </p:scale>
        <p:origin x="-1932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128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23272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1241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0210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46941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325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91193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63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91822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3722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32200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F04DD-9696-42C0-9576-E41764A88DFA}" type="datetimeFigureOut">
              <a:rPr lang="en-GB" smtClean="0"/>
              <a:pPr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B8C69-5454-4CF2-B27E-FF809497723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6136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18" Type="http://schemas.openxmlformats.org/officeDocument/2006/relationships/image" Target="../media/image35.jpeg"/><Relationship Id="rId26" Type="http://schemas.openxmlformats.org/officeDocument/2006/relationships/image" Target="../media/image43.jpeg"/><Relationship Id="rId3" Type="http://schemas.openxmlformats.org/officeDocument/2006/relationships/image" Target="../media/image20.jpeg"/><Relationship Id="rId21" Type="http://schemas.openxmlformats.org/officeDocument/2006/relationships/image" Target="../media/image38.jpeg"/><Relationship Id="rId34" Type="http://schemas.openxmlformats.org/officeDocument/2006/relationships/image" Target="../media/image51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17" Type="http://schemas.openxmlformats.org/officeDocument/2006/relationships/image" Target="../media/image34.jpeg"/><Relationship Id="rId25" Type="http://schemas.openxmlformats.org/officeDocument/2006/relationships/image" Target="../media/image42.jpeg"/><Relationship Id="rId33" Type="http://schemas.openxmlformats.org/officeDocument/2006/relationships/image" Target="../media/image50.jpeg"/><Relationship Id="rId2" Type="http://schemas.openxmlformats.org/officeDocument/2006/relationships/image" Target="../media/image19.jpeg"/><Relationship Id="rId16" Type="http://schemas.openxmlformats.org/officeDocument/2006/relationships/image" Target="../media/image33.jpeg"/><Relationship Id="rId20" Type="http://schemas.openxmlformats.org/officeDocument/2006/relationships/image" Target="../media/image37.jpeg"/><Relationship Id="rId29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24" Type="http://schemas.openxmlformats.org/officeDocument/2006/relationships/image" Target="../media/image41.jpeg"/><Relationship Id="rId32" Type="http://schemas.openxmlformats.org/officeDocument/2006/relationships/image" Target="../media/image49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23" Type="http://schemas.openxmlformats.org/officeDocument/2006/relationships/image" Target="../media/image40.jpeg"/><Relationship Id="rId28" Type="http://schemas.openxmlformats.org/officeDocument/2006/relationships/image" Target="../media/image45.jpeg"/><Relationship Id="rId36" Type="http://schemas.openxmlformats.org/officeDocument/2006/relationships/image" Target="../media/image53.jpeg"/><Relationship Id="rId10" Type="http://schemas.openxmlformats.org/officeDocument/2006/relationships/image" Target="../media/image27.jpeg"/><Relationship Id="rId19" Type="http://schemas.openxmlformats.org/officeDocument/2006/relationships/image" Target="../media/image36.jpeg"/><Relationship Id="rId31" Type="http://schemas.openxmlformats.org/officeDocument/2006/relationships/image" Target="../media/image48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Relationship Id="rId14" Type="http://schemas.openxmlformats.org/officeDocument/2006/relationships/image" Target="../media/image31.jpeg"/><Relationship Id="rId22" Type="http://schemas.openxmlformats.org/officeDocument/2006/relationships/image" Target="../media/image39.jpeg"/><Relationship Id="rId27" Type="http://schemas.openxmlformats.org/officeDocument/2006/relationships/image" Target="../media/image44.jpeg"/><Relationship Id="rId30" Type="http://schemas.openxmlformats.org/officeDocument/2006/relationships/image" Target="../media/image47.jpeg"/><Relationship Id="rId35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948264" y="0"/>
            <a:ext cx="219573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23528" y="980728"/>
            <a:ext cx="6552728" cy="2304256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GB" sz="4400" smtClean="0">
                <a:solidFill>
                  <a:schemeClr val="accent1">
                    <a:lumMod val="50000"/>
                  </a:schemeClr>
                </a:solidFill>
              </a:rPr>
              <a:t>Expression Methods  in  ART@CMS</a:t>
            </a:r>
            <a:endParaRPr lang="en-US" sz="4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Text Box 25"/>
          <p:cNvSpPr txBox="1">
            <a:spLocks noChangeArrowheads="1"/>
          </p:cNvSpPr>
          <p:nvPr/>
        </p:nvSpPr>
        <p:spPr bwMode="auto">
          <a:xfrm>
            <a:off x="600228" y="4149087"/>
            <a:ext cx="84423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smtClean="0">
                <a:solidFill>
                  <a:schemeClr val="accent1">
                    <a:lumMod val="50000"/>
                  </a:schemeClr>
                </a:solidFill>
              </a:rPr>
              <a:t>MIRZIASHVILI Keti</a:t>
            </a:r>
          </a:p>
          <a:p>
            <a:r>
              <a:rPr lang="en-US" sz="2000" smtClean="0">
                <a:solidFill>
                  <a:schemeClr val="accent1">
                    <a:lumMod val="50000"/>
                  </a:schemeClr>
                </a:solidFill>
              </a:rPr>
              <a:t>Georgian Technical University</a:t>
            </a:r>
            <a:endParaRPr lang="ru-RU" sz="20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2638270" y="6516769"/>
            <a:ext cx="429942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SCCWT2016 06 October, 2016</a:t>
            </a:r>
            <a:endParaRPr lang="ru-RU" sz="1600" b="1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3111" y="5873034"/>
            <a:ext cx="499099" cy="8130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83735" y="5999906"/>
            <a:ext cx="686140" cy="68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97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Working Tools and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Subtitle 2"/>
          <p:cNvSpPr>
            <a:spLocks noGrp="1"/>
          </p:cNvSpPr>
          <p:nvPr>
            <p:ph sz="quarter" idx="1"/>
          </p:nvPr>
        </p:nvSpPr>
        <p:spPr>
          <a:xfrm>
            <a:off x="602428" y="1264456"/>
            <a:ext cx="7863840" cy="191980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   Art scenes development connected with   	implementation of </a:t>
            </a:r>
            <a:r>
              <a:rPr lang="en-GB" i="1" dirty="0" smtClean="0">
                <a:solidFill>
                  <a:schemeClr val="accent5">
                    <a:lumMod val="75000"/>
                  </a:schemeClr>
                </a:solidFill>
              </a:rPr>
              <a:t>two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 main methodologies:</a:t>
            </a:r>
          </a:p>
          <a:p>
            <a:pPr lvl="2"/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e-Painting</a:t>
            </a:r>
          </a:p>
          <a:p>
            <a:pPr lvl="2"/>
            <a:r>
              <a:rPr lang="en-GB" sz="2800" dirty="0" smtClean="0">
                <a:solidFill>
                  <a:schemeClr val="accent5">
                    <a:lumMod val="75000"/>
                  </a:schemeClr>
                </a:solidFill>
              </a:rPr>
              <a:t>e-Design</a:t>
            </a:r>
            <a:endParaRPr lang="en-GB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733312" y="3331717"/>
            <a:ext cx="7863840" cy="19198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Also various e-Painting software applications can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be used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 descr="C:\Documents and Settings\root\Desktop\KETI SCCWT2016\Studio_20160418_203749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2914073" y="4496417"/>
            <a:ext cx="1991415" cy="1594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e-Painting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b="50412"/>
          <a:stretch>
            <a:fillRect/>
          </a:stretch>
        </p:blipFill>
        <p:spPr bwMode="auto">
          <a:xfrm>
            <a:off x="172122" y="1299920"/>
            <a:ext cx="8096250" cy="245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/>
          <a:srcRect t="55420" b="-2582"/>
          <a:stretch>
            <a:fillRect/>
          </a:stretch>
        </p:blipFill>
        <p:spPr bwMode="auto">
          <a:xfrm>
            <a:off x="602427" y="4523591"/>
            <a:ext cx="8096250" cy="233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e-Painting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Subtitle 2"/>
          <p:cNvSpPr>
            <a:spLocks noGrp="1"/>
          </p:cNvSpPr>
          <p:nvPr>
            <p:ph sz="quarter" idx="1"/>
          </p:nvPr>
        </p:nvSpPr>
        <p:spPr>
          <a:xfrm>
            <a:off x="157779" y="1309881"/>
            <a:ext cx="3037242" cy="572720"/>
          </a:xfrm>
        </p:spPr>
        <p:txBody>
          <a:bodyPr>
            <a:noAutofit/>
          </a:bodyPr>
          <a:lstStyle/>
          <a:p>
            <a:r>
              <a:rPr lang="en-GB" dirty="0" smtClean="0">
                <a:solidFill>
                  <a:schemeClr val="accent1">
                    <a:lumMod val="50000"/>
                  </a:schemeClr>
                </a:solidFill>
              </a:rPr>
              <a:t>Sketch Processing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947" y="1812376"/>
            <a:ext cx="3662891" cy="299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880336" y="5958966"/>
            <a:ext cx="3037242" cy="572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Image Processing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6303" y="4278407"/>
            <a:ext cx="4901788" cy="249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6" name="Group 35"/>
          <p:cNvGrpSpPr/>
          <p:nvPr/>
        </p:nvGrpSpPr>
        <p:grpSpPr>
          <a:xfrm>
            <a:off x="4839137" y="881359"/>
            <a:ext cx="3584088" cy="3006226"/>
            <a:chOff x="5215667" y="806054"/>
            <a:chExt cx="3584088" cy="3006226"/>
          </a:xfrm>
        </p:grpSpPr>
        <p:pic>
          <p:nvPicPr>
            <p:cNvPr id="6150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31187" y="1296073"/>
              <a:ext cx="3568568" cy="2516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5" name="Subtitle 2"/>
            <p:cNvSpPr txBox="1">
              <a:spLocks/>
            </p:cNvSpPr>
            <p:nvPr/>
          </p:nvSpPr>
          <p:spPr>
            <a:xfrm>
              <a:off x="5215667" y="806054"/>
              <a:ext cx="3037242" cy="57272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228600" marR="0" lvl="0" indent="-22860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Photo Processing</a:t>
              </a:r>
              <a:endPara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e-Painting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Subtitle 2"/>
          <p:cNvSpPr>
            <a:spLocks noGrp="1"/>
          </p:cNvSpPr>
          <p:nvPr>
            <p:ph sz="quarter" idx="1"/>
          </p:nvPr>
        </p:nvSpPr>
        <p:spPr>
          <a:xfrm>
            <a:off x="502023" y="1191534"/>
            <a:ext cx="5258544" cy="759313"/>
          </a:xfrm>
        </p:spPr>
        <p:txBody>
          <a:bodyPr>
            <a:noAutofit/>
          </a:bodyPr>
          <a:lstStyle/>
          <a:p>
            <a:r>
              <a:rPr lang="en-GB" sz="3200" smtClean="0">
                <a:solidFill>
                  <a:schemeClr val="accent1">
                    <a:lumMod val="50000"/>
                  </a:schemeClr>
                </a:solidFill>
              </a:rPr>
              <a:t>Tools</a:t>
            </a:r>
            <a:endParaRPr lang="en-GB" sz="3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76" y="2278579"/>
            <a:ext cx="1368152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Photo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85975" y="2278579"/>
            <a:ext cx="1499689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re-Format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58184" y="2263362"/>
            <a:ext cx="1859729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Re-Coloring</a:t>
            </a:r>
          </a:p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Shape design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77953" y="2282329"/>
            <a:ext cx="1368152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Cleaning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9" idx="3"/>
            <a:endCxn id="10" idx="1"/>
          </p:cNvCxnSpPr>
          <p:nvPr/>
        </p:nvCxnSpPr>
        <p:spPr>
          <a:xfrm>
            <a:off x="2153928" y="2509412"/>
            <a:ext cx="432047" cy="0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3"/>
          </p:cNvCxnSpPr>
          <p:nvPr/>
        </p:nvCxnSpPr>
        <p:spPr>
          <a:xfrm>
            <a:off x="4085664" y="2509412"/>
            <a:ext cx="372520" cy="374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3" idx="1"/>
          </p:cNvCxnSpPr>
          <p:nvPr/>
        </p:nvCxnSpPr>
        <p:spPr>
          <a:xfrm>
            <a:off x="6317913" y="2509411"/>
            <a:ext cx="360040" cy="375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5776" y="3494373"/>
            <a:ext cx="1368152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Tablet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3968" y="3782404"/>
            <a:ext cx="158469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accent1">
                    <a:lumMod val="50000"/>
                  </a:schemeClr>
                </a:solidFill>
              </a:rPr>
              <a:t>PhotoShop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stCxn id="9" idx="2"/>
            <a:endCxn id="17" idx="0"/>
          </p:cNvCxnSpPr>
          <p:nvPr/>
        </p:nvCxnSpPr>
        <p:spPr>
          <a:xfrm>
            <a:off x="1469852" y="2740244"/>
            <a:ext cx="0" cy="75412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86176" y="3600009"/>
            <a:ext cx="1332149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Paint Studio</a:t>
            </a:r>
            <a:endParaRPr lang="en-GB" sz="2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6256" y="4790517"/>
            <a:ext cx="1332149" cy="83099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20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en-GB" sz="2400" smtClean="0">
                <a:solidFill>
                  <a:schemeClr val="accent1">
                    <a:lumMod val="50000"/>
                  </a:schemeClr>
                </a:solidFill>
              </a:rPr>
              <a:t>Paintrala</a:t>
            </a:r>
          </a:p>
          <a:p>
            <a:pPr algn="ctr"/>
            <a:endParaRPr lang="en-GB" sz="120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stCxn id="10" idx="2"/>
          </p:cNvCxnSpPr>
          <p:nvPr/>
        </p:nvCxnSpPr>
        <p:spPr>
          <a:xfrm>
            <a:off x="3335820" y="2740244"/>
            <a:ext cx="0" cy="104216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845377" y="3094359"/>
            <a:ext cx="0" cy="505650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64001" y="3094359"/>
            <a:ext cx="0" cy="1696158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612184" y="3725205"/>
            <a:ext cx="1563628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>
                <a:solidFill>
                  <a:schemeClr val="accent1">
                    <a:lumMod val="50000"/>
                  </a:schemeClr>
                </a:solidFill>
              </a:rPr>
              <a:t>PhotoShop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stCxn id="13" idx="2"/>
            <a:endCxn id="25" idx="0"/>
          </p:cNvCxnSpPr>
          <p:nvPr/>
        </p:nvCxnSpPr>
        <p:spPr>
          <a:xfrm rot="16200000" flipH="1">
            <a:off x="6887408" y="3218614"/>
            <a:ext cx="981211" cy="31969"/>
          </a:xfrm>
          <a:prstGeom prst="straightConnector1">
            <a:avLst/>
          </a:prstGeom>
          <a:ln w="1905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85720" y="71414"/>
            <a:ext cx="5429288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e-Design Methodology</a:t>
            </a:r>
            <a:endParaRPr lang="en-US" sz="34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8192" y="1220543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Composition of paper sketch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8640" y="1220543"/>
            <a:ext cx="614878" cy="652221"/>
            <a:chOff x="0" y="1124746"/>
            <a:chExt cx="614878" cy="652221"/>
          </a:xfrm>
        </p:grpSpPr>
        <p:sp>
          <p:nvSpPr>
            <p:cNvPr id="2" name="Rectangle 1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bg2">
                      <a:lumMod val="90000"/>
                    </a:schemeClr>
                  </a:solidFill>
                </a:rPr>
                <a:t>01</a:t>
              </a:r>
              <a:endParaRPr lang="en-GB" sz="28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88192" y="1913678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Search and Download scene elements from internet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7" name="Group 12"/>
          <p:cNvGrpSpPr/>
          <p:nvPr/>
        </p:nvGrpSpPr>
        <p:grpSpPr>
          <a:xfrm>
            <a:off x="548640" y="1913678"/>
            <a:ext cx="614878" cy="652221"/>
            <a:chOff x="0" y="1124746"/>
            <a:chExt cx="614878" cy="652221"/>
          </a:xfrm>
        </p:grpSpPr>
        <p:sp>
          <p:nvSpPr>
            <p:cNvPr id="14" name="Rectangle 13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bg2">
                      <a:lumMod val="90000"/>
                    </a:schemeClr>
                  </a:solidFill>
                </a:rPr>
                <a:t>02</a:t>
              </a:r>
              <a:endParaRPr lang="en-GB" sz="28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88192" y="3333022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Composition of rough scene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548640" y="2631681"/>
            <a:ext cx="614878" cy="652221"/>
            <a:chOff x="0" y="1124746"/>
            <a:chExt cx="614878" cy="652221"/>
          </a:xfrm>
        </p:grpSpPr>
        <p:sp>
          <p:nvSpPr>
            <p:cNvPr id="18" name="Rectangle 17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bg2">
                      <a:lumMod val="90000"/>
                    </a:schemeClr>
                  </a:solidFill>
                </a:rPr>
                <a:t>03</a:t>
              </a:r>
              <a:endParaRPr lang="en-GB" sz="28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88191" y="2650044"/>
            <a:ext cx="6413439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Transforming of elements for scene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" name="Group 20"/>
          <p:cNvGrpSpPr/>
          <p:nvPr/>
        </p:nvGrpSpPr>
        <p:grpSpPr>
          <a:xfrm>
            <a:off x="548640" y="3351379"/>
            <a:ext cx="614878" cy="652221"/>
            <a:chOff x="0" y="1124746"/>
            <a:chExt cx="614878" cy="652221"/>
          </a:xfrm>
        </p:grpSpPr>
        <p:sp>
          <p:nvSpPr>
            <p:cNvPr id="22" name="Rectangle 21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bg2">
                      <a:lumMod val="90000"/>
                    </a:schemeClr>
                  </a:solidFill>
                </a:rPr>
                <a:t>04</a:t>
              </a:r>
              <a:endParaRPr lang="en-GB" sz="28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88192" y="4079378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Final composition and polishing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3" name="Group 24"/>
          <p:cNvGrpSpPr/>
          <p:nvPr/>
        </p:nvGrpSpPr>
        <p:grpSpPr>
          <a:xfrm>
            <a:off x="548640" y="4079378"/>
            <a:ext cx="614878" cy="652221"/>
            <a:chOff x="0" y="1124746"/>
            <a:chExt cx="614878" cy="652221"/>
          </a:xfrm>
        </p:grpSpPr>
        <p:sp>
          <p:nvSpPr>
            <p:cNvPr id="26" name="Rectangle 25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bg2">
                      <a:lumMod val="90000"/>
                    </a:schemeClr>
                  </a:solidFill>
                </a:rPr>
                <a:t>05</a:t>
              </a:r>
              <a:endParaRPr lang="en-GB" sz="28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7345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88192" y="1124746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dirty="0" smtClean="0">
                <a:solidFill>
                  <a:schemeClr val="accent1">
                    <a:lumMod val="50000"/>
                  </a:schemeClr>
                </a:solidFill>
              </a:rPr>
              <a:t>Paper sketch Composition</a:t>
            </a:r>
            <a:endParaRPr lang="en-GB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48640" y="1124746"/>
            <a:ext cx="614878" cy="652221"/>
            <a:chOff x="0" y="1124746"/>
            <a:chExt cx="614878" cy="652221"/>
          </a:xfrm>
        </p:grpSpPr>
        <p:sp>
          <p:nvSpPr>
            <p:cNvPr id="2" name="Rectangle 1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smtClean="0">
                  <a:solidFill>
                    <a:schemeClr val="bg2">
                      <a:lumMod val="90000"/>
                    </a:schemeClr>
                  </a:solidFill>
                </a:rPr>
                <a:t>01</a:t>
              </a:r>
              <a:endParaRPr lang="en-GB" sz="280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5916" y="1533828"/>
            <a:ext cx="6227007" cy="485070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0108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5344" y="840932"/>
            <a:ext cx="7848872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smtClean="0">
                <a:solidFill>
                  <a:schemeClr val="accent1">
                    <a:lumMod val="75000"/>
                  </a:schemeClr>
                </a:solidFill>
              </a:rPr>
              <a:t>Downloading of Scene Elements</a:t>
            </a:r>
            <a:endParaRPr lang="en-GB" sz="280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5792" y="840932"/>
            <a:ext cx="614878" cy="652221"/>
            <a:chOff x="0" y="1124746"/>
            <a:chExt cx="614878" cy="652221"/>
          </a:xfrm>
        </p:grpSpPr>
        <p:sp>
          <p:nvSpPr>
            <p:cNvPr id="2" name="Rectangle 1"/>
            <p:cNvSpPr/>
            <p:nvPr/>
          </p:nvSpPr>
          <p:spPr>
            <a:xfrm>
              <a:off x="0" y="1312848"/>
              <a:ext cx="571500" cy="4419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2398" y="1124746"/>
              <a:ext cx="552480" cy="65222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smtClean="0">
                  <a:solidFill>
                    <a:schemeClr val="bg2">
                      <a:lumMod val="90000"/>
                    </a:schemeClr>
                  </a:solidFill>
                </a:rPr>
                <a:t>02</a:t>
              </a:r>
              <a:endParaRPr lang="en-GB" sz="280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225" y="1752766"/>
            <a:ext cx="1325689" cy="1107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760" y="2834124"/>
            <a:ext cx="939852" cy="9159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8545" y="2810567"/>
            <a:ext cx="1384300" cy="1041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7612" y="1997566"/>
            <a:ext cx="1124687" cy="6516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15959" y="1983177"/>
            <a:ext cx="726277" cy="7361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88786" y="4805371"/>
            <a:ext cx="1679953" cy="167995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0190" y="1752766"/>
            <a:ext cx="1830371" cy="131786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0897" y="2932389"/>
            <a:ext cx="466765" cy="66176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898" y="3851967"/>
            <a:ext cx="928446" cy="92844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81991" y="3898315"/>
            <a:ext cx="808857" cy="62484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5637" y="3750044"/>
            <a:ext cx="596137" cy="91588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10754" y="3619738"/>
            <a:ext cx="784313" cy="75526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4541" y="2849610"/>
            <a:ext cx="852023" cy="106660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7118" y="3898315"/>
            <a:ext cx="986057" cy="82171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1594" y="2846709"/>
            <a:ext cx="688785" cy="86225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9290" y="2730012"/>
            <a:ext cx="827908" cy="103641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6152" y="1403404"/>
            <a:ext cx="739487" cy="90471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3982" y="2099065"/>
            <a:ext cx="868118" cy="60652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97482" y="2752064"/>
            <a:ext cx="749558" cy="79751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90433" y="2539942"/>
            <a:ext cx="695259" cy="9386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7488" y="3781443"/>
            <a:ext cx="996654" cy="839773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6307" y="3932892"/>
            <a:ext cx="841840" cy="84184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1796" y="3978816"/>
            <a:ext cx="1118627" cy="1118627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4331" y="4753810"/>
            <a:ext cx="651542" cy="86807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5134" y="1975021"/>
            <a:ext cx="726531" cy="726531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941" y="4761196"/>
            <a:ext cx="890378" cy="111359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7793" y="5192036"/>
            <a:ext cx="1269530" cy="88782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9509" y="4793372"/>
            <a:ext cx="1258926" cy="100565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86501" y="4754047"/>
            <a:ext cx="1083822" cy="106209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5277" y="5429024"/>
            <a:ext cx="940831" cy="751551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7705" y="1526723"/>
            <a:ext cx="678403" cy="67840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9867" y="5330216"/>
            <a:ext cx="1218509" cy="91456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0632" y="3652706"/>
            <a:ext cx="1207780" cy="90762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7913" y="4477263"/>
            <a:ext cx="1524000" cy="9486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69279" y="2979339"/>
            <a:ext cx="950074" cy="733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802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5760" y="640080"/>
            <a:ext cx="8388424" cy="671851"/>
            <a:chOff x="548640" y="1124746"/>
            <a:chExt cx="8388424" cy="671851"/>
          </a:xfrm>
        </p:grpSpPr>
        <p:sp>
          <p:nvSpPr>
            <p:cNvPr id="5" name="TextBox 4"/>
            <p:cNvSpPr txBox="1"/>
            <p:nvPr/>
          </p:nvSpPr>
          <p:spPr>
            <a:xfrm>
              <a:off x="1088192" y="1124746"/>
              <a:ext cx="7848872" cy="67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accent1">
                      <a:lumMod val="50000"/>
                    </a:schemeClr>
                  </a:solidFill>
                </a:rPr>
                <a:t>Transforming of elements for scene</a:t>
              </a:r>
              <a:endParaRPr lang="en-GB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48640" y="1124746"/>
              <a:ext cx="614878" cy="652221"/>
              <a:chOff x="0" y="1124746"/>
              <a:chExt cx="614878" cy="65222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0" y="1312848"/>
                <a:ext cx="571500" cy="4419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398" y="1124746"/>
                <a:ext cx="552480" cy="652221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800" dirty="0" smtClean="0">
                    <a:solidFill>
                      <a:schemeClr val="bg1">
                        <a:lumMod val="85000"/>
                      </a:schemeClr>
                    </a:solidFill>
                  </a:rPr>
                  <a:t>03</a:t>
                </a:r>
                <a:endParaRPr lang="en-GB" sz="2800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559" y="1565332"/>
            <a:ext cx="7325677" cy="286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469" y="4602835"/>
            <a:ext cx="4487394" cy="180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0F8A5E99-465E-45DB-A922-6DA51C0164C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628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3" name="Group 12"/>
          <p:cNvGrpSpPr/>
          <p:nvPr/>
        </p:nvGrpSpPr>
        <p:grpSpPr>
          <a:xfrm>
            <a:off x="365760" y="640080"/>
            <a:ext cx="8388424" cy="671851"/>
            <a:chOff x="548640" y="1124746"/>
            <a:chExt cx="8388424" cy="671851"/>
          </a:xfrm>
        </p:grpSpPr>
        <p:sp>
          <p:nvSpPr>
            <p:cNvPr id="5" name="TextBox 4"/>
            <p:cNvSpPr txBox="1"/>
            <p:nvPr/>
          </p:nvSpPr>
          <p:spPr>
            <a:xfrm>
              <a:off x="1088192" y="1124746"/>
              <a:ext cx="7848872" cy="67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accent1">
                      <a:lumMod val="50000"/>
                    </a:schemeClr>
                  </a:solidFill>
                </a:rPr>
                <a:t>Transforming of elements for scene</a:t>
              </a:r>
              <a:endParaRPr lang="en-GB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4" name="Group 2"/>
            <p:cNvGrpSpPr/>
            <p:nvPr/>
          </p:nvGrpSpPr>
          <p:grpSpPr>
            <a:xfrm>
              <a:off x="548640" y="1124746"/>
              <a:ext cx="614878" cy="652221"/>
              <a:chOff x="0" y="1124746"/>
              <a:chExt cx="614878" cy="65222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0" y="1312848"/>
                <a:ext cx="571500" cy="4419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398" y="1124746"/>
                <a:ext cx="552480" cy="652221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800" smtClean="0">
                    <a:solidFill>
                      <a:schemeClr val="bg2">
                        <a:lumMod val="90000"/>
                      </a:schemeClr>
                    </a:solidFill>
                  </a:rPr>
                  <a:t>03</a:t>
                </a:r>
                <a:endParaRPr lang="en-GB" sz="2800">
                  <a:solidFill>
                    <a:schemeClr val="bg2">
                      <a:lumMod val="90000"/>
                    </a:schemeClr>
                  </a:solidFill>
                </a:endParaRPr>
              </a:p>
            </p:txBody>
          </p:sp>
        </p:grpSp>
      </p:grp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7997" y="1552818"/>
            <a:ext cx="5440735" cy="2739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76769" y="4481486"/>
            <a:ext cx="6269952" cy="2376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0F8A5E99-465E-45DB-A922-6DA51C0164C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6287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65760" y="640080"/>
            <a:ext cx="5325035" cy="671851"/>
            <a:chOff x="311972" y="866562"/>
            <a:chExt cx="5325035" cy="671851"/>
          </a:xfrm>
        </p:grpSpPr>
        <p:sp>
          <p:nvSpPr>
            <p:cNvPr id="5" name="TextBox 4"/>
            <p:cNvSpPr txBox="1"/>
            <p:nvPr/>
          </p:nvSpPr>
          <p:spPr>
            <a:xfrm>
              <a:off x="851524" y="866562"/>
              <a:ext cx="4785483" cy="67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 smtClean="0">
                  <a:solidFill>
                    <a:schemeClr val="accent1">
                      <a:lumMod val="50000"/>
                    </a:schemeClr>
                  </a:solidFill>
                </a:rPr>
                <a:t>Rough Scene Composition</a:t>
              </a:r>
              <a:endParaRPr lang="en-GB" sz="28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311972" y="866562"/>
              <a:ext cx="614878" cy="652221"/>
              <a:chOff x="0" y="1124746"/>
              <a:chExt cx="614878" cy="65222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0" y="1312848"/>
                <a:ext cx="571500" cy="4419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398" y="1124746"/>
                <a:ext cx="552480" cy="652221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800" smtClean="0">
                    <a:solidFill>
                      <a:schemeClr val="bg2">
                        <a:lumMod val="90000"/>
                      </a:schemeClr>
                    </a:solidFill>
                  </a:rPr>
                  <a:t>04</a:t>
                </a:r>
                <a:endParaRPr lang="en-GB" sz="2800">
                  <a:solidFill>
                    <a:schemeClr val="bg2">
                      <a:lumMod val="90000"/>
                    </a:schemeClr>
                  </a:solidFill>
                </a:endParaRPr>
              </a:p>
            </p:txBody>
          </p:sp>
        </p:grp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60761" y="1447576"/>
            <a:ext cx="6030648" cy="503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0F8A5E99-465E-45DB-A922-6DA51C0164C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0334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3874" y="1124746"/>
            <a:ext cx="57360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err="1" smtClean="0">
                <a:solidFill>
                  <a:schemeClr val="accent1">
                    <a:lumMod val="50000"/>
                  </a:schemeClr>
                </a:solidFill>
              </a:rPr>
              <a:t>Art@Science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is cooperation of </a:t>
            </a:r>
            <a:r>
              <a:rPr lang="en-GB" sz="2400" i="1" dirty="0" smtClean="0">
                <a:solidFill>
                  <a:schemeClr val="accent1">
                    <a:lumMod val="50000"/>
                  </a:schemeClr>
                </a:solidFill>
              </a:rPr>
              <a:t>two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 different fields of activity working with harmony</a:t>
            </a:r>
          </a:p>
          <a:p>
            <a:pPr marL="342900" indent="-342900">
              <a:lnSpc>
                <a:spcPct val="150000"/>
              </a:lnSpc>
            </a:pPr>
            <a:endParaRPr lang="en-GB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Objective of project is expression of scientific ideas by different artistic ways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Art@Science</a:t>
            </a:r>
            <a:endParaRPr lang="en-US" sz="320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 descr="C:\Documents and Settings\root\Desktop\KETI SCCWT2016\Studio_20161003_0808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29218">
            <a:off x="2640237" y="5036783"/>
            <a:ext cx="2228850" cy="1438275"/>
          </a:xfrm>
          <a:prstGeom prst="rect">
            <a:avLst/>
          </a:prstGeom>
          <a:noFill/>
        </p:spPr>
      </p:pic>
      <p:pic>
        <p:nvPicPr>
          <p:cNvPr id="1027" name="Picture 3" descr="C:\Documents and Settings\root\Desktop\KETI SCCWT2016\Studio_20161003_073702.jpg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030285" y="1043726"/>
            <a:ext cx="2333395" cy="55059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81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65760" y="640080"/>
            <a:ext cx="8388424" cy="671851"/>
            <a:chOff x="548640" y="1124746"/>
            <a:chExt cx="8388424" cy="671851"/>
          </a:xfrm>
        </p:grpSpPr>
        <p:sp>
          <p:nvSpPr>
            <p:cNvPr id="5" name="TextBox 4"/>
            <p:cNvSpPr txBox="1"/>
            <p:nvPr/>
          </p:nvSpPr>
          <p:spPr>
            <a:xfrm>
              <a:off x="1088192" y="1124746"/>
              <a:ext cx="7848872" cy="67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>
                  <a:solidFill>
                    <a:schemeClr val="accent1">
                      <a:lumMod val="50000"/>
                    </a:schemeClr>
                  </a:solidFill>
                </a:rPr>
                <a:t>Final composition and polishing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48640" y="1124746"/>
              <a:ext cx="614878" cy="652221"/>
              <a:chOff x="0" y="1124746"/>
              <a:chExt cx="614878" cy="65222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0" y="1312848"/>
                <a:ext cx="571500" cy="4419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398" y="1124746"/>
                <a:ext cx="552480" cy="652221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800" smtClean="0">
                    <a:solidFill>
                      <a:schemeClr val="bg2">
                        <a:lumMod val="90000"/>
                      </a:schemeClr>
                    </a:solidFill>
                  </a:rPr>
                  <a:t>05</a:t>
                </a:r>
                <a:endParaRPr lang="en-GB" sz="2800">
                  <a:solidFill>
                    <a:schemeClr val="bg2">
                      <a:lumMod val="90000"/>
                    </a:schemeClr>
                  </a:solidFill>
                </a:endParaRPr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9004"/>
          <a:stretch/>
        </p:blipFill>
        <p:spPr>
          <a:xfrm>
            <a:off x="331154" y="3024408"/>
            <a:ext cx="3401389" cy="3139786"/>
          </a:xfrm>
          <a:prstGeom prst="rect">
            <a:avLst/>
          </a:prstGeom>
        </p:spPr>
      </p:pic>
      <p:sp>
        <p:nvSpPr>
          <p:cNvPr id="21" name="Right Arrow 20"/>
          <p:cNvSpPr/>
          <p:nvPr/>
        </p:nvSpPr>
        <p:spPr>
          <a:xfrm>
            <a:off x="4374805" y="5120554"/>
            <a:ext cx="302875" cy="27911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3385" y="3522036"/>
            <a:ext cx="3676716" cy="264215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/>
          <a:srcRect t="19294" b="32788"/>
          <a:stretch/>
        </p:blipFill>
        <p:spPr>
          <a:xfrm>
            <a:off x="2959141" y="1763279"/>
            <a:ext cx="3247231" cy="1361878"/>
          </a:xfrm>
          <a:prstGeom prst="rect">
            <a:avLst/>
          </a:prstGeom>
        </p:spPr>
      </p:pic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0F8A5E99-465E-45DB-A922-6DA51C0164CA}" type="slidenum">
              <a:rPr lang="en-GB" smtClean="0"/>
              <a:pPr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651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e-Design Methodology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65760" y="640080"/>
            <a:ext cx="8388424" cy="671851"/>
            <a:chOff x="548640" y="1124746"/>
            <a:chExt cx="8388424" cy="671851"/>
          </a:xfrm>
        </p:grpSpPr>
        <p:sp>
          <p:nvSpPr>
            <p:cNvPr id="5" name="TextBox 4"/>
            <p:cNvSpPr txBox="1"/>
            <p:nvPr/>
          </p:nvSpPr>
          <p:spPr>
            <a:xfrm>
              <a:off x="1088192" y="1124746"/>
              <a:ext cx="7848872" cy="67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2800" dirty="0">
                  <a:solidFill>
                    <a:schemeClr val="accent1">
                      <a:lumMod val="50000"/>
                    </a:schemeClr>
                  </a:solidFill>
                </a:rPr>
                <a:t>Final composition and polishing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48640" y="1124746"/>
              <a:ext cx="614878" cy="652221"/>
              <a:chOff x="0" y="1124746"/>
              <a:chExt cx="614878" cy="652221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0" y="1312848"/>
                <a:ext cx="571500" cy="44196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398" y="1124746"/>
                <a:ext cx="552480" cy="652221"/>
              </a:xfrm>
              <a:prstGeom prst="rect">
                <a:avLst/>
              </a:prstGeom>
              <a:noFill/>
            </p:spPr>
            <p:txBody>
              <a:bodyPr wrap="square" lIns="36000" tIns="36000" rIns="36000" bIns="3600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GB" sz="2800" dirty="0" smtClean="0">
                    <a:solidFill>
                      <a:schemeClr val="bg2">
                        <a:lumMod val="90000"/>
                      </a:schemeClr>
                    </a:solidFill>
                  </a:rPr>
                  <a:t>05</a:t>
                </a:r>
                <a:endParaRPr lang="en-GB" sz="2800" dirty="0">
                  <a:solidFill>
                    <a:schemeClr val="bg2">
                      <a:lumMod val="90000"/>
                    </a:schemeClr>
                  </a:solidFill>
                </a:endParaRPr>
              </a:p>
            </p:txBody>
          </p:sp>
        </p:grp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256" y="2528103"/>
            <a:ext cx="3519983" cy="25295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8819" y="1880392"/>
            <a:ext cx="3556996" cy="3320983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4345607" y="3401326"/>
            <a:ext cx="302875" cy="27911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0F8A5E99-465E-45DB-A922-6DA51C0164CA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6925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1110" y="2683723"/>
            <a:ext cx="8385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chemeClr val="accent1">
                    <a:lumMod val="50000"/>
                  </a:schemeClr>
                </a:solidFill>
              </a:rPr>
              <a:t>Thanks for your attention!</a:t>
            </a:r>
            <a:endParaRPr lang="en-GB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110" y="3391609"/>
            <a:ext cx="4152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>
                <a:solidFill>
                  <a:schemeClr val="accent1">
                    <a:lumMod val="50000"/>
                  </a:schemeClr>
                </a:solidFill>
              </a:rPr>
              <a:t>ketevan.mirziashvili@cern.ch</a:t>
            </a:r>
          </a:p>
        </p:txBody>
      </p:sp>
    </p:spTree>
    <p:extLst>
      <p:ext uri="{BB962C8B-B14F-4D97-AF65-F5344CB8AC3E}">
        <p14:creationId xmlns:p14="http://schemas.microsoft.com/office/powerpoint/2010/main" xmlns="" val="20540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9552" y="1153321"/>
            <a:ext cx="78488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3200" i="1" dirty="0" smtClean="0">
                <a:solidFill>
                  <a:schemeClr val="accent1">
                    <a:lumMod val="50000"/>
                  </a:schemeClr>
                </a:solidFill>
              </a:rPr>
              <a:t>Two concepts  </a:t>
            </a:r>
            <a:r>
              <a:rPr lang="en-GB" sz="3200" dirty="0" smtClean="0">
                <a:solidFill>
                  <a:schemeClr val="accent1">
                    <a:lumMod val="50000"/>
                  </a:schemeClr>
                </a:solidFill>
              </a:rPr>
              <a:t>of expression:</a:t>
            </a:r>
            <a:endParaRPr lang="en-GB" sz="32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800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50000"/>
                  </a:schemeClr>
                </a:solidFill>
              </a:rPr>
              <a:t>DIRECT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: composition of scenes which are directly represent  scientific ideas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50000"/>
                  </a:schemeClr>
                </a:solidFill>
              </a:rPr>
              <a:t>INDIRECT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: expression of scientific ideas by meaning of other event having similar purpose and logic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Art@Science</a:t>
            </a:r>
            <a:endParaRPr lang="en-US" sz="320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Direct Scenes : Example #01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781" y="765132"/>
            <a:ext cx="8461573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50000"/>
                  </a:schemeClr>
                </a:solidFill>
              </a:rPr>
              <a:t>CERN popular slogan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	“Collaboration of different countries, institutes and   peoples”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22513" y="1970286"/>
            <a:ext cx="5050815" cy="4654802"/>
            <a:chOff x="1643284" y="1953033"/>
            <a:chExt cx="4835154" cy="448227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rcRect r="13934" b="14097"/>
            <a:stretch>
              <a:fillRect/>
            </a:stretch>
          </p:blipFill>
          <p:spPr>
            <a:xfrm>
              <a:off x="1643284" y="1953033"/>
              <a:ext cx="4723011" cy="445765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5986732" y="6219645"/>
              <a:ext cx="491706" cy="2156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Direct Scenes : Example #02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8781" y="765132"/>
            <a:ext cx="8461573" cy="114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50000"/>
                  </a:schemeClr>
                </a:solidFill>
              </a:rPr>
              <a:t>CERN popular slogan</a:t>
            </a: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: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>
                <a:solidFill>
                  <a:schemeClr val="accent1">
                    <a:lumMod val="50000"/>
                  </a:schemeClr>
                </a:solidFill>
              </a:rPr>
              <a:t>	 “4’800 professionals participating in CMS experiment”</a:t>
            </a: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root\Desktop\KETI SCCWT2016\Studio_20161003_080029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826509" y="2103842"/>
            <a:ext cx="4553025" cy="4553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Direct Scenes : Example #03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76513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75000"/>
                  </a:schemeClr>
                </a:solidFill>
              </a:rPr>
              <a:t>CERN popular slogan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300" dirty="0" smtClean="0">
                <a:solidFill>
                  <a:schemeClr val="accent1">
                    <a:lumMod val="75000"/>
                  </a:schemeClr>
                </a:solidFill>
              </a:rPr>
              <a:t>“Different teams of professionals are working together to find solution”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6905" y="1181942"/>
            <a:ext cx="6333124" cy="55323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Indirect expression : Example #01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166" y="816891"/>
            <a:ext cx="8461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75000"/>
                  </a:schemeClr>
                </a:solidFill>
              </a:rPr>
              <a:t>CERN popular slogans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	“Discovery of Higgs Boson”; “Approve of </a:t>
            </a:r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Supersymmetry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”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t="9296" b="29514"/>
          <a:stretch>
            <a:fillRect/>
          </a:stretch>
        </p:blipFill>
        <p:spPr bwMode="auto">
          <a:xfrm>
            <a:off x="1310528" y="2225615"/>
            <a:ext cx="4149993" cy="130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40620" t="83184" b="-1419"/>
          <a:stretch>
            <a:fillRect/>
          </a:stretch>
        </p:blipFill>
        <p:spPr bwMode="auto">
          <a:xfrm>
            <a:off x="5391509" y="3088257"/>
            <a:ext cx="2464279" cy="38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1888319" y="3764250"/>
            <a:ext cx="4951996" cy="2696934"/>
            <a:chOff x="2681949" y="4066174"/>
            <a:chExt cx="4951996" cy="269693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81949" y="4494361"/>
              <a:ext cx="4951996" cy="22687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2684656" y="4066174"/>
              <a:ext cx="4673678" cy="4234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</a:pPr>
              <a:r>
                <a:rPr lang="en-GB" sz="1600" i="1" dirty="0" smtClean="0">
                  <a:solidFill>
                    <a:schemeClr val="accent1">
                      <a:lumMod val="75000"/>
                    </a:schemeClr>
                  </a:solidFill>
                </a:rPr>
                <a:t>4</a:t>
              </a:r>
              <a:r>
                <a:rPr lang="en-GB" sz="1600" i="1" baseline="30000" dirty="0" smtClean="0">
                  <a:solidFill>
                    <a:schemeClr val="accent1">
                      <a:lumMod val="75000"/>
                    </a:schemeClr>
                  </a:solidFill>
                </a:rPr>
                <a:t>th</a:t>
              </a:r>
              <a:r>
                <a:rPr lang="en-GB" sz="1600" i="1" dirty="0" smtClean="0">
                  <a:solidFill>
                    <a:schemeClr val="accent1">
                      <a:lumMod val="75000"/>
                    </a:schemeClr>
                  </a:solidFill>
                </a:rPr>
                <a:t> of July, 2012 CERN, Discovery event of Higgs boson</a:t>
              </a:r>
              <a:endParaRPr lang="en-GB" sz="16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Indirect expression : Example #01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C:\Documents and Settings\root\Desktop\KETI SCCWT2016\Studio_20160930_152755.jpg"/>
          <p:cNvPicPr>
            <a:picLocks noChangeAspect="1" noChangeArrowheads="1"/>
          </p:cNvPicPr>
          <p:nvPr/>
        </p:nvPicPr>
        <p:blipFill>
          <a:blip r:embed="rId2" cstate="print">
            <a:lum bright="5000" contrast="10000"/>
          </a:blip>
          <a:srcRect l="1249" t="940" r="199" b="1435"/>
          <a:stretch>
            <a:fillRect/>
          </a:stretch>
        </p:blipFill>
        <p:spPr bwMode="auto">
          <a:xfrm>
            <a:off x="182347" y="940279"/>
            <a:ext cx="8804543" cy="5382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5E99-465E-45DB-A922-6DA51C0164C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" y="71414"/>
            <a:ext cx="9143999" cy="500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3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Indirect expression : Example #02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166" y="816891"/>
            <a:ext cx="8461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400" u="sng" dirty="0" smtClean="0">
                <a:solidFill>
                  <a:schemeClr val="accent1">
                    <a:lumMod val="75000"/>
                  </a:schemeClr>
                </a:solidFill>
              </a:rPr>
              <a:t>CERN popular slogans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pPr marL="342900" indent="-342900">
              <a:lnSpc>
                <a:spcPct val="150000"/>
              </a:lnSpc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	“LHC enables watch the micro universe in 10</a:t>
            </a:r>
            <a:r>
              <a:rPr lang="en-GB" sz="2400" baseline="30000" dirty="0" smtClean="0">
                <a:solidFill>
                  <a:schemeClr val="accent1">
                    <a:lumMod val="75000"/>
                  </a:schemeClr>
                </a:solidFill>
              </a:rPr>
              <a:t>-17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 centimetre”</a:t>
            </a:r>
          </a:p>
          <a:p>
            <a:pPr>
              <a:lnSpc>
                <a:spcPct val="150000"/>
              </a:lnSpc>
            </a:pPr>
            <a:endParaRPr lang="en-GB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15" y="2790648"/>
            <a:ext cx="3602966" cy="314432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4098" name="Picture 2" descr="C:\Documents and Settings\root\Desktop\KETI SCCWT2016\DSC08628 copy.jpg"/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 l="66716" t="8224" r="5962" b="14548"/>
          <a:stretch>
            <a:fillRect/>
          </a:stretch>
        </p:blipFill>
        <p:spPr bwMode="auto">
          <a:xfrm>
            <a:off x="4933506" y="1531088"/>
            <a:ext cx="3211033" cy="514214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4757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2052</TotalTime>
  <Words>286</Words>
  <Application>Microsoft Office PowerPoint</Application>
  <PresentationFormat>On-screen Show (4:3)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Expression Methods  in  ART@CMS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ILLUSTRATION OF ATLAS POPULAR SLOGANS</dc:title>
  <dc:creator>Administrator</dc:creator>
  <cp:lastModifiedBy>root</cp:lastModifiedBy>
  <cp:revision>200</cp:revision>
  <dcterms:created xsi:type="dcterms:W3CDTF">2015-10-06T11:23:56Z</dcterms:created>
  <dcterms:modified xsi:type="dcterms:W3CDTF">2016-10-05T12:12:54Z</dcterms:modified>
</cp:coreProperties>
</file>