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77" r:id="rId2"/>
  </p:sldMasterIdLst>
  <p:notesMasterIdLst>
    <p:notesMasterId r:id="rId38"/>
  </p:notesMasterIdLst>
  <p:handoutMasterIdLst>
    <p:handoutMasterId r:id="rId39"/>
  </p:handoutMasterIdLst>
  <p:sldIdLst>
    <p:sldId id="256" r:id="rId3"/>
    <p:sldId id="266" r:id="rId4"/>
    <p:sldId id="305" r:id="rId5"/>
    <p:sldId id="275" r:id="rId6"/>
    <p:sldId id="276" r:id="rId7"/>
    <p:sldId id="281" r:id="rId8"/>
    <p:sldId id="282" r:id="rId9"/>
    <p:sldId id="293" r:id="rId10"/>
    <p:sldId id="283" r:id="rId11"/>
    <p:sldId id="294" r:id="rId12"/>
    <p:sldId id="297" r:id="rId13"/>
    <p:sldId id="298" r:id="rId14"/>
    <p:sldId id="284" r:id="rId15"/>
    <p:sldId id="299" r:id="rId16"/>
    <p:sldId id="300" r:id="rId17"/>
    <p:sldId id="303" r:id="rId18"/>
    <p:sldId id="295" r:id="rId19"/>
    <p:sldId id="279" r:id="rId20"/>
    <p:sldId id="278" r:id="rId21"/>
    <p:sldId id="280" r:id="rId22"/>
    <p:sldId id="285" r:id="rId23"/>
    <p:sldId id="286" r:id="rId24"/>
    <p:sldId id="269" r:id="rId25"/>
    <p:sldId id="270" r:id="rId26"/>
    <p:sldId id="271" r:id="rId27"/>
    <p:sldId id="272" r:id="rId28"/>
    <p:sldId id="304" r:id="rId29"/>
    <p:sldId id="273" r:id="rId30"/>
    <p:sldId id="268" r:id="rId31"/>
    <p:sldId id="292" r:id="rId32"/>
    <p:sldId id="288" r:id="rId33"/>
    <p:sldId id="265" r:id="rId34"/>
    <p:sldId id="287" r:id="rId35"/>
    <p:sldId id="262" r:id="rId36"/>
    <p:sldId id="296" r:id="rId37"/>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6" autoAdjust="0"/>
    <p:restoredTop sz="79592" autoAdjust="0"/>
  </p:normalViewPr>
  <p:slideViewPr>
    <p:cSldViewPr snapToGrid="0" snapToObjects="1">
      <p:cViewPr varScale="1">
        <p:scale>
          <a:sx n="104" d="100"/>
          <a:sy n="104" d="100"/>
        </p:scale>
        <p:origin x="1842"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v\veness\Documents\MyDocs\Conferences%20and%20Workshops\RAe%202014\CERN%20sta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Lbls>
            <c:dLbl>
              <c:idx val="1"/>
              <c:layout>
                <c:manualLayout>
                  <c:x val="0.27228744624137896"/>
                  <c:y val="5.7936507936507939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63AF-4F08-9366-1BDE2F2AF612}"/>
                </c:ext>
              </c:extLst>
            </c:dLbl>
            <c:dLbl>
              <c:idx val="4"/>
              <c:layout>
                <c:manualLayout>
                  <c:x val="5.4962705932944819E-2"/>
                  <c:y val="3.558350170257494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3AF-4F08-9366-1BDE2F2AF612}"/>
                </c:ext>
              </c:extLst>
            </c:dLbl>
            <c:spPr>
              <a:noFill/>
              <a:ln>
                <a:noFill/>
              </a:ln>
              <a:effectLst/>
            </c:spPr>
            <c:txPr>
              <a:bodyPr/>
              <a:lstStyle/>
              <a:p>
                <a:pPr>
                  <a:defRPr sz="1800" baseline="0"/>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Sheet1!$A$4:$A$10</c:f>
              <c:strCache>
                <c:ptCount val="7"/>
                <c:pt idx="0">
                  <c:v>Professional Categories</c:v>
                </c:pt>
                <c:pt idx="1">
                  <c:v>Research Physicists</c:v>
                </c:pt>
                <c:pt idx="2">
                  <c:v>Scientific &amp; Engineering Work</c:v>
                </c:pt>
                <c:pt idx="3">
                  <c:v>Technical Work</c:v>
                </c:pt>
                <c:pt idx="4">
                  <c:v>Manual Work</c:v>
                </c:pt>
                <c:pt idx="5">
                  <c:v>Admin Work</c:v>
                </c:pt>
                <c:pt idx="6">
                  <c:v>Office Work</c:v>
                </c:pt>
              </c:strCache>
            </c:strRef>
          </c:cat>
          <c:val>
            <c:numRef>
              <c:f>Sheet1!$B$4:$B$10</c:f>
              <c:numCache>
                <c:formatCode>General</c:formatCode>
                <c:ptCount val="7"/>
                <c:pt idx="1">
                  <c:v>79</c:v>
                </c:pt>
                <c:pt idx="2">
                  <c:v>1021</c:v>
                </c:pt>
                <c:pt idx="3">
                  <c:v>883</c:v>
                </c:pt>
                <c:pt idx="4">
                  <c:v>132</c:v>
                </c:pt>
                <c:pt idx="5">
                  <c:v>384</c:v>
                </c:pt>
                <c:pt idx="6">
                  <c:v>13</c:v>
                </c:pt>
              </c:numCache>
            </c:numRef>
          </c:val>
          <c:extLst>
            <c:ext xmlns:c16="http://schemas.microsoft.com/office/drawing/2014/chart" uri="{C3380CC4-5D6E-409C-BE32-E72D297353CC}">
              <c16:uniqueId val="{00000002-63AF-4F08-9366-1BDE2F2AF612}"/>
            </c:ext>
          </c:extLst>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5296467F-D294-46A8-ADCA-B34F1DBED782}" type="datetimeFigureOut">
              <a:rPr lang="en-GB" smtClean="0"/>
              <a:t>15/08/2017</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D8DCB649-8B5E-499D-8726-C741F1A323EF}" type="slidenum">
              <a:rPr lang="en-GB" smtClean="0"/>
              <a:t>‹#›</a:t>
            </a:fld>
            <a:endParaRPr lang="en-GB"/>
          </a:p>
        </p:txBody>
      </p:sp>
    </p:spTree>
    <p:extLst>
      <p:ext uri="{BB962C8B-B14F-4D97-AF65-F5344CB8AC3E}">
        <p14:creationId xmlns:p14="http://schemas.microsoft.com/office/powerpoint/2010/main" val="689449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292CFDC-E0AB-44BE-BB4E-2402CEE61177}" type="datetimeFigureOut">
              <a:rPr lang="en-GB" smtClean="0"/>
              <a:t>15/08/2017</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72C0612-BD9D-4D03-A294-D1FB413A7EEF}" type="slidenum">
              <a:rPr lang="en-GB" smtClean="0"/>
              <a:t>‹#›</a:t>
            </a:fld>
            <a:endParaRPr lang="en-GB"/>
          </a:p>
        </p:txBody>
      </p:sp>
    </p:spTree>
    <p:extLst>
      <p:ext uri="{BB962C8B-B14F-4D97-AF65-F5344CB8AC3E}">
        <p14:creationId xmlns:p14="http://schemas.microsoft.com/office/powerpoint/2010/main" val="298932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a:t>
            </a:r>
            <a:r>
              <a:rPr lang="en-US" baseline="0" dirty="0" smtClean="0"/>
              <a:t> am here to give you an introduction to Engineering at CERN, but I will start by talking about physics.</a:t>
            </a:r>
            <a:endParaRPr lang="en-US"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a:t>
            </a:fld>
            <a:endParaRPr lang="en-GB"/>
          </a:p>
        </p:txBody>
      </p:sp>
    </p:spTree>
    <p:extLst>
      <p:ext uri="{BB962C8B-B14F-4D97-AF65-F5344CB8AC3E}">
        <p14:creationId xmlns:p14="http://schemas.microsoft.com/office/powerpoint/2010/main" val="3922007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4</a:t>
            </a:r>
            <a:r>
              <a:rPr lang="en-GB" baseline="0" dirty="0" smtClean="0"/>
              <a:t> Tesla superconducting solenoid – largest ever built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More powerful than an MRI scanner</a:t>
            </a:r>
            <a:r>
              <a:rPr lang="en-GB" baseline="0" smtClean="0"/>
              <a:t>, </a:t>
            </a:r>
            <a:endParaRPr lang="en-GB"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11</a:t>
            </a:fld>
            <a:endParaRPr lang="en-GB"/>
          </a:p>
        </p:txBody>
      </p:sp>
    </p:spTree>
    <p:extLst>
      <p:ext uri="{BB962C8B-B14F-4D97-AF65-F5344CB8AC3E}">
        <p14:creationId xmlns:p14="http://schemas.microsoft.com/office/powerpoint/2010/main" val="3640621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12</a:t>
            </a:fld>
            <a:endParaRPr lang="en-GB"/>
          </a:p>
        </p:txBody>
      </p:sp>
    </p:spTree>
    <p:extLst>
      <p:ext uri="{BB962C8B-B14F-4D97-AF65-F5344CB8AC3E}">
        <p14:creationId xmlns:p14="http://schemas.microsoft.com/office/powerpoint/2010/main" val="28577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ship-in-a-bottle,</a:t>
            </a:r>
            <a:r>
              <a:rPr lang="en-GB" baseline="0" dirty="0" smtClean="0"/>
              <a:t> but at real scale – these experiments weigh as much as a cruise liner, and they are installed 100 m underground.</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13</a:t>
            </a:fld>
            <a:endParaRPr lang="en-GB"/>
          </a:p>
        </p:txBody>
      </p:sp>
    </p:spTree>
    <p:extLst>
      <p:ext uri="{BB962C8B-B14F-4D97-AF65-F5344CB8AC3E}">
        <p14:creationId xmlns:p14="http://schemas.microsoft.com/office/powerpoint/2010/main" val="3932548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14</a:t>
            </a:fld>
            <a:endParaRPr lang="en-GB"/>
          </a:p>
        </p:txBody>
      </p:sp>
    </p:spTree>
    <p:extLst>
      <p:ext uri="{BB962C8B-B14F-4D97-AF65-F5344CB8AC3E}">
        <p14:creationId xmlns:p14="http://schemas.microsoft.com/office/powerpoint/2010/main" val="3668685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15</a:t>
            </a:fld>
            <a:endParaRPr lang="en-GB"/>
          </a:p>
        </p:txBody>
      </p:sp>
    </p:spTree>
    <p:extLst>
      <p:ext uri="{BB962C8B-B14F-4D97-AF65-F5344CB8AC3E}">
        <p14:creationId xmlns:p14="http://schemas.microsoft.com/office/powerpoint/2010/main" val="1234515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16</a:t>
            </a:fld>
            <a:endParaRPr lang="en-GB"/>
          </a:p>
        </p:txBody>
      </p:sp>
    </p:spTree>
    <p:extLst>
      <p:ext uri="{BB962C8B-B14F-4D97-AF65-F5344CB8AC3E}">
        <p14:creationId xmlns:p14="http://schemas.microsoft.com/office/powerpoint/2010/main" val="38903582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So, I started off talking about Higgs Bosons and ended-up talking about concrete and cranes.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Question: What is this stuff? Is this theoretical physics? Is this particle physics? Who does it?</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17</a:t>
            </a:fld>
            <a:endParaRPr lang="en-GB"/>
          </a:p>
        </p:txBody>
      </p:sp>
    </p:spTree>
    <p:extLst>
      <p:ext uri="{BB962C8B-B14F-4D97-AF65-F5344CB8AC3E}">
        <p14:creationId xmlns:p14="http://schemas.microsoft.com/office/powerpoint/2010/main" val="1761301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Peter Higgs,</a:t>
            </a:r>
          </a:p>
          <a:p>
            <a:r>
              <a:rPr lang="en-GB" dirty="0" smtClean="0"/>
              <a:t>Theoretical Physicist</a:t>
            </a:r>
          </a:p>
          <a:p>
            <a:r>
              <a:rPr lang="en-GB" dirty="0" smtClean="0"/>
              <a:t>Nobel Prize winner.</a:t>
            </a:r>
          </a:p>
          <a:p>
            <a:r>
              <a:rPr lang="en-GB" dirty="0" smtClean="0"/>
              <a:t>Emeritus</a:t>
            </a:r>
            <a:r>
              <a:rPr lang="en-GB" baseline="0" dirty="0" smtClean="0"/>
              <a:t> Professor of Physics at Edinburgh University?</a:t>
            </a:r>
          </a:p>
          <a:p>
            <a:r>
              <a:rPr lang="en-GB" baseline="0" dirty="0" smtClean="0"/>
              <a:t>Doesn’t and never has been employed by CERN.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18</a:t>
            </a:fld>
            <a:endParaRPr lang="en-GB"/>
          </a:p>
        </p:txBody>
      </p:sp>
    </p:spTree>
    <p:extLst>
      <p:ext uri="{BB962C8B-B14F-4D97-AF65-F5344CB8AC3E}">
        <p14:creationId xmlns:p14="http://schemas.microsoft.com/office/powerpoint/2010/main" val="3003165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Brian Cox, Rock</a:t>
            </a:r>
            <a:r>
              <a:rPr lang="en-GB" baseline="0" dirty="0" smtClean="0"/>
              <a:t> Star Physicist.</a:t>
            </a:r>
          </a:p>
          <a:p>
            <a:r>
              <a:rPr lang="en-GB" baseline="0" dirty="0" smtClean="0"/>
              <a:t>Experimental Physicist.</a:t>
            </a:r>
          </a:p>
          <a:p>
            <a:r>
              <a:rPr lang="en-GB" baseline="0" dirty="0" smtClean="0"/>
              <a:t>Professor of Physics at Manchester University</a:t>
            </a:r>
          </a:p>
          <a:p>
            <a:r>
              <a:rPr lang="en-GB" baseline="0" dirty="0" smtClean="0"/>
              <a:t>Member of the ATLAS collaboration.</a:t>
            </a:r>
          </a:p>
          <a:p>
            <a:r>
              <a:rPr lang="en-GB" baseline="0" dirty="0" smtClean="0"/>
              <a:t>Not him.</a:t>
            </a:r>
          </a:p>
          <a:p>
            <a:endParaRPr lang="en-GB" baseline="0" dirty="0" smtClean="0"/>
          </a:p>
          <a:p>
            <a:r>
              <a:rPr lang="en-GB" baseline="0" dirty="0" smtClean="0"/>
              <a:t>Engineering/engineers</a:t>
            </a:r>
          </a:p>
          <a:p>
            <a:r>
              <a:rPr lang="en-GB" baseline="0" dirty="0" smtClean="0"/>
              <a:t>… but if you start googling engineers, this is what you get…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19</a:t>
            </a:fld>
            <a:endParaRPr lang="en-GB"/>
          </a:p>
        </p:txBody>
      </p:sp>
    </p:spTree>
    <p:extLst>
      <p:ext uri="{BB962C8B-B14F-4D97-AF65-F5344CB8AC3E}">
        <p14:creationId xmlns:p14="http://schemas.microsoft.com/office/powerpoint/2010/main" val="2435058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Hopefully </a:t>
            </a:r>
            <a:r>
              <a:rPr lang="en-GB" dirty="0" err="1" smtClean="0"/>
              <a:t>controvertial</a:t>
            </a:r>
            <a:r>
              <a:rPr lang="en-GB" dirty="0" smtClean="0"/>
              <a:t> image – will come back to it.</a:t>
            </a:r>
          </a:p>
          <a:p>
            <a:r>
              <a:rPr lang="en-GB" dirty="0" smtClean="0"/>
              <a:t>But these things you have seen are all the products of engineering, and in fact, most of what CERN does, is engineering.</a:t>
            </a:r>
          </a:p>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20</a:t>
            </a:fld>
            <a:endParaRPr lang="en-GB"/>
          </a:p>
        </p:txBody>
      </p:sp>
    </p:spTree>
    <p:extLst>
      <p:ext uri="{BB962C8B-B14F-4D97-AF65-F5344CB8AC3E}">
        <p14:creationId xmlns:p14="http://schemas.microsoft.com/office/powerpoint/2010/main" val="209591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CERN’s main role is to produce knowledge, understanding.</a:t>
            </a:r>
          </a:p>
          <a:p>
            <a:endParaRPr lang="en-US" baseline="0" dirty="0" smtClean="0"/>
          </a:p>
          <a:p>
            <a:r>
              <a:rPr lang="en-US" baseline="0" dirty="0" smtClean="0"/>
              <a:t>This is a Higgs boson decaying into 4 muons… one of the main reasons why the LHC was built was to see this.</a:t>
            </a:r>
          </a:p>
          <a:p>
            <a:endParaRPr lang="en-US" baseline="0" dirty="0" smtClean="0"/>
          </a:p>
          <a:p>
            <a:r>
              <a:rPr lang="en-US" baseline="0" dirty="0" smtClean="0"/>
              <a:t>In fact, it is not a Higgs, it’s </a:t>
            </a:r>
          </a:p>
          <a:p>
            <a:endParaRPr lang="en-US" dirty="0" smtClean="0"/>
          </a:p>
          <a:p>
            <a:r>
              <a:rPr lang="en-US" dirty="0" smtClean="0"/>
              <a:t>600 </a:t>
            </a:r>
            <a:r>
              <a:rPr lang="en-US" dirty="0" err="1" smtClean="0"/>
              <a:t>GBy</a:t>
            </a:r>
            <a:r>
              <a:rPr lang="en-US" dirty="0" smtClean="0"/>
              <a:t>/second of raw data synthesized, interpreted and turned into a 3D visualization that can be understood be a human.</a:t>
            </a:r>
          </a:p>
          <a:p>
            <a:endParaRPr lang="en-US" dirty="0" smtClean="0"/>
          </a:p>
          <a:p>
            <a:r>
              <a:rPr lang="en-GB" dirty="0" smtClean="0"/>
              <a:t>So this is just data, and</a:t>
            </a:r>
            <a:r>
              <a:rPr lang="en-GB" baseline="0" dirty="0" smtClean="0"/>
              <a:t> what about the data that it is made from?</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a:t>
            </a:fld>
            <a:endParaRPr lang="en-GB"/>
          </a:p>
        </p:txBody>
      </p:sp>
    </p:spTree>
    <p:extLst>
      <p:ext uri="{BB962C8B-B14F-4D97-AF65-F5344CB8AC3E}">
        <p14:creationId xmlns:p14="http://schemas.microsoft.com/office/powerpoint/2010/main" val="1334376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numbers to back me up…</a:t>
            </a:r>
          </a:p>
          <a:p>
            <a:r>
              <a:rPr lang="en-GB" dirty="0" smtClean="0"/>
              <a:t>Not get carried</a:t>
            </a:r>
            <a:r>
              <a:rPr lang="en-GB" baseline="0" dirty="0" smtClean="0"/>
              <a:t> away, some 1/3 are what most people would call engineers, 1/3 applied physicists and 1/3 computer scientists</a:t>
            </a:r>
          </a:p>
          <a:p>
            <a:r>
              <a:rPr lang="en-GB" baseline="0" dirty="0" smtClean="0"/>
              <a:t>But in fact, the boundaries between them are rather blurred anyway.</a:t>
            </a:r>
          </a:p>
          <a:p>
            <a:r>
              <a:rPr lang="en-GB" baseline="0" dirty="0" err="1" smtClean="0"/>
              <a:t>Eg</a:t>
            </a:r>
            <a:r>
              <a:rPr lang="en-GB" baseline="0" dirty="0" smtClean="0"/>
              <a:t>. Tim Berners-Lee’s background is in physics. The last 2 directors of accelerators at CERN have been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21</a:t>
            </a:fld>
            <a:endParaRPr lang="en-GB"/>
          </a:p>
        </p:txBody>
      </p:sp>
    </p:spTree>
    <p:extLst>
      <p:ext uri="{BB962C8B-B14F-4D97-AF65-F5344CB8AC3E}">
        <p14:creationId xmlns:p14="http://schemas.microsoft.com/office/powerpoint/2010/main" val="3192150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there is a huge range of fascinating</a:t>
            </a:r>
            <a:r>
              <a:rPr lang="en-GB" baseline="0" dirty="0" smtClean="0"/>
              <a:t> engineering that I could talk you through for the next 20 minutes, but I thought I would rather say something personal, about probably the most interesting part of the LHC that I was responsible for, a part called the experimental </a:t>
            </a:r>
            <a:r>
              <a:rPr lang="en-GB" baseline="0" dirty="0" err="1" smtClean="0"/>
              <a:t>beampipes</a:t>
            </a:r>
            <a:r>
              <a:rPr lang="en-GB" baseline="0" dirty="0" smtClean="0"/>
              <a:t>:</a:t>
            </a:r>
          </a:p>
          <a:p>
            <a:r>
              <a:rPr lang="en-GB" baseline="0" dirty="0" smtClean="0"/>
              <a:t>If we come back to our nice event graphic, one beam coming in from one direction… hence a collider – Simone will take you though accelerators tomorrow.</a:t>
            </a:r>
          </a:p>
          <a:p>
            <a:r>
              <a:rPr lang="en-GB" baseline="0" dirty="0" smtClean="0"/>
              <a:t>Beam has to travel in very good vacuum, otherwise collisions with air cause background noise events</a:t>
            </a:r>
          </a:p>
          <a:p>
            <a:r>
              <a:rPr lang="en-GB" baseline="0" dirty="0" smtClean="0"/>
              <a:t>However, although particles collide in vacuum, detectors are in air, so there has to be some structure that holds this vacuum and be definition, every particle has to go thorough it before it can be seen by the detectors – the experimental </a:t>
            </a:r>
            <a:r>
              <a:rPr lang="en-GB" baseline="0" dirty="0" err="1" smtClean="0"/>
              <a:t>beampipe</a:t>
            </a:r>
            <a:r>
              <a:rPr lang="en-GB" baseline="0" dirty="0" smtClean="0"/>
              <a:t>.</a:t>
            </a:r>
          </a:p>
          <a:p>
            <a:r>
              <a:rPr lang="en-GB" baseline="0" dirty="0" smtClean="0"/>
              <a:t>So if you ask, as I did, the experiments what they want, their answer is clear:…. And they have half a billion of detector behind that depends on it.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22</a:t>
            </a:fld>
            <a:endParaRPr lang="en-GB"/>
          </a:p>
        </p:txBody>
      </p:sp>
    </p:spTree>
    <p:extLst>
      <p:ext uri="{BB962C8B-B14F-4D97-AF65-F5344CB8AC3E}">
        <p14:creationId xmlns:p14="http://schemas.microsoft.com/office/powerpoint/2010/main" val="394049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you look in reality, this is the environment and scale – you can see the guy.</a:t>
            </a:r>
          </a:p>
          <a:p>
            <a:r>
              <a:rPr lang="en-GB" dirty="0" smtClean="0"/>
              <a:t>First thing was discussion, negotiation, reach a </a:t>
            </a:r>
            <a:r>
              <a:rPr lang="en-GB" dirty="0" err="1" smtClean="0"/>
              <a:t>concensus</a:t>
            </a:r>
            <a:r>
              <a:rPr lang="en-GB" dirty="0" smtClean="0"/>
              <a:t> between what</a:t>
            </a:r>
            <a:r>
              <a:rPr lang="en-GB" baseline="0" dirty="0" smtClean="0"/>
              <a:t> the </a:t>
            </a:r>
            <a:r>
              <a:rPr lang="en-GB" baseline="0" dirty="0" err="1" smtClean="0"/>
              <a:t>experiements</a:t>
            </a:r>
            <a:r>
              <a:rPr lang="en-GB" baseline="0" dirty="0" smtClean="0"/>
              <a:t> want, what the machine was willing to accept, and what we hoped was actually </a:t>
            </a:r>
            <a:r>
              <a:rPr lang="en-GB" baseline="0" dirty="0" err="1" smtClean="0"/>
              <a:t>achieveable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23</a:t>
            </a:fld>
            <a:endParaRPr lang="en-GB"/>
          </a:p>
        </p:txBody>
      </p:sp>
    </p:spTree>
    <p:extLst>
      <p:ext uri="{BB962C8B-B14F-4D97-AF65-F5344CB8AC3E}">
        <p14:creationId xmlns:p14="http://schemas.microsoft.com/office/powerpoint/2010/main" val="36939951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Then go back to first</a:t>
            </a:r>
            <a:r>
              <a:rPr lang="en-GB" baseline="0" dirty="0" smtClean="0"/>
              <a:t> principles…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24</a:t>
            </a:fld>
            <a:endParaRPr lang="en-GB"/>
          </a:p>
        </p:txBody>
      </p:sp>
    </p:spTree>
    <p:extLst>
      <p:ext uri="{BB962C8B-B14F-4D97-AF65-F5344CB8AC3E}">
        <p14:creationId xmlns:p14="http://schemas.microsoft.com/office/powerpoint/2010/main" val="2718433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89B9CA5-CC8C-4070-AA87-862CFBA9EEBA}" type="slidenum">
              <a:rPr lang="en-GB" smtClean="0"/>
              <a:t>25</a:t>
            </a:fld>
            <a:endParaRPr lang="en-GB"/>
          </a:p>
        </p:txBody>
      </p:sp>
    </p:spTree>
    <p:extLst>
      <p:ext uri="{BB962C8B-B14F-4D97-AF65-F5344CB8AC3E}">
        <p14:creationId xmlns:p14="http://schemas.microsoft.com/office/powerpoint/2010/main" val="541759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this is the exciting, outward bounds bit,</a:t>
            </a:r>
          </a:p>
          <a:p>
            <a:r>
              <a:rPr lang="en-GB" dirty="0" smtClean="0"/>
              <a:t>But what I am showing is that engineering means learning some particle physics and accelerator physics, but also material science,</a:t>
            </a:r>
            <a:r>
              <a:rPr lang="en-GB" baseline="0" dirty="0" smtClean="0"/>
              <a:t> geography, commercial negotiation and a bit of Russian helps!</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26</a:t>
            </a:fld>
            <a:endParaRPr lang="en-GB"/>
          </a:p>
        </p:txBody>
      </p:sp>
    </p:spTree>
    <p:extLst>
      <p:ext uri="{BB962C8B-B14F-4D97-AF65-F5344CB8AC3E}">
        <p14:creationId xmlns:p14="http://schemas.microsoft.com/office/powerpoint/2010/main" val="5493487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at the end of something</a:t>
            </a:r>
            <a:r>
              <a:rPr lang="en-GB" baseline="0" dirty="0" smtClean="0"/>
              <a:t> like 10 years of design, manufacture and installation, by 2008 things were looking like this.</a:t>
            </a:r>
            <a:endParaRPr lang="en-GB" dirty="0" smtClean="0"/>
          </a:p>
          <a:p>
            <a:r>
              <a:rPr lang="en-GB" dirty="0" smtClean="0"/>
              <a:t>One of my </a:t>
            </a:r>
            <a:r>
              <a:rPr lang="en-GB" dirty="0" err="1" smtClean="0"/>
              <a:t>beampipes</a:t>
            </a:r>
            <a:r>
              <a:rPr lang="en-GB" dirty="0" smtClean="0"/>
              <a:t> with it’s </a:t>
            </a:r>
            <a:r>
              <a:rPr lang="en-GB" dirty="0" err="1" smtClean="0"/>
              <a:t>spiderweb</a:t>
            </a:r>
            <a:r>
              <a:rPr lang="en-GB" dirty="0" smtClean="0"/>
              <a:t>-like</a:t>
            </a:r>
            <a:r>
              <a:rPr lang="en-GB" baseline="0" dirty="0" smtClean="0"/>
              <a:t> supports inside the </a:t>
            </a:r>
            <a:r>
              <a:rPr lang="en-GB" baseline="0" dirty="0" err="1" smtClean="0"/>
              <a:t>LHCb</a:t>
            </a:r>
            <a:r>
              <a:rPr lang="en-GB" baseline="0" dirty="0" smtClean="0"/>
              <a:t> experiment.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28</a:t>
            </a:fld>
            <a:endParaRPr lang="en-GB"/>
          </a:p>
        </p:txBody>
      </p:sp>
    </p:spTree>
    <p:extLst>
      <p:ext uri="{BB962C8B-B14F-4D97-AF65-F5344CB8AC3E}">
        <p14:creationId xmlns:p14="http://schemas.microsoft.com/office/powerpoint/2010/main" val="6246480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Our team of technicians</a:t>
            </a:r>
            <a:r>
              <a:rPr lang="en-GB" baseline="0" dirty="0" smtClean="0"/>
              <a:t> at the time installing another one inside the CMS experiment.</a:t>
            </a:r>
          </a:p>
          <a:p>
            <a:r>
              <a:rPr lang="en-GB" baseline="0" dirty="0" smtClean="0"/>
              <a:t>And a third – with me in the photo, lowering one of the last parts of the ATLAS experiment into place at the bottom of the 100 m shaft.</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29</a:t>
            </a:fld>
            <a:endParaRPr lang="en-GB"/>
          </a:p>
        </p:txBody>
      </p:sp>
    </p:spTree>
    <p:extLst>
      <p:ext uri="{BB962C8B-B14F-4D97-AF65-F5344CB8AC3E}">
        <p14:creationId xmlns:p14="http://schemas.microsoft.com/office/powerpoint/2010/main" val="40271759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30</a:t>
            </a:fld>
            <a:endParaRPr lang="en-GB"/>
          </a:p>
        </p:txBody>
      </p:sp>
    </p:spTree>
    <p:extLst>
      <p:ext uri="{BB962C8B-B14F-4D97-AF65-F5344CB8AC3E}">
        <p14:creationId xmlns:p14="http://schemas.microsoft.com/office/powerpoint/2010/main" val="10978924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before I finish, I want to come back to my British Gas ‘Engineer’.</a:t>
            </a:r>
          </a:p>
          <a:p>
            <a:r>
              <a:rPr lang="en-GB" dirty="0" smtClean="0"/>
              <a:t>This is actually kind of serious. There is a real shortage of Engineers in the UK, and this image is not really helping to encourage your best students to spend</a:t>
            </a:r>
            <a:r>
              <a:rPr lang="en-GB" baseline="0" dirty="0" smtClean="0"/>
              <a:t> 4 years at university and go into an engineering career.</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31</a:t>
            </a:fld>
            <a:endParaRPr lang="en-GB"/>
          </a:p>
        </p:txBody>
      </p:sp>
    </p:spTree>
    <p:extLst>
      <p:ext uri="{BB962C8B-B14F-4D97-AF65-F5344CB8AC3E}">
        <p14:creationId xmlns:p14="http://schemas.microsoft.com/office/powerpoint/2010/main" val="3713932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 where does this data come from? Well, I have chosen the CMS experiment</a:t>
            </a:r>
            <a:r>
              <a:rPr lang="en-GB" baseline="0" dirty="0" smtClean="0"/>
              <a:t> as this is where you will be on Friday afternoon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4</a:t>
            </a:fld>
            <a:endParaRPr lang="en-GB"/>
          </a:p>
        </p:txBody>
      </p:sp>
    </p:spTree>
    <p:extLst>
      <p:ext uri="{BB962C8B-B14F-4D97-AF65-F5344CB8AC3E}">
        <p14:creationId xmlns:p14="http://schemas.microsoft.com/office/powerpoint/2010/main" val="18598144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OED is also not going to</a:t>
            </a:r>
            <a:r>
              <a:rPr lang="en-GB" baseline="0" dirty="0" smtClean="0"/>
              <a:t> inspire anyone to study engineering, and this is not what we do!</a:t>
            </a:r>
          </a:p>
          <a:p>
            <a:r>
              <a:rPr lang="en-GB" baseline="0" dirty="0" smtClean="0"/>
              <a:t>Wikipedia is closer to the truth – and more the message to pass to aspiring engineers.</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32</a:t>
            </a:fld>
            <a:endParaRPr lang="en-GB"/>
          </a:p>
        </p:txBody>
      </p:sp>
    </p:spTree>
    <p:extLst>
      <p:ext uri="{BB962C8B-B14F-4D97-AF65-F5344CB8AC3E}">
        <p14:creationId xmlns:p14="http://schemas.microsoft.com/office/powerpoint/2010/main" val="29317719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33</a:t>
            </a:fld>
            <a:endParaRPr lang="en-GB"/>
          </a:p>
        </p:txBody>
      </p:sp>
    </p:spTree>
    <p:extLst>
      <p:ext uri="{BB962C8B-B14F-4D97-AF65-F5344CB8AC3E}">
        <p14:creationId xmlns:p14="http://schemas.microsoft.com/office/powerpoint/2010/main" val="34255799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34</a:t>
            </a:fld>
            <a:endParaRPr lang="en-GB"/>
          </a:p>
        </p:txBody>
      </p:sp>
    </p:spTree>
    <p:extLst>
      <p:ext uri="{BB962C8B-B14F-4D97-AF65-F5344CB8AC3E}">
        <p14:creationId xmlns:p14="http://schemas.microsoft.com/office/powerpoint/2010/main" val="20125707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72C0612-BD9D-4D03-A294-D1FB413A7EEF}" type="slidenum">
              <a:rPr lang="en-GB" smtClean="0"/>
              <a:t>35</a:t>
            </a:fld>
            <a:endParaRPr lang="en-GB"/>
          </a:p>
        </p:txBody>
      </p:sp>
    </p:spTree>
    <p:extLst>
      <p:ext uri="{BB962C8B-B14F-4D97-AF65-F5344CB8AC3E}">
        <p14:creationId xmlns:p14="http://schemas.microsoft.com/office/powerpoint/2010/main" val="3903355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5</a:t>
            </a:fld>
            <a:endParaRPr lang="en-GB"/>
          </a:p>
        </p:txBody>
      </p:sp>
    </p:spTree>
    <p:extLst>
      <p:ext uri="{BB962C8B-B14F-4D97-AF65-F5344CB8AC3E}">
        <p14:creationId xmlns:p14="http://schemas.microsoft.com/office/powerpoint/2010/main" val="2593022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Large,</a:t>
            </a:r>
            <a:r>
              <a:rPr lang="en-GB" baseline="0" dirty="0" smtClean="0"/>
              <a:t> international effort in making tools to analyse and then make understandable the data coming from the LHC.</a:t>
            </a:r>
            <a:endParaRPr lang="en-GB" dirty="0" smtClean="0"/>
          </a:p>
          <a:p>
            <a:r>
              <a:rPr lang="en-GB" dirty="0" smtClean="0"/>
              <a:t>In fact there is even an ‘open data portal’ where you can download real data, as well as open source software to do analysis and visualisation!</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6</a:t>
            </a:fld>
            <a:endParaRPr lang="en-GB"/>
          </a:p>
        </p:txBody>
      </p:sp>
    </p:spTree>
    <p:extLst>
      <p:ext uri="{BB962C8B-B14F-4D97-AF65-F5344CB8AC3E}">
        <p14:creationId xmlns:p14="http://schemas.microsoft.com/office/powerpoint/2010/main" val="11331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C40D7FBA-C133-4F0A-8606-C3DA2AB0AA5A}" type="slidenum">
              <a:rPr lang="en-US"/>
              <a:pPr/>
              <a:t>7</a:t>
            </a:fld>
            <a:endParaRPr lang="en-US"/>
          </a:p>
        </p:txBody>
      </p:sp>
      <p:sp>
        <p:nvSpPr>
          <p:cNvPr id="29699" name="Rectangle 2"/>
          <p:cNvSpPr>
            <a:spLocks noGrp="1" noRot="1" noChangeAspect="1" noChangeArrowheads="1" noTextEdit="1"/>
          </p:cNvSpPr>
          <p:nvPr>
            <p:ph type="sldImg"/>
          </p:nvPr>
        </p:nvSpPr>
        <p:spPr>
          <a:xfrm>
            <a:off x="674688" y="809625"/>
            <a:ext cx="5387975" cy="4041775"/>
          </a:xfrm>
          <a:ln/>
        </p:spPr>
      </p:sp>
      <p:sp>
        <p:nvSpPr>
          <p:cNvPr id="29700" name="Rectangle 3"/>
          <p:cNvSpPr>
            <a:spLocks noGrp="1" noChangeArrowheads="1"/>
          </p:cNvSpPr>
          <p:nvPr>
            <p:ph type="body" idx="1"/>
          </p:nvPr>
        </p:nvSpPr>
        <p:spPr>
          <a:xfrm>
            <a:off x="673788" y="5122776"/>
            <a:ext cx="5390305" cy="4847077"/>
          </a:xfrm>
          <a:noFill/>
          <a:ln/>
        </p:spPr>
        <p:txBody>
          <a:bodyPr/>
          <a:lstStyle/>
          <a:p>
            <a:pPr eaLnBrk="1" hangingPunct="1"/>
            <a:r>
              <a:rPr lang="en-GB" dirty="0" smtClean="0"/>
              <a:t>Computer</a:t>
            </a:r>
            <a:r>
              <a:rPr lang="en-GB" baseline="0" dirty="0" smtClean="0"/>
              <a:t> Hardware – Technology moving so fast that when LHC was approved we didn’t even know how much it was going to cost. We have now </a:t>
            </a:r>
            <a:endParaRPr lang="en-GB" dirty="0" smtClean="0"/>
          </a:p>
        </p:txBody>
      </p:sp>
    </p:spTree>
    <p:extLst>
      <p:ext uri="{BB962C8B-B14F-4D97-AF65-F5344CB8AC3E}">
        <p14:creationId xmlns:p14="http://schemas.microsoft.com/office/powerpoint/2010/main" val="3806382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grid sends</a:t>
            </a:r>
            <a:r>
              <a:rPr lang="en-GB" baseline="0" dirty="0" smtClean="0"/>
              <a:t> data around the world to institutes and universities, who then do the analysis on their local hardware.</a:t>
            </a:r>
          </a:p>
          <a:p>
            <a:r>
              <a:rPr lang="en-GB" baseline="0" dirty="0" smtClean="0"/>
              <a:t>15 petabytes of data per year.</a:t>
            </a:r>
          </a:p>
          <a:p>
            <a:r>
              <a:rPr lang="en-GB" baseline="0" dirty="0" smtClean="0"/>
              <a:t>Worlds largest computing grid</a:t>
            </a:r>
          </a:p>
          <a:p>
            <a:r>
              <a:rPr lang="en-GB" baseline="0" dirty="0" smtClean="0"/>
              <a:t>Gives access to the 8000 LHC physicists around the world</a:t>
            </a:r>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a:p>
        </p:txBody>
      </p:sp>
    </p:spTree>
    <p:extLst>
      <p:ext uri="{BB962C8B-B14F-4D97-AF65-F5344CB8AC3E}">
        <p14:creationId xmlns:p14="http://schemas.microsoft.com/office/powerpoint/2010/main" val="2980394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Superconducting magnets, cryogenics, – see them in SM18 tomorrow.</a:t>
            </a:r>
          </a:p>
          <a:p>
            <a:endParaRPr lang="en-GB" dirty="0" smtClean="0"/>
          </a:p>
        </p:txBody>
      </p:sp>
      <p:sp>
        <p:nvSpPr>
          <p:cNvPr id="4" name="Slide Number Placeholder 3"/>
          <p:cNvSpPr>
            <a:spLocks noGrp="1"/>
          </p:cNvSpPr>
          <p:nvPr>
            <p:ph type="sldNum" sz="quarter" idx="10"/>
          </p:nvPr>
        </p:nvSpPr>
        <p:spPr/>
        <p:txBody>
          <a:bodyPr/>
          <a:lstStyle/>
          <a:p>
            <a:fld id="{F72C0612-BD9D-4D03-A294-D1FB413A7EEF}" type="slidenum">
              <a:rPr lang="en-GB" smtClean="0"/>
              <a:t>9</a:t>
            </a:fld>
            <a:endParaRPr lang="en-GB"/>
          </a:p>
        </p:txBody>
      </p:sp>
    </p:spTree>
    <p:extLst>
      <p:ext uri="{BB962C8B-B14F-4D97-AF65-F5344CB8AC3E}">
        <p14:creationId xmlns:p14="http://schemas.microsoft.com/office/powerpoint/2010/main" val="4069041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205 m2 of silicon chip – about the same as a Tennis court.</a:t>
            </a:r>
            <a:endParaRPr lang="en-GB" dirty="0"/>
          </a:p>
        </p:txBody>
      </p:sp>
      <p:sp>
        <p:nvSpPr>
          <p:cNvPr id="4" name="Slide Number Placeholder 3"/>
          <p:cNvSpPr>
            <a:spLocks noGrp="1"/>
          </p:cNvSpPr>
          <p:nvPr>
            <p:ph type="sldNum" sz="quarter" idx="10"/>
          </p:nvPr>
        </p:nvSpPr>
        <p:spPr/>
        <p:txBody>
          <a:bodyPr/>
          <a:lstStyle/>
          <a:p>
            <a:fld id="{F72C0612-BD9D-4D03-A294-D1FB413A7EEF}" type="slidenum">
              <a:rPr lang="en-GB" smtClean="0"/>
              <a:t>10</a:t>
            </a:fld>
            <a:endParaRPr lang="en-GB"/>
          </a:p>
        </p:txBody>
      </p:sp>
    </p:spTree>
    <p:extLst>
      <p:ext uri="{BB962C8B-B14F-4D97-AF65-F5344CB8AC3E}">
        <p14:creationId xmlns:p14="http://schemas.microsoft.com/office/powerpoint/2010/main" val="346010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fr-CH"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smtClean="0"/>
              <a:t>Click to edit Master subtitle style</a:t>
            </a:r>
            <a:endParaRPr lang="en-US"/>
          </a:p>
        </p:txBody>
      </p:sp>
    </p:spTree>
    <p:extLst>
      <p:ext uri="{BB962C8B-B14F-4D97-AF65-F5344CB8AC3E}">
        <p14:creationId xmlns:p14="http://schemas.microsoft.com/office/powerpoint/2010/main" val="52768362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6046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882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46615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237882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24D8BB8-671C-4BD4-8B32-A0F7889E2164}" type="datetimeFigureOut">
              <a:rPr lang="en-GB" smtClean="0">
                <a:solidFill>
                  <a:prstClr val="black">
                    <a:tint val="75000"/>
                  </a:prstClr>
                </a:solidFill>
              </a:rPr>
              <a:pPr/>
              <a:t>15/08/2017</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EBA7BEF-F3FD-4A0C-B7F9-67F57D7E11C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6065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80533" y="0"/>
            <a:ext cx="807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13267" y="1049867"/>
            <a:ext cx="8652933" cy="5046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cxnSp>
        <p:nvCxnSpPr>
          <p:cNvPr id="1031" name="Connecteur droit 19"/>
          <p:cNvCxnSpPr>
            <a:cxnSpLocks noChangeShapeType="1"/>
          </p:cNvCxnSpPr>
          <p:nvPr userDrawn="1"/>
        </p:nvCxnSpPr>
        <p:spPr bwMode="auto">
          <a:xfrm>
            <a:off x="152400" y="6593954"/>
            <a:ext cx="8763000" cy="1587"/>
          </a:xfrm>
          <a:prstGeom prst="line">
            <a:avLst/>
          </a:prstGeom>
          <a:noFill/>
          <a:ln w="25400">
            <a:solidFill>
              <a:srgbClr val="7F7F7F"/>
            </a:solidFill>
            <a:round/>
            <a:headEnd/>
            <a:tailEnd/>
          </a:ln>
          <a:extLst>
            <a:ext uri="{909E8E84-426E-40DD-AFC4-6F175D3DCCD1}">
              <a14:hiddenFill xmlns:a14="http://schemas.microsoft.com/office/drawing/2010/main">
                <a:noFill/>
              </a14:hiddenFill>
            </a:ext>
          </a:extLst>
        </p:spPr>
      </p:cxnSp>
      <p:sp>
        <p:nvSpPr>
          <p:cNvPr id="8" name="Text Box 7"/>
          <p:cNvSpPr txBox="1">
            <a:spLocks noChangeArrowheads="1"/>
          </p:cNvSpPr>
          <p:nvPr userDrawn="1"/>
        </p:nvSpPr>
        <p:spPr bwMode="auto">
          <a:xfrm>
            <a:off x="76200" y="6589468"/>
            <a:ext cx="4953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Ins="0" bIns="0"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smtClean="0">
                <a:solidFill>
                  <a:srgbClr val="7F7F7F"/>
                </a:solidFill>
              </a:rPr>
              <a:t>Engineering</a:t>
            </a:r>
            <a:r>
              <a:rPr lang="en-US" sz="1200" baseline="0" dirty="0" smtClean="0">
                <a:solidFill>
                  <a:srgbClr val="7F7F7F"/>
                </a:solidFill>
              </a:rPr>
              <a:t> at CERN</a:t>
            </a:r>
            <a:endParaRPr lang="en-US" sz="1200" dirty="0" smtClean="0">
              <a:solidFill>
                <a:srgbClr val="7F7F7F"/>
              </a:solidFill>
            </a:endParaRPr>
          </a:p>
        </p:txBody>
      </p:sp>
      <p:sp>
        <p:nvSpPr>
          <p:cNvPr id="9" name="Text Box 8"/>
          <p:cNvSpPr txBox="1">
            <a:spLocks noChangeArrowheads="1"/>
          </p:cNvSpPr>
          <p:nvPr userDrawn="1"/>
        </p:nvSpPr>
        <p:spPr bwMode="auto">
          <a:xfrm>
            <a:off x="7408332" y="6589468"/>
            <a:ext cx="17356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t" anchorCtr="0">
            <a:norm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914400" eaLnBrk="0" fontAlgn="base" hangingPunct="0">
              <a:spcBef>
                <a:spcPct val="50000"/>
              </a:spcBef>
              <a:spcAft>
                <a:spcPct val="0"/>
              </a:spcAft>
              <a:defRPr/>
            </a:pPr>
            <a:r>
              <a:rPr lang="en-US" sz="1200" dirty="0" smtClean="0">
                <a:solidFill>
                  <a:srgbClr val="7F7F7F"/>
                </a:solidFill>
              </a:rPr>
              <a:t>Ray Veness (CERN)</a:t>
            </a:r>
          </a:p>
        </p:txBody>
      </p:sp>
      <p:pic>
        <p:nvPicPr>
          <p:cNvPr id="11" name="Picture 10" descr="CERN_logo_400x400[1].gif"/>
          <p:cNvPicPr>
            <a:picLocks noChangeAspect="1"/>
          </p:cNvPicPr>
          <p:nvPr userDrawn="1"/>
        </p:nvPicPr>
        <p:blipFill>
          <a:blip r:embed="rId7" cstate="print"/>
          <a:stretch>
            <a:fillRect/>
          </a:stretch>
        </p:blipFill>
        <p:spPr>
          <a:xfrm>
            <a:off x="36286" y="31448"/>
            <a:ext cx="729343" cy="729343"/>
          </a:xfrm>
          <a:prstGeom prst="rect">
            <a:avLst/>
          </a:prstGeom>
        </p:spPr>
      </p:pic>
    </p:spTree>
    <p:extLst>
      <p:ext uri="{BB962C8B-B14F-4D97-AF65-F5344CB8AC3E}">
        <p14:creationId xmlns:p14="http://schemas.microsoft.com/office/powerpoint/2010/main" val="72636650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fontAlgn="base">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fontAlgn="base">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fontAlgn="base">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lang="en-US" sz="3600" kern="1200" dirty="0" smtClean="0">
          <a:solidFill>
            <a:srgbClr val="C4D030"/>
          </a:solidFill>
          <a:latin typeface="Arial"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24D8BB8-671C-4BD4-8B32-A0F7889E2164}" type="datetimeFigureOut">
              <a:rPr lang="en-GB" smtClean="0">
                <a:solidFill>
                  <a:prstClr val="black">
                    <a:tint val="75000"/>
                  </a:prstClr>
                </a:solidFill>
              </a:rPr>
              <a:pPr defTabSz="914400"/>
              <a:t>15/08/2017</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EBA7BEF-F3FD-4A0C-B7F9-67F57D7E11CB}"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604540445"/>
      </p:ext>
    </p:extLst>
  </p:cSld>
  <p:clrMap bg1="lt1" tx1="dk1" bg2="lt2" tx2="dk2" accent1="accent1" accent2="accent2" accent3="accent3" accent4="accent4" accent5="accent5" accent6="accent6" hlink="hlink" folHlink="folHlink"/>
  <p:sldLayoutIdLst>
    <p:sldLayoutId id="214748367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wmv"/><Relationship Id="rId1" Type="http://schemas.microsoft.com/office/2007/relationships/media" Target="../media/media1.wmv"/><Relationship Id="rId5" Type="http://schemas.openxmlformats.org/officeDocument/2006/relationships/image" Target="../media/image18.png"/><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hyperlink" Target="https://en.wikipedia.org/wiki/Process_(engineering)" TargetMode="External"/><Relationship Id="rId3" Type="http://schemas.openxmlformats.org/officeDocument/2006/relationships/hyperlink" Target="https://en.wikipedia.org/wiki/Latin" TargetMode="External"/><Relationship Id="rId7" Type="http://schemas.openxmlformats.org/officeDocument/2006/relationships/hyperlink" Target="https://en.wikipedia.org/wiki/Design"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hyperlink" Target="https://en.wikipedia.org/wiki/Invention" TargetMode="External"/><Relationship Id="rId5" Type="http://schemas.openxmlformats.org/officeDocument/2006/relationships/hyperlink" Target="https://en.wikipedia.org/wiki/Economics" TargetMode="External"/><Relationship Id="rId4" Type="http://schemas.openxmlformats.org/officeDocument/2006/relationships/hyperlink" Target="https://en.wikipedia.org/wiki/Science" TargetMode="Externa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 Introduction to Engineering at CERN</a:t>
            </a:r>
            <a:endParaRPr lang="en-US" dirty="0"/>
          </a:p>
        </p:txBody>
      </p:sp>
      <p:sp>
        <p:nvSpPr>
          <p:cNvPr id="3" name="Subtitle 2"/>
          <p:cNvSpPr>
            <a:spLocks noGrp="1"/>
          </p:cNvSpPr>
          <p:nvPr>
            <p:ph type="subTitle" idx="1"/>
          </p:nvPr>
        </p:nvSpPr>
        <p:spPr/>
        <p:txBody>
          <a:bodyPr>
            <a:normAutofit/>
          </a:bodyPr>
          <a:lstStyle/>
          <a:p>
            <a:r>
              <a:rPr lang="en-US" dirty="0" smtClean="0"/>
              <a:t>Ray Veness</a:t>
            </a:r>
          </a:p>
          <a:p>
            <a:r>
              <a:rPr lang="en-US" dirty="0" smtClean="0"/>
              <a:t>CERN</a:t>
            </a:r>
          </a:p>
        </p:txBody>
      </p:sp>
    </p:spTree>
    <p:extLst>
      <p:ext uri="{BB962C8B-B14F-4D97-AF65-F5344CB8AC3E}">
        <p14:creationId xmlns:p14="http://schemas.microsoft.com/office/powerpoint/2010/main" val="807343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Title 1"/>
          <p:cNvSpPr>
            <a:spLocks noGrp="1"/>
          </p:cNvSpPr>
          <p:nvPr>
            <p:ph type="title"/>
          </p:nvPr>
        </p:nvSpPr>
        <p:spPr>
          <a:xfrm>
            <a:off x="928688" y="188913"/>
            <a:ext cx="7715250" cy="719137"/>
          </a:xfrm>
        </p:spPr>
        <p:txBody>
          <a:bodyPr/>
          <a:lstStyle/>
          <a:p>
            <a:r>
              <a:rPr lang="en-GB" dirty="0" smtClean="0"/>
              <a:t>Microchips for </a:t>
            </a:r>
            <a:r>
              <a:rPr lang="en-GB" dirty="0" err="1" smtClean="0"/>
              <a:t>Megastructures</a:t>
            </a:r>
            <a:endParaRPr lang="en-GB" dirty="0"/>
          </a:p>
        </p:txBody>
      </p:sp>
      <p:sp>
        <p:nvSpPr>
          <p:cNvPr id="120" name="Slide Number Placeholder 119"/>
          <p:cNvSpPr>
            <a:spLocks noGrp="1"/>
          </p:cNvSpPr>
          <p:nvPr>
            <p:ph type="sldNum" sz="quarter" idx="4294967295"/>
          </p:nvPr>
        </p:nvSpPr>
        <p:spPr>
          <a:xfrm>
            <a:off x="7019925" y="6286500"/>
            <a:ext cx="1905000" cy="457200"/>
          </a:xfrm>
          <a:prstGeom prst="rect">
            <a:avLst/>
          </a:prstGeom>
        </p:spPr>
        <p:txBody>
          <a:bodyPr/>
          <a:lstStyle/>
          <a:p>
            <a:pPr>
              <a:defRPr/>
            </a:pPr>
            <a:fld id="{AB31188A-6C22-4500-8FC2-BB540878341E}" type="slidenum">
              <a:rPr lang="el-GR" altLang="en-US" smtClean="0"/>
              <a:pPr>
                <a:defRPr/>
              </a:pPr>
              <a:t>10</a:t>
            </a:fld>
            <a:endParaRPr lang="el-GR" altLang="en-US"/>
          </a:p>
        </p:txBody>
      </p:sp>
      <p:sp>
        <p:nvSpPr>
          <p:cNvPr id="106" name="TextBox 105"/>
          <p:cNvSpPr txBox="1"/>
          <p:nvPr/>
        </p:nvSpPr>
        <p:spPr>
          <a:xfrm>
            <a:off x="3143240" y="1285860"/>
            <a:ext cx="5883342" cy="40011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2000" dirty="0" smtClean="0">
                <a:effectLst>
                  <a:glow rad="139700">
                    <a:schemeClr val="accent3">
                      <a:satMod val="175000"/>
                      <a:alpha val="40000"/>
                    </a:schemeClr>
                  </a:glow>
                </a:effectLst>
              </a:rPr>
              <a:t>CMS experiment on the LHC accelerator at CERN</a:t>
            </a:r>
            <a:endParaRPr lang="en-US" sz="2000" dirty="0">
              <a:effectLst>
                <a:glow rad="139700">
                  <a:schemeClr val="accent3">
                    <a:satMod val="175000"/>
                    <a:alpha val="40000"/>
                  </a:schemeClr>
                </a:glow>
              </a:effectLst>
            </a:endParaRPr>
          </a:p>
        </p:txBody>
      </p:sp>
      <p:pic>
        <p:nvPicPr>
          <p:cNvPr id="1027" name="Picture 3" descr="C:\Users\kostas\Desktop\CMS Tracker.jpg"/>
          <p:cNvPicPr>
            <a:picLocks noChangeAspect="1" noChangeArrowheads="1"/>
          </p:cNvPicPr>
          <p:nvPr/>
        </p:nvPicPr>
        <p:blipFill>
          <a:blip r:embed="rId3" cstate="print"/>
          <a:srcRect/>
          <a:stretch>
            <a:fillRect/>
          </a:stretch>
        </p:blipFill>
        <p:spPr bwMode="auto">
          <a:xfrm>
            <a:off x="3571868" y="1928802"/>
            <a:ext cx="5310979" cy="36433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8" name="Picture 4" descr="C:\Users\kostas\Desktop\CMS tracker hybrid.jpg"/>
          <p:cNvPicPr>
            <a:picLocks noChangeAspect="1" noChangeArrowheads="1"/>
          </p:cNvPicPr>
          <p:nvPr/>
        </p:nvPicPr>
        <p:blipFill>
          <a:blip r:embed="rId4" cstate="print"/>
          <a:srcRect/>
          <a:stretch>
            <a:fillRect/>
          </a:stretch>
        </p:blipFill>
        <p:spPr bwMode="auto">
          <a:xfrm rot="10800000">
            <a:off x="1928794" y="2285992"/>
            <a:ext cx="1067228" cy="253364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029" name="Picture 5" descr="C:\Users\kostas\Desktop\cernnews1_5-00.jpg"/>
          <p:cNvPicPr>
            <a:picLocks noChangeAspect="1" noChangeArrowheads="1"/>
          </p:cNvPicPr>
          <p:nvPr/>
        </p:nvPicPr>
        <p:blipFill>
          <a:blip r:embed="rId5" cstate="print"/>
          <a:srcRect/>
          <a:stretch>
            <a:fillRect/>
          </a:stretch>
        </p:blipFill>
        <p:spPr bwMode="auto">
          <a:xfrm>
            <a:off x="357158" y="1785926"/>
            <a:ext cx="914400" cy="80803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119" name="TextBox 118"/>
          <p:cNvSpPr txBox="1"/>
          <p:nvPr/>
        </p:nvSpPr>
        <p:spPr>
          <a:xfrm>
            <a:off x="1571604" y="1928802"/>
            <a:ext cx="1926810"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Silicon Tracker Hybrid</a:t>
            </a:r>
            <a:endParaRPr lang="en-US" sz="1400" dirty="0">
              <a:effectLst>
                <a:glow rad="139700">
                  <a:schemeClr val="accent3">
                    <a:satMod val="175000"/>
                    <a:alpha val="40000"/>
                  </a:schemeClr>
                </a:glow>
              </a:effectLst>
            </a:endParaRPr>
          </a:p>
        </p:txBody>
      </p:sp>
      <p:sp>
        <p:nvSpPr>
          <p:cNvPr id="121" name="TextBox 120"/>
          <p:cNvSpPr txBox="1"/>
          <p:nvPr/>
        </p:nvSpPr>
        <p:spPr>
          <a:xfrm>
            <a:off x="142844" y="1357298"/>
            <a:ext cx="1439561" cy="30777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rtlCol="0">
            <a:spAutoFit/>
          </a:bodyPr>
          <a:lstStyle/>
          <a:p>
            <a:r>
              <a:rPr lang="en-GB" sz="1400" dirty="0" smtClean="0">
                <a:effectLst>
                  <a:glow rad="139700">
                    <a:schemeClr val="accent3">
                      <a:satMod val="175000"/>
                      <a:alpha val="40000"/>
                    </a:schemeClr>
                  </a:glow>
                </a:effectLst>
              </a:rPr>
              <a:t>Front-End ASIC</a:t>
            </a:r>
            <a:endParaRPr lang="en-US" sz="1400" dirty="0">
              <a:effectLst>
                <a:glow rad="139700">
                  <a:schemeClr val="accent3">
                    <a:satMod val="175000"/>
                    <a:alpha val="40000"/>
                  </a:schemeClr>
                </a:glow>
              </a:effectLst>
            </a:endParaRPr>
          </a:p>
        </p:txBody>
      </p:sp>
      <p:cxnSp>
        <p:nvCxnSpPr>
          <p:cNvPr id="123" name="Straight Arrow Connector 122"/>
          <p:cNvCxnSpPr>
            <a:stCxn id="1029" idx="3"/>
          </p:cNvCxnSpPr>
          <p:nvPr/>
        </p:nvCxnSpPr>
        <p:spPr>
          <a:xfrm>
            <a:off x="1271558" y="2189945"/>
            <a:ext cx="942988" cy="810427"/>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27" name="Straight Arrow Connector 126"/>
          <p:cNvCxnSpPr>
            <a:stCxn id="1028" idx="1"/>
          </p:cNvCxnSpPr>
          <p:nvPr/>
        </p:nvCxnSpPr>
        <p:spPr>
          <a:xfrm>
            <a:off x="2996022" y="3552815"/>
            <a:ext cx="2933300" cy="447689"/>
          </a:xfrm>
          <a:prstGeom prst="straightConnector1">
            <a:avLst/>
          </a:prstGeom>
          <a:ln>
            <a:tailEnd type="arrow"/>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9972605">
            <a:off x="689192" y="5216919"/>
            <a:ext cx="3807430" cy="369332"/>
          </a:xfrm>
          <a:prstGeom prst="rect">
            <a:avLst/>
          </a:prstGeom>
          <a:solidFill>
            <a:srgbClr val="FF0000"/>
          </a:solidFill>
        </p:spPr>
        <p:txBody>
          <a:bodyPr wrap="square" rtlCol="0">
            <a:spAutoFit/>
          </a:bodyPr>
          <a:lstStyle/>
          <a:p>
            <a:r>
              <a:rPr lang="en-GB" dirty="0" smtClean="0"/>
              <a:t>Micro-electronics</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9296" y="0"/>
            <a:ext cx="4865408" cy="6858000"/>
          </a:xfrm>
          <a:prstGeom prst="rect">
            <a:avLst/>
          </a:prstGeom>
        </p:spPr>
      </p:pic>
      <p:sp>
        <p:nvSpPr>
          <p:cNvPr id="3" name="TextBox 2"/>
          <p:cNvSpPr txBox="1"/>
          <p:nvPr/>
        </p:nvSpPr>
        <p:spPr>
          <a:xfrm rot="19972605">
            <a:off x="453958" y="3307507"/>
            <a:ext cx="3807430" cy="369332"/>
          </a:xfrm>
          <a:prstGeom prst="rect">
            <a:avLst/>
          </a:prstGeom>
          <a:solidFill>
            <a:srgbClr val="FF0000"/>
          </a:solidFill>
        </p:spPr>
        <p:txBody>
          <a:bodyPr wrap="square" rtlCol="0">
            <a:spAutoFit/>
          </a:bodyPr>
          <a:lstStyle/>
          <a:p>
            <a:r>
              <a:rPr lang="en-GB" dirty="0" smtClean="0"/>
              <a:t>Superconducting magnets</a:t>
            </a:r>
            <a:endParaRPr lang="en-GB" dirty="0"/>
          </a:p>
        </p:txBody>
      </p:sp>
      <p:sp>
        <p:nvSpPr>
          <p:cNvPr id="4" name="TextBox 3"/>
          <p:cNvSpPr txBox="1"/>
          <p:nvPr/>
        </p:nvSpPr>
        <p:spPr>
          <a:xfrm rot="19972605">
            <a:off x="453958" y="4117987"/>
            <a:ext cx="3807430" cy="369332"/>
          </a:xfrm>
          <a:prstGeom prst="rect">
            <a:avLst/>
          </a:prstGeom>
          <a:solidFill>
            <a:srgbClr val="FF0000"/>
          </a:solidFill>
        </p:spPr>
        <p:txBody>
          <a:bodyPr wrap="square" rtlCol="0">
            <a:spAutoFit/>
          </a:bodyPr>
          <a:lstStyle/>
          <a:p>
            <a:r>
              <a:rPr lang="en-GB" dirty="0" smtClean="0"/>
              <a:t>Cryogenics</a:t>
            </a:r>
            <a:endParaRPr lang="en-GB" dirty="0"/>
          </a:p>
        </p:txBody>
      </p:sp>
      <p:sp>
        <p:nvSpPr>
          <p:cNvPr id="5" name="TextBox 4"/>
          <p:cNvSpPr txBox="1"/>
          <p:nvPr/>
        </p:nvSpPr>
        <p:spPr>
          <a:xfrm rot="19972605">
            <a:off x="514919" y="4928467"/>
            <a:ext cx="3807430" cy="369332"/>
          </a:xfrm>
          <a:prstGeom prst="rect">
            <a:avLst/>
          </a:prstGeom>
          <a:solidFill>
            <a:srgbClr val="FF0000"/>
          </a:solidFill>
        </p:spPr>
        <p:txBody>
          <a:bodyPr wrap="square" rtlCol="0">
            <a:spAutoFit/>
          </a:bodyPr>
          <a:lstStyle/>
          <a:p>
            <a:r>
              <a:rPr lang="en-GB" dirty="0" smtClean="0"/>
              <a:t>Power supplies</a:t>
            </a:r>
            <a:endParaRPr lang="en-GB" dirty="0"/>
          </a:p>
        </p:txBody>
      </p:sp>
    </p:spTree>
    <p:extLst>
      <p:ext uri="{BB962C8B-B14F-4D97-AF65-F5344CB8AC3E}">
        <p14:creationId xmlns:p14="http://schemas.microsoft.com/office/powerpoint/2010/main" val="1954674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2" name="Picture 2" descr="\\cern.ch\dfs\Workspaces\d\div_lhc\VACUUM\VENESS\Local Pictures\CMS\Installation\Brice photos\cms\CMS-bakeout-PAC09.jpg"/>
          <p:cNvPicPr>
            <a:picLocks noChangeAspect="1" noChangeArrowheads="1"/>
          </p:cNvPicPr>
          <p:nvPr/>
        </p:nvPicPr>
        <p:blipFill>
          <a:blip r:embed="rId3" cstate="print"/>
          <a:srcRect/>
          <a:stretch>
            <a:fillRect/>
          </a:stretch>
        </p:blipFill>
        <p:spPr bwMode="auto">
          <a:xfrm>
            <a:off x="346841" y="951185"/>
            <a:ext cx="8497614" cy="5660651"/>
          </a:xfrm>
          <a:prstGeom prst="rect">
            <a:avLst/>
          </a:prstGeom>
          <a:noFill/>
        </p:spPr>
      </p:pic>
      <p:sp>
        <p:nvSpPr>
          <p:cNvPr id="3" name="TextBox 2"/>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smtClean="0"/>
              <a:t>Ultra-high vacuum</a:t>
            </a:r>
            <a:endParaRPr lang="en-GB" dirty="0"/>
          </a:p>
        </p:txBody>
      </p:sp>
    </p:spTree>
    <p:extLst>
      <p:ext uri="{BB962C8B-B14F-4D97-AF65-F5344CB8AC3E}">
        <p14:creationId xmlns:p14="http://schemas.microsoft.com/office/powerpoint/2010/main" val="2862434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
        <p:nvSpPr>
          <p:cNvPr id="3" name="TextBox 2"/>
          <p:cNvSpPr txBox="1"/>
          <p:nvPr/>
        </p:nvSpPr>
        <p:spPr>
          <a:xfrm rot="19972605">
            <a:off x="568259" y="1918567"/>
            <a:ext cx="3807430" cy="369332"/>
          </a:xfrm>
          <a:prstGeom prst="rect">
            <a:avLst/>
          </a:prstGeom>
          <a:solidFill>
            <a:srgbClr val="FF0000"/>
          </a:solidFill>
        </p:spPr>
        <p:txBody>
          <a:bodyPr wrap="square" rtlCol="0">
            <a:spAutoFit/>
          </a:bodyPr>
          <a:lstStyle/>
          <a:p>
            <a:r>
              <a:rPr lang="en-GB" dirty="0" smtClean="0"/>
              <a:t>Underground Civil structures</a:t>
            </a:r>
            <a:endParaRPr lang="en-GB" dirty="0"/>
          </a:p>
        </p:txBody>
      </p:sp>
      <p:sp>
        <p:nvSpPr>
          <p:cNvPr id="4" name="TextBox 3"/>
          <p:cNvSpPr txBox="1"/>
          <p:nvPr/>
        </p:nvSpPr>
        <p:spPr>
          <a:xfrm rot="19972605">
            <a:off x="568260" y="2718667"/>
            <a:ext cx="3807430" cy="369332"/>
          </a:xfrm>
          <a:prstGeom prst="rect">
            <a:avLst/>
          </a:prstGeom>
          <a:solidFill>
            <a:srgbClr val="FF0000"/>
          </a:solidFill>
        </p:spPr>
        <p:txBody>
          <a:bodyPr wrap="square" rtlCol="0">
            <a:spAutoFit/>
          </a:bodyPr>
          <a:lstStyle/>
          <a:p>
            <a:r>
              <a:rPr lang="en-GB" dirty="0" smtClean="0"/>
              <a:t>Cooling and ventilation</a:t>
            </a:r>
            <a:endParaRPr lang="en-GB" dirty="0"/>
          </a:p>
        </p:txBody>
      </p:sp>
      <p:sp>
        <p:nvSpPr>
          <p:cNvPr id="5" name="TextBox 4"/>
          <p:cNvSpPr txBox="1"/>
          <p:nvPr/>
        </p:nvSpPr>
        <p:spPr>
          <a:xfrm rot="19972605">
            <a:off x="568258" y="3518769"/>
            <a:ext cx="3807430" cy="369332"/>
          </a:xfrm>
          <a:prstGeom prst="rect">
            <a:avLst/>
          </a:prstGeom>
          <a:solidFill>
            <a:srgbClr val="FF0000"/>
          </a:solidFill>
        </p:spPr>
        <p:txBody>
          <a:bodyPr wrap="square" rtlCol="0">
            <a:spAutoFit/>
          </a:bodyPr>
          <a:lstStyle/>
          <a:p>
            <a:r>
              <a:rPr lang="en-GB" dirty="0" smtClean="0"/>
              <a:t>Heavy handling</a:t>
            </a:r>
            <a:endParaRPr lang="en-GB" dirty="0"/>
          </a:p>
        </p:txBody>
      </p:sp>
    </p:spTree>
    <p:extLst>
      <p:ext uri="{BB962C8B-B14F-4D97-AF65-F5344CB8AC3E}">
        <p14:creationId xmlns:p14="http://schemas.microsoft.com/office/powerpoint/2010/main" val="201168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descr="PM54_2"/>
          <p:cNvPicPr>
            <a:picLocks noGrp="1" noChangeAspect="1" noChangeArrowheads="1"/>
          </p:cNvPicPr>
          <p:nvPr>
            <p:ph sz="half" idx="1"/>
          </p:nvPr>
        </p:nvPicPr>
        <p:blipFill>
          <a:blip r:embed="rId3" cstate="print"/>
          <a:srcRect/>
          <a:stretch>
            <a:fillRect/>
          </a:stretch>
        </p:blipFill>
        <p:spPr bwMode="auto">
          <a:xfrm>
            <a:off x="22010" y="-1"/>
            <a:ext cx="9121990" cy="6842837"/>
          </a:xfrm>
          <a:noFill/>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4" name="Picture 2" descr="PX56"/>
          <p:cNvPicPr>
            <a:picLocks noChangeAspect="1" noChangeArrowheads="1"/>
          </p:cNvPicPr>
          <p:nvPr/>
        </p:nvPicPr>
        <p:blipFill>
          <a:blip r:embed="rId3" cstate="print"/>
          <a:srcRect b="10994"/>
          <a:stretch>
            <a:fillRect/>
          </a:stretch>
        </p:blipFill>
        <p:spPr bwMode="auto">
          <a:xfrm>
            <a:off x="0" y="-27384"/>
            <a:ext cx="9144000" cy="6507162"/>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066" name="Picture 2" descr="DSCN0017"/>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216067" name="Text Box 3"/>
          <p:cNvSpPr txBox="1">
            <a:spLocks noChangeArrowheads="1"/>
          </p:cNvSpPr>
          <p:nvPr/>
        </p:nvSpPr>
        <p:spPr bwMode="auto">
          <a:xfrm>
            <a:off x="0" y="6491288"/>
            <a:ext cx="685800" cy="366712"/>
          </a:xfrm>
          <a:prstGeom prst="rect">
            <a:avLst/>
          </a:prstGeom>
          <a:noFill/>
          <a:ln w="9525">
            <a:noFill/>
            <a:miter lim="800000"/>
            <a:headEnd/>
            <a:tailEnd/>
          </a:ln>
          <a:effectLst/>
        </p:spPr>
        <p:txBody>
          <a:bodyPr wrap="none">
            <a:spAutoFit/>
          </a:bodyPr>
          <a:lstStyle/>
          <a:p>
            <a:pPr algn="l"/>
            <a:r>
              <a:rPr lang="fr-FR" sz="1800">
                <a:latin typeface="Tahoma" pitchFamily="34" charset="0"/>
              </a:rPr>
              <a:t>2004</a:t>
            </a:r>
          </a:p>
        </p:txBody>
      </p:sp>
      <p:sp>
        <p:nvSpPr>
          <p:cNvPr id="216068" name="Text Box 4"/>
          <p:cNvSpPr txBox="1">
            <a:spLocks noChangeArrowheads="1"/>
          </p:cNvSpPr>
          <p:nvPr/>
        </p:nvSpPr>
        <p:spPr bwMode="auto">
          <a:xfrm>
            <a:off x="7239000" y="5867400"/>
            <a:ext cx="1905000" cy="915988"/>
          </a:xfrm>
          <a:prstGeom prst="rect">
            <a:avLst/>
          </a:prstGeom>
          <a:solidFill>
            <a:schemeClr val="accent1">
              <a:alpha val="60001"/>
            </a:schemeClr>
          </a:solidFill>
          <a:ln w="9525">
            <a:noFill/>
            <a:miter lim="800000"/>
            <a:headEnd/>
            <a:tailEnd/>
          </a:ln>
          <a:effectLst/>
        </p:spPr>
        <p:txBody>
          <a:bodyPr>
            <a:spAutoFit/>
          </a:bodyPr>
          <a:lstStyle/>
          <a:p>
            <a:pPr algn="l">
              <a:spcBef>
                <a:spcPct val="50000"/>
              </a:spcBef>
            </a:pPr>
            <a:r>
              <a:rPr lang="en-GB" sz="1800">
                <a:solidFill>
                  <a:schemeClr val="tx1"/>
                </a:solidFill>
                <a:latin typeface="Tahoma" pitchFamily="34" charset="0"/>
              </a:rPr>
              <a:t>Total Concrete Volume = 90,000m3</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ERN-VIDEORUSH-2007-035-0753-kbps-480x360-25-fps-audio-64-kbps-48-kHz-stere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72997" y="579748"/>
            <a:ext cx="7494309" cy="5620732"/>
          </a:xfrm>
          <a:prstGeom prst="rect">
            <a:avLst/>
          </a:prstGeom>
        </p:spPr>
      </p:pic>
    </p:spTree>
    <p:extLst>
      <p:ext uri="{BB962C8B-B14F-4D97-AF65-F5344CB8AC3E}">
        <p14:creationId xmlns:p14="http://schemas.microsoft.com/office/powerpoint/2010/main" val="16488354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8889" r="9915" b="2439"/>
          <a:stretch/>
        </p:blipFill>
        <p:spPr>
          <a:xfrm>
            <a:off x="0" y="0"/>
            <a:ext cx="9144000" cy="6858000"/>
          </a:xfrm>
          <a:prstGeom prst="rect">
            <a:avLst/>
          </a:prstGeom>
        </p:spPr>
      </p:pic>
    </p:spTree>
    <p:extLst>
      <p:ext uri="{BB962C8B-B14F-4D97-AF65-F5344CB8AC3E}">
        <p14:creationId xmlns:p14="http://schemas.microsoft.com/office/powerpoint/2010/main" val="1214296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ern.ch\dfs\Users\v\veness\Documents\My Pictures\Work\RAe\bol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300" y="919100"/>
            <a:ext cx="688538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819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2801860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286" y="943820"/>
            <a:ext cx="8979465" cy="5048766"/>
          </a:xfrm>
          <a:prstGeom prst="rect">
            <a:avLst/>
          </a:prstGeom>
        </p:spPr>
      </p:pic>
      <p:sp>
        <p:nvSpPr>
          <p:cNvPr id="2" name="TextBox 1"/>
          <p:cNvSpPr txBox="1"/>
          <p:nvPr/>
        </p:nvSpPr>
        <p:spPr>
          <a:xfrm>
            <a:off x="7305774" y="6238807"/>
            <a:ext cx="1838226" cy="246221"/>
          </a:xfrm>
          <a:prstGeom prst="rect">
            <a:avLst/>
          </a:prstGeom>
          <a:noFill/>
        </p:spPr>
        <p:txBody>
          <a:bodyPr wrap="square" rtlCol="0">
            <a:spAutoFit/>
          </a:bodyPr>
          <a:lstStyle/>
          <a:p>
            <a:r>
              <a:rPr lang="en-GB" sz="1000" dirty="0" smtClean="0"/>
              <a:t>Image courtesy British Gas</a:t>
            </a:r>
            <a:endParaRPr lang="en-GB" sz="1000" dirty="0"/>
          </a:p>
        </p:txBody>
      </p:sp>
    </p:spTree>
    <p:extLst>
      <p:ext uri="{BB962C8B-B14F-4D97-AF65-F5344CB8AC3E}">
        <p14:creationId xmlns:p14="http://schemas.microsoft.com/office/powerpoint/2010/main" val="337612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039350454"/>
              </p:ext>
            </p:extLst>
          </p:nvPr>
        </p:nvGraphicFramePr>
        <p:xfrm>
          <a:off x="539552" y="1428750"/>
          <a:ext cx="7776864" cy="5096594"/>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p:nvPr>
        </p:nvSpPr>
        <p:spPr/>
        <p:txBody>
          <a:bodyPr/>
          <a:lstStyle/>
          <a:p>
            <a:r>
              <a:rPr lang="en-GB" dirty="0" smtClean="0"/>
              <a:t>CERN Staff in 2012</a:t>
            </a:r>
            <a:endParaRPr lang="en-GB" dirty="0"/>
          </a:p>
        </p:txBody>
      </p:sp>
      <p:sp>
        <p:nvSpPr>
          <p:cNvPr id="2" name="Oval 1"/>
          <p:cNvSpPr/>
          <p:nvPr/>
        </p:nvSpPr>
        <p:spPr>
          <a:xfrm>
            <a:off x="4995644" y="30835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996419" y="3288484"/>
            <a:ext cx="2147581" cy="1754326"/>
          </a:xfrm>
          <a:prstGeom prst="rect">
            <a:avLst/>
          </a:prstGeom>
          <a:noFill/>
        </p:spPr>
        <p:txBody>
          <a:bodyPr wrap="square" rtlCol="0">
            <a:spAutoFit/>
          </a:bodyPr>
          <a:lstStyle/>
          <a:p>
            <a:r>
              <a:rPr lang="en-GB" dirty="0" smtClean="0"/>
              <a:t>Engineers</a:t>
            </a:r>
          </a:p>
          <a:p>
            <a:r>
              <a:rPr lang="en-GB" dirty="0" smtClean="0"/>
              <a:t>-Electrical/Electronic</a:t>
            </a:r>
          </a:p>
          <a:p>
            <a:r>
              <a:rPr lang="en-GB" dirty="0" smtClean="0"/>
              <a:t>-Mechanical</a:t>
            </a:r>
          </a:p>
          <a:p>
            <a:r>
              <a:rPr lang="en-GB" dirty="0" smtClean="0"/>
              <a:t>-Civil</a:t>
            </a:r>
          </a:p>
          <a:p>
            <a:r>
              <a:rPr lang="en-GB" dirty="0" smtClean="0"/>
              <a:t>-Computing</a:t>
            </a:r>
          </a:p>
          <a:p>
            <a:r>
              <a:rPr lang="en-GB" dirty="0" smtClean="0"/>
              <a:t>Applied physicists</a:t>
            </a:r>
            <a:endParaRPr lang="en-GB" dirty="0"/>
          </a:p>
        </p:txBody>
      </p:sp>
      <p:sp>
        <p:nvSpPr>
          <p:cNvPr id="6" name="Oval 5"/>
          <p:cNvSpPr/>
          <p:nvPr/>
        </p:nvSpPr>
        <p:spPr>
          <a:xfrm>
            <a:off x="2458184" y="3769383"/>
            <a:ext cx="1706880" cy="1744980"/>
          </a:xfrm>
          <a:prstGeom prst="ellipse">
            <a:avLst/>
          </a:prstGeom>
          <a:solidFill>
            <a:schemeClr val="accent2">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63655" y="4248604"/>
            <a:ext cx="2294529" cy="923330"/>
          </a:xfrm>
          <a:prstGeom prst="rect">
            <a:avLst/>
          </a:prstGeom>
          <a:noFill/>
        </p:spPr>
        <p:txBody>
          <a:bodyPr wrap="square" rtlCol="0">
            <a:spAutoFit/>
          </a:bodyPr>
          <a:lstStyle/>
          <a:p>
            <a:r>
              <a:rPr lang="en-GB" dirty="0" smtClean="0"/>
              <a:t>Technicians</a:t>
            </a:r>
          </a:p>
          <a:p>
            <a:r>
              <a:rPr lang="en-GB" dirty="0" smtClean="0"/>
              <a:t>Programmers</a:t>
            </a:r>
          </a:p>
          <a:p>
            <a:r>
              <a:rPr lang="en-GB" dirty="0" smtClean="0"/>
              <a:t>Accelerator operators</a:t>
            </a:r>
            <a:endParaRPr lang="en-GB" dirty="0"/>
          </a:p>
        </p:txBody>
      </p:sp>
    </p:spTree>
    <p:extLst>
      <p:ext uri="{BB962C8B-B14F-4D97-AF65-F5344CB8AC3E}">
        <p14:creationId xmlns:p14="http://schemas.microsoft.com/office/powerpoint/2010/main" val="1117968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cxnSp>
        <p:nvCxnSpPr>
          <p:cNvPr id="4" name="Straight Arrow Connector 3"/>
          <p:cNvCxnSpPr/>
          <p:nvPr/>
        </p:nvCxnSpPr>
        <p:spPr bwMode="auto">
          <a:xfrm flipV="1">
            <a:off x="0" y="3428999"/>
            <a:ext cx="4572000" cy="15240"/>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cxnSp>
        <p:nvCxnSpPr>
          <p:cNvPr id="5" name="Straight Arrow Connector 4"/>
          <p:cNvCxnSpPr>
            <a:stCxn id="2" idx="3"/>
          </p:cNvCxnSpPr>
          <p:nvPr/>
        </p:nvCxnSpPr>
        <p:spPr bwMode="auto">
          <a:xfrm flipH="1" flipV="1">
            <a:off x="4697730" y="3428999"/>
            <a:ext cx="4446270" cy="1"/>
          </a:xfrm>
          <a:prstGeom prst="straightConnector1">
            <a:avLst/>
          </a:prstGeom>
          <a:solidFill>
            <a:schemeClr val="accent1"/>
          </a:solidFill>
          <a:ln w="127000" cap="flat" cmpd="sng" algn="ctr">
            <a:solidFill>
              <a:srgbClr val="FF0000"/>
            </a:solidFill>
            <a:prstDash val="solid"/>
            <a:round/>
            <a:headEnd type="none" w="med" len="med"/>
            <a:tailEnd type="triangle"/>
          </a:ln>
          <a:effectLst/>
        </p:spPr>
      </p:cxnSp>
      <p:sp>
        <p:nvSpPr>
          <p:cNvPr id="11" name="TextBox 10"/>
          <p:cNvSpPr txBox="1"/>
          <p:nvPr/>
        </p:nvSpPr>
        <p:spPr>
          <a:xfrm>
            <a:off x="1738760" y="5820960"/>
            <a:ext cx="5666479" cy="646331"/>
          </a:xfrm>
          <a:prstGeom prst="rect">
            <a:avLst/>
          </a:prstGeom>
          <a:solidFill>
            <a:srgbClr val="FF0000"/>
          </a:solidFill>
        </p:spPr>
        <p:txBody>
          <a:bodyPr wrap="square" rtlCol="0">
            <a:spAutoFit/>
          </a:bodyPr>
          <a:lstStyle/>
          <a:p>
            <a:r>
              <a:rPr lang="en-GB" dirty="0"/>
              <a:t>P</a:t>
            </a:r>
            <a:r>
              <a:rPr lang="en-GB" dirty="0" smtClean="0"/>
              <a:t>hysics specification for an experimental </a:t>
            </a:r>
            <a:r>
              <a:rPr lang="en-GB" dirty="0" err="1" smtClean="0"/>
              <a:t>beampipe</a:t>
            </a:r>
            <a:r>
              <a:rPr lang="en-GB" dirty="0" smtClean="0"/>
              <a:t> : Nothing, contained by nothing!</a:t>
            </a:r>
            <a:endParaRPr lang="en-GB" dirty="0"/>
          </a:p>
        </p:txBody>
      </p:sp>
    </p:spTree>
    <p:extLst>
      <p:ext uri="{BB962C8B-B14F-4D97-AF65-F5344CB8AC3E}">
        <p14:creationId xmlns:p14="http://schemas.microsoft.com/office/powerpoint/2010/main" val="3263134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Local Docs\Presentations\sheffield\1101007_02-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6334"/>
            <a:ext cx="9145380" cy="609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5044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descr="\\cern.ch\dfs\Users\v\veness\Documents\My Pictures\periodic-table.gif"/>
          <p:cNvPicPr>
            <a:picLocks noChangeAspect="1" noChangeArrowheads="1"/>
          </p:cNvPicPr>
          <p:nvPr/>
        </p:nvPicPr>
        <p:blipFill>
          <a:blip r:embed="rId3" cstate="print"/>
          <a:srcRect/>
          <a:stretch>
            <a:fillRect/>
          </a:stretch>
        </p:blipFill>
        <p:spPr bwMode="auto">
          <a:xfrm>
            <a:off x="3244330" y="2338168"/>
            <a:ext cx="5688632" cy="3896323"/>
          </a:xfrm>
          <a:prstGeom prst="rect">
            <a:avLst/>
          </a:prstGeom>
          <a:noFill/>
        </p:spPr>
      </p:pic>
      <p:sp>
        <p:nvSpPr>
          <p:cNvPr id="2" name="TextBox 1"/>
          <p:cNvSpPr txBox="1"/>
          <p:nvPr/>
        </p:nvSpPr>
        <p:spPr>
          <a:xfrm>
            <a:off x="3347864" y="2484185"/>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3" name="TextBox 2"/>
          <p:cNvSpPr txBox="1"/>
          <p:nvPr/>
        </p:nvSpPr>
        <p:spPr>
          <a:xfrm>
            <a:off x="1466544" y="1119693"/>
            <a:ext cx="1656184" cy="923330"/>
          </a:xfrm>
          <a:prstGeom prst="rect">
            <a:avLst/>
          </a:prstGeom>
          <a:noFill/>
        </p:spPr>
        <p:txBody>
          <a:bodyPr wrap="square" rtlCol="0">
            <a:spAutoFit/>
          </a:bodyPr>
          <a:lstStyle/>
          <a:p>
            <a:r>
              <a:rPr lang="en-GB" dirty="0" smtClean="0">
                <a:latin typeface="Comic Sans MS" pitchFamily="66" charset="0"/>
              </a:rPr>
              <a:t>Hydrogen is a gas at room temperature!</a:t>
            </a:r>
            <a:endParaRPr lang="en-GB" dirty="0">
              <a:latin typeface="Comic Sans MS" pitchFamily="66" charset="0"/>
            </a:endParaRPr>
          </a:p>
        </p:txBody>
      </p:sp>
      <p:sp>
        <p:nvSpPr>
          <p:cNvPr id="8" name="TextBox 7"/>
          <p:cNvSpPr txBox="1"/>
          <p:nvPr/>
        </p:nvSpPr>
        <p:spPr>
          <a:xfrm>
            <a:off x="8460432" y="2492895"/>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9" name="TextBox 8"/>
          <p:cNvSpPr txBox="1"/>
          <p:nvPr/>
        </p:nvSpPr>
        <p:spPr>
          <a:xfrm>
            <a:off x="7092280" y="1151811"/>
            <a:ext cx="1656184" cy="369332"/>
          </a:xfrm>
          <a:prstGeom prst="rect">
            <a:avLst/>
          </a:prstGeom>
          <a:noFill/>
        </p:spPr>
        <p:txBody>
          <a:bodyPr wrap="square" rtlCol="0">
            <a:spAutoFit/>
          </a:bodyPr>
          <a:lstStyle/>
          <a:p>
            <a:r>
              <a:rPr lang="en-GB" dirty="0" smtClean="0">
                <a:latin typeface="Comic Sans MS" pitchFamily="66" charset="0"/>
              </a:rPr>
              <a:t>So is helium…</a:t>
            </a:r>
            <a:endParaRPr lang="en-GB" dirty="0">
              <a:latin typeface="Comic Sans MS" pitchFamily="66" charset="0"/>
            </a:endParaRPr>
          </a:p>
        </p:txBody>
      </p:sp>
      <p:sp>
        <p:nvSpPr>
          <p:cNvPr id="10" name="TextBox 9"/>
          <p:cNvSpPr txBox="1"/>
          <p:nvPr/>
        </p:nvSpPr>
        <p:spPr>
          <a:xfrm>
            <a:off x="3361248" y="2852936"/>
            <a:ext cx="576064" cy="584775"/>
          </a:xfrm>
          <a:prstGeom prst="rect">
            <a:avLst/>
          </a:prstGeom>
          <a:noFill/>
        </p:spPr>
        <p:txBody>
          <a:bodyPr wrap="square" rtlCol="0">
            <a:spAutoFit/>
          </a:bodyPr>
          <a:lstStyle/>
          <a:p>
            <a:r>
              <a:rPr lang="en-GB" sz="3200" b="1" dirty="0" smtClean="0">
                <a:solidFill>
                  <a:srgbClr val="FF0000"/>
                </a:solidFill>
                <a:latin typeface="Comic Sans MS" pitchFamily="66" charset="0"/>
              </a:rPr>
              <a:t>X</a:t>
            </a:r>
            <a:endParaRPr lang="en-GB" sz="3200" b="1" dirty="0">
              <a:solidFill>
                <a:srgbClr val="FF0000"/>
              </a:solidFill>
              <a:latin typeface="Comic Sans MS" pitchFamily="66" charset="0"/>
            </a:endParaRPr>
          </a:p>
        </p:txBody>
      </p:sp>
      <p:sp>
        <p:nvSpPr>
          <p:cNvPr id="11" name="TextBox 10"/>
          <p:cNvSpPr txBox="1"/>
          <p:nvPr/>
        </p:nvSpPr>
        <p:spPr>
          <a:xfrm>
            <a:off x="119851" y="2406659"/>
            <a:ext cx="1819537" cy="1200329"/>
          </a:xfrm>
          <a:prstGeom prst="rect">
            <a:avLst/>
          </a:prstGeom>
          <a:noFill/>
        </p:spPr>
        <p:txBody>
          <a:bodyPr wrap="square" rtlCol="0">
            <a:spAutoFit/>
          </a:bodyPr>
          <a:lstStyle/>
          <a:p>
            <a:r>
              <a:rPr lang="en-GB" dirty="0" smtClean="0">
                <a:latin typeface="Comic Sans MS" pitchFamily="66" charset="0"/>
              </a:rPr>
              <a:t>Lithium explodes in air… not so good</a:t>
            </a:r>
            <a:endParaRPr lang="en-GB" dirty="0">
              <a:latin typeface="Comic Sans MS" pitchFamily="66" charset="0"/>
            </a:endParaRPr>
          </a:p>
        </p:txBody>
      </p:sp>
      <p:sp>
        <p:nvSpPr>
          <p:cNvPr id="12" name="TextBox 11"/>
          <p:cNvSpPr txBox="1"/>
          <p:nvPr/>
        </p:nvSpPr>
        <p:spPr>
          <a:xfrm>
            <a:off x="3563888" y="2683658"/>
            <a:ext cx="576064" cy="923330"/>
          </a:xfrm>
          <a:prstGeom prst="rect">
            <a:avLst/>
          </a:prstGeom>
          <a:noFill/>
        </p:spPr>
        <p:txBody>
          <a:bodyPr wrap="square" rtlCol="0">
            <a:spAutoFit/>
          </a:bodyPr>
          <a:lstStyle/>
          <a:p>
            <a:r>
              <a:rPr lang="en-GB" sz="5400" dirty="0">
                <a:solidFill>
                  <a:srgbClr val="FF0000"/>
                </a:solidFill>
                <a:latin typeface="Comic Sans MS" pitchFamily="66" charset="0"/>
              </a:rPr>
              <a:t>O</a:t>
            </a:r>
          </a:p>
        </p:txBody>
      </p:sp>
      <p:sp>
        <p:nvSpPr>
          <p:cNvPr id="14" name="TextBox 13"/>
          <p:cNvSpPr txBox="1"/>
          <p:nvPr/>
        </p:nvSpPr>
        <p:spPr>
          <a:xfrm>
            <a:off x="611560" y="4289192"/>
            <a:ext cx="2232248" cy="646331"/>
          </a:xfrm>
          <a:prstGeom prst="rect">
            <a:avLst/>
          </a:prstGeom>
          <a:noFill/>
        </p:spPr>
        <p:txBody>
          <a:bodyPr wrap="square" rtlCol="0">
            <a:spAutoFit/>
          </a:bodyPr>
          <a:lstStyle/>
          <a:p>
            <a:r>
              <a:rPr lang="en-GB" dirty="0" smtClean="0">
                <a:latin typeface="Comic Sans MS" pitchFamily="66" charset="0"/>
              </a:rPr>
              <a:t>Beryllium… that would be good!</a:t>
            </a:r>
            <a:endParaRPr lang="en-GB" dirty="0">
              <a:latin typeface="Comic Sans MS" pitchFamily="66" charset="0"/>
            </a:endParaRPr>
          </a:p>
        </p:txBody>
      </p:sp>
      <p:sp>
        <p:nvSpPr>
          <p:cNvPr id="15" name="TextBox 14"/>
          <p:cNvSpPr txBox="1"/>
          <p:nvPr/>
        </p:nvSpPr>
        <p:spPr>
          <a:xfrm>
            <a:off x="653325" y="5229200"/>
            <a:ext cx="2232248" cy="923330"/>
          </a:xfrm>
          <a:prstGeom prst="rect">
            <a:avLst/>
          </a:prstGeom>
          <a:noFill/>
        </p:spPr>
        <p:txBody>
          <a:bodyPr wrap="square" rtlCol="0">
            <a:spAutoFit/>
          </a:bodyPr>
          <a:lstStyle/>
          <a:p>
            <a:r>
              <a:rPr lang="en-GB" dirty="0" smtClean="0">
                <a:latin typeface="Comic Sans MS" pitchFamily="66" charset="0"/>
              </a:rPr>
              <a:t>…except that it is pretty hard to get hold of!</a:t>
            </a:r>
            <a:endParaRPr lang="en-GB" dirty="0">
              <a:latin typeface="Comic Sans MS" pitchFamily="66" charset="0"/>
            </a:endParaRPr>
          </a:p>
        </p:txBody>
      </p:sp>
      <p:cxnSp>
        <p:nvCxnSpPr>
          <p:cNvPr id="6" name="Straight Arrow Connector 5"/>
          <p:cNvCxnSpPr>
            <a:stCxn id="3" idx="2"/>
          </p:cNvCxnSpPr>
          <p:nvPr/>
        </p:nvCxnSpPr>
        <p:spPr bwMode="auto">
          <a:xfrm>
            <a:off x="2294636" y="2043023"/>
            <a:ext cx="1125236" cy="52188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19" name="Straight Arrow Connector 18"/>
          <p:cNvCxnSpPr/>
          <p:nvPr/>
        </p:nvCxnSpPr>
        <p:spPr bwMode="auto">
          <a:xfrm>
            <a:off x="7969964" y="1521143"/>
            <a:ext cx="634484" cy="1043761"/>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1" name="Straight Arrow Connector 20"/>
          <p:cNvCxnSpPr>
            <a:endCxn id="10" idx="1"/>
          </p:cNvCxnSpPr>
          <p:nvPr/>
        </p:nvCxnSpPr>
        <p:spPr bwMode="auto">
          <a:xfrm>
            <a:off x="1511660" y="2852936"/>
            <a:ext cx="1849588" cy="292388"/>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cxnSp>
        <p:nvCxnSpPr>
          <p:cNvPr id="23" name="Straight Arrow Connector 22"/>
          <p:cNvCxnSpPr/>
          <p:nvPr/>
        </p:nvCxnSpPr>
        <p:spPr bwMode="auto">
          <a:xfrm flipV="1">
            <a:off x="2444304" y="3366993"/>
            <a:ext cx="1335608" cy="922199"/>
          </a:xfrm>
          <a:prstGeom prst="straightConnector1">
            <a:avLst/>
          </a:prstGeom>
          <a:solidFill>
            <a:schemeClr val="accent1"/>
          </a:solidFill>
          <a:ln w="38100" cap="flat" cmpd="sng" algn="ctr">
            <a:solidFill>
              <a:srgbClr val="FF0000"/>
            </a:solidFill>
            <a:prstDash val="solid"/>
            <a:round/>
            <a:headEnd type="none" w="med" len="med"/>
            <a:tailEnd type="arrow"/>
          </a:ln>
          <a:effectLst/>
        </p:spPr>
      </p:cxnSp>
      <p:sp>
        <p:nvSpPr>
          <p:cNvPr id="22" name="Title 21"/>
          <p:cNvSpPr>
            <a:spLocks noGrp="1"/>
          </p:cNvSpPr>
          <p:nvPr>
            <p:ph type="title"/>
          </p:nvPr>
        </p:nvSpPr>
        <p:spPr>
          <a:xfrm>
            <a:off x="0" y="11361"/>
            <a:ext cx="9144000" cy="1143000"/>
          </a:xfrm>
        </p:spPr>
        <p:txBody>
          <a:bodyPr/>
          <a:lstStyle/>
          <a:p>
            <a:r>
              <a:rPr lang="en-GB" dirty="0" smtClean="0"/>
              <a:t>Nothing, contained by nothing!</a:t>
            </a:r>
            <a:endParaRPr lang="en-GB"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10" grpId="0"/>
      <p:bldP spid="11" grpId="0"/>
      <p:bldP spid="12"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6" descr="\\cern.ch\dfs\Users\v\veness\Documents\My Pictures\Work\world-ma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84" y="476672"/>
            <a:ext cx="8837712" cy="52658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8784" y="620688"/>
            <a:ext cx="2304256" cy="1200329"/>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Beryllium metal is only really produced here in the USA…</a:t>
            </a:r>
            <a:endParaRPr lang="en-GB" dirty="0">
              <a:latin typeface="Comic Sans MS" pitchFamily="66" charset="0"/>
            </a:endParaRPr>
          </a:p>
        </p:txBody>
      </p:sp>
      <p:sp>
        <p:nvSpPr>
          <p:cNvPr id="4" name="TextBox 3"/>
          <p:cNvSpPr txBox="1"/>
          <p:nvPr/>
        </p:nvSpPr>
        <p:spPr>
          <a:xfrm>
            <a:off x="6727607" y="3501008"/>
            <a:ext cx="2304256" cy="646331"/>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 and here in Kazakhstan…</a:t>
            </a:r>
            <a:endParaRPr lang="en-GB" dirty="0">
              <a:latin typeface="Comic Sans MS" pitchFamily="66" charset="0"/>
            </a:endParaRPr>
          </a:p>
        </p:txBody>
      </p:sp>
      <p:sp>
        <p:nvSpPr>
          <p:cNvPr id="5" name="TextBox 4"/>
          <p:cNvSpPr txBox="1"/>
          <p:nvPr/>
        </p:nvSpPr>
        <p:spPr>
          <a:xfrm>
            <a:off x="6012160" y="620687"/>
            <a:ext cx="2880320" cy="369332"/>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…and here in Moscow.</a:t>
            </a:r>
            <a:endParaRPr lang="en-GB" dirty="0">
              <a:latin typeface="Comic Sans MS" pitchFamily="66" charset="0"/>
            </a:endParaRPr>
          </a:p>
        </p:txBody>
      </p:sp>
      <p:sp>
        <p:nvSpPr>
          <p:cNvPr id="6" name="TextBox 5"/>
          <p:cNvSpPr txBox="1"/>
          <p:nvPr/>
        </p:nvSpPr>
        <p:spPr>
          <a:xfrm>
            <a:off x="220794" y="3717032"/>
            <a:ext cx="2304256" cy="1477328"/>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And the only places in the world that make these kind of complex parts are here in California…</a:t>
            </a:r>
            <a:endParaRPr lang="en-GB" dirty="0">
              <a:latin typeface="Comic Sans MS" pitchFamily="66" charset="0"/>
            </a:endParaRPr>
          </a:p>
        </p:txBody>
      </p:sp>
      <p:sp>
        <p:nvSpPr>
          <p:cNvPr id="7" name="5-Point Star 6"/>
          <p:cNvSpPr/>
          <p:nvPr/>
        </p:nvSpPr>
        <p:spPr bwMode="auto">
          <a:xfrm>
            <a:off x="1979712" y="270892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8" name="5-Point Star 7"/>
          <p:cNvSpPr/>
          <p:nvPr/>
        </p:nvSpPr>
        <p:spPr bwMode="auto">
          <a:xfrm>
            <a:off x="6084168" y="234888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9" name="5-Point Star 8"/>
          <p:cNvSpPr/>
          <p:nvPr/>
        </p:nvSpPr>
        <p:spPr bwMode="auto">
          <a:xfrm>
            <a:off x="1207698" y="2728799"/>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0" name="5-Point Star 9"/>
          <p:cNvSpPr/>
          <p:nvPr/>
        </p:nvSpPr>
        <p:spPr bwMode="auto">
          <a:xfrm>
            <a:off x="5328084" y="1997740"/>
            <a:ext cx="216024" cy="216024"/>
          </a:xfrm>
          <a:prstGeom prst="star5">
            <a:avLst/>
          </a:prstGeom>
          <a:solidFill>
            <a:srgbClr val="FF0000"/>
          </a:solidFill>
          <a:ln w="9525" cap="flat" cmpd="sng" algn="ctr">
            <a:solidFill>
              <a:schemeClr val="tx1"/>
            </a:solidFill>
            <a:prstDash val="solid"/>
            <a:round/>
            <a:headEnd type="none" w="med" len="med"/>
            <a:tailEnd type="none" w="med" len="med"/>
          </a:ln>
          <a:effectLst>
            <a:glow rad="63500">
              <a:schemeClr val="accent2">
                <a:satMod val="175000"/>
                <a:alpha val="40000"/>
              </a:schemeClr>
            </a:glo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401297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Local Docs\Presentations\sheffield\juan-khazakhstan-sm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8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142" y="5445224"/>
            <a:ext cx="2885674" cy="1477328"/>
          </a:xfrm>
          <a:prstGeom prst="rect">
            <a:avLst/>
          </a:prstGeom>
          <a:solidFill>
            <a:schemeClr val="bg1"/>
          </a:solidFill>
          <a:effectLst>
            <a:softEdge rad="63500"/>
          </a:effectLst>
        </p:spPr>
        <p:txBody>
          <a:bodyPr wrap="square" rtlCol="0">
            <a:spAutoFit/>
          </a:bodyPr>
          <a:lstStyle/>
          <a:p>
            <a:r>
              <a:rPr lang="en-GB" dirty="0" smtClean="0">
                <a:latin typeface="Comic Sans MS" pitchFamily="66" charset="0"/>
              </a:rPr>
              <a:t>A photo I took of a CERN colleague, as we waited to cross the </a:t>
            </a:r>
            <a:r>
              <a:rPr lang="en-GB" dirty="0" err="1" smtClean="0">
                <a:latin typeface="Comic Sans MS" pitchFamily="66" charset="0"/>
              </a:rPr>
              <a:t>Khasakh</a:t>
            </a:r>
            <a:r>
              <a:rPr lang="en-GB" dirty="0" smtClean="0">
                <a:latin typeface="Comic Sans MS" pitchFamily="66" charset="0"/>
              </a:rPr>
              <a:t>-Russian border in 2004…</a:t>
            </a:r>
            <a:endParaRPr lang="en-GB" dirty="0">
              <a:latin typeface="Comic Sans MS" pitchFamily="66" charset="0"/>
            </a:endParaRPr>
          </a:p>
        </p:txBody>
      </p:sp>
    </p:spTree>
    <p:extLst>
      <p:ext uri="{BB962C8B-B14F-4D97-AF65-F5344CB8AC3E}">
        <p14:creationId xmlns:p14="http://schemas.microsoft.com/office/powerpoint/2010/main" val="2459323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rn.ch\dfs\Users\d\dduarter\Documents\1_PROJECTS\A1-LHCb\Supports\Design note\force balance.png"/>
          <p:cNvPicPr/>
          <p:nvPr/>
        </p:nvPicPr>
        <p:blipFill>
          <a:blip r:embed="rId2"/>
          <a:srcRect l="2587" t="8696" r="5202" b="10628"/>
          <a:stretch>
            <a:fillRect/>
          </a:stretch>
        </p:blipFill>
        <p:spPr bwMode="auto">
          <a:xfrm>
            <a:off x="1508289" y="1828799"/>
            <a:ext cx="5486400" cy="3318235"/>
          </a:xfrm>
          <a:prstGeom prst="rect">
            <a:avLst/>
          </a:prstGeom>
          <a:noFill/>
          <a:ln w="9525">
            <a:noFill/>
            <a:miter lim="800000"/>
            <a:headEnd/>
            <a:tailEnd/>
          </a:ln>
        </p:spPr>
      </p:pic>
      <p:pic>
        <p:nvPicPr>
          <p:cNvPr id="4" name="Picture 3" descr="\\cern.ch\dfs\Users\d\dduarter\Documents\1_PROJECTS\A1-LHCb\Supports\Supports calculations - Ansys workbench projects\Collar3_VERIF\S3F_N_stressVM.png"/>
          <p:cNvPicPr/>
          <p:nvPr/>
        </p:nvPicPr>
        <p:blipFill>
          <a:blip r:embed="rId3"/>
          <a:srcRect/>
          <a:stretch>
            <a:fillRect/>
          </a:stretch>
        </p:blipFill>
        <p:spPr bwMode="auto">
          <a:xfrm>
            <a:off x="1414022" y="876693"/>
            <a:ext cx="6617616" cy="5062194"/>
          </a:xfrm>
          <a:prstGeom prst="rect">
            <a:avLst/>
          </a:prstGeom>
          <a:noFill/>
          <a:ln w="9525">
            <a:noFill/>
            <a:miter lim="800000"/>
            <a:headEnd/>
            <a:tailEnd/>
          </a:ln>
        </p:spPr>
      </p:pic>
    </p:spTree>
    <p:extLst>
      <p:ext uri="{BB962C8B-B14F-4D97-AF65-F5344CB8AC3E}">
        <p14:creationId xmlns:p14="http://schemas.microsoft.com/office/powerpoint/2010/main" val="50337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G:\Workspaces\v\veness\Pictures\LHCb\Good photos\0807022_01-A4-at-144-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764705"/>
            <a:ext cx="9195252" cy="61206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735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ern.ch\dfs\Workspaces\d\div_lhc\VACUUM\VENESS\Local Pictures\ATLAS\installation\Brice photos\atlas\vj-lowering-small.jpg"/>
          <p:cNvPicPr>
            <a:picLocks noChangeAspect="1" noChangeArrowheads="1"/>
          </p:cNvPicPr>
          <p:nvPr/>
        </p:nvPicPr>
        <p:blipFill>
          <a:blip r:embed="rId3" cstate="print"/>
          <a:srcRect/>
          <a:stretch>
            <a:fillRect/>
          </a:stretch>
        </p:blipFill>
        <p:spPr bwMode="auto">
          <a:xfrm>
            <a:off x="4932040" y="22350"/>
            <a:ext cx="4202483" cy="6322248"/>
          </a:xfrm>
          <a:prstGeom prst="rect">
            <a:avLst/>
          </a:prstGeom>
          <a:noFill/>
        </p:spPr>
      </p:pic>
      <p:pic>
        <p:nvPicPr>
          <p:cNvPr id="6146" name="Picture 2" descr="G:\Workspaces\v\veness\Pictures\LHC Experiments\CMS\Installation\CP installation\CMS-Beampipe-instal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4758449" cy="6344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650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6818"/>
            <a:ext cx="9144000" cy="6324364"/>
          </a:xfrm>
          <a:prstGeom prst="rect">
            <a:avLst/>
          </a:prstGeom>
        </p:spPr>
      </p:pic>
    </p:spTree>
    <p:extLst>
      <p:ext uri="{BB962C8B-B14F-4D97-AF65-F5344CB8AC3E}">
        <p14:creationId xmlns:p14="http://schemas.microsoft.com/office/powerpoint/2010/main" val="17902387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 engineering means…</a:t>
            </a:r>
            <a:endParaRPr lang="en-GB" dirty="0"/>
          </a:p>
        </p:txBody>
      </p:sp>
      <p:sp>
        <p:nvSpPr>
          <p:cNvPr id="3" name="Content Placeholder 2"/>
          <p:cNvSpPr>
            <a:spLocks noGrp="1"/>
          </p:cNvSpPr>
          <p:nvPr>
            <p:ph idx="1"/>
          </p:nvPr>
        </p:nvSpPr>
        <p:spPr/>
        <p:txBody>
          <a:bodyPr>
            <a:normAutofit fontScale="92500" lnSpcReduction="10000"/>
          </a:bodyPr>
          <a:lstStyle/>
          <a:p>
            <a:r>
              <a:rPr lang="en-GB" dirty="0"/>
              <a:t>Discussion, negotiation, </a:t>
            </a:r>
            <a:r>
              <a:rPr lang="en-GB" dirty="0" smtClean="0"/>
              <a:t>consensus:</a:t>
            </a:r>
          </a:p>
          <a:p>
            <a:pPr lvl="1"/>
            <a:r>
              <a:rPr lang="en-GB" dirty="0" smtClean="0"/>
              <a:t>Communication!</a:t>
            </a:r>
            <a:endParaRPr lang="en-GB" dirty="0"/>
          </a:p>
          <a:p>
            <a:r>
              <a:rPr lang="en-GB" dirty="0" smtClean="0"/>
              <a:t>Need to be ready for lifelong learning:</a:t>
            </a:r>
          </a:p>
          <a:p>
            <a:pPr lvl="1"/>
            <a:r>
              <a:rPr lang="en-GB" dirty="0" smtClean="0"/>
              <a:t>particle and accelerator physics, material science, leadership, commerce, Russian…</a:t>
            </a:r>
          </a:p>
          <a:p>
            <a:r>
              <a:rPr lang="en-GB" dirty="0" smtClean="0"/>
              <a:t>Based, of course, on good science:</a:t>
            </a:r>
          </a:p>
          <a:p>
            <a:pPr lvl="1"/>
            <a:r>
              <a:rPr lang="en-GB" dirty="0" smtClean="0"/>
              <a:t>Start </a:t>
            </a:r>
            <a:r>
              <a:rPr lang="en-GB" dirty="0"/>
              <a:t>from first </a:t>
            </a:r>
            <a:r>
              <a:rPr lang="en-GB" dirty="0" smtClean="0"/>
              <a:t>principles</a:t>
            </a:r>
          </a:p>
          <a:p>
            <a:pPr lvl="1"/>
            <a:r>
              <a:rPr lang="en-GB" dirty="0" smtClean="0"/>
              <a:t>But don’t re-invent the wheel… unless you need to!</a:t>
            </a:r>
          </a:p>
          <a:p>
            <a:pPr lvl="1"/>
            <a:r>
              <a:rPr lang="en-GB" dirty="0" smtClean="0"/>
              <a:t>Good engineering design</a:t>
            </a:r>
          </a:p>
          <a:p>
            <a:r>
              <a:rPr lang="en-GB" dirty="0" smtClean="0"/>
              <a:t>Get it done, on time and on budget!</a:t>
            </a:r>
          </a:p>
          <a:p>
            <a:endParaRPr lang="en-GB" dirty="0" smtClean="0"/>
          </a:p>
          <a:p>
            <a:endParaRPr lang="en-GB" dirty="0"/>
          </a:p>
        </p:txBody>
      </p:sp>
    </p:spTree>
    <p:extLst>
      <p:ext uri="{BB962C8B-B14F-4D97-AF65-F5344CB8AC3E}">
        <p14:creationId xmlns:p14="http://schemas.microsoft.com/office/powerpoint/2010/main" val="886483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esize_650_28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431" y="1127760"/>
            <a:ext cx="8253488" cy="4640580"/>
          </a:xfrm>
          <a:prstGeom prst="rect">
            <a:avLst/>
          </a:prstGeom>
        </p:spPr>
      </p:pic>
      <p:sp>
        <p:nvSpPr>
          <p:cNvPr id="2" name="TextBox 1"/>
          <p:cNvSpPr txBox="1"/>
          <p:nvPr/>
        </p:nvSpPr>
        <p:spPr>
          <a:xfrm>
            <a:off x="718457" y="5768340"/>
            <a:ext cx="7462157" cy="646331"/>
          </a:xfrm>
          <a:prstGeom prst="rect">
            <a:avLst/>
          </a:prstGeom>
          <a:noFill/>
        </p:spPr>
        <p:txBody>
          <a:bodyPr wrap="square" rtlCol="0">
            <a:spAutoFit/>
          </a:bodyPr>
          <a:lstStyle/>
          <a:p>
            <a:r>
              <a:rPr lang="en-GB" dirty="0" smtClean="0"/>
              <a:t>“…It’s </a:t>
            </a:r>
            <a:r>
              <a:rPr lang="en-GB" dirty="0"/>
              <a:t>my job to install your boiler and help with any boiler problems you may </a:t>
            </a:r>
            <a:r>
              <a:rPr lang="en-GB" dirty="0" smtClean="0"/>
              <a:t>have…”</a:t>
            </a:r>
            <a:endParaRPr lang="en-GB" dirty="0"/>
          </a:p>
        </p:txBody>
      </p:sp>
      <p:cxnSp>
        <p:nvCxnSpPr>
          <p:cNvPr id="4" name="Straight Connector 3"/>
          <p:cNvCxnSpPr/>
          <p:nvPr/>
        </p:nvCxnSpPr>
        <p:spPr bwMode="auto">
          <a:xfrm flipV="1">
            <a:off x="4652211" y="3224463"/>
            <a:ext cx="2662989" cy="304800"/>
          </a:xfrm>
          <a:prstGeom prst="line">
            <a:avLst/>
          </a:prstGeom>
          <a:solidFill>
            <a:schemeClr val="accent1"/>
          </a:solidFill>
          <a:ln w="38100" cap="flat" cmpd="sng" algn="ctr">
            <a:solidFill>
              <a:srgbClr val="FF0000"/>
            </a:solidFill>
            <a:prstDash val="solid"/>
            <a:round/>
            <a:headEnd type="none" w="med" len="med"/>
            <a:tailEnd type="none" w="med" len="med"/>
          </a:ln>
          <a:effectLst/>
        </p:spPr>
      </p:cxnSp>
      <p:sp>
        <p:nvSpPr>
          <p:cNvPr id="6" name="TextBox 5"/>
          <p:cNvSpPr txBox="1"/>
          <p:nvPr/>
        </p:nvSpPr>
        <p:spPr>
          <a:xfrm>
            <a:off x="4830505" y="3771639"/>
            <a:ext cx="3913414" cy="584775"/>
          </a:xfrm>
          <a:prstGeom prst="rect">
            <a:avLst/>
          </a:prstGeom>
          <a:noFill/>
        </p:spPr>
        <p:txBody>
          <a:bodyPr wrap="square" rtlCol="0">
            <a:spAutoFit/>
          </a:bodyPr>
          <a:lstStyle/>
          <a:p>
            <a:r>
              <a:rPr lang="en-GB" sz="3200" dirty="0" smtClean="0">
                <a:solidFill>
                  <a:srgbClr val="FF0000"/>
                </a:solidFill>
                <a:latin typeface="Buxton Sketch" panose="03080500000500000004" pitchFamily="66" charset="0"/>
              </a:rPr>
              <a:t>Maintenance technician</a:t>
            </a:r>
            <a:endParaRPr lang="en-GB" sz="3200" dirty="0">
              <a:solidFill>
                <a:srgbClr val="FF0000"/>
              </a:solidFill>
              <a:latin typeface="Buxton Sketch" panose="03080500000500000004" pitchFamily="66" charset="0"/>
            </a:endParaRPr>
          </a:p>
        </p:txBody>
      </p:sp>
    </p:spTree>
    <p:extLst>
      <p:ext uri="{BB962C8B-B14F-4D97-AF65-F5344CB8AC3E}">
        <p14:creationId xmlns:p14="http://schemas.microsoft.com/office/powerpoint/2010/main" val="280501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042" y="1267326"/>
            <a:ext cx="7363326" cy="1477328"/>
          </a:xfrm>
          <a:prstGeom prst="rect">
            <a:avLst/>
          </a:prstGeom>
          <a:noFill/>
        </p:spPr>
        <p:txBody>
          <a:bodyPr wrap="square" rtlCol="0">
            <a:spAutoFit/>
          </a:bodyPr>
          <a:lstStyle/>
          <a:p>
            <a:r>
              <a:rPr lang="en-GB" b="1" i="1" dirty="0"/>
              <a:t>The branch of science and technology concerned with the </a:t>
            </a:r>
            <a:r>
              <a:rPr lang="en-GB" b="1" i="1" dirty="0">
                <a:solidFill>
                  <a:schemeClr val="accent1">
                    <a:lumMod val="75000"/>
                  </a:schemeClr>
                </a:solidFill>
              </a:rPr>
              <a:t>development and modification of engines </a:t>
            </a:r>
            <a:r>
              <a:rPr lang="en-GB" b="1" i="1" dirty="0"/>
              <a:t>(in various senses), machines, structures, or other complicated systems and processes using specialized knowledge or skills, typically for public or commercial </a:t>
            </a:r>
            <a:r>
              <a:rPr lang="en-GB" b="1" i="1" dirty="0" smtClean="0"/>
              <a:t>use…</a:t>
            </a:r>
            <a:endParaRPr lang="en-GB" i="1" dirty="0"/>
          </a:p>
        </p:txBody>
      </p:sp>
      <p:sp>
        <p:nvSpPr>
          <p:cNvPr id="3" name="TextBox 2"/>
          <p:cNvSpPr txBox="1"/>
          <p:nvPr/>
        </p:nvSpPr>
        <p:spPr>
          <a:xfrm>
            <a:off x="778042" y="3761874"/>
            <a:ext cx="7299158" cy="1477328"/>
          </a:xfrm>
          <a:prstGeom prst="rect">
            <a:avLst/>
          </a:prstGeom>
          <a:noFill/>
        </p:spPr>
        <p:txBody>
          <a:bodyPr wrap="square" rtlCol="0">
            <a:spAutoFit/>
          </a:bodyPr>
          <a:lstStyle/>
          <a:p>
            <a:r>
              <a:rPr lang="en-GB" b="1" dirty="0"/>
              <a:t>(from </a:t>
            </a:r>
            <a:r>
              <a:rPr lang="en-GB" b="1" dirty="0">
                <a:hlinkClick r:id="rId3" tooltip="Latin"/>
              </a:rPr>
              <a:t>Latin</a:t>
            </a:r>
            <a:r>
              <a:rPr lang="en-GB" b="1" dirty="0"/>
              <a:t> </a:t>
            </a:r>
            <a:r>
              <a:rPr lang="en-GB" b="1" dirty="0" err="1"/>
              <a:t>ingenium</a:t>
            </a:r>
            <a:r>
              <a:rPr lang="en-GB" b="1" dirty="0"/>
              <a:t>, meaning "cleverness" and </a:t>
            </a:r>
            <a:r>
              <a:rPr lang="en-GB" b="1" dirty="0" err="1"/>
              <a:t>ingeniare</a:t>
            </a:r>
            <a:r>
              <a:rPr lang="en-GB" b="1" dirty="0"/>
              <a:t>, meaning "to contrive, devise") is </a:t>
            </a:r>
            <a:r>
              <a:rPr lang="en-GB" b="1" i="1" dirty="0"/>
              <a:t>the application of </a:t>
            </a:r>
            <a:r>
              <a:rPr lang="en-GB" b="1" i="1" dirty="0">
                <a:hlinkClick r:id="rId4" tooltip="Science"/>
              </a:rPr>
              <a:t>scientific</a:t>
            </a:r>
            <a:r>
              <a:rPr lang="en-GB" b="1" i="1" dirty="0"/>
              <a:t>, </a:t>
            </a:r>
            <a:r>
              <a:rPr lang="en-GB" b="1" i="1" dirty="0">
                <a:hlinkClick r:id="rId5" tooltip="Economics"/>
              </a:rPr>
              <a:t>economic</a:t>
            </a:r>
            <a:r>
              <a:rPr lang="en-GB" b="1" i="1" dirty="0"/>
              <a:t>, social, and practical knowledge in order to </a:t>
            </a:r>
            <a:r>
              <a:rPr lang="en-GB" b="1" i="1" dirty="0">
                <a:hlinkClick r:id="rId6" tooltip="Invention"/>
              </a:rPr>
              <a:t>invent</a:t>
            </a:r>
            <a:r>
              <a:rPr lang="en-GB" b="1" i="1" dirty="0"/>
              <a:t>, </a:t>
            </a:r>
            <a:r>
              <a:rPr lang="en-GB" b="1" i="1" dirty="0">
                <a:hlinkClick r:id="rId7" tooltip="Design"/>
              </a:rPr>
              <a:t>design</a:t>
            </a:r>
            <a:r>
              <a:rPr lang="en-GB" b="1" i="1" dirty="0"/>
              <a:t>, build, maintain, research, and improve structures, machines, devices, systems, materials and </a:t>
            </a:r>
            <a:r>
              <a:rPr lang="en-GB" b="1" i="1" dirty="0">
                <a:hlinkClick r:id="rId8" tooltip="Process (engineering)"/>
              </a:rPr>
              <a:t>processes</a:t>
            </a:r>
            <a:r>
              <a:rPr lang="en-GB" b="1" i="1" dirty="0"/>
              <a:t>.</a:t>
            </a:r>
          </a:p>
        </p:txBody>
      </p:sp>
      <p:sp>
        <p:nvSpPr>
          <p:cNvPr id="4" name="TextBox 3"/>
          <p:cNvSpPr txBox="1"/>
          <p:nvPr/>
        </p:nvSpPr>
        <p:spPr>
          <a:xfrm>
            <a:off x="890337" y="882316"/>
            <a:ext cx="1491916" cy="369332"/>
          </a:xfrm>
          <a:prstGeom prst="rect">
            <a:avLst/>
          </a:prstGeom>
          <a:noFill/>
        </p:spPr>
        <p:txBody>
          <a:bodyPr wrap="square" rtlCol="0">
            <a:spAutoFit/>
          </a:bodyPr>
          <a:lstStyle/>
          <a:p>
            <a:r>
              <a:rPr lang="en-GB" dirty="0" smtClean="0"/>
              <a:t>OED, 3</a:t>
            </a:r>
            <a:r>
              <a:rPr lang="en-GB" baseline="30000" dirty="0" smtClean="0"/>
              <a:t>rd</a:t>
            </a:r>
            <a:r>
              <a:rPr lang="en-GB" dirty="0" smtClean="0"/>
              <a:t> Ed.</a:t>
            </a:r>
            <a:endParaRPr lang="en-GB" dirty="0"/>
          </a:p>
        </p:txBody>
      </p:sp>
      <p:sp>
        <p:nvSpPr>
          <p:cNvPr id="5" name="TextBox 4"/>
          <p:cNvSpPr txBox="1"/>
          <p:nvPr/>
        </p:nvSpPr>
        <p:spPr>
          <a:xfrm>
            <a:off x="890337" y="3296653"/>
            <a:ext cx="1491916" cy="369332"/>
          </a:xfrm>
          <a:prstGeom prst="rect">
            <a:avLst/>
          </a:prstGeom>
          <a:noFill/>
        </p:spPr>
        <p:txBody>
          <a:bodyPr wrap="square" rtlCol="0">
            <a:spAutoFit/>
          </a:bodyPr>
          <a:lstStyle/>
          <a:p>
            <a:r>
              <a:rPr lang="en-GB" dirty="0" smtClean="0"/>
              <a:t>Wikipedia</a:t>
            </a:r>
            <a:endParaRPr lang="en-GB" dirty="0"/>
          </a:p>
        </p:txBody>
      </p:sp>
      <p:sp>
        <p:nvSpPr>
          <p:cNvPr id="6" name="Title 5"/>
          <p:cNvSpPr>
            <a:spLocks noGrp="1"/>
          </p:cNvSpPr>
          <p:nvPr>
            <p:ph type="title"/>
          </p:nvPr>
        </p:nvSpPr>
        <p:spPr/>
        <p:txBody>
          <a:bodyPr/>
          <a:lstStyle/>
          <a:p>
            <a:r>
              <a:rPr lang="en-GB" dirty="0" smtClean="0"/>
              <a:t>What is Engineering?</a:t>
            </a:r>
            <a:endParaRPr lang="en-GB" dirty="0"/>
          </a:p>
        </p:txBody>
      </p:sp>
    </p:spTree>
    <p:extLst>
      <p:ext uri="{BB962C8B-B14F-4D97-AF65-F5344CB8AC3E}">
        <p14:creationId xmlns:p14="http://schemas.microsoft.com/office/powerpoint/2010/main" val="3077765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a:t>
            </a:r>
            <a:endParaRPr lang="en-GB" dirty="0"/>
          </a:p>
        </p:txBody>
      </p:sp>
      <p:sp>
        <p:nvSpPr>
          <p:cNvPr id="3" name="Content Placeholder 2"/>
          <p:cNvSpPr>
            <a:spLocks noGrp="1"/>
          </p:cNvSpPr>
          <p:nvPr>
            <p:ph idx="1"/>
          </p:nvPr>
        </p:nvSpPr>
        <p:spPr>
          <a:xfrm>
            <a:off x="1" y="1049867"/>
            <a:ext cx="9144000" cy="5302807"/>
          </a:xfrm>
        </p:spPr>
        <p:txBody>
          <a:bodyPr/>
          <a:lstStyle/>
          <a:p>
            <a:r>
              <a:rPr lang="en-GB" dirty="0" smtClean="0"/>
              <a:t>CERN is a particle physics facility</a:t>
            </a:r>
          </a:p>
          <a:p>
            <a:pPr lvl="1"/>
            <a:r>
              <a:rPr lang="en-GB" dirty="0" smtClean="0"/>
              <a:t>But we employ very few particle physicists</a:t>
            </a:r>
          </a:p>
          <a:p>
            <a:pPr lvl="1"/>
            <a:r>
              <a:rPr lang="en-GB" dirty="0" smtClean="0"/>
              <a:t>Most theoretical and experimental scientists work for our member institutes</a:t>
            </a:r>
          </a:p>
          <a:p>
            <a:r>
              <a:rPr lang="en-GB" dirty="0" smtClean="0"/>
              <a:t>and most of what we do is “Engineering”</a:t>
            </a:r>
          </a:p>
          <a:p>
            <a:pPr lvl="1"/>
            <a:r>
              <a:rPr lang="en-GB" dirty="0" smtClean="0"/>
              <a:t>2/3 of our staff are engineers, applied scientists or technicians</a:t>
            </a:r>
          </a:p>
          <a:p>
            <a:pPr lvl="1"/>
            <a:r>
              <a:rPr lang="en-GB" dirty="0" smtClean="0"/>
              <a:t>Work together, we can produce the most amazing, complex and beautiful things</a:t>
            </a:r>
          </a:p>
          <a:p>
            <a:pPr lvl="1"/>
            <a:endParaRPr lang="en-GB" dirty="0" smtClean="0"/>
          </a:p>
          <a:p>
            <a:endParaRPr lang="en-GB" dirty="0"/>
          </a:p>
        </p:txBody>
      </p:sp>
    </p:spTree>
    <p:extLst>
      <p:ext uri="{BB962C8B-B14F-4D97-AF65-F5344CB8AC3E}">
        <p14:creationId xmlns:p14="http://schemas.microsoft.com/office/powerpoint/2010/main" val="2924633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can I just ask you</a:t>
            </a:r>
            <a:endParaRPr lang="en-US" dirty="0"/>
          </a:p>
        </p:txBody>
      </p:sp>
      <p:sp>
        <p:nvSpPr>
          <p:cNvPr id="3" name="Content Placeholder 2"/>
          <p:cNvSpPr>
            <a:spLocks noGrp="1"/>
          </p:cNvSpPr>
          <p:nvPr>
            <p:ph idx="1"/>
          </p:nvPr>
        </p:nvSpPr>
        <p:spPr>
          <a:xfrm>
            <a:off x="313267" y="1049867"/>
            <a:ext cx="8652933" cy="5275519"/>
          </a:xfrm>
        </p:spPr>
        <p:txBody>
          <a:bodyPr>
            <a:normAutofit fontScale="92500"/>
          </a:bodyPr>
          <a:lstStyle/>
          <a:p>
            <a:r>
              <a:rPr lang="en-US" dirty="0" smtClean="0"/>
              <a:t>I hope you have enjoyed your visits over the last week</a:t>
            </a:r>
          </a:p>
          <a:p>
            <a:r>
              <a:rPr lang="en-US" dirty="0" smtClean="0"/>
              <a:t>You have seen some incredible examples of engineering</a:t>
            </a:r>
          </a:p>
          <a:p>
            <a:pPr lvl="1"/>
            <a:r>
              <a:rPr lang="en-US" dirty="0" smtClean="0"/>
              <a:t>Magnet test facility (SM18), Data </a:t>
            </a:r>
            <a:r>
              <a:rPr lang="en-US" dirty="0" err="1" smtClean="0"/>
              <a:t>centre</a:t>
            </a:r>
            <a:r>
              <a:rPr lang="en-US" dirty="0" smtClean="0"/>
              <a:t>,</a:t>
            </a:r>
          </a:p>
          <a:p>
            <a:pPr lvl="1"/>
            <a:r>
              <a:rPr lang="en-US" dirty="0" smtClean="0"/>
              <a:t>Antimatter factory, </a:t>
            </a:r>
            <a:r>
              <a:rPr lang="en-US" dirty="0" smtClean="0"/>
              <a:t>CMS Service Cavern </a:t>
            </a:r>
            <a:endParaRPr lang="en-US" dirty="0"/>
          </a:p>
          <a:p>
            <a:r>
              <a:rPr lang="en-US" dirty="0" smtClean="0"/>
              <a:t>Give your students a different impression of what a career in engineering might mean</a:t>
            </a:r>
          </a:p>
          <a:p>
            <a:pPr marL="457200" lvl="1" indent="0">
              <a:buNone/>
            </a:pPr>
            <a:r>
              <a:rPr lang="en-US" dirty="0" smtClean="0"/>
              <a:t>– </a:t>
            </a:r>
            <a:r>
              <a:rPr lang="en-US" dirty="0" smtClean="0"/>
              <a:t>CERN, along with </a:t>
            </a:r>
            <a:r>
              <a:rPr lang="en-US" dirty="0" smtClean="0"/>
              <a:t>the economies of all our countries</a:t>
            </a:r>
            <a:r>
              <a:rPr lang="en-US" dirty="0" smtClean="0"/>
              <a:t>, needs </a:t>
            </a:r>
            <a:r>
              <a:rPr lang="en-US" dirty="0" smtClean="0"/>
              <a:t>more engineers… </a:t>
            </a:r>
          </a:p>
          <a:p>
            <a:pPr marL="457200" lvl="1" indent="0">
              <a:buNone/>
            </a:pPr>
            <a:endParaRPr lang="en-US" dirty="0"/>
          </a:p>
        </p:txBody>
      </p:sp>
    </p:spTree>
    <p:extLst>
      <p:ext uri="{BB962C8B-B14F-4D97-AF65-F5344CB8AC3E}">
        <p14:creationId xmlns:p14="http://schemas.microsoft.com/office/powerpoint/2010/main" val="5001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9753" y="1602557"/>
            <a:ext cx="5957740" cy="3416320"/>
          </a:xfrm>
          <a:prstGeom prst="rect">
            <a:avLst/>
          </a:prstGeom>
          <a:noFill/>
        </p:spPr>
        <p:txBody>
          <a:bodyPr wrap="square" rtlCol="0">
            <a:spAutoFit/>
          </a:bodyPr>
          <a:lstStyle/>
          <a:p>
            <a:pPr algn="ctr"/>
            <a:r>
              <a:rPr lang="en-GB" sz="3600" dirty="0" smtClean="0"/>
              <a:t>Thank you!</a:t>
            </a:r>
          </a:p>
          <a:p>
            <a:pPr algn="ctr"/>
            <a:endParaRPr lang="en-GB" sz="3600" dirty="0"/>
          </a:p>
          <a:p>
            <a:pPr algn="ctr"/>
            <a:r>
              <a:rPr lang="en-GB" sz="3600" dirty="0" smtClean="0"/>
              <a:t>…and please feel free to take some of our enthusiasm for engineering home with you!</a:t>
            </a:r>
            <a:endParaRPr lang="en-GB" sz="3600" dirty="0"/>
          </a:p>
        </p:txBody>
      </p:sp>
    </p:spTree>
    <p:extLst>
      <p:ext uri="{BB962C8B-B14F-4D97-AF65-F5344CB8AC3E}">
        <p14:creationId xmlns:p14="http://schemas.microsoft.com/office/powerpoint/2010/main" val="1436277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6600"/>
            <a:ext cx="9144000" cy="6103549"/>
          </a:xfrm>
          <a:prstGeom prst="rect">
            <a:avLst/>
          </a:prstGeom>
        </p:spPr>
      </p:pic>
    </p:spTree>
    <p:extLst>
      <p:ext uri="{BB962C8B-B14F-4D97-AF65-F5344CB8AC3E}">
        <p14:creationId xmlns:p14="http://schemas.microsoft.com/office/powerpoint/2010/main" val="25010711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19" y="827388"/>
            <a:ext cx="8156287" cy="5314331"/>
          </a:xfrm>
          <a:prstGeom prst="rect">
            <a:avLst/>
          </a:prstGeom>
        </p:spPr>
      </p:pic>
    </p:spTree>
    <p:extLst>
      <p:ext uri="{BB962C8B-B14F-4D97-AF65-F5344CB8AC3E}">
        <p14:creationId xmlns:p14="http://schemas.microsoft.com/office/powerpoint/2010/main" val="3212441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3" name="TextBox 2"/>
          <p:cNvSpPr txBox="1"/>
          <p:nvPr/>
        </p:nvSpPr>
        <p:spPr>
          <a:xfrm rot="19972605">
            <a:off x="2965549" y="2919928"/>
            <a:ext cx="3807430" cy="369332"/>
          </a:xfrm>
          <a:prstGeom prst="rect">
            <a:avLst/>
          </a:prstGeom>
          <a:solidFill>
            <a:srgbClr val="FF0000"/>
          </a:solidFill>
        </p:spPr>
        <p:txBody>
          <a:bodyPr wrap="square" rtlCol="0">
            <a:spAutoFit/>
          </a:bodyPr>
          <a:lstStyle/>
          <a:p>
            <a:r>
              <a:rPr lang="en-GB" dirty="0" smtClean="0"/>
              <a:t>Data visualisation software design</a:t>
            </a:r>
            <a:endParaRPr lang="en-GB" dirty="0"/>
          </a:p>
        </p:txBody>
      </p:sp>
    </p:spTree>
    <p:extLst>
      <p:ext uri="{BB962C8B-B14F-4D97-AF65-F5344CB8AC3E}">
        <p14:creationId xmlns:p14="http://schemas.microsoft.com/office/powerpoint/2010/main" val="1322287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idx="4294967295"/>
          </p:nvPr>
        </p:nvSpPr>
        <p:spPr>
          <a:xfrm>
            <a:off x="0" y="1588"/>
            <a:ext cx="7772400" cy="752475"/>
          </a:xfrm>
        </p:spPr>
        <p:txBody>
          <a:bodyPr/>
          <a:lstStyle/>
          <a:p>
            <a:pPr eaLnBrk="1" hangingPunct="1"/>
            <a:r>
              <a:rPr lang="en-US" sz="2800" dirty="0"/>
              <a:t>The LHC Data Challenge</a:t>
            </a:r>
          </a:p>
        </p:txBody>
      </p:sp>
      <p:pic>
        <p:nvPicPr>
          <p:cNvPr id="13317" name="Picture 4" descr="Grid-CDstack"/>
          <p:cNvPicPr>
            <a:picLocks noChangeAspect="1" noChangeArrowheads="1"/>
          </p:cNvPicPr>
          <p:nvPr/>
        </p:nvPicPr>
        <p:blipFill>
          <a:blip r:embed="rId3" cstate="screen"/>
          <a:srcRect/>
          <a:stretch>
            <a:fillRect/>
          </a:stretch>
        </p:blipFill>
        <p:spPr bwMode="auto">
          <a:xfrm>
            <a:off x="107504" y="620688"/>
            <a:ext cx="3333750" cy="3333750"/>
          </a:xfrm>
          <a:prstGeom prst="rect">
            <a:avLst/>
          </a:prstGeom>
          <a:noFill/>
          <a:ln w="9525">
            <a:noFill/>
            <a:miter lim="800000"/>
            <a:headEnd/>
            <a:tailEnd/>
          </a:ln>
        </p:spPr>
      </p:pic>
      <p:pic>
        <p:nvPicPr>
          <p:cNvPr id="2" name="Picture 3" descr="C:\Local Docs\Presentations\sheffield\1207154_04-A5-at-72-dp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1254" y="4005064"/>
            <a:ext cx="3534680" cy="23564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424" y="3954438"/>
            <a:ext cx="3442678" cy="1200329"/>
          </a:xfrm>
          <a:prstGeom prst="rect">
            <a:avLst/>
          </a:prstGeom>
          <a:noFill/>
        </p:spPr>
        <p:txBody>
          <a:bodyPr wrap="square" rtlCol="0">
            <a:spAutoFit/>
          </a:bodyPr>
          <a:lstStyle/>
          <a:p>
            <a:r>
              <a:rPr lang="en-GB" dirty="0">
                <a:sym typeface="Wingdings" pitchFamily="2" charset="2"/>
              </a:rPr>
              <a:t>Experiments are producing about</a:t>
            </a:r>
            <a:r>
              <a:rPr lang="en-GB" b="1" dirty="0">
                <a:sym typeface="Wingdings" pitchFamily="2" charset="2"/>
              </a:rPr>
              <a:t> </a:t>
            </a:r>
            <a:r>
              <a:rPr lang="en-GB" b="1" dirty="0">
                <a:solidFill>
                  <a:srgbClr val="FF99FF"/>
                </a:solidFill>
                <a:sym typeface="Wingdings" pitchFamily="2" charset="2"/>
              </a:rPr>
              <a:t>25 Million Gigabytes </a:t>
            </a:r>
            <a:r>
              <a:rPr lang="en-GB" dirty="0">
                <a:sym typeface="Wingdings" pitchFamily="2" charset="2"/>
              </a:rPr>
              <a:t>of data each year (</a:t>
            </a:r>
            <a:r>
              <a:rPr lang="en-GB" dirty="0"/>
              <a:t>about 3 million DVDs – 850 years of movies</a:t>
            </a:r>
            <a:r>
              <a:rPr lang="en-GB" dirty="0" smtClean="0"/>
              <a:t>!)</a:t>
            </a:r>
            <a:endParaRPr lang="en-GB" dirty="0"/>
          </a:p>
        </p:txBody>
      </p:sp>
      <p:sp>
        <p:nvSpPr>
          <p:cNvPr id="4" name="TextBox 3"/>
          <p:cNvSpPr txBox="1"/>
          <p:nvPr/>
        </p:nvSpPr>
        <p:spPr>
          <a:xfrm>
            <a:off x="5522478" y="2804735"/>
            <a:ext cx="3442010" cy="1200329"/>
          </a:xfrm>
          <a:prstGeom prst="rect">
            <a:avLst/>
          </a:prstGeom>
          <a:noFill/>
        </p:spPr>
        <p:txBody>
          <a:bodyPr wrap="square" rtlCol="0">
            <a:spAutoFit/>
          </a:bodyPr>
          <a:lstStyle/>
          <a:p>
            <a:r>
              <a:rPr lang="en-GB" dirty="0"/>
              <a:t>LHC data analysis requires a computing power equivalent to </a:t>
            </a:r>
            <a:r>
              <a:rPr lang="en-GB" b="1" dirty="0">
                <a:solidFill>
                  <a:srgbClr val="FF99FF"/>
                </a:solidFill>
              </a:rPr>
              <a:t>~100,000 of today's fastest PC </a:t>
            </a:r>
            <a:r>
              <a:rPr lang="en-GB" b="1" dirty="0" smtClean="0">
                <a:solidFill>
                  <a:srgbClr val="FF99FF"/>
                </a:solidFill>
              </a:rPr>
              <a:t>processors</a:t>
            </a:r>
            <a:endParaRPr lang="en-US" b="1" dirty="0">
              <a:solidFill>
                <a:srgbClr val="FF99FF"/>
              </a:solidFill>
            </a:endParaRPr>
          </a:p>
        </p:txBody>
      </p:sp>
      <p:pic>
        <p:nvPicPr>
          <p:cNvPr id="6" name="Picture 4" descr="C:\Local Docs\Presentations\sheffield\pileofhardwar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22478" y="620688"/>
            <a:ext cx="3332219" cy="221592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rot="19972605">
            <a:off x="2851126" y="2266448"/>
            <a:ext cx="3807430" cy="369332"/>
          </a:xfrm>
          <a:prstGeom prst="rect">
            <a:avLst/>
          </a:prstGeom>
          <a:solidFill>
            <a:srgbClr val="FF0000"/>
          </a:solidFill>
        </p:spPr>
        <p:txBody>
          <a:bodyPr wrap="square" rtlCol="0">
            <a:spAutoFit/>
          </a:bodyPr>
          <a:lstStyle/>
          <a:p>
            <a:r>
              <a:rPr lang="en-GB" dirty="0" smtClean="0"/>
              <a:t>Computer hardware</a:t>
            </a:r>
            <a:endParaRPr lang="en-GB" dirty="0"/>
          </a:p>
        </p:txBody>
      </p:sp>
      <p:sp>
        <p:nvSpPr>
          <p:cNvPr id="12" name="TextBox 11"/>
          <p:cNvSpPr txBox="1"/>
          <p:nvPr/>
        </p:nvSpPr>
        <p:spPr>
          <a:xfrm rot="19972605">
            <a:off x="2851127" y="3684220"/>
            <a:ext cx="3807430" cy="369332"/>
          </a:xfrm>
          <a:prstGeom prst="rect">
            <a:avLst/>
          </a:prstGeom>
          <a:solidFill>
            <a:srgbClr val="FF0000"/>
          </a:solidFill>
        </p:spPr>
        <p:txBody>
          <a:bodyPr wrap="square" rtlCol="0">
            <a:spAutoFit/>
          </a:bodyPr>
          <a:lstStyle/>
          <a:p>
            <a:r>
              <a:rPr lang="en-GB" dirty="0" smtClean="0"/>
              <a:t>Network Infrastructures</a:t>
            </a:r>
            <a:endParaRPr lang="en-GB" dirty="0"/>
          </a:p>
        </p:txBody>
      </p:sp>
      <p:sp>
        <p:nvSpPr>
          <p:cNvPr id="13" name="TextBox 12"/>
          <p:cNvSpPr txBox="1"/>
          <p:nvPr/>
        </p:nvSpPr>
        <p:spPr>
          <a:xfrm rot="19972605">
            <a:off x="2908339" y="4356308"/>
            <a:ext cx="3807430" cy="369332"/>
          </a:xfrm>
          <a:prstGeom prst="rect">
            <a:avLst/>
          </a:prstGeom>
          <a:solidFill>
            <a:srgbClr val="FF0000"/>
          </a:solidFill>
        </p:spPr>
        <p:txBody>
          <a:bodyPr wrap="square" rtlCol="0">
            <a:spAutoFit/>
          </a:bodyPr>
          <a:lstStyle/>
          <a:p>
            <a:r>
              <a:rPr lang="en-GB" dirty="0" smtClean="0"/>
              <a:t>Grid computing</a:t>
            </a:r>
            <a:endParaRPr lang="en-GB" dirty="0"/>
          </a:p>
        </p:txBody>
      </p:sp>
      <p:sp>
        <p:nvSpPr>
          <p:cNvPr id="15" name="TextBox 14"/>
          <p:cNvSpPr txBox="1"/>
          <p:nvPr/>
        </p:nvSpPr>
        <p:spPr>
          <a:xfrm>
            <a:off x="6975934" y="4322936"/>
            <a:ext cx="2168066" cy="2031325"/>
          </a:xfrm>
          <a:prstGeom prst="rect">
            <a:avLst/>
          </a:prstGeom>
          <a:noFill/>
        </p:spPr>
        <p:txBody>
          <a:bodyPr wrap="square" rtlCol="0">
            <a:spAutoFit/>
          </a:bodyPr>
          <a:lstStyle/>
          <a:p>
            <a:r>
              <a:rPr lang="en-GB" dirty="0" smtClean="0"/>
              <a:t>CERN </a:t>
            </a:r>
            <a:r>
              <a:rPr lang="en-GB" dirty="0"/>
              <a:t>can only provide </a:t>
            </a:r>
            <a:r>
              <a:rPr lang="en-GB" b="1" dirty="0">
                <a:solidFill>
                  <a:srgbClr val="FF99FF"/>
                </a:solidFill>
              </a:rPr>
              <a:t>~20% of the capacity </a:t>
            </a:r>
            <a:r>
              <a:rPr lang="en-GB" b="1" dirty="0"/>
              <a:t>the</a:t>
            </a:r>
            <a:r>
              <a:rPr lang="en-GB" b="1" dirty="0">
                <a:solidFill>
                  <a:srgbClr val="FF99FF"/>
                </a:solidFill>
              </a:rPr>
              <a:t> </a:t>
            </a:r>
            <a:r>
              <a:rPr lang="en-GB" b="1" dirty="0" smtClean="0"/>
              <a:t>rest is fired around the world by the</a:t>
            </a:r>
            <a:r>
              <a:rPr lang="en-GB" b="1" dirty="0" smtClean="0">
                <a:solidFill>
                  <a:srgbClr val="FF99FF"/>
                </a:solidFill>
              </a:rPr>
              <a:t> LHC computing grid</a:t>
            </a:r>
            <a:endParaRPr lang="en-GB" b="1" dirty="0">
              <a:solidFill>
                <a:srgbClr val="FF99FF"/>
              </a:solidFill>
            </a:endParaRPr>
          </a:p>
        </p:txBody>
      </p:sp>
      <p:sp>
        <p:nvSpPr>
          <p:cNvPr id="16" name="TextBox 15"/>
          <p:cNvSpPr txBox="1"/>
          <p:nvPr/>
        </p:nvSpPr>
        <p:spPr>
          <a:xfrm rot="19972605">
            <a:off x="2908337" y="2946741"/>
            <a:ext cx="3807430" cy="369332"/>
          </a:xfrm>
          <a:prstGeom prst="rect">
            <a:avLst/>
          </a:prstGeom>
          <a:solidFill>
            <a:srgbClr val="FF0000"/>
          </a:solidFill>
        </p:spPr>
        <p:txBody>
          <a:bodyPr wrap="square" rtlCol="0">
            <a:spAutoFit/>
          </a:bodyPr>
          <a:lstStyle/>
          <a:p>
            <a:r>
              <a:rPr lang="en-GB" dirty="0" smtClean="0"/>
              <a:t>Databases</a:t>
            </a:r>
            <a:endParaRPr lang="en-GB" dirty="0"/>
          </a:p>
        </p:txBody>
      </p:sp>
    </p:spTree>
    <p:extLst>
      <p:ext uri="{BB962C8B-B14F-4D97-AF65-F5344CB8AC3E}">
        <p14:creationId xmlns:p14="http://schemas.microsoft.com/office/powerpoint/2010/main" val="1377292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ern.ch\dfs\Users\v\veness\Documents\My Pictures\Work\WLC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35764"/>
            <a:ext cx="9144000" cy="4848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037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1603"/>
            <a:ext cx="9144000" cy="6103549"/>
          </a:xfrm>
          <a:prstGeom prst="rect">
            <a:avLst/>
          </a:prstGeom>
        </p:spPr>
      </p:pic>
      <p:sp>
        <p:nvSpPr>
          <p:cNvPr id="3" name="TextBox 2"/>
          <p:cNvSpPr txBox="1"/>
          <p:nvPr/>
        </p:nvSpPr>
        <p:spPr>
          <a:xfrm rot="19972605">
            <a:off x="392996" y="1750267"/>
            <a:ext cx="3807430" cy="369332"/>
          </a:xfrm>
          <a:prstGeom prst="rect">
            <a:avLst/>
          </a:prstGeom>
          <a:solidFill>
            <a:srgbClr val="FF0000"/>
          </a:solidFill>
        </p:spPr>
        <p:txBody>
          <a:bodyPr wrap="square" rtlCol="0">
            <a:spAutoFit/>
          </a:bodyPr>
          <a:lstStyle/>
          <a:p>
            <a:r>
              <a:rPr lang="en-GB" dirty="0" smtClean="0"/>
              <a:t>Micro-electronics</a:t>
            </a:r>
            <a:endParaRPr lang="en-GB" dirty="0"/>
          </a:p>
        </p:txBody>
      </p:sp>
      <p:sp>
        <p:nvSpPr>
          <p:cNvPr id="4" name="TextBox 3"/>
          <p:cNvSpPr txBox="1"/>
          <p:nvPr/>
        </p:nvSpPr>
        <p:spPr>
          <a:xfrm rot="19972605">
            <a:off x="392997" y="2497028"/>
            <a:ext cx="3807430" cy="369332"/>
          </a:xfrm>
          <a:prstGeom prst="rect">
            <a:avLst/>
          </a:prstGeom>
          <a:solidFill>
            <a:srgbClr val="FF0000"/>
          </a:solidFill>
        </p:spPr>
        <p:txBody>
          <a:bodyPr wrap="square" rtlCol="0">
            <a:spAutoFit/>
          </a:bodyPr>
          <a:lstStyle/>
          <a:p>
            <a:r>
              <a:rPr lang="en-GB" dirty="0" smtClean="0"/>
              <a:t>Control and data acquisition</a:t>
            </a:r>
            <a:endParaRPr lang="en-GB" dirty="0"/>
          </a:p>
        </p:txBody>
      </p:sp>
      <p:sp>
        <p:nvSpPr>
          <p:cNvPr id="5" name="TextBox 4"/>
          <p:cNvSpPr txBox="1"/>
          <p:nvPr/>
        </p:nvSpPr>
        <p:spPr>
          <a:xfrm rot="19972605">
            <a:off x="453958" y="3307507"/>
            <a:ext cx="3807430" cy="369332"/>
          </a:xfrm>
          <a:prstGeom prst="rect">
            <a:avLst/>
          </a:prstGeom>
          <a:solidFill>
            <a:srgbClr val="FF0000"/>
          </a:solidFill>
        </p:spPr>
        <p:txBody>
          <a:bodyPr wrap="square" rtlCol="0">
            <a:spAutoFit/>
          </a:bodyPr>
          <a:lstStyle/>
          <a:p>
            <a:r>
              <a:rPr lang="en-GB" dirty="0" smtClean="0"/>
              <a:t>Superconducting magnets</a:t>
            </a:r>
            <a:endParaRPr lang="en-GB" dirty="0"/>
          </a:p>
        </p:txBody>
      </p:sp>
      <p:sp>
        <p:nvSpPr>
          <p:cNvPr id="6" name="TextBox 5"/>
          <p:cNvSpPr txBox="1"/>
          <p:nvPr/>
        </p:nvSpPr>
        <p:spPr>
          <a:xfrm rot="19972605">
            <a:off x="453958" y="4117987"/>
            <a:ext cx="3807430" cy="369332"/>
          </a:xfrm>
          <a:prstGeom prst="rect">
            <a:avLst/>
          </a:prstGeom>
          <a:solidFill>
            <a:srgbClr val="FF0000"/>
          </a:solidFill>
        </p:spPr>
        <p:txBody>
          <a:bodyPr wrap="square" rtlCol="0">
            <a:spAutoFit/>
          </a:bodyPr>
          <a:lstStyle/>
          <a:p>
            <a:r>
              <a:rPr lang="en-GB" dirty="0" smtClean="0"/>
              <a:t>Cryogenics</a:t>
            </a:r>
            <a:endParaRPr lang="en-GB" dirty="0"/>
          </a:p>
        </p:txBody>
      </p:sp>
      <p:sp>
        <p:nvSpPr>
          <p:cNvPr id="7" name="TextBox 6"/>
          <p:cNvSpPr txBox="1"/>
          <p:nvPr/>
        </p:nvSpPr>
        <p:spPr>
          <a:xfrm rot="19972605">
            <a:off x="514919" y="4928467"/>
            <a:ext cx="3807430" cy="369332"/>
          </a:xfrm>
          <a:prstGeom prst="rect">
            <a:avLst/>
          </a:prstGeom>
          <a:solidFill>
            <a:srgbClr val="FF0000"/>
          </a:solidFill>
        </p:spPr>
        <p:txBody>
          <a:bodyPr wrap="square" rtlCol="0">
            <a:spAutoFit/>
          </a:bodyPr>
          <a:lstStyle/>
          <a:p>
            <a:r>
              <a:rPr lang="en-GB" dirty="0" smtClean="0"/>
              <a:t>Power supplies</a:t>
            </a:r>
            <a:endParaRPr lang="en-GB" dirty="0"/>
          </a:p>
        </p:txBody>
      </p:sp>
      <p:sp>
        <p:nvSpPr>
          <p:cNvPr id="9" name="TextBox 8"/>
          <p:cNvSpPr txBox="1"/>
          <p:nvPr/>
        </p:nvSpPr>
        <p:spPr>
          <a:xfrm rot="19972605">
            <a:off x="4667819" y="1629007"/>
            <a:ext cx="3807430" cy="369332"/>
          </a:xfrm>
          <a:prstGeom prst="rect">
            <a:avLst/>
          </a:prstGeom>
          <a:solidFill>
            <a:srgbClr val="FF0000"/>
          </a:solidFill>
        </p:spPr>
        <p:txBody>
          <a:bodyPr wrap="square" rtlCol="0">
            <a:spAutoFit/>
          </a:bodyPr>
          <a:lstStyle/>
          <a:p>
            <a:r>
              <a:rPr lang="en-GB" dirty="0" smtClean="0"/>
              <a:t>Mechanical structures</a:t>
            </a:r>
            <a:endParaRPr lang="en-GB" dirty="0"/>
          </a:p>
        </p:txBody>
      </p:sp>
      <p:sp>
        <p:nvSpPr>
          <p:cNvPr id="10" name="TextBox 9"/>
          <p:cNvSpPr txBox="1"/>
          <p:nvPr/>
        </p:nvSpPr>
        <p:spPr>
          <a:xfrm rot="19972605">
            <a:off x="4916188" y="2421488"/>
            <a:ext cx="3807430" cy="369332"/>
          </a:xfrm>
          <a:prstGeom prst="rect">
            <a:avLst/>
          </a:prstGeom>
          <a:solidFill>
            <a:srgbClr val="FF0000"/>
          </a:solidFill>
        </p:spPr>
        <p:txBody>
          <a:bodyPr wrap="square" rtlCol="0">
            <a:spAutoFit/>
          </a:bodyPr>
          <a:lstStyle/>
          <a:p>
            <a:r>
              <a:rPr lang="en-GB" dirty="0" smtClean="0"/>
              <a:t>Ultra-high vacuum</a:t>
            </a:r>
            <a:endParaRPr lang="en-GB" dirty="0"/>
          </a:p>
        </p:txBody>
      </p:sp>
    </p:spTree>
    <p:extLst>
      <p:ext uri="{BB962C8B-B14F-4D97-AF65-F5344CB8AC3E}">
        <p14:creationId xmlns:p14="http://schemas.microsoft.com/office/powerpoint/2010/main" val="151795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gEng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13381</TotalTime>
  <Words>1657</Words>
  <Application>Microsoft Office PowerPoint</Application>
  <PresentationFormat>On-screen Show (4:3)</PresentationFormat>
  <Paragraphs>190</Paragraphs>
  <Slides>35</Slides>
  <Notes>33</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35</vt:i4>
      </vt:variant>
    </vt:vector>
  </HeadingPairs>
  <TitlesOfParts>
    <vt:vector size="44" baseType="lpstr">
      <vt:lpstr>ＭＳ Ｐゴシック</vt:lpstr>
      <vt:lpstr>Arial</vt:lpstr>
      <vt:lpstr>Buxton Sketch</vt:lpstr>
      <vt:lpstr>Calibri</vt:lpstr>
      <vt:lpstr>Comic Sans MS</vt:lpstr>
      <vt:lpstr>Tahoma</vt:lpstr>
      <vt:lpstr>Wingdings</vt:lpstr>
      <vt:lpstr>Blank Presentation</vt:lpstr>
      <vt:lpstr>BigEngTemplate</vt:lpstr>
      <vt:lpstr>An Introduction to Engineering at CERN</vt:lpstr>
      <vt:lpstr>PowerPoint Presentation</vt:lpstr>
      <vt:lpstr>PowerPoint Presentation</vt:lpstr>
      <vt:lpstr>PowerPoint Presentation</vt:lpstr>
      <vt:lpstr>PowerPoint Presentation</vt:lpstr>
      <vt:lpstr>PowerPoint Presentation</vt:lpstr>
      <vt:lpstr>The LHC Data Challenge</vt:lpstr>
      <vt:lpstr>PowerPoint Presentation</vt:lpstr>
      <vt:lpstr>PowerPoint Presentation</vt:lpstr>
      <vt:lpstr>Microchips for Megastructures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Staff in 2012</vt:lpstr>
      <vt:lpstr>PowerPoint Presentation</vt:lpstr>
      <vt:lpstr>PowerPoint Presentation</vt:lpstr>
      <vt:lpstr>Nothing, contained by nothing!</vt:lpstr>
      <vt:lpstr>PowerPoint Presentation</vt:lpstr>
      <vt:lpstr>PowerPoint Presentation</vt:lpstr>
      <vt:lpstr>PowerPoint Presentation</vt:lpstr>
      <vt:lpstr>PowerPoint Presentation</vt:lpstr>
      <vt:lpstr>PowerPoint Presentation</vt:lpstr>
      <vt:lpstr>So engineering means…</vt:lpstr>
      <vt:lpstr>PowerPoint Presentation</vt:lpstr>
      <vt:lpstr>What is Engineering?</vt:lpstr>
      <vt:lpstr>CERN</vt:lpstr>
      <vt:lpstr>…and can I just ask you</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Raymond Veness</dc:creator>
  <cp:lastModifiedBy>Raymond Veness</cp:lastModifiedBy>
  <cp:revision>107</cp:revision>
  <cp:lastPrinted>2015-07-14T14:20:04Z</cp:lastPrinted>
  <dcterms:created xsi:type="dcterms:W3CDTF">2015-02-13T11:02:58Z</dcterms:created>
  <dcterms:modified xsi:type="dcterms:W3CDTF">2017-08-15T15:23:18Z</dcterms:modified>
</cp:coreProperties>
</file>