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6" r:id="rId2"/>
    <p:sldId id="281" r:id="rId3"/>
    <p:sldId id="279" r:id="rId4"/>
    <p:sldId id="280" r:id="rId5"/>
    <p:sldId id="271" r:id="rId6"/>
    <p:sldId id="277" r:id="rId7"/>
    <p:sldId id="283" r:id="rId8"/>
    <p:sldId id="287" r:id="rId9"/>
    <p:sldId id="288" r:id="rId10"/>
    <p:sldId id="289" r:id="rId11"/>
    <p:sldId id="290" r:id="rId12"/>
    <p:sldId id="291" r:id="rId13"/>
    <p:sldId id="304" r:id="rId14"/>
    <p:sldId id="293" r:id="rId15"/>
    <p:sldId id="308" r:id="rId16"/>
    <p:sldId id="307" r:id="rId17"/>
    <p:sldId id="316" r:id="rId18"/>
    <p:sldId id="369" r:id="rId19"/>
    <p:sldId id="342" r:id="rId20"/>
    <p:sldId id="317" r:id="rId21"/>
    <p:sldId id="375" r:id="rId22"/>
    <p:sldId id="338" r:id="rId23"/>
    <p:sldId id="371" r:id="rId24"/>
    <p:sldId id="372" r:id="rId25"/>
    <p:sldId id="373" r:id="rId26"/>
    <p:sldId id="378" r:id="rId27"/>
    <p:sldId id="374" r:id="rId28"/>
    <p:sldId id="379" r:id="rId29"/>
    <p:sldId id="380" r:id="rId30"/>
    <p:sldId id="296" r:id="rId31"/>
    <p:sldId id="343" r:id="rId32"/>
    <p:sldId id="344" r:id="rId33"/>
    <p:sldId id="345" r:id="rId34"/>
    <p:sldId id="376" r:id="rId35"/>
    <p:sldId id="348" r:id="rId36"/>
    <p:sldId id="284" r:id="rId37"/>
    <p:sldId id="346" r:id="rId38"/>
    <p:sldId id="359" r:id="rId39"/>
    <p:sldId id="360" r:id="rId40"/>
    <p:sldId id="364" r:id="rId41"/>
    <p:sldId id="365" r:id="rId42"/>
    <p:sldId id="386" r:id="rId43"/>
    <p:sldId id="387" r:id="rId44"/>
    <p:sldId id="357" r:id="rId45"/>
    <p:sldId id="381" r:id="rId46"/>
    <p:sldId id="382" r:id="rId47"/>
    <p:sldId id="377" r:id="rId48"/>
    <p:sldId id="383" r:id="rId49"/>
    <p:sldId id="385" r:id="rId50"/>
    <p:sldId id="390" r:id="rId51"/>
    <p:sldId id="389" r:id="rId52"/>
    <p:sldId id="388" r:id="rId53"/>
    <p:sldId id="384" r:id="rId5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0000CC"/>
    <a:srgbClr val="FFFFCC"/>
    <a:srgbClr val="4F81BD"/>
    <a:srgbClr val="CC00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811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B733F-34ED-45DD-AD8F-0DC21476E82A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3CF4B-35A9-4002-BD4B-A893A29808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9017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650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967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98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440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9404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5497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6508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979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1266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4483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259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5CC98-7D8B-46C4-BF32-BD4A44958553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004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wmf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jpeg"/><Relationship Id="rId4" Type="http://schemas.openxmlformats.org/officeDocument/2006/relationships/image" Target="../media/image44.jpeg"/><Relationship Id="rId9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wmf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emf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en.wikipedia.org/wiki/Drift_chamber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7" Type="http://schemas.openxmlformats.org/officeDocument/2006/relationships/image" Target="../media/image67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7" Type="http://schemas.openxmlformats.org/officeDocument/2006/relationships/image" Target="../media/image76.jpe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video" Target="../media/media1.wmv"/><Relationship Id="rId7" Type="http://schemas.openxmlformats.org/officeDocument/2006/relationships/image" Target="../media/image81.jpeg"/><Relationship Id="rId2" Type="http://schemas.microsoft.com/office/2007/relationships/media" Target="../media/media1.wmv"/><Relationship Id="rId1" Type="http://schemas.openxmlformats.org/officeDocument/2006/relationships/vmlDrawing" Target="../drawings/vmlDrawing2.vml"/><Relationship Id="rId6" Type="http://schemas.openxmlformats.org/officeDocument/2006/relationships/image" Target="../media/image80.png"/><Relationship Id="rId5" Type="http://schemas.openxmlformats.org/officeDocument/2006/relationships/image" Target="../media/image55.emf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79.w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jpeg"/><Relationship Id="rId13" Type="http://schemas.openxmlformats.org/officeDocument/2006/relationships/image" Target="../media/image94.png"/><Relationship Id="rId3" Type="http://schemas.openxmlformats.org/officeDocument/2006/relationships/image" Target="../media/image84.emf"/><Relationship Id="rId7" Type="http://schemas.openxmlformats.org/officeDocument/2006/relationships/image" Target="../media/image88.jpeg"/><Relationship Id="rId12" Type="http://schemas.openxmlformats.org/officeDocument/2006/relationships/image" Target="../media/image93.pn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png"/><Relationship Id="rId11" Type="http://schemas.openxmlformats.org/officeDocument/2006/relationships/image" Target="../media/image92.png"/><Relationship Id="rId5" Type="http://schemas.openxmlformats.org/officeDocument/2006/relationships/image" Target="../media/image86.emf"/><Relationship Id="rId10" Type="http://schemas.openxmlformats.org/officeDocument/2006/relationships/image" Target="../media/image91.jpeg"/><Relationship Id="rId4" Type="http://schemas.openxmlformats.org/officeDocument/2006/relationships/image" Target="../media/image85.wmf"/><Relationship Id="rId9" Type="http://schemas.openxmlformats.org/officeDocument/2006/relationships/image" Target="../media/image90.png"/><Relationship Id="rId14" Type="http://schemas.openxmlformats.org/officeDocument/2006/relationships/image" Target="../media/image9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wmf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wmf"/><Relationship Id="rId2" Type="http://schemas.openxmlformats.org/officeDocument/2006/relationships/image" Target="../media/image120.w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w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7" Type="http://schemas.openxmlformats.org/officeDocument/2006/relationships/image" Target="../media/image12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3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125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em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0.emf"/><Relationship Id="rId5" Type="http://schemas.openxmlformats.org/officeDocument/2006/relationships/image" Target="../media/image129.emf"/><Relationship Id="rId4" Type="http://schemas.openxmlformats.org/officeDocument/2006/relationships/image" Target="../media/image128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5.jpg"/><Relationship Id="rId4" Type="http://schemas.openxmlformats.org/officeDocument/2006/relationships/image" Target="../media/image134.JP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emf"/><Relationship Id="rId2" Type="http://schemas.openxmlformats.org/officeDocument/2006/relationships/image" Target="../media/image137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0.emf"/><Relationship Id="rId4" Type="http://schemas.openxmlformats.org/officeDocument/2006/relationships/image" Target="../media/image139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6.png"/><Relationship Id="rId5" Type="http://schemas.openxmlformats.org/officeDocument/2006/relationships/image" Target="../media/image145.png"/><Relationship Id="rId4" Type="http://schemas.openxmlformats.org/officeDocument/2006/relationships/image" Target="../media/image14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0.jpeg"/><Relationship Id="rId5" Type="http://schemas.openxmlformats.org/officeDocument/2006/relationships/image" Target="../media/image149.png"/><Relationship Id="rId4" Type="http://schemas.openxmlformats.org/officeDocument/2006/relationships/image" Target="../media/image14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em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4.emf"/><Relationship Id="rId5" Type="http://schemas.openxmlformats.org/officeDocument/2006/relationships/image" Target="../media/image153.jpeg"/><Relationship Id="rId4" Type="http://schemas.openxmlformats.org/officeDocument/2006/relationships/image" Target="../media/image15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wmf"/><Relationship Id="rId11" Type="http://schemas.openxmlformats.org/officeDocument/2006/relationships/image" Target="../media/image28.png"/><Relationship Id="rId5" Type="http://schemas.openxmlformats.org/officeDocument/2006/relationships/oleObject" Target="../embeddings/oleObject2.bin"/><Relationship Id="rId15" Type="http://schemas.openxmlformats.org/officeDocument/2006/relationships/image" Target="../media/image32.jpeg"/><Relationship Id="rId10" Type="http://schemas.openxmlformats.org/officeDocument/2006/relationships/image" Target="../media/image27.png"/><Relationship Id="rId4" Type="http://schemas.openxmlformats.org/officeDocument/2006/relationships/image" Target="../media/image22.emf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79512" y="1844824"/>
            <a:ext cx="8867700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395536" y="1916832"/>
            <a:ext cx="8424936" cy="403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The Physics of </a:t>
            </a:r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Particle </a:t>
            </a:r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Detectors / Future Trends</a:t>
            </a:r>
            <a:endParaRPr lang="fr-FR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6" name="Rectangle 24"/>
          <p:cNvSpPr>
            <a:spLocks noChangeArrowheads="1"/>
          </p:cNvSpPr>
          <p:nvPr/>
        </p:nvSpPr>
        <p:spPr bwMode="auto">
          <a:xfrm>
            <a:off x="179512" y="2492896"/>
            <a:ext cx="9016892" cy="425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fr-FR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Lecture I – Tracking Detectors (History,  Gas/Si- Detectors)</a:t>
            </a:r>
            <a:endParaRPr lang="en-GB" altLang="fr-FR" sz="24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9106" y="3501331"/>
            <a:ext cx="4542606" cy="266397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36512" y="4193793"/>
            <a:ext cx="14211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Artist's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View</a:t>
            </a:r>
          </a:p>
          <a:p>
            <a:pPr algn="ctr"/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of a Bubble </a:t>
            </a:r>
            <a:endParaRPr lang="en-US" sz="1600" dirty="0" smtClean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c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hamber 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by </a:t>
            </a:r>
            <a:endParaRPr lang="en-US" sz="1600" dirty="0" smtClean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a 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CERN </a:t>
            </a:r>
            <a:endParaRPr lang="en-US" sz="1600" dirty="0" smtClean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physicist</a:t>
            </a:r>
            <a:endParaRPr lang="fr-FR" sz="1600" dirty="0">
              <a:solidFill>
                <a:srgbClr val="66330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2160" y="3501331"/>
            <a:ext cx="3151877" cy="2663973"/>
          </a:xfrm>
          <a:prstGeom prst="rect">
            <a:avLst/>
          </a:prstGeom>
        </p:spPr>
      </p:pic>
      <p:sp>
        <p:nvSpPr>
          <p:cNvPr id="11" name="Rectangle 30"/>
          <p:cNvSpPr>
            <a:spLocks noChangeArrowheads="1"/>
          </p:cNvSpPr>
          <p:nvPr/>
        </p:nvSpPr>
        <p:spPr bwMode="auto">
          <a:xfrm>
            <a:off x="240804" y="6165304"/>
            <a:ext cx="89397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dirty="0">
                <a:latin typeface="Palatino Linotype" panose="02040502050505030304" pitchFamily="18" charset="0"/>
              </a:rPr>
              <a:t>Ukrainian Teacher </a:t>
            </a:r>
            <a:r>
              <a:rPr lang="en-US" dirty="0" err="1" smtClean="0">
                <a:latin typeface="Palatino Linotype" panose="02040502050505030304" pitchFamily="18" charset="0"/>
              </a:rPr>
              <a:t>Programme</a:t>
            </a:r>
            <a:r>
              <a:rPr lang="en-US" dirty="0" smtClean="0">
                <a:latin typeface="Palatino Linotype" panose="02040502050505030304" pitchFamily="18" charset="0"/>
              </a:rPr>
              <a:t>,</a:t>
            </a:r>
            <a:endParaRPr lang="en-US" dirty="0">
              <a:latin typeface="Palatino Linotype" panose="02040502050505030304" pitchFamily="18" charset="0"/>
            </a:endParaRPr>
          </a:p>
          <a:p>
            <a:pPr algn="ctr">
              <a:defRPr/>
            </a:pPr>
            <a:r>
              <a:rPr lang="en-US" dirty="0" smtClean="0">
                <a:latin typeface="Palatino Linotype" panose="02040502050505030304" pitchFamily="18" charset="0"/>
              </a:rPr>
              <a:t>CERN, April 8-12</a:t>
            </a:r>
            <a:r>
              <a:rPr lang="en-US" dirty="0" smtClean="0">
                <a:latin typeface="Palatino Linotype" panose="02040502050505030304" pitchFamily="18" charset="0"/>
              </a:rPr>
              <a:t>, 2019</a:t>
            </a:r>
            <a:endParaRPr lang="en-US" dirty="0" smtClean="0">
              <a:latin typeface="Palatino Linotype" panose="02040502050505030304" pitchFamily="18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367902" y="2998113"/>
            <a:ext cx="429233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200" dirty="0">
                <a:solidFill>
                  <a:srgbClr val="0000CC"/>
                </a:solidFill>
                <a:latin typeface="Palatino Linotype" panose="02040502050505030304" pitchFamily="18" charset="0"/>
              </a:rPr>
              <a:t>Maxim </a:t>
            </a:r>
            <a:r>
              <a:rPr lang="en-US" sz="2200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Titov</a:t>
            </a:r>
            <a:r>
              <a:rPr lang="en-US" sz="2200" dirty="0">
                <a:solidFill>
                  <a:srgbClr val="0000CC"/>
                </a:solidFill>
                <a:latin typeface="Palatino Linotype" panose="02040502050505030304" pitchFamily="18" charset="0"/>
              </a:rPr>
              <a:t>, CEA </a:t>
            </a:r>
            <a:r>
              <a:rPr lang="en-US" sz="2200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Saclay</a:t>
            </a:r>
            <a:r>
              <a:rPr lang="en-US" sz="2200" dirty="0">
                <a:solidFill>
                  <a:srgbClr val="0000CC"/>
                </a:solidFill>
                <a:latin typeface="Palatino Linotype" panose="02040502050505030304" pitchFamily="18" charset="0"/>
              </a:rPr>
              <a:t>, France</a:t>
            </a:r>
          </a:p>
        </p:txBody>
      </p:sp>
    </p:spTree>
    <p:extLst>
      <p:ext uri="{BB962C8B-B14F-4D97-AF65-F5344CB8AC3E}">
        <p14:creationId xmlns:p14="http://schemas.microsoft.com/office/powerpoint/2010/main" val="168978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0688"/>
            <a:ext cx="9184150" cy="6237312"/>
          </a:xfrm>
          <a:prstGeom prst="rect">
            <a:avLst/>
          </a:prstGeom>
        </p:spPr>
      </p:pic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123728" y="44624"/>
            <a:ext cx="4536504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" name="WordArt 8"/>
          <p:cNvSpPr>
            <a:spLocks noChangeArrowheads="1" noChangeShapeType="1" noTextEdit="1"/>
          </p:cNvSpPr>
          <p:nvPr/>
        </p:nvSpPr>
        <p:spPr bwMode="auto">
          <a:xfrm>
            <a:off x="2771800" y="189458"/>
            <a:ext cx="3456384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Nuclear Emulsion (II)</a:t>
            </a:r>
            <a:endParaRPr lang="fr-FR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957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2123728" y="44624"/>
            <a:ext cx="4536504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8"/>
          <p:cNvSpPr>
            <a:spLocks noChangeArrowheads="1" noChangeShapeType="1" noTextEdit="1"/>
          </p:cNvSpPr>
          <p:nvPr/>
        </p:nvSpPr>
        <p:spPr bwMode="auto">
          <a:xfrm>
            <a:off x="2771800" y="189458"/>
            <a:ext cx="3456384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Nuclear Emulsion (III)</a:t>
            </a:r>
            <a:endParaRPr lang="fr-FR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/>
              <a:cs typeface="Arial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2696"/>
            <a:ext cx="9144000" cy="61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95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9"/>
          <p:cNvSpPr txBox="1">
            <a:spLocks noChangeArrowheads="1"/>
          </p:cNvSpPr>
          <p:nvPr/>
        </p:nvSpPr>
        <p:spPr bwMode="auto">
          <a:xfrm>
            <a:off x="167554" y="690720"/>
            <a:ext cx="7572798" cy="794064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GB" sz="2400" dirty="0" smtClean="0">
                <a:solidFill>
                  <a:srgbClr val="FF0000"/>
                </a:solidFill>
                <a:latin typeface="Palatino Linotype" pitchFamily="18" charset="0"/>
              </a:rPr>
              <a:t>1952 by Donald </a:t>
            </a:r>
            <a:r>
              <a:rPr lang="en-GB" sz="2400" dirty="0">
                <a:solidFill>
                  <a:srgbClr val="FF0000"/>
                </a:solidFill>
                <a:latin typeface="Palatino Linotype" pitchFamily="18" charset="0"/>
              </a:rPr>
              <a:t>Glaser, </a:t>
            </a:r>
            <a:r>
              <a:rPr lang="en-GB" sz="2400" dirty="0" smtClean="0">
                <a:solidFill>
                  <a:srgbClr val="FF0000"/>
                </a:solidFill>
                <a:latin typeface="Palatino Linotype" pitchFamily="18" charset="0"/>
              </a:rPr>
              <a:t>Noble Prize 1960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GB" dirty="0" smtClean="0">
                <a:latin typeface="Palatino Linotype" panose="02040502050505030304" pitchFamily="18" charset="0"/>
              </a:rPr>
              <a:t>(4.8 x 1.85 m</a:t>
            </a:r>
            <a:r>
              <a:rPr lang="en-GB" baseline="30000" dirty="0" smtClean="0">
                <a:latin typeface="Palatino Linotype" panose="02040502050505030304" pitchFamily="18" charset="0"/>
              </a:rPr>
              <a:t>2</a:t>
            </a:r>
            <a:r>
              <a:rPr lang="en-GB" dirty="0" smtClean="0">
                <a:latin typeface="Palatino Linotype" panose="02040502050505030304" pitchFamily="18" charset="0"/>
              </a:rPr>
              <a:t>) chamber with liquid (H</a:t>
            </a:r>
            <a:r>
              <a:rPr lang="en-GB" baseline="-25000" dirty="0" smtClean="0">
                <a:latin typeface="Palatino Linotype" panose="02040502050505030304" pitchFamily="18" charset="0"/>
              </a:rPr>
              <a:t>2</a:t>
            </a:r>
            <a:r>
              <a:rPr lang="en-GB" dirty="0" smtClean="0">
                <a:latin typeface="Palatino Linotype" panose="02040502050505030304" pitchFamily="18" charset="0"/>
              </a:rPr>
              <a:t>) at boiling point (“superheated”)</a:t>
            </a:r>
            <a:endParaRPr lang="en-GB" dirty="0">
              <a:latin typeface="Palatino Linotype" panose="02040502050505030304" pitchFamily="18" charset="0"/>
            </a:endParaRPr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250825" y="3932238"/>
            <a:ext cx="4021138" cy="2881312"/>
            <a:chOff x="583" y="2697"/>
            <a:chExt cx="2286" cy="1728"/>
          </a:xfrm>
        </p:grpSpPr>
        <p:sp>
          <p:nvSpPr>
            <p:cNvPr id="4" name="Text Box 23"/>
            <p:cNvSpPr txBox="1">
              <a:spLocks noChangeArrowheads="1"/>
            </p:cNvSpPr>
            <p:nvPr/>
          </p:nvSpPr>
          <p:spPr bwMode="auto">
            <a:xfrm rot="-5400000">
              <a:off x="2752" y="4295"/>
              <a:ext cx="173" cy="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hangingPunct="0">
                <a:lnSpc>
                  <a:spcPct val="87000"/>
                </a:lnSpc>
                <a:buClr>
                  <a:srgbClr val="000000"/>
                </a:buClr>
                <a:buSzPct val="45000"/>
                <a:buFont typeface="StarSymbol" pitchFamily="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800">
                  <a:latin typeface="Luxi Sans" charset="0"/>
                </a:rPr>
                <a:t>CERN</a:t>
              </a:r>
            </a:p>
          </p:txBody>
        </p:sp>
        <p:pic>
          <p:nvPicPr>
            <p:cNvPr id="5" name="Picture 2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83" y="2697"/>
              <a:ext cx="2201" cy="1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Text Box 25"/>
          <p:cNvSpPr txBox="1">
            <a:spLocks noChangeArrowheads="1"/>
          </p:cNvSpPr>
          <p:nvPr/>
        </p:nvSpPr>
        <p:spPr bwMode="auto">
          <a:xfrm>
            <a:off x="466725" y="6381750"/>
            <a:ext cx="3005631" cy="242246"/>
          </a:xfrm>
          <a:prstGeom prst="rect">
            <a:avLst/>
          </a:prstGeom>
          <a:solidFill>
            <a:schemeClr val="bg1"/>
          </a:solidFill>
          <a:ln w="1836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hangingPunct="0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GB" dirty="0" err="1">
                <a:solidFill>
                  <a:srgbClr val="0000FF"/>
                </a:solidFill>
                <a:latin typeface="Palatino Linotype" pitchFamily="18" charset="0"/>
              </a:rPr>
              <a:t>Gargamelle</a:t>
            </a:r>
            <a:r>
              <a:rPr lang="en-GB" dirty="0">
                <a:solidFill>
                  <a:srgbClr val="0000FF"/>
                </a:solidFill>
                <a:latin typeface="Palatino Linotype" pitchFamily="18" charset="0"/>
              </a:rPr>
              <a:t> bubble chamber </a:t>
            </a:r>
          </a:p>
        </p:txBody>
      </p:sp>
      <p:sp>
        <p:nvSpPr>
          <p:cNvPr id="7" name="Line 26"/>
          <p:cNvSpPr>
            <a:spLocks noChangeShapeType="1"/>
          </p:cNvSpPr>
          <p:nvPr/>
        </p:nvSpPr>
        <p:spPr bwMode="auto">
          <a:xfrm>
            <a:off x="7591425" y="2336800"/>
            <a:ext cx="455613" cy="231775"/>
          </a:xfrm>
          <a:prstGeom prst="line">
            <a:avLst/>
          </a:prstGeom>
          <a:noFill/>
          <a:ln w="3672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8" name="Line 27"/>
          <p:cNvSpPr>
            <a:spLocks noChangeShapeType="1"/>
          </p:cNvSpPr>
          <p:nvPr/>
        </p:nvSpPr>
        <p:spPr bwMode="auto">
          <a:xfrm flipV="1">
            <a:off x="8037513" y="2335213"/>
            <a:ext cx="455612" cy="234950"/>
          </a:xfrm>
          <a:prstGeom prst="line">
            <a:avLst/>
          </a:prstGeom>
          <a:noFill/>
          <a:ln w="3672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" name="Line 28"/>
          <p:cNvSpPr>
            <a:spLocks noChangeShapeType="1"/>
          </p:cNvSpPr>
          <p:nvPr/>
        </p:nvSpPr>
        <p:spPr bwMode="auto">
          <a:xfrm flipV="1">
            <a:off x="7591425" y="2943225"/>
            <a:ext cx="455613" cy="233363"/>
          </a:xfrm>
          <a:prstGeom prst="line">
            <a:avLst/>
          </a:prstGeom>
          <a:noFill/>
          <a:ln w="3672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" name="Line 29"/>
          <p:cNvSpPr>
            <a:spLocks noChangeShapeType="1"/>
          </p:cNvSpPr>
          <p:nvPr/>
        </p:nvSpPr>
        <p:spPr bwMode="auto">
          <a:xfrm>
            <a:off x="8037513" y="2943225"/>
            <a:ext cx="455612" cy="233363"/>
          </a:xfrm>
          <a:prstGeom prst="line">
            <a:avLst/>
          </a:prstGeom>
          <a:noFill/>
          <a:ln w="3672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" name="Line 30"/>
          <p:cNvSpPr>
            <a:spLocks noChangeShapeType="1"/>
          </p:cNvSpPr>
          <p:nvPr/>
        </p:nvSpPr>
        <p:spPr bwMode="auto">
          <a:xfrm>
            <a:off x="8042275" y="2568575"/>
            <a:ext cx="0" cy="385763"/>
          </a:xfrm>
          <a:prstGeom prst="line">
            <a:avLst/>
          </a:prstGeom>
          <a:noFill/>
          <a:ln w="36720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" name="Text Box 31"/>
          <p:cNvSpPr txBox="1">
            <a:spLocks noChangeArrowheads="1"/>
          </p:cNvSpPr>
          <p:nvPr/>
        </p:nvSpPr>
        <p:spPr bwMode="auto">
          <a:xfrm>
            <a:off x="8532813" y="3141663"/>
            <a:ext cx="158750" cy="212725"/>
          </a:xfrm>
          <a:prstGeom prst="rect">
            <a:avLst/>
          </a:prstGeom>
          <a:noFill/>
          <a:ln w="1836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hangingPunct="0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>
                <a:solidFill>
                  <a:srgbClr val="FF0000"/>
                </a:solidFill>
                <a:latin typeface="Luxi Sans" charset="0"/>
              </a:rPr>
              <a:t>e</a:t>
            </a:r>
            <a:r>
              <a:rPr lang="en-GB" sz="1600" baseline="33000">
                <a:solidFill>
                  <a:srgbClr val="FF0000"/>
                </a:solidFill>
                <a:latin typeface="Luxi Sans" charset="0"/>
              </a:rPr>
              <a:t>-</a:t>
            </a:r>
          </a:p>
        </p:txBody>
      </p:sp>
      <p:sp>
        <p:nvSpPr>
          <p:cNvPr id="13" name="Text Box 32"/>
          <p:cNvSpPr txBox="1">
            <a:spLocks noChangeArrowheads="1"/>
          </p:cNvSpPr>
          <p:nvPr/>
        </p:nvSpPr>
        <p:spPr bwMode="auto">
          <a:xfrm>
            <a:off x="7365578" y="3069655"/>
            <a:ext cx="158750" cy="212725"/>
          </a:xfrm>
          <a:prstGeom prst="rect">
            <a:avLst/>
          </a:prstGeom>
          <a:noFill/>
          <a:ln w="1836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hangingPunct="0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>
                <a:solidFill>
                  <a:srgbClr val="FF0000"/>
                </a:solidFill>
                <a:latin typeface="Luxi Sans" charset="0"/>
              </a:rPr>
              <a:t>e</a:t>
            </a:r>
            <a:r>
              <a:rPr lang="en-GB" sz="1600" baseline="33000">
                <a:solidFill>
                  <a:srgbClr val="FF0000"/>
                </a:solidFill>
                <a:latin typeface="Luxi Sans" charset="0"/>
              </a:rPr>
              <a:t>-</a:t>
            </a:r>
          </a:p>
        </p:txBody>
      </p:sp>
      <p:sp>
        <p:nvSpPr>
          <p:cNvPr id="14" name="Text Box 33"/>
          <p:cNvSpPr txBox="1">
            <a:spLocks noChangeArrowheads="1"/>
          </p:cNvSpPr>
          <p:nvPr/>
        </p:nvSpPr>
        <p:spPr bwMode="auto">
          <a:xfrm>
            <a:off x="8094663" y="2635250"/>
            <a:ext cx="201612" cy="212725"/>
          </a:xfrm>
          <a:prstGeom prst="rect">
            <a:avLst/>
          </a:prstGeom>
          <a:noFill/>
          <a:ln w="1836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hangingPunct="0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>
                <a:solidFill>
                  <a:srgbClr val="008000"/>
                </a:solidFill>
                <a:latin typeface="Luxi Sans" charset="0"/>
              </a:rPr>
              <a:t>Z</a:t>
            </a:r>
            <a:r>
              <a:rPr lang="en-GB" sz="1600" baseline="33000">
                <a:solidFill>
                  <a:srgbClr val="008000"/>
                </a:solidFill>
                <a:latin typeface="Luxi Sans" charset="0"/>
              </a:rPr>
              <a:t>0</a:t>
            </a:r>
          </a:p>
        </p:txBody>
      </p:sp>
      <p:grpSp>
        <p:nvGrpSpPr>
          <p:cNvPr id="15" name="Group 34"/>
          <p:cNvGrpSpPr>
            <a:grpSpLocks/>
          </p:cNvGrpSpPr>
          <p:nvPr/>
        </p:nvGrpSpPr>
        <p:grpSpPr bwMode="auto">
          <a:xfrm>
            <a:off x="7380288" y="2205038"/>
            <a:ext cx="187325" cy="241300"/>
            <a:chOff x="4731" y="1946"/>
            <a:chExt cx="191" cy="235"/>
          </a:xfrm>
        </p:grpSpPr>
        <p:sp>
          <p:nvSpPr>
            <p:cNvPr id="16" name="Text Box 35"/>
            <p:cNvSpPr txBox="1">
              <a:spLocks noChangeArrowheads="1"/>
            </p:cNvSpPr>
            <p:nvPr/>
          </p:nvSpPr>
          <p:spPr bwMode="auto">
            <a:xfrm>
              <a:off x="4731" y="1946"/>
              <a:ext cx="191" cy="235"/>
            </a:xfrm>
            <a:prstGeom prst="rect">
              <a:avLst/>
            </a:prstGeom>
            <a:noFill/>
            <a:ln w="3672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hangingPunct="0">
                <a:lnSpc>
                  <a:spcPct val="99000"/>
                </a:lnSpc>
                <a:buClr>
                  <a:srgbClr val="000000"/>
                </a:buClr>
                <a:buSzPct val="45000"/>
                <a:buFont typeface="StarSymbol" pitchFamily="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600">
                  <a:solidFill>
                    <a:srgbClr val="FF0000"/>
                  </a:solidFill>
                  <a:latin typeface="Symbol" pitchFamily="18" charset="2"/>
                </a:rPr>
                <a:t></a:t>
              </a:r>
              <a:r>
                <a:rPr lang="en-GB" sz="1600" baseline="-33000">
                  <a:solidFill>
                    <a:srgbClr val="FF0000"/>
                  </a:solidFill>
                  <a:latin typeface="Symbol" pitchFamily="18" charset="2"/>
                </a:rPr>
                <a:t></a:t>
              </a:r>
            </a:p>
          </p:txBody>
        </p:sp>
        <p:sp>
          <p:nvSpPr>
            <p:cNvPr id="17" name="Line 36"/>
            <p:cNvSpPr>
              <a:spLocks noChangeShapeType="1"/>
            </p:cNvSpPr>
            <p:nvPr/>
          </p:nvSpPr>
          <p:spPr bwMode="auto">
            <a:xfrm>
              <a:off x="4738" y="2011"/>
              <a:ext cx="77" cy="1"/>
            </a:xfrm>
            <a:prstGeom prst="line">
              <a:avLst/>
            </a:prstGeom>
            <a:noFill/>
            <a:ln w="1836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8" name="Group 37"/>
          <p:cNvGrpSpPr>
            <a:grpSpLocks/>
          </p:cNvGrpSpPr>
          <p:nvPr/>
        </p:nvGrpSpPr>
        <p:grpSpPr bwMode="auto">
          <a:xfrm>
            <a:off x="8561388" y="2205038"/>
            <a:ext cx="187325" cy="241300"/>
            <a:chOff x="5933" y="1946"/>
            <a:chExt cx="191" cy="235"/>
          </a:xfrm>
        </p:grpSpPr>
        <p:sp>
          <p:nvSpPr>
            <p:cNvPr id="19" name="Text Box 38"/>
            <p:cNvSpPr txBox="1">
              <a:spLocks noChangeArrowheads="1"/>
            </p:cNvSpPr>
            <p:nvPr/>
          </p:nvSpPr>
          <p:spPr bwMode="auto">
            <a:xfrm>
              <a:off x="5933" y="1946"/>
              <a:ext cx="191" cy="235"/>
            </a:xfrm>
            <a:prstGeom prst="rect">
              <a:avLst/>
            </a:prstGeom>
            <a:noFill/>
            <a:ln w="3672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hangingPunct="0">
                <a:lnSpc>
                  <a:spcPct val="99000"/>
                </a:lnSpc>
                <a:buClr>
                  <a:srgbClr val="000000"/>
                </a:buClr>
                <a:buSzPct val="45000"/>
                <a:buFont typeface="StarSymbol" pitchFamily="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600">
                  <a:solidFill>
                    <a:srgbClr val="FF0000"/>
                  </a:solidFill>
                  <a:latin typeface="Symbol" pitchFamily="18" charset="2"/>
                </a:rPr>
                <a:t></a:t>
              </a:r>
              <a:r>
                <a:rPr lang="en-GB" sz="1600" baseline="-33000">
                  <a:solidFill>
                    <a:srgbClr val="FF0000"/>
                  </a:solidFill>
                  <a:latin typeface="Symbol" pitchFamily="18" charset="2"/>
                </a:rPr>
                <a:t></a:t>
              </a:r>
            </a:p>
          </p:txBody>
        </p:sp>
        <p:sp>
          <p:nvSpPr>
            <p:cNvPr id="20" name="Line 39"/>
            <p:cNvSpPr>
              <a:spLocks noChangeShapeType="1"/>
            </p:cNvSpPr>
            <p:nvPr/>
          </p:nvSpPr>
          <p:spPr bwMode="auto">
            <a:xfrm>
              <a:off x="5940" y="2011"/>
              <a:ext cx="77" cy="1"/>
            </a:xfrm>
            <a:prstGeom prst="line">
              <a:avLst/>
            </a:prstGeom>
            <a:noFill/>
            <a:ln w="1836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1" name="Rectangle 40"/>
          <p:cNvSpPr>
            <a:spLocks noChangeArrowheads="1"/>
          </p:cNvSpPr>
          <p:nvPr/>
        </p:nvSpPr>
        <p:spPr bwMode="auto">
          <a:xfrm>
            <a:off x="1763713" y="44450"/>
            <a:ext cx="3671887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2" name="WordArt 41"/>
          <p:cNvSpPr>
            <a:spLocks noChangeArrowheads="1" noChangeShapeType="1" noTextEdit="1"/>
          </p:cNvSpPr>
          <p:nvPr/>
        </p:nvSpPr>
        <p:spPr bwMode="auto">
          <a:xfrm>
            <a:off x="2266950" y="115888"/>
            <a:ext cx="26638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800" kern="10" dirty="0" err="1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Bubble</a:t>
            </a:r>
            <a:r>
              <a:rPr lang="fr-FR" sz="28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 </a:t>
            </a:r>
            <a:r>
              <a:rPr lang="fr-FR" sz="28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Chamber</a:t>
            </a:r>
            <a:r>
              <a:rPr lang="fr-FR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 (I)</a:t>
            </a:r>
            <a:endParaRPr lang="fr-FR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/>
              <a:cs typeface="Arial"/>
            </a:endParaRPr>
          </a:p>
        </p:txBody>
      </p:sp>
      <p:pic>
        <p:nvPicPr>
          <p:cNvPr id="23" name="Picture 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5238" y="3897313"/>
            <a:ext cx="3673475" cy="291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" name="Group 43"/>
          <p:cNvGrpSpPr>
            <a:grpSpLocks/>
          </p:cNvGrpSpPr>
          <p:nvPr/>
        </p:nvGrpSpPr>
        <p:grpSpPr bwMode="auto">
          <a:xfrm>
            <a:off x="7527902" y="37045"/>
            <a:ext cx="1796626" cy="1879787"/>
            <a:chOff x="5334" y="690"/>
            <a:chExt cx="1040" cy="1157"/>
          </a:xfrm>
        </p:grpSpPr>
        <p:pic>
          <p:nvPicPr>
            <p:cNvPr id="25" name="Picture 4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34" y="690"/>
              <a:ext cx="893" cy="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 Box 45"/>
            <p:cNvSpPr txBox="1">
              <a:spLocks noChangeArrowheads="1"/>
            </p:cNvSpPr>
            <p:nvPr/>
          </p:nvSpPr>
          <p:spPr bwMode="auto">
            <a:xfrm rot="16200000">
              <a:off x="6065" y="1539"/>
              <a:ext cx="493" cy="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hangingPunct="0">
                <a:lnSpc>
                  <a:spcPct val="87000"/>
                </a:lnSpc>
                <a:buClr>
                  <a:srgbClr val="000000"/>
                </a:buClr>
                <a:buSzPct val="45000"/>
                <a:buFont typeface="StarSymbol" pitchFamily="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800" dirty="0">
                  <a:latin typeface="Luxi Sans" charset="0"/>
                </a:rPr>
                <a:t>LBNL Image Library</a:t>
              </a:r>
            </a:p>
          </p:txBody>
        </p:sp>
      </p:grpSp>
      <p:sp>
        <p:nvSpPr>
          <p:cNvPr id="27" name="Text Box 47"/>
          <p:cNvSpPr txBox="1">
            <a:spLocks noChangeArrowheads="1"/>
          </p:cNvSpPr>
          <p:nvPr/>
        </p:nvSpPr>
        <p:spPr bwMode="auto">
          <a:xfrm>
            <a:off x="179351" y="1685707"/>
            <a:ext cx="6264857" cy="2031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Similar principle as cloud chamber:</a:t>
            </a:r>
            <a:b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</a:br>
            <a:endParaRPr lang="en-US" dirty="0" smtClean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Instead </a:t>
            </a:r>
            <a: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</a:rPr>
              <a:t>of supersaturating a gas with a vapor </a:t>
            </a:r>
          </a:p>
          <a:p>
            <a:pPr>
              <a:defRPr/>
            </a:pPr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    one </a:t>
            </a:r>
            <a: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</a:rPr>
              <a:t>would </a:t>
            </a:r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superheat </a:t>
            </a:r>
            <a: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</a:rPr>
              <a:t>the liquid.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en-US" dirty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</a:rPr>
              <a:t> A particle leave a trail of ions along its </a:t>
            </a:r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path </a:t>
            </a:r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  <a:sym typeface="Wingdings" pitchFamily="2" charset="2"/>
              </a:rPr>
              <a:t> </a:t>
            </a:r>
            <a: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</a:rPr>
              <a:t>make a </a:t>
            </a:r>
            <a:endParaRPr lang="en-US" dirty="0" smtClean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pPr>
              <a:defRPr/>
            </a:pPr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    liquid </a:t>
            </a:r>
            <a: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</a:rPr>
              <a:t>boil, and form gas </a:t>
            </a:r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bubbles around </a:t>
            </a:r>
            <a: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</a:rPr>
              <a:t>ions</a:t>
            </a:r>
            <a:endParaRPr lang="fr-FR" dirty="0">
              <a:solidFill>
                <a:srgbClr val="6633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1199260" y="3933056"/>
            <a:ext cx="6109044" cy="589072"/>
          </a:xfrm>
          <a:prstGeom prst="rect">
            <a:avLst/>
          </a:prstGeom>
          <a:solidFill>
            <a:srgbClr val="FFFF99"/>
          </a:solidFill>
          <a:ln w="1841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hangingPunct="0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400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GB" sz="2000" dirty="0">
                <a:solidFill>
                  <a:srgbClr val="FF0000"/>
                </a:solidFill>
                <a:latin typeface="Palatino Linotype" pitchFamily="18" charset="0"/>
              </a:rPr>
              <a:t>was used </a:t>
            </a:r>
            <a:r>
              <a:rPr lang="en-GB" sz="2000" dirty="0" smtClean="0">
                <a:solidFill>
                  <a:srgbClr val="FF0000"/>
                </a:solidFill>
                <a:latin typeface="Palatino Linotype" pitchFamily="18" charset="0"/>
              </a:rPr>
              <a:t>for </a:t>
            </a:r>
            <a:r>
              <a:rPr lang="en-GB" sz="2000" dirty="0">
                <a:solidFill>
                  <a:srgbClr val="FF0000"/>
                </a:solidFill>
                <a:latin typeface="Palatino Linotype" pitchFamily="18" charset="0"/>
              </a:rPr>
              <a:t>discovery of the “neutral current” </a:t>
            </a:r>
          </a:p>
          <a:p>
            <a:pPr algn="ctr" hangingPunct="0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dirty="0">
                <a:solidFill>
                  <a:srgbClr val="FF0000"/>
                </a:solidFill>
                <a:latin typeface="Palatino Linotype" pitchFamily="18" charset="0"/>
              </a:rPr>
              <a:t>(1973 by </a:t>
            </a:r>
            <a:r>
              <a:rPr lang="en-GB" sz="2000" dirty="0" err="1">
                <a:solidFill>
                  <a:srgbClr val="FF0000"/>
                </a:solidFill>
                <a:latin typeface="Palatino Linotype" pitchFamily="18" charset="0"/>
              </a:rPr>
              <a:t>Gargamelle</a:t>
            </a:r>
            <a:r>
              <a:rPr lang="en-GB" sz="2000" dirty="0">
                <a:solidFill>
                  <a:srgbClr val="FF0000"/>
                </a:solidFill>
                <a:latin typeface="Palatino Linotype" pitchFamily="18" charset="0"/>
              </a:rPr>
              <a:t> Collaboration, no Noble Prize) </a:t>
            </a:r>
          </a:p>
        </p:txBody>
      </p:sp>
    </p:spTree>
    <p:extLst>
      <p:ext uri="{BB962C8B-B14F-4D97-AF65-F5344CB8AC3E}">
        <p14:creationId xmlns:p14="http://schemas.microsoft.com/office/powerpoint/2010/main" val="160054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ChangeArrowheads="1"/>
          </p:cNvSpPr>
          <p:nvPr/>
        </p:nvSpPr>
        <p:spPr bwMode="auto">
          <a:xfrm>
            <a:off x="2555776" y="44450"/>
            <a:ext cx="3671887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41"/>
          <p:cNvSpPr>
            <a:spLocks noChangeArrowheads="1" noChangeShapeType="1" noTextEdit="1"/>
          </p:cNvSpPr>
          <p:nvPr/>
        </p:nvSpPr>
        <p:spPr bwMode="auto">
          <a:xfrm>
            <a:off x="3059013" y="115888"/>
            <a:ext cx="26638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800" kern="10" dirty="0" err="1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Bubble</a:t>
            </a:r>
            <a:r>
              <a:rPr lang="fr-FR" sz="28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 </a:t>
            </a:r>
            <a:r>
              <a:rPr lang="fr-FR" sz="28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Chamber</a:t>
            </a:r>
            <a:r>
              <a:rPr lang="fr-FR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 (II)</a:t>
            </a:r>
            <a:endParaRPr lang="fr-FR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/>
              <a:cs typeface="Arial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12" y="619126"/>
            <a:ext cx="9180512" cy="6238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6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ChangeArrowheads="1"/>
          </p:cNvSpPr>
          <p:nvPr/>
        </p:nvSpPr>
        <p:spPr bwMode="auto">
          <a:xfrm>
            <a:off x="2700313" y="117450"/>
            <a:ext cx="3671887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41"/>
          <p:cNvSpPr>
            <a:spLocks noChangeArrowheads="1" noChangeShapeType="1" noTextEdit="1"/>
          </p:cNvSpPr>
          <p:nvPr/>
        </p:nvSpPr>
        <p:spPr bwMode="auto">
          <a:xfrm>
            <a:off x="3203550" y="188888"/>
            <a:ext cx="26638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800" kern="10" dirty="0" err="1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Bubble</a:t>
            </a:r>
            <a:r>
              <a:rPr lang="fr-FR" sz="28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 </a:t>
            </a:r>
            <a:r>
              <a:rPr lang="fr-FR" sz="2800" kern="10" dirty="0" err="1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Chamber</a:t>
            </a:r>
            <a:endParaRPr lang="fr-FR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/>
              <a:cs typeface="Arial"/>
            </a:endParaRPr>
          </a:p>
        </p:txBody>
      </p:sp>
      <p:pic>
        <p:nvPicPr>
          <p:cNvPr id="4" name="Picture 3" descr="CERNbubbleChamb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131840" y="1731825"/>
            <a:ext cx="5940152" cy="460851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4207321" y="1102034"/>
            <a:ext cx="4829175" cy="485775"/>
          </a:xfrm>
          <a:prstGeom prst="wedgeRectCallout">
            <a:avLst>
              <a:gd name="adj1" fmla="val -41616"/>
              <a:gd name="adj2" fmla="val 10228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Liquid hydrogen </a:t>
            </a:r>
            <a:r>
              <a:rPr lang="ja-JP" altLang="en-US">
                <a:solidFill>
                  <a:srgbClr val="FFFF00"/>
                </a:solidFill>
                <a:latin typeface="Arial" pitchFamily="34" charset="0"/>
              </a:rPr>
              <a:t>“</a:t>
            </a:r>
            <a:r>
              <a:rPr lang="en-US" altLang="ja-JP" b="1" dirty="0">
                <a:solidFill>
                  <a:srgbClr val="FFFF00"/>
                </a:solidFill>
              </a:rPr>
              <a:t>bubble chamber</a:t>
            </a:r>
            <a:r>
              <a:rPr lang="ja-JP" altLang="en-US">
                <a:solidFill>
                  <a:srgbClr val="FFFF00"/>
                </a:solidFill>
                <a:latin typeface="Arial" pitchFamily="34" charset="0"/>
              </a:rPr>
              <a:t>”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652120" y="2811946"/>
            <a:ext cx="3279775" cy="92333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Times New Roman" charset="0"/>
                <a:ea typeface="ＭＳ Ｐゴシック" charset="0"/>
              </a:rPr>
              <a:t>The hydrogen acts as a target (for incoming particles) and a </a:t>
            </a:r>
            <a:r>
              <a:rPr lang="en-US" dirty="0" smtClean="0">
                <a:latin typeface="Times New Roman" charset="0"/>
                <a:ea typeface="ＭＳ Ｐゴシック" charset="0"/>
              </a:rPr>
              <a:t>detection medium</a:t>
            </a:r>
            <a:endParaRPr lang="en-US" dirty="0">
              <a:latin typeface="Times New Roman" charset="0"/>
              <a:ea typeface="ＭＳ Ｐゴシック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008" y="764704"/>
            <a:ext cx="2987824" cy="586006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GB" sz="2000" u="sng" dirty="0" smtClean="0">
                <a:solidFill>
                  <a:srgbClr val="CC0066"/>
                </a:solidFill>
                <a:latin typeface="Palatino Linotype" pitchFamily="18" charset="0"/>
              </a:rPr>
              <a:t>Advantages: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GB" sz="2000" u="sng" dirty="0" smtClean="0">
              <a:solidFill>
                <a:srgbClr val="CC0066"/>
              </a:solidFill>
              <a:latin typeface="Palatino Linotype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en-GB" dirty="0" smtClean="0">
                <a:solidFill>
                  <a:schemeClr val="accent2"/>
                </a:solidFill>
                <a:latin typeface="Palatino Linotype" pitchFamily="18" charset="0"/>
              </a:rPr>
              <a:t>        </a:t>
            </a:r>
            <a:r>
              <a:rPr lang="en-GB" dirty="0" smtClean="0">
                <a:solidFill>
                  <a:srgbClr val="FF0000"/>
                </a:solidFill>
                <a:latin typeface="Palatino Linotype" pitchFamily="18" charset="0"/>
              </a:rPr>
              <a:t>liquid (hydrogen) is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GB" sz="1600" dirty="0" smtClean="0">
                <a:solidFill>
                  <a:srgbClr val="FF0000"/>
                </a:solidFill>
                <a:latin typeface="Palatino Linotype" pitchFamily="18" charset="0"/>
              </a:rPr>
              <a:t>       </a:t>
            </a:r>
            <a:r>
              <a:rPr lang="en-GB" sz="1600" dirty="0" smtClean="0">
                <a:solidFill>
                  <a:srgbClr val="663300"/>
                </a:solidFill>
                <a:latin typeface="Palatino Linotype" pitchFamily="18" charset="0"/>
              </a:rPr>
              <a:t>BOTH detector medium AND target</a:t>
            </a:r>
            <a:br>
              <a:rPr lang="en-GB" sz="1600" dirty="0" smtClean="0">
                <a:solidFill>
                  <a:srgbClr val="663300"/>
                </a:solidFill>
                <a:latin typeface="Palatino Linotype" pitchFamily="18" charset="0"/>
              </a:rPr>
            </a:br>
            <a:r>
              <a:rPr lang="en-GB" sz="1600" dirty="0" smtClean="0">
                <a:solidFill>
                  <a:srgbClr val="663300"/>
                </a:solidFill>
                <a:latin typeface="Palatino Linotype" pitchFamily="18" charset="0"/>
              </a:rPr>
              <a:t/>
            </a:r>
            <a:br>
              <a:rPr lang="en-GB" sz="1600" dirty="0" smtClean="0">
                <a:solidFill>
                  <a:srgbClr val="663300"/>
                </a:solidFill>
                <a:latin typeface="Palatino Linotype" pitchFamily="18" charset="0"/>
              </a:rPr>
            </a:br>
            <a:r>
              <a:rPr lang="en-GB" sz="1600" dirty="0" smtClean="0">
                <a:solidFill>
                  <a:srgbClr val="663300"/>
                </a:solidFill>
                <a:latin typeface="Palatino Linotype" pitchFamily="18" charset="0"/>
              </a:rPr>
              <a:t>  </a:t>
            </a:r>
            <a:r>
              <a:rPr lang="en-GB" dirty="0" smtClean="0">
                <a:solidFill>
                  <a:srgbClr val="FF0000"/>
                </a:solidFill>
                <a:latin typeface="Palatino Linotype" pitchFamily="18" charset="0"/>
              </a:rPr>
              <a:t>high precision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GB" dirty="0" smtClean="0">
                <a:solidFill>
                  <a:srgbClr val="FF0000"/>
                </a:solidFill>
                <a:latin typeface="Palatino Linotype" pitchFamily="18" charset="0"/>
              </a:rPr>
              <a:t>        (~ 5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GB" dirty="0" smtClean="0">
                <a:solidFill>
                  <a:srgbClr val="FF0000"/>
                </a:solidFill>
                <a:latin typeface="Palatino Linotype" pitchFamily="18" charset="0"/>
              </a:rPr>
              <a:t>m)</a:t>
            </a:r>
          </a:p>
          <a:p>
            <a:pPr lvl="1">
              <a:spcBef>
                <a:spcPct val="20000"/>
              </a:spcBef>
              <a:buFont typeface="Times New Roman" pitchFamily="18" charset="0"/>
              <a:buNone/>
              <a:defRPr/>
            </a:pPr>
            <a:endParaRPr lang="en-GB" dirty="0" smtClean="0">
              <a:solidFill>
                <a:srgbClr val="FF0000"/>
              </a:solidFill>
              <a:latin typeface="Palatino Linotype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GB" sz="2000" u="sng" dirty="0" smtClean="0">
                <a:solidFill>
                  <a:srgbClr val="CC0066"/>
                </a:solidFill>
                <a:latin typeface="Palatino Linotype" pitchFamily="18" charset="0"/>
              </a:rPr>
              <a:t>Disadvantages: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GB" sz="2000" u="sng" dirty="0" smtClean="0">
                <a:solidFill>
                  <a:srgbClr val="CC0066"/>
                </a:solidFill>
                <a:latin typeface="Palatino Linotype" pitchFamily="18" charset="0"/>
              </a:rPr>
              <a:t/>
            </a:r>
            <a:br>
              <a:rPr lang="en-GB" sz="2000" u="sng" dirty="0" smtClean="0">
                <a:solidFill>
                  <a:srgbClr val="CC0066"/>
                </a:solidFill>
                <a:latin typeface="Palatino Linotype" pitchFamily="18" charset="0"/>
              </a:rPr>
            </a:br>
            <a:r>
              <a:rPr lang="en-GB" dirty="0" smtClean="0">
                <a:solidFill>
                  <a:srgbClr val="CC0066"/>
                </a:solidFill>
                <a:latin typeface="Palatino Linotype" pitchFamily="18" charset="0"/>
              </a:rPr>
              <a:t>- </a:t>
            </a:r>
            <a:r>
              <a:rPr lang="en-GB" sz="1600" dirty="0" smtClean="0">
                <a:solidFill>
                  <a:srgbClr val="FF0000"/>
                </a:solidFill>
                <a:latin typeface="Palatino Linotype" pitchFamily="18" charset="0"/>
              </a:rPr>
              <a:t>NO TRIGGER -&gt;</a:t>
            </a:r>
            <a:r>
              <a:rPr lang="en-GB" sz="1600" dirty="0" smtClean="0">
                <a:solidFill>
                  <a:srgbClr val="663300"/>
                </a:solidFill>
                <a:latin typeface="Palatino Linotype" pitchFamily="18" charset="0"/>
              </a:rPr>
              <a:t>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GB" sz="1600" dirty="0" smtClean="0">
                <a:solidFill>
                  <a:srgbClr val="663300"/>
                </a:solidFill>
                <a:latin typeface="Palatino Linotype" pitchFamily="18" charset="0"/>
              </a:rPr>
              <a:t>    has to be in superheated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GB" sz="1600" dirty="0" smtClean="0">
                <a:solidFill>
                  <a:srgbClr val="663300"/>
                </a:solidFill>
                <a:latin typeface="Palatino Linotype" pitchFamily="18" charset="0"/>
              </a:rPr>
              <a:t>    state when particle is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GB" sz="1600" dirty="0" smtClean="0">
                <a:solidFill>
                  <a:srgbClr val="663300"/>
                </a:solidFill>
                <a:latin typeface="Palatino Linotype" pitchFamily="18" charset="0"/>
              </a:rPr>
              <a:t>    entering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GB" sz="1600" dirty="0" smtClean="0">
                <a:solidFill>
                  <a:srgbClr val="663300"/>
                </a:solidFill>
                <a:latin typeface="Palatino Linotype" pitchFamily="18" charset="0"/>
              </a:rPr>
              <a:t>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GB" sz="1600" dirty="0" smtClean="0">
                <a:solidFill>
                  <a:srgbClr val="663300"/>
                </a:solidFill>
                <a:latin typeface="Palatino Linotype" pitchFamily="18" charset="0"/>
              </a:rPr>
              <a:t>     </a:t>
            </a:r>
            <a:r>
              <a:rPr lang="en-GB" sz="1600" dirty="0" smtClean="0">
                <a:solidFill>
                  <a:srgbClr val="FF0000"/>
                </a:solidFill>
                <a:latin typeface="Palatino Linotype" pitchFamily="18" charset="0"/>
              </a:rPr>
              <a:t>LOW RATE CAPABILITY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GB" sz="1600" dirty="0" smtClean="0">
                <a:solidFill>
                  <a:srgbClr val="FF0000"/>
                </a:solidFill>
                <a:latin typeface="Palatino Linotype" pitchFamily="18" charset="0"/>
              </a:rPr>
              <a:t>    </a:t>
            </a:r>
            <a:r>
              <a:rPr lang="en-GB" sz="1600" dirty="0" smtClean="0">
                <a:solidFill>
                  <a:srgbClr val="663300"/>
                </a:solidFill>
                <a:latin typeface="Palatino Linotype" pitchFamily="18" charset="0"/>
              </a:rPr>
              <a:t> Need FASTER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GB" sz="1600" dirty="0" smtClean="0">
                <a:solidFill>
                  <a:srgbClr val="663300"/>
                </a:solidFill>
                <a:latin typeface="Palatino Linotype" pitchFamily="18" charset="0"/>
              </a:rPr>
              <a:t>     detector (electronics !)     </a:t>
            </a:r>
            <a:endParaRPr lang="en-GB" sz="1600" dirty="0">
              <a:solidFill>
                <a:srgbClr val="66330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5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geiger pr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1731057"/>
            <a:ext cx="4209861" cy="1428159"/>
          </a:xfrm>
          <a:prstGeom prst="rect">
            <a:avLst/>
          </a:prstGeom>
          <a:noFill/>
        </p:spPr>
      </p:pic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107504" y="1299009"/>
            <a:ext cx="405938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u="none" dirty="0">
                <a:solidFill>
                  <a:schemeClr val="tx1"/>
                </a:solidFill>
                <a:latin typeface="Palatino Linotype" panose="02040502050505030304" pitchFamily="18" charset="0"/>
              </a:rPr>
              <a:t>1908: FIRST WIRE </a:t>
            </a:r>
            <a:r>
              <a:rPr lang="en-GB" sz="1200" u="none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COUNTER USED </a:t>
            </a:r>
            <a:r>
              <a:rPr lang="en-GB" sz="1200" u="none" dirty="0">
                <a:solidFill>
                  <a:schemeClr val="tx1"/>
                </a:solidFill>
                <a:latin typeface="Palatino Linotype" panose="02040502050505030304" pitchFamily="18" charset="0"/>
              </a:rPr>
              <a:t>BY RUTHERFORD </a:t>
            </a:r>
            <a:endParaRPr lang="en-GB" sz="1200" u="none" dirty="0" smtClean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r>
              <a:rPr lang="en-GB" sz="1200" dirty="0">
                <a:latin typeface="Palatino Linotype" panose="02040502050505030304" pitchFamily="18" charset="0"/>
              </a:rPr>
              <a:t> </a:t>
            </a:r>
            <a:r>
              <a:rPr lang="en-GB" sz="1200" dirty="0" smtClean="0">
                <a:latin typeface="Palatino Linotype" panose="02040502050505030304" pitchFamily="18" charset="0"/>
              </a:rPr>
              <a:t>      </a:t>
            </a:r>
            <a:r>
              <a:rPr lang="en-GB" sz="1200" u="none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IN </a:t>
            </a:r>
            <a:r>
              <a:rPr lang="en-GB" sz="1200" u="none" dirty="0">
                <a:solidFill>
                  <a:schemeClr val="tx1"/>
                </a:solidFill>
                <a:latin typeface="Palatino Linotype" panose="02040502050505030304" pitchFamily="18" charset="0"/>
              </a:rPr>
              <a:t>THE STUDY OF NATURAL RADIOACTIVITY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23528" y="3134225"/>
            <a:ext cx="232598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200" u="none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E. Rutherford and H. Geiger , Proc. Royal Soc. A81 (1908) 141</a:t>
            </a:r>
            <a:endParaRPr lang="en-GB" sz="1200" u="none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07504" y="3645024"/>
            <a:ext cx="2605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u="none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1928: GEIGER COUNTER </a:t>
            </a:r>
          </a:p>
          <a:p>
            <a:r>
              <a:rPr lang="en-GB" sz="1200" u="none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SINGLE ELECTRON SENSITIVITY</a:t>
            </a:r>
            <a:endParaRPr lang="en-GB" sz="1200" u="none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394" y="4109922"/>
            <a:ext cx="2959635" cy="1957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22416" y="6067075"/>
            <a:ext cx="18701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200" u="none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H. Geiger and W. </a:t>
            </a:r>
            <a:r>
              <a:rPr lang="en-GB" sz="1200" u="none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M</a:t>
            </a:r>
            <a:r>
              <a:rPr lang="en-GB" altLang="ja-JP" sz="1200" u="none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üller</a:t>
            </a:r>
            <a:r>
              <a:rPr lang="en-GB" altLang="ja-JP" sz="1200" u="none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, </a:t>
            </a:r>
            <a:r>
              <a:rPr lang="en-GB" sz="1200" u="none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Phys. </a:t>
            </a:r>
            <a:r>
              <a:rPr lang="en-GB" sz="1200" u="none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Zeits</a:t>
            </a:r>
            <a:r>
              <a:rPr lang="en-GB" sz="1200" u="none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. 29 (1928) 839</a:t>
            </a:r>
            <a:endParaRPr lang="en-GB" sz="1200" u="none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652120" y="1351801"/>
            <a:ext cx="357783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u="none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1968: MULTIWIRE PROPORTIONAL CHAMBER</a:t>
            </a:r>
            <a:endParaRPr lang="en-GB" sz="1200" u="none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/>
          <a:srcRect b="12998"/>
          <a:stretch>
            <a:fillRect/>
          </a:stretch>
        </p:blipFill>
        <p:spPr bwMode="auto">
          <a:xfrm>
            <a:off x="5652120" y="1614570"/>
            <a:ext cx="1692865" cy="2130895"/>
          </a:xfrm>
          <a:prstGeom prst="rect">
            <a:avLst/>
          </a:prstGeom>
          <a:noFill/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796136" y="3831431"/>
            <a:ext cx="33995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200" u="none" dirty="0" smtClean="0">
                <a:solidFill>
                  <a:srgbClr val="FF0000"/>
                </a:solidFill>
                <a:latin typeface="Palatino Linotype" panose="02040502050505030304" pitchFamily="18" charset="0"/>
                <a:ea typeface="ＭＳ Ｐゴシック" charset="-128"/>
              </a:rPr>
              <a:t>G. </a:t>
            </a:r>
            <a:r>
              <a:rPr lang="en-US" sz="1200" u="none" dirty="0" err="1" smtClean="0">
                <a:solidFill>
                  <a:srgbClr val="FF0000"/>
                </a:solidFill>
                <a:latin typeface="Palatino Linotype" panose="02040502050505030304" pitchFamily="18" charset="0"/>
                <a:ea typeface="ＭＳ Ｐゴシック" charset="-128"/>
              </a:rPr>
              <a:t>Charpak</a:t>
            </a:r>
            <a:r>
              <a:rPr lang="en-US" sz="1200" u="none" dirty="0" smtClean="0">
                <a:solidFill>
                  <a:srgbClr val="FF0000"/>
                </a:solidFill>
                <a:latin typeface="Palatino Linotype" panose="02040502050505030304" pitchFamily="18" charset="0"/>
                <a:ea typeface="ＭＳ Ｐゴシック" charset="-128"/>
              </a:rPr>
              <a:t>, Proc. Int. </a:t>
            </a:r>
            <a:r>
              <a:rPr lang="en-US" sz="1200" u="none" dirty="0" err="1" smtClean="0">
                <a:solidFill>
                  <a:srgbClr val="FF0000"/>
                </a:solidFill>
                <a:latin typeface="Palatino Linotype" panose="02040502050505030304" pitchFamily="18" charset="0"/>
                <a:ea typeface="ＭＳ Ｐゴシック" charset="-128"/>
              </a:rPr>
              <a:t>Symp</a:t>
            </a:r>
            <a:r>
              <a:rPr lang="en-US" sz="1200" u="none" dirty="0" smtClean="0">
                <a:solidFill>
                  <a:srgbClr val="FF0000"/>
                </a:solidFill>
                <a:latin typeface="Palatino Linotype" panose="02040502050505030304" pitchFamily="18" charset="0"/>
                <a:ea typeface="ＭＳ Ｐゴシック" charset="-128"/>
              </a:rPr>
              <a:t>. Nuclear Electronics (Versailles 10-13 Sept 1968)</a:t>
            </a:r>
            <a:endParaRPr lang="en-US" sz="1200" u="none" dirty="0">
              <a:solidFill>
                <a:srgbClr val="FF0000"/>
              </a:solidFill>
              <a:latin typeface="Palatino Linotype" panose="02040502050505030304" pitchFamily="18" charset="0"/>
              <a:ea typeface="ＭＳ Ｐゴシック" charset="-128"/>
            </a:endParaRPr>
          </a:p>
        </p:txBody>
      </p:sp>
      <p:pic>
        <p:nvPicPr>
          <p:cNvPr id="11" name="Picture 17" descr="charpa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312" y="1603247"/>
            <a:ext cx="1728192" cy="2001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3131840" y="3356992"/>
            <a:ext cx="243368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u="none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Nobel Prize in Chemistry in 1908</a:t>
            </a:r>
            <a:endParaRPr lang="en-GB" sz="1200" u="none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3911" y="3664655"/>
            <a:ext cx="2506202" cy="156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194355" y="5470962"/>
            <a:ext cx="1255411" cy="85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GB" sz="1100" u="none" dirty="0" smtClean="0">
                <a:solidFill>
                  <a:schemeClr val="accent6">
                    <a:lumMod val="50000"/>
                  </a:schemeClr>
                </a:solidFill>
              </a:rPr>
              <a:t>Walther Bothe</a:t>
            </a:r>
          </a:p>
          <a:p>
            <a:pPr eaLnBrk="0" hangingPunct="0"/>
            <a:r>
              <a:rPr lang="en-GB" sz="1100" u="none" dirty="0" smtClean="0">
                <a:solidFill>
                  <a:schemeClr val="accent6">
                    <a:lumMod val="50000"/>
                  </a:schemeClr>
                </a:solidFill>
              </a:rPr>
              <a:t>Nobel Prize in 1954 for the “coincidence method”</a:t>
            </a:r>
          </a:p>
        </p:txBody>
      </p:sp>
      <p:pic>
        <p:nvPicPr>
          <p:cNvPr id="15" name="Picture 4" descr="C:\Conferences\SNRI_Trieste\Ernest_Rutherfor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70568" y="1731057"/>
            <a:ext cx="1209544" cy="1511930"/>
          </a:xfrm>
          <a:prstGeom prst="rect">
            <a:avLst/>
          </a:prstGeom>
          <a:noFill/>
        </p:spPr>
      </p:pic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3015895" y="4835711"/>
            <a:ext cx="1302188" cy="24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GB" sz="1100" u="none" dirty="0" smtClean="0"/>
              <a:t>Hans Geiger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4453886" y="4490171"/>
            <a:ext cx="1302188" cy="24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GB" sz="1100" u="none" dirty="0" smtClean="0"/>
              <a:t>Ernst Rutherford</a:t>
            </a:r>
          </a:p>
        </p:txBody>
      </p:sp>
      <p:pic>
        <p:nvPicPr>
          <p:cNvPr id="18" name="Picture 5" descr="C:\Conferences\SNRI_Trieste\200px-Both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12721" y="5254709"/>
            <a:ext cx="915239" cy="1294999"/>
          </a:xfrm>
          <a:prstGeom prst="rect">
            <a:avLst/>
          </a:prstGeom>
          <a:noFill/>
        </p:spPr>
      </p:pic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7740352" y="3581532"/>
            <a:ext cx="14192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Nobel Prize in 1992</a:t>
            </a:r>
            <a:endParaRPr lang="en-GB" sz="1200" b="1" u="none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24128" y="4236084"/>
            <a:ext cx="3431261" cy="2577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5975000" y="6146729"/>
            <a:ext cx="846432" cy="46166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GB" sz="1200" u="none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George </a:t>
            </a:r>
            <a:r>
              <a:rPr lang="en-GB" sz="1200" u="none" dirty="0" err="1" smtClean="0">
                <a:solidFill>
                  <a:schemeClr val="tx2"/>
                </a:solidFill>
                <a:latin typeface="Palatino Linotype" panose="02040502050505030304" pitchFamily="18" charset="0"/>
              </a:rPr>
              <a:t>Charpak</a:t>
            </a:r>
            <a:endParaRPr lang="en-GB" sz="1200" u="none" dirty="0" smtClean="0">
              <a:solidFill>
                <a:schemeClr val="tx2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6636361" y="4236084"/>
            <a:ext cx="651094" cy="46166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GB" sz="1200" u="none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Fabio </a:t>
            </a:r>
            <a:r>
              <a:rPr lang="en-GB" sz="1200" u="none" dirty="0" err="1" smtClean="0">
                <a:solidFill>
                  <a:schemeClr val="tx1"/>
                </a:solidFill>
                <a:latin typeface="Palatino Linotype" panose="02040502050505030304" pitchFamily="18" charset="0"/>
              </a:rPr>
              <a:t>Sauli</a:t>
            </a:r>
            <a:endParaRPr lang="en-GB" sz="1200" u="none" dirty="0" smtClean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8244408" y="6051537"/>
            <a:ext cx="849362" cy="646331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GB" sz="1200" u="none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Jean-</a:t>
            </a:r>
            <a:r>
              <a:rPr lang="en-GB" sz="1200" u="none" dirty="0" err="1" smtClean="0">
                <a:solidFill>
                  <a:schemeClr val="tx2"/>
                </a:solidFill>
                <a:latin typeface="Palatino Linotype" panose="02040502050505030304" pitchFamily="18" charset="0"/>
              </a:rPr>
              <a:t>Calude</a:t>
            </a:r>
            <a:r>
              <a:rPr lang="en-GB" sz="1200" u="none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 </a:t>
            </a:r>
            <a:r>
              <a:rPr lang="en-GB" sz="1200" u="none" dirty="0" err="1" smtClean="0">
                <a:solidFill>
                  <a:schemeClr val="tx2"/>
                </a:solidFill>
                <a:latin typeface="Palatino Linotype" panose="02040502050505030304" pitchFamily="18" charset="0"/>
              </a:rPr>
              <a:t>Santiard</a:t>
            </a:r>
            <a:endParaRPr lang="en-GB" sz="1200" u="none" dirty="0" smtClean="0">
              <a:solidFill>
                <a:schemeClr val="tx2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323528" y="87288"/>
            <a:ext cx="8424936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5" name="WordArt 4"/>
          <p:cNvSpPr>
            <a:spLocks noChangeArrowheads="1" noChangeShapeType="1" noTextEdit="1"/>
          </p:cNvSpPr>
          <p:nvPr/>
        </p:nvSpPr>
        <p:spPr bwMode="auto">
          <a:xfrm>
            <a:off x="450409" y="231304"/>
            <a:ext cx="8146672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In the Family of Gaseous </a:t>
            </a:r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D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etectors with a glorious tradition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23528" y="694437"/>
            <a:ext cx="8424936" cy="646331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ja-JP" dirty="0" smtClean="0">
                <a:solidFill>
                  <a:srgbClr val="FF0000"/>
                </a:solidFill>
                <a:latin typeface="Palatino Linotype" pitchFamily="18" charset="0"/>
                <a:ea typeface="Verdana" pitchFamily="34" charset="0"/>
                <a:cs typeface="Verdana" pitchFamily="34" charset="0"/>
              </a:rPr>
              <a:t>1</a:t>
            </a:r>
            <a:r>
              <a:rPr lang="en-US" altLang="ja-JP" baseline="30000" dirty="0" smtClean="0">
                <a:solidFill>
                  <a:srgbClr val="FF0000"/>
                </a:solidFill>
                <a:latin typeface="Palatino Linotype" pitchFamily="18" charset="0"/>
                <a:ea typeface="Verdana" pitchFamily="34" charset="0"/>
                <a:cs typeface="Verdana" pitchFamily="34" charset="0"/>
              </a:rPr>
              <a:t>st</a:t>
            </a:r>
            <a:r>
              <a:rPr lang="en-US" altLang="ja-JP" dirty="0" smtClean="0">
                <a:solidFill>
                  <a:srgbClr val="FF0000"/>
                </a:solidFill>
                <a:latin typeface="Palatino Linotype" pitchFamily="18" charset="0"/>
                <a:ea typeface="Verdana" pitchFamily="34" charset="0"/>
                <a:cs typeface="Verdana" pitchFamily="34" charset="0"/>
              </a:rPr>
              <a:t> Revolution: The invention of the MWPC </a:t>
            </a:r>
            <a:r>
              <a:rPr lang="en-US" altLang="ja-JP" dirty="0">
                <a:solidFill>
                  <a:srgbClr val="FF0000"/>
                </a:solidFill>
                <a:latin typeface="Palatino Linotype" pitchFamily="18" charset="0"/>
                <a:ea typeface="Verdana" pitchFamily="34" charset="0"/>
                <a:cs typeface="Verdana" pitchFamily="34" charset="0"/>
              </a:rPr>
              <a:t>revolutionized </a:t>
            </a:r>
            <a:r>
              <a:rPr lang="en-US" altLang="ja-JP" dirty="0" smtClean="0">
                <a:solidFill>
                  <a:srgbClr val="FF0000"/>
                </a:solidFill>
                <a:latin typeface="Palatino Linotype" pitchFamily="18" charset="0"/>
                <a:ea typeface="Verdana" pitchFamily="34" charset="0"/>
                <a:cs typeface="Verdana" pitchFamily="34" charset="0"/>
              </a:rPr>
              <a:t> particle </a:t>
            </a:r>
            <a:r>
              <a:rPr lang="en-US" altLang="ja-JP" dirty="0">
                <a:solidFill>
                  <a:srgbClr val="FF0000"/>
                </a:solidFill>
                <a:latin typeface="Palatino Linotype" pitchFamily="18" charset="0"/>
                <a:ea typeface="Verdana" pitchFamily="34" charset="0"/>
                <a:cs typeface="Verdana" pitchFamily="34" charset="0"/>
              </a:rPr>
              <a:t>detection and </a:t>
            </a:r>
            <a:r>
              <a:rPr lang="en-US" altLang="ja-JP" dirty="0" smtClean="0">
                <a:solidFill>
                  <a:srgbClr val="FF0000"/>
                </a:solidFill>
                <a:latin typeface="Palatino Linotype" pitchFamily="18" charset="0"/>
                <a:ea typeface="Verdana" pitchFamily="34" charset="0"/>
                <a:cs typeface="Verdana" pitchFamily="34" charset="0"/>
              </a:rPr>
              <a:t>HEP, </a:t>
            </a:r>
            <a:r>
              <a:rPr lang="en-US" altLang="ja-JP" dirty="0">
                <a:solidFill>
                  <a:srgbClr val="FF0000"/>
                </a:solidFill>
                <a:latin typeface="Palatino Linotype" pitchFamily="18" charset="0"/>
                <a:ea typeface="Verdana" pitchFamily="34" charset="0"/>
                <a:cs typeface="Verdana" pitchFamily="34" charset="0"/>
              </a:rPr>
              <a:t>which passed from the manual </a:t>
            </a:r>
            <a:r>
              <a:rPr lang="en-US" altLang="ja-JP" dirty="0" smtClean="0">
                <a:solidFill>
                  <a:srgbClr val="FF0000"/>
                </a:solidFill>
                <a:latin typeface="Palatino Linotype" pitchFamily="18" charset="0"/>
                <a:ea typeface="Verdana" pitchFamily="34" charset="0"/>
                <a:cs typeface="Verdana" pitchFamily="34" charset="0"/>
              </a:rPr>
              <a:t>(optical) to </a:t>
            </a:r>
            <a:r>
              <a:rPr lang="en-US" altLang="ja-JP" dirty="0">
                <a:solidFill>
                  <a:srgbClr val="FF0000"/>
                </a:solidFill>
                <a:latin typeface="Palatino Linotype" pitchFamily="18" charset="0"/>
                <a:ea typeface="Verdana" pitchFamily="34" charset="0"/>
                <a:cs typeface="Verdana" pitchFamily="34" charset="0"/>
              </a:rPr>
              <a:t>the electronic era.</a:t>
            </a:r>
            <a:endParaRPr lang="fr-FR" dirty="0">
              <a:solidFill>
                <a:srgbClr val="FF0000"/>
              </a:solidFill>
              <a:latin typeface="Palatino Linotype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7" name="TextBox 34"/>
          <p:cNvSpPr txBox="1"/>
          <p:nvPr/>
        </p:nvSpPr>
        <p:spPr>
          <a:xfrm>
            <a:off x="7401323" y="4294837"/>
            <a:ext cx="170718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1</a:t>
            </a:r>
            <a:r>
              <a:rPr lang="en-US" baseline="30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st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revolution: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MWPC</a:t>
            </a:r>
            <a:endParaRPr lang="fr-FR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63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80512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12"/>
          <p:cNvSpPr txBox="1">
            <a:spLocks noChangeArrowheads="1"/>
          </p:cNvSpPr>
          <p:nvPr/>
        </p:nvSpPr>
        <p:spPr bwMode="auto">
          <a:xfrm rot="16200000">
            <a:off x="7331869" y="4968082"/>
            <a:ext cx="31972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200" b="1" i="1" dirty="0">
                <a:solidFill>
                  <a:schemeClr val="bg1"/>
                </a:solidFill>
              </a:rPr>
              <a:t>M. Hoch, 2004  Wire Chamber Conference</a:t>
            </a:r>
          </a:p>
        </p:txBody>
      </p:sp>
    </p:spTree>
    <p:extLst>
      <p:ext uri="{BB962C8B-B14F-4D97-AF65-F5344CB8AC3E}">
        <p14:creationId xmlns:p14="http://schemas.microsoft.com/office/powerpoint/2010/main" val="157693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ChangeArrowheads="1"/>
          </p:cNvSpPr>
          <p:nvPr/>
        </p:nvSpPr>
        <p:spPr bwMode="auto">
          <a:xfrm>
            <a:off x="539750" y="117475"/>
            <a:ext cx="8064500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18"/>
          <p:cNvSpPr>
            <a:spLocks noChangeArrowheads="1" noChangeShapeType="1" noTextEdit="1"/>
          </p:cNvSpPr>
          <p:nvPr/>
        </p:nvSpPr>
        <p:spPr bwMode="auto">
          <a:xfrm>
            <a:off x="1143000" y="188640"/>
            <a:ext cx="6683375" cy="403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8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Multi-</a:t>
            </a:r>
            <a:r>
              <a:rPr lang="fr-FR" sz="2800" kern="10" dirty="0" err="1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Wire</a:t>
            </a:r>
            <a:r>
              <a:rPr lang="fr-FR" sz="28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 </a:t>
            </a:r>
            <a:r>
              <a:rPr lang="fr-FR" sz="2800" kern="10" dirty="0" err="1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Proportional</a:t>
            </a:r>
            <a:r>
              <a:rPr lang="fr-FR" sz="28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 </a:t>
            </a:r>
            <a:r>
              <a:rPr lang="fr-FR" sz="2800" kern="10" dirty="0" err="1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Chamber</a:t>
            </a:r>
            <a:r>
              <a:rPr lang="fr-FR" sz="28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 (MWPC)</a:t>
            </a:r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700213" y="609600"/>
            <a:ext cx="533400" cy="5578475"/>
            <a:chOff x="1632" y="480"/>
            <a:chExt cx="336" cy="3514"/>
          </a:xfrm>
        </p:grpSpPr>
        <p:sp>
          <p:nvSpPr>
            <p:cNvPr id="5" name="Line 20"/>
            <p:cNvSpPr>
              <a:spLocks noChangeShapeType="1"/>
            </p:cNvSpPr>
            <p:nvPr/>
          </p:nvSpPr>
          <p:spPr bwMode="auto">
            <a:xfrm flipH="1">
              <a:off x="1632" y="480"/>
              <a:ext cx="336" cy="3408"/>
            </a:xfrm>
            <a:prstGeom prst="line">
              <a:avLst/>
            </a:prstGeom>
            <a:noFill/>
            <a:ln w="28575">
              <a:solidFill>
                <a:srgbClr val="E31923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" name="Line 21"/>
            <p:cNvSpPr>
              <a:spLocks noChangeShapeType="1"/>
            </p:cNvSpPr>
            <p:nvPr/>
          </p:nvSpPr>
          <p:spPr bwMode="auto">
            <a:xfrm flipH="1">
              <a:off x="1632" y="586"/>
              <a:ext cx="336" cy="3408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7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854075"/>
            <a:ext cx="2862263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152400" y="854075"/>
            <a:ext cx="3048000" cy="5105400"/>
            <a:chOff x="720" y="576"/>
            <a:chExt cx="1920" cy="3216"/>
          </a:xfrm>
        </p:grpSpPr>
        <p:grpSp>
          <p:nvGrpSpPr>
            <p:cNvPr id="9" name="Group 24"/>
            <p:cNvGrpSpPr>
              <a:grpSpLocks/>
            </p:cNvGrpSpPr>
            <p:nvPr/>
          </p:nvGrpSpPr>
          <p:grpSpPr bwMode="auto">
            <a:xfrm>
              <a:off x="956" y="2164"/>
              <a:ext cx="1436" cy="56"/>
              <a:chOff x="956" y="2164"/>
              <a:chExt cx="1436" cy="56"/>
            </a:xfrm>
          </p:grpSpPr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56" y="2164"/>
                <a:ext cx="48" cy="48"/>
              </a:xfrm>
              <a:prstGeom prst="ellipse">
                <a:avLst/>
              </a:prstGeom>
              <a:solidFill>
                <a:srgbClr val="E3192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1416" y="2168"/>
                <a:ext cx="48" cy="48"/>
              </a:xfrm>
              <a:prstGeom prst="ellipse">
                <a:avLst/>
              </a:prstGeom>
              <a:solidFill>
                <a:srgbClr val="E3192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4" name="Oval 27"/>
              <p:cNvSpPr>
                <a:spLocks noChangeArrowheads="1"/>
              </p:cNvSpPr>
              <p:nvPr/>
            </p:nvSpPr>
            <p:spPr bwMode="auto">
              <a:xfrm>
                <a:off x="1884" y="2172"/>
                <a:ext cx="48" cy="48"/>
              </a:xfrm>
              <a:prstGeom prst="ellipse">
                <a:avLst/>
              </a:prstGeom>
              <a:solidFill>
                <a:srgbClr val="E3192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" name="Oval 28"/>
              <p:cNvSpPr>
                <a:spLocks noChangeArrowheads="1"/>
              </p:cNvSpPr>
              <p:nvPr/>
            </p:nvSpPr>
            <p:spPr bwMode="auto">
              <a:xfrm>
                <a:off x="2344" y="2164"/>
                <a:ext cx="48" cy="48"/>
              </a:xfrm>
              <a:prstGeom prst="ellipse">
                <a:avLst/>
              </a:prstGeom>
              <a:solidFill>
                <a:srgbClr val="E3192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10" name="Line 29"/>
            <p:cNvSpPr>
              <a:spLocks noChangeShapeType="1"/>
            </p:cNvSpPr>
            <p:nvPr/>
          </p:nvSpPr>
          <p:spPr bwMode="auto">
            <a:xfrm>
              <a:off x="720" y="576"/>
              <a:ext cx="192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" name="Line 30"/>
            <p:cNvSpPr>
              <a:spLocks noChangeShapeType="1"/>
            </p:cNvSpPr>
            <p:nvPr/>
          </p:nvSpPr>
          <p:spPr bwMode="auto">
            <a:xfrm>
              <a:off x="720" y="3792"/>
              <a:ext cx="192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16" name="Picture 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17688" y="2886075"/>
            <a:ext cx="43815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32"/>
          <p:cNvSpPr txBox="1">
            <a:spLocks noChangeArrowheads="1"/>
          </p:cNvSpPr>
          <p:nvPr/>
        </p:nvSpPr>
        <p:spPr bwMode="auto">
          <a:xfrm>
            <a:off x="3152353" y="620688"/>
            <a:ext cx="589296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663300"/>
                </a:solidFill>
                <a:latin typeface="Palatino Linotype" pitchFamily="18" charset="0"/>
              </a:rPr>
              <a:t>High-rate MWPC with digital readout:</a:t>
            </a:r>
          </a:p>
          <a:p>
            <a:pPr algn="ctr">
              <a:defRPr/>
            </a:pPr>
            <a:r>
              <a:rPr lang="en-US" dirty="0">
                <a:solidFill>
                  <a:srgbClr val="D60093"/>
                </a:solidFill>
                <a:latin typeface="Palatino Linotype" pitchFamily="18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Palatino Linotype" pitchFamily="18" charset="0"/>
              </a:rPr>
              <a:t>Spatial resolution</a:t>
            </a:r>
            <a:r>
              <a:rPr lang="en-US" dirty="0">
                <a:solidFill>
                  <a:srgbClr val="D60093"/>
                </a:solidFill>
                <a:latin typeface="Palatino Linotype" pitchFamily="18" charset="0"/>
              </a:rPr>
              <a:t> </a:t>
            </a:r>
            <a:r>
              <a:rPr lang="en-US" dirty="0">
                <a:solidFill>
                  <a:srgbClr val="663300"/>
                </a:solidFill>
                <a:latin typeface="Palatino Linotype" pitchFamily="18" charset="0"/>
              </a:rPr>
              <a:t>is limited to </a:t>
            </a:r>
            <a:r>
              <a:rPr lang="en-US" dirty="0" err="1">
                <a:solidFill>
                  <a:srgbClr val="663300"/>
                </a:solidFill>
                <a:latin typeface="Symbol" pitchFamily="18" charset="2"/>
              </a:rPr>
              <a:t>s</a:t>
            </a:r>
            <a:r>
              <a:rPr lang="en-US" baseline="-25000" dirty="0" err="1">
                <a:solidFill>
                  <a:srgbClr val="663300"/>
                </a:solidFill>
                <a:latin typeface="Palatino Linotype" pitchFamily="18" charset="0"/>
              </a:rPr>
              <a:t>x</a:t>
            </a:r>
            <a:r>
              <a:rPr lang="en-US" dirty="0">
                <a:solidFill>
                  <a:srgbClr val="663300"/>
                </a:solidFill>
                <a:latin typeface="Palatino Linotype" pitchFamily="18" charset="0"/>
              </a:rPr>
              <a:t> ~ s/</a:t>
            </a:r>
            <a:r>
              <a:rPr lang="en-US" dirty="0" err="1">
                <a:solidFill>
                  <a:srgbClr val="663300"/>
                </a:solidFill>
                <a:latin typeface="Palatino Linotype" pitchFamily="18" charset="0"/>
              </a:rPr>
              <a:t>sqrt</a:t>
            </a:r>
            <a:r>
              <a:rPr lang="en-US" dirty="0">
                <a:solidFill>
                  <a:srgbClr val="663300"/>
                </a:solidFill>
                <a:latin typeface="Palatino Linotype" pitchFamily="18" charset="0"/>
              </a:rPr>
              <a:t>(12) </a:t>
            </a:r>
            <a:r>
              <a:rPr lang="en-US" dirty="0">
                <a:solidFill>
                  <a:srgbClr val="FF0000"/>
                </a:solidFill>
                <a:latin typeface="Palatino Linotype" pitchFamily="18" charset="0"/>
              </a:rPr>
              <a:t>~ 300 </a:t>
            </a:r>
            <a:r>
              <a:rPr lang="en-US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dirty="0">
                <a:solidFill>
                  <a:srgbClr val="FF0000"/>
                </a:solidFill>
                <a:latin typeface="Palatino Linotype" pitchFamily="18" charset="0"/>
              </a:rPr>
              <a:t>m</a:t>
            </a:r>
          </a:p>
        </p:txBody>
      </p:sp>
      <p:sp>
        <p:nvSpPr>
          <p:cNvPr id="18" name="Line 33"/>
          <p:cNvSpPr>
            <a:spLocks noChangeShapeType="1"/>
          </p:cNvSpPr>
          <p:nvPr/>
        </p:nvSpPr>
        <p:spPr bwMode="auto">
          <a:xfrm>
            <a:off x="533400" y="3124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9" name="Text Box 34"/>
          <p:cNvSpPr txBox="1">
            <a:spLocks noChangeArrowheads="1"/>
          </p:cNvSpPr>
          <p:nvPr/>
        </p:nvSpPr>
        <p:spPr bwMode="auto">
          <a:xfrm>
            <a:off x="427038" y="2819400"/>
            <a:ext cx="96996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S ~ 1 mm</a:t>
            </a:r>
          </a:p>
        </p:txBody>
      </p:sp>
      <p:pic>
        <p:nvPicPr>
          <p:cNvPr id="20" name="Picture 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2227813"/>
            <a:ext cx="523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61000" y="1884913"/>
            <a:ext cx="3302000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 Box 37"/>
          <p:cNvSpPr txBox="1">
            <a:spLocks noChangeArrowheads="1"/>
          </p:cNvSpPr>
          <p:nvPr/>
        </p:nvSpPr>
        <p:spPr bwMode="auto">
          <a:xfrm>
            <a:off x="3563888" y="1404065"/>
            <a:ext cx="518398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Palatino Linotype" panose="02040502050505030304" pitchFamily="18" charset="0"/>
              </a:rPr>
              <a:t>TWO-DIMENSIONAL MWPC READOUT CATHODE </a:t>
            </a:r>
          </a:p>
          <a:p>
            <a:pPr algn="ctr" eaLnBrk="0" hangingPunct="0">
              <a:defRPr/>
            </a:pPr>
            <a:r>
              <a:rPr lang="en-US" sz="1600" dirty="0">
                <a:latin typeface="Palatino Linotype" panose="02040502050505030304" pitchFamily="18" charset="0"/>
              </a:rPr>
              <a:t>INDUCED CHARGE (</a:t>
            </a:r>
            <a:r>
              <a:rPr lang="en-US" sz="1600" dirty="0" err="1">
                <a:latin typeface="Palatino Linotype" panose="02040502050505030304" pitchFamily="18" charset="0"/>
              </a:rPr>
              <a:t>Charpak</a:t>
            </a:r>
            <a:r>
              <a:rPr lang="en-US" sz="1600" dirty="0">
                <a:latin typeface="Palatino Linotype" panose="02040502050505030304" pitchFamily="18" charset="0"/>
              </a:rPr>
              <a:t> and </a:t>
            </a:r>
            <a:r>
              <a:rPr lang="en-US" sz="1600" dirty="0" err="1">
                <a:latin typeface="Palatino Linotype" panose="02040502050505030304" pitchFamily="18" charset="0"/>
              </a:rPr>
              <a:t>Sauli</a:t>
            </a:r>
            <a:r>
              <a:rPr lang="en-US" sz="1600" dirty="0">
                <a:latin typeface="Palatino Linotype" panose="02040502050505030304" pitchFamily="18" charset="0"/>
              </a:rPr>
              <a:t>, 1973)</a:t>
            </a:r>
          </a:p>
        </p:txBody>
      </p:sp>
      <p:sp>
        <p:nvSpPr>
          <p:cNvPr id="23" name="Text Box 38"/>
          <p:cNvSpPr txBox="1">
            <a:spLocks noChangeArrowheads="1"/>
          </p:cNvSpPr>
          <p:nvPr/>
        </p:nvSpPr>
        <p:spPr bwMode="auto">
          <a:xfrm>
            <a:off x="3440822" y="5334307"/>
            <a:ext cx="5381794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>
                <a:latin typeface="Palatino Linotype" panose="02040502050505030304" pitchFamily="18" charset="0"/>
              </a:rPr>
              <a:t>Spatial resolution determined by: Signal / Noise Ratio</a:t>
            </a:r>
          </a:p>
          <a:p>
            <a:pPr algn="ctr">
              <a:defRPr/>
            </a:pPr>
            <a:r>
              <a:rPr lang="en-US" sz="1600" dirty="0">
                <a:latin typeface="Palatino Linotype" panose="02040502050505030304" pitchFamily="18" charset="0"/>
              </a:rPr>
              <a:t>Typical (i.e. ‘very good’) values: S ~ 20000 e: noise ~ 1000e</a:t>
            </a:r>
          </a:p>
          <a:p>
            <a:pPr algn="ctr">
              <a:defRPr/>
            </a:pPr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Space resolution &lt; 100 </a:t>
            </a:r>
            <a:r>
              <a:rPr lang="en-US" sz="1600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m</a:t>
            </a:r>
          </a:p>
        </p:txBody>
      </p:sp>
      <p:sp>
        <p:nvSpPr>
          <p:cNvPr id="24" name="Rectangle 39"/>
          <p:cNvSpPr>
            <a:spLocks noChangeArrowheads="1"/>
          </p:cNvSpPr>
          <p:nvPr/>
        </p:nvSpPr>
        <p:spPr bwMode="auto">
          <a:xfrm>
            <a:off x="957064" y="6165850"/>
            <a:ext cx="7287344" cy="646331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rgbClr val="FF0000"/>
                </a:solidFill>
                <a:latin typeface="Palatino Linotype" panose="02040502050505030304" pitchFamily="18" charset="0"/>
              </a:rPr>
              <a:t>Resolution of MWPCs limited by wire </a:t>
            </a:r>
            <a:r>
              <a:rPr lang="en-GB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spacing</a:t>
            </a:r>
          </a:p>
          <a:p>
            <a:pPr algn="ctr">
              <a:defRPr/>
            </a:pPr>
            <a:r>
              <a:rPr lang="en-GB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better </a:t>
            </a:r>
            <a:r>
              <a:rPr lang="en-GB" dirty="0">
                <a:solidFill>
                  <a:srgbClr val="FF0000"/>
                </a:solidFill>
                <a:latin typeface="Palatino Linotype" panose="02040502050505030304" pitchFamily="18" charset="0"/>
              </a:rPr>
              <a:t>resolution </a:t>
            </a:r>
            <a:r>
              <a:rPr lang="en-GB" dirty="0">
                <a:solidFill>
                  <a:srgbClr val="FF0000"/>
                </a:solidFill>
                <a:latin typeface="Palatino Linotype" panose="02040502050505030304" pitchFamily="18" charset="0"/>
                <a:sym typeface="Wingdings" pitchFamily="2" charset="2"/>
              </a:rPr>
              <a:t></a:t>
            </a:r>
            <a:r>
              <a:rPr lang="en-GB" dirty="0">
                <a:solidFill>
                  <a:srgbClr val="FF0000"/>
                </a:solidFill>
                <a:latin typeface="Palatino Linotype" panose="02040502050505030304" pitchFamily="18" charset="0"/>
              </a:rPr>
              <a:t>  shorter wire spacing </a:t>
            </a:r>
            <a:r>
              <a:rPr lang="en-GB" dirty="0">
                <a:solidFill>
                  <a:srgbClr val="FF0000"/>
                </a:solidFill>
                <a:latin typeface="Palatino Linotype" panose="02040502050505030304" pitchFamily="18" charset="0"/>
                <a:sym typeface="Wingdings" pitchFamily="2" charset="2"/>
              </a:rPr>
              <a:t></a:t>
            </a:r>
            <a:r>
              <a:rPr lang="en-GB" dirty="0">
                <a:solidFill>
                  <a:srgbClr val="FF0000"/>
                </a:solidFill>
                <a:latin typeface="Palatino Linotype" panose="02040502050505030304" pitchFamily="18" charset="0"/>
              </a:rPr>
              <a:t>  more (and more) wires...</a:t>
            </a:r>
          </a:p>
        </p:txBody>
      </p:sp>
    </p:spTree>
    <p:extLst>
      <p:ext uri="{BB962C8B-B14F-4D97-AF65-F5344CB8AC3E}">
        <p14:creationId xmlns:p14="http://schemas.microsoft.com/office/powerpoint/2010/main" val="292057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/>
      <p:bldP spid="22" grpId="0"/>
      <p:bldP spid="23" grpId="0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8"/>
            <a:ext cx="9180512" cy="6865085"/>
          </a:xfrm>
          <a:prstGeom prst="rect">
            <a:avLst/>
          </a:prstGeom>
        </p:spPr>
      </p:pic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-36512" y="44624"/>
            <a:ext cx="93245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 dirty="0">
                <a:solidFill>
                  <a:srgbClr val="FFFF00"/>
                </a:solidFill>
                <a:latin typeface="ArialMT"/>
              </a:rPr>
              <a:t>1968: MWPC – </a:t>
            </a:r>
            <a:r>
              <a:rPr lang="en-US" b="1" dirty="0" err="1">
                <a:solidFill>
                  <a:srgbClr val="FFFF00"/>
                </a:solidFill>
                <a:latin typeface="ArialMT"/>
              </a:rPr>
              <a:t>revolutionising</a:t>
            </a:r>
            <a:r>
              <a:rPr lang="en-US" b="1" dirty="0">
                <a:solidFill>
                  <a:srgbClr val="FFFF00"/>
                </a:solidFill>
                <a:latin typeface="ArialMT"/>
              </a:rPr>
              <a:t> the way particle physics is done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36096" y="692696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 err="1">
                <a:solidFill>
                  <a:srgbClr val="F5F5F5"/>
                </a:solidFill>
                <a:latin typeface="ArialMT"/>
              </a:rPr>
              <a:t>Detecting</a:t>
            </a:r>
            <a:r>
              <a:rPr lang="fr-FR" b="1" dirty="0">
                <a:solidFill>
                  <a:srgbClr val="F5F5F5"/>
                </a:solidFill>
                <a:latin typeface="ArialMT"/>
              </a:rPr>
              <a:t> </a:t>
            </a:r>
            <a:r>
              <a:rPr lang="fr-FR" b="1" dirty="0" err="1">
                <a:solidFill>
                  <a:srgbClr val="F5F5F5"/>
                </a:solidFill>
                <a:latin typeface="ArialMT"/>
              </a:rPr>
              <a:t>particles</a:t>
            </a:r>
            <a:r>
              <a:rPr lang="fr-FR" b="1" dirty="0">
                <a:solidFill>
                  <a:srgbClr val="F5F5F5"/>
                </a:solidFill>
                <a:latin typeface="ArialMT"/>
              </a:rPr>
              <a:t> </a:t>
            </a:r>
            <a:r>
              <a:rPr lang="fr-FR" b="1" dirty="0" err="1">
                <a:solidFill>
                  <a:srgbClr val="F5F5F5"/>
                </a:solidFill>
                <a:latin typeface="ArialMT"/>
              </a:rPr>
              <a:t>was</a:t>
            </a:r>
            <a:r>
              <a:rPr lang="fr-FR" b="1" dirty="0">
                <a:solidFill>
                  <a:srgbClr val="F5F5F5"/>
                </a:solidFill>
                <a:latin typeface="ArialMT"/>
              </a:rPr>
              <a:t> a</a:t>
            </a:r>
          </a:p>
          <a:p>
            <a:r>
              <a:rPr lang="en-US" b="1" dirty="0">
                <a:solidFill>
                  <a:srgbClr val="F5F5F5"/>
                </a:solidFill>
                <a:latin typeface="ArialMT"/>
              </a:rPr>
              <a:t>mainly a manual, tedious and</a:t>
            </a:r>
          </a:p>
          <a:p>
            <a:r>
              <a:rPr lang="fr-FR" b="1" dirty="0">
                <a:solidFill>
                  <a:srgbClr val="F5F5F5"/>
                </a:solidFill>
                <a:latin typeface="ArialMT"/>
              </a:rPr>
              <a:t>labour intensive job – </a:t>
            </a:r>
            <a:r>
              <a:rPr lang="fr-FR" b="1" dirty="0" err="1">
                <a:solidFill>
                  <a:srgbClr val="F5F5F5"/>
                </a:solidFill>
                <a:latin typeface="ArialMT"/>
              </a:rPr>
              <a:t>unsuited</a:t>
            </a:r>
            <a:endParaRPr lang="fr-FR" b="1" dirty="0">
              <a:solidFill>
                <a:srgbClr val="F5F5F5"/>
              </a:solidFill>
              <a:latin typeface="ArialMT"/>
            </a:endParaRPr>
          </a:p>
          <a:p>
            <a:r>
              <a:rPr lang="fr-FR" b="1" dirty="0">
                <a:solidFill>
                  <a:srgbClr val="F5F5F5"/>
                </a:solidFill>
                <a:latin typeface="ArialMT"/>
              </a:rPr>
              <a:t>for rare </a:t>
            </a:r>
            <a:r>
              <a:rPr lang="fr-FR" b="1" dirty="0" err="1">
                <a:solidFill>
                  <a:srgbClr val="F5F5F5"/>
                </a:solidFill>
                <a:latin typeface="ArialMT"/>
              </a:rPr>
              <a:t>particle</a:t>
            </a:r>
            <a:r>
              <a:rPr lang="fr-FR" b="1" dirty="0">
                <a:solidFill>
                  <a:srgbClr val="F5F5F5"/>
                </a:solidFill>
                <a:latin typeface="ArialMT"/>
              </a:rPr>
              <a:t> </a:t>
            </a:r>
            <a:r>
              <a:rPr lang="fr-FR" b="1" dirty="0" err="1" smtClean="0">
                <a:solidFill>
                  <a:srgbClr val="F5F5F5"/>
                </a:solidFill>
                <a:latin typeface="ArialMT"/>
              </a:rPr>
              <a:t>decays</a:t>
            </a:r>
            <a:endParaRPr lang="fr-FR" b="1" dirty="0" smtClean="0">
              <a:solidFill>
                <a:srgbClr val="F5F5F5"/>
              </a:solidFill>
              <a:latin typeface="ArialMT"/>
            </a:endParaRPr>
          </a:p>
          <a:p>
            <a:endParaRPr lang="fr-FR" dirty="0">
              <a:solidFill>
                <a:srgbClr val="F5F5F5"/>
              </a:solidFill>
              <a:latin typeface="ArialMT"/>
            </a:endParaRPr>
          </a:p>
          <a:p>
            <a:r>
              <a:rPr lang="fr-FR" b="1" dirty="0">
                <a:solidFill>
                  <a:srgbClr val="FFFF00"/>
                </a:solidFill>
                <a:latin typeface="ArialMT"/>
              </a:rPr>
              <a:t>George Charpak </a:t>
            </a:r>
            <a:r>
              <a:rPr lang="fr-FR" b="1" dirty="0" err="1">
                <a:solidFill>
                  <a:srgbClr val="FFFF00"/>
                </a:solidFill>
                <a:latin typeface="ArialMT"/>
              </a:rPr>
              <a:t>developed</a:t>
            </a:r>
            <a:endParaRPr lang="fr-FR" b="1" dirty="0">
              <a:solidFill>
                <a:srgbClr val="FFFF00"/>
              </a:solidFill>
              <a:latin typeface="ArialMT"/>
            </a:endParaRPr>
          </a:p>
          <a:p>
            <a:r>
              <a:rPr lang="fr-FR" b="1" dirty="0">
                <a:solidFill>
                  <a:srgbClr val="FFFF00"/>
                </a:solidFill>
                <a:latin typeface="ArialMT"/>
              </a:rPr>
              <a:t>the </a:t>
            </a:r>
            <a:r>
              <a:rPr lang="fr-FR" b="1" dirty="0" err="1">
                <a:solidFill>
                  <a:srgbClr val="FFFF00"/>
                </a:solidFill>
                <a:latin typeface="ArialMT"/>
              </a:rPr>
              <a:t>MultiWire</a:t>
            </a:r>
            <a:r>
              <a:rPr lang="fr-FR" b="1" dirty="0">
                <a:solidFill>
                  <a:srgbClr val="FFFF00"/>
                </a:solidFill>
                <a:latin typeface="ArialMT"/>
              </a:rPr>
              <a:t> </a:t>
            </a:r>
            <a:r>
              <a:rPr lang="fr-FR" b="1" dirty="0" err="1">
                <a:solidFill>
                  <a:srgbClr val="FFFF00"/>
                </a:solidFill>
                <a:latin typeface="ArialMT"/>
              </a:rPr>
              <a:t>Proportional</a:t>
            </a:r>
            <a:endParaRPr lang="fr-FR" b="1" dirty="0">
              <a:solidFill>
                <a:srgbClr val="FFFF00"/>
              </a:solidFill>
              <a:latin typeface="ArialMT"/>
            </a:endParaRPr>
          </a:p>
          <a:p>
            <a:r>
              <a:rPr lang="fr-FR" b="1" dirty="0" err="1" smtClean="0">
                <a:solidFill>
                  <a:srgbClr val="FFFF00"/>
                </a:solidFill>
                <a:latin typeface="ArialMT"/>
              </a:rPr>
              <a:t>Chamber</a:t>
            </a:r>
            <a:r>
              <a:rPr lang="fr-FR" b="1" dirty="0" smtClean="0">
                <a:solidFill>
                  <a:srgbClr val="FFFF00"/>
                </a:solidFill>
                <a:latin typeface="ArialMT"/>
              </a:rPr>
              <a:t>, </a:t>
            </a:r>
            <a:r>
              <a:rPr lang="fr-FR" b="1" dirty="0" err="1" smtClean="0">
                <a:solidFill>
                  <a:srgbClr val="FFFF00"/>
                </a:solidFill>
                <a:latin typeface="ArialMT"/>
              </a:rPr>
              <a:t>which</a:t>
            </a:r>
            <a:r>
              <a:rPr lang="fr-FR" b="1" dirty="0" smtClean="0">
                <a:solidFill>
                  <a:srgbClr val="FFFF00"/>
                </a:solidFill>
                <a:latin typeface="ArialMT"/>
              </a:rPr>
              <a:t> </a:t>
            </a:r>
            <a:r>
              <a:rPr lang="en-US" b="1" dirty="0">
                <a:solidFill>
                  <a:srgbClr val="FFFF00"/>
                </a:solidFill>
                <a:latin typeface="ArialMT"/>
              </a:rPr>
              <a:t>revolutionized </a:t>
            </a:r>
          </a:p>
          <a:p>
            <a:r>
              <a:rPr lang="en-US" b="1" dirty="0">
                <a:solidFill>
                  <a:srgbClr val="FFFF00"/>
                </a:solidFill>
                <a:latin typeface="ArialMT"/>
              </a:rPr>
              <a:t>particle detection and </a:t>
            </a:r>
          </a:p>
          <a:p>
            <a:r>
              <a:rPr lang="en-US" b="1" dirty="0">
                <a:solidFill>
                  <a:srgbClr val="FFFF00"/>
                </a:solidFill>
                <a:latin typeface="ArialMT"/>
              </a:rPr>
              <a:t>High Energy </a:t>
            </a:r>
            <a:r>
              <a:rPr lang="en-US" b="1" dirty="0" smtClean="0">
                <a:solidFill>
                  <a:srgbClr val="FFFF00"/>
                </a:solidFill>
                <a:latin typeface="ArialMT"/>
              </a:rPr>
              <a:t>Physics</a:t>
            </a:r>
            <a:r>
              <a:rPr lang="en-US" b="1" dirty="0">
                <a:solidFill>
                  <a:srgbClr val="FFFF00"/>
                </a:solidFill>
                <a:latin typeface="ArialMT"/>
              </a:rPr>
              <a:t> </a:t>
            </a:r>
            <a:r>
              <a:rPr lang="en-US" b="1" dirty="0" smtClean="0">
                <a:solidFill>
                  <a:srgbClr val="FFFF00"/>
                </a:solidFill>
                <a:latin typeface="ArialMT"/>
              </a:rPr>
              <a:t>- </a:t>
            </a:r>
            <a:br>
              <a:rPr lang="en-US" b="1" dirty="0" smtClean="0">
                <a:solidFill>
                  <a:srgbClr val="FFFF00"/>
                </a:solidFill>
                <a:latin typeface="ArialMT"/>
              </a:rPr>
            </a:br>
            <a:r>
              <a:rPr lang="en-US" b="1" dirty="0" smtClean="0">
                <a:solidFill>
                  <a:srgbClr val="FFFF00"/>
                </a:solidFill>
                <a:latin typeface="ArialMT"/>
              </a:rPr>
              <a:t>which </a:t>
            </a:r>
            <a:r>
              <a:rPr lang="en-US" b="1" dirty="0">
                <a:solidFill>
                  <a:srgbClr val="FFFF00"/>
                </a:solidFill>
                <a:latin typeface="ArialMT"/>
              </a:rPr>
              <a:t>passed from the manual </a:t>
            </a:r>
          </a:p>
          <a:p>
            <a:r>
              <a:rPr lang="en-US" b="1" dirty="0">
                <a:solidFill>
                  <a:srgbClr val="FFFF00"/>
                </a:solidFill>
                <a:latin typeface="ArialMT"/>
              </a:rPr>
              <a:t>to the electronic era</a:t>
            </a:r>
            <a:r>
              <a:rPr lang="en-US" b="1" dirty="0" smtClean="0">
                <a:solidFill>
                  <a:srgbClr val="FFFF00"/>
                </a:solidFill>
                <a:latin typeface="ArialMT"/>
              </a:rPr>
              <a:t>.</a:t>
            </a:r>
            <a:endParaRPr lang="en-US" b="1" dirty="0">
              <a:solidFill>
                <a:srgbClr val="FFFF00"/>
              </a:solidFill>
              <a:latin typeface="ArialMT"/>
            </a:endParaRPr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748" y="692696"/>
            <a:ext cx="4824536" cy="3007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177" y="3989677"/>
            <a:ext cx="482510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6213" y="4313866"/>
            <a:ext cx="3056273" cy="130805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609245" y="5785066"/>
            <a:ext cx="36787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rialMT"/>
              </a:rPr>
              <a:t>Electronic particle track </a:t>
            </a:r>
            <a:r>
              <a:rPr lang="en-US" b="1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b="1" dirty="0" smtClean="0">
                <a:solidFill>
                  <a:schemeClr val="bg1"/>
                </a:solidFill>
                <a:latin typeface="ArialMT"/>
              </a:rPr>
            </a:br>
            <a:r>
              <a:rPr lang="en-US" b="1" dirty="0" smtClean="0">
                <a:solidFill>
                  <a:schemeClr val="bg1"/>
                </a:solidFill>
                <a:latin typeface="ArialMT"/>
              </a:rPr>
              <a:t>detection </a:t>
            </a:r>
            <a:r>
              <a:rPr lang="en-US" b="1" dirty="0">
                <a:solidFill>
                  <a:schemeClr val="bg1"/>
                </a:solidFill>
                <a:latin typeface="ArialMT"/>
              </a:rPr>
              <a:t>is now standard </a:t>
            </a:r>
            <a:r>
              <a:rPr lang="en-US" b="1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b="1" dirty="0" smtClean="0">
                <a:solidFill>
                  <a:schemeClr val="bg1"/>
                </a:solidFill>
                <a:latin typeface="ArialMT"/>
              </a:rPr>
            </a:br>
            <a:r>
              <a:rPr lang="en-US" b="1" dirty="0" smtClean="0">
                <a:solidFill>
                  <a:schemeClr val="bg1"/>
                </a:solidFill>
                <a:latin typeface="ArialMT"/>
              </a:rPr>
              <a:t>in all </a:t>
            </a:r>
            <a:r>
              <a:rPr lang="fr-FR" b="1" dirty="0" err="1" smtClean="0">
                <a:solidFill>
                  <a:schemeClr val="bg1"/>
                </a:solidFill>
                <a:latin typeface="ArialMT"/>
              </a:rPr>
              <a:t>particle</a:t>
            </a:r>
            <a:r>
              <a:rPr lang="fr-FR" b="1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fr-FR" b="1" dirty="0">
                <a:solidFill>
                  <a:schemeClr val="bg1"/>
                </a:solidFill>
                <a:latin typeface="ArialMT"/>
              </a:rPr>
              <a:t>detectors</a:t>
            </a:r>
            <a:endParaRPr lang="fr-FR" b="1" dirty="0">
              <a:solidFill>
                <a:schemeClr val="bg1"/>
              </a:solidFill>
            </a:endParaRPr>
          </a:p>
        </p:txBody>
      </p:sp>
      <p:pic>
        <p:nvPicPr>
          <p:cNvPr id="17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28171" y="5201416"/>
            <a:ext cx="1506980" cy="1506980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4279836" y="4491053"/>
            <a:ext cx="973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FF00"/>
                </a:solidFill>
                <a:latin typeface="ArialMT"/>
              </a:rPr>
              <a:t>1992:</a:t>
            </a:r>
            <a:endParaRPr lang="fr-FR" sz="2400" b="1" dirty="0">
              <a:solidFill>
                <a:srgbClr val="FFFF00"/>
              </a:solidFill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93291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093296"/>
            <a:ext cx="457835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7488832" cy="5205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17"/>
          <p:cNvSpPr>
            <a:spLocks noChangeArrowheads="1"/>
          </p:cNvSpPr>
          <p:nvPr/>
        </p:nvSpPr>
        <p:spPr bwMode="auto">
          <a:xfrm>
            <a:off x="251520" y="117475"/>
            <a:ext cx="8640960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" name="WordArt 18"/>
          <p:cNvSpPr>
            <a:spLocks noChangeArrowheads="1" noChangeShapeType="1" noTextEdit="1"/>
          </p:cNvSpPr>
          <p:nvPr/>
        </p:nvSpPr>
        <p:spPr bwMode="auto">
          <a:xfrm>
            <a:off x="1475656" y="188640"/>
            <a:ext cx="5976664" cy="403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First Large Experiment with MWPCs</a:t>
            </a:r>
            <a:endParaRPr lang="fr-FR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6409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618" y="692696"/>
            <a:ext cx="5023886" cy="296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5" y="3760660"/>
            <a:ext cx="3840163" cy="29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07533"/>
            <a:ext cx="3790950" cy="2947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825" y="3760661"/>
            <a:ext cx="5047679" cy="299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07504" y="3270178"/>
            <a:ext cx="2524730" cy="37484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1400" dirty="0">
                <a:latin typeface="Luxi Sans" charset="0"/>
              </a:rPr>
              <a:t>“</a:t>
            </a:r>
            <a:r>
              <a:rPr lang="en-GB" altLang="fr-FR" sz="1400" dirty="0">
                <a:solidFill>
                  <a:srgbClr val="006600"/>
                </a:solidFill>
                <a:latin typeface="Palatino Linotype" panose="02040502050505030304" pitchFamily="18" charset="0"/>
              </a:rPr>
              <a:t>This does not necessarily mean</a:t>
            </a:r>
          </a:p>
          <a:p>
            <a:pPr algn="ctr" eaLnBrk="1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1400" dirty="0">
                <a:solidFill>
                  <a:srgbClr val="006600"/>
                </a:solidFill>
                <a:latin typeface="Palatino Linotype" panose="02040502050505030304" pitchFamily="18" charset="0"/>
              </a:rPr>
              <a:t> that this is the Higgs mass”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131915" y="3270178"/>
            <a:ext cx="2744341" cy="37484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1400" dirty="0">
                <a:latin typeface="Luxi Sans" charset="0"/>
              </a:rPr>
              <a:t>“</a:t>
            </a:r>
            <a:r>
              <a:rPr lang="en-GB" altLang="fr-FR" sz="1400" dirty="0">
                <a:solidFill>
                  <a:srgbClr val="006600"/>
                </a:solidFill>
                <a:latin typeface="Palatino Linotype" panose="02040502050505030304" pitchFamily="18" charset="0"/>
              </a:rPr>
              <a:t>We have decided now to identify</a:t>
            </a:r>
          </a:p>
          <a:p>
            <a:pPr eaLnBrk="1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1400" dirty="0">
                <a:solidFill>
                  <a:srgbClr val="006600"/>
                </a:solidFill>
                <a:latin typeface="Palatino Linotype" panose="02040502050505030304" pitchFamily="18" charset="0"/>
              </a:rPr>
              <a:t>the particle species by a bar code!”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083949" y="5510379"/>
            <a:ext cx="1011495" cy="18742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1400" b="1" dirty="0">
                <a:solidFill>
                  <a:srgbClr val="006600"/>
                </a:solidFill>
                <a:latin typeface="Palatino Linotype" panose="02040502050505030304" pitchFamily="18" charset="0"/>
              </a:rPr>
              <a:t>no comment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7668344" y="5929835"/>
            <a:ext cx="1321003" cy="74969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1200" dirty="0">
                <a:latin typeface="Luxi Sans" charset="0"/>
              </a:rPr>
              <a:t>“</a:t>
            </a:r>
            <a:r>
              <a:rPr lang="en-GB" altLang="fr-FR" sz="1400" dirty="0">
                <a:solidFill>
                  <a:srgbClr val="FF0000"/>
                </a:solidFill>
                <a:latin typeface="Palatino Linotype" panose="02040502050505030304" pitchFamily="18" charset="0"/>
              </a:rPr>
              <a:t>Did you see it?”</a:t>
            </a:r>
          </a:p>
          <a:p>
            <a:pPr algn="ctr" eaLnBrk="1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1400" dirty="0">
                <a:solidFill>
                  <a:srgbClr val="FF0000"/>
                </a:solidFill>
                <a:latin typeface="Palatino Linotype" panose="02040502050505030304" pitchFamily="18" charset="0"/>
              </a:rPr>
              <a:t>”No nothing.”</a:t>
            </a:r>
          </a:p>
          <a:p>
            <a:pPr algn="ctr" eaLnBrk="1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1400" dirty="0">
                <a:solidFill>
                  <a:srgbClr val="FF0000"/>
                </a:solidFill>
                <a:latin typeface="Palatino Linotype" panose="02040502050505030304" pitchFamily="18" charset="0"/>
              </a:rPr>
              <a:t>“Then it was a </a:t>
            </a:r>
            <a:endParaRPr lang="en-GB" altLang="fr-FR" sz="1400" dirty="0" smtClean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algn="ctr" eaLnBrk="1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1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neutrino!”</a:t>
            </a:r>
            <a:endParaRPr lang="en-GB" altLang="fr-FR" sz="14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 rot="16200000">
            <a:off x="7667377" y="4283369"/>
            <a:ext cx="2397125" cy="2349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1600" dirty="0">
                <a:latin typeface="Luxi Sans" charset="0"/>
              </a:rPr>
              <a:t>Cartoons by Claus </a:t>
            </a:r>
            <a:r>
              <a:rPr lang="en-GB" altLang="fr-FR" sz="1600" dirty="0" err="1">
                <a:latin typeface="Luxi Sans" charset="0"/>
              </a:rPr>
              <a:t>Grupen</a:t>
            </a:r>
            <a:endParaRPr lang="en-GB" altLang="fr-FR" sz="1600" dirty="0">
              <a:latin typeface="Luxi Sans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189235" y="3799207"/>
            <a:ext cx="1564531" cy="107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2000" b="1" dirty="0" smtClean="0">
                <a:solidFill>
                  <a:srgbClr val="0000FF"/>
                </a:solidFill>
                <a:latin typeface="Palatino Linotype" panose="02040502050505030304" pitchFamily="18" charset="0"/>
              </a:rPr>
              <a:t>Experimental</a:t>
            </a:r>
            <a:br>
              <a:rPr lang="en-GB" altLang="fr-FR" sz="2000" b="1" dirty="0" smtClean="0">
                <a:solidFill>
                  <a:srgbClr val="0000FF"/>
                </a:solidFill>
                <a:latin typeface="Palatino Linotype" panose="02040502050505030304" pitchFamily="18" charset="0"/>
              </a:rPr>
            </a:br>
            <a:r>
              <a:rPr lang="en-GB" altLang="fr-FR" sz="2000" b="1" dirty="0" smtClean="0">
                <a:solidFill>
                  <a:srgbClr val="0000FF"/>
                </a:solidFill>
                <a:latin typeface="Palatino Linotype" panose="02040502050505030304" pitchFamily="18" charset="0"/>
              </a:rPr>
              <a:t> </a:t>
            </a:r>
            <a:r>
              <a:rPr lang="en-GB" altLang="fr-FR" sz="2000" b="1" dirty="0">
                <a:solidFill>
                  <a:srgbClr val="0000FF"/>
                </a:solidFill>
                <a:latin typeface="Palatino Linotype" panose="02040502050505030304" pitchFamily="18" charset="0"/>
              </a:rPr>
              <a:t>physicist</a:t>
            </a:r>
          </a:p>
          <a:p>
            <a:pPr eaLnBrk="1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2000" b="1" dirty="0">
                <a:solidFill>
                  <a:srgbClr val="0000FF"/>
                </a:solidFill>
                <a:latin typeface="Palatino Linotype" panose="02040502050505030304" pitchFamily="18" charset="0"/>
              </a:rPr>
              <a:t>(analysis </a:t>
            </a:r>
            <a:endParaRPr lang="en-GB" altLang="fr-FR" sz="2000" b="1" dirty="0" smtClean="0">
              <a:solidFill>
                <a:srgbClr val="0000FF"/>
              </a:solidFill>
              <a:latin typeface="Palatino Linotype" panose="02040502050505030304" pitchFamily="18" charset="0"/>
            </a:endParaRPr>
          </a:p>
          <a:p>
            <a:pPr eaLnBrk="1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2000" b="1" dirty="0" smtClean="0">
                <a:solidFill>
                  <a:srgbClr val="0000FF"/>
                </a:solidFill>
                <a:latin typeface="Palatino Linotype" panose="02040502050505030304" pitchFamily="18" charset="0"/>
              </a:rPr>
              <a:t>oriented</a:t>
            </a:r>
            <a:r>
              <a:rPr lang="en-GB" altLang="fr-FR" sz="2000" b="1" dirty="0">
                <a:solidFill>
                  <a:srgbClr val="0000FF"/>
                </a:solidFill>
                <a:latin typeface="Palatino Linotype" panose="02040502050505030304" pitchFamily="18" charset="0"/>
              </a:rPr>
              <a:t>)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116628" y="737365"/>
            <a:ext cx="132408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2000" b="1" dirty="0" smtClean="0">
                <a:solidFill>
                  <a:srgbClr val="0000FF"/>
                </a:solidFill>
                <a:latin typeface="Palatino Linotype" panose="02040502050505030304" pitchFamily="18" charset="0"/>
              </a:rPr>
              <a:t>Theoretical</a:t>
            </a:r>
            <a:endParaRPr lang="en-GB" altLang="fr-FR" sz="2000" b="1" dirty="0">
              <a:solidFill>
                <a:srgbClr val="0000FF"/>
              </a:solidFill>
              <a:latin typeface="Palatino Linotype" panose="02040502050505030304" pitchFamily="18" charset="0"/>
            </a:endParaRPr>
          </a:p>
          <a:p>
            <a:pPr algn="ctr" eaLnBrk="1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2000" b="1" dirty="0">
                <a:solidFill>
                  <a:srgbClr val="0000FF"/>
                </a:solidFill>
                <a:latin typeface="Palatino Linotype" panose="02040502050505030304" pitchFamily="18" charset="0"/>
              </a:rPr>
              <a:t>physicist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221683" y="3829573"/>
            <a:ext cx="2681824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2000" b="1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Experimental </a:t>
            </a:r>
            <a:r>
              <a:rPr lang="en-GB" altLang="fr-FR" sz="2000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physicist</a:t>
            </a:r>
          </a:p>
          <a:p>
            <a:pPr eaLnBrk="1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2000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(detector oriented)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7743796" y="2616863"/>
            <a:ext cx="1386598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2000" b="1" dirty="0" smtClean="0">
                <a:solidFill>
                  <a:srgbClr val="0000FF"/>
                </a:solidFill>
                <a:latin typeface="Palatino Linotype" panose="02040502050505030304" pitchFamily="18" charset="0"/>
              </a:rPr>
              <a:t>Accelerator </a:t>
            </a:r>
          </a:p>
          <a:p>
            <a:pPr algn="ctr" eaLnBrk="1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2000" b="1" dirty="0" smtClean="0">
                <a:solidFill>
                  <a:srgbClr val="0000FF"/>
                </a:solidFill>
                <a:latin typeface="Palatino Linotype" panose="02040502050505030304" pitchFamily="18" charset="0"/>
              </a:rPr>
              <a:t>physicist</a:t>
            </a:r>
            <a:endParaRPr lang="en-GB" altLang="fr-FR" sz="2000" b="1" dirty="0">
              <a:solidFill>
                <a:srgbClr val="0000FF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107504" y="44624"/>
            <a:ext cx="8952358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16" name="WordArt 5"/>
          <p:cNvSpPr>
            <a:spLocks noChangeArrowheads="1" noChangeShapeType="1" noTextEdit="1"/>
          </p:cNvSpPr>
          <p:nvPr/>
        </p:nvSpPr>
        <p:spPr bwMode="auto">
          <a:xfrm>
            <a:off x="1164532" y="145455"/>
            <a:ext cx="6923234" cy="403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How (different) Physicists See the World ?</a:t>
            </a:r>
            <a:endParaRPr lang="fr-FR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2627784" y="2575071"/>
            <a:ext cx="1080120" cy="501008"/>
          </a:xfrm>
          <a:prstGeom prst="ellipse">
            <a:avLst/>
          </a:prstGeom>
          <a:noFill/>
          <a:ln w="3175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28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512" cy="6858000"/>
          </a:xfrm>
          <a:prstGeom prst="rect">
            <a:avLst/>
          </a:prstGeom>
        </p:spPr>
      </p:pic>
      <p:pic>
        <p:nvPicPr>
          <p:cNvPr id="3" name="Picture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217973"/>
            <a:ext cx="4176464" cy="2640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7"/>
          <p:cNvSpPr>
            <a:spLocks noChangeArrowheads="1"/>
          </p:cNvSpPr>
          <p:nvPr/>
        </p:nvSpPr>
        <p:spPr bwMode="auto">
          <a:xfrm>
            <a:off x="611560" y="117450"/>
            <a:ext cx="7920880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" name="WordArt 18"/>
          <p:cNvSpPr>
            <a:spLocks noChangeArrowheads="1" noChangeShapeType="1" noTextEdit="1"/>
          </p:cNvSpPr>
          <p:nvPr/>
        </p:nvSpPr>
        <p:spPr bwMode="auto">
          <a:xfrm>
            <a:off x="899592" y="188615"/>
            <a:ext cx="7344815" cy="403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Nobel Prize: W, Z - Discovery at UA1/UA2 (1983)</a:t>
            </a:r>
            <a:endParaRPr lang="fr-FR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2008" y="764704"/>
            <a:ext cx="4067944" cy="1754326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Palatino Linotype" pitchFamily="18" charset="0"/>
              </a:rPr>
              <a:t>UA1 used </a:t>
            </a:r>
            <a:r>
              <a:rPr lang="en-US" u="sng" dirty="0" smtClean="0">
                <a:solidFill>
                  <a:srgbClr val="0000CC"/>
                </a:solidFill>
                <a:latin typeface="Palatino Linotype" pitchFamily="18" charset="0"/>
              </a:rPr>
              <a:t>the largest imaging </a:t>
            </a:r>
            <a:r>
              <a:rPr lang="en-US" u="sng" dirty="0" smtClean="0">
                <a:solidFill>
                  <a:srgbClr val="0000CC"/>
                </a:solidFill>
                <a:latin typeface="Palatino Linotype" pitchFamily="18" charset="0"/>
                <a:hlinkClick r:id="rId4" tooltip="Drift chamber"/>
              </a:rPr>
              <a:t>drift chamber</a:t>
            </a:r>
            <a:r>
              <a:rPr lang="en-US" u="sng" dirty="0" smtClean="0">
                <a:solidFill>
                  <a:srgbClr val="0000CC"/>
                </a:solidFill>
                <a:latin typeface="Palatino Linotype" pitchFamily="18" charset="0"/>
              </a:rPr>
              <a:t> of its day </a:t>
            </a:r>
            <a:br>
              <a:rPr lang="en-US" u="sng" dirty="0" smtClean="0">
                <a:solidFill>
                  <a:srgbClr val="0000CC"/>
                </a:solidFill>
                <a:latin typeface="Palatino Linotype" pitchFamily="18" charset="0"/>
              </a:rPr>
            </a:br>
            <a:r>
              <a:rPr lang="en-US" dirty="0" smtClean="0">
                <a:latin typeface="Palatino Linotype" pitchFamily="18" charset="0"/>
              </a:rPr>
              <a:t>(5.8 m long, 2.3 m in diameter)</a:t>
            </a:r>
            <a:endParaRPr lang="fr-FR" dirty="0" smtClean="0">
              <a:latin typeface="Palatino Linotype" pitchFamily="18" charset="0"/>
            </a:endParaRPr>
          </a:p>
          <a:p>
            <a:pPr algn="ctr"/>
            <a:endParaRPr lang="fr-FR" dirty="0" smtClean="0">
              <a:latin typeface="Palatino Linotype" pitchFamily="18" charset="0"/>
            </a:endParaRPr>
          </a:p>
          <a:p>
            <a:pPr algn="ctr"/>
            <a:r>
              <a:rPr lang="en-US" dirty="0" smtClean="0">
                <a:latin typeface="Palatino Linotype" pitchFamily="18" charset="0"/>
              </a:rPr>
              <a:t>It can now be seen in the CERN Microcosm Exhibition</a:t>
            </a:r>
            <a:endParaRPr lang="fr-FR" dirty="0">
              <a:latin typeface="Palatino Linotype" pitchFamily="18" charset="0"/>
            </a:endParaRPr>
          </a:p>
        </p:txBody>
      </p:sp>
      <p:sp>
        <p:nvSpPr>
          <p:cNvPr id="7" name="TextBox 34"/>
          <p:cNvSpPr txBox="1"/>
          <p:nvPr/>
        </p:nvSpPr>
        <p:spPr>
          <a:xfrm>
            <a:off x="5767424" y="6197242"/>
            <a:ext cx="2656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Z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sym typeface="Wingdings" pitchFamily="2" charset="2"/>
              </a:rPr>
              <a:t>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sym typeface="Wingdings" pitchFamily="2" charset="2"/>
              </a:rPr>
              <a:t>ee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sym typeface="Wingdings" pitchFamily="2" charset="2"/>
              </a:rPr>
              <a:t> (white tracks)</a:t>
            </a:r>
            <a:endParaRPr lang="fr-FR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4660939" y="764704"/>
            <a:ext cx="4375557" cy="1200329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fr-FR" dirty="0">
                <a:latin typeface="Palatino Linotype" panose="02040502050505030304" pitchFamily="18" charset="0"/>
              </a:rPr>
              <a:t>Particle trajectories in the CERN-UA1 </a:t>
            </a:r>
            <a:endParaRPr lang="en-US" altLang="fr-FR" dirty="0" smtClean="0">
              <a:latin typeface="Palatino Linotype" panose="02040502050505030304" pitchFamily="18" charset="0"/>
            </a:endParaRPr>
          </a:p>
          <a:p>
            <a:pPr algn="ctr" eaLnBrk="1" hangingPunct="1"/>
            <a:r>
              <a:rPr lang="en-US" altLang="fr-FR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3D </a:t>
            </a:r>
            <a:r>
              <a:rPr lang="en-US" altLang="fr-FR" dirty="0">
                <a:solidFill>
                  <a:srgbClr val="FF0000"/>
                </a:solidFill>
                <a:latin typeface="Palatino Linotype" panose="02040502050505030304" pitchFamily="18" charset="0"/>
              </a:rPr>
              <a:t>Wire Chamber </a:t>
            </a:r>
            <a:endParaRPr lang="en-US" altLang="fr-FR" dirty="0" smtClean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algn="ctr" eaLnBrk="1" hangingPunct="1"/>
            <a:r>
              <a:rPr lang="en-US" altLang="fr-FR" b="1" i="1" dirty="0" smtClean="0">
                <a:latin typeface="Palatino Linotype" panose="02040502050505030304" pitchFamily="18" charset="0"/>
              </a:rPr>
              <a:t>Discovery </a:t>
            </a:r>
            <a:r>
              <a:rPr lang="en-US" altLang="fr-FR" b="1" i="1" dirty="0">
                <a:latin typeface="Palatino Linotype" panose="02040502050505030304" pitchFamily="18" charset="0"/>
              </a:rPr>
              <a:t>of W and Z bosons</a:t>
            </a:r>
          </a:p>
          <a:p>
            <a:pPr algn="ctr" eaLnBrk="1" hangingPunct="1"/>
            <a:r>
              <a:rPr lang="en-US" altLang="fr-FR" dirty="0">
                <a:solidFill>
                  <a:srgbClr val="0D38F1"/>
                </a:solidFill>
                <a:latin typeface="Palatino Linotype" panose="02040502050505030304" pitchFamily="18" charset="0"/>
              </a:rPr>
              <a:t>C. Rubbia &amp; S. Van der Meer </a:t>
            </a:r>
            <a:r>
              <a:rPr lang="en-US" altLang="fr-FR" dirty="0">
                <a:latin typeface="Palatino Linotype" panose="02040502050505030304" pitchFamily="18" charset="0"/>
              </a:rPr>
              <a:t>Nobel 1984 </a:t>
            </a:r>
          </a:p>
        </p:txBody>
      </p:sp>
    </p:spTree>
    <p:extLst>
      <p:ext uri="{BB962C8B-B14F-4D97-AF65-F5344CB8AC3E}">
        <p14:creationId xmlns:p14="http://schemas.microsoft.com/office/powerpoint/2010/main" val="145153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8"/>
            <a:ext cx="9180512" cy="6865085"/>
          </a:xfrm>
          <a:prstGeom prst="rect">
            <a:avLst/>
          </a:prstGeom>
        </p:spPr>
      </p:pic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989855" y="43637"/>
            <a:ext cx="93245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 dirty="0" smtClean="0">
                <a:solidFill>
                  <a:srgbClr val="FFFF00"/>
                </a:solidFill>
                <a:latin typeface="ArialMT"/>
              </a:rPr>
              <a:t>The 1970’s Dream: Digital radiography with MWPC </a:t>
            </a:r>
            <a:endParaRPr lang="en-US" b="1" dirty="0">
              <a:solidFill>
                <a:srgbClr val="FFFF00"/>
              </a:solidFill>
              <a:latin typeface="ArialMT"/>
            </a:endParaRPr>
          </a:p>
        </p:txBody>
      </p:sp>
      <p:pic>
        <p:nvPicPr>
          <p:cNvPr id="15" name="Picture 10" descr="http://upload.wikimedia.org/wikipedia/commons/0/0f/CHARPAK_Georges-24x50-2005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21"/>
          <a:stretch/>
        </p:blipFill>
        <p:spPr bwMode="auto">
          <a:xfrm>
            <a:off x="1691680" y="685913"/>
            <a:ext cx="3727985" cy="2753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1428446"/>
            <a:ext cx="1506980" cy="1506980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359169" y="718083"/>
            <a:ext cx="973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FF00"/>
                </a:solidFill>
                <a:latin typeface="ArialMT"/>
              </a:rPr>
              <a:t>1992:</a:t>
            </a:r>
            <a:endParaRPr lang="fr-FR" sz="2400" b="1" dirty="0">
              <a:solidFill>
                <a:srgbClr val="FFFF00"/>
              </a:solidFill>
              <a:latin typeface="ArialMT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5760124" y="644202"/>
            <a:ext cx="35060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chemeClr val="bg1"/>
                </a:solidFill>
                <a:latin typeface="ArialMT"/>
              </a:rPr>
              <a:t>Biospace</a:t>
            </a:r>
            <a:r>
              <a:rPr lang="fr-FR" b="1" dirty="0" smtClean="0">
                <a:solidFill>
                  <a:schemeClr val="bg1"/>
                </a:solidFill>
                <a:latin typeface="ArialMT"/>
              </a:rPr>
              <a:t>: </a:t>
            </a:r>
            <a:r>
              <a:rPr lang="fr-FR" b="1" dirty="0" err="1" smtClean="0">
                <a:solidFill>
                  <a:schemeClr val="bg1"/>
                </a:solidFill>
                <a:latin typeface="ArialMT"/>
              </a:rPr>
              <a:t>Company</a:t>
            </a:r>
            <a:r>
              <a:rPr lang="fr-FR" b="1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latin typeface="ArialMT"/>
              </a:rPr>
              <a:t>Founded</a:t>
            </a:r>
            <a:r>
              <a:rPr lang="fr-FR" b="1" dirty="0" smtClean="0">
                <a:solidFill>
                  <a:schemeClr val="bg1"/>
                </a:solidFill>
                <a:latin typeface="ArialMT"/>
              </a:rPr>
              <a:t> </a:t>
            </a:r>
          </a:p>
          <a:p>
            <a:r>
              <a:rPr lang="fr-FR" b="1" dirty="0" smtClean="0">
                <a:solidFill>
                  <a:schemeClr val="bg1"/>
                </a:solidFill>
                <a:latin typeface="ArialMT"/>
              </a:rPr>
              <a:t>In 1989 by Georges Charpak</a:t>
            </a:r>
            <a:endParaRPr lang="fr-FR" b="1" dirty="0">
              <a:solidFill>
                <a:schemeClr val="bg1"/>
              </a:solidFill>
              <a:latin typeface="ArialMT"/>
            </a:endParaRPr>
          </a:p>
        </p:txBody>
      </p:sp>
      <p:pic>
        <p:nvPicPr>
          <p:cNvPr id="19" name="Picture 4" descr="Biospace Scoliose_bi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7765" y="2127890"/>
            <a:ext cx="2296195" cy="474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5539022" y="1342659"/>
            <a:ext cx="373871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altLang="fr-FR" b="1" dirty="0">
                <a:solidFill>
                  <a:schemeClr val="bg1"/>
                </a:solidFill>
                <a:latin typeface="ArialMT"/>
              </a:rPr>
              <a:t>~ 2000: LOW-DOSE 3D </a:t>
            </a:r>
            <a:r>
              <a:rPr lang="en-GB" altLang="fr-FR" b="1" dirty="0" smtClean="0">
                <a:solidFill>
                  <a:schemeClr val="bg1"/>
                </a:solidFill>
                <a:latin typeface="ArialMT"/>
              </a:rPr>
              <a:t>IMAGING</a:t>
            </a:r>
          </a:p>
          <a:p>
            <a:pPr algn="ctr"/>
            <a:r>
              <a:rPr lang="en-GB" altLang="fr-FR" b="1" dirty="0" smtClean="0">
                <a:solidFill>
                  <a:schemeClr val="bg1"/>
                </a:solidFill>
                <a:latin typeface="ArialMT"/>
              </a:rPr>
              <a:t>(&amp;à times less)</a:t>
            </a:r>
            <a:endParaRPr lang="en-GB" altLang="fr-FR" b="1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66816" y="3573495"/>
            <a:ext cx="51853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fr-FR" b="1" dirty="0" smtClean="0">
                <a:solidFill>
                  <a:schemeClr val="bg1"/>
                </a:solidFill>
                <a:latin typeface="ArialMT"/>
              </a:rPr>
              <a:t>COMMERCIAL AUTORADIOGRAPHY SYSTEMS WITH GASEOUS DETECTORS</a:t>
            </a:r>
            <a:endParaRPr lang="en-GB" altLang="fr-FR" b="1" dirty="0">
              <a:solidFill>
                <a:schemeClr val="bg1"/>
              </a:solidFill>
              <a:latin typeface="ArialMT"/>
            </a:endParaRPr>
          </a:p>
        </p:txBody>
      </p:sp>
      <p:pic>
        <p:nvPicPr>
          <p:cNvPr id="22" name="Picture 8" descr="bi_ia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976" y="4345901"/>
            <a:ext cx="2803088" cy="2345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principle_betaimag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01" y="4266592"/>
            <a:ext cx="1354283" cy="243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2171317" y="5300504"/>
            <a:ext cx="32923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b="1" dirty="0">
                <a:solidFill>
                  <a:schemeClr val="bg1"/>
                </a:solidFill>
                <a:latin typeface="ArialMT"/>
              </a:rPr>
              <a:t>http://www.biospacelab.com</a:t>
            </a:r>
          </a:p>
        </p:txBody>
      </p:sp>
    </p:spTree>
    <p:extLst>
      <p:ext uri="{BB962C8B-B14F-4D97-AF65-F5344CB8AC3E}">
        <p14:creationId xmlns:p14="http://schemas.microsoft.com/office/powerpoint/2010/main" val="164505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329" y="684212"/>
            <a:ext cx="9096671" cy="61737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7329" y="740117"/>
            <a:ext cx="9601200" cy="6052939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defTabSz="914400" rtl="0" eaLnBrk="1" latinLnBrk="0" hangingPunct="0">
              <a:spcBef>
                <a:spcPts val="0"/>
              </a:spcBef>
              <a:spcAft>
                <a:spcPts val="1097"/>
              </a:spcAft>
              <a:buSzPts val="1984"/>
              <a:buFont typeface="Arial" panose="020B0604020202020204" pitchFamily="34" charset="0"/>
              <a:buBlip>
                <a:blip r:embed="rId2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kern="1200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defTabSz="914400" rtl="0" eaLnBrk="1" latinLnBrk="0" hangingPunct="0">
              <a:spcBef>
                <a:spcPts val="0"/>
              </a:spcBef>
              <a:spcAft>
                <a:spcPts val="1100"/>
              </a:spcAft>
              <a:buSzPts val="1469"/>
              <a:buFont typeface="Arial" panose="020B0604020202020204" pitchFamily="34" charset="0"/>
              <a:buBlip>
                <a:blip r:embed="rId3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kern="1200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defTabSz="914400" rtl="0" eaLnBrk="1" latinLnBrk="0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Font typeface="Arial" panose="020B0604020202020204" pitchFamily="34" charset="0"/>
              <a:buBlip>
                <a:blip r:embed="rId4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kern="1200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defTabSz="914400" rtl="0" eaLnBrk="1" latinLnBrk="0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Font typeface="Arial" panose="020B0604020202020204" pitchFamily="34" charset="0"/>
              <a:buBlip>
                <a:blip r:embed="rId5"/>
              </a:buBlip>
              <a:tabLst>
                <a:tab pos="-434519" algn="l"/>
                <a:tab pos="-50040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kern="1200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defTabSz="914400" rtl="0" eaLnBrk="1" latinLnBrk="0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Font typeface="Arial" panose="020B0604020202020204" pitchFamily="34" charset="0"/>
              <a:buBlip>
                <a:blip r:embed="rId2"/>
              </a:buBlip>
              <a:tabLst>
                <a:tab pos="578879" algn="l"/>
                <a:tab pos="1028159" algn="l"/>
                <a:tab pos="1477438" algn="l"/>
                <a:tab pos="1926718" algn="l"/>
                <a:tab pos="2375999" algn="l"/>
                <a:tab pos="2825279" algn="l"/>
                <a:tab pos="3274199" algn="l"/>
                <a:tab pos="3723478" algn="l"/>
                <a:tab pos="4172759" algn="l"/>
                <a:tab pos="4622039" algn="l"/>
                <a:tab pos="5071319" algn="l"/>
                <a:tab pos="5520598" algn="l"/>
                <a:tab pos="5969879" algn="l"/>
                <a:tab pos="6419159" algn="l"/>
                <a:tab pos="6868439" algn="l"/>
                <a:tab pos="7317719" algn="l"/>
                <a:tab pos="7766998" algn="l"/>
                <a:tab pos="8216279" algn="l"/>
                <a:tab pos="8665559" algn="l"/>
                <a:tab pos="9114839" algn="l"/>
              </a:tabLst>
              <a:defRPr lang="en-US" sz="2000" b="1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defTabSz="914400" rtl="0" eaLnBrk="1" latinLnBrk="0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Font typeface="Arial" panose="020B0604020202020204" pitchFamily="34" charset="0"/>
              <a:buBlip>
                <a:blip r:embed="rId2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defTabSz="914400" rtl="0" eaLnBrk="1" latinLnBrk="0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Font typeface="Arial" panose="020B0604020202020204" pitchFamily="34" charset="0"/>
              <a:buBlip>
                <a:blip r:embed="rId2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defTabSz="914400" rtl="0" eaLnBrk="1" latinLnBrk="0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Font typeface="Arial" panose="020B0604020202020204" pitchFamily="34" charset="0"/>
              <a:buBlip>
                <a:blip r:embed="rId2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defTabSz="914400" rtl="0" eaLnBrk="1" latinLnBrk="0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marL="0" indent="0"/>
            <a:r>
              <a:rPr lang="en-US" dirty="0" smtClean="0">
                <a:latin typeface="Palatino Linotype" panose="02040502050505030304" pitchFamily="18" charset="0"/>
              </a:rPr>
              <a:t>  </a:t>
            </a:r>
            <a:r>
              <a:rPr lang="en-US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Cloud Chambers, Nuclear Emulsions + Geiger-Müller tubes </a:t>
            </a:r>
            <a:br>
              <a:rPr lang="en-US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</a:br>
            <a:r>
              <a:rPr lang="en-US" sz="2000" dirty="0" smtClean="0">
                <a:latin typeface="Palatino Linotype" panose="02040502050505030304" pitchFamily="18" charset="0"/>
              </a:rPr>
              <a:t>      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</a:t>
            </a:r>
            <a:r>
              <a:rPr lang="en-US" sz="2000" dirty="0" smtClean="0">
                <a:solidFill>
                  <a:srgbClr val="0000CC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sz="1800" b="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dominated until the early 1950s: Cloud Chambers now very popular in    </a:t>
            </a:r>
            <a:br>
              <a:rPr lang="en-US" sz="1800" b="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</a:br>
            <a:r>
              <a:rPr lang="en-US" sz="1800" b="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      public exhibitions related to particle physics  </a:t>
            </a:r>
          </a:p>
          <a:p>
            <a:pPr marL="0" indent="0"/>
            <a:r>
              <a:rPr lang="en-US" sz="2000" dirty="0" smtClean="0">
                <a:latin typeface="Palatino Linotype" panose="02040502050505030304" pitchFamily="18" charset="0"/>
              </a:rPr>
              <a:t>  </a:t>
            </a:r>
            <a:r>
              <a:rPr lang="en-US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Bubble Chambers had their peak time between 1960 and 1985</a:t>
            </a:r>
          </a:p>
          <a:p>
            <a:pPr marL="0" lvl="1" indent="0">
              <a:buNone/>
            </a:pPr>
            <a:r>
              <a:rPr lang="en-US" dirty="0" smtClean="0">
                <a:latin typeface="Palatino Linotype" panose="02040502050505030304" pitchFamily="18" charset="0"/>
              </a:rPr>
              <a:t>       </a:t>
            </a:r>
            <a:r>
              <a:rPr lang="en-US" sz="1800" b="0" dirty="0" smtClean="0">
                <a:solidFill>
                  <a:srgbClr val="0000CC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 </a:t>
            </a:r>
            <a:r>
              <a:rPr lang="en-US" sz="1800" b="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last big bubble chamber was BEBC at CERN</a:t>
            </a:r>
          </a:p>
          <a:p>
            <a:pPr marL="0" indent="0"/>
            <a:r>
              <a:rPr lang="en-US" sz="2000" dirty="0" smtClean="0">
                <a:latin typeface="Palatino Linotype" panose="02040502050505030304" pitchFamily="18" charset="0"/>
              </a:rPr>
              <a:t>  </a:t>
            </a:r>
            <a:r>
              <a:rPr lang="en-US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Since  1970s: Wire Chambers (MWPCs and drift chambers) started</a:t>
            </a:r>
            <a:r>
              <a:rPr lang="en-US" sz="2000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br>
              <a:rPr lang="en-US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    to dominate </a:t>
            </a:r>
          </a:p>
          <a:p>
            <a:pPr marL="0" indent="0"/>
            <a:r>
              <a:rPr lang="en-US" sz="2000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Since late 1980s: Solid state detectors </a:t>
            </a:r>
            <a:br>
              <a:rPr lang="en-US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    are in common use</a:t>
            </a:r>
          </a:p>
          <a:p>
            <a:pPr marL="0" indent="0">
              <a:buNone/>
            </a:pPr>
            <a:r>
              <a:rPr lang="en-US" sz="2000" b="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      </a:t>
            </a:r>
            <a:r>
              <a:rPr lang="en-US" sz="2000" b="0" dirty="0" smtClean="0">
                <a:solidFill>
                  <a:srgbClr val="0000CC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 </a:t>
            </a:r>
            <a:r>
              <a:rPr lang="en-US" sz="1800" b="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started as small sized vertex detectors</a:t>
            </a:r>
            <a:br>
              <a:rPr lang="en-US" sz="1800" b="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</a:br>
            <a:r>
              <a:rPr lang="en-US" sz="1800" b="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            (at LEP and SLC) </a:t>
            </a:r>
            <a:br>
              <a:rPr lang="en-US" sz="1800" b="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</a:br>
            <a:r>
              <a:rPr lang="en-US" sz="1800" b="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       </a:t>
            </a:r>
            <a:r>
              <a:rPr lang="en-US" sz="1800" b="0" dirty="0" smtClean="0">
                <a:solidFill>
                  <a:srgbClr val="0000CC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 </a:t>
            </a:r>
            <a:r>
              <a:rPr lang="en-US" sz="1800" b="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now ~200 m</a:t>
            </a:r>
            <a:r>
              <a:rPr lang="en-US" sz="1800" b="0" baseline="300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2</a:t>
            </a:r>
            <a:r>
              <a:rPr lang="en-US" sz="1800" b="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Si-surface in CMS tracker</a:t>
            </a:r>
          </a:p>
          <a:p>
            <a:pPr marL="144360" indent="0">
              <a:buNone/>
            </a:pPr>
            <a:endParaRPr lang="en-US" sz="2000" dirty="0">
              <a:latin typeface="Palatino Linotype" panose="02040502050505030304" pitchFamily="18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Most recent trend: hybrid detectors</a:t>
            </a:r>
          </a:p>
          <a:p>
            <a:pPr lvl="1"/>
            <a:r>
              <a:rPr lang="en-US" sz="1800" b="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combining both gaseous and solid </a:t>
            </a:r>
            <a:br>
              <a:rPr lang="en-US" sz="1800" b="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</a:br>
            <a:r>
              <a:rPr lang="en-US" sz="1800" b="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state</a:t>
            </a:r>
            <a:r>
              <a:rPr lang="en-US" sz="1800" b="0" dirty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en-US" sz="1800" b="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technologies</a:t>
            </a:r>
            <a:endParaRPr lang="en-US" sz="1800" b="0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860032" y="3284984"/>
            <a:ext cx="4248472" cy="34563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1042988" y="71438"/>
            <a:ext cx="6840537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" name="WordArt 12"/>
          <p:cNvSpPr>
            <a:spLocks noChangeArrowheads="1" noChangeShapeType="1" noTextEdit="1"/>
          </p:cNvSpPr>
          <p:nvPr/>
        </p:nvSpPr>
        <p:spPr bwMode="auto">
          <a:xfrm>
            <a:off x="1259632" y="206375"/>
            <a:ext cx="648072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Tracking </a:t>
            </a:r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Detectors: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History and Trends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037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9144000" cy="6858000"/>
          </a:xfrm>
          <a:prstGeom prst="rect">
            <a:avLst/>
          </a:prstGeom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36838"/>
            <a:ext cx="641985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787354" y="5923973"/>
            <a:ext cx="2385268" cy="72289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hangingPunct="0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GB" altLang="fr-FR" sz="1800" dirty="0">
                <a:solidFill>
                  <a:srgbClr val="FF0000"/>
                </a:solidFill>
                <a:latin typeface="Palatino Linotype" panose="02040502050505030304" pitchFamily="18" charset="0"/>
              </a:rPr>
              <a:t>energy</a:t>
            </a:r>
            <a:r>
              <a:rPr lang="en-GB" altLang="fr-FR" sz="1800" dirty="0">
                <a:solidFill>
                  <a:srgbClr val="0000FF"/>
                </a:solidFill>
                <a:latin typeface="Palatino Linotype" panose="02040502050505030304" pitchFamily="18" charset="0"/>
              </a:rPr>
              <a:t> measurement </a:t>
            </a:r>
          </a:p>
          <a:p>
            <a:pPr algn="ctr" hangingPunct="0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1800" dirty="0">
                <a:solidFill>
                  <a:srgbClr val="0000FF"/>
                </a:solidFill>
                <a:latin typeface="Palatino Linotype" panose="02040502050505030304" pitchFamily="18" charset="0"/>
              </a:rPr>
              <a:t> by creation and total</a:t>
            </a:r>
          </a:p>
          <a:p>
            <a:pPr algn="ctr" hangingPunct="0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1800" dirty="0">
                <a:solidFill>
                  <a:srgbClr val="0000FF"/>
                </a:solidFill>
                <a:latin typeface="Palatino Linotype" panose="02040502050505030304" pitchFamily="18" charset="0"/>
              </a:rPr>
              <a:t> absorption of showers 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569075" y="5668963"/>
            <a:ext cx="2470150" cy="97790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hangingPunct="0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GB" altLang="fr-FR" sz="1800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muon</a:t>
            </a:r>
            <a:r>
              <a:rPr lang="en-GB" altLang="fr-FR" sz="1800" dirty="0">
                <a:solidFill>
                  <a:srgbClr val="0000FF"/>
                </a:solidFill>
                <a:latin typeface="Palatino Linotype" panose="02040502050505030304" pitchFamily="18" charset="0"/>
              </a:rPr>
              <a:t> detection with </a:t>
            </a:r>
          </a:p>
          <a:p>
            <a:pPr algn="ctr" hangingPunct="0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1800" dirty="0">
                <a:solidFill>
                  <a:srgbClr val="0000FF"/>
                </a:solidFill>
                <a:latin typeface="Palatino Linotype" panose="02040502050505030304" pitchFamily="18" charset="0"/>
              </a:rPr>
              <a:t> improved momentum </a:t>
            </a:r>
          </a:p>
          <a:p>
            <a:pPr algn="ctr" hangingPunct="0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1800" dirty="0">
                <a:solidFill>
                  <a:srgbClr val="0000FF"/>
                </a:solidFill>
                <a:latin typeface="Palatino Linotype" panose="02040502050505030304" pitchFamily="18" charset="0"/>
              </a:rPr>
              <a:t> measurement (long </a:t>
            </a:r>
          </a:p>
          <a:p>
            <a:pPr algn="ctr" hangingPunct="0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1800" dirty="0">
                <a:solidFill>
                  <a:srgbClr val="0000FF"/>
                </a:solidFill>
                <a:latin typeface="Palatino Linotype" panose="02040502050505030304" pitchFamily="18" charset="0"/>
              </a:rPr>
              <a:t>lever arm)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3171626" y="5000625"/>
            <a:ext cx="2667398" cy="428451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hangingPunct="0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12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GB" altLang="fr-FR" sz="1600" b="1" dirty="0">
                <a:solidFill>
                  <a:srgbClr val="008000"/>
                </a:solidFill>
                <a:latin typeface="Palatino Linotype" panose="02040502050505030304" pitchFamily="18" charset="0"/>
              </a:rPr>
              <a:t>electromagnetic     hadronic </a:t>
            </a:r>
          </a:p>
          <a:p>
            <a:pPr algn="ctr" hangingPunct="0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1600" b="1" dirty="0">
                <a:solidFill>
                  <a:srgbClr val="0000FF"/>
                </a:solidFill>
                <a:latin typeface="Palatino Linotype" panose="02040502050505030304" pitchFamily="18" charset="0"/>
              </a:rPr>
              <a:t>       shower </a:t>
            </a:r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 flipV="1">
            <a:off x="1961356" y="5508100"/>
            <a:ext cx="754063" cy="571500"/>
          </a:xfrm>
          <a:prstGeom prst="line">
            <a:avLst/>
          </a:prstGeom>
          <a:noFill/>
          <a:ln w="3672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H="1" flipV="1">
            <a:off x="6768603" y="4710819"/>
            <a:ext cx="936625" cy="1008062"/>
          </a:xfrm>
          <a:prstGeom prst="line">
            <a:avLst/>
          </a:prstGeom>
          <a:noFill/>
          <a:ln w="3672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 flipH="1" flipV="1">
            <a:off x="4254500" y="5451252"/>
            <a:ext cx="366713" cy="354012"/>
          </a:xfrm>
          <a:prstGeom prst="line">
            <a:avLst/>
          </a:prstGeom>
          <a:noFill/>
          <a:ln w="3672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 flipV="1">
            <a:off x="4784526" y="5445224"/>
            <a:ext cx="363538" cy="354012"/>
          </a:xfrm>
          <a:prstGeom prst="line">
            <a:avLst/>
          </a:prstGeom>
          <a:noFill/>
          <a:ln w="3672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6834019" y="3501008"/>
            <a:ext cx="1266373" cy="481927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hangingPunct="0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GB" altLang="fr-FR" dirty="0">
                <a:solidFill>
                  <a:srgbClr val="0000FF"/>
                </a:solidFill>
                <a:latin typeface="Palatino Linotype" panose="02040502050505030304" pitchFamily="18" charset="0"/>
              </a:rPr>
              <a:t>undetected </a:t>
            </a:r>
          </a:p>
          <a:p>
            <a:pPr algn="ctr" hangingPunct="0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dirty="0">
                <a:solidFill>
                  <a:srgbClr val="FF0000"/>
                </a:solidFill>
                <a:latin typeface="Palatino Linotype" panose="02040502050505030304" pitchFamily="18" charset="0"/>
              </a:rPr>
              <a:t> neutrinos...</a:t>
            </a:r>
            <a:r>
              <a:rPr lang="en-GB" altLang="fr-FR" dirty="0">
                <a:solidFill>
                  <a:srgbClr val="0000FF"/>
                </a:solidFill>
                <a:latin typeface="Palatino Linotype" panose="02040502050505030304" pitchFamily="18" charset="0"/>
              </a:rPr>
              <a:t> </a:t>
            </a:r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>
            <a:off x="8203505" y="3789363"/>
            <a:ext cx="688975" cy="1587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" name="Oval 15"/>
          <p:cNvSpPr>
            <a:spLocks noChangeArrowheads="1"/>
          </p:cNvSpPr>
          <p:nvPr/>
        </p:nvSpPr>
        <p:spPr bwMode="auto">
          <a:xfrm>
            <a:off x="0" y="2852738"/>
            <a:ext cx="1547813" cy="2159000"/>
          </a:xfrm>
          <a:prstGeom prst="ellipse">
            <a:avLst/>
          </a:prstGeom>
          <a:noFill/>
          <a:ln w="3672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185739" y="6168500"/>
            <a:ext cx="3205162" cy="483209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>
            <a:lvl1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hangingPunct="0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GB" altLang="fr-FR" sz="1800" dirty="0">
                <a:solidFill>
                  <a:srgbClr val="FF0000"/>
                </a:solidFill>
                <a:latin typeface="Palatino Linotype" panose="02040502050505030304" pitchFamily="18" charset="0"/>
              </a:rPr>
              <a:t>momentum</a:t>
            </a:r>
            <a:r>
              <a:rPr lang="en-GB" altLang="fr-FR" sz="1800" dirty="0">
                <a:solidFill>
                  <a:srgbClr val="0000FF"/>
                </a:solidFill>
                <a:latin typeface="Palatino Linotype" panose="02040502050505030304" pitchFamily="18" charset="0"/>
              </a:rPr>
              <a:t> measurement </a:t>
            </a:r>
          </a:p>
          <a:p>
            <a:pPr algn="ctr" hangingPunct="0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</a:pPr>
            <a:r>
              <a:rPr lang="en-GB" altLang="fr-FR" sz="1800" dirty="0">
                <a:solidFill>
                  <a:srgbClr val="0000FF"/>
                </a:solidFill>
                <a:latin typeface="Palatino Linotype" panose="02040502050505030304" pitchFamily="18" charset="0"/>
              </a:rPr>
              <a:t> by curvature in magnetic field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79512" y="738570"/>
            <a:ext cx="8883085" cy="17543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buFontTx/>
              <a:buBlip>
                <a:blip r:embed="rId4"/>
              </a:buBlip>
            </a:pPr>
            <a:r>
              <a:rPr lang="en-US" altLang="fr-FR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There </a:t>
            </a:r>
            <a:r>
              <a:rPr lang="en-US" altLang="fr-FR" dirty="0">
                <a:solidFill>
                  <a:srgbClr val="0000CC"/>
                </a:solidFill>
                <a:latin typeface="Palatino Linotype" panose="02040502050505030304" pitchFamily="18" charset="0"/>
              </a:rPr>
              <a:t>is not one type of detector which provides all measurements we need -&gt; </a:t>
            </a:r>
            <a:r>
              <a:rPr lang="en-US" altLang="fr-FR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 </a:t>
            </a:r>
            <a:br>
              <a:rPr lang="en-US" altLang="fr-FR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</a:br>
            <a:r>
              <a:rPr lang="en-US" altLang="fr-FR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   </a:t>
            </a:r>
            <a:r>
              <a:rPr lang="ja-JP" alt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“</a:t>
            </a:r>
            <a:r>
              <a:rPr lang="en-US" altLang="ja-JP" dirty="0">
                <a:solidFill>
                  <a:srgbClr val="0000CC"/>
                </a:solidFill>
                <a:latin typeface="Palatino Linotype" panose="02040502050505030304" pitchFamily="18" charset="0"/>
              </a:rPr>
              <a:t>Onion</a:t>
            </a:r>
            <a:r>
              <a:rPr lang="ja-JP" altLang="en-US" dirty="0">
                <a:solidFill>
                  <a:srgbClr val="0000CC"/>
                </a:solidFill>
                <a:latin typeface="Palatino Linotype" panose="02040502050505030304" pitchFamily="18" charset="0"/>
              </a:rPr>
              <a:t>”</a:t>
            </a:r>
            <a:r>
              <a:rPr lang="en-US" altLang="ja-JP" dirty="0">
                <a:solidFill>
                  <a:srgbClr val="0000CC"/>
                </a:solidFill>
                <a:latin typeface="Palatino Linotype" panose="02040502050505030304" pitchFamily="18" charset="0"/>
              </a:rPr>
              <a:t> concept -&gt; different systems taking care of certain measurement</a:t>
            </a:r>
          </a:p>
          <a:p>
            <a:pPr>
              <a:buFontTx/>
              <a:buBlip>
                <a:blip r:embed="rId4"/>
              </a:buBlip>
            </a:pPr>
            <a:r>
              <a:rPr lang="en-US" altLang="fr-FR" dirty="0" smtClean="0">
                <a:latin typeface="Palatino Linotype" panose="02040502050505030304" pitchFamily="18" charset="0"/>
              </a:rPr>
              <a:t>  Detection </a:t>
            </a:r>
            <a:r>
              <a:rPr lang="en-US" altLang="fr-FR" dirty="0">
                <a:latin typeface="Palatino Linotype" panose="02040502050505030304" pitchFamily="18" charset="0"/>
              </a:rPr>
              <a:t>of collision production within the detector volume</a:t>
            </a:r>
          </a:p>
          <a:p>
            <a:pPr marL="695325" lvl="1"/>
            <a:r>
              <a:rPr lang="en-US" altLang="fr-FR" dirty="0" smtClean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 </a:t>
            </a:r>
            <a:r>
              <a:rPr lang="en-US" altLang="fr-FR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resulting </a:t>
            </a:r>
            <a:r>
              <a:rPr lang="en-US" altLang="fr-FR" dirty="0">
                <a:solidFill>
                  <a:srgbClr val="FF0000"/>
                </a:solidFill>
                <a:latin typeface="Palatino Linotype" panose="02040502050505030304" pitchFamily="18" charset="0"/>
              </a:rPr>
              <a:t>in signals due to electro-magnetic </a:t>
            </a:r>
            <a:r>
              <a:rPr lang="en-US" altLang="fr-FR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interaction</a:t>
            </a:r>
          </a:p>
          <a:p>
            <a:pPr marL="695325" lvl="1"/>
            <a:r>
              <a:rPr lang="en-US" altLang="fr-FR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 </a:t>
            </a:r>
            <a:r>
              <a:rPr lang="en-US" altLang="fr-FR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exceptions</a:t>
            </a:r>
            <a:r>
              <a:rPr lang="en-US" altLang="fr-FR" dirty="0">
                <a:solidFill>
                  <a:srgbClr val="663300"/>
                </a:solidFill>
                <a:latin typeface="Palatino Linotype" panose="02040502050505030304" pitchFamily="18" charset="0"/>
              </a:rPr>
              <a:t>: strong interactions in hadronic showers (hadron   calorimeters)</a:t>
            </a:r>
          </a:p>
          <a:p>
            <a:pPr marL="695325" lvl="1"/>
            <a:r>
              <a:rPr lang="en-US" altLang="fr-FR" dirty="0" smtClean="0">
                <a:solidFill>
                  <a:srgbClr val="6633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 </a:t>
            </a:r>
            <a:r>
              <a:rPr lang="en-US" altLang="fr-FR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weak </a:t>
            </a:r>
            <a:r>
              <a:rPr lang="en-US" altLang="fr-FR" dirty="0">
                <a:solidFill>
                  <a:srgbClr val="663300"/>
                </a:solidFill>
                <a:latin typeface="Palatino Linotype" panose="02040502050505030304" pitchFamily="18" charset="0"/>
              </a:rPr>
              <a:t>interactions at neutrino detection (not discussed here</a:t>
            </a:r>
            <a:r>
              <a:rPr lang="en-US" altLang="fr-FR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)</a:t>
            </a:r>
            <a:endParaRPr lang="en-US" altLang="fr-FR" dirty="0">
              <a:solidFill>
                <a:srgbClr val="6633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-42577" y="84540"/>
            <a:ext cx="9229155" cy="642942"/>
          </a:xfrm>
          <a:prstGeom prst="rect">
            <a:avLst/>
          </a:prstGeom>
          <a:ln>
            <a:noFill/>
          </a:ln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9pPr>
          </a:lstStyle>
          <a:p>
            <a:pPr algn="ctr"/>
            <a:r>
              <a:rPr lang="en-GB" sz="3200" b="1" kern="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MT"/>
                <a:cs typeface="Arial" pitchFamily="34" charset="0"/>
              </a:rPr>
              <a:t>Schematical</a:t>
            </a:r>
            <a:r>
              <a:rPr lang="en-GB" sz="32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MT"/>
                <a:cs typeface="Arial" pitchFamily="34" charset="0"/>
              </a:rPr>
              <a:t> View of a HEP Detector</a:t>
            </a:r>
            <a:endParaRPr lang="en-GB" sz="3200" b="1" kern="0" dirty="0" smtClean="0">
              <a:solidFill>
                <a:srgbClr val="FFFF00"/>
              </a:solidFill>
              <a:latin typeface="ArialM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94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9144000" cy="6858000"/>
          </a:xfrm>
          <a:prstGeom prst="rect">
            <a:avLst/>
          </a:prstGeom>
        </p:spPr>
      </p:pic>
      <p:sp>
        <p:nvSpPr>
          <p:cNvPr id="3" name="TextShape 2"/>
          <p:cNvSpPr txBox="1"/>
          <p:nvPr/>
        </p:nvSpPr>
        <p:spPr>
          <a:xfrm>
            <a:off x="107504" y="824792"/>
            <a:ext cx="8964488" cy="58445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pPr>
              <a:buBlip>
                <a:blip r:embed="rId3"/>
              </a:buBlip>
            </a:pPr>
            <a:r>
              <a:rPr lang="en-US" sz="2400" b="1" dirty="0" smtClean="0">
                <a:latin typeface="Luxi Sans"/>
              </a:rPr>
              <a:t> </a:t>
            </a:r>
            <a:r>
              <a:rPr lang="en-US" sz="2400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Tracking </a:t>
            </a:r>
            <a:r>
              <a:rPr lang="en-US" sz="2400" b="1" dirty="0">
                <a:solidFill>
                  <a:srgbClr val="0000CC"/>
                </a:solidFill>
                <a:latin typeface="Palatino Linotype" panose="02040502050505030304" pitchFamily="18" charset="0"/>
              </a:rPr>
              <a:t>Detector (or Tracker)</a:t>
            </a:r>
            <a:r>
              <a:rPr lang="en-US" sz="2000" b="1" dirty="0">
                <a:solidFill>
                  <a:srgbClr val="0000CC"/>
                </a:solidFill>
                <a:latin typeface="Palatino Linotype" panose="02040502050505030304" pitchFamily="18" charset="0"/>
              </a:rPr>
              <a:t> = momentum measurement</a:t>
            </a:r>
            <a:endParaRPr dirty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lvl="1">
              <a:buBlip>
                <a:blip r:embed="rId4"/>
              </a:buBlip>
            </a:pPr>
            <a:r>
              <a:rPr lang="en-US" sz="2000" b="1" dirty="0">
                <a:latin typeface="Palatino Linotype" panose="02040502050505030304" pitchFamily="18" charset="0"/>
              </a:rPr>
              <a:t>closest to interaction point: vertex detector (often silicon pixels)</a:t>
            </a:r>
            <a:endParaRPr dirty="0">
              <a:latin typeface="Palatino Linotype" panose="02040502050505030304" pitchFamily="18" charset="0"/>
            </a:endParaRPr>
          </a:p>
          <a:p>
            <a:pPr lvl="2">
              <a:buBlip>
                <a:blip r:embed="rId5"/>
              </a:buBlip>
            </a:pPr>
            <a:r>
              <a:rPr lang="en-US" sz="1600" b="1" dirty="0">
                <a:latin typeface="Palatino Linotype" panose="02040502050505030304" pitchFamily="18" charset="0"/>
              </a:rPr>
              <a:t>measures </a:t>
            </a:r>
            <a:r>
              <a:rPr lang="en-US" sz="1600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primary interaction vertex</a:t>
            </a:r>
            <a:r>
              <a:rPr lang="en-US" sz="1600" b="1" dirty="0">
                <a:latin typeface="Palatino Linotype" panose="02040502050505030304" pitchFamily="18" charset="0"/>
              </a:rPr>
              <a:t> and </a:t>
            </a:r>
            <a:r>
              <a:rPr lang="en-US" sz="1600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secondary vertices</a:t>
            </a:r>
            <a:r>
              <a:rPr lang="en-US" sz="1600" b="1" dirty="0">
                <a:latin typeface="Palatino Linotype" panose="02040502050505030304" pitchFamily="18" charset="0"/>
              </a:rPr>
              <a:t> from decay </a:t>
            </a:r>
            <a:r>
              <a:rPr lang="en-US" sz="1600" b="1" dirty="0" smtClean="0">
                <a:latin typeface="Palatino Linotype" panose="02040502050505030304" pitchFamily="18" charset="0"/>
              </a:rPr>
              <a:t>particles</a:t>
            </a:r>
            <a:br>
              <a:rPr lang="en-US" sz="1600" b="1" dirty="0" smtClean="0">
                <a:latin typeface="Palatino Linotype" panose="02040502050505030304" pitchFamily="18" charset="0"/>
              </a:rPr>
            </a:br>
            <a:endParaRPr dirty="0">
              <a:latin typeface="Palatino Linotype" panose="02040502050505030304" pitchFamily="18" charset="0"/>
            </a:endParaRPr>
          </a:p>
          <a:p>
            <a:pPr lvl="1">
              <a:buBlip>
                <a:blip r:embed="rId4"/>
              </a:buBlip>
            </a:pPr>
            <a:r>
              <a:rPr lang="en-US" sz="2000" b="1" dirty="0">
                <a:latin typeface="Palatino Linotype" panose="02040502050505030304" pitchFamily="18" charset="0"/>
              </a:rPr>
              <a:t>main or central tracking detector</a:t>
            </a:r>
            <a:endParaRPr dirty="0">
              <a:latin typeface="Palatino Linotype" panose="02040502050505030304" pitchFamily="18" charset="0"/>
            </a:endParaRPr>
          </a:p>
          <a:p>
            <a:pPr lvl="2">
              <a:buBlip>
                <a:blip r:embed="rId5"/>
              </a:buBlip>
            </a:pPr>
            <a:r>
              <a:rPr lang="en-US" sz="1600" b="1" dirty="0">
                <a:latin typeface="Palatino Linotype" panose="02040502050505030304" pitchFamily="18" charset="0"/>
              </a:rPr>
              <a:t>measures </a:t>
            </a:r>
            <a:r>
              <a:rPr lang="en-US" sz="1600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momentum</a:t>
            </a:r>
            <a:r>
              <a:rPr lang="en-US" sz="1600" b="1" dirty="0">
                <a:latin typeface="Palatino Linotype" panose="02040502050505030304" pitchFamily="18" charset="0"/>
              </a:rPr>
              <a:t> by curvature in magnetic field</a:t>
            </a:r>
            <a:endParaRPr dirty="0">
              <a:latin typeface="Palatino Linotype" panose="02040502050505030304" pitchFamily="18" charset="0"/>
            </a:endParaRPr>
          </a:p>
          <a:p>
            <a:pPr lvl="2">
              <a:buBlip>
                <a:blip r:embed="rId5"/>
              </a:buBlip>
            </a:pPr>
            <a:r>
              <a:rPr lang="en-US" sz="1600" b="1" dirty="0">
                <a:latin typeface="Palatino Linotype" panose="02040502050505030304" pitchFamily="18" charset="0"/>
              </a:rPr>
              <a:t>two technologies: solid state detectors, Si </a:t>
            </a:r>
            <a:r>
              <a:rPr lang="en-US" sz="1600" b="1" dirty="0" smtClean="0">
                <a:latin typeface="Palatino Linotype" panose="02040502050505030304" pitchFamily="18" charset="0"/>
              </a:rPr>
              <a:t>strips </a:t>
            </a:r>
            <a:r>
              <a:rPr lang="en-US" sz="1600" b="1" dirty="0">
                <a:latin typeface="Palatino Linotype" panose="02040502050505030304" pitchFamily="18" charset="0"/>
              </a:rPr>
              <a:t>or gaseous </a:t>
            </a:r>
            <a:r>
              <a:rPr lang="en-US" sz="1600" b="1" dirty="0" smtClean="0">
                <a:latin typeface="Palatino Linotype" panose="02040502050505030304" pitchFamily="18" charset="0"/>
              </a:rPr>
              <a:t>detectors</a:t>
            </a:r>
            <a:endParaRPr dirty="0">
              <a:latin typeface="Palatino Linotype" panose="02040502050505030304" pitchFamily="18" charset="0"/>
            </a:endParaRPr>
          </a:p>
          <a:p>
            <a:pPr>
              <a:buBlip>
                <a:blip r:embed="rId3"/>
              </a:buBlip>
            </a:pPr>
            <a:endParaRPr lang="en-US" sz="2400" b="1" dirty="0" smtClean="0">
              <a:latin typeface="Palatino Linotype" panose="02040502050505030304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b="1" dirty="0" smtClean="0">
                <a:latin typeface="Palatino Linotype" panose="02040502050505030304" pitchFamily="18" charset="0"/>
              </a:rPr>
              <a:t> </a:t>
            </a:r>
            <a:r>
              <a:rPr lang="en-US" sz="2400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Calorimeters</a:t>
            </a:r>
            <a:r>
              <a:rPr lang="en-US" sz="2000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en-US" sz="2000" b="1" dirty="0">
                <a:solidFill>
                  <a:srgbClr val="0000CC"/>
                </a:solidFill>
                <a:latin typeface="Palatino Linotype" panose="02040502050505030304" pitchFamily="18" charset="0"/>
              </a:rPr>
              <a:t>= energy measurement</a:t>
            </a:r>
            <a:endParaRPr dirty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lvl="1">
              <a:buBlip>
                <a:blip r:embed="rId4"/>
              </a:buBlip>
            </a:pPr>
            <a:r>
              <a:rPr lang="en-US" sz="2000" b="1" dirty="0">
                <a:latin typeface="Palatino Linotype" panose="02040502050505030304" pitchFamily="18" charset="0"/>
              </a:rPr>
              <a:t>electro-magnetic calorimeters</a:t>
            </a:r>
            <a:endParaRPr dirty="0">
              <a:latin typeface="Palatino Linotype" panose="02040502050505030304" pitchFamily="18" charset="0"/>
            </a:endParaRPr>
          </a:p>
          <a:p>
            <a:pPr lvl="2">
              <a:buBlip>
                <a:blip r:embed="rId5"/>
              </a:buBlip>
            </a:pPr>
            <a:r>
              <a:rPr lang="en-US" sz="1600" b="1" dirty="0">
                <a:latin typeface="Palatino Linotype" panose="02040502050505030304" pitchFamily="18" charset="0"/>
              </a:rPr>
              <a:t>measures </a:t>
            </a:r>
            <a:r>
              <a:rPr lang="en-US" sz="1600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energy of light EM particles</a:t>
            </a:r>
            <a:r>
              <a:rPr lang="en-US" sz="1600" b="1" dirty="0">
                <a:latin typeface="Palatino Linotype" panose="02040502050505030304" pitchFamily="18" charset="0"/>
              </a:rPr>
              <a:t> (electrons, positrons, photons) based on electro-magnetic showers by bremsstrahlung and pair production</a:t>
            </a:r>
            <a:endParaRPr dirty="0">
              <a:latin typeface="Palatino Linotype" panose="02040502050505030304" pitchFamily="18" charset="0"/>
            </a:endParaRPr>
          </a:p>
          <a:p>
            <a:pPr lvl="2">
              <a:buBlip>
                <a:blip r:embed="rId5"/>
              </a:buBlip>
            </a:pPr>
            <a:r>
              <a:rPr lang="en-US" sz="1600" b="1" dirty="0">
                <a:latin typeface="Palatino Linotype" panose="02040502050505030304" pitchFamily="18" charset="0"/>
              </a:rPr>
              <a:t>two concepts: homogeneous (CMS) or sampling (ATLAS</a:t>
            </a:r>
            <a:r>
              <a:rPr lang="en-US" sz="1600" b="1" dirty="0" smtClean="0">
                <a:latin typeface="Palatino Linotype" panose="02040502050505030304" pitchFamily="18" charset="0"/>
              </a:rPr>
              <a:t>)</a:t>
            </a:r>
          </a:p>
          <a:p>
            <a:pPr lvl="2"/>
            <a:endParaRPr dirty="0">
              <a:latin typeface="Palatino Linotype" panose="02040502050505030304" pitchFamily="18" charset="0"/>
            </a:endParaRPr>
          </a:p>
          <a:p>
            <a:pPr lvl="1">
              <a:buBlip>
                <a:blip r:embed="rId4"/>
              </a:buBlip>
            </a:pPr>
            <a:r>
              <a:rPr lang="en-US" sz="2000" b="1" dirty="0">
                <a:latin typeface="Palatino Linotype" panose="02040502050505030304" pitchFamily="18" charset="0"/>
              </a:rPr>
              <a:t>hadron calorimeters</a:t>
            </a:r>
            <a:endParaRPr dirty="0">
              <a:latin typeface="Palatino Linotype" panose="02040502050505030304" pitchFamily="18" charset="0"/>
            </a:endParaRPr>
          </a:p>
          <a:p>
            <a:pPr lvl="2">
              <a:buBlip>
                <a:blip r:embed="rId5"/>
              </a:buBlip>
            </a:pPr>
            <a:r>
              <a:rPr lang="en-US" sz="1600" b="1" dirty="0">
                <a:latin typeface="Palatino Linotype" panose="02040502050505030304" pitchFamily="18" charset="0"/>
              </a:rPr>
              <a:t>measures </a:t>
            </a:r>
            <a:r>
              <a:rPr lang="en-US" sz="1600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energy of heavy (hadronic) particles</a:t>
            </a:r>
            <a:r>
              <a:rPr lang="en-US" sz="1600" b="1" dirty="0">
                <a:latin typeface="Palatino Linotype" panose="02040502050505030304" pitchFamily="18" charset="0"/>
              </a:rPr>
              <a:t> (</a:t>
            </a:r>
            <a:r>
              <a:rPr lang="en-US" sz="1600" b="1" dirty="0" err="1">
                <a:latin typeface="Palatino Linotype" panose="02040502050505030304" pitchFamily="18" charset="0"/>
              </a:rPr>
              <a:t>pions</a:t>
            </a:r>
            <a:r>
              <a:rPr lang="en-US" sz="1600" b="1" dirty="0">
                <a:latin typeface="Palatino Linotype" panose="02040502050505030304" pitchFamily="18" charset="0"/>
              </a:rPr>
              <a:t>, </a:t>
            </a:r>
            <a:r>
              <a:rPr lang="en-US" sz="1600" b="1" dirty="0" err="1">
                <a:latin typeface="Palatino Linotype" panose="02040502050505030304" pitchFamily="18" charset="0"/>
              </a:rPr>
              <a:t>kaons</a:t>
            </a:r>
            <a:r>
              <a:rPr lang="en-US" sz="1600" b="1" dirty="0">
                <a:latin typeface="Palatino Linotype" panose="02040502050505030304" pitchFamily="18" charset="0"/>
              </a:rPr>
              <a:t>, protons, neutrons) based on nuclear showers created by nuclear interactions</a:t>
            </a:r>
            <a:endParaRPr dirty="0">
              <a:latin typeface="Palatino Linotype" panose="02040502050505030304" pitchFamily="18" charset="0"/>
            </a:endParaRPr>
          </a:p>
          <a:p>
            <a:pPr>
              <a:buBlip>
                <a:blip r:embed="rId3"/>
              </a:buBlip>
            </a:pPr>
            <a:endParaRPr lang="en-US" sz="2400" b="1" dirty="0" smtClean="0">
              <a:latin typeface="Palatino Linotype" panose="02040502050505030304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b="1" dirty="0" smtClean="0">
                <a:latin typeface="Palatino Linotype" panose="02040502050505030304" pitchFamily="18" charset="0"/>
              </a:rPr>
              <a:t> </a:t>
            </a:r>
            <a:r>
              <a:rPr lang="en-US" sz="2400" b="1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Muon</a:t>
            </a:r>
            <a:r>
              <a:rPr lang="en-US" sz="2400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en-US" sz="2400" b="1" dirty="0">
                <a:solidFill>
                  <a:srgbClr val="0000CC"/>
                </a:solidFill>
                <a:latin typeface="Palatino Linotype" panose="02040502050505030304" pitchFamily="18" charset="0"/>
              </a:rPr>
              <a:t>Detectors </a:t>
            </a:r>
            <a:r>
              <a:rPr lang="en-US" sz="2000" b="1" dirty="0">
                <a:solidFill>
                  <a:srgbClr val="0000CC"/>
                </a:solidFill>
                <a:latin typeface="Palatino Linotype" panose="02040502050505030304" pitchFamily="18" charset="0"/>
              </a:rPr>
              <a:t>= momentum measurement for </a:t>
            </a:r>
            <a:r>
              <a:rPr lang="en-US" sz="2000" b="1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muons</a:t>
            </a:r>
            <a:r>
              <a:rPr lang="en-US" sz="2000" b="1" dirty="0">
                <a:solidFill>
                  <a:srgbClr val="0000CC"/>
                </a:solidFill>
                <a:latin typeface="Palatino Linotype" panose="02040502050505030304" pitchFamily="18" charset="0"/>
              </a:rPr>
              <a:t> (</a:t>
            </a:r>
            <a:r>
              <a:rPr lang="en-US" sz="2000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more precise</a:t>
            </a:r>
            <a:r>
              <a:rPr lang="en-US" sz="2000" b="1" dirty="0">
                <a:solidFill>
                  <a:srgbClr val="0000CC"/>
                </a:solidFill>
                <a:latin typeface="Palatino Linotype" panose="02040502050505030304" pitchFamily="18" charset="0"/>
              </a:rPr>
              <a:t>)</a:t>
            </a:r>
            <a:endParaRPr dirty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lvl="1">
              <a:buBlip>
                <a:blip r:embed="rId4"/>
              </a:buBlip>
            </a:pPr>
            <a:r>
              <a:rPr lang="en-US" sz="2000" b="1" dirty="0">
                <a:latin typeface="Palatino Linotype" panose="02040502050505030304" pitchFamily="18" charset="0"/>
              </a:rPr>
              <a:t>outermost detector layer, </a:t>
            </a:r>
            <a:r>
              <a:rPr lang="en-US" sz="2000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basically a tracking detector</a:t>
            </a:r>
            <a:endParaRPr dirty="0">
              <a:latin typeface="Palatino Linotype" panose="0204050205050503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656" y="96686"/>
            <a:ext cx="9229155" cy="642942"/>
          </a:xfrm>
          <a:prstGeom prst="rect">
            <a:avLst/>
          </a:prstGeom>
          <a:ln>
            <a:noFill/>
          </a:ln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9pPr>
          </a:lstStyle>
          <a:p>
            <a:pPr algn="ctr"/>
            <a:r>
              <a:rPr lang="en-GB" sz="28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MT"/>
                <a:cs typeface="Arial" pitchFamily="34" charset="0"/>
              </a:rPr>
              <a:t>Particle Detectors: Physics Principles</a:t>
            </a:r>
            <a:endParaRPr lang="en-GB" sz="2800" b="1" kern="0" dirty="0" smtClean="0">
              <a:solidFill>
                <a:srgbClr val="FFFF00"/>
              </a:solidFill>
              <a:latin typeface="ArialM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5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9144000" cy="68580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5" y="720700"/>
            <a:ext cx="8952358" cy="6020668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36512" y="77758"/>
            <a:ext cx="9229155" cy="642942"/>
          </a:xfrm>
          <a:prstGeom prst="rect">
            <a:avLst/>
          </a:prstGeom>
          <a:ln>
            <a:noFill/>
          </a:ln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9pPr>
          </a:lstStyle>
          <a:p>
            <a:pPr algn="ctr"/>
            <a:r>
              <a:rPr lang="en-GB" sz="28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MT"/>
                <a:cs typeface="Arial" pitchFamily="34" charset="0"/>
              </a:rPr>
              <a:t>Particle Physics: Modern Detector Technologies</a:t>
            </a:r>
            <a:endParaRPr lang="en-GB" sz="2800" b="1" kern="0" dirty="0" smtClean="0">
              <a:solidFill>
                <a:srgbClr val="FFFF00"/>
              </a:solidFill>
              <a:latin typeface="ArialM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3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9144000" cy="6858000"/>
          </a:xfrm>
          <a:prstGeom prst="rect">
            <a:avLst/>
          </a:prstGeom>
        </p:spPr>
      </p:pic>
      <p:sp>
        <p:nvSpPr>
          <p:cNvPr id="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59750" y="6364560"/>
            <a:ext cx="492125" cy="152400"/>
          </a:xfrm>
        </p:spPr>
        <p:txBody>
          <a:bodyPr/>
          <a:lstStyle/>
          <a:p>
            <a:pPr>
              <a:defRPr/>
            </a:pPr>
            <a:fld id="{5CB5579B-D2DA-8A43-B475-05BCD64D55F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4" name="Picture 12" descr="CMSrealSize500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487760"/>
            <a:ext cx="4572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295872" y="704890"/>
            <a:ext cx="4724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Palatino Linotype" pitchFamily="18" charset="0"/>
              </a:rPr>
              <a:t>3000 scientists from 40 countries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Palatino Linotype" pitchFamily="18" charset="0"/>
              </a:rPr>
              <a:t>CMS Letter of Intent  (Oct. 1992)</a:t>
            </a:r>
            <a:endParaRPr lang="en-US" sz="2000" b="1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52400" y="878160"/>
            <a:ext cx="4267200" cy="2895600"/>
            <a:chOff x="152400" y="1066800"/>
            <a:chExt cx="4267200" cy="2895600"/>
          </a:xfrm>
        </p:grpSpPr>
        <p:pic>
          <p:nvPicPr>
            <p:cNvPr id="7" name="Picture 6" descr="CernCMS_237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8600" y="1066800"/>
              <a:ext cx="1887839" cy="2841625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152400" y="3429000"/>
              <a:ext cx="2023235" cy="36933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Silicon Tracker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 bwMode="auto">
            <a:xfrm>
              <a:off x="1752600" y="2438400"/>
              <a:ext cx="2667000" cy="1524000"/>
            </a:xfrm>
            <a:prstGeom prst="straightConnector1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0" name="Group 9"/>
          <p:cNvGrpSpPr/>
          <p:nvPr/>
        </p:nvGrpSpPr>
        <p:grpSpPr>
          <a:xfrm>
            <a:off x="4876800" y="878160"/>
            <a:ext cx="4267200" cy="2743200"/>
            <a:chOff x="4876800" y="1066800"/>
            <a:chExt cx="4267200" cy="2743200"/>
          </a:xfrm>
        </p:grpSpPr>
        <p:pic>
          <p:nvPicPr>
            <p:cNvPr id="11" name="Picture 5" descr="oreach-2001-001"/>
            <p:cNvPicPr>
              <a:picLocks noChangeAspect="1" noChangeArrowheads="1"/>
            </p:cNvPicPr>
            <p:nvPr/>
          </p:nvPicPr>
          <p:blipFill>
            <a:blip r:embed="rId5" cstate="print"/>
            <a:srcRect r="27340"/>
            <a:stretch>
              <a:fillRect/>
            </a:stretch>
          </p:blipFill>
          <p:spPr bwMode="auto">
            <a:xfrm>
              <a:off x="6922234" y="1524000"/>
              <a:ext cx="2221766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1"/>
            <p:cNvSpPr/>
            <p:nvPr/>
          </p:nvSpPr>
          <p:spPr>
            <a:xfrm>
              <a:off x="6934200" y="1066800"/>
              <a:ext cx="2209800" cy="36933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Scintillating Crystals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 rot="10800000" flipV="1">
              <a:off x="4876800" y="2590800"/>
              <a:ext cx="2286000" cy="1219200"/>
            </a:xfrm>
            <a:prstGeom prst="straightConnector1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4" name="Group 13"/>
          <p:cNvGrpSpPr/>
          <p:nvPr/>
        </p:nvGrpSpPr>
        <p:grpSpPr>
          <a:xfrm>
            <a:off x="5029200" y="3460637"/>
            <a:ext cx="4038600" cy="3208723"/>
            <a:chOff x="5029200" y="3649277"/>
            <a:chExt cx="4038600" cy="3208723"/>
          </a:xfrm>
        </p:grpSpPr>
        <p:pic>
          <p:nvPicPr>
            <p:cNvPr id="15" name="Picture 7" descr="C:\Documents and Settings\daniel.ATUEL\My Documents\My Talks\cms\jetMET\LHC03\HBpicture.jpg"/>
            <p:cNvPicPr>
              <a:picLocks noChangeAspect="1" noChangeArrowheads="1"/>
            </p:cNvPicPr>
            <p:nvPr/>
          </p:nvPicPr>
          <p:blipFill>
            <a:blip r:embed="rId6" cstate="print"/>
            <a:srcRect r="44915"/>
            <a:stretch>
              <a:fillRect/>
            </a:stretch>
          </p:blipFill>
          <p:spPr bwMode="auto">
            <a:xfrm>
              <a:off x="6934200" y="3649277"/>
              <a:ext cx="2133600" cy="2903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Rectangle 15"/>
            <p:cNvSpPr/>
            <p:nvPr/>
          </p:nvSpPr>
          <p:spPr>
            <a:xfrm>
              <a:off x="6934200" y="6211669"/>
              <a:ext cx="2133600" cy="64633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Brass plastic </a:t>
              </a:r>
              <a:r>
                <a:rPr lang="en-US" sz="18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scintillator</a:t>
              </a:r>
              <a:endPara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 rot="10800000">
              <a:off x="5029200" y="4114800"/>
              <a:ext cx="2514600" cy="304800"/>
            </a:xfrm>
            <a:prstGeom prst="straightConnector1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8" name="Group 17"/>
          <p:cNvGrpSpPr/>
          <p:nvPr/>
        </p:nvGrpSpPr>
        <p:grpSpPr>
          <a:xfrm>
            <a:off x="152400" y="3621360"/>
            <a:ext cx="3657600" cy="3157893"/>
            <a:chOff x="152400" y="3810000"/>
            <a:chExt cx="3657600" cy="3157893"/>
          </a:xfrm>
        </p:grpSpPr>
        <p:pic>
          <p:nvPicPr>
            <p:cNvPr id="19" name="Picture 4" descr="010917MB1_001_04b.jpg                                          00016F64Macintosh HD                   B6557026:"/>
            <p:cNvPicPr>
              <a:picLocks noChangeAspect="1" noChangeArrowheads="1"/>
            </p:cNvPicPr>
            <p:nvPr/>
          </p:nvPicPr>
          <p:blipFill>
            <a:blip r:embed="rId7" cstate="print"/>
            <a:srcRect l="9935" t="3514" r="45533" b="5857"/>
            <a:stretch>
              <a:fillRect/>
            </a:stretch>
          </p:blipFill>
          <p:spPr bwMode="auto">
            <a:xfrm>
              <a:off x="152400" y="3810000"/>
              <a:ext cx="1960335" cy="281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Rectangle 19"/>
            <p:cNvSpPr/>
            <p:nvPr/>
          </p:nvSpPr>
          <p:spPr>
            <a:xfrm>
              <a:off x="152400" y="6598561"/>
              <a:ext cx="1981200" cy="36933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Gas</a:t>
              </a:r>
              <a:r>
                <a:rPr lang="en-US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eous</a:t>
              </a:r>
              <a:r>
                <a:rPr lang="en-US" sz="18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detectors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>
              <a:off x="1524000" y="4953000"/>
              <a:ext cx="2286000" cy="76200"/>
            </a:xfrm>
            <a:prstGeom prst="straightConnector1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2" name="Title 1"/>
          <p:cNvSpPr txBox="1">
            <a:spLocks/>
          </p:cNvSpPr>
          <p:nvPr/>
        </p:nvSpPr>
        <p:spPr>
          <a:xfrm>
            <a:off x="-42577" y="84540"/>
            <a:ext cx="9229155" cy="642942"/>
          </a:xfrm>
          <a:prstGeom prst="rect">
            <a:avLst/>
          </a:prstGeom>
          <a:ln>
            <a:noFill/>
          </a:ln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9pPr>
          </a:lstStyle>
          <a:p>
            <a:pPr algn="ctr"/>
            <a:r>
              <a:rPr lang="en-GB" sz="28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MT"/>
                <a:cs typeface="Arial" pitchFamily="34" charset="0"/>
              </a:rPr>
              <a:t>CMS Detector: Concept to Data Taking in 18 Years</a:t>
            </a:r>
            <a:endParaRPr lang="en-GB" sz="2800" b="1" kern="0" dirty="0" smtClean="0">
              <a:solidFill>
                <a:srgbClr val="FFFF00"/>
              </a:solidFill>
              <a:latin typeface="ArialM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550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44000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1027"/>
          <p:cNvSpPr txBox="1">
            <a:spLocks noChangeArrowheads="1"/>
          </p:cNvSpPr>
          <p:nvPr/>
        </p:nvSpPr>
        <p:spPr bwMode="auto">
          <a:xfrm>
            <a:off x="187061" y="-71224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000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</a:t>
            </a:r>
            <a:r>
              <a:rPr lang="en-GB" sz="22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The Largest and Most </a:t>
            </a:r>
            <a:r>
              <a:rPr lang="en-GB" sz="2200" b="1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C</a:t>
            </a:r>
            <a:r>
              <a:rPr lang="en-GB" sz="22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omplex Microscopes we’ve ever built </a:t>
            </a:r>
            <a:endParaRPr lang="en-GB" sz="22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1" y="2212312"/>
            <a:ext cx="3528392" cy="464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5722641" y="6043935"/>
            <a:ext cx="3385863" cy="76944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200" b="1" dirty="0" smtClean="0">
                <a:solidFill>
                  <a:srgbClr val="FF0000"/>
                </a:solidFill>
                <a:latin typeface="Palatino Linotype" panose="02040502050505030304" pitchFamily="18" charset="0"/>
                <a:ea typeface="SimHei" panose="02010609060101010101" pitchFamily="49" charset="-122"/>
                <a:cs typeface="Verdana" pitchFamily="34" charset="0"/>
              </a:rPr>
              <a:t>The “Gothic Cathedrals”</a:t>
            </a:r>
          </a:p>
          <a:p>
            <a:pPr algn="ctr">
              <a:defRPr/>
            </a:pPr>
            <a:r>
              <a:rPr lang="en-US" sz="2200" b="1" dirty="0" smtClean="0">
                <a:solidFill>
                  <a:srgbClr val="FF0000"/>
                </a:solidFill>
                <a:latin typeface="Palatino Linotype" panose="02040502050505030304" pitchFamily="18" charset="0"/>
                <a:ea typeface="SimHei" panose="02010609060101010101" pitchFamily="49" charset="-122"/>
                <a:cs typeface="Verdana" pitchFamily="34" charset="0"/>
              </a:rPr>
              <a:t>of the 21</a:t>
            </a:r>
            <a:r>
              <a:rPr lang="en-US" sz="2200" b="1" baseline="30000" dirty="0" smtClean="0">
                <a:solidFill>
                  <a:srgbClr val="FF0000"/>
                </a:solidFill>
                <a:latin typeface="Palatino Linotype" panose="02040502050505030304" pitchFamily="18" charset="0"/>
                <a:ea typeface="SimHei" panose="02010609060101010101" pitchFamily="49" charset="-122"/>
                <a:cs typeface="Verdana" pitchFamily="34" charset="0"/>
              </a:rPr>
              <a:t>st</a:t>
            </a:r>
            <a:r>
              <a:rPr lang="en-US" sz="2200" b="1" dirty="0" smtClean="0">
                <a:solidFill>
                  <a:srgbClr val="FF0000"/>
                </a:solidFill>
                <a:latin typeface="Palatino Linotype" panose="02040502050505030304" pitchFamily="18" charset="0"/>
                <a:ea typeface="SimHei" panose="02010609060101010101" pitchFamily="49" charset="-122"/>
                <a:cs typeface="Verdana" pitchFamily="34" charset="0"/>
              </a:rPr>
              <a:t> Century</a:t>
            </a:r>
            <a:endParaRPr lang="en-US" sz="2200" b="1" dirty="0">
              <a:solidFill>
                <a:srgbClr val="FF0000"/>
              </a:solidFill>
              <a:latin typeface="Palatino Linotype" panose="02040502050505030304" pitchFamily="18" charset="0"/>
              <a:ea typeface="SimHei" panose="02010609060101010101" pitchFamily="49" charset="-122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19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" y="1"/>
            <a:ext cx="9144000" cy="6858000"/>
          </a:xfrm>
          <a:prstGeom prst="rect">
            <a:avLst/>
          </a:prstGeom>
        </p:spPr>
      </p:pic>
      <p:pic>
        <p:nvPicPr>
          <p:cNvPr id="3" name="Simulation_ALICE_EVENT.pq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368" y="764704"/>
            <a:ext cx="8953128" cy="5982211"/>
          </a:xfrm>
          <a:prstGeom prst="rect">
            <a:avLst/>
          </a:prstGeom>
        </p:spPr>
      </p:pic>
      <p:sp>
        <p:nvSpPr>
          <p:cNvPr id="4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xfrm>
            <a:off x="7885113" y="6597650"/>
            <a:ext cx="765175" cy="260350"/>
          </a:xfrm>
        </p:spPr>
        <p:txBody>
          <a:bodyPr/>
          <a:lstStyle/>
          <a:p>
            <a:r>
              <a:rPr lang="en-US" altLang="fr-FR"/>
              <a:t>1/</a:t>
            </a:r>
            <a:fld id="{8EBB3E7A-72EB-4B14-AD40-677D38729B17}" type="slidenum">
              <a:rPr lang="en-US" altLang="fr-FR"/>
              <a:pPr/>
              <a:t>28</a:t>
            </a:fld>
            <a:endParaRPr lang="en-US" altLang="fr-FR"/>
          </a:p>
        </p:txBody>
      </p:sp>
      <p:pic>
        <p:nvPicPr>
          <p:cNvPr id="5" name="Picture 310" descr="paricle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479080"/>
            <a:ext cx="3087687" cy="267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311"/>
          <p:cNvSpPr txBox="1">
            <a:spLocks noChangeArrowheads="1"/>
          </p:cNvSpPr>
          <p:nvPr/>
        </p:nvSpPr>
        <p:spPr bwMode="auto">
          <a:xfrm>
            <a:off x="5847459" y="5409361"/>
            <a:ext cx="3041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fr-F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anose="02040502050505030304" pitchFamily="18" charset="0"/>
              </a:rPr>
              <a:t>In practice we detect only:</a:t>
            </a:r>
          </a:p>
        </p:txBody>
      </p:sp>
      <p:graphicFrame>
        <p:nvGraphicFramePr>
          <p:cNvPr id="7" name="Object 3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6752472"/>
              </p:ext>
            </p:extLst>
          </p:nvPr>
        </p:nvGraphicFramePr>
        <p:xfrm>
          <a:off x="5487988" y="5992916"/>
          <a:ext cx="33115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3" name="Équation" r:id="rId8" imgW="1625400" imgH="228600" progId="Equation.3">
                  <p:embed/>
                </p:oleObj>
              </mc:Choice>
              <mc:Fallback>
                <p:oleObj name="Équation" r:id="rId8" imgW="1625400" imgH="228600" progId="Equation.3">
                  <p:embed/>
                  <p:pic>
                    <p:nvPicPr>
                      <p:cNvPr id="8" name="Object 3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7988" y="5992916"/>
                        <a:ext cx="3311525" cy="4667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395412" y="79120"/>
            <a:ext cx="8229600" cy="642942"/>
          </a:xfrm>
          <a:prstGeom prst="rect">
            <a:avLst/>
          </a:prstGeom>
          <a:ln>
            <a:noFill/>
          </a:ln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9pPr>
          </a:lstStyle>
          <a:p>
            <a:pPr algn="ctr"/>
            <a:r>
              <a:rPr lang="en-GB" sz="32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MT"/>
                <a:cs typeface="Arial" pitchFamily="34" charset="0"/>
              </a:rPr>
              <a:t>Computer Simulated Event in ALICE </a:t>
            </a:r>
            <a:endParaRPr lang="en-GB" sz="3200" b="1" kern="0" dirty="0" smtClean="0">
              <a:solidFill>
                <a:srgbClr val="FFFF00"/>
              </a:solidFill>
              <a:latin typeface="ArialM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35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4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ertices.png"/>
          <p:cNvPicPr>
            <a:picLocks noChangeAspect="1"/>
          </p:cNvPicPr>
          <p:nvPr/>
        </p:nvPicPr>
        <p:blipFill>
          <a:blip r:embed="rId2" cstate="print">
            <a:lum bright="-3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3" y="24205"/>
            <a:ext cx="9124565" cy="6833795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35496" y="6525344"/>
            <a:ext cx="5182573" cy="369332"/>
          </a:xfrm>
          <a:prstGeom prst="rect">
            <a:avLst/>
          </a:prstGeom>
          <a:solidFill>
            <a:schemeClr val="tx1">
              <a:alpha val="61000"/>
            </a:schemeClr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*</a:t>
            </a:r>
            <a:r>
              <a:rPr lang="en-US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real LHC </a:t>
            </a:r>
            <a:r>
              <a:rPr lang="en-US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pp</a:t>
            </a:r>
            <a:r>
              <a:rPr lang="en-US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event (~50 </a:t>
            </a: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Vertices, 14 Jets, 2 </a:t>
            </a:r>
            <a:r>
              <a:rPr lang="en-US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TeV</a:t>
            </a:r>
            <a:r>
              <a:rPr lang="en-US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)</a:t>
            </a:r>
            <a:endParaRPr lang="en-US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11560" y="4869160"/>
            <a:ext cx="824777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It is very important to determine with precision the </a:t>
            </a:r>
          </a:p>
          <a:p>
            <a:r>
              <a:rPr lang="en-US" sz="24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particle trajectories to know their properties (momentum,</a:t>
            </a:r>
          </a:p>
          <a:p>
            <a:r>
              <a:rPr lang="en-US" sz="24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position, direction </a:t>
            </a:r>
            <a:r>
              <a:rPr lang="en-US" sz="2400" b="1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etc</a:t>
            </a:r>
            <a:r>
              <a:rPr lang="en-US" sz="24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) and to reconstruct the event  </a:t>
            </a:r>
            <a:endParaRPr lang="en-US" sz="24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cxnSp>
        <p:nvCxnSpPr>
          <p:cNvPr id="5" name="Connecteur droit avec flèche 4"/>
          <p:cNvCxnSpPr/>
          <p:nvPr/>
        </p:nvCxnSpPr>
        <p:spPr>
          <a:xfrm>
            <a:off x="0" y="2276872"/>
            <a:ext cx="9144000" cy="11903"/>
          </a:xfrm>
          <a:prstGeom prst="straightConnector1">
            <a:avLst/>
          </a:prstGeom>
          <a:ln w="317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4013773" y="1763524"/>
            <a:ext cx="902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5 cm </a:t>
            </a:r>
            <a:endParaRPr lang="en-US" sz="24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6936" y="21795"/>
            <a:ext cx="9229155" cy="642942"/>
          </a:xfrm>
          <a:prstGeom prst="rect">
            <a:avLst/>
          </a:prstGeom>
          <a:ln>
            <a:noFill/>
          </a:ln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9pPr>
          </a:lstStyle>
          <a:p>
            <a:pPr algn="ctr"/>
            <a:r>
              <a:rPr lang="en-GB" sz="28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MT"/>
                <a:cs typeface="Arial" pitchFamily="34" charset="0"/>
              </a:rPr>
              <a:t>What do We See in Reality – The Challenge of Pileup</a:t>
            </a:r>
            <a:endParaRPr lang="en-GB" sz="2800" b="1" kern="0" dirty="0" smtClean="0">
              <a:solidFill>
                <a:srgbClr val="FFFF00"/>
              </a:solidFill>
              <a:latin typeface="ArialM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986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90488" y="290513"/>
            <a:ext cx="3740150" cy="3149600"/>
            <a:chOff x="57" y="183"/>
            <a:chExt cx="2356" cy="1984"/>
          </a:xfrm>
        </p:grpSpPr>
        <p:pic>
          <p:nvPicPr>
            <p:cNvPr id="3" name="Picture 2" descr="gellman"/>
            <p:cNvPicPr>
              <a:picLocks noChangeAspect="1" noChangeArrowheads="1"/>
            </p:cNvPicPr>
            <p:nvPr/>
          </p:nvPicPr>
          <p:blipFill>
            <a:blip r:embed="rId2" cstate="print"/>
            <a:srcRect t="16357"/>
            <a:stretch>
              <a:fillRect/>
            </a:stretch>
          </p:blipFill>
          <p:spPr bwMode="auto">
            <a:xfrm>
              <a:off x="57" y="183"/>
              <a:ext cx="2356" cy="1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ctangle 20"/>
            <p:cNvSpPr>
              <a:spLocks noChangeArrowheads="1"/>
            </p:cNvSpPr>
            <p:nvPr/>
          </p:nvSpPr>
          <p:spPr bwMode="auto">
            <a:xfrm>
              <a:off x="1456" y="1918"/>
              <a:ext cx="939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GB" sz="1200" b="1">
                  <a:solidFill>
                    <a:schemeClr val="bg1"/>
                  </a:solidFill>
                  <a:latin typeface="Times New Roman" pitchFamily="18" charset="0"/>
                </a:rPr>
                <a:t>Murray Gell-Mann </a:t>
              </a:r>
            </a:p>
          </p:txBody>
        </p:sp>
        <p:sp>
          <p:nvSpPr>
            <p:cNvPr id="5" name="Rectangle 21"/>
            <p:cNvSpPr>
              <a:spLocks noChangeArrowheads="1"/>
            </p:cNvSpPr>
            <p:nvPr/>
          </p:nvSpPr>
          <p:spPr bwMode="auto">
            <a:xfrm>
              <a:off x="206" y="1917"/>
              <a:ext cx="74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GB" sz="1200" b="1">
                  <a:solidFill>
                    <a:schemeClr val="bg1"/>
                  </a:solidFill>
                  <a:latin typeface="Times New Roman" pitchFamily="18" charset="0"/>
                </a:rPr>
                <a:t>Mary Gaillard </a:t>
              </a:r>
            </a:p>
          </p:txBody>
        </p:sp>
      </p:grp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7504" y="-67454"/>
            <a:ext cx="44656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do a </a:t>
            </a:r>
            <a:r>
              <a:rPr lang="en-GB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HEP experiment</a:t>
            </a:r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one needs:</a:t>
            </a:r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808413" y="706438"/>
            <a:ext cx="1514475" cy="2384425"/>
            <a:chOff x="2399" y="445"/>
            <a:chExt cx="954" cy="1502"/>
          </a:xfrm>
        </p:grpSpPr>
        <p:pic>
          <p:nvPicPr>
            <p:cNvPr id="8" name="Picture 6" descr="dog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99" y="879"/>
              <a:ext cx="954" cy="1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2472" y="445"/>
              <a:ext cx="67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GB" b="1" dirty="0">
                  <a:solidFill>
                    <a:srgbClr val="CC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 </a:t>
              </a:r>
              <a:r>
                <a:rPr lang="en-GB" b="1" dirty="0" smtClean="0">
                  <a:solidFill>
                    <a:srgbClr val="CC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theory</a:t>
              </a:r>
              <a:r>
                <a:rPr lang="en-GB" b="1" dirty="0">
                  <a:solidFill>
                    <a:srgbClr val="CC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</a:p>
          </p:txBody>
        </p:sp>
      </p:grpSp>
      <p:grpSp>
        <p:nvGrpSpPr>
          <p:cNvPr id="10" name="Group 8"/>
          <p:cNvGrpSpPr>
            <a:grpSpLocks/>
          </p:cNvGrpSpPr>
          <p:nvPr/>
        </p:nvGrpSpPr>
        <p:grpSpPr bwMode="auto">
          <a:xfrm>
            <a:off x="100013" y="3455988"/>
            <a:ext cx="5480051" cy="3335337"/>
            <a:chOff x="63" y="2177"/>
            <a:chExt cx="3452" cy="2101"/>
          </a:xfrm>
        </p:grpSpPr>
        <p:pic>
          <p:nvPicPr>
            <p:cNvPr id="11" name="Picture 9" descr="davinci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3" y="2177"/>
              <a:ext cx="2361" cy="2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2426" y="2750"/>
              <a:ext cx="1089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GB" b="1" dirty="0">
                  <a:solidFill>
                    <a:srgbClr val="CC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Clear and easy </a:t>
              </a:r>
              <a:r>
                <a:rPr lang="en-GB" b="1" dirty="0" smtClean="0">
                  <a:solidFill>
                    <a:srgbClr val="CC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understandable </a:t>
              </a:r>
              <a:r>
                <a:rPr lang="en-GB" b="1" dirty="0">
                  <a:solidFill>
                    <a:srgbClr val="CC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drawings</a:t>
              </a:r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>
            <a:off x="5311775" y="0"/>
            <a:ext cx="3832225" cy="2927350"/>
            <a:chOff x="3346" y="0"/>
            <a:chExt cx="2414" cy="1844"/>
          </a:xfrm>
        </p:grpSpPr>
        <p:pic>
          <p:nvPicPr>
            <p:cNvPr id="14" name="Picture 12" descr="cafetaria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46" y="0"/>
              <a:ext cx="2414" cy="1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4511" y="1611"/>
              <a:ext cx="100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b="1" dirty="0">
                  <a:solidFill>
                    <a:srgbClr val="CC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and a cafeteria</a:t>
              </a:r>
            </a:p>
          </p:txBody>
        </p:sp>
      </p:grpSp>
      <p:grpSp>
        <p:nvGrpSpPr>
          <p:cNvPr id="16" name="Group 14"/>
          <p:cNvGrpSpPr>
            <a:grpSpLocks/>
          </p:cNvGrpSpPr>
          <p:nvPr/>
        </p:nvGrpSpPr>
        <p:grpSpPr bwMode="auto">
          <a:xfrm>
            <a:off x="5492750" y="3357563"/>
            <a:ext cx="3651250" cy="3338512"/>
            <a:chOff x="3460" y="2115"/>
            <a:chExt cx="2300" cy="2103"/>
          </a:xfrm>
        </p:grpSpPr>
        <p:grpSp>
          <p:nvGrpSpPr>
            <p:cNvPr id="17" name="Group 15"/>
            <p:cNvGrpSpPr>
              <a:grpSpLocks/>
            </p:cNvGrpSpPr>
            <p:nvPr/>
          </p:nvGrpSpPr>
          <p:grpSpPr bwMode="auto">
            <a:xfrm>
              <a:off x="3460" y="2115"/>
              <a:ext cx="2300" cy="2103"/>
              <a:chOff x="144" y="2160"/>
              <a:chExt cx="1188" cy="946"/>
            </a:xfrm>
          </p:grpSpPr>
          <p:pic>
            <p:nvPicPr>
              <p:cNvPr id="19" name="Picture 16" descr="sps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44" y="2160"/>
                <a:ext cx="1188" cy="9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17" descr="dog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82" y="2710"/>
                <a:ext cx="353" cy="3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4074" y="2142"/>
              <a:ext cx="1650" cy="577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GB" b="1" dirty="0">
                  <a:solidFill>
                    <a:srgbClr val="CC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and a tunnel for the accelerator and magnets and stuff</a:t>
              </a:r>
            </a:p>
          </p:txBody>
        </p:sp>
      </p:grpSp>
      <p:pic>
        <p:nvPicPr>
          <p:cNvPr id="21" name="Picture 1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89388" y="6616700"/>
            <a:ext cx="1228725" cy="2016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44538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6399319" y="699230"/>
            <a:ext cx="2744681" cy="2578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07504" y="44624"/>
            <a:ext cx="8928992" cy="576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107504" y="692696"/>
            <a:ext cx="4953279" cy="258532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err="1" smtClean="0">
                <a:solidFill>
                  <a:srgbClr val="FF0000"/>
                </a:solidFill>
                <a:latin typeface="Palatino Linotype" panose="02040502050505030304" pitchFamily="18" charset="0"/>
                <a:ea typeface="Verdana" pitchFamily="34" charset="0"/>
                <a:cs typeface="Verdana" pitchFamily="34" charset="0"/>
              </a:rPr>
              <a:t>Micromegas</a:t>
            </a:r>
            <a:endParaRPr lang="en-US" dirty="0">
              <a:solidFill>
                <a:srgbClr val="FF0000"/>
              </a:solidFill>
              <a:latin typeface="Palatino Linotype" panose="02040502050505030304" pitchFamily="18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dirty="0">
              <a:solidFill>
                <a:srgbClr val="FF0000"/>
              </a:solidFill>
              <a:latin typeface="Palatino Linotype" panose="02040502050505030304" pitchFamily="18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  <a:ea typeface="Verdana" pitchFamily="34" charset="0"/>
                <a:cs typeface="Verdana" pitchFamily="34" charset="0"/>
              </a:rPr>
              <a:t> GEM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dirty="0">
              <a:solidFill>
                <a:srgbClr val="FF0000"/>
              </a:solidFill>
              <a:latin typeface="Palatino Linotype" panose="02040502050505030304" pitchFamily="18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  <a:ea typeface="Verdana" pitchFamily="34" charset="0"/>
                <a:cs typeface="Verdana" pitchFamily="34" charset="0"/>
              </a:rPr>
              <a:t> Thick-GEM,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  <a:ea typeface="Verdana" pitchFamily="34" charset="0"/>
                <a:cs typeface="Verdana" pitchFamily="34" charset="0"/>
              </a:rPr>
              <a:t>Hole-Type </a:t>
            </a: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  <a:ea typeface="Verdana" pitchFamily="34" charset="0"/>
                <a:cs typeface="Verdana" pitchFamily="34" charset="0"/>
              </a:rPr>
              <a:t>and RETGEM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dirty="0">
              <a:solidFill>
                <a:srgbClr val="FF0000"/>
              </a:solidFill>
              <a:latin typeface="Palatino Linotype" panose="02040502050505030304" pitchFamily="18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  <a:ea typeface="Verdana" pitchFamily="34" charset="0"/>
                <a:cs typeface="Verdana" pitchFamily="34" charset="0"/>
              </a:rPr>
              <a:t> MPDG with CMOS pixel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  <a:ea typeface="Verdana" pitchFamily="34" charset="0"/>
                <a:cs typeface="Verdana" pitchFamily="34" charset="0"/>
              </a:rPr>
              <a:t>ASICs (“</a:t>
            </a:r>
            <a:r>
              <a:rPr lang="en-US" dirty="0" err="1" smtClean="0">
                <a:solidFill>
                  <a:srgbClr val="FF0000"/>
                </a:solidFill>
                <a:latin typeface="Palatino Linotype" panose="02040502050505030304" pitchFamily="18" charset="0"/>
                <a:ea typeface="Verdana" pitchFamily="34" charset="0"/>
                <a:cs typeface="Verdana" pitchFamily="34" charset="0"/>
              </a:rPr>
              <a:t>InGrid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  <a:ea typeface="Verdana" pitchFamily="34" charset="0"/>
                <a:cs typeface="Verdana" pitchFamily="34" charset="0"/>
              </a:rPr>
              <a:t>”)</a:t>
            </a:r>
            <a:endParaRPr lang="en-US" dirty="0">
              <a:solidFill>
                <a:srgbClr val="FF0000"/>
              </a:solidFill>
              <a:latin typeface="Palatino Linotype" panose="02040502050505030304" pitchFamily="18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dirty="0">
              <a:solidFill>
                <a:srgbClr val="FF0000"/>
              </a:solidFill>
              <a:latin typeface="Palatino Linotype" panose="02040502050505030304" pitchFamily="18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  <a:ea typeface="Verdana" pitchFamily="34" charset="0"/>
                <a:cs typeface="Verdana" pitchFamily="34" charset="0"/>
              </a:rPr>
              <a:t>Micro-Pixel Chamber (</a:t>
            </a:r>
            <a:r>
              <a:rPr lang="en-US" dirty="0" err="1" smtClean="0">
                <a:solidFill>
                  <a:srgbClr val="FF0000"/>
                </a:solidFill>
                <a:latin typeface="Symbol" panose="05050102010706020507" pitchFamily="18" charset="2"/>
                <a:ea typeface="Verdana" pitchFamily="34" charset="0"/>
                <a:cs typeface="Verdana" pitchFamily="34" charset="0"/>
              </a:rPr>
              <a:t>m</a:t>
            </a:r>
            <a:r>
              <a:rPr lang="en-US" dirty="0" err="1" smtClean="0">
                <a:solidFill>
                  <a:srgbClr val="FF0000"/>
                </a:solidFill>
                <a:latin typeface="Palatino Linotype" panose="02040502050505030304" pitchFamily="18" charset="0"/>
                <a:ea typeface="Verdana" pitchFamily="34" charset="0"/>
                <a:cs typeface="Verdana" pitchFamily="34" charset="0"/>
              </a:rPr>
              <a:t>PIC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  <a:ea typeface="Verdana" pitchFamily="34" charset="0"/>
                <a:cs typeface="Verdana" pitchFamily="34" charset="0"/>
              </a:rPr>
              <a:t>)</a:t>
            </a:r>
            <a:endParaRPr lang="en-US" dirty="0">
              <a:solidFill>
                <a:srgbClr val="FF0000"/>
              </a:solidFill>
              <a:latin typeface="Palatino Linotype" panose="02040502050505030304" pitchFamily="18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8" name="Picture 16" descr="bottom2 copy"/>
          <p:cNvPicPr>
            <a:picLocks noChangeAspect="1" noChangeArrowheads="1"/>
          </p:cNvPicPr>
          <p:nvPr/>
        </p:nvPicPr>
        <p:blipFill>
          <a:blip r:embed="rId2" cstate="print"/>
          <a:srcRect l="-932" t="18729" r="8897" b="18729"/>
          <a:stretch>
            <a:fillRect/>
          </a:stretch>
        </p:blipFill>
        <p:spPr bwMode="auto">
          <a:xfrm>
            <a:off x="5486400" y="5545261"/>
            <a:ext cx="1600200" cy="1226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399" y="5563771"/>
            <a:ext cx="1833563" cy="124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7438698" y="5257034"/>
            <a:ext cx="1270094" cy="1760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14305" y="3789040"/>
            <a:ext cx="1577975" cy="1656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8" descr="elmic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51024" y="5566747"/>
            <a:ext cx="1577975" cy="1240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9" descr="detectorScheme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81400" y="3807549"/>
            <a:ext cx="1833563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" name="Group 10"/>
          <p:cNvGrpSpPr>
            <a:grpSpLocks/>
          </p:cNvGrpSpPr>
          <p:nvPr/>
        </p:nvGrpSpPr>
        <p:grpSpPr bwMode="auto">
          <a:xfrm>
            <a:off x="1804770" y="3730749"/>
            <a:ext cx="1624230" cy="1836792"/>
            <a:chOff x="2880" y="1772"/>
            <a:chExt cx="528" cy="688"/>
          </a:xfrm>
        </p:grpSpPr>
        <p:pic>
          <p:nvPicPr>
            <p:cNvPr id="25" name="Picture 11" descr="charge_transfer_avalanche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80" y="1813"/>
              <a:ext cx="528" cy="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 Box 11"/>
            <p:cNvSpPr txBox="1">
              <a:spLocks noChangeArrowheads="1"/>
            </p:cNvSpPr>
            <p:nvPr/>
          </p:nvSpPr>
          <p:spPr bwMode="auto">
            <a:xfrm>
              <a:off x="2928" y="2352"/>
              <a:ext cx="376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000" b="1">
                  <a:solidFill>
                    <a:srgbClr val="33CC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Electrons</a:t>
              </a:r>
            </a:p>
          </p:txBody>
        </p:sp>
        <p:sp>
          <p:nvSpPr>
            <p:cNvPr id="27" name="Text Box 12"/>
            <p:cNvSpPr txBox="1">
              <a:spLocks noChangeArrowheads="1"/>
            </p:cNvSpPr>
            <p:nvPr/>
          </p:nvSpPr>
          <p:spPr bwMode="auto">
            <a:xfrm>
              <a:off x="3047" y="1772"/>
              <a:ext cx="22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Ions</a:t>
              </a:r>
            </a:p>
          </p:txBody>
        </p:sp>
        <p:sp>
          <p:nvSpPr>
            <p:cNvPr id="28" name="Text Box 13"/>
            <p:cNvSpPr txBox="1">
              <a:spLocks noChangeArrowheads="1"/>
            </p:cNvSpPr>
            <p:nvPr/>
          </p:nvSpPr>
          <p:spPr bwMode="auto">
            <a:xfrm>
              <a:off x="3047" y="2181"/>
              <a:ext cx="234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solidFill>
                    <a:srgbClr val="FFFFFF"/>
                  </a:solidFill>
                  <a:cs typeface="Arial" charset="0"/>
                </a:rPr>
                <a:t>60 %</a:t>
              </a:r>
            </a:p>
          </p:txBody>
        </p:sp>
        <p:sp>
          <p:nvSpPr>
            <p:cNvPr id="29" name="Text Box 14"/>
            <p:cNvSpPr txBox="1">
              <a:spLocks noChangeArrowheads="1"/>
            </p:cNvSpPr>
            <p:nvPr/>
          </p:nvSpPr>
          <p:spPr bwMode="auto">
            <a:xfrm>
              <a:off x="2936" y="2068"/>
              <a:ext cx="233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cs typeface="Arial" charset="0"/>
                </a:rPr>
                <a:t>40 %</a:t>
              </a:r>
            </a:p>
          </p:txBody>
        </p:sp>
      </p:grpSp>
      <p:pic>
        <p:nvPicPr>
          <p:cNvPr id="30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876" y="3820666"/>
            <a:ext cx="1695812" cy="1625153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31" name="Picture 43" descr="vuilleumierbis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0208" y="5573266"/>
            <a:ext cx="1653480" cy="124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45"/>
          <p:cNvSpPr txBox="1">
            <a:spLocks noChangeArrowheads="1"/>
          </p:cNvSpPr>
          <p:nvPr/>
        </p:nvSpPr>
        <p:spPr bwMode="auto">
          <a:xfrm>
            <a:off x="179512" y="3356992"/>
            <a:ext cx="14462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0000CC"/>
                </a:solidFill>
                <a:latin typeface="Palatino Linotype" panose="02040502050505030304" pitchFamily="18" charset="0"/>
                <a:cs typeface="Arial" charset="0"/>
              </a:rPr>
              <a:t>Micromegas</a:t>
            </a:r>
            <a:endParaRPr lang="en-US" dirty="0">
              <a:solidFill>
                <a:srgbClr val="0000CC"/>
              </a:solidFill>
              <a:latin typeface="Palatino Linotype" panose="02040502050505030304" pitchFamily="18" charset="0"/>
              <a:cs typeface="Arial" charset="0"/>
            </a:endParaRPr>
          </a:p>
        </p:txBody>
      </p:sp>
      <p:sp>
        <p:nvSpPr>
          <p:cNvPr id="33" name="Text Box 46"/>
          <p:cNvSpPr txBox="1">
            <a:spLocks noChangeArrowheads="1"/>
          </p:cNvSpPr>
          <p:nvPr/>
        </p:nvSpPr>
        <p:spPr bwMode="auto">
          <a:xfrm>
            <a:off x="2267755" y="3356992"/>
            <a:ext cx="7200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CC"/>
                </a:solidFill>
                <a:latin typeface="Palatino Linotype" panose="02040502050505030304" pitchFamily="18" charset="0"/>
                <a:cs typeface="Arial" charset="0"/>
              </a:rPr>
              <a:t>GEM</a:t>
            </a:r>
          </a:p>
        </p:txBody>
      </p:sp>
      <p:sp>
        <p:nvSpPr>
          <p:cNvPr id="34" name="Text Box 47"/>
          <p:cNvSpPr txBox="1">
            <a:spLocks noChangeArrowheads="1"/>
          </p:cNvSpPr>
          <p:nvPr/>
        </p:nvSpPr>
        <p:spPr bwMode="auto">
          <a:xfrm>
            <a:off x="3989024" y="3356992"/>
            <a:ext cx="10534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CC"/>
                </a:solidFill>
                <a:latin typeface="Palatino Linotype" panose="02040502050505030304" pitchFamily="18" charset="0"/>
                <a:cs typeface="Arial" charset="0"/>
              </a:rPr>
              <a:t>THGEM</a:t>
            </a:r>
          </a:p>
        </p:txBody>
      </p:sp>
      <p:sp>
        <p:nvSpPr>
          <p:cNvPr id="35" name="Text Box 48"/>
          <p:cNvSpPr txBox="1">
            <a:spLocks noChangeArrowheads="1"/>
          </p:cNvSpPr>
          <p:nvPr/>
        </p:nvSpPr>
        <p:spPr bwMode="auto">
          <a:xfrm>
            <a:off x="5796136" y="3347700"/>
            <a:ext cx="856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CC"/>
                </a:solidFill>
                <a:latin typeface="Palatino Linotype" panose="02040502050505030304" pitchFamily="18" charset="0"/>
                <a:cs typeface="Arial" charset="0"/>
              </a:rPr>
              <a:t>MHSP</a:t>
            </a:r>
          </a:p>
        </p:txBody>
      </p:sp>
      <p:sp>
        <p:nvSpPr>
          <p:cNvPr id="36" name="Text Box 49"/>
          <p:cNvSpPr txBox="1">
            <a:spLocks noChangeArrowheads="1"/>
          </p:cNvSpPr>
          <p:nvPr/>
        </p:nvSpPr>
        <p:spPr bwMode="auto">
          <a:xfrm>
            <a:off x="7643284" y="5502051"/>
            <a:ext cx="873957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0000CC"/>
                </a:solidFill>
                <a:latin typeface="Palatino Linotype" panose="02040502050505030304" pitchFamily="18" charset="0"/>
                <a:cs typeface="Arial" charset="0"/>
              </a:rPr>
              <a:t>InGrid</a:t>
            </a:r>
            <a:endParaRPr lang="en-US" dirty="0">
              <a:solidFill>
                <a:srgbClr val="0000CC"/>
              </a:solidFill>
              <a:latin typeface="Palatino Linotype" panose="02040502050505030304" pitchFamily="18" charset="0"/>
              <a:cs typeface="Arial" charset="0"/>
            </a:endParaRPr>
          </a:p>
        </p:txBody>
      </p:sp>
      <p:sp>
        <p:nvSpPr>
          <p:cNvPr id="37" name="WordArt 34"/>
          <p:cNvSpPr>
            <a:spLocks noChangeArrowheads="1" noChangeShapeType="1" noTextEdit="1"/>
          </p:cNvSpPr>
          <p:nvPr/>
        </p:nvSpPr>
        <p:spPr bwMode="auto">
          <a:xfrm>
            <a:off x="323528" y="189384"/>
            <a:ext cx="8568952" cy="342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Micro-Pattern </a:t>
            </a:r>
            <a:r>
              <a:rPr lang="fr-FR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Gaseous</a:t>
            </a:r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Detector Technologies for Future </a:t>
            </a:r>
            <a:r>
              <a:rPr lang="fr-FR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Physics</a:t>
            </a:r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</a:t>
            </a:r>
            <a:r>
              <a:rPr lang="fr-FR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Projects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38" name="Picture 3" descr="uPICstrct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93680" y="3789040"/>
            <a:ext cx="1773166" cy="1656184"/>
          </a:xfrm>
          <a:prstGeom prst="rect">
            <a:avLst/>
          </a:prstGeom>
          <a:solidFill>
            <a:schemeClr val="tx1"/>
          </a:solidFill>
          <a:ln w="19050">
            <a:noFill/>
            <a:miter lim="800000"/>
            <a:headEnd/>
            <a:tailEnd/>
          </a:ln>
        </p:spPr>
      </p:pic>
      <p:sp>
        <p:nvSpPr>
          <p:cNvPr id="39" name="Text Box 46"/>
          <p:cNvSpPr txBox="1">
            <a:spLocks noChangeArrowheads="1"/>
          </p:cNvSpPr>
          <p:nvPr/>
        </p:nvSpPr>
        <p:spPr bwMode="auto">
          <a:xfrm>
            <a:off x="7724130" y="3361417"/>
            <a:ext cx="6992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0000CC"/>
                </a:solidFill>
                <a:latin typeface="Symbol" panose="05050102010706020507" pitchFamily="18" charset="2"/>
                <a:cs typeface="Arial" charset="0"/>
              </a:rPr>
              <a:t>m</a:t>
            </a:r>
            <a:r>
              <a:rPr lang="en-US" dirty="0" err="1" smtClean="0">
                <a:solidFill>
                  <a:srgbClr val="0000CC"/>
                </a:solidFill>
                <a:latin typeface="Palatino Linotype" panose="02040502050505030304" pitchFamily="18" charset="0"/>
                <a:cs typeface="Arial" charset="0"/>
              </a:rPr>
              <a:t>PIC</a:t>
            </a:r>
            <a:endParaRPr lang="en-US" dirty="0">
              <a:solidFill>
                <a:srgbClr val="0000CC"/>
              </a:solidFill>
              <a:latin typeface="Palatino Linotype" panose="02040502050505030304" pitchFamily="18" charset="0"/>
              <a:cs typeface="Arial" charset="0"/>
            </a:endParaRPr>
          </a:p>
        </p:txBody>
      </p:sp>
      <p:pic>
        <p:nvPicPr>
          <p:cNvPr id="40" name="Picture 8" descr="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124531" y="699230"/>
            <a:ext cx="1235131" cy="127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99319" y="1067353"/>
            <a:ext cx="2704310" cy="2210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TextBox 28"/>
          <p:cNvSpPr txBox="1"/>
          <p:nvPr/>
        </p:nvSpPr>
        <p:spPr>
          <a:xfrm>
            <a:off x="7061147" y="692696"/>
            <a:ext cx="15632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Rate Capability: 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MWPC vs MSGC</a:t>
            </a:r>
            <a:endParaRPr lang="en-US" sz="14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506" y="1988623"/>
            <a:ext cx="1277156" cy="1289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385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5"/>
          <p:cNvSpPr>
            <a:spLocks noChangeArrowheads="1"/>
          </p:cNvSpPr>
          <p:nvPr/>
        </p:nvSpPr>
        <p:spPr bwMode="auto">
          <a:xfrm>
            <a:off x="4284663" y="4221163"/>
            <a:ext cx="4679950" cy="19446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763713" y="90488"/>
            <a:ext cx="5472112" cy="5032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2133600" y="188913"/>
            <a:ext cx="4746625" cy="403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8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GEM (</a:t>
            </a:r>
            <a:r>
              <a:rPr lang="fr-FR" sz="2800" kern="10" dirty="0" err="1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Gas</a:t>
            </a:r>
            <a:r>
              <a:rPr lang="fr-FR" sz="28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 Electron Multiplier)</a:t>
            </a: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215900" y="620713"/>
            <a:ext cx="860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solidFill>
                  <a:srgbClr val="0000CC"/>
                </a:solidFill>
                <a:latin typeface="Palatino Linotype" panose="02040502050505030304" pitchFamily="18" charset="0"/>
              </a:rPr>
              <a:t>Thin metal-coated polymer foil chemically pierced by a high density of holes  </a:t>
            </a:r>
          </a:p>
        </p:txBody>
      </p:sp>
      <p:pic>
        <p:nvPicPr>
          <p:cNvPr id="6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924175"/>
            <a:ext cx="3798888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24"/>
          <p:cNvSpPr>
            <a:spLocks noChangeArrowheads="1"/>
          </p:cNvSpPr>
          <p:nvPr/>
        </p:nvSpPr>
        <p:spPr bwMode="auto">
          <a:xfrm>
            <a:off x="998538" y="3533775"/>
            <a:ext cx="228600" cy="152400"/>
          </a:xfrm>
          <a:prstGeom prst="ellipse">
            <a:avLst/>
          </a:prstGeom>
          <a:gradFill rotWithShape="0">
            <a:gsLst>
              <a:gs pos="0">
                <a:srgbClr val="3019FF"/>
              </a:gs>
              <a:gs pos="100000">
                <a:srgbClr val="2BAEFF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Freeform 25"/>
          <p:cNvSpPr>
            <a:spLocks/>
          </p:cNvSpPr>
          <p:nvPr/>
        </p:nvSpPr>
        <p:spPr bwMode="auto">
          <a:xfrm>
            <a:off x="1150938" y="4262438"/>
            <a:ext cx="203200" cy="414337"/>
          </a:xfrm>
          <a:custGeom>
            <a:avLst/>
            <a:gdLst>
              <a:gd name="T0" fmla="*/ 0 w 128"/>
              <a:gd name="T1" fmla="*/ 261 h 261"/>
              <a:gd name="T2" fmla="*/ 37 w 128"/>
              <a:gd name="T3" fmla="*/ 160 h 261"/>
              <a:gd name="T4" fmla="*/ 53 w 128"/>
              <a:gd name="T5" fmla="*/ 42 h 261"/>
              <a:gd name="T6" fmla="*/ 64 w 128"/>
              <a:gd name="T7" fmla="*/ 0 h 261"/>
              <a:gd name="T8" fmla="*/ 85 w 128"/>
              <a:gd name="T9" fmla="*/ 128 h 261"/>
              <a:gd name="T10" fmla="*/ 128 w 128"/>
              <a:gd name="T11" fmla="*/ 256 h 26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8"/>
              <a:gd name="T19" fmla="*/ 0 h 261"/>
              <a:gd name="T20" fmla="*/ 128 w 128"/>
              <a:gd name="T21" fmla="*/ 261 h 26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8" h="261">
                <a:moveTo>
                  <a:pt x="0" y="261"/>
                </a:moveTo>
                <a:lnTo>
                  <a:pt x="37" y="160"/>
                </a:lnTo>
                <a:lnTo>
                  <a:pt x="53" y="42"/>
                </a:lnTo>
                <a:lnTo>
                  <a:pt x="64" y="0"/>
                </a:lnTo>
                <a:lnTo>
                  <a:pt x="85" y="128"/>
                </a:lnTo>
                <a:lnTo>
                  <a:pt x="128" y="256"/>
                </a:lnTo>
              </a:path>
            </a:pathLst>
          </a:custGeom>
          <a:solidFill>
            <a:srgbClr val="E31D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Freeform 26"/>
          <p:cNvSpPr>
            <a:spLocks/>
          </p:cNvSpPr>
          <p:nvPr/>
        </p:nvSpPr>
        <p:spPr bwMode="auto">
          <a:xfrm>
            <a:off x="1030288" y="4219575"/>
            <a:ext cx="465137" cy="1150938"/>
          </a:xfrm>
          <a:custGeom>
            <a:avLst/>
            <a:gdLst>
              <a:gd name="T0" fmla="*/ 96 w 277"/>
              <a:gd name="T1" fmla="*/ 96 h 736"/>
              <a:gd name="T2" fmla="*/ 91 w 277"/>
              <a:gd name="T3" fmla="*/ 309 h 736"/>
              <a:gd name="T4" fmla="*/ 59 w 277"/>
              <a:gd name="T5" fmla="*/ 469 h 736"/>
              <a:gd name="T6" fmla="*/ 37 w 277"/>
              <a:gd name="T7" fmla="*/ 619 h 736"/>
              <a:gd name="T8" fmla="*/ 0 w 277"/>
              <a:gd name="T9" fmla="*/ 704 h 736"/>
              <a:gd name="T10" fmla="*/ 112 w 277"/>
              <a:gd name="T11" fmla="*/ 736 h 736"/>
              <a:gd name="T12" fmla="*/ 240 w 277"/>
              <a:gd name="T13" fmla="*/ 715 h 736"/>
              <a:gd name="T14" fmla="*/ 277 w 277"/>
              <a:gd name="T15" fmla="*/ 683 h 736"/>
              <a:gd name="T16" fmla="*/ 213 w 277"/>
              <a:gd name="T17" fmla="*/ 608 h 736"/>
              <a:gd name="T18" fmla="*/ 187 w 277"/>
              <a:gd name="T19" fmla="*/ 475 h 736"/>
              <a:gd name="T20" fmla="*/ 176 w 277"/>
              <a:gd name="T21" fmla="*/ 309 h 736"/>
              <a:gd name="T22" fmla="*/ 144 w 277"/>
              <a:gd name="T23" fmla="*/ 181 h 736"/>
              <a:gd name="T24" fmla="*/ 107 w 277"/>
              <a:gd name="T25" fmla="*/ 0 h 7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77"/>
              <a:gd name="T40" fmla="*/ 0 h 736"/>
              <a:gd name="T41" fmla="*/ 277 w 277"/>
              <a:gd name="T42" fmla="*/ 736 h 7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77" h="736">
                <a:moveTo>
                  <a:pt x="96" y="96"/>
                </a:moveTo>
                <a:lnTo>
                  <a:pt x="91" y="309"/>
                </a:lnTo>
                <a:lnTo>
                  <a:pt x="59" y="469"/>
                </a:lnTo>
                <a:lnTo>
                  <a:pt x="37" y="619"/>
                </a:lnTo>
                <a:lnTo>
                  <a:pt x="0" y="704"/>
                </a:lnTo>
                <a:lnTo>
                  <a:pt x="112" y="736"/>
                </a:lnTo>
                <a:lnTo>
                  <a:pt x="240" y="715"/>
                </a:lnTo>
                <a:lnTo>
                  <a:pt x="277" y="683"/>
                </a:lnTo>
                <a:lnTo>
                  <a:pt x="213" y="608"/>
                </a:lnTo>
                <a:lnTo>
                  <a:pt x="187" y="475"/>
                </a:lnTo>
                <a:lnTo>
                  <a:pt x="176" y="309"/>
                </a:lnTo>
                <a:lnTo>
                  <a:pt x="144" y="181"/>
                </a:lnTo>
                <a:lnTo>
                  <a:pt x="107" y="0"/>
                </a:lnTo>
              </a:path>
            </a:pathLst>
          </a:custGeom>
          <a:solidFill>
            <a:srgbClr val="E31D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Oval 27"/>
          <p:cNvSpPr>
            <a:spLocks noChangeArrowheads="1"/>
          </p:cNvSpPr>
          <p:nvPr/>
        </p:nvSpPr>
        <p:spPr bwMode="auto">
          <a:xfrm>
            <a:off x="1027113" y="5210175"/>
            <a:ext cx="457200" cy="228600"/>
          </a:xfrm>
          <a:prstGeom prst="ellipse">
            <a:avLst/>
          </a:prstGeom>
          <a:gradFill rotWithShape="0">
            <a:gsLst>
              <a:gs pos="0">
                <a:srgbClr val="0000FF"/>
              </a:gs>
              <a:gs pos="100000">
                <a:srgbClr val="2BAEFF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Oval 28"/>
          <p:cNvSpPr>
            <a:spLocks noChangeArrowheads="1"/>
          </p:cNvSpPr>
          <p:nvPr/>
        </p:nvSpPr>
        <p:spPr bwMode="auto">
          <a:xfrm>
            <a:off x="922338" y="5743575"/>
            <a:ext cx="762000" cy="228600"/>
          </a:xfrm>
          <a:prstGeom prst="ellipse">
            <a:avLst/>
          </a:prstGeom>
          <a:gradFill rotWithShape="0">
            <a:gsLst>
              <a:gs pos="0">
                <a:srgbClr val="0000FF"/>
              </a:gs>
              <a:gs pos="100000">
                <a:srgbClr val="2BAEFF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" name="Oval 29"/>
          <p:cNvSpPr>
            <a:spLocks noChangeArrowheads="1"/>
          </p:cNvSpPr>
          <p:nvPr/>
        </p:nvSpPr>
        <p:spPr bwMode="auto">
          <a:xfrm>
            <a:off x="1143000" y="4600575"/>
            <a:ext cx="228600" cy="152400"/>
          </a:xfrm>
          <a:prstGeom prst="ellipse">
            <a:avLst/>
          </a:prstGeom>
          <a:gradFill rotWithShape="0">
            <a:gsLst>
              <a:gs pos="0">
                <a:srgbClr val="3019FF"/>
              </a:gs>
              <a:gs pos="100000">
                <a:srgbClr val="2BAEFF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3" name="Rectangle 78"/>
          <p:cNvSpPr>
            <a:spLocks noChangeArrowheads="1"/>
          </p:cNvSpPr>
          <p:nvPr/>
        </p:nvSpPr>
        <p:spPr bwMode="auto">
          <a:xfrm>
            <a:off x="4355976" y="4175209"/>
            <a:ext cx="467628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 eaLnBrk="0" hangingPunct="0"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Electrons are collected on </a:t>
            </a: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patterned 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    readout </a:t>
            </a:r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board. </a:t>
            </a:r>
          </a:p>
          <a:p>
            <a:pPr marL="285750" indent="-285750" eaLnBrk="0" hangingPunct="0">
              <a:buFont typeface="Wingdings" panose="05000000000000000000" pitchFamily="2" charset="2"/>
              <a:buChar char="Ø"/>
              <a:defRPr/>
            </a:pPr>
            <a:endParaRPr lang="en-US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A fast signal can be detected on the lower </a:t>
            </a:r>
          </a:p>
          <a:p>
            <a:pPr eaLnBrk="0" hangingPunct="0">
              <a:defRPr/>
            </a:pP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     GEM </a:t>
            </a:r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electrode for triggering or energy </a:t>
            </a:r>
            <a:endParaRPr lang="en-US" sz="1600" dirty="0" smtClean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eaLnBrk="0" hangingPunct="0">
              <a:defRPr/>
            </a:pP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      discrimination</a:t>
            </a:r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. </a:t>
            </a:r>
          </a:p>
          <a:p>
            <a:pPr marL="285750" indent="-285750" eaLnBrk="0" hangingPunct="0">
              <a:buFont typeface="Wingdings" panose="05000000000000000000" pitchFamily="2" charset="2"/>
              <a:buChar char="Ø"/>
              <a:defRPr/>
            </a:pPr>
            <a:endParaRPr lang="en-US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All readout electrodes are at ground potential.</a:t>
            </a:r>
          </a:p>
        </p:txBody>
      </p:sp>
      <p:sp>
        <p:nvSpPr>
          <p:cNvPr id="14" name="Rectangle 78"/>
          <p:cNvSpPr>
            <a:spLocks noChangeArrowheads="1"/>
          </p:cNvSpPr>
          <p:nvPr/>
        </p:nvSpPr>
        <p:spPr bwMode="auto">
          <a:xfrm>
            <a:off x="5938838" y="1069975"/>
            <a:ext cx="3097212" cy="3024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" name="Rectangle 80"/>
          <p:cNvSpPr>
            <a:spLocks noChangeArrowheads="1"/>
          </p:cNvSpPr>
          <p:nvPr/>
        </p:nvSpPr>
        <p:spPr bwMode="auto">
          <a:xfrm>
            <a:off x="6361113" y="3789363"/>
            <a:ext cx="2327275" cy="29686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6" name="Text Box 81"/>
          <p:cNvSpPr txBox="1">
            <a:spLocks noChangeArrowheads="1"/>
          </p:cNvSpPr>
          <p:nvPr/>
        </p:nvSpPr>
        <p:spPr bwMode="auto">
          <a:xfrm>
            <a:off x="6665913" y="3662363"/>
            <a:ext cx="463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i="1">
                <a:solidFill>
                  <a:schemeClr val="tx2"/>
                </a:solidFill>
              </a:rPr>
              <a:t>S1</a:t>
            </a:r>
          </a:p>
        </p:txBody>
      </p:sp>
      <p:sp>
        <p:nvSpPr>
          <p:cNvPr id="17" name="Text Box 82"/>
          <p:cNvSpPr txBox="1">
            <a:spLocks noChangeArrowheads="1"/>
          </p:cNvSpPr>
          <p:nvPr/>
        </p:nvSpPr>
        <p:spPr bwMode="auto">
          <a:xfrm>
            <a:off x="7058025" y="3662363"/>
            <a:ext cx="463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i="1">
                <a:solidFill>
                  <a:srgbClr val="1A11FF"/>
                </a:solidFill>
              </a:rPr>
              <a:t>S2</a:t>
            </a:r>
          </a:p>
        </p:txBody>
      </p:sp>
      <p:sp>
        <p:nvSpPr>
          <p:cNvPr id="18" name="Text Box 83"/>
          <p:cNvSpPr txBox="1">
            <a:spLocks noChangeArrowheads="1"/>
          </p:cNvSpPr>
          <p:nvPr/>
        </p:nvSpPr>
        <p:spPr bwMode="auto">
          <a:xfrm>
            <a:off x="7421563" y="3662363"/>
            <a:ext cx="463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i="1">
                <a:solidFill>
                  <a:srgbClr val="FF2718"/>
                </a:solidFill>
              </a:rPr>
              <a:t>S3</a:t>
            </a:r>
          </a:p>
        </p:txBody>
      </p:sp>
      <p:sp>
        <p:nvSpPr>
          <p:cNvPr id="19" name="Oval 84"/>
          <p:cNvSpPr>
            <a:spLocks noChangeArrowheads="1"/>
          </p:cNvSpPr>
          <p:nvPr/>
        </p:nvSpPr>
        <p:spPr bwMode="auto">
          <a:xfrm>
            <a:off x="6969125" y="1671638"/>
            <a:ext cx="322263" cy="168275"/>
          </a:xfrm>
          <a:prstGeom prst="ellipse">
            <a:avLst/>
          </a:prstGeom>
          <a:solidFill>
            <a:srgbClr val="799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Rectangle 85"/>
          <p:cNvSpPr>
            <a:spLocks noChangeArrowheads="1"/>
          </p:cNvSpPr>
          <p:nvPr/>
        </p:nvSpPr>
        <p:spPr bwMode="auto">
          <a:xfrm>
            <a:off x="6530975" y="1584325"/>
            <a:ext cx="204788" cy="123825"/>
          </a:xfrm>
          <a:prstGeom prst="rect">
            <a:avLst/>
          </a:prstGeom>
          <a:solidFill>
            <a:srgbClr val="FF94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" name="Line 86"/>
          <p:cNvSpPr>
            <a:spLocks noChangeShapeType="1"/>
          </p:cNvSpPr>
          <p:nvPr/>
        </p:nvSpPr>
        <p:spPr bwMode="auto">
          <a:xfrm>
            <a:off x="6530975" y="1584325"/>
            <a:ext cx="2047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2" name="Line 87"/>
          <p:cNvSpPr>
            <a:spLocks noChangeShapeType="1"/>
          </p:cNvSpPr>
          <p:nvPr/>
        </p:nvSpPr>
        <p:spPr bwMode="auto">
          <a:xfrm>
            <a:off x="6530975" y="1708150"/>
            <a:ext cx="2047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3" name="Rectangle 88"/>
          <p:cNvSpPr>
            <a:spLocks noChangeArrowheads="1"/>
          </p:cNvSpPr>
          <p:nvPr/>
        </p:nvSpPr>
        <p:spPr bwMode="auto">
          <a:xfrm>
            <a:off x="6856413" y="1584325"/>
            <a:ext cx="204787" cy="123825"/>
          </a:xfrm>
          <a:prstGeom prst="rect">
            <a:avLst/>
          </a:prstGeom>
          <a:solidFill>
            <a:srgbClr val="FF94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4" name="Line 89"/>
          <p:cNvSpPr>
            <a:spLocks noChangeShapeType="1"/>
          </p:cNvSpPr>
          <p:nvPr/>
        </p:nvSpPr>
        <p:spPr bwMode="auto">
          <a:xfrm>
            <a:off x="6856413" y="1584325"/>
            <a:ext cx="2047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" name="Line 90"/>
          <p:cNvSpPr>
            <a:spLocks noChangeShapeType="1"/>
          </p:cNvSpPr>
          <p:nvPr/>
        </p:nvSpPr>
        <p:spPr bwMode="auto">
          <a:xfrm>
            <a:off x="6856413" y="1708150"/>
            <a:ext cx="2047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" name="Rectangle 91"/>
          <p:cNvSpPr>
            <a:spLocks noChangeArrowheads="1"/>
          </p:cNvSpPr>
          <p:nvPr/>
        </p:nvSpPr>
        <p:spPr bwMode="auto">
          <a:xfrm>
            <a:off x="7197725" y="1584325"/>
            <a:ext cx="204788" cy="123825"/>
          </a:xfrm>
          <a:prstGeom prst="rect">
            <a:avLst/>
          </a:prstGeom>
          <a:solidFill>
            <a:srgbClr val="FF94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7" name="Line 92"/>
          <p:cNvSpPr>
            <a:spLocks noChangeShapeType="1"/>
          </p:cNvSpPr>
          <p:nvPr/>
        </p:nvSpPr>
        <p:spPr bwMode="auto">
          <a:xfrm>
            <a:off x="7197725" y="1584325"/>
            <a:ext cx="2047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" name="Line 93"/>
          <p:cNvSpPr>
            <a:spLocks noChangeShapeType="1"/>
          </p:cNvSpPr>
          <p:nvPr/>
        </p:nvSpPr>
        <p:spPr bwMode="auto">
          <a:xfrm>
            <a:off x="7197725" y="1708150"/>
            <a:ext cx="2047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9" name="Rectangle 94"/>
          <p:cNvSpPr>
            <a:spLocks noChangeArrowheads="1"/>
          </p:cNvSpPr>
          <p:nvPr/>
        </p:nvSpPr>
        <p:spPr bwMode="auto">
          <a:xfrm>
            <a:off x="7539038" y="1584325"/>
            <a:ext cx="203200" cy="123825"/>
          </a:xfrm>
          <a:prstGeom prst="rect">
            <a:avLst/>
          </a:prstGeom>
          <a:solidFill>
            <a:srgbClr val="FF94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" name="Line 95"/>
          <p:cNvSpPr>
            <a:spLocks noChangeShapeType="1"/>
          </p:cNvSpPr>
          <p:nvPr/>
        </p:nvSpPr>
        <p:spPr bwMode="auto">
          <a:xfrm>
            <a:off x="7539038" y="1584325"/>
            <a:ext cx="203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" name="Line 96"/>
          <p:cNvSpPr>
            <a:spLocks noChangeShapeType="1"/>
          </p:cNvSpPr>
          <p:nvPr/>
        </p:nvSpPr>
        <p:spPr bwMode="auto">
          <a:xfrm>
            <a:off x="7539038" y="1708150"/>
            <a:ext cx="203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" name="Rectangle 97"/>
          <p:cNvSpPr>
            <a:spLocks noChangeArrowheads="1"/>
          </p:cNvSpPr>
          <p:nvPr/>
        </p:nvSpPr>
        <p:spPr bwMode="auto">
          <a:xfrm>
            <a:off x="7878763" y="1584325"/>
            <a:ext cx="204787" cy="123825"/>
          </a:xfrm>
          <a:prstGeom prst="rect">
            <a:avLst/>
          </a:prstGeom>
          <a:solidFill>
            <a:srgbClr val="FF94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" name="Line 98"/>
          <p:cNvSpPr>
            <a:spLocks noChangeShapeType="1"/>
          </p:cNvSpPr>
          <p:nvPr/>
        </p:nvSpPr>
        <p:spPr bwMode="auto">
          <a:xfrm>
            <a:off x="7878763" y="1584325"/>
            <a:ext cx="2047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4" name="Line 99"/>
          <p:cNvSpPr>
            <a:spLocks noChangeShapeType="1"/>
          </p:cNvSpPr>
          <p:nvPr/>
        </p:nvSpPr>
        <p:spPr bwMode="auto">
          <a:xfrm>
            <a:off x="7878763" y="1708150"/>
            <a:ext cx="2047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" name="Rectangle 100"/>
          <p:cNvSpPr>
            <a:spLocks noChangeArrowheads="1"/>
          </p:cNvSpPr>
          <p:nvPr/>
        </p:nvSpPr>
        <p:spPr bwMode="auto">
          <a:xfrm>
            <a:off x="8164513" y="1584325"/>
            <a:ext cx="203200" cy="123825"/>
          </a:xfrm>
          <a:prstGeom prst="rect">
            <a:avLst/>
          </a:prstGeom>
          <a:solidFill>
            <a:srgbClr val="FF94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6" name="Line 101"/>
          <p:cNvSpPr>
            <a:spLocks noChangeShapeType="1"/>
          </p:cNvSpPr>
          <p:nvPr/>
        </p:nvSpPr>
        <p:spPr bwMode="auto">
          <a:xfrm>
            <a:off x="8164513" y="1584325"/>
            <a:ext cx="203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" name="Line 102"/>
          <p:cNvSpPr>
            <a:spLocks noChangeShapeType="1"/>
          </p:cNvSpPr>
          <p:nvPr/>
        </p:nvSpPr>
        <p:spPr bwMode="auto">
          <a:xfrm>
            <a:off x="8164513" y="1708150"/>
            <a:ext cx="203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8" name="Rectangle 103"/>
          <p:cNvSpPr>
            <a:spLocks noChangeArrowheads="1"/>
          </p:cNvSpPr>
          <p:nvPr/>
        </p:nvSpPr>
        <p:spPr bwMode="auto">
          <a:xfrm>
            <a:off x="8480425" y="1584325"/>
            <a:ext cx="204788" cy="123825"/>
          </a:xfrm>
          <a:prstGeom prst="rect">
            <a:avLst/>
          </a:prstGeom>
          <a:solidFill>
            <a:srgbClr val="FF94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9" name="Line 104"/>
          <p:cNvSpPr>
            <a:spLocks noChangeShapeType="1"/>
          </p:cNvSpPr>
          <p:nvPr/>
        </p:nvSpPr>
        <p:spPr bwMode="auto">
          <a:xfrm>
            <a:off x="8480425" y="1584325"/>
            <a:ext cx="2047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" name="Line 105"/>
          <p:cNvSpPr>
            <a:spLocks noChangeShapeType="1"/>
          </p:cNvSpPr>
          <p:nvPr/>
        </p:nvSpPr>
        <p:spPr bwMode="auto">
          <a:xfrm>
            <a:off x="8480425" y="1708150"/>
            <a:ext cx="2047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" name="Text Box 106"/>
          <p:cNvSpPr txBox="1">
            <a:spLocks noChangeArrowheads="1"/>
          </p:cNvSpPr>
          <p:nvPr/>
        </p:nvSpPr>
        <p:spPr bwMode="auto">
          <a:xfrm>
            <a:off x="7800975" y="3663950"/>
            <a:ext cx="463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i="1">
                <a:solidFill>
                  <a:srgbClr val="0AFF08"/>
                </a:solidFill>
              </a:rPr>
              <a:t>S4</a:t>
            </a:r>
          </a:p>
        </p:txBody>
      </p:sp>
      <p:sp>
        <p:nvSpPr>
          <p:cNvPr id="42" name="Line 107"/>
          <p:cNvSpPr>
            <a:spLocks noChangeShapeType="1"/>
          </p:cNvSpPr>
          <p:nvPr/>
        </p:nvSpPr>
        <p:spPr bwMode="auto">
          <a:xfrm>
            <a:off x="6416675" y="3773488"/>
            <a:ext cx="284163" cy="0"/>
          </a:xfrm>
          <a:prstGeom prst="line">
            <a:avLst/>
          </a:prstGeom>
          <a:noFill/>
          <a:ln w="76200">
            <a:solidFill>
              <a:srgbClr val="FF301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3" name="Line 108"/>
          <p:cNvSpPr>
            <a:spLocks noChangeShapeType="1"/>
          </p:cNvSpPr>
          <p:nvPr/>
        </p:nvSpPr>
        <p:spPr bwMode="auto">
          <a:xfrm>
            <a:off x="6815138" y="3773488"/>
            <a:ext cx="282575" cy="0"/>
          </a:xfrm>
          <a:prstGeom prst="line">
            <a:avLst/>
          </a:prstGeom>
          <a:noFill/>
          <a:ln w="76200">
            <a:solidFill>
              <a:srgbClr val="FF301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4" name="Line 109"/>
          <p:cNvSpPr>
            <a:spLocks noChangeShapeType="1"/>
          </p:cNvSpPr>
          <p:nvPr/>
        </p:nvSpPr>
        <p:spPr bwMode="auto">
          <a:xfrm>
            <a:off x="7212013" y="3773488"/>
            <a:ext cx="284162" cy="0"/>
          </a:xfrm>
          <a:prstGeom prst="line">
            <a:avLst/>
          </a:prstGeom>
          <a:noFill/>
          <a:ln w="76200">
            <a:solidFill>
              <a:srgbClr val="FF301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" name="Line 110"/>
          <p:cNvSpPr>
            <a:spLocks noChangeShapeType="1"/>
          </p:cNvSpPr>
          <p:nvPr/>
        </p:nvSpPr>
        <p:spPr bwMode="auto">
          <a:xfrm>
            <a:off x="7608888" y="3773488"/>
            <a:ext cx="284162" cy="0"/>
          </a:xfrm>
          <a:prstGeom prst="line">
            <a:avLst/>
          </a:prstGeom>
          <a:noFill/>
          <a:ln w="76200">
            <a:solidFill>
              <a:srgbClr val="FF301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6" name="Line 111"/>
          <p:cNvSpPr>
            <a:spLocks noChangeShapeType="1"/>
          </p:cNvSpPr>
          <p:nvPr/>
        </p:nvSpPr>
        <p:spPr bwMode="auto">
          <a:xfrm>
            <a:off x="8007350" y="3773488"/>
            <a:ext cx="282575" cy="0"/>
          </a:xfrm>
          <a:prstGeom prst="line">
            <a:avLst/>
          </a:prstGeom>
          <a:noFill/>
          <a:ln w="76200">
            <a:solidFill>
              <a:srgbClr val="FF301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7" name="Freeform 112"/>
          <p:cNvSpPr>
            <a:spLocks/>
          </p:cNvSpPr>
          <p:nvPr/>
        </p:nvSpPr>
        <p:spPr bwMode="auto">
          <a:xfrm>
            <a:off x="6889750" y="1389063"/>
            <a:ext cx="495300" cy="2320925"/>
          </a:xfrm>
          <a:custGeom>
            <a:avLst/>
            <a:gdLst>
              <a:gd name="T0" fmla="*/ 144 w 336"/>
              <a:gd name="T1" fmla="*/ 240 h 672"/>
              <a:gd name="T2" fmla="*/ 96 w 336"/>
              <a:gd name="T3" fmla="*/ 336 h 672"/>
              <a:gd name="T4" fmla="*/ 48 w 336"/>
              <a:gd name="T5" fmla="*/ 480 h 672"/>
              <a:gd name="T6" fmla="*/ 0 w 336"/>
              <a:gd name="T7" fmla="*/ 624 h 672"/>
              <a:gd name="T8" fmla="*/ 0 w 336"/>
              <a:gd name="T9" fmla="*/ 672 h 672"/>
              <a:gd name="T10" fmla="*/ 336 w 336"/>
              <a:gd name="T11" fmla="*/ 672 h 672"/>
              <a:gd name="T12" fmla="*/ 288 w 336"/>
              <a:gd name="T13" fmla="*/ 528 h 672"/>
              <a:gd name="T14" fmla="*/ 240 w 336"/>
              <a:gd name="T15" fmla="*/ 384 h 672"/>
              <a:gd name="T16" fmla="*/ 192 w 336"/>
              <a:gd name="T17" fmla="*/ 240 h 672"/>
              <a:gd name="T18" fmla="*/ 192 w 336"/>
              <a:gd name="T19" fmla="*/ 96 h 672"/>
              <a:gd name="T20" fmla="*/ 240 w 336"/>
              <a:gd name="T21" fmla="*/ 0 h 672"/>
              <a:gd name="T22" fmla="*/ 96 w 336"/>
              <a:gd name="T23" fmla="*/ 0 h 672"/>
              <a:gd name="T24" fmla="*/ 144 w 336"/>
              <a:gd name="T25" fmla="*/ 144 h 672"/>
              <a:gd name="T26" fmla="*/ 144 w 336"/>
              <a:gd name="T27" fmla="*/ 240 h 67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6"/>
              <a:gd name="T43" fmla="*/ 0 h 672"/>
              <a:gd name="T44" fmla="*/ 336 w 336"/>
              <a:gd name="T45" fmla="*/ 672 h 67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6" h="672">
                <a:moveTo>
                  <a:pt x="144" y="240"/>
                </a:moveTo>
                <a:lnTo>
                  <a:pt x="96" y="336"/>
                </a:lnTo>
                <a:lnTo>
                  <a:pt x="48" y="480"/>
                </a:lnTo>
                <a:lnTo>
                  <a:pt x="0" y="624"/>
                </a:lnTo>
                <a:lnTo>
                  <a:pt x="0" y="672"/>
                </a:lnTo>
                <a:lnTo>
                  <a:pt x="336" y="672"/>
                </a:lnTo>
                <a:lnTo>
                  <a:pt x="288" y="528"/>
                </a:lnTo>
                <a:lnTo>
                  <a:pt x="240" y="384"/>
                </a:lnTo>
                <a:lnTo>
                  <a:pt x="192" y="240"/>
                </a:lnTo>
                <a:lnTo>
                  <a:pt x="192" y="96"/>
                </a:lnTo>
                <a:lnTo>
                  <a:pt x="240" y="0"/>
                </a:lnTo>
                <a:lnTo>
                  <a:pt x="96" y="0"/>
                </a:lnTo>
                <a:lnTo>
                  <a:pt x="144" y="144"/>
                </a:lnTo>
                <a:lnTo>
                  <a:pt x="144" y="240"/>
                </a:lnTo>
                <a:close/>
              </a:path>
            </a:pathLst>
          </a:custGeom>
          <a:gradFill rotWithShape="0">
            <a:gsLst>
              <a:gs pos="0">
                <a:srgbClr val="66A2F5"/>
              </a:gs>
              <a:gs pos="100000">
                <a:srgbClr val="B0EDF3">
                  <a:alpha val="70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8" name="Freeform 113"/>
          <p:cNvSpPr>
            <a:spLocks/>
          </p:cNvSpPr>
          <p:nvPr/>
        </p:nvSpPr>
        <p:spPr bwMode="auto">
          <a:xfrm>
            <a:off x="7045325" y="1377950"/>
            <a:ext cx="184150" cy="390525"/>
          </a:xfrm>
          <a:custGeom>
            <a:avLst/>
            <a:gdLst>
              <a:gd name="T0" fmla="*/ 24 w 136"/>
              <a:gd name="T1" fmla="*/ 344 h 372"/>
              <a:gd name="T2" fmla="*/ 52 w 136"/>
              <a:gd name="T3" fmla="*/ 368 h 372"/>
              <a:gd name="T4" fmla="*/ 76 w 136"/>
              <a:gd name="T5" fmla="*/ 372 h 372"/>
              <a:gd name="T6" fmla="*/ 104 w 136"/>
              <a:gd name="T7" fmla="*/ 348 h 372"/>
              <a:gd name="T8" fmla="*/ 96 w 136"/>
              <a:gd name="T9" fmla="*/ 284 h 372"/>
              <a:gd name="T10" fmla="*/ 84 w 136"/>
              <a:gd name="T11" fmla="*/ 212 h 372"/>
              <a:gd name="T12" fmla="*/ 92 w 136"/>
              <a:gd name="T13" fmla="*/ 156 h 372"/>
              <a:gd name="T14" fmla="*/ 116 w 136"/>
              <a:gd name="T15" fmla="*/ 96 h 372"/>
              <a:gd name="T16" fmla="*/ 136 w 136"/>
              <a:gd name="T17" fmla="*/ 0 h 372"/>
              <a:gd name="T18" fmla="*/ 0 w 136"/>
              <a:gd name="T19" fmla="*/ 0 h 372"/>
              <a:gd name="T20" fmla="*/ 28 w 136"/>
              <a:gd name="T21" fmla="*/ 140 h 372"/>
              <a:gd name="T22" fmla="*/ 48 w 136"/>
              <a:gd name="T23" fmla="*/ 236 h 372"/>
              <a:gd name="T24" fmla="*/ 40 w 136"/>
              <a:gd name="T25" fmla="*/ 296 h 372"/>
              <a:gd name="T26" fmla="*/ 24 w 136"/>
              <a:gd name="T27" fmla="*/ 344 h 37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36"/>
              <a:gd name="T43" fmla="*/ 0 h 372"/>
              <a:gd name="T44" fmla="*/ 136 w 136"/>
              <a:gd name="T45" fmla="*/ 372 h 37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36" h="372">
                <a:moveTo>
                  <a:pt x="24" y="344"/>
                </a:moveTo>
                <a:lnTo>
                  <a:pt x="52" y="368"/>
                </a:lnTo>
                <a:lnTo>
                  <a:pt x="76" y="372"/>
                </a:lnTo>
                <a:lnTo>
                  <a:pt x="104" y="348"/>
                </a:lnTo>
                <a:lnTo>
                  <a:pt x="96" y="284"/>
                </a:lnTo>
                <a:lnTo>
                  <a:pt x="84" y="212"/>
                </a:lnTo>
                <a:lnTo>
                  <a:pt x="92" y="156"/>
                </a:lnTo>
                <a:lnTo>
                  <a:pt x="116" y="96"/>
                </a:lnTo>
                <a:lnTo>
                  <a:pt x="136" y="0"/>
                </a:lnTo>
                <a:lnTo>
                  <a:pt x="0" y="0"/>
                </a:lnTo>
                <a:lnTo>
                  <a:pt x="28" y="140"/>
                </a:lnTo>
                <a:lnTo>
                  <a:pt x="48" y="236"/>
                </a:lnTo>
                <a:lnTo>
                  <a:pt x="40" y="296"/>
                </a:lnTo>
                <a:lnTo>
                  <a:pt x="24" y="344"/>
                </a:lnTo>
                <a:close/>
              </a:path>
            </a:pathLst>
          </a:custGeom>
          <a:gradFill rotWithShape="0">
            <a:gsLst>
              <a:gs pos="0">
                <a:srgbClr val="FF747D"/>
              </a:gs>
              <a:gs pos="100000">
                <a:srgbClr val="EF1F1D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49" name="Group 114"/>
          <p:cNvGrpSpPr>
            <a:grpSpLocks/>
          </p:cNvGrpSpPr>
          <p:nvPr/>
        </p:nvGrpSpPr>
        <p:grpSpPr bwMode="auto">
          <a:xfrm>
            <a:off x="7019925" y="1495425"/>
            <a:ext cx="230188" cy="176213"/>
            <a:chOff x="798" y="1680"/>
            <a:chExt cx="194" cy="86"/>
          </a:xfrm>
        </p:grpSpPr>
        <p:sp>
          <p:nvSpPr>
            <p:cNvPr id="50" name="Freeform 115"/>
            <p:cNvSpPr>
              <a:spLocks/>
            </p:cNvSpPr>
            <p:nvPr/>
          </p:nvSpPr>
          <p:spPr bwMode="auto">
            <a:xfrm>
              <a:off x="798" y="1680"/>
              <a:ext cx="82" cy="86"/>
            </a:xfrm>
            <a:custGeom>
              <a:avLst/>
              <a:gdLst>
                <a:gd name="T0" fmla="*/ 68 w 76"/>
                <a:gd name="T1" fmla="*/ 100 h 100"/>
                <a:gd name="T2" fmla="*/ 64 w 76"/>
                <a:gd name="T3" fmla="*/ 60 h 100"/>
                <a:gd name="T4" fmla="*/ 44 w 76"/>
                <a:gd name="T5" fmla="*/ 44 h 100"/>
                <a:gd name="T6" fmla="*/ 0 w 76"/>
                <a:gd name="T7" fmla="*/ 56 h 100"/>
                <a:gd name="T8" fmla="*/ 8 w 76"/>
                <a:gd name="T9" fmla="*/ 20 h 100"/>
                <a:gd name="T10" fmla="*/ 32 w 76"/>
                <a:gd name="T11" fmla="*/ 0 h 100"/>
                <a:gd name="T12" fmla="*/ 68 w 76"/>
                <a:gd name="T13" fmla="*/ 8 h 100"/>
                <a:gd name="T14" fmla="*/ 76 w 76"/>
                <a:gd name="T15" fmla="*/ 36 h 100"/>
                <a:gd name="T16" fmla="*/ 76 w 76"/>
                <a:gd name="T17" fmla="*/ 64 h 1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6"/>
                <a:gd name="T28" fmla="*/ 0 h 100"/>
                <a:gd name="T29" fmla="*/ 76 w 76"/>
                <a:gd name="T30" fmla="*/ 100 h 1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6" h="100">
                  <a:moveTo>
                    <a:pt x="68" y="100"/>
                  </a:moveTo>
                  <a:lnTo>
                    <a:pt x="64" y="60"/>
                  </a:lnTo>
                  <a:lnTo>
                    <a:pt x="44" y="44"/>
                  </a:lnTo>
                  <a:lnTo>
                    <a:pt x="0" y="56"/>
                  </a:lnTo>
                  <a:lnTo>
                    <a:pt x="8" y="20"/>
                  </a:lnTo>
                  <a:lnTo>
                    <a:pt x="32" y="0"/>
                  </a:lnTo>
                  <a:lnTo>
                    <a:pt x="68" y="8"/>
                  </a:lnTo>
                  <a:lnTo>
                    <a:pt x="76" y="36"/>
                  </a:lnTo>
                  <a:lnTo>
                    <a:pt x="76" y="64"/>
                  </a:lnTo>
                </a:path>
              </a:pathLst>
            </a:custGeom>
            <a:solidFill>
              <a:srgbClr val="EF1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" name="Freeform 116"/>
            <p:cNvSpPr>
              <a:spLocks/>
            </p:cNvSpPr>
            <p:nvPr/>
          </p:nvSpPr>
          <p:spPr bwMode="auto">
            <a:xfrm flipH="1">
              <a:off x="910" y="1680"/>
              <a:ext cx="82" cy="86"/>
            </a:xfrm>
            <a:custGeom>
              <a:avLst/>
              <a:gdLst>
                <a:gd name="T0" fmla="*/ 68 w 76"/>
                <a:gd name="T1" fmla="*/ 100 h 100"/>
                <a:gd name="T2" fmla="*/ 64 w 76"/>
                <a:gd name="T3" fmla="*/ 60 h 100"/>
                <a:gd name="T4" fmla="*/ 44 w 76"/>
                <a:gd name="T5" fmla="*/ 44 h 100"/>
                <a:gd name="T6" fmla="*/ 0 w 76"/>
                <a:gd name="T7" fmla="*/ 56 h 100"/>
                <a:gd name="T8" fmla="*/ 8 w 76"/>
                <a:gd name="T9" fmla="*/ 20 h 100"/>
                <a:gd name="T10" fmla="*/ 32 w 76"/>
                <a:gd name="T11" fmla="*/ 0 h 100"/>
                <a:gd name="T12" fmla="*/ 68 w 76"/>
                <a:gd name="T13" fmla="*/ 8 h 100"/>
                <a:gd name="T14" fmla="*/ 76 w 76"/>
                <a:gd name="T15" fmla="*/ 36 h 100"/>
                <a:gd name="T16" fmla="*/ 76 w 76"/>
                <a:gd name="T17" fmla="*/ 64 h 1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6"/>
                <a:gd name="T28" fmla="*/ 0 h 100"/>
                <a:gd name="T29" fmla="*/ 76 w 76"/>
                <a:gd name="T30" fmla="*/ 100 h 1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6" h="100">
                  <a:moveTo>
                    <a:pt x="68" y="100"/>
                  </a:moveTo>
                  <a:lnTo>
                    <a:pt x="64" y="60"/>
                  </a:lnTo>
                  <a:lnTo>
                    <a:pt x="44" y="44"/>
                  </a:lnTo>
                  <a:lnTo>
                    <a:pt x="0" y="56"/>
                  </a:lnTo>
                  <a:lnTo>
                    <a:pt x="8" y="20"/>
                  </a:lnTo>
                  <a:lnTo>
                    <a:pt x="32" y="0"/>
                  </a:lnTo>
                  <a:lnTo>
                    <a:pt x="68" y="8"/>
                  </a:lnTo>
                  <a:lnTo>
                    <a:pt x="76" y="36"/>
                  </a:lnTo>
                  <a:lnTo>
                    <a:pt x="76" y="64"/>
                  </a:lnTo>
                </a:path>
              </a:pathLst>
            </a:custGeom>
            <a:solidFill>
              <a:srgbClr val="EF1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52" name="Text Box 117"/>
          <p:cNvSpPr txBox="1">
            <a:spLocks noChangeArrowheads="1"/>
          </p:cNvSpPr>
          <p:nvPr/>
        </p:nvSpPr>
        <p:spPr bwMode="auto">
          <a:xfrm>
            <a:off x="7231063" y="2314575"/>
            <a:ext cx="1516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600" b="1" i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Induction gap</a:t>
            </a:r>
          </a:p>
        </p:txBody>
      </p:sp>
      <p:sp>
        <p:nvSpPr>
          <p:cNvPr id="53" name="Text Box 118"/>
          <p:cNvSpPr txBox="1">
            <a:spLocks noChangeArrowheads="1"/>
          </p:cNvSpPr>
          <p:nvPr/>
        </p:nvSpPr>
        <p:spPr bwMode="auto">
          <a:xfrm>
            <a:off x="6834188" y="2854325"/>
            <a:ext cx="5064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i="1">
                <a:solidFill>
                  <a:srgbClr val="1A11FF"/>
                </a:solidFill>
              </a:rPr>
              <a:t> e</a:t>
            </a:r>
            <a:r>
              <a:rPr lang="en-US" sz="2400" b="1" i="1" baseline="30000">
                <a:solidFill>
                  <a:srgbClr val="1A11FF"/>
                </a:solidFill>
              </a:rPr>
              <a:t>-</a:t>
            </a:r>
            <a:endParaRPr lang="en-US" sz="2400" b="1" i="1">
              <a:solidFill>
                <a:srgbClr val="1A11FF"/>
              </a:solidFill>
            </a:endParaRPr>
          </a:p>
        </p:txBody>
      </p:sp>
      <p:sp>
        <p:nvSpPr>
          <p:cNvPr id="54" name="Text Box 119"/>
          <p:cNvSpPr txBox="1">
            <a:spLocks noChangeArrowheads="1"/>
          </p:cNvSpPr>
          <p:nvPr/>
        </p:nvSpPr>
        <p:spPr bwMode="auto">
          <a:xfrm>
            <a:off x="6643688" y="1716088"/>
            <a:ext cx="5064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i="1">
                <a:solidFill>
                  <a:srgbClr val="1A11FF"/>
                </a:solidFill>
              </a:rPr>
              <a:t> e</a:t>
            </a:r>
            <a:r>
              <a:rPr lang="en-US" sz="2400" b="1" i="1" baseline="30000">
                <a:solidFill>
                  <a:srgbClr val="1A11FF"/>
                </a:solidFill>
              </a:rPr>
              <a:t>-</a:t>
            </a:r>
            <a:endParaRPr lang="en-US" sz="2400" b="1" i="1">
              <a:solidFill>
                <a:srgbClr val="1A11FF"/>
              </a:solidFill>
            </a:endParaRPr>
          </a:p>
        </p:txBody>
      </p:sp>
      <p:sp>
        <p:nvSpPr>
          <p:cNvPr id="55" name="Text Box 120"/>
          <p:cNvSpPr txBox="1">
            <a:spLocks noChangeArrowheads="1"/>
          </p:cNvSpPr>
          <p:nvPr/>
        </p:nvSpPr>
        <p:spPr bwMode="auto">
          <a:xfrm>
            <a:off x="7154863" y="1069975"/>
            <a:ext cx="3508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000" b="1" i="1">
                <a:solidFill>
                  <a:srgbClr val="FF301B"/>
                </a:solidFill>
              </a:rPr>
              <a:t>I</a:t>
            </a:r>
            <a:r>
              <a:rPr lang="en-US" sz="2000" b="1" i="1" baseline="30000">
                <a:solidFill>
                  <a:srgbClr val="FF301B"/>
                </a:solidFill>
              </a:rPr>
              <a:t>+</a:t>
            </a:r>
            <a:endParaRPr lang="en-US" sz="2000" b="1" i="1">
              <a:solidFill>
                <a:srgbClr val="FF301B"/>
              </a:solidFill>
            </a:endParaRPr>
          </a:p>
        </p:txBody>
      </p:sp>
      <p:sp>
        <p:nvSpPr>
          <p:cNvPr id="56" name="Line 121"/>
          <p:cNvSpPr>
            <a:spLocks noChangeShapeType="1"/>
          </p:cNvSpPr>
          <p:nvPr/>
        </p:nvSpPr>
        <p:spPr bwMode="auto">
          <a:xfrm>
            <a:off x="7097713" y="2670175"/>
            <a:ext cx="0" cy="647700"/>
          </a:xfrm>
          <a:prstGeom prst="line">
            <a:avLst/>
          </a:prstGeom>
          <a:noFill/>
          <a:ln w="9525">
            <a:solidFill>
              <a:srgbClr val="1A11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7" name="Line 122"/>
          <p:cNvSpPr>
            <a:spLocks noChangeShapeType="1"/>
          </p:cNvSpPr>
          <p:nvPr/>
        </p:nvSpPr>
        <p:spPr bwMode="auto">
          <a:xfrm flipV="1">
            <a:off x="7091363" y="1012825"/>
            <a:ext cx="0" cy="704850"/>
          </a:xfrm>
          <a:prstGeom prst="line">
            <a:avLst/>
          </a:prstGeom>
          <a:noFill/>
          <a:ln w="9525">
            <a:solidFill>
              <a:srgbClr val="FF0817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8" name="Freeform 123"/>
          <p:cNvSpPr>
            <a:spLocks/>
          </p:cNvSpPr>
          <p:nvPr/>
        </p:nvSpPr>
        <p:spPr bwMode="auto">
          <a:xfrm>
            <a:off x="6927850" y="1736725"/>
            <a:ext cx="169863" cy="104775"/>
          </a:xfrm>
          <a:custGeom>
            <a:avLst/>
            <a:gdLst>
              <a:gd name="T0" fmla="*/ 144 w 144"/>
              <a:gd name="T1" fmla="*/ 43 h 86"/>
              <a:gd name="T2" fmla="*/ 96 w 144"/>
              <a:gd name="T3" fmla="*/ 86 h 86"/>
              <a:gd name="T4" fmla="*/ 32 w 144"/>
              <a:gd name="T5" fmla="*/ 64 h 86"/>
              <a:gd name="T6" fmla="*/ 0 w 144"/>
              <a:gd name="T7" fmla="*/ 0 h 86"/>
              <a:gd name="T8" fmla="*/ 0 60000 65536"/>
              <a:gd name="T9" fmla="*/ 0 60000 65536"/>
              <a:gd name="T10" fmla="*/ 0 60000 65536"/>
              <a:gd name="T11" fmla="*/ 0 60000 65536"/>
              <a:gd name="T12" fmla="*/ 0 w 144"/>
              <a:gd name="T13" fmla="*/ 0 h 86"/>
              <a:gd name="T14" fmla="*/ 144 w 144"/>
              <a:gd name="T15" fmla="*/ 86 h 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" h="86">
                <a:moveTo>
                  <a:pt x="144" y="43"/>
                </a:moveTo>
                <a:lnTo>
                  <a:pt x="96" y="86"/>
                </a:lnTo>
                <a:lnTo>
                  <a:pt x="32" y="64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1A11FF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9" name="Line 124"/>
          <p:cNvSpPr>
            <a:spLocks noChangeShapeType="1"/>
          </p:cNvSpPr>
          <p:nvPr/>
        </p:nvSpPr>
        <p:spPr bwMode="auto">
          <a:xfrm flipH="1">
            <a:off x="1331913" y="1628775"/>
            <a:ext cx="5688012" cy="28082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0" name="Text Box 126"/>
          <p:cNvSpPr txBox="1">
            <a:spLocks noChangeArrowheads="1"/>
          </p:cNvSpPr>
          <p:nvPr/>
        </p:nvSpPr>
        <p:spPr bwMode="auto">
          <a:xfrm>
            <a:off x="4643438" y="6296025"/>
            <a:ext cx="39500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4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</a:t>
            </a:r>
            <a:r>
              <a:rPr lang="en-US" sz="1400" dirty="0">
                <a:solidFill>
                  <a:srgbClr val="663300"/>
                </a:solidFill>
                <a:latin typeface="Palatino Linotype" panose="02040502050505030304" pitchFamily="18" charset="0"/>
              </a:rPr>
              <a:t>. </a:t>
            </a:r>
            <a:r>
              <a:rPr lang="en-US" sz="1400" dirty="0" err="1">
                <a:solidFill>
                  <a:srgbClr val="663300"/>
                </a:solidFill>
                <a:latin typeface="Palatino Linotype" panose="02040502050505030304" pitchFamily="18" charset="0"/>
              </a:rPr>
              <a:t>Sauli</a:t>
            </a:r>
            <a:r>
              <a:rPr lang="en-US" sz="1400" dirty="0">
                <a:solidFill>
                  <a:srgbClr val="663300"/>
                </a:solidFill>
                <a:latin typeface="Palatino Linotype" panose="02040502050505030304" pitchFamily="18" charset="0"/>
              </a:rPr>
              <a:t>, </a:t>
            </a:r>
            <a:r>
              <a:rPr lang="en-US" sz="1400" dirty="0" err="1">
                <a:solidFill>
                  <a:srgbClr val="663300"/>
                </a:solidFill>
                <a:latin typeface="Palatino Linotype" panose="02040502050505030304" pitchFamily="18" charset="0"/>
              </a:rPr>
              <a:t>Nucl</a:t>
            </a:r>
            <a:r>
              <a:rPr lang="en-US" sz="1400" dirty="0">
                <a:solidFill>
                  <a:srgbClr val="663300"/>
                </a:solidFill>
                <a:latin typeface="Palatino Linotype" panose="02040502050505030304" pitchFamily="18" charset="0"/>
              </a:rPr>
              <a:t>. </a:t>
            </a:r>
            <a:r>
              <a:rPr lang="en-US" sz="1400" dirty="0" err="1">
                <a:solidFill>
                  <a:srgbClr val="663300"/>
                </a:solidFill>
                <a:latin typeface="Palatino Linotype" panose="02040502050505030304" pitchFamily="18" charset="0"/>
              </a:rPr>
              <a:t>Instrum</a:t>
            </a:r>
            <a:r>
              <a:rPr lang="en-US" sz="1400" dirty="0">
                <a:solidFill>
                  <a:srgbClr val="663300"/>
                </a:solidFill>
                <a:latin typeface="Palatino Linotype" panose="02040502050505030304" pitchFamily="18" charset="0"/>
              </a:rPr>
              <a:t>. Methods A386(1997)531</a:t>
            </a:r>
          </a:p>
          <a:p>
            <a:pPr eaLnBrk="0" hangingPunct="0">
              <a:defRPr/>
            </a:pPr>
            <a:r>
              <a:rPr lang="en-US" sz="1400" dirty="0">
                <a:solidFill>
                  <a:srgbClr val="663300"/>
                </a:solidFill>
                <a:latin typeface="Palatino Linotype" panose="02040502050505030304" pitchFamily="18" charset="0"/>
              </a:rPr>
              <a:t>F. </a:t>
            </a:r>
            <a:r>
              <a:rPr lang="en-US" sz="1400" dirty="0" err="1">
                <a:solidFill>
                  <a:srgbClr val="663300"/>
                </a:solidFill>
                <a:latin typeface="Palatino Linotype" panose="02040502050505030304" pitchFamily="18" charset="0"/>
              </a:rPr>
              <a:t>Sauli</a:t>
            </a:r>
            <a:r>
              <a:rPr lang="en-US" sz="1400" dirty="0">
                <a:solidFill>
                  <a:srgbClr val="663300"/>
                </a:solidFill>
                <a:latin typeface="Palatino Linotype" panose="02040502050505030304" pitchFamily="18" charset="0"/>
              </a:rPr>
              <a:t>, http://www.cern.ch/GDD</a:t>
            </a:r>
          </a:p>
        </p:txBody>
      </p:sp>
      <p:pic>
        <p:nvPicPr>
          <p:cNvPr id="61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628775"/>
            <a:ext cx="2449513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Rectangle 61"/>
          <p:cNvSpPr/>
          <p:nvPr/>
        </p:nvSpPr>
        <p:spPr>
          <a:xfrm>
            <a:off x="35496" y="1037054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A difference of potentials of ~ 500V is </a:t>
            </a:r>
          </a:p>
          <a:p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applied between the two GEM electrodes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.</a:t>
            </a:r>
          </a:p>
          <a:p>
            <a:endParaRPr lang="en-US" sz="1600" dirty="0">
              <a:latin typeface="Palatino Linotype" panose="02040502050505030304" pitchFamily="18" charset="0"/>
            </a:endParaRPr>
          </a:p>
          <a:p>
            <a:r>
              <a:rPr lang="en-US" sz="1600" dirty="0">
                <a:latin typeface="Palatino Linotype" panose="02040502050505030304" pitchFamily="18" charset="0"/>
              </a:rPr>
              <a:t> 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t</a:t>
            </a:r>
            <a:r>
              <a:rPr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he 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primary electrons released by the</a:t>
            </a:r>
          </a:p>
          <a:p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 ionizing particle, drift towards the holes</a:t>
            </a:r>
          </a:p>
          <a:p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where the high electric field triggers the </a:t>
            </a:r>
          </a:p>
          <a:p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electron multiplication process.</a:t>
            </a:r>
          </a:p>
        </p:txBody>
      </p:sp>
    </p:spTree>
    <p:extLst>
      <p:ext uri="{BB962C8B-B14F-4D97-AF65-F5344CB8AC3E}">
        <p14:creationId xmlns:p14="http://schemas.microsoft.com/office/powerpoint/2010/main" val="1327901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/>
      <p:bldP spid="19" grpId="0" animBg="1"/>
      <p:bldP spid="19" grpId="1" animBg="1"/>
      <p:bldP spid="20" grpId="0" animBg="1"/>
      <p:bldP spid="21" grpId="0" animBg="1"/>
      <p:bldP spid="22" grpId="0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8" grpId="1" animBg="1"/>
      <p:bldP spid="52" grpId="0"/>
      <p:bldP spid="53" grpId="0"/>
      <p:bldP spid="54" grpId="0"/>
      <p:bldP spid="55" grpId="0"/>
      <p:bldP spid="56" grpId="0" animBg="1"/>
      <p:bldP spid="57" grpId="0" animBg="1"/>
      <p:bldP spid="58" grpId="0" animBg="1"/>
      <p:bldP spid="58" grpId="1" animBg="1"/>
      <p:bldP spid="5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0"/>
            <a:ext cx="4643437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7563"/>
            <a:ext cx="4537075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867400" y="6237288"/>
            <a:ext cx="1763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CDF Experiment</a:t>
            </a:r>
            <a:endParaRPr lang="fr-FR" sz="16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4500563" cy="341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3" y="3429000"/>
            <a:ext cx="4602163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339975" y="6308725"/>
            <a:ext cx="1606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H1 Experiment</a:t>
            </a:r>
            <a:endParaRPr lang="fr-FR" sz="16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619250" y="2519363"/>
            <a:ext cx="5616575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9" name="WordArt 9"/>
          <p:cNvSpPr>
            <a:spLocks noChangeArrowheads="1" noChangeShapeType="1" noTextEdit="1"/>
          </p:cNvSpPr>
          <p:nvPr/>
        </p:nvSpPr>
        <p:spPr bwMode="auto">
          <a:xfrm>
            <a:off x="2054225" y="2663825"/>
            <a:ext cx="4791075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Silicon Detectors in Particle Physics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124075" y="44450"/>
            <a:ext cx="20335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ALEPH Experiment</a:t>
            </a:r>
            <a:endParaRPr lang="fr-FR" sz="16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5940425" y="68263"/>
            <a:ext cx="2090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DELPHI Experiment</a:t>
            </a:r>
            <a:endParaRPr lang="fr-FR" sz="16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287337" y="3158038"/>
            <a:ext cx="8569325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Strip</a:t>
            </a:r>
            <a:r>
              <a:rPr lang="fr-FR" dirty="0">
                <a:solidFill>
                  <a:srgbClr val="FF0000"/>
                </a:solidFill>
                <a:latin typeface="Palatino Linotype" panose="02040502050505030304" pitchFamily="18" charset="0"/>
              </a:rPr>
              <a:t> and </a:t>
            </a:r>
            <a:r>
              <a:rPr lang="fr-FR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hybrid</a:t>
            </a:r>
            <a:r>
              <a:rPr lang="fr-FR" dirty="0">
                <a:solidFill>
                  <a:srgbClr val="FF0000"/>
                </a:solidFill>
                <a:latin typeface="Palatino Linotype" panose="02040502050505030304" pitchFamily="18" charset="0"/>
              </a:rPr>
              <a:t> pixel detectors are mature technologies </a:t>
            </a:r>
            <a:r>
              <a:rPr lang="fr-FR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employed</a:t>
            </a:r>
            <a:r>
              <a:rPr lang="fr-FR" dirty="0">
                <a:solidFill>
                  <a:srgbClr val="FF0000"/>
                </a:solidFill>
                <a:latin typeface="Palatino Linotype" panose="02040502050505030304" pitchFamily="18" charset="0"/>
              </a:rPr>
              <a:t> in </a:t>
            </a:r>
            <a:r>
              <a:rPr lang="fr-FR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almost</a:t>
            </a:r>
            <a:r>
              <a:rPr lang="fr-FR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every</a:t>
            </a:r>
            <a:r>
              <a:rPr lang="fr-FR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experiment</a:t>
            </a:r>
            <a:r>
              <a:rPr lang="fr-FR" dirty="0">
                <a:solidFill>
                  <a:srgbClr val="FF0000"/>
                </a:solidFill>
                <a:latin typeface="Palatino Linotype" panose="02040502050505030304" pitchFamily="18" charset="0"/>
              </a:rPr>
              <a:t> in high </a:t>
            </a:r>
            <a:r>
              <a:rPr lang="fr-FR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energy</a:t>
            </a:r>
            <a:r>
              <a:rPr lang="fr-FR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physics</a:t>
            </a:r>
            <a:r>
              <a:rPr lang="fr-F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1648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3" y="692696"/>
            <a:ext cx="9048859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3133" y="71438"/>
            <a:ext cx="9048859" cy="549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899592" y="197932"/>
            <a:ext cx="7272808" cy="4227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2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1983: First Silicon Strip Detector in HEP</a:t>
            </a:r>
            <a:endParaRPr lang="fr-FR" sz="20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/>
              <a:cs typeface="Arial"/>
            </a:endParaRP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6055172" y="5085184"/>
            <a:ext cx="307816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>Ratio of detector surface</a:t>
            </a:r>
          </a:p>
          <a:p>
            <a:pPr algn="ctr"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>to </a:t>
            </a:r>
            <a:r>
              <a:rPr lang="fr-FR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>nearby</a:t>
            </a: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> </a:t>
            </a:r>
            <a:r>
              <a:rPr lang="fr-FR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>electronics</a:t>
            </a:r>
            <a:endParaRPr lang="fr-FR" sz="2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Palatino Linotype" pitchFamily="18" charset="0"/>
            </a:endParaRPr>
          </a:p>
          <a:p>
            <a:pPr algn="ctr"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>surface 1:300 !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427984" y="3753036"/>
            <a:ext cx="1728192" cy="1332148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79512" y="1115452"/>
            <a:ext cx="8794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NA11/NA32 </a:t>
            </a:r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Experiment</a:t>
            </a:r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at</a:t>
            </a:r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CERN –</a:t>
            </a:r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Measure</a:t>
            </a:r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Lifetime</a:t>
            </a:r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and Mass of </a:t>
            </a:r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Charm</a:t>
            </a:r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Mesons</a:t>
            </a:r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endParaRPr lang="fr-FR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1461" y="5589240"/>
            <a:ext cx="50706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1200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diode strips on 24 x 36mm2 active area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250-500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μm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thick bulk material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l-G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4.5 </a:t>
            </a:r>
            <a:r>
              <a:rPr lang="el-G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μ</a:t>
            </a:r>
            <a:r>
              <a:rPr lang="fr-F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m </a:t>
            </a:r>
            <a:r>
              <a:rPr lang="fr-FR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resolution</a:t>
            </a:r>
            <a:r>
              <a:rPr lang="fr-F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6797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9144000" cy="6858000"/>
          </a:xfrm>
          <a:prstGeom prst="rect">
            <a:avLst/>
          </a:prstGeom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050" y="2420888"/>
            <a:ext cx="2749038" cy="2960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556792"/>
            <a:ext cx="3672408" cy="382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01228" y="620688"/>
            <a:ext cx="87632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Palatino Linotype" pitchFamily="18" charset="0"/>
              </a:rPr>
              <a:t>1980’s: The </a:t>
            </a:r>
            <a:r>
              <a:rPr lang="en-US" dirty="0">
                <a:solidFill>
                  <a:schemeClr val="bg1"/>
                </a:solidFill>
                <a:latin typeface="Palatino Linotype" pitchFamily="18" charset="0"/>
              </a:rPr>
              <a:t>post era of the </a:t>
            </a:r>
            <a:r>
              <a:rPr lang="en-US" i="1" dirty="0">
                <a:solidFill>
                  <a:schemeClr val="bg1"/>
                </a:solidFill>
                <a:latin typeface="Palatino Linotype" pitchFamily="18" charset="0"/>
              </a:rPr>
              <a:t>Z and W discovery, after the observation of Jets at UA1 and </a:t>
            </a:r>
            <a:r>
              <a:rPr lang="en-US" dirty="0">
                <a:solidFill>
                  <a:schemeClr val="bg1"/>
                </a:solidFill>
                <a:latin typeface="Palatino Linotype" pitchFamily="18" charset="0"/>
              </a:rPr>
              <a:t>UA2 </a:t>
            </a:r>
            <a:r>
              <a:rPr lang="en-US" dirty="0" smtClean="0">
                <a:solidFill>
                  <a:schemeClr val="bg1"/>
                </a:solidFill>
                <a:latin typeface="Palatino Linotype" pitchFamily="18" charset="0"/>
              </a:rPr>
              <a:t>at CERN – “To proceed </a:t>
            </a:r>
            <a:r>
              <a:rPr lang="en-US" dirty="0">
                <a:solidFill>
                  <a:schemeClr val="bg1"/>
                </a:solidFill>
                <a:latin typeface="Palatino Linotype" pitchFamily="18" charset="0"/>
              </a:rPr>
              <a:t>with high energy particle physics, one has to tag the </a:t>
            </a:r>
            <a:r>
              <a:rPr lang="en-US" dirty="0" err="1">
                <a:solidFill>
                  <a:schemeClr val="bg1"/>
                </a:solidFill>
                <a:latin typeface="Palatino Linotype" pitchFamily="18" charset="0"/>
              </a:rPr>
              <a:t>flavour</a:t>
            </a:r>
            <a:r>
              <a:rPr lang="en-US" dirty="0">
                <a:solidFill>
                  <a:schemeClr val="bg1"/>
                </a:solidFill>
                <a:latin typeface="Palatino Linotype" pitchFamily="18" charset="0"/>
              </a:rPr>
              <a:t> of the quarks!”</a:t>
            </a:r>
            <a:endParaRPr lang="fr-FR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2420888"/>
            <a:ext cx="2474522" cy="2974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95536" y="5500923"/>
            <a:ext cx="4140460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2000" dirty="0">
                <a:solidFill>
                  <a:srgbClr val="663300"/>
                </a:solidFill>
                <a:latin typeface="Palatino Linotype" pitchFamily="18" charset="0"/>
              </a:rPr>
              <a:t>b</a:t>
            </a:r>
            <a:r>
              <a:rPr lang="fr-FR" sz="2000" dirty="0" smtClean="0">
                <a:solidFill>
                  <a:srgbClr val="663300"/>
                </a:solidFill>
                <a:latin typeface="Palatino Linotype" pitchFamily="18" charset="0"/>
              </a:rPr>
              <a:t>-jet </a:t>
            </a:r>
            <a:r>
              <a:rPr lang="fr-FR" sz="2000" dirty="0">
                <a:solidFill>
                  <a:srgbClr val="663300"/>
                </a:solidFill>
                <a:latin typeface="Palatino Linotype" pitchFamily="18" charset="0"/>
              </a:rPr>
              <a:t>identification </a:t>
            </a:r>
            <a:r>
              <a:rPr lang="fr-FR" sz="2000" dirty="0" err="1">
                <a:solidFill>
                  <a:srgbClr val="663300"/>
                </a:solidFill>
                <a:latin typeface="Palatino Linotype" pitchFamily="18" charset="0"/>
              </a:rPr>
              <a:t>is</a:t>
            </a:r>
            <a:r>
              <a:rPr lang="fr-FR" sz="2000" dirty="0">
                <a:solidFill>
                  <a:srgbClr val="663300"/>
                </a:solidFill>
                <a:latin typeface="Palatino Linotype" pitchFamily="18" charset="0"/>
              </a:rPr>
              <a:t> crucial,</a:t>
            </a:r>
          </a:p>
          <a:p>
            <a:r>
              <a:rPr lang="en-US" sz="2000" dirty="0">
                <a:solidFill>
                  <a:srgbClr val="663300"/>
                </a:solidFill>
                <a:latin typeface="Palatino Linotype" pitchFamily="18" charset="0"/>
              </a:rPr>
              <a:t>making use of 1.5 </a:t>
            </a:r>
            <a:r>
              <a:rPr lang="en-US" sz="2000" dirty="0" err="1">
                <a:solidFill>
                  <a:srgbClr val="663300"/>
                </a:solidFill>
                <a:latin typeface="Palatino Linotype" pitchFamily="18" charset="0"/>
              </a:rPr>
              <a:t>ps</a:t>
            </a:r>
            <a:r>
              <a:rPr lang="en-US" sz="2000" dirty="0">
                <a:solidFill>
                  <a:srgbClr val="663300"/>
                </a:solidFill>
                <a:latin typeface="Palatino Linotype" pitchFamily="18" charset="0"/>
              </a:rPr>
              <a:t> b lifetime: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Palatino Linotype" pitchFamily="18" charset="0"/>
                <a:sym typeface="Wingdings" pitchFamily="2" charset="2"/>
              </a:rPr>
              <a:t></a:t>
            </a:r>
            <a:r>
              <a:rPr lang="en-US" sz="2000" dirty="0" smtClean="0">
                <a:solidFill>
                  <a:srgbClr val="FF0000"/>
                </a:solidFill>
                <a:latin typeface="Palatino Linotype" pitchFamily="18" charset="0"/>
              </a:rPr>
              <a:t>flight 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distance  few 100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μm</a:t>
            </a:r>
            <a:endParaRPr lang="en-US" sz="2000" dirty="0">
              <a:solidFill>
                <a:srgbClr val="FF0000"/>
              </a:solidFill>
              <a:latin typeface="Palatino Linotype" pitchFamily="18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Palatino Linotype" pitchFamily="18" charset="0"/>
                <a:sym typeface="Wingdings" pitchFamily="2" charset="2"/>
              </a:rPr>
              <a:t></a:t>
            </a:r>
            <a:r>
              <a:rPr lang="en-US" sz="2000" dirty="0" smtClean="0">
                <a:solidFill>
                  <a:srgbClr val="FF0000"/>
                </a:solidFill>
                <a:latin typeface="Palatino Linotype" pitchFamily="18" charset="0"/>
              </a:rPr>
              <a:t> need 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hit precision </a:t>
            </a:r>
            <a:r>
              <a:rPr lang="en-US" sz="2000" dirty="0" smtClean="0">
                <a:solidFill>
                  <a:srgbClr val="FF0000"/>
                </a:solidFill>
                <a:latin typeface="Palatino Linotype" pitchFamily="18" charset="0"/>
              </a:rPr>
              <a:t>~ 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10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μm</a:t>
            </a:r>
            <a:endParaRPr lang="fr-FR" sz="2000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750" y="5517232"/>
            <a:ext cx="3648754" cy="115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9"/>
          <p:cNvSpPr txBox="1"/>
          <p:nvPr/>
        </p:nvSpPr>
        <p:spPr>
          <a:xfrm>
            <a:off x="610727" y="1713002"/>
            <a:ext cx="4249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Palatino Linotype" pitchFamily="18" charset="0"/>
              </a:rPr>
              <a:t>Top Quark Production at </a:t>
            </a:r>
            <a:r>
              <a:rPr lang="en-US" sz="2000" dirty="0" err="1" smtClean="0">
                <a:solidFill>
                  <a:schemeClr val="bg1"/>
                </a:solidFill>
                <a:latin typeface="Palatino Linotype" pitchFamily="18" charset="0"/>
              </a:rPr>
              <a:t>Tevatron</a:t>
            </a:r>
            <a:r>
              <a:rPr lang="en-US" sz="2000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Palatino Linotype" pitchFamily="18" charset="0"/>
              </a:rPr>
              <a:t>(t </a:t>
            </a:r>
            <a:r>
              <a:rPr lang="en-US" sz="2000" dirty="0" err="1" smtClean="0">
                <a:solidFill>
                  <a:schemeClr val="bg1"/>
                </a:solidFill>
                <a:latin typeface="Palatino Linotype" pitchFamily="18" charset="0"/>
              </a:rPr>
              <a:t>tbar</a:t>
            </a:r>
            <a:r>
              <a:rPr lang="en-US" sz="2000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Palatino Linotype" pitchFamily="18" charset="0"/>
                <a:sym typeface="Wingdings" pitchFamily="2" charset="2"/>
              </a:rPr>
              <a:t> </a:t>
            </a:r>
            <a:r>
              <a:rPr lang="en-US" sz="2000" dirty="0" err="1" smtClean="0">
                <a:solidFill>
                  <a:schemeClr val="bg1"/>
                </a:solidFill>
                <a:latin typeface="Palatino Linotype" pitchFamily="18" charset="0"/>
                <a:sym typeface="Wingdings" pitchFamily="2" charset="2"/>
              </a:rPr>
              <a:t>bW</a:t>
            </a:r>
            <a:r>
              <a:rPr lang="en-US" sz="2000" dirty="0" smtClean="0">
                <a:solidFill>
                  <a:schemeClr val="bg1"/>
                </a:solidFill>
                <a:latin typeface="Palatino Linotype" pitchFamily="18" charset="0"/>
                <a:sym typeface="Wingdings" pitchFamily="2" charset="2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Palatino Linotype" pitchFamily="18" charset="0"/>
                <a:sym typeface="Wingdings" pitchFamily="2" charset="2"/>
              </a:rPr>
              <a:t>bbarW</a:t>
            </a:r>
            <a:r>
              <a:rPr lang="en-US" sz="2000" dirty="0" smtClean="0">
                <a:solidFill>
                  <a:schemeClr val="bg1"/>
                </a:solidFill>
                <a:latin typeface="Palatino Linotype" pitchFamily="18" charset="0"/>
                <a:sym typeface="Wingdings" pitchFamily="2" charset="2"/>
              </a:rPr>
              <a:t>)</a:t>
            </a:r>
            <a:r>
              <a:rPr lang="en-US" sz="2000" dirty="0" smtClean="0">
                <a:solidFill>
                  <a:schemeClr val="bg1"/>
                </a:solidFill>
                <a:latin typeface="Palatino Linotype" pitchFamily="18" charset="0"/>
              </a:rPr>
              <a:t>:</a:t>
            </a:r>
            <a:endParaRPr lang="fr-FR" sz="2000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7740352" y="4365104"/>
            <a:ext cx="609622" cy="2159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flipH="1">
            <a:off x="7284127" y="4581004"/>
            <a:ext cx="761036" cy="93622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-42577" y="84540"/>
            <a:ext cx="9229155" cy="642942"/>
          </a:xfrm>
          <a:prstGeom prst="rect">
            <a:avLst/>
          </a:prstGeom>
          <a:ln>
            <a:noFill/>
          </a:ln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9pPr>
          </a:lstStyle>
          <a:p>
            <a:pPr algn="ctr"/>
            <a:r>
              <a:rPr lang="en-GB" sz="32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MT"/>
                <a:cs typeface="Arial" pitchFamily="34" charset="0"/>
              </a:rPr>
              <a:t>1995: Discovery of Top Quark at </a:t>
            </a:r>
            <a:r>
              <a:rPr lang="en-GB" sz="3200" b="1" kern="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MT"/>
                <a:cs typeface="Arial" pitchFamily="34" charset="0"/>
              </a:rPr>
              <a:t>Tevatrion</a:t>
            </a:r>
            <a:r>
              <a:rPr lang="en-GB" sz="32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MT"/>
                <a:cs typeface="Arial" pitchFamily="34" charset="0"/>
              </a:rPr>
              <a:t> </a:t>
            </a:r>
            <a:endParaRPr lang="en-GB" sz="3200" b="1" kern="0" dirty="0" smtClean="0">
              <a:solidFill>
                <a:srgbClr val="FFFF00"/>
              </a:solidFill>
              <a:latin typeface="ArialM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22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0"/>
            <a:ext cx="4465638" cy="675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-26988"/>
            <a:ext cx="4583113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2268538" y="1412875"/>
            <a:ext cx="1439862" cy="215900"/>
          </a:xfrm>
          <a:prstGeom prst="leftArrow">
            <a:avLst>
              <a:gd name="adj1" fmla="val 50000"/>
              <a:gd name="adj2" fmla="val 166728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4067175" y="981075"/>
            <a:ext cx="1295400" cy="217488"/>
          </a:xfrm>
          <a:prstGeom prst="rightArrow">
            <a:avLst>
              <a:gd name="adj1" fmla="val 50000"/>
              <a:gd name="adj2" fmla="val 148905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</p:spTree>
    <p:extLst>
      <p:ext uri="{BB962C8B-B14F-4D97-AF65-F5344CB8AC3E}">
        <p14:creationId xmlns:p14="http://schemas.microsoft.com/office/powerpoint/2010/main" val="425331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107504" y="71438"/>
            <a:ext cx="8856984" cy="549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" name="WordArt 5"/>
          <p:cNvSpPr>
            <a:spLocks noChangeArrowheads="1" noChangeShapeType="1" noTextEdit="1"/>
          </p:cNvSpPr>
          <p:nvPr/>
        </p:nvSpPr>
        <p:spPr bwMode="auto">
          <a:xfrm>
            <a:off x="395536" y="188640"/>
            <a:ext cx="8424936" cy="3600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2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Silicon </a:t>
            </a:r>
            <a:r>
              <a:rPr lang="en-US" sz="20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Detectors </a:t>
            </a:r>
            <a:r>
              <a:rPr lang="en-US" sz="2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has transformed </a:t>
            </a:r>
            <a:r>
              <a:rPr lang="en-US" sz="20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the way we </a:t>
            </a:r>
            <a:r>
              <a:rPr lang="en-US" sz="2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look at </a:t>
            </a:r>
            <a:r>
              <a:rPr lang="en-US" sz="20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particles</a:t>
            </a:r>
            <a:endParaRPr lang="fr-FR" sz="20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/>
              <a:cs typeface="Arial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-108520" y="836687"/>
            <a:ext cx="3059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solidFill>
                  <a:srgbClr val="FF0000"/>
                </a:solidFill>
                <a:latin typeface="Palatino Linotype" pitchFamily="18" charset="0"/>
              </a:rPr>
              <a:t>1950-1970:</a:t>
            </a:r>
            <a:r>
              <a:rPr lang="fr-FR" dirty="0" smtClean="0">
                <a:solidFill>
                  <a:srgbClr val="663300"/>
                </a:solidFill>
                <a:latin typeface="Palatino Linotype" pitchFamily="18" charset="0"/>
              </a:rPr>
              <a:t> </a:t>
            </a:r>
            <a:r>
              <a:rPr lang="fr-FR" dirty="0" err="1" smtClean="0">
                <a:solidFill>
                  <a:srgbClr val="663300"/>
                </a:solidFill>
                <a:latin typeface="Palatino Linotype" pitchFamily="18" charset="0"/>
              </a:rPr>
              <a:t>Pre-Silicon</a:t>
            </a:r>
            <a:r>
              <a:rPr lang="fr-FR" dirty="0" smtClean="0">
                <a:solidFill>
                  <a:srgbClr val="663300"/>
                </a:solidFill>
                <a:latin typeface="Palatino Linotype" pitchFamily="18" charset="0"/>
              </a:rPr>
              <a:t> </a:t>
            </a:r>
            <a:r>
              <a:rPr lang="fr-FR" dirty="0" err="1" smtClean="0">
                <a:solidFill>
                  <a:srgbClr val="663300"/>
                </a:solidFill>
                <a:latin typeface="Palatino Linotype" pitchFamily="18" charset="0"/>
              </a:rPr>
              <a:t>Era</a:t>
            </a:r>
            <a:r>
              <a:rPr lang="fr-FR" dirty="0" smtClean="0">
                <a:solidFill>
                  <a:srgbClr val="663300"/>
                </a:solidFill>
                <a:latin typeface="Palatino Linotype" pitchFamily="18" charset="0"/>
              </a:rPr>
              <a:t>- </a:t>
            </a:r>
            <a:endParaRPr lang="fr-FR" dirty="0">
              <a:solidFill>
                <a:srgbClr val="663300"/>
              </a:solidFill>
              <a:latin typeface="Palatino Linotype" pitchFamily="18" charset="0"/>
            </a:endParaRPr>
          </a:p>
          <a:p>
            <a:pPr algn="ctr"/>
            <a:r>
              <a:rPr lang="fr-FR" dirty="0" smtClean="0">
                <a:solidFill>
                  <a:srgbClr val="663300"/>
                </a:solidFill>
                <a:latin typeface="Palatino Linotype" pitchFamily="18" charset="0"/>
              </a:rPr>
              <a:t>photo </a:t>
            </a:r>
            <a:r>
              <a:rPr lang="fr-FR" dirty="0">
                <a:solidFill>
                  <a:srgbClr val="663300"/>
                </a:solidFill>
                <a:latin typeface="Palatino Linotype" pitchFamily="18" charset="0"/>
              </a:rPr>
              <a:t>of </a:t>
            </a:r>
            <a:r>
              <a:rPr lang="fr-FR" dirty="0" err="1">
                <a:solidFill>
                  <a:srgbClr val="663300"/>
                </a:solidFill>
                <a:latin typeface="Palatino Linotype" pitchFamily="18" charset="0"/>
              </a:rPr>
              <a:t>ionization</a:t>
            </a:r>
            <a:r>
              <a:rPr lang="fr-FR" dirty="0">
                <a:solidFill>
                  <a:srgbClr val="663300"/>
                </a:solidFill>
                <a:latin typeface="Palatino Linotype" pitchFamily="18" charset="0"/>
              </a:rPr>
              <a:t> </a:t>
            </a:r>
            <a:r>
              <a:rPr lang="fr-FR" dirty="0" err="1">
                <a:solidFill>
                  <a:srgbClr val="663300"/>
                </a:solidFill>
                <a:latin typeface="Palatino Linotype" pitchFamily="18" charset="0"/>
              </a:rPr>
              <a:t>trails</a:t>
            </a:r>
            <a:endParaRPr lang="fr-FR" dirty="0">
              <a:solidFill>
                <a:srgbClr val="663300"/>
              </a:solidFill>
              <a:latin typeface="Palatino Linotype" pitchFamily="18" charset="0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2" y="1628800"/>
            <a:ext cx="2880320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628800"/>
            <a:ext cx="2954789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637535"/>
            <a:ext cx="2870068" cy="243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3093883" y="836687"/>
            <a:ext cx="28462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solidFill>
                  <a:srgbClr val="FF0000"/>
                </a:solidFill>
                <a:latin typeface="Palatino Linotype" pitchFamily="18" charset="0"/>
              </a:rPr>
              <a:t>1990: </a:t>
            </a:r>
            <a:r>
              <a:rPr lang="fr-FR" dirty="0" smtClean="0">
                <a:solidFill>
                  <a:srgbClr val="663300"/>
                </a:solidFill>
                <a:latin typeface="Palatino Linotype" pitchFamily="18" charset="0"/>
              </a:rPr>
              <a:t>Si-vertex </a:t>
            </a:r>
            <a:r>
              <a:rPr lang="fr-FR" dirty="0">
                <a:solidFill>
                  <a:srgbClr val="663300"/>
                </a:solidFill>
                <a:latin typeface="Palatino Linotype" pitchFamily="18" charset="0"/>
              </a:rPr>
              <a:t>detector</a:t>
            </a:r>
          </a:p>
          <a:p>
            <a:pPr algn="ctr"/>
            <a:r>
              <a:rPr lang="fr-FR" dirty="0" smtClean="0">
                <a:solidFill>
                  <a:srgbClr val="663300"/>
                </a:solidFill>
                <a:latin typeface="Palatino Linotype" pitchFamily="18" charset="0"/>
              </a:rPr>
              <a:t>&amp; </a:t>
            </a:r>
            <a:r>
              <a:rPr lang="fr-FR" dirty="0" err="1" smtClean="0">
                <a:solidFill>
                  <a:srgbClr val="663300"/>
                </a:solidFill>
                <a:latin typeface="Palatino Linotype" pitchFamily="18" charset="0"/>
              </a:rPr>
              <a:t>gaseous</a:t>
            </a:r>
            <a:r>
              <a:rPr lang="fr-FR" dirty="0" smtClean="0">
                <a:solidFill>
                  <a:srgbClr val="663300"/>
                </a:solidFill>
                <a:latin typeface="Palatino Linotype" pitchFamily="18" charset="0"/>
              </a:rPr>
              <a:t> </a:t>
            </a:r>
            <a:r>
              <a:rPr lang="fr-FR" dirty="0" err="1" smtClean="0">
                <a:solidFill>
                  <a:srgbClr val="663300"/>
                </a:solidFill>
                <a:latin typeface="Palatino Linotype" pitchFamily="18" charset="0"/>
              </a:rPr>
              <a:t>tracking</a:t>
            </a:r>
            <a:r>
              <a:rPr lang="fr-FR" dirty="0" smtClean="0">
                <a:solidFill>
                  <a:srgbClr val="663300"/>
                </a:solidFill>
                <a:latin typeface="Palatino Linotype" pitchFamily="18" charset="0"/>
              </a:rPr>
              <a:t> (TPC)</a:t>
            </a:r>
            <a:endParaRPr lang="fr-FR" dirty="0">
              <a:solidFill>
                <a:srgbClr val="663300"/>
              </a:solidFill>
              <a:latin typeface="Palatino Linotype" pitchFamily="18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047656" y="620688"/>
            <a:ext cx="30505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Palatino Linotype" pitchFamily="18" charset="0"/>
              </a:rPr>
              <a:t>2010s: </a:t>
            </a:r>
            <a:r>
              <a:rPr lang="en-US" dirty="0" err="1" smtClean="0">
                <a:latin typeface="Palatino Linotype" pitchFamily="18" charset="0"/>
              </a:rPr>
              <a:t>SiD</a:t>
            </a:r>
            <a:r>
              <a:rPr lang="en-US" dirty="0" smtClean="0">
                <a:latin typeface="Palatino Linotype" pitchFamily="18" charset="0"/>
              </a:rPr>
              <a:t> concept </a:t>
            </a:r>
            <a:r>
              <a:rPr lang="en-US" dirty="0">
                <a:latin typeface="Palatino Linotype" pitchFamily="18" charset="0"/>
              </a:rPr>
              <a:t>for ILC</a:t>
            </a:r>
          </a:p>
          <a:p>
            <a:r>
              <a:rPr lang="fr-FR" dirty="0">
                <a:latin typeface="Palatino Linotype" pitchFamily="18" charset="0"/>
              </a:rPr>
              <a:t>• Si </a:t>
            </a:r>
            <a:r>
              <a:rPr lang="fr-FR" dirty="0" err="1" smtClean="0">
                <a:latin typeface="Palatino Linotype" pitchFamily="18" charset="0"/>
              </a:rPr>
              <a:t>vertexing</a:t>
            </a:r>
            <a:r>
              <a:rPr lang="fr-FR" dirty="0" smtClean="0">
                <a:latin typeface="Palatino Linotype" pitchFamily="18" charset="0"/>
              </a:rPr>
              <a:t>, Si </a:t>
            </a:r>
            <a:r>
              <a:rPr lang="fr-FR" dirty="0" err="1" smtClean="0">
                <a:latin typeface="Palatino Linotype" pitchFamily="18" charset="0"/>
              </a:rPr>
              <a:t>tracking</a:t>
            </a:r>
            <a:endParaRPr lang="fr-FR" dirty="0">
              <a:latin typeface="Palatino Linotype" pitchFamily="18" charset="0"/>
            </a:endParaRPr>
          </a:p>
          <a:p>
            <a:r>
              <a:rPr lang="fr-FR" dirty="0">
                <a:latin typeface="Palatino Linotype" pitchFamily="18" charset="0"/>
              </a:rPr>
              <a:t>• Si </a:t>
            </a:r>
            <a:r>
              <a:rPr lang="fr-FR" dirty="0" err="1">
                <a:latin typeface="Palatino Linotype" pitchFamily="18" charset="0"/>
              </a:rPr>
              <a:t>calorimetry</a:t>
            </a:r>
            <a:endParaRPr lang="fr-FR" dirty="0">
              <a:latin typeface="Palatino Linotype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1986" y="4292964"/>
            <a:ext cx="48180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00CC"/>
                </a:solidFill>
                <a:latin typeface="Arial-BoldMT"/>
              </a:rPr>
              <a:t>It might look like we are actually </a:t>
            </a:r>
            <a:r>
              <a:rPr lang="en-US" sz="2000" dirty="0">
                <a:solidFill>
                  <a:srgbClr val="FF0000"/>
                </a:solidFill>
                <a:latin typeface="Arial-BoldMT"/>
              </a:rPr>
              <a:t>seeing </a:t>
            </a:r>
            <a:r>
              <a:rPr lang="en-US" sz="2000" dirty="0" smtClean="0">
                <a:solidFill>
                  <a:srgbClr val="FF0000"/>
                </a:solidFill>
                <a:latin typeface="Arial-BoldMT"/>
              </a:rPr>
              <a:t/>
            </a:r>
            <a:br>
              <a:rPr lang="en-US" sz="2000" dirty="0" smtClean="0">
                <a:solidFill>
                  <a:srgbClr val="FF0000"/>
                </a:solidFill>
                <a:latin typeface="Arial-BoldMT"/>
              </a:rPr>
            </a:br>
            <a:r>
              <a:rPr lang="en-US" sz="2000" dirty="0" smtClean="0">
                <a:solidFill>
                  <a:srgbClr val="FF0000"/>
                </a:solidFill>
                <a:latin typeface="Arial-BoldMT"/>
              </a:rPr>
              <a:t>less </a:t>
            </a:r>
            <a:r>
              <a:rPr lang="en-US" sz="2000" dirty="0" err="1" smtClean="0">
                <a:solidFill>
                  <a:srgbClr val="0000CC"/>
                </a:solidFill>
                <a:latin typeface="Arial-BoldMT"/>
              </a:rPr>
              <a:t>now,but</a:t>
            </a:r>
            <a:r>
              <a:rPr lang="en-US" sz="2000" dirty="0" smtClean="0">
                <a:solidFill>
                  <a:srgbClr val="0000CC"/>
                </a:solidFill>
                <a:latin typeface="Arial-BoldMT"/>
              </a:rPr>
              <a:t> </a:t>
            </a:r>
            <a:r>
              <a:rPr lang="en-US" sz="2000" dirty="0">
                <a:solidFill>
                  <a:srgbClr val="0000CC"/>
                </a:solidFill>
                <a:latin typeface="Arial-BoldMT"/>
              </a:rPr>
              <a:t>we can see </a:t>
            </a:r>
            <a:r>
              <a:rPr lang="en-US" sz="2000" dirty="0">
                <a:solidFill>
                  <a:srgbClr val="FF0000"/>
                </a:solidFill>
                <a:latin typeface="Arial-BoldMT"/>
              </a:rPr>
              <a:t>a lot more </a:t>
            </a:r>
            <a:r>
              <a:rPr lang="en-US" sz="2000" dirty="0">
                <a:solidFill>
                  <a:srgbClr val="0000CC"/>
                </a:solidFill>
                <a:latin typeface="Arial-BoldMT"/>
              </a:rPr>
              <a:t>than </a:t>
            </a:r>
            <a:r>
              <a:rPr lang="en-US" sz="2000" dirty="0" smtClean="0">
                <a:solidFill>
                  <a:srgbClr val="0000CC"/>
                </a:solidFill>
                <a:latin typeface="Arial-BoldMT"/>
              </a:rPr>
              <a:t/>
            </a:r>
            <a:br>
              <a:rPr lang="en-US" sz="2000" dirty="0" smtClean="0">
                <a:solidFill>
                  <a:srgbClr val="0000CC"/>
                </a:solidFill>
                <a:latin typeface="Arial-BoldMT"/>
              </a:rPr>
            </a:br>
            <a:r>
              <a:rPr lang="en-US" sz="2000" dirty="0" smtClean="0">
                <a:solidFill>
                  <a:srgbClr val="0000CC"/>
                </a:solidFill>
                <a:latin typeface="Arial-BoldMT"/>
              </a:rPr>
              <a:t>in </a:t>
            </a:r>
            <a:r>
              <a:rPr lang="en-US" sz="2000" dirty="0">
                <a:solidFill>
                  <a:srgbClr val="0000CC"/>
                </a:solidFill>
                <a:latin typeface="Arial-BoldMT"/>
              </a:rPr>
              <a:t>pre-silicon </a:t>
            </a:r>
            <a:r>
              <a:rPr lang="en-US" sz="2000" dirty="0" smtClean="0">
                <a:solidFill>
                  <a:srgbClr val="0000CC"/>
                </a:solidFill>
                <a:latin typeface="Arial-BoldMT"/>
              </a:rPr>
              <a:t>era !</a:t>
            </a:r>
            <a:endParaRPr lang="fr-FR" sz="2000" dirty="0">
              <a:solidFill>
                <a:srgbClr val="0000CC"/>
              </a:solidFill>
              <a:latin typeface="Arial-BoldMT"/>
            </a:endParaRPr>
          </a:p>
        </p:txBody>
      </p:sp>
      <p:sp>
        <p:nvSpPr>
          <p:cNvPr id="34" name="Rectangle 6"/>
          <p:cNvSpPr>
            <a:spLocks noChangeArrowheads="1"/>
          </p:cNvSpPr>
          <p:nvPr/>
        </p:nvSpPr>
        <p:spPr bwMode="auto">
          <a:xfrm>
            <a:off x="182757" y="5445224"/>
            <a:ext cx="4536504" cy="1323439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1600" dirty="0" err="1" smtClean="0">
                <a:solidFill>
                  <a:srgbClr val="FF0000"/>
                </a:solidFill>
                <a:latin typeface="ArialMT"/>
              </a:rPr>
              <a:t>From</a:t>
            </a:r>
            <a:r>
              <a:rPr lang="fr-FR" sz="1600" dirty="0" smtClean="0">
                <a:solidFill>
                  <a:srgbClr val="FF0000"/>
                </a:solidFill>
                <a:latin typeface="ArialMT"/>
              </a:rPr>
              <a:t> </a:t>
            </a:r>
            <a:r>
              <a:rPr lang="fr-FR" sz="1600" dirty="0" err="1" smtClean="0">
                <a:solidFill>
                  <a:srgbClr val="FF0000"/>
                </a:solidFill>
                <a:latin typeface="ArialMT"/>
              </a:rPr>
              <a:t>Microelectronics</a:t>
            </a:r>
            <a:r>
              <a:rPr lang="fr-FR" sz="1600" dirty="0" smtClean="0">
                <a:solidFill>
                  <a:srgbClr val="FF0000"/>
                </a:solidFill>
                <a:latin typeface="ArialMT"/>
              </a:rPr>
              <a:t> to </a:t>
            </a:r>
            <a:r>
              <a:rPr lang="fr-FR" sz="1600" dirty="0" err="1" smtClean="0">
                <a:solidFill>
                  <a:srgbClr val="FF0000"/>
                </a:solidFill>
                <a:latin typeface="ArialMT"/>
              </a:rPr>
              <a:t>Nanoelectronics</a:t>
            </a:r>
            <a:r>
              <a:rPr lang="fr-FR" sz="1600" dirty="0" smtClean="0">
                <a:solidFill>
                  <a:srgbClr val="FF0000"/>
                </a:solidFill>
                <a:latin typeface="ArialMT"/>
              </a:rPr>
              <a:t>: </a:t>
            </a:r>
          </a:p>
          <a:p>
            <a:r>
              <a:rPr lang="fr-FR" sz="1600" dirty="0" smtClean="0">
                <a:solidFill>
                  <a:srgbClr val="663300"/>
                </a:solidFill>
                <a:latin typeface="ArialMT"/>
              </a:rPr>
              <a:t>Detectors </a:t>
            </a:r>
            <a:r>
              <a:rPr lang="fr-FR" sz="1600" dirty="0">
                <a:solidFill>
                  <a:srgbClr val="663300"/>
                </a:solidFill>
                <a:latin typeface="ArialMT"/>
              </a:rPr>
              <a:t>are more and more </a:t>
            </a:r>
            <a:r>
              <a:rPr lang="fr-FR" sz="1600" dirty="0" err="1">
                <a:solidFill>
                  <a:srgbClr val="663300"/>
                </a:solidFill>
                <a:latin typeface="ArialMT"/>
              </a:rPr>
              <a:t>based</a:t>
            </a:r>
            <a:r>
              <a:rPr lang="fr-FR" sz="1600" dirty="0">
                <a:solidFill>
                  <a:srgbClr val="663300"/>
                </a:solidFill>
                <a:latin typeface="ArialMT"/>
              </a:rPr>
              <a:t> on </a:t>
            </a:r>
            <a:endParaRPr lang="fr-FR" sz="1600" dirty="0" smtClean="0">
              <a:solidFill>
                <a:srgbClr val="663300"/>
              </a:solidFill>
              <a:latin typeface="ArialMT"/>
            </a:endParaRPr>
          </a:p>
          <a:p>
            <a:r>
              <a:rPr lang="fr-FR" sz="1600" dirty="0" smtClean="0">
                <a:solidFill>
                  <a:srgbClr val="663300"/>
                </a:solidFill>
                <a:latin typeface="ArialMT"/>
              </a:rPr>
              <a:t>semi-</a:t>
            </a:r>
            <a:r>
              <a:rPr lang="fr-FR" sz="1600" dirty="0" err="1" smtClean="0">
                <a:solidFill>
                  <a:srgbClr val="663300"/>
                </a:solidFill>
                <a:latin typeface="ArialMT"/>
              </a:rPr>
              <a:t>conductor</a:t>
            </a:r>
            <a:r>
              <a:rPr lang="fr-FR" sz="1600" dirty="0" smtClean="0">
                <a:solidFill>
                  <a:srgbClr val="663300"/>
                </a:solidFill>
                <a:latin typeface="ArialMT"/>
              </a:rPr>
              <a:t> </a:t>
            </a:r>
            <a:r>
              <a:rPr lang="fr-FR" sz="1600" dirty="0" err="1" smtClean="0">
                <a:solidFill>
                  <a:srgbClr val="663300"/>
                </a:solidFill>
                <a:latin typeface="ArialMT"/>
              </a:rPr>
              <a:t>technology</a:t>
            </a:r>
            <a:r>
              <a:rPr lang="fr-FR" sz="1600" dirty="0" smtClean="0">
                <a:solidFill>
                  <a:srgbClr val="663300"/>
                </a:solidFill>
                <a:latin typeface="ArialMT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fr-FR" sz="1600" dirty="0" err="1" smtClean="0">
                <a:solidFill>
                  <a:srgbClr val="663300"/>
                </a:solidFill>
                <a:latin typeface="ArialMT"/>
              </a:rPr>
              <a:t>from</a:t>
            </a:r>
            <a:r>
              <a:rPr lang="fr-FR" sz="1600" dirty="0" smtClean="0">
                <a:solidFill>
                  <a:srgbClr val="663300"/>
                </a:solidFill>
                <a:latin typeface="ArialMT"/>
              </a:rPr>
              <a:t> </a:t>
            </a:r>
            <a:r>
              <a:rPr lang="fr-FR" sz="1600" dirty="0">
                <a:solidFill>
                  <a:srgbClr val="663300"/>
                </a:solidFill>
                <a:latin typeface="ArialMT"/>
              </a:rPr>
              <a:t>vertex </a:t>
            </a:r>
            <a:r>
              <a:rPr lang="fr-FR" sz="1600" dirty="0" err="1">
                <a:solidFill>
                  <a:srgbClr val="663300"/>
                </a:solidFill>
                <a:latin typeface="ArialMT"/>
              </a:rPr>
              <a:t>elements</a:t>
            </a:r>
            <a:r>
              <a:rPr lang="fr-FR" sz="1600" dirty="0">
                <a:solidFill>
                  <a:srgbClr val="663300"/>
                </a:solidFill>
                <a:latin typeface="ArialMT"/>
              </a:rPr>
              <a:t> (20 </a:t>
            </a:r>
            <a:r>
              <a:rPr lang="fr-FR" sz="1600" dirty="0" err="1" smtClean="0">
                <a:solidFill>
                  <a:srgbClr val="663300"/>
                </a:solidFill>
                <a:latin typeface="ArialMT"/>
              </a:rPr>
              <a:t>um</a:t>
            </a:r>
            <a:r>
              <a:rPr lang="fr-FR" sz="1600" dirty="0" smtClean="0">
                <a:solidFill>
                  <a:srgbClr val="663300"/>
                </a:solidFill>
                <a:latin typeface="ArialMT"/>
              </a:rPr>
              <a:t> </a:t>
            </a:r>
            <a:r>
              <a:rPr lang="fr-FR" sz="1600" dirty="0" err="1">
                <a:solidFill>
                  <a:srgbClr val="663300"/>
                </a:solidFill>
                <a:latin typeface="ArialMT"/>
              </a:rPr>
              <a:t>feature</a:t>
            </a:r>
            <a:r>
              <a:rPr lang="fr-FR" sz="1600" dirty="0">
                <a:solidFill>
                  <a:srgbClr val="663300"/>
                </a:solidFill>
                <a:latin typeface="ArialMT"/>
              </a:rPr>
              <a:t> size) </a:t>
            </a:r>
            <a:endParaRPr lang="fr-FR" sz="1600" dirty="0" smtClean="0">
              <a:solidFill>
                <a:srgbClr val="663300"/>
              </a:solidFill>
              <a:latin typeface="ArialMT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fr-FR" sz="1600" dirty="0" smtClean="0">
                <a:solidFill>
                  <a:srgbClr val="663300"/>
                </a:solidFill>
                <a:latin typeface="ArialMT"/>
              </a:rPr>
              <a:t>to </a:t>
            </a:r>
            <a:r>
              <a:rPr lang="fr-FR" sz="1600" dirty="0">
                <a:solidFill>
                  <a:srgbClr val="663300"/>
                </a:solidFill>
                <a:latin typeface="ArialMT"/>
              </a:rPr>
              <a:t>Si-</a:t>
            </a:r>
            <a:r>
              <a:rPr lang="fr-FR" sz="1600" dirty="0" err="1">
                <a:solidFill>
                  <a:srgbClr val="663300"/>
                </a:solidFill>
                <a:latin typeface="ArialMT"/>
              </a:rPr>
              <a:t>calorimetry</a:t>
            </a:r>
            <a:r>
              <a:rPr lang="fr-FR" sz="1600" dirty="0">
                <a:solidFill>
                  <a:srgbClr val="663300"/>
                </a:solidFill>
                <a:latin typeface="ArialMT"/>
              </a:rPr>
              <a:t> (ILC</a:t>
            </a:r>
            <a:r>
              <a:rPr lang="fr-FR" sz="1600" dirty="0" smtClean="0">
                <a:solidFill>
                  <a:srgbClr val="663300"/>
                </a:solidFill>
                <a:latin typeface="ArialMT"/>
              </a:rPr>
              <a:t>)</a:t>
            </a:r>
            <a:endParaRPr lang="fr-FR" sz="1600" dirty="0">
              <a:solidFill>
                <a:srgbClr val="663300"/>
              </a:solidFill>
              <a:latin typeface="ArialM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133866" y="4370033"/>
            <a:ext cx="3816424" cy="1865126"/>
          </a:xfrm>
          <a:prstGeom prst="rect">
            <a:avLst/>
          </a:prstGeom>
          <a:solidFill>
            <a:sysClr val="window" lastClr="FFFFFF"/>
          </a:solidFill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kern="0" dirty="0">
                <a:solidFill>
                  <a:srgbClr val="FF0000"/>
                </a:solidFill>
                <a:latin typeface="ArialMT"/>
              </a:rPr>
              <a:t>Silicon surface:</a:t>
            </a:r>
          </a:p>
          <a:p>
            <a:pPr marL="0"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black"/>
                </a:solidFill>
                <a:latin typeface="ArialMT"/>
              </a:rPr>
              <a:t>ATLAS and CMS need to exchange </a:t>
            </a:r>
          </a:p>
          <a:p>
            <a:pPr marL="0"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black"/>
                </a:solidFill>
                <a:latin typeface="ArialMT"/>
              </a:rPr>
              <a:t>Si-trackers during LS3 (2022/23) due </a:t>
            </a:r>
          </a:p>
          <a:p>
            <a:pPr marL="0"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black"/>
                </a:solidFill>
                <a:latin typeface="ArialMT"/>
              </a:rPr>
              <a:t>to radiation effects: </a:t>
            </a:r>
            <a:r>
              <a:rPr lang="en-US" sz="1600" b="1" kern="0" dirty="0">
                <a:solidFill>
                  <a:srgbClr val="FF0000"/>
                </a:solidFill>
                <a:latin typeface="ArialMT"/>
              </a:rPr>
              <a:t>400 </a:t>
            </a:r>
            <a:r>
              <a:rPr lang="en-GB" sz="1600" b="1" kern="0" dirty="0">
                <a:solidFill>
                  <a:srgbClr val="FF0000"/>
                </a:solidFill>
                <a:latin typeface="ArialMT"/>
              </a:rPr>
              <a:t>m</a:t>
            </a:r>
            <a:r>
              <a:rPr lang="en-GB" sz="1600" b="1" kern="0" baseline="30000" dirty="0">
                <a:solidFill>
                  <a:srgbClr val="FF0000"/>
                </a:solidFill>
                <a:latin typeface="ArialMT"/>
              </a:rPr>
              <a:t>2</a:t>
            </a:r>
            <a:endParaRPr lang="en-US" sz="1600" b="1" kern="0" dirty="0">
              <a:solidFill>
                <a:srgbClr val="FF0000"/>
              </a:solidFill>
              <a:latin typeface="ArialMT"/>
            </a:endParaRPr>
          </a:p>
          <a:p>
            <a:pPr marL="0"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prstClr val="black"/>
                </a:solidFill>
                <a:latin typeface="ArialMT"/>
              </a:rPr>
              <a:t>CMS ECAL/HCAL </a:t>
            </a:r>
            <a:r>
              <a:rPr lang="en-GB" sz="1600" kern="0" dirty="0" err="1">
                <a:solidFill>
                  <a:prstClr val="black"/>
                </a:solidFill>
                <a:latin typeface="ArialMT"/>
              </a:rPr>
              <a:t>Endcap</a:t>
            </a:r>
            <a:r>
              <a:rPr lang="en-GB" sz="1600" kern="0" dirty="0">
                <a:solidFill>
                  <a:prstClr val="black"/>
                </a:solidFill>
                <a:latin typeface="ArialMT"/>
              </a:rPr>
              <a:t>: </a:t>
            </a:r>
            <a:r>
              <a:rPr lang="en-GB" sz="1600" b="1" kern="0" dirty="0">
                <a:solidFill>
                  <a:srgbClr val="FF0000"/>
                </a:solidFill>
                <a:latin typeface="ArialMT"/>
              </a:rPr>
              <a:t>600 m</a:t>
            </a:r>
            <a:r>
              <a:rPr lang="en-GB" sz="1600" b="1" kern="0" baseline="30000" dirty="0">
                <a:solidFill>
                  <a:srgbClr val="FF0000"/>
                </a:solidFill>
                <a:latin typeface="ArialMT"/>
              </a:rPr>
              <a:t>2</a:t>
            </a:r>
            <a:r>
              <a:rPr lang="en-GB" sz="1600" b="1" kern="0" dirty="0">
                <a:solidFill>
                  <a:srgbClr val="FF0000"/>
                </a:solidFill>
                <a:latin typeface="ArialMT"/>
              </a:rPr>
              <a:t> </a:t>
            </a:r>
            <a:r>
              <a:rPr lang="en-GB" sz="1600" kern="0" dirty="0">
                <a:solidFill>
                  <a:srgbClr val="FF0000"/>
                </a:solidFill>
                <a:latin typeface="ArialMT"/>
              </a:rPr>
              <a:t> ?</a:t>
            </a:r>
          </a:p>
          <a:p>
            <a:pPr marL="0"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prstClr val="black"/>
                </a:solidFill>
                <a:latin typeface="ArialMT"/>
              </a:rPr>
              <a:t>ILD/</a:t>
            </a:r>
            <a:r>
              <a:rPr lang="en-GB" sz="1600" kern="0" dirty="0" err="1">
                <a:solidFill>
                  <a:prstClr val="black"/>
                </a:solidFill>
                <a:latin typeface="ArialMT"/>
              </a:rPr>
              <a:t>SiD</a:t>
            </a:r>
            <a:r>
              <a:rPr lang="en-GB" sz="1600" kern="0" dirty="0">
                <a:solidFill>
                  <a:prstClr val="black"/>
                </a:solidFill>
                <a:latin typeface="ArialMT"/>
              </a:rPr>
              <a:t> ECAL: </a:t>
            </a:r>
            <a:r>
              <a:rPr lang="en-GB" sz="1600" b="1" kern="0" dirty="0">
                <a:solidFill>
                  <a:srgbClr val="FF0000"/>
                </a:solidFill>
                <a:latin typeface="ArialMT"/>
              </a:rPr>
              <a:t>2500 (1200) m</a:t>
            </a:r>
            <a:r>
              <a:rPr lang="en-GB" sz="1600" b="1" kern="0" baseline="30000" dirty="0">
                <a:solidFill>
                  <a:srgbClr val="FF0000"/>
                </a:solidFill>
                <a:latin typeface="ArialMT"/>
              </a:rPr>
              <a:t>2</a:t>
            </a:r>
            <a:endParaRPr lang="en-GB" sz="1600" kern="0" dirty="0">
              <a:solidFill>
                <a:srgbClr val="FF0000"/>
              </a:solidFill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391843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1259632" y="71438"/>
            <a:ext cx="6336704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" name="WordArt 9"/>
          <p:cNvSpPr>
            <a:spLocks noChangeArrowheads="1" noChangeShapeType="1" noTextEdit="1"/>
          </p:cNvSpPr>
          <p:nvPr/>
        </p:nvSpPr>
        <p:spPr bwMode="auto">
          <a:xfrm>
            <a:off x="1547664" y="206375"/>
            <a:ext cx="5832648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Why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are Silicon Detectors such a Success ?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/>
              <a:cs typeface="Arial"/>
            </a:endParaRPr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321411" y="764704"/>
            <a:ext cx="8663910" cy="1077218"/>
          </a:xfrm>
          <a:prstGeom prst="rect">
            <a:avLst/>
          </a:prstGeom>
          <a:solidFill>
            <a:srgbClr val="FFFFCC">
              <a:alpha val="7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400" dirty="0" err="1">
                <a:solidFill>
                  <a:srgbClr val="FF0000"/>
                </a:solidFill>
                <a:latin typeface="Palatino Linotype" pitchFamily="18" charset="0"/>
              </a:rPr>
              <a:t>Enormous</a:t>
            </a:r>
            <a:r>
              <a:rPr lang="fr-FR" sz="24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fr-FR" sz="2400" dirty="0" err="1">
                <a:solidFill>
                  <a:srgbClr val="FF0000"/>
                </a:solidFill>
                <a:latin typeface="Palatino Linotype" pitchFamily="18" charset="0"/>
              </a:rPr>
              <a:t>benefit</a:t>
            </a:r>
            <a:r>
              <a:rPr lang="fr-FR" sz="2400" dirty="0">
                <a:solidFill>
                  <a:srgbClr val="FF0000"/>
                </a:solidFill>
                <a:latin typeface="Palatino Linotype" pitchFamily="18" charset="0"/>
              </a:rPr>
              <a:t> (</a:t>
            </a:r>
            <a:r>
              <a:rPr lang="fr-FR" sz="2400" dirty="0" err="1">
                <a:solidFill>
                  <a:srgbClr val="FF0000"/>
                </a:solidFill>
                <a:latin typeface="Palatino Linotype" pitchFamily="18" charset="0"/>
              </a:rPr>
              <a:t>compared</a:t>
            </a:r>
            <a:r>
              <a:rPr lang="fr-FR" sz="2400" dirty="0">
                <a:solidFill>
                  <a:srgbClr val="FF0000"/>
                </a:solidFill>
                <a:latin typeface="Palatino Linotype" pitchFamily="18" charset="0"/>
              </a:rPr>
              <a:t> to </a:t>
            </a:r>
            <a:r>
              <a:rPr lang="fr-FR" sz="2400" dirty="0" err="1">
                <a:solidFill>
                  <a:srgbClr val="FF0000"/>
                </a:solidFill>
                <a:latin typeface="Palatino Linotype" pitchFamily="18" charset="0"/>
              </a:rPr>
              <a:t>gaseous</a:t>
            </a:r>
            <a:r>
              <a:rPr lang="fr-FR" sz="2400" dirty="0">
                <a:solidFill>
                  <a:srgbClr val="FF0000"/>
                </a:solidFill>
                <a:latin typeface="Palatino Linotype" pitchFamily="18" charset="0"/>
              </a:rPr>
              <a:t> detectors): </a:t>
            </a:r>
          </a:p>
          <a:p>
            <a:pPr algn="ctr">
              <a:defRPr/>
            </a:pPr>
            <a:r>
              <a:rPr lang="en-US" sz="2000" dirty="0" smtClean="0">
                <a:solidFill>
                  <a:srgbClr val="FF0000"/>
                </a:solidFill>
                <a:latin typeface="Palatino Linotype" pitchFamily="18" charset="0"/>
                <a:sym typeface="Wingdings" pitchFamily="2" charset="2"/>
              </a:rPr>
              <a:t> 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  <a:sym typeface="Wingdings" pitchFamily="2" charset="2"/>
              </a:rPr>
              <a:t>H</a:t>
            </a:r>
            <a:r>
              <a:rPr lang="en-US" sz="2000" dirty="0" smtClean="0">
                <a:solidFill>
                  <a:srgbClr val="FF0000"/>
                </a:solidFill>
                <a:latin typeface="Palatino Linotype" pitchFamily="18" charset="0"/>
              </a:rPr>
              <a:t>uge technological advances of silicon technology </a:t>
            </a:r>
            <a:r>
              <a:rPr lang="fr-FR" sz="2000" dirty="0" smtClean="0">
                <a:solidFill>
                  <a:srgbClr val="FF0000"/>
                </a:solidFill>
                <a:latin typeface="Palatino Linotype" pitchFamily="18" charset="0"/>
              </a:rPr>
              <a:t>in </a:t>
            </a:r>
            <a:r>
              <a:rPr lang="fr-FR" sz="2000" dirty="0">
                <a:solidFill>
                  <a:srgbClr val="FF0000"/>
                </a:solidFill>
                <a:latin typeface="Palatino Linotype" pitchFamily="18" charset="0"/>
              </a:rPr>
              <a:t>the IT </a:t>
            </a:r>
            <a:r>
              <a:rPr lang="fr-FR" sz="2000" dirty="0" err="1">
                <a:solidFill>
                  <a:srgbClr val="FF0000"/>
                </a:solidFill>
                <a:latin typeface="Palatino Linotype" pitchFamily="18" charset="0"/>
              </a:rPr>
              <a:t>industry</a:t>
            </a:r>
            <a:r>
              <a:rPr lang="fr-FR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endParaRPr lang="fr-FR" sz="2000" dirty="0" smtClean="0">
              <a:solidFill>
                <a:srgbClr val="FF0000"/>
              </a:solidFill>
              <a:latin typeface="Palatino Linotype" pitchFamily="18" charset="0"/>
            </a:endParaRP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  <a:sym typeface="Wingdings" pitchFamily="2" charset="2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Palatino Linotype" pitchFamily="18" charset="0"/>
                <a:sym typeface="Wingdings" pitchFamily="2" charset="2"/>
              </a:rPr>
              <a:t>     Pattern and structure are industry standard</a:t>
            </a:r>
            <a:endParaRPr lang="fr-FR" sz="2000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961248"/>
            <a:ext cx="8661793" cy="47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402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28675" y="44450"/>
            <a:ext cx="7056438" cy="504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3" name="WordArt 3"/>
          <p:cNvSpPr>
            <a:spLocks noChangeArrowheads="1" noChangeShapeType="1" noTextEdit="1"/>
          </p:cNvSpPr>
          <p:nvPr/>
        </p:nvSpPr>
        <p:spPr bwMode="auto">
          <a:xfrm>
            <a:off x="1366838" y="133350"/>
            <a:ext cx="6086475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Si-Detector Electronics and Si-Pixels</a:t>
            </a:r>
          </a:p>
        </p:txBody>
      </p:sp>
      <p:pic>
        <p:nvPicPr>
          <p:cNvPr id="4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638175"/>
            <a:ext cx="9112250" cy="624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439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611188" y="0"/>
            <a:ext cx="7921625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898525" y="144463"/>
            <a:ext cx="7362825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Silicon </a:t>
            </a:r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Detectors in Particle Physics: Evolution of Scale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/>
              <a:cs typeface="Arial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3716338"/>
            <a:ext cx="4608513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20713"/>
            <a:ext cx="4572000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120680" y="5517232"/>
            <a:ext cx="2987824" cy="1323439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CMS: ~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220 m</a:t>
            </a:r>
            <a:r>
              <a:rPr lang="en-US" sz="20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2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 Silicon: </a:t>
            </a:r>
          </a:p>
          <a:p>
            <a:pPr algn="ctr">
              <a:defRPr/>
            </a:pPr>
            <a:r>
              <a:rPr 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  <a:sym typeface="Wingdings" pitchFamily="2" charset="2"/>
              </a:rPr>
              <a:t> </a:t>
            </a:r>
            <a:r>
              <a:rPr 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More </a:t>
            </a:r>
            <a:r>
              <a:rPr lang="en-US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than all other previous HEP experiments combined !</a:t>
            </a:r>
          </a:p>
        </p:txBody>
      </p:sp>
    </p:spTree>
    <p:extLst>
      <p:ext uri="{BB962C8B-B14F-4D97-AF65-F5344CB8AC3E}">
        <p14:creationId xmlns:p14="http://schemas.microsoft.com/office/powerpoint/2010/main" val="3236263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319588" y="3213099"/>
            <a:ext cx="4824412" cy="3744914"/>
            <a:chOff x="2669" y="2027"/>
            <a:chExt cx="3039" cy="2359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69" y="2027"/>
              <a:ext cx="3039" cy="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Text Box 4"/>
            <p:cNvSpPr txBox="1">
              <a:spLocks noChangeArrowheads="1"/>
            </p:cNvSpPr>
            <p:nvPr/>
          </p:nvSpPr>
          <p:spPr bwMode="auto">
            <a:xfrm>
              <a:off x="3100" y="3940"/>
              <a:ext cx="1978" cy="44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We will just concentrate on </a:t>
              </a:r>
            </a:p>
            <a:p>
              <a:pPr algn="ctr" eaLnBrk="0" hangingPunct="0"/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detectors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17475" y="3336925"/>
            <a:ext cx="4310063" cy="3457575"/>
            <a:chOff x="74" y="2102"/>
            <a:chExt cx="2715" cy="2178"/>
          </a:xfrm>
        </p:grpSpPr>
        <p:pic>
          <p:nvPicPr>
            <p:cNvPr id="6" name="Picture 7" descr="ting_isr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4" y="2102"/>
              <a:ext cx="2092" cy="2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2180" y="2886"/>
              <a:ext cx="609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GB" b="1" dirty="0">
                  <a:solidFill>
                    <a:srgbClr val="CC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and a</a:t>
              </a:r>
            </a:p>
            <a:p>
              <a:pPr eaLnBrk="0" hangingPunct="0"/>
              <a:r>
                <a:rPr lang="en-GB" b="1" dirty="0">
                  <a:solidFill>
                    <a:srgbClr val="CC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Nobel prize</a:t>
              </a:r>
            </a:p>
          </p:txBody>
        </p:sp>
        <p:pic>
          <p:nvPicPr>
            <p:cNvPr id="8" name="Picture 9" descr="dog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7" y="3171"/>
              <a:ext cx="465" cy="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 18"/>
          <p:cNvGrpSpPr>
            <a:grpSpLocks/>
          </p:cNvGrpSpPr>
          <p:nvPr/>
        </p:nvGrpSpPr>
        <p:grpSpPr bwMode="auto">
          <a:xfrm>
            <a:off x="4511675" y="6350"/>
            <a:ext cx="4627563" cy="3251200"/>
            <a:chOff x="2842" y="4"/>
            <a:chExt cx="2915" cy="2048"/>
          </a:xfrm>
        </p:grpSpPr>
        <p:pic>
          <p:nvPicPr>
            <p:cNvPr id="10" name="Picture 11" descr="control_room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48" y="4"/>
              <a:ext cx="2909" cy="1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2" descr="dog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2842" y="1104"/>
              <a:ext cx="589" cy="6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2997" y="1819"/>
              <a:ext cx="2741" cy="23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b="1" dirty="0" smtClean="0">
                  <a:solidFill>
                    <a:srgbClr val="CC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Physicists to  operate detector/analyze data</a:t>
              </a:r>
              <a:endParaRPr lang="en-GB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3" name="Group 14"/>
          <p:cNvGrpSpPr>
            <a:grpSpLocks/>
          </p:cNvGrpSpPr>
          <p:nvPr/>
        </p:nvGrpSpPr>
        <p:grpSpPr bwMode="auto">
          <a:xfrm>
            <a:off x="33338" y="36513"/>
            <a:ext cx="4673600" cy="2909887"/>
            <a:chOff x="21" y="23"/>
            <a:chExt cx="2944" cy="1833"/>
          </a:xfrm>
        </p:grpSpPr>
        <p:pic>
          <p:nvPicPr>
            <p:cNvPr id="14" name="Picture 15" descr="access"/>
            <p:cNvPicPr>
              <a:picLocks noChangeAspect="1" noChangeArrowheads="1"/>
            </p:cNvPicPr>
            <p:nvPr/>
          </p:nvPicPr>
          <p:blipFill>
            <a:blip r:embed="rId6" cstate="print"/>
            <a:srcRect l="9402" r="16217"/>
            <a:stretch>
              <a:fillRect/>
            </a:stretch>
          </p:blipFill>
          <p:spPr bwMode="auto">
            <a:xfrm>
              <a:off x="21" y="23"/>
              <a:ext cx="2041" cy="1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6" descr="dog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19" y="1298"/>
              <a:ext cx="499" cy="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2064" y="981"/>
              <a:ext cx="901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GB" b="1" dirty="0">
                  <a:solidFill>
                    <a:srgbClr val="CC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Easy access to </a:t>
              </a:r>
              <a:r>
                <a:rPr lang="en-GB" b="1" dirty="0" smtClean="0">
                  <a:solidFill>
                    <a:srgbClr val="CC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the </a:t>
              </a:r>
              <a:r>
                <a:rPr lang="en-GB" b="1" dirty="0">
                  <a:solidFill>
                    <a:srgbClr val="CC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experiment</a:t>
              </a:r>
            </a:p>
          </p:txBody>
        </p:sp>
      </p:grpSp>
      <p:pic>
        <p:nvPicPr>
          <p:cNvPr id="17" name="Picture 2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86700" y="6634163"/>
            <a:ext cx="1228725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570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22222E-6 L -0.25799 -0.2414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00" y="-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20713"/>
            <a:ext cx="8856662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07950" y="4724400"/>
            <a:ext cx="3251211" cy="2031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</a:rPr>
              <a:t>Silicon Strip Detectors: 220 m</a:t>
            </a:r>
            <a:r>
              <a:rPr lang="en-US" baseline="30000" dirty="0">
                <a:solidFill>
                  <a:srgbClr val="FF0000"/>
                </a:solidFill>
                <a:latin typeface="Palatino Linotype" panose="02040502050505030304" pitchFamily="18" charset="0"/>
              </a:rPr>
              <a:t>2</a:t>
            </a:r>
          </a:p>
          <a:p>
            <a:pPr eaLnBrk="1" hangingPunct="1">
              <a:defRPr/>
            </a:pPr>
            <a:endParaRPr lang="en-US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en-US" dirty="0">
                <a:solidFill>
                  <a:srgbClr val="D60093"/>
                </a:solidFill>
                <a:latin typeface="Palatino Linotype" panose="02040502050505030304" pitchFamily="18" charset="0"/>
              </a:rPr>
              <a:t> </a:t>
            </a:r>
            <a:r>
              <a:rPr lang="en-US" dirty="0">
                <a:solidFill>
                  <a:srgbClr val="0000CC"/>
                </a:solidFill>
                <a:latin typeface="Palatino Linotype" panose="02040502050505030304" pitchFamily="18" charset="0"/>
              </a:rPr>
              <a:t>25000 silicon sensors</a:t>
            </a:r>
          </a:p>
          <a:p>
            <a:pPr eaLnBrk="1" hangingPunct="1">
              <a:buFontTx/>
              <a:buChar char="•"/>
              <a:defRPr/>
            </a:pPr>
            <a:r>
              <a:rPr lang="en-US" dirty="0">
                <a:solidFill>
                  <a:srgbClr val="0000CC"/>
                </a:solidFill>
                <a:latin typeface="Palatino Linotype" panose="02040502050505030304" pitchFamily="18" charset="0"/>
              </a:rPr>
              <a:t> 10 M strips = electronic </a:t>
            </a:r>
            <a:r>
              <a:rPr lang="en-US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ch.</a:t>
            </a:r>
            <a:endParaRPr lang="en-US" dirty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en-US" dirty="0">
                <a:solidFill>
                  <a:srgbClr val="0000CC"/>
                </a:solidFill>
                <a:latin typeface="Palatino Linotype" panose="02040502050505030304" pitchFamily="18" charset="0"/>
              </a:rPr>
              <a:t> 75376 readout chips</a:t>
            </a:r>
          </a:p>
          <a:p>
            <a:pPr eaLnBrk="1" hangingPunct="1">
              <a:buFontTx/>
              <a:buChar char="•"/>
              <a:defRPr/>
            </a:pPr>
            <a:r>
              <a:rPr lang="en-US" dirty="0">
                <a:solidFill>
                  <a:srgbClr val="0000CC"/>
                </a:solidFill>
                <a:latin typeface="Palatino Linotype" panose="02040502050505030304" pitchFamily="18" charset="0"/>
              </a:rPr>
              <a:t> 26.000.000 bonds</a:t>
            </a:r>
          </a:p>
          <a:p>
            <a:pPr eaLnBrk="1" hangingPunct="1">
              <a:buFontTx/>
              <a:buChar char="•"/>
              <a:defRPr/>
            </a:pPr>
            <a:r>
              <a:rPr lang="en-US" dirty="0">
                <a:solidFill>
                  <a:srgbClr val="0000CC"/>
                </a:solidFill>
                <a:latin typeface="Palatino Linotype" panose="02040502050505030304" pitchFamily="18" charset="0"/>
              </a:rPr>
              <a:t> 37.000 analog optical links</a:t>
            </a:r>
            <a:endParaRPr lang="fr-FR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2628900" y="3213100"/>
            <a:ext cx="2374900" cy="1152525"/>
          </a:xfrm>
          <a:prstGeom prst="line">
            <a:avLst/>
          </a:prstGeom>
          <a:noFill/>
          <a:ln w="19050">
            <a:solidFill>
              <a:srgbClr val="66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330325" y="44450"/>
            <a:ext cx="6337300" cy="5032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122488" y="133350"/>
            <a:ext cx="4772025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CMS Tracker: Pixels and Strips</a:t>
            </a:r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5940425" y="0"/>
            <a:ext cx="1223963" cy="54927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716338"/>
            <a:ext cx="4537075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872654" y="1020545"/>
            <a:ext cx="1792478" cy="646331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</a:rPr>
              <a:t>Silicon only 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</a:rPr>
              <a:t>tracker solution</a:t>
            </a:r>
            <a:endParaRPr lang="fr-FR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130006" y="6090340"/>
            <a:ext cx="3870325" cy="646331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buFontTx/>
              <a:buChar char="•"/>
              <a:defRPr/>
            </a:pPr>
            <a:r>
              <a:rPr lang="fr-FR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</a:t>
            </a:r>
            <a:r>
              <a:rPr lang="fr-FR" dirty="0">
                <a:solidFill>
                  <a:srgbClr val="FF0000"/>
                </a:solidFill>
                <a:latin typeface="Palatino Linotype" panose="02040502050505030304" pitchFamily="18" charset="0"/>
              </a:rPr>
              <a:t>10 </a:t>
            </a:r>
            <a:r>
              <a:rPr lang="fr-FR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layers</a:t>
            </a:r>
            <a:r>
              <a:rPr lang="fr-FR" dirty="0">
                <a:solidFill>
                  <a:srgbClr val="FF0000"/>
                </a:solidFill>
                <a:latin typeface="Palatino Linotype" panose="02040502050505030304" pitchFamily="18" charset="0"/>
              </a:rPr>
              <a:t> of Si-</a:t>
            </a:r>
            <a:r>
              <a:rPr lang="fr-FR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strip</a:t>
            </a:r>
            <a:r>
              <a:rPr lang="fr-FR" dirty="0">
                <a:solidFill>
                  <a:srgbClr val="FF0000"/>
                </a:solidFill>
                <a:latin typeface="Palatino Linotype" panose="02040502050505030304" pitchFamily="18" charset="0"/>
              </a:rPr>
              <a:t> (barrel)</a:t>
            </a:r>
          </a:p>
          <a:p>
            <a:pPr eaLnBrk="1" hangingPunct="1">
              <a:buFontTx/>
              <a:buChar char="•"/>
              <a:defRPr/>
            </a:pPr>
            <a:r>
              <a:rPr lang="fr-FR" dirty="0">
                <a:solidFill>
                  <a:srgbClr val="FF0000"/>
                </a:solidFill>
                <a:latin typeface="Palatino Linotype" panose="02040502050505030304" pitchFamily="18" charset="0"/>
              </a:rPr>
              <a:t> 9 </a:t>
            </a:r>
            <a:r>
              <a:rPr lang="fr-FR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endcap</a:t>
            </a:r>
            <a:r>
              <a:rPr lang="fr-FR" dirty="0">
                <a:solidFill>
                  <a:srgbClr val="FF0000"/>
                </a:solidFill>
                <a:latin typeface="Palatino Linotype" panose="02040502050505030304" pitchFamily="18" charset="0"/>
              </a:rPr>
              <a:t> Si-</a:t>
            </a:r>
            <a:r>
              <a:rPr lang="fr-FR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strip</a:t>
            </a:r>
            <a:r>
              <a:rPr lang="fr-FR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wheels</a:t>
            </a:r>
            <a:endParaRPr lang="fr-FR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90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20713"/>
            <a:ext cx="8856662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406400" y="4868863"/>
            <a:ext cx="2348720" cy="17543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</a:rPr>
              <a:t>Pixel Detector: ~ m</a:t>
            </a:r>
            <a:r>
              <a:rPr lang="en-US" baseline="30000" dirty="0">
                <a:solidFill>
                  <a:srgbClr val="FF0000"/>
                </a:solidFill>
                <a:latin typeface="Palatino Linotype" panose="02040502050505030304" pitchFamily="18" charset="0"/>
              </a:rPr>
              <a:t>2</a:t>
            </a:r>
          </a:p>
          <a:p>
            <a:pPr eaLnBrk="1" hangingPunct="1">
              <a:defRPr/>
            </a:pPr>
            <a:endParaRPr lang="en-US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</a:rPr>
              <a:t> 3 layers of pixels </a:t>
            </a:r>
          </a:p>
          <a:p>
            <a:pPr eaLnBrk="1" hangingPunct="1">
              <a:buFontTx/>
              <a:buChar char="•"/>
              <a:defRPr/>
            </a:pP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en-US" dirty="0">
                <a:solidFill>
                  <a:srgbClr val="0000CC"/>
                </a:solidFill>
                <a:latin typeface="Palatino Linotype" panose="02040502050505030304" pitchFamily="18" charset="0"/>
              </a:rPr>
              <a:t>1440 pixel modules</a:t>
            </a:r>
          </a:p>
          <a:p>
            <a:pPr eaLnBrk="1" hangingPunct="1">
              <a:buFontTx/>
              <a:buChar char="•"/>
              <a:defRPr/>
            </a:pPr>
            <a:r>
              <a:rPr lang="en-US" dirty="0">
                <a:solidFill>
                  <a:srgbClr val="0000CC"/>
                </a:solidFill>
                <a:latin typeface="Palatino Linotype" panose="02040502050505030304" pitchFamily="18" charset="0"/>
              </a:rPr>
              <a:t> 66 M pixel = </a:t>
            </a:r>
            <a:endParaRPr lang="en-US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eaLnBrk="1" hangingPunct="1">
              <a:defRPr/>
            </a:pPr>
            <a:r>
              <a:rPr lang="en-US" dirty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 electronic</a:t>
            </a:r>
            <a:r>
              <a:rPr lang="en-US" dirty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channels</a:t>
            </a:r>
            <a:endParaRPr lang="fr-FR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963" y="3744913"/>
            <a:ext cx="5472112" cy="298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2268538" y="2852738"/>
            <a:ext cx="2735262" cy="1512887"/>
          </a:xfrm>
          <a:prstGeom prst="line">
            <a:avLst/>
          </a:prstGeom>
          <a:noFill/>
          <a:ln w="19050">
            <a:solidFill>
              <a:srgbClr val="66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929188" y="3357563"/>
            <a:ext cx="29933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rgbClr val="006600"/>
                </a:solidFill>
                <a:latin typeface="Palatino Linotype" panose="02040502050505030304" pitchFamily="18" charset="0"/>
              </a:rPr>
              <a:t>Half disk of forward pixels:</a:t>
            </a:r>
            <a:endParaRPr lang="fr-FR" dirty="0">
              <a:solidFill>
                <a:srgbClr val="0066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1330325" y="44450"/>
            <a:ext cx="6337300" cy="5032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2122488" y="133350"/>
            <a:ext cx="4772025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CMS Tracker: Pixels and Strips</a:t>
            </a: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1872654" y="1020545"/>
            <a:ext cx="1792478" cy="646331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</a:rPr>
              <a:t>Silicon only 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</a:rPr>
              <a:t>tracker solution</a:t>
            </a:r>
            <a:endParaRPr lang="fr-FR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6" name="Oval 10"/>
          <p:cNvSpPr>
            <a:spLocks noChangeArrowheads="1"/>
          </p:cNvSpPr>
          <p:nvPr/>
        </p:nvSpPr>
        <p:spPr bwMode="auto">
          <a:xfrm>
            <a:off x="4427538" y="0"/>
            <a:ext cx="1223962" cy="54927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</p:spTree>
    <p:extLst>
      <p:ext uri="{BB962C8B-B14F-4D97-AF65-F5344CB8AC3E}">
        <p14:creationId xmlns:p14="http://schemas.microsoft.com/office/powerpoint/2010/main" val="271222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975"/>
            <a:ext cx="9144000" cy="566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331913" y="71438"/>
            <a:ext cx="6769100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1835150" y="188913"/>
            <a:ext cx="5591175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ATLAS Inner Central Tracker (Barrel)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95288" y="549275"/>
            <a:ext cx="8280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b="1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most critical parts are the sensors, ASICs and system engineering </a:t>
            </a:r>
          </a:p>
          <a:p>
            <a:pPr algn="ctr" eaLnBrk="1" hangingPunct="1">
              <a:defRPr/>
            </a:pPr>
            <a:r>
              <a:rPr lang="en-US" b="1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(mechanics, power, cooling, assembly, etc) and integration 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5643563"/>
            <a:ext cx="4238625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764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975"/>
            <a:ext cx="9144000" cy="568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971550" y="71438"/>
            <a:ext cx="6840538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1547813" y="188913"/>
            <a:ext cx="542925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CMS Inner Central Detector (Barrel)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95288" y="549275"/>
            <a:ext cx="8280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b="1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most critical parts are the sensors, ASICs and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system engineering </a:t>
            </a:r>
          </a:p>
          <a:p>
            <a:pPr algn="ctr" eaLnBrk="1" hangingPunct="1"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(mechanics, power, cooling, assembly, etc)</a:t>
            </a:r>
            <a:r>
              <a:rPr lang="en-US" b="1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and integration </a:t>
            </a:r>
          </a:p>
        </p:txBody>
      </p:sp>
    </p:spTree>
    <p:extLst>
      <p:ext uri="{BB962C8B-B14F-4D97-AF65-F5344CB8AC3E}">
        <p14:creationId xmlns:p14="http://schemas.microsoft.com/office/powerpoint/2010/main" val="234025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57338"/>
            <a:ext cx="9144000" cy="331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23850" y="44450"/>
            <a:ext cx="8424863" cy="533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684213" y="188913"/>
            <a:ext cx="777557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Solid State Tracking: Detector-Electronics Integration Trends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127000" y="1628775"/>
            <a:ext cx="1592263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fr-FR" sz="1600" b="1">
                <a:solidFill>
                  <a:srgbClr val="FF0000"/>
                </a:solidFill>
                <a:latin typeface="Century Gothic" panose="020B0502020202020204" pitchFamily="34" charset="0"/>
              </a:rPr>
              <a:t>TODAY:</a:t>
            </a:r>
            <a:r>
              <a:rPr lang="en-US" altLang="fr-FR" sz="1600" b="1">
                <a:latin typeface="Century Gothic" panose="020B0502020202020204" pitchFamily="34" charset="0"/>
              </a:rPr>
              <a:t> Pixels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fr-FR" sz="1600" b="1">
                <a:latin typeface="Century Gothic" panose="020B0502020202020204" pitchFamily="34" charset="0"/>
              </a:rPr>
              <a:t>50 – 100s </a:t>
            </a:r>
            <a:r>
              <a:rPr lang="en-US" altLang="fr-FR" sz="1600" b="1">
                <a:latin typeface="Symbol" panose="05050102010706020507" pitchFamily="18" charset="2"/>
              </a:rPr>
              <a:t>m</a:t>
            </a:r>
            <a:r>
              <a:rPr lang="en-US" altLang="fr-FR" sz="1600" b="1">
                <a:latin typeface="Century Gothic" panose="020B0502020202020204" pitchFamily="34" charset="0"/>
              </a:rPr>
              <a:t>m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2276475"/>
            <a:ext cx="1951038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7"/>
          <p:cNvSpPr txBox="1"/>
          <p:nvPr/>
        </p:nvSpPr>
        <p:spPr>
          <a:xfrm>
            <a:off x="4787900" y="4986338"/>
            <a:ext cx="4346575" cy="1755775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CC"/>
                </a:solidFill>
                <a:latin typeface="Palatino Linotype" pitchFamily="18" charset="0"/>
              </a:rPr>
              <a:t>Trends and Perspectives:</a:t>
            </a:r>
          </a:p>
          <a:p>
            <a:pPr>
              <a:defRPr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en-US" dirty="0">
                <a:latin typeface="Palatino Linotype" pitchFamily="18" charset="0"/>
              </a:rPr>
              <a:t>Improve rad. hardness (p-type bulk)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Palatino Linotype" pitchFamily="18" charset="0"/>
              </a:rPr>
              <a:t> Reduce the thickness to 50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>
                <a:latin typeface="Palatino Linotype" pitchFamily="18" charset="0"/>
              </a:rPr>
              <a:t>m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Palatino Linotype" pitchFamily="18" charset="0"/>
              </a:rPr>
              <a:t> From 6” to 8” and 12” wafers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Palatino Linotype" pitchFamily="18" charset="0"/>
              </a:rPr>
              <a:t>R&amp;D on SLID/TSV interconnect.</a:t>
            </a:r>
          </a:p>
        </p:txBody>
      </p:sp>
      <p:sp>
        <p:nvSpPr>
          <p:cNvPr id="8" name="TextBox 23"/>
          <p:cNvSpPr txBox="1">
            <a:spLocks noChangeArrowheads="1"/>
          </p:cNvSpPr>
          <p:nvPr/>
        </p:nvSpPr>
        <p:spPr bwMode="auto">
          <a:xfrm>
            <a:off x="1876018" y="1628775"/>
            <a:ext cx="2513830" cy="5847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fr-FR" sz="16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TODAY: </a:t>
            </a:r>
            <a:r>
              <a:rPr lang="en-US" altLang="fr-FR" sz="1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Monolithic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fr-FR" sz="1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25 – 50 </a:t>
            </a:r>
            <a:r>
              <a:rPr lang="en-US" altLang="fr-FR" sz="1600" b="1" dirty="0" smtClean="0">
                <a:latin typeface="Symbol" panose="05050102010706020507" pitchFamily="18" charset="2"/>
              </a:rPr>
              <a:t>m</a:t>
            </a:r>
            <a:r>
              <a:rPr lang="en-US" altLang="fr-FR" sz="1600" b="1" dirty="0" smtClean="0">
                <a:latin typeface="Century Gothic" panose="020B0502020202020204" pitchFamily="34" charset="0"/>
              </a:rPr>
              <a:t>m (e.g. CMOS)</a:t>
            </a:r>
            <a:endParaRPr lang="en-US" altLang="fr-FR" sz="1600" b="1" dirty="0">
              <a:latin typeface="Century Gothic" panose="020B0502020202020204" pitchFamily="34" charset="0"/>
            </a:endParaRPr>
          </a:p>
        </p:txBody>
      </p:sp>
      <p:pic>
        <p:nvPicPr>
          <p:cNvPr id="9" name="Picture 1" descr="INMAPS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663" y="2349500"/>
            <a:ext cx="2089150" cy="166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23850" y="620713"/>
            <a:ext cx="8424863" cy="923925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fr-FR" sz="1800">
                <a:latin typeface="Palatino Linotype" panose="02040502050505030304" pitchFamily="18" charset="0"/>
              </a:rPr>
              <a:t> </a:t>
            </a:r>
            <a:r>
              <a:rPr lang="en-US" altLang="fr-FR" sz="1800">
                <a:solidFill>
                  <a:srgbClr val="FF0000"/>
                </a:solidFill>
                <a:latin typeface="Palatino Linotype" panose="02040502050505030304" pitchFamily="18" charset="0"/>
              </a:rPr>
              <a:t>Radiation hardness </a:t>
            </a:r>
            <a:r>
              <a:rPr lang="en-US" altLang="fr-FR" sz="1800">
                <a:latin typeface="Palatino Linotype" panose="02040502050505030304" pitchFamily="18" charset="0"/>
              </a:rPr>
              <a:t>improvements demand newer technologies 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fr-FR" sz="1800">
                <a:latin typeface="Palatino Linotype" panose="02040502050505030304" pitchFamily="18" charset="0"/>
              </a:rPr>
              <a:t> </a:t>
            </a:r>
            <a:r>
              <a:rPr lang="en-US" altLang="fr-FR" sz="1800">
                <a:solidFill>
                  <a:srgbClr val="FF0000"/>
                </a:solidFill>
                <a:latin typeface="Palatino Linotype" panose="02040502050505030304" pitchFamily="18" charset="0"/>
              </a:rPr>
              <a:t>Improved functionality </a:t>
            </a:r>
            <a:r>
              <a:rPr lang="en-US" altLang="fr-FR" sz="1800">
                <a:latin typeface="Palatino Linotype" panose="02040502050505030304" pitchFamily="18" charset="0"/>
              </a:rPr>
              <a:t>can only be achieved with </a:t>
            </a:r>
            <a:r>
              <a:rPr lang="en-US" altLang="fr-FR" sz="1800">
                <a:solidFill>
                  <a:srgbClr val="FF0000"/>
                </a:solidFill>
                <a:latin typeface="Palatino Linotype" panose="02040502050505030304" pitchFamily="18" charset="0"/>
              </a:rPr>
              <a:t>higher integration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fr-FR" sz="1800">
                <a:latin typeface="Palatino Linotype" panose="02040502050505030304" pitchFamily="18" charset="0"/>
              </a:rPr>
              <a:t> </a:t>
            </a:r>
            <a:r>
              <a:rPr lang="en-US" altLang="fr-FR" sz="1800">
                <a:solidFill>
                  <a:srgbClr val="FF0000"/>
                </a:solidFill>
                <a:latin typeface="Palatino Linotype" panose="02040502050505030304" pitchFamily="18" charset="0"/>
              </a:rPr>
              <a:t>Power dissipation </a:t>
            </a:r>
            <a:r>
              <a:rPr lang="en-US" altLang="fr-FR" sz="1800">
                <a:latin typeface="Palatino Linotype" panose="02040502050505030304" pitchFamily="18" charset="0"/>
              </a:rPr>
              <a:t>and material budget must be </a:t>
            </a:r>
            <a:r>
              <a:rPr lang="en-US" altLang="fr-FR" sz="1800">
                <a:solidFill>
                  <a:srgbClr val="FF0000"/>
                </a:solidFill>
                <a:latin typeface="Palatino Linotype" panose="02040502050505030304" pitchFamily="18" charset="0"/>
              </a:rPr>
              <a:t>reduced</a:t>
            </a:r>
            <a:endParaRPr lang="fr-FR" altLang="fr-FR" sz="180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1" name="TextBox 23"/>
          <p:cNvSpPr txBox="1">
            <a:spLocks noChangeArrowheads="1"/>
          </p:cNvSpPr>
          <p:nvPr/>
        </p:nvSpPr>
        <p:spPr bwMode="auto">
          <a:xfrm>
            <a:off x="4383088" y="1620838"/>
            <a:ext cx="2279650" cy="584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fr-FR" sz="1600" b="1">
                <a:solidFill>
                  <a:srgbClr val="FF0000"/>
                </a:solidFill>
                <a:latin typeface="Century Gothic" panose="020B0502020202020204" pitchFamily="34" charset="0"/>
              </a:rPr>
              <a:t>TOMORROW:</a:t>
            </a:r>
            <a:r>
              <a:rPr lang="en-US" altLang="fr-FR" sz="1600" b="1">
                <a:solidFill>
                  <a:srgbClr val="000000"/>
                </a:solidFill>
                <a:latin typeface="Century Gothic" panose="020B0502020202020204" pitchFamily="34" charset="0"/>
              </a:rPr>
              <a:t> 3D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fr-FR" sz="1600" b="1">
                <a:solidFill>
                  <a:srgbClr val="000000"/>
                </a:solidFill>
                <a:latin typeface="Century Gothic" panose="020B0502020202020204" pitchFamily="34" charset="0"/>
              </a:rPr>
              <a:t>Detectors (25–50 </a:t>
            </a:r>
            <a:r>
              <a:rPr lang="en-US" altLang="fr-FR" sz="1600" b="1">
                <a:latin typeface="Symbol" panose="05050102010706020507" pitchFamily="18" charset="2"/>
              </a:rPr>
              <a:t>m</a:t>
            </a:r>
            <a:r>
              <a:rPr lang="en-US" altLang="fr-FR" sz="1600" b="1">
                <a:latin typeface="Century Gothic" panose="020B0502020202020204" pitchFamily="34" charset="0"/>
              </a:rPr>
              <a:t>m)</a:t>
            </a:r>
          </a:p>
        </p:txBody>
      </p:sp>
      <p:sp>
        <p:nvSpPr>
          <p:cNvPr id="12" name="TextBox 23"/>
          <p:cNvSpPr txBox="1">
            <a:spLocks noChangeArrowheads="1"/>
          </p:cNvSpPr>
          <p:nvPr/>
        </p:nvSpPr>
        <p:spPr bwMode="auto">
          <a:xfrm>
            <a:off x="6811963" y="1628775"/>
            <a:ext cx="2249487" cy="584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fr-FR" sz="1600" b="1">
                <a:solidFill>
                  <a:srgbClr val="FF0000"/>
                </a:solidFill>
                <a:latin typeface="Century Gothic" panose="020B0502020202020204" pitchFamily="34" charset="0"/>
              </a:rPr>
              <a:t>Day After Tomorrow: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fr-FR" sz="1600" b="1">
                <a:solidFill>
                  <a:srgbClr val="000000"/>
                </a:solidFill>
                <a:latin typeface="Century Gothic" panose="020B0502020202020204" pitchFamily="34" charset="0"/>
              </a:rPr>
              <a:t>3D TSV (&lt; 20 </a:t>
            </a:r>
            <a:r>
              <a:rPr lang="en-US" altLang="fr-FR" sz="1600" b="1">
                <a:latin typeface="Symbol" panose="05050102010706020507" pitchFamily="18" charset="2"/>
              </a:rPr>
              <a:t>m</a:t>
            </a:r>
            <a:r>
              <a:rPr lang="en-US" altLang="fr-FR" sz="1600" b="1">
                <a:latin typeface="Century Gothic" panose="020B0502020202020204" pitchFamily="34" charset="0"/>
              </a:rPr>
              <a:t>m)</a:t>
            </a:r>
          </a:p>
        </p:txBody>
      </p:sp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4427538" y="2349500"/>
          <a:ext cx="2268537" cy="172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7" name="Photo Editor Photo" r:id="rId5" imgW="3704762" imgH="2819794" progId="">
                  <p:embed/>
                </p:oleObj>
              </mc:Choice>
              <mc:Fallback>
                <p:oleObj name="Photo Editor Photo" r:id="rId5" imgW="3704762" imgH="281979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2349500"/>
                        <a:ext cx="2268537" cy="172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9" descr="PX_3D_vert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349500"/>
            <a:ext cx="21971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2005013" y="4005263"/>
            <a:ext cx="22812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fr-FR" sz="1600">
                <a:solidFill>
                  <a:srgbClr val="0000CC"/>
                </a:solidFill>
                <a:latin typeface="Palatino Linotype" panose="02040502050505030304" pitchFamily="18" charset="0"/>
              </a:rPr>
              <a:t>Integrated sensor &amp;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fr-FR" sz="1600">
                <a:solidFill>
                  <a:srgbClr val="0000CC"/>
                </a:solidFill>
                <a:latin typeface="Palatino Linotype" panose="02040502050505030304" pitchFamily="18" charset="0"/>
              </a:rPr>
              <a:t>electronics: Less X0,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fr-FR" sz="1600">
                <a:solidFill>
                  <a:srgbClr val="0000CC"/>
                </a:solidFill>
                <a:latin typeface="Palatino Linotype" panose="02040502050505030304" pitchFamily="18" charset="0"/>
              </a:rPr>
              <a:t>no bonding, low noise</a:t>
            </a:r>
            <a:endParaRPr lang="fr-FR" altLang="fr-FR" sz="160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6" name="TextBox 16"/>
          <p:cNvSpPr txBox="1">
            <a:spLocks noChangeArrowheads="1"/>
          </p:cNvSpPr>
          <p:nvPr/>
        </p:nvSpPr>
        <p:spPr bwMode="auto">
          <a:xfrm>
            <a:off x="4456113" y="4149725"/>
            <a:ext cx="23764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fr-FR" sz="1600">
                <a:solidFill>
                  <a:srgbClr val="0000CC"/>
                </a:solidFill>
                <a:latin typeface="Palatino Linotype" panose="02040502050505030304" pitchFamily="18" charset="0"/>
              </a:rPr>
              <a:t>Lower  V</a:t>
            </a:r>
            <a:r>
              <a:rPr lang="en-US" altLang="fr-FR" sz="1600" baseline="-25000">
                <a:solidFill>
                  <a:srgbClr val="0000CC"/>
                </a:solidFill>
                <a:latin typeface="Palatino Linotype" panose="02040502050505030304" pitchFamily="18" charset="0"/>
              </a:rPr>
              <a:t>dep</a:t>
            </a:r>
            <a:r>
              <a:rPr lang="en-US" altLang="fr-FR" sz="1600">
                <a:solidFill>
                  <a:srgbClr val="0000CC"/>
                </a:solidFill>
                <a:latin typeface="Palatino Linotype" panose="02040502050505030304" pitchFamily="18" charset="0"/>
              </a:rPr>
              <a:t> (power)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fr-FR" sz="1600">
                <a:solidFill>
                  <a:srgbClr val="0000CC"/>
                </a:solidFill>
                <a:latin typeface="Palatino Linotype" panose="02040502050505030304" pitchFamily="18" charset="0"/>
              </a:rPr>
              <a:t>Faster charge collection</a:t>
            </a:r>
            <a:endParaRPr lang="fr-FR" altLang="fr-FR" sz="160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7" name="TextBox 17"/>
          <p:cNvSpPr txBox="1">
            <a:spLocks noChangeArrowheads="1"/>
          </p:cNvSpPr>
          <p:nvPr/>
        </p:nvSpPr>
        <p:spPr bwMode="auto">
          <a:xfrm>
            <a:off x="7132638" y="4140200"/>
            <a:ext cx="17653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fr-FR" sz="1600">
                <a:solidFill>
                  <a:srgbClr val="0000CC"/>
                </a:solidFill>
                <a:latin typeface="Palatino Linotype" panose="02040502050505030304" pitchFamily="18" charset="0"/>
              </a:rPr>
              <a:t>3D vertical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fr-FR" sz="1600">
                <a:solidFill>
                  <a:srgbClr val="0000CC"/>
                </a:solidFill>
                <a:latin typeface="Palatino Linotype" panose="02040502050505030304" pitchFamily="18" charset="0"/>
              </a:rPr>
              <a:t>Integration (TSV)</a:t>
            </a:r>
            <a:endParaRPr lang="fr-FR" altLang="fr-FR" sz="160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0" y="4986338"/>
            <a:ext cx="4716463" cy="1755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CC"/>
                </a:solidFill>
                <a:latin typeface="Palatino Linotype" pitchFamily="18" charset="0"/>
              </a:rPr>
              <a:t>Motivation to develop new Pixel Detectors:</a:t>
            </a:r>
          </a:p>
          <a:p>
            <a:pPr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> </a:t>
            </a:r>
            <a:r>
              <a:rPr lang="en-US" dirty="0">
                <a:latin typeface="Palatino Linotype" pitchFamily="18" charset="0"/>
              </a:rPr>
              <a:t>Decrease fabrication cost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Palatino Linotype" pitchFamily="18" charset="0"/>
              </a:rPr>
              <a:t> Develop thinner pixel systems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Palatino Linotype" pitchFamily="18" charset="0"/>
              </a:rPr>
              <a:t> Easy fabrication of large area devices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Palatino Linotype" pitchFamily="18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Palatino Linotype" pitchFamily="18" charset="0"/>
              </a:rPr>
              <a:t>Integrate</a:t>
            </a:r>
            <a:r>
              <a:rPr lang="fr-FR" dirty="0">
                <a:solidFill>
                  <a:srgbClr val="FF0000"/>
                </a:solidFill>
                <a:latin typeface="Palatino Linotype" pitchFamily="18" charset="0"/>
              </a:rPr>
              <a:t> More (= </a:t>
            </a:r>
            <a:r>
              <a:rPr lang="fr-FR" dirty="0" err="1">
                <a:solidFill>
                  <a:srgbClr val="FF0000"/>
                </a:solidFill>
                <a:latin typeface="Palatino Linotype" pitchFamily="18" charset="0"/>
              </a:rPr>
              <a:t>denser</a:t>
            </a:r>
            <a:r>
              <a:rPr lang="fr-FR" dirty="0">
                <a:solidFill>
                  <a:srgbClr val="FF0000"/>
                </a:solidFill>
                <a:latin typeface="Palatino Linotype" pitchFamily="18" charset="0"/>
              </a:rPr>
              <a:t>) Intelligence</a:t>
            </a:r>
            <a:endParaRPr lang="en-US" dirty="0">
              <a:solidFill>
                <a:srgbClr val="FF000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79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12" y="6458"/>
            <a:ext cx="9180512" cy="686508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714" y="2045867"/>
            <a:ext cx="3932584" cy="20217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5298" y="2046213"/>
            <a:ext cx="3926375" cy="202138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217" y="4091536"/>
            <a:ext cx="3943577" cy="20737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65298" y="4099724"/>
            <a:ext cx="3931205" cy="2012313"/>
          </a:xfrm>
          <a:prstGeom prst="rect">
            <a:avLst/>
          </a:prstGeom>
        </p:spPr>
      </p:pic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452621" y="54533"/>
            <a:ext cx="83529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b="1" dirty="0" smtClean="0">
                <a:solidFill>
                  <a:srgbClr val="FFFF00"/>
                </a:solidFill>
                <a:latin typeface="ArialMT"/>
              </a:rPr>
              <a:t>From LHC Particle Detectors to Medicine </a:t>
            </a:r>
            <a:endParaRPr lang="en-US" sz="3200" b="1" dirty="0">
              <a:solidFill>
                <a:srgbClr val="FFFF00"/>
              </a:solidFill>
              <a:latin typeface="ArialM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6680" y="643912"/>
            <a:ext cx="8857474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ArialMT"/>
              </a:rPr>
              <a:t>Silicon pixel detectors, </a:t>
            </a:r>
            <a:r>
              <a:rPr lang="en-GB" b="1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en-GB" b="1" dirty="0">
                <a:solidFill>
                  <a:schemeClr val="bg1"/>
                </a:solidFill>
                <a:latin typeface="ArialMT"/>
              </a:rPr>
              <a:t>and crystals of lead </a:t>
            </a:r>
            <a:r>
              <a:rPr lang="en-GB" b="1" dirty="0" err="1">
                <a:solidFill>
                  <a:schemeClr val="bg1"/>
                </a:solidFill>
                <a:latin typeface="ArialMT"/>
              </a:rPr>
              <a:t>tangstate</a:t>
            </a:r>
            <a:r>
              <a:rPr lang="en-GB" b="1" dirty="0">
                <a:solidFill>
                  <a:schemeClr val="bg1"/>
                </a:solidFill>
                <a:latin typeface="ArialMT"/>
              </a:rPr>
              <a:t>, used for </a:t>
            </a:r>
            <a:r>
              <a:rPr lang="en-GB" b="1" dirty="0" smtClean="0">
                <a:solidFill>
                  <a:schemeClr val="bg1"/>
                </a:solidFill>
                <a:latin typeface="ArialMT"/>
              </a:rPr>
              <a:t>calorimetry, </a:t>
            </a:r>
            <a:r>
              <a:rPr lang="en-GB" b="1" dirty="0">
                <a:solidFill>
                  <a:schemeClr val="bg1"/>
                </a:solidFill>
                <a:latin typeface="ArialMT"/>
              </a:rPr>
              <a:t>have already found various applications, especially in </a:t>
            </a:r>
            <a:r>
              <a:rPr lang="en-GB" b="1" dirty="0" smtClean="0">
                <a:solidFill>
                  <a:schemeClr val="bg1"/>
                </a:solidFill>
                <a:latin typeface="ArialMT"/>
              </a:rPr>
              <a:t>medicine: </a:t>
            </a:r>
          </a:p>
          <a:p>
            <a:r>
              <a:rPr lang="en-GB" sz="1600" b="1" dirty="0" smtClean="0">
                <a:solidFill>
                  <a:schemeClr val="bg1"/>
                </a:solidFill>
                <a:latin typeface="ArialMT"/>
              </a:rPr>
              <a:t>- Silicon </a:t>
            </a:r>
            <a:r>
              <a:rPr lang="en-GB" sz="1600" b="1" dirty="0">
                <a:solidFill>
                  <a:schemeClr val="bg1"/>
                </a:solidFill>
                <a:latin typeface="ArialMT"/>
              </a:rPr>
              <a:t>pixels are deployed as </a:t>
            </a:r>
            <a:r>
              <a:rPr lang="en-GB" sz="1600" b="1" dirty="0" err="1">
                <a:solidFill>
                  <a:schemeClr val="bg1"/>
                </a:solidFill>
                <a:latin typeface="ArialMT"/>
              </a:rPr>
              <a:t>Medipix</a:t>
            </a:r>
            <a:r>
              <a:rPr lang="en-GB" sz="1600" b="1" dirty="0">
                <a:solidFill>
                  <a:schemeClr val="bg1"/>
                </a:solidFill>
                <a:latin typeface="ArialMT"/>
              </a:rPr>
              <a:t>, for medical imaging and diagnosis. </a:t>
            </a:r>
          </a:p>
          <a:p>
            <a:r>
              <a:rPr lang="en-GB" sz="1600" b="1" dirty="0" smtClean="0">
                <a:solidFill>
                  <a:schemeClr val="bg1"/>
                </a:solidFill>
                <a:latin typeface="ArialMT"/>
              </a:rPr>
              <a:t>- CMS </a:t>
            </a:r>
            <a:r>
              <a:rPr lang="en-GB" sz="1600" b="1" dirty="0">
                <a:solidFill>
                  <a:schemeClr val="bg1"/>
                </a:solidFill>
                <a:latin typeface="ArialMT"/>
              </a:rPr>
              <a:t>electronics to read out these crystals in a magnetic field opened the way to combined PET/MRI scanners. </a:t>
            </a:r>
          </a:p>
        </p:txBody>
      </p:sp>
      <p:sp>
        <p:nvSpPr>
          <p:cNvPr id="9" name="Rectangle 8"/>
          <p:cNvSpPr/>
          <p:nvPr/>
        </p:nvSpPr>
        <p:spPr>
          <a:xfrm>
            <a:off x="1115616" y="6165304"/>
            <a:ext cx="70712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latin typeface="ArialMT"/>
              </a:rPr>
              <a:t>MEDIPIX: https</a:t>
            </a:r>
            <a:r>
              <a:rPr lang="fr-FR" b="1" dirty="0">
                <a:solidFill>
                  <a:schemeClr val="bg1"/>
                </a:solidFill>
                <a:latin typeface="ArialMT"/>
              </a:rPr>
              <a:t>://medipix.web.cern.ch</a:t>
            </a:r>
            <a:r>
              <a:rPr lang="fr-FR" b="1" dirty="0" smtClean="0">
                <a:solidFill>
                  <a:schemeClr val="bg1"/>
                </a:solidFill>
                <a:latin typeface="ArialMT"/>
              </a:rPr>
              <a:t>/</a:t>
            </a:r>
          </a:p>
          <a:p>
            <a:r>
              <a:rPr lang="fr-FR" b="1" dirty="0" err="1" smtClean="0">
                <a:solidFill>
                  <a:schemeClr val="bg1"/>
                </a:solidFill>
                <a:latin typeface="ArialMT"/>
              </a:rPr>
              <a:t>ClearPET</a:t>
            </a:r>
            <a:r>
              <a:rPr lang="fr-FR" b="1" dirty="0">
                <a:solidFill>
                  <a:schemeClr val="bg1"/>
                </a:solidFill>
                <a:latin typeface="ArialMT"/>
              </a:rPr>
              <a:t>: https://crystalclear.web.cern.ch/crystalclear/pet.html</a:t>
            </a:r>
          </a:p>
        </p:txBody>
      </p:sp>
    </p:spTree>
    <p:extLst>
      <p:ext uri="{BB962C8B-B14F-4D97-AF65-F5344CB8AC3E}">
        <p14:creationId xmlns:p14="http://schemas.microsoft.com/office/powerpoint/2010/main" val="273904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0707039_07-A4-at-144-dp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"/>
            <a:ext cx="9144000" cy="621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310879" y="5300663"/>
            <a:ext cx="333905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fr-FR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75 800 Lead Tungstate Crystals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fr-FR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More (by number &amp; volume)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fr-FR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than all other previous HEP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fr-FR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experiments combined!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823850" y="1557338"/>
            <a:ext cx="219162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fr-FR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Designed for </a:t>
            </a:r>
            <a:endParaRPr lang="en-US" altLang="fr-FR" dirty="0" smtClean="0">
              <a:solidFill>
                <a:schemeClr val="bg1"/>
              </a:solidFill>
              <a:effectLst/>
              <a:latin typeface="Palatino Linotype" panose="02040502050505030304" pitchFamily="18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fr-FR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Ultimate </a:t>
            </a:r>
            <a:r>
              <a:rPr lang="en-US" altLang="fr-FR" dirty="0" smtClean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e</a:t>
            </a:r>
            <a:r>
              <a:rPr lang="en-US" altLang="fr-FR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/</a:t>
            </a:r>
            <a:r>
              <a:rPr lang="en-US" altLang="fr-FR" dirty="0">
                <a:solidFill>
                  <a:schemeClr val="bg1"/>
                </a:solidFill>
                <a:effectLst/>
                <a:latin typeface="Palatino Linotype" panose="02040502050505030304" pitchFamily="18" charset="0"/>
                <a:sym typeface="Symbol" panose="05050102010706020507" pitchFamily="18" charset="2"/>
              </a:rPr>
              <a:t>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fr-FR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  Energy Resolution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fr-FR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 of 1-2%</a:t>
            </a:r>
          </a:p>
        </p:txBody>
      </p:sp>
      <p:pic>
        <p:nvPicPr>
          <p:cNvPr id="5" name="Picture 9" descr="CMS-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-26988"/>
            <a:ext cx="792163" cy="720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1979613" y="71438"/>
            <a:ext cx="4968875" cy="549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WordArt 11"/>
          <p:cNvSpPr>
            <a:spLocks noChangeArrowheads="1" noChangeShapeType="1" noTextEdit="1"/>
          </p:cNvSpPr>
          <p:nvPr/>
        </p:nvSpPr>
        <p:spPr bwMode="auto">
          <a:xfrm>
            <a:off x="2278063" y="188913"/>
            <a:ext cx="4381500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CMS </a:t>
            </a:r>
            <a:r>
              <a:rPr lang="fr-FR" sz="28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Electromagnetic</a:t>
            </a:r>
            <a:r>
              <a:rPr lang="fr-FR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kern="10" dirty="0" err="1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Calorimeter</a:t>
            </a:r>
            <a:endParaRPr lang="fr-FR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133"/>
          <p:cNvGrpSpPr>
            <a:grpSpLocks/>
          </p:cNvGrpSpPr>
          <p:nvPr/>
        </p:nvGrpSpPr>
        <p:grpSpPr bwMode="auto">
          <a:xfrm>
            <a:off x="5184775" y="3284538"/>
            <a:ext cx="3995738" cy="3573462"/>
            <a:chOff x="204" y="255"/>
            <a:chExt cx="2517" cy="2251"/>
          </a:xfrm>
        </p:grpSpPr>
        <p:sp>
          <p:nvSpPr>
            <p:cNvPr id="9" name="Rectangle 134"/>
            <p:cNvSpPr>
              <a:spLocks noChangeArrowheads="1"/>
            </p:cNvSpPr>
            <p:nvPr/>
          </p:nvSpPr>
          <p:spPr bwMode="auto">
            <a:xfrm>
              <a:off x="204" y="255"/>
              <a:ext cx="2517" cy="22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0" name="Group 135"/>
            <p:cNvGrpSpPr>
              <a:grpSpLocks/>
            </p:cNvGrpSpPr>
            <p:nvPr/>
          </p:nvGrpSpPr>
          <p:grpSpPr bwMode="auto">
            <a:xfrm>
              <a:off x="234" y="255"/>
              <a:ext cx="2465" cy="2178"/>
              <a:chOff x="3243" y="2069"/>
              <a:chExt cx="2465" cy="2178"/>
            </a:xfrm>
          </p:grpSpPr>
          <p:sp>
            <p:nvSpPr>
              <p:cNvPr id="11" name="Line 136"/>
              <p:cNvSpPr>
                <a:spLocks noChangeShapeType="1"/>
              </p:cNvSpPr>
              <p:nvPr/>
            </p:nvSpPr>
            <p:spPr bwMode="auto">
              <a:xfrm>
                <a:off x="3259" y="3885"/>
                <a:ext cx="215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" name="Line 137"/>
              <p:cNvSpPr>
                <a:spLocks noChangeShapeType="1"/>
              </p:cNvSpPr>
              <p:nvPr/>
            </p:nvSpPr>
            <p:spPr bwMode="auto">
              <a:xfrm flipV="1">
                <a:off x="3259" y="2197"/>
                <a:ext cx="0" cy="16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3" name="Line 138"/>
              <p:cNvSpPr>
                <a:spLocks noChangeShapeType="1"/>
              </p:cNvSpPr>
              <p:nvPr/>
            </p:nvSpPr>
            <p:spPr bwMode="auto">
              <a:xfrm flipV="1">
                <a:off x="3346" y="3858"/>
                <a:ext cx="0" cy="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4" name="Line 139"/>
              <p:cNvSpPr>
                <a:spLocks noChangeShapeType="1"/>
              </p:cNvSpPr>
              <p:nvPr/>
            </p:nvSpPr>
            <p:spPr bwMode="auto">
              <a:xfrm flipV="1">
                <a:off x="3454" y="3858"/>
                <a:ext cx="0" cy="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" name="Line 140"/>
              <p:cNvSpPr>
                <a:spLocks noChangeShapeType="1"/>
              </p:cNvSpPr>
              <p:nvPr/>
            </p:nvSpPr>
            <p:spPr bwMode="auto">
              <a:xfrm flipV="1">
                <a:off x="3563" y="3858"/>
                <a:ext cx="0" cy="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6" name="Line 141"/>
              <p:cNvSpPr>
                <a:spLocks noChangeShapeType="1"/>
              </p:cNvSpPr>
              <p:nvPr/>
            </p:nvSpPr>
            <p:spPr bwMode="auto">
              <a:xfrm flipV="1">
                <a:off x="3672" y="3858"/>
                <a:ext cx="0" cy="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7" name="Line 142"/>
              <p:cNvSpPr>
                <a:spLocks noChangeShapeType="1"/>
              </p:cNvSpPr>
              <p:nvPr/>
            </p:nvSpPr>
            <p:spPr bwMode="auto">
              <a:xfrm flipV="1">
                <a:off x="3781" y="3858"/>
                <a:ext cx="0" cy="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8" name="Line 143"/>
              <p:cNvSpPr>
                <a:spLocks noChangeShapeType="1"/>
              </p:cNvSpPr>
              <p:nvPr/>
            </p:nvSpPr>
            <p:spPr bwMode="auto">
              <a:xfrm flipV="1">
                <a:off x="3890" y="3858"/>
                <a:ext cx="0" cy="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" name="Line 144"/>
              <p:cNvSpPr>
                <a:spLocks noChangeShapeType="1"/>
              </p:cNvSpPr>
              <p:nvPr/>
            </p:nvSpPr>
            <p:spPr bwMode="auto">
              <a:xfrm flipV="1">
                <a:off x="3998" y="3858"/>
                <a:ext cx="0" cy="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" name="Line 145"/>
              <p:cNvSpPr>
                <a:spLocks noChangeShapeType="1"/>
              </p:cNvSpPr>
              <p:nvPr/>
            </p:nvSpPr>
            <p:spPr bwMode="auto">
              <a:xfrm flipV="1">
                <a:off x="4107" y="3858"/>
                <a:ext cx="0" cy="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" name="Line 146"/>
              <p:cNvSpPr>
                <a:spLocks noChangeShapeType="1"/>
              </p:cNvSpPr>
              <p:nvPr/>
            </p:nvSpPr>
            <p:spPr bwMode="auto">
              <a:xfrm flipV="1">
                <a:off x="4216" y="3858"/>
                <a:ext cx="0" cy="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" name="Line 147"/>
              <p:cNvSpPr>
                <a:spLocks noChangeShapeType="1"/>
              </p:cNvSpPr>
              <p:nvPr/>
            </p:nvSpPr>
            <p:spPr bwMode="auto">
              <a:xfrm flipV="1">
                <a:off x="4325" y="3858"/>
                <a:ext cx="0" cy="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3" name="Line 148"/>
              <p:cNvSpPr>
                <a:spLocks noChangeShapeType="1"/>
              </p:cNvSpPr>
              <p:nvPr/>
            </p:nvSpPr>
            <p:spPr bwMode="auto">
              <a:xfrm flipV="1">
                <a:off x="4434" y="3858"/>
                <a:ext cx="0" cy="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4" name="Line 149"/>
              <p:cNvSpPr>
                <a:spLocks noChangeShapeType="1"/>
              </p:cNvSpPr>
              <p:nvPr/>
            </p:nvSpPr>
            <p:spPr bwMode="auto">
              <a:xfrm flipV="1">
                <a:off x="4542" y="3858"/>
                <a:ext cx="0" cy="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5" name="Line 150"/>
              <p:cNvSpPr>
                <a:spLocks noChangeShapeType="1"/>
              </p:cNvSpPr>
              <p:nvPr/>
            </p:nvSpPr>
            <p:spPr bwMode="auto">
              <a:xfrm flipV="1">
                <a:off x="4651" y="3858"/>
                <a:ext cx="0" cy="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6" name="Line 151"/>
              <p:cNvSpPr>
                <a:spLocks noChangeShapeType="1"/>
              </p:cNvSpPr>
              <p:nvPr/>
            </p:nvSpPr>
            <p:spPr bwMode="auto">
              <a:xfrm flipV="1">
                <a:off x="4760" y="3858"/>
                <a:ext cx="0" cy="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Line 152"/>
              <p:cNvSpPr>
                <a:spLocks noChangeShapeType="1"/>
              </p:cNvSpPr>
              <p:nvPr/>
            </p:nvSpPr>
            <p:spPr bwMode="auto">
              <a:xfrm flipV="1">
                <a:off x="4869" y="3858"/>
                <a:ext cx="0" cy="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Line 153"/>
              <p:cNvSpPr>
                <a:spLocks noChangeShapeType="1"/>
              </p:cNvSpPr>
              <p:nvPr/>
            </p:nvSpPr>
            <p:spPr bwMode="auto">
              <a:xfrm flipV="1">
                <a:off x="4978" y="3858"/>
                <a:ext cx="0" cy="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9" name="Line 154"/>
              <p:cNvSpPr>
                <a:spLocks noChangeShapeType="1"/>
              </p:cNvSpPr>
              <p:nvPr/>
            </p:nvSpPr>
            <p:spPr bwMode="auto">
              <a:xfrm flipV="1">
                <a:off x="5086" y="3858"/>
                <a:ext cx="0" cy="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0" name="Line 155"/>
              <p:cNvSpPr>
                <a:spLocks noChangeShapeType="1"/>
              </p:cNvSpPr>
              <p:nvPr/>
            </p:nvSpPr>
            <p:spPr bwMode="auto">
              <a:xfrm flipV="1">
                <a:off x="5195" y="3858"/>
                <a:ext cx="0" cy="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1" name="Line 156"/>
              <p:cNvSpPr>
                <a:spLocks noChangeShapeType="1"/>
              </p:cNvSpPr>
              <p:nvPr/>
            </p:nvSpPr>
            <p:spPr bwMode="auto">
              <a:xfrm flipV="1">
                <a:off x="5304" y="3858"/>
                <a:ext cx="0" cy="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2" name="Text Box 157"/>
              <p:cNvSpPr txBox="1">
                <a:spLocks noChangeArrowheads="1"/>
              </p:cNvSpPr>
              <p:nvPr/>
            </p:nvSpPr>
            <p:spPr bwMode="auto">
              <a:xfrm rot="-5400000">
                <a:off x="3171" y="3932"/>
                <a:ext cx="40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6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1972</a:t>
                </a:r>
                <a:endParaRPr lang="en-US" altLang="fr-FR" sz="200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33" name="Text Box 158"/>
              <p:cNvSpPr txBox="1">
                <a:spLocks noChangeArrowheads="1"/>
              </p:cNvSpPr>
              <p:nvPr/>
            </p:nvSpPr>
            <p:spPr bwMode="auto">
              <a:xfrm rot="-5400000">
                <a:off x="3889" y="3932"/>
                <a:ext cx="40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6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1985</a:t>
                </a:r>
                <a:endParaRPr lang="en-US" altLang="fr-FR" sz="200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34" name="Text Box 159"/>
              <p:cNvSpPr txBox="1">
                <a:spLocks noChangeArrowheads="1"/>
              </p:cNvSpPr>
              <p:nvPr/>
            </p:nvSpPr>
            <p:spPr bwMode="auto">
              <a:xfrm rot="-5400000">
                <a:off x="4162" y="3932"/>
                <a:ext cx="40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6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1990</a:t>
                </a:r>
                <a:endParaRPr lang="en-US" altLang="fr-FR" sz="200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35" name="Text Box 160"/>
              <p:cNvSpPr txBox="1">
                <a:spLocks noChangeArrowheads="1"/>
              </p:cNvSpPr>
              <p:nvPr/>
            </p:nvSpPr>
            <p:spPr bwMode="auto">
              <a:xfrm rot="-5400000">
                <a:off x="4681" y="3932"/>
                <a:ext cx="40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6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1999</a:t>
                </a:r>
                <a:endParaRPr lang="en-US" altLang="fr-FR" sz="200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36" name="Text Box 161"/>
              <p:cNvSpPr txBox="1">
                <a:spLocks noChangeArrowheads="1"/>
              </p:cNvSpPr>
              <p:nvPr/>
            </p:nvSpPr>
            <p:spPr bwMode="auto">
              <a:xfrm rot="-5400000">
                <a:off x="5099" y="3941"/>
                <a:ext cx="40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6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2008</a:t>
                </a:r>
                <a:endParaRPr lang="en-US" altLang="fr-FR" sz="200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37" name="Line 162"/>
              <p:cNvSpPr>
                <a:spLocks noChangeShapeType="1"/>
              </p:cNvSpPr>
              <p:nvPr/>
            </p:nvSpPr>
            <p:spPr bwMode="auto">
              <a:xfrm rot="5400000" flipV="1">
                <a:off x="3270" y="3724"/>
                <a:ext cx="0" cy="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8" name="Line 163"/>
              <p:cNvSpPr>
                <a:spLocks noChangeShapeType="1"/>
              </p:cNvSpPr>
              <p:nvPr/>
            </p:nvSpPr>
            <p:spPr bwMode="auto">
              <a:xfrm rot="5400000" flipV="1">
                <a:off x="3270" y="3574"/>
                <a:ext cx="0" cy="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9" name="Line 164"/>
              <p:cNvSpPr>
                <a:spLocks noChangeShapeType="1"/>
              </p:cNvSpPr>
              <p:nvPr/>
            </p:nvSpPr>
            <p:spPr bwMode="auto">
              <a:xfrm rot="5400000" flipV="1">
                <a:off x="3270" y="3425"/>
                <a:ext cx="0" cy="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0" name="Line 165"/>
              <p:cNvSpPr>
                <a:spLocks noChangeShapeType="1"/>
              </p:cNvSpPr>
              <p:nvPr/>
            </p:nvSpPr>
            <p:spPr bwMode="auto">
              <a:xfrm rot="5400000" flipV="1">
                <a:off x="3270" y="3275"/>
                <a:ext cx="0" cy="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1" name="Line 166"/>
              <p:cNvSpPr>
                <a:spLocks noChangeShapeType="1"/>
              </p:cNvSpPr>
              <p:nvPr/>
            </p:nvSpPr>
            <p:spPr bwMode="auto">
              <a:xfrm rot="5400000" flipV="1">
                <a:off x="3270" y="3125"/>
                <a:ext cx="0" cy="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2" name="Line 167"/>
              <p:cNvSpPr>
                <a:spLocks noChangeShapeType="1"/>
              </p:cNvSpPr>
              <p:nvPr/>
            </p:nvSpPr>
            <p:spPr bwMode="auto">
              <a:xfrm rot="5400000" flipV="1">
                <a:off x="3270" y="2975"/>
                <a:ext cx="0" cy="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3" name="Line 168"/>
              <p:cNvSpPr>
                <a:spLocks noChangeShapeType="1"/>
              </p:cNvSpPr>
              <p:nvPr/>
            </p:nvSpPr>
            <p:spPr bwMode="auto">
              <a:xfrm rot="5400000" flipV="1">
                <a:off x="3270" y="2826"/>
                <a:ext cx="0" cy="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4" name="Line 169"/>
              <p:cNvSpPr>
                <a:spLocks noChangeShapeType="1"/>
              </p:cNvSpPr>
              <p:nvPr/>
            </p:nvSpPr>
            <p:spPr bwMode="auto">
              <a:xfrm rot="5400000" flipV="1">
                <a:off x="3270" y="2676"/>
                <a:ext cx="0" cy="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5" name="Line 170"/>
              <p:cNvSpPr>
                <a:spLocks noChangeShapeType="1"/>
              </p:cNvSpPr>
              <p:nvPr/>
            </p:nvSpPr>
            <p:spPr bwMode="auto">
              <a:xfrm rot="5400000" flipV="1">
                <a:off x="3270" y="2526"/>
                <a:ext cx="0" cy="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6" name="Line 171"/>
              <p:cNvSpPr>
                <a:spLocks noChangeShapeType="1"/>
              </p:cNvSpPr>
              <p:nvPr/>
            </p:nvSpPr>
            <p:spPr bwMode="auto">
              <a:xfrm rot="5400000" flipV="1">
                <a:off x="3270" y="2376"/>
                <a:ext cx="0" cy="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7" name="AutoShape 172"/>
              <p:cNvSpPr>
                <a:spLocks noChangeArrowheads="1"/>
              </p:cNvSpPr>
              <p:nvPr/>
            </p:nvSpPr>
            <p:spPr bwMode="auto">
              <a:xfrm>
                <a:off x="3312" y="3667"/>
                <a:ext cx="65" cy="82"/>
              </a:xfrm>
              <a:prstGeom prst="star5">
                <a:avLst/>
              </a:prstGeom>
              <a:solidFill>
                <a:schemeClr val="tx2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8" name="AutoShape 173"/>
              <p:cNvSpPr>
                <a:spLocks noChangeArrowheads="1"/>
              </p:cNvSpPr>
              <p:nvPr/>
            </p:nvSpPr>
            <p:spPr bwMode="auto">
              <a:xfrm>
                <a:off x="4020" y="2986"/>
                <a:ext cx="65" cy="82"/>
              </a:xfrm>
              <a:prstGeom prst="star5">
                <a:avLst/>
              </a:prstGeom>
              <a:solidFill>
                <a:schemeClr val="tx2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9" name="AutoShape 174"/>
              <p:cNvSpPr>
                <a:spLocks noChangeArrowheads="1"/>
              </p:cNvSpPr>
              <p:nvPr/>
            </p:nvSpPr>
            <p:spPr bwMode="auto">
              <a:xfrm>
                <a:off x="4064" y="3613"/>
                <a:ext cx="65" cy="81"/>
              </a:xfrm>
              <a:prstGeom prst="star5">
                <a:avLst/>
              </a:prstGeom>
              <a:solidFill>
                <a:schemeClr val="tx2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" name="AutoShape 175"/>
              <p:cNvSpPr>
                <a:spLocks noChangeArrowheads="1"/>
              </p:cNvSpPr>
              <p:nvPr/>
            </p:nvSpPr>
            <p:spPr bwMode="auto">
              <a:xfrm>
                <a:off x="4238" y="3667"/>
                <a:ext cx="65" cy="82"/>
              </a:xfrm>
              <a:prstGeom prst="star5">
                <a:avLst/>
              </a:prstGeom>
              <a:solidFill>
                <a:schemeClr val="tx2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1" name="AutoShape 176"/>
              <p:cNvSpPr>
                <a:spLocks noChangeArrowheads="1"/>
              </p:cNvSpPr>
              <p:nvPr/>
            </p:nvSpPr>
            <p:spPr bwMode="auto">
              <a:xfrm>
                <a:off x="4294" y="3749"/>
                <a:ext cx="65" cy="81"/>
              </a:xfrm>
              <a:prstGeom prst="star5">
                <a:avLst/>
              </a:prstGeom>
              <a:solidFill>
                <a:schemeClr val="tx2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" name="AutoShape 177"/>
              <p:cNvSpPr>
                <a:spLocks noChangeArrowheads="1"/>
              </p:cNvSpPr>
              <p:nvPr/>
            </p:nvSpPr>
            <p:spPr bwMode="auto">
              <a:xfrm>
                <a:off x="4782" y="3542"/>
                <a:ext cx="65" cy="82"/>
              </a:xfrm>
              <a:prstGeom prst="star5">
                <a:avLst/>
              </a:prstGeom>
              <a:solidFill>
                <a:schemeClr val="tx2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3" name="AutoShape 178"/>
              <p:cNvSpPr>
                <a:spLocks noChangeArrowheads="1"/>
              </p:cNvSpPr>
              <p:nvPr/>
            </p:nvSpPr>
            <p:spPr bwMode="auto">
              <a:xfrm>
                <a:off x="4782" y="3095"/>
                <a:ext cx="65" cy="82"/>
              </a:xfrm>
              <a:prstGeom prst="star5">
                <a:avLst/>
              </a:prstGeom>
              <a:solidFill>
                <a:schemeClr val="tx2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4" name="AutoShape 179"/>
              <p:cNvSpPr>
                <a:spLocks noChangeArrowheads="1"/>
              </p:cNvSpPr>
              <p:nvPr/>
            </p:nvSpPr>
            <p:spPr bwMode="auto">
              <a:xfrm>
                <a:off x="4782" y="2632"/>
                <a:ext cx="65" cy="82"/>
              </a:xfrm>
              <a:prstGeom prst="star5">
                <a:avLst/>
              </a:prstGeom>
              <a:solidFill>
                <a:schemeClr val="tx2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5" name="AutoShape 180"/>
              <p:cNvSpPr>
                <a:spLocks noChangeArrowheads="1"/>
              </p:cNvSpPr>
              <p:nvPr/>
            </p:nvSpPr>
            <p:spPr bwMode="auto">
              <a:xfrm>
                <a:off x="5266" y="3624"/>
                <a:ext cx="66" cy="82"/>
              </a:xfrm>
              <a:prstGeom prst="star5">
                <a:avLst/>
              </a:prstGeom>
              <a:solidFill>
                <a:schemeClr val="tx2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endParaRPr lang="fr-FR" altLang="fr-FR" sz="2000" b="0"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6" name="AutoShape 181"/>
              <p:cNvSpPr>
                <a:spLocks noChangeArrowheads="1"/>
              </p:cNvSpPr>
              <p:nvPr/>
            </p:nvSpPr>
            <p:spPr bwMode="auto">
              <a:xfrm>
                <a:off x="5261" y="2333"/>
                <a:ext cx="65" cy="82"/>
              </a:xfrm>
              <a:prstGeom prst="star5">
                <a:avLst/>
              </a:prstGeom>
              <a:solidFill>
                <a:schemeClr val="tx2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endParaRPr lang="fr-FR" altLang="fr-FR" sz="2000" b="0"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7" name="Text Box 182"/>
              <p:cNvSpPr txBox="1">
                <a:spLocks noChangeArrowheads="1"/>
              </p:cNvSpPr>
              <p:nvPr/>
            </p:nvSpPr>
            <p:spPr bwMode="auto">
              <a:xfrm>
                <a:off x="3263" y="3339"/>
                <a:ext cx="643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Crystal Ball</a:t>
                </a:r>
              </a:p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672 NaI(Tl)</a:t>
                </a:r>
                <a:r>
                  <a:rPr lang="en-US" altLang="fr-FR" sz="1600" b="0">
                    <a:solidFill>
                      <a:schemeClr val="tx1"/>
                    </a:solidFill>
                    <a:effectLst/>
                  </a:rPr>
                  <a:t> </a:t>
                </a:r>
              </a:p>
            </p:txBody>
          </p:sp>
          <p:sp>
            <p:nvSpPr>
              <p:cNvPr id="58" name="Text Box 183"/>
              <p:cNvSpPr txBox="1">
                <a:spLocks noChangeArrowheads="1"/>
              </p:cNvSpPr>
              <p:nvPr/>
            </p:nvSpPr>
            <p:spPr bwMode="auto">
              <a:xfrm>
                <a:off x="3694" y="2659"/>
                <a:ext cx="690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Cleo II</a:t>
                </a:r>
              </a:p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7800 CsI(Tl)</a:t>
                </a:r>
                <a:r>
                  <a:rPr lang="en-US" altLang="fr-FR" sz="16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 </a:t>
                </a:r>
              </a:p>
            </p:txBody>
          </p:sp>
          <p:sp>
            <p:nvSpPr>
              <p:cNvPr id="59" name="Text Box 184"/>
              <p:cNvSpPr txBox="1">
                <a:spLocks noChangeArrowheads="1"/>
              </p:cNvSpPr>
              <p:nvPr/>
            </p:nvSpPr>
            <p:spPr bwMode="auto">
              <a:xfrm>
                <a:off x="3628" y="3566"/>
                <a:ext cx="663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L3</a:t>
                </a:r>
              </a:p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12000 BGO</a:t>
                </a:r>
                <a:r>
                  <a:rPr lang="en-US" altLang="fr-FR" sz="1600" b="0">
                    <a:solidFill>
                      <a:schemeClr val="tx1"/>
                    </a:solidFill>
                    <a:effectLst/>
                  </a:rPr>
                  <a:t> </a:t>
                </a:r>
              </a:p>
            </p:txBody>
          </p:sp>
          <p:sp>
            <p:nvSpPr>
              <p:cNvPr id="60" name="Text Box 185"/>
              <p:cNvSpPr txBox="1">
                <a:spLocks noChangeArrowheads="1"/>
              </p:cNvSpPr>
              <p:nvPr/>
            </p:nvSpPr>
            <p:spPr bwMode="auto">
              <a:xfrm>
                <a:off x="4066" y="3339"/>
                <a:ext cx="743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Crystal Barrel</a:t>
                </a:r>
              </a:p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1380 CsI(Tl)</a:t>
                </a:r>
                <a:r>
                  <a:rPr lang="en-US" altLang="fr-FR" sz="16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 </a:t>
                </a:r>
              </a:p>
            </p:txBody>
          </p:sp>
          <p:sp>
            <p:nvSpPr>
              <p:cNvPr id="61" name="Text Box 186"/>
              <p:cNvSpPr txBox="1">
                <a:spLocks noChangeArrowheads="1"/>
              </p:cNvSpPr>
              <p:nvPr/>
            </p:nvSpPr>
            <p:spPr bwMode="auto">
              <a:xfrm>
                <a:off x="4258" y="3602"/>
                <a:ext cx="57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TAPS</a:t>
                </a:r>
              </a:p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600 BaF2</a:t>
                </a:r>
                <a:r>
                  <a:rPr lang="en-US" altLang="fr-FR" sz="16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 </a:t>
                </a:r>
              </a:p>
            </p:txBody>
          </p:sp>
          <p:sp>
            <p:nvSpPr>
              <p:cNvPr id="62" name="Text Box 187"/>
              <p:cNvSpPr txBox="1">
                <a:spLocks noChangeArrowheads="1"/>
              </p:cNvSpPr>
              <p:nvPr/>
            </p:nvSpPr>
            <p:spPr bwMode="auto">
              <a:xfrm>
                <a:off x="4703" y="3548"/>
                <a:ext cx="540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KTeV</a:t>
                </a:r>
              </a:p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3100 CsI</a:t>
                </a:r>
                <a:r>
                  <a:rPr lang="en-US" altLang="fr-FR" sz="16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 </a:t>
                </a:r>
              </a:p>
            </p:txBody>
          </p:sp>
          <p:sp>
            <p:nvSpPr>
              <p:cNvPr id="63" name="Text Box 188"/>
              <p:cNvSpPr txBox="1">
                <a:spLocks noChangeArrowheads="1"/>
              </p:cNvSpPr>
              <p:nvPr/>
            </p:nvSpPr>
            <p:spPr bwMode="auto">
              <a:xfrm>
                <a:off x="4706" y="3012"/>
                <a:ext cx="690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Babar</a:t>
                </a:r>
              </a:p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6580 CsI(Tl)</a:t>
                </a:r>
                <a:r>
                  <a:rPr lang="en-US" altLang="fr-FR" sz="16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 </a:t>
                </a:r>
              </a:p>
            </p:txBody>
          </p:sp>
          <p:sp>
            <p:nvSpPr>
              <p:cNvPr id="64" name="Text Box 189"/>
              <p:cNvSpPr txBox="1">
                <a:spLocks noChangeArrowheads="1"/>
              </p:cNvSpPr>
              <p:nvPr/>
            </p:nvSpPr>
            <p:spPr bwMode="auto">
              <a:xfrm>
                <a:off x="4639" y="2650"/>
                <a:ext cx="681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Belle</a:t>
                </a:r>
              </a:p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8816 CsI(Tl) </a:t>
                </a:r>
              </a:p>
            </p:txBody>
          </p:sp>
          <p:sp>
            <p:nvSpPr>
              <p:cNvPr id="65" name="Text Box 190"/>
              <p:cNvSpPr txBox="1">
                <a:spLocks noChangeArrowheads="1"/>
              </p:cNvSpPr>
              <p:nvPr/>
            </p:nvSpPr>
            <p:spPr bwMode="auto">
              <a:xfrm>
                <a:off x="5034" y="3339"/>
                <a:ext cx="674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Alice</a:t>
                </a:r>
              </a:p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17920 PWO</a:t>
                </a:r>
                <a:r>
                  <a:rPr lang="en-US" altLang="fr-FR" sz="1600" b="0">
                    <a:solidFill>
                      <a:schemeClr val="tx1"/>
                    </a:solidFill>
                    <a:effectLst/>
                  </a:rPr>
                  <a:t> </a:t>
                </a:r>
              </a:p>
            </p:txBody>
          </p:sp>
          <p:sp>
            <p:nvSpPr>
              <p:cNvPr id="66" name="Text Box 191"/>
              <p:cNvSpPr txBox="1">
                <a:spLocks noChangeArrowheads="1"/>
              </p:cNvSpPr>
              <p:nvPr/>
            </p:nvSpPr>
            <p:spPr bwMode="auto">
              <a:xfrm>
                <a:off x="4943" y="2069"/>
                <a:ext cx="665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20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CMS</a:t>
                </a:r>
              </a:p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20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75000 PWO </a:t>
                </a:r>
              </a:p>
            </p:txBody>
          </p:sp>
          <p:sp>
            <p:nvSpPr>
              <p:cNvPr id="67" name="Rectangle 192"/>
              <p:cNvSpPr>
                <a:spLocks noChangeArrowheads="1"/>
              </p:cNvSpPr>
              <p:nvPr/>
            </p:nvSpPr>
            <p:spPr bwMode="auto">
              <a:xfrm>
                <a:off x="3265" y="3029"/>
                <a:ext cx="187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6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panose="020B0604020202020204" pitchFamily="34" charset="0"/>
                    <a:ea typeface="ＭＳ Ｐゴシック" panose="020B0600070205080204" pitchFamily="34" charset="-128"/>
                  </a:rPr>
                  <a:t>5</a:t>
                </a:r>
              </a:p>
            </p:txBody>
          </p:sp>
          <p:sp>
            <p:nvSpPr>
              <p:cNvPr id="68" name="Rectangle 193"/>
              <p:cNvSpPr>
                <a:spLocks noChangeArrowheads="1"/>
              </p:cNvSpPr>
              <p:nvPr/>
            </p:nvSpPr>
            <p:spPr bwMode="auto">
              <a:xfrm>
                <a:off x="3243" y="2281"/>
                <a:ext cx="258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6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panose="020B0604020202020204" pitchFamily="34" charset="0"/>
                    <a:ea typeface="ＭＳ Ｐゴシック" panose="020B0600070205080204" pitchFamily="34" charset="-128"/>
                  </a:rPr>
                  <a:t>10</a:t>
                </a:r>
              </a:p>
            </p:txBody>
          </p:sp>
          <p:sp>
            <p:nvSpPr>
              <p:cNvPr id="69" name="Text Box 194"/>
              <p:cNvSpPr txBox="1">
                <a:spLocks noChangeArrowheads="1"/>
              </p:cNvSpPr>
              <p:nvPr/>
            </p:nvSpPr>
            <p:spPr bwMode="auto">
              <a:xfrm>
                <a:off x="3265" y="2129"/>
                <a:ext cx="279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fr-FR" sz="16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m</a:t>
                </a:r>
                <a:r>
                  <a:rPr lang="en-US" altLang="fr-FR" sz="1600" baseline="300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3</a:t>
                </a:r>
                <a:endParaRPr lang="fr-FR" altLang="fr-FR" sz="1600" baseline="3000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12838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8"/>
            <a:ext cx="9180512" cy="6865085"/>
          </a:xfrm>
          <a:prstGeom prst="rect">
            <a:avLst/>
          </a:prstGeom>
        </p:spPr>
      </p:pic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-36512" y="44624"/>
            <a:ext cx="93245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en-US" b="1" dirty="0">
              <a:solidFill>
                <a:srgbClr val="FFFF00"/>
              </a:solidFill>
              <a:latin typeface="ArialMT"/>
            </a:endParaRPr>
          </a:p>
        </p:txBody>
      </p:sp>
      <p:sp>
        <p:nvSpPr>
          <p:cNvPr id="4" name="Picture 5" descr="9803011_01"/>
          <p:cNvSpPr>
            <a:spLocks noChangeAspect="1" noChangeArrowheads="1"/>
          </p:cNvSpPr>
          <p:nvPr/>
        </p:nvSpPr>
        <p:spPr bwMode="auto">
          <a:xfrm>
            <a:off x="2618110" y="3070126"/>
            <a:ext cx="3748087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3" y="1532276"/>
            <a:ext cx="5198120" cy="305760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750px-PET-IRM-cabeza-Keosy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785" y="2089336"/>
            <a:ext cx="3767615" cy="301409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-90240" y="110189"/>
            <a:ext cx="9990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ArialMT"/>
              </a:rPr>
              <a:t>CERN to become established as an important </a:t>
            </a:r>
            <a:r>
              <a:rPr lang="en-US" sz="2400" b="1" dirty="0" smtClean="0">
                <a:solidFill>
                  <a:srgbClr val="FFFF00"/>
                </a:solidFill>
                <a:latin typeface="ArialMT"/>
              </a:rPr>
              <a:t>facilitator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en-US" sz="2400" b="1" dirty="0">
                <a:solidFill>
                  <a:schemeClr val="bg1"/>
                </a:solidFill>
                <a:latin typeface="ArialMT"/>
              </a:rPr>
              <a:t>of medical physics in Europe </a:t>
            </a:r>
            <a:endParaRPr lang="fr-FR" sz="2400" b="1" dirty="0">
              <a:solidFill>
                <a:schemeClr val="bg1"/>
              </a:solidFill>
              <a:latin typeface="ArialMT"/>
            </a:endParaRPr>
          </a:p>
        </p:txBody>
      </p:sp>
      <p:pic>
        <p:nvPicPr>
          <p:cNvPr id="8" name="Picture 1" descr="apdTray-small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955" y="4304069"/>
            <a:ext cx="3162276" cy="237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58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86"/>
            <a:ext cx="9144000" cy="684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69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54716"/>
            <a:ext cx="3816424" cy="2517814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6344" y="1054716"/>
            <a:ext cx="3758136" cy="247935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4325230"/>
            <a:ext cx="3624265" cy="236654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6096" y="4263239"/>
            <a:ext cx="2558633" cy="2311746"/>
          </a:xfrm>
          <a:prstGeom prst="rect">
            <a:avLst/>
          </a:prstGeom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4179" y="44624"/>
            <a:ext cx="8997429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251520" y="145455"/>
            <a:ext cx="8640960" cy="3312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F</a:t>
            </a:r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uture </a:t>
            </a:r>
            <a:r>
              <a:rPr lang="en-US" sz="28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e+e</a:t>
            </a:r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- Colliders: “Higgs Factory” + possible Extension to Higher Energies</a:t>
            </a:r>
            <a:endParaRPr lang="fr-FR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0416" y="548680"/>
            <a:ext cx="84898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400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Linear</a:t>
            </a:r>
            <a:r>
              <a:rPr lang="fr-FR" sz="2400" dirty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fr-FR" sz="2400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colliders</a:t>
            </a:r>
            <a:r>
              <a:rPr lang="fr-FR" sz="2400" dirty="0">
                <a:solidFill>
                  <a:srgbClr val="FF0000"/>
                </a:solidFill>
                <a:latin typeface="Palatino Linotype" panose="02040502050505030304" pitchFamily="18" charset="0"/>
              </a:rPr>
              <a:t>: ILC, </a:t>
            </a:r>
            <a:r>
              <a:rPr lang="fr-FR" sz="2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CLIC (</a:t>
            </a:r>
            <a:r>
              <a:rPr lang="fr-FR" sz="24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extendable</a:t>
            </a:r>
            <a:r>
              <a:rPr lang="fr-FR" sz="2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to </a:t>
            </a:r>
            <a:r>
              <a:rPr lang="fr-FR" sz="24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higher</a:t>
            </a:r>
            <a:r>
              <a:rPr lang="fr-FR" sz="2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energies</a:t>
            </a:r>
            <a:r>
              <a:rPr lang="fr-FR" sz="2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)</a:t>
            </a:r>
            <a:endParaRPr lang="fr-FR" sz="24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716" y="3733022"/>
            <a:ext cx="5133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400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Circular</a:t>
            </a:r>
            <a:r>
              <a:rPr lang="fr-FR" sz="2400" dirty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fr-FR" sz="2400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colliders</a:t>
            </a:r>
            <a:r>
              <a:rPr lang="fr-FR" sz="2400" dirty="0">
                <a:solidFill>
                  <a:srgbClr val="0000CC"/>
                </a:solidFill>
                <a:latin typeface="Palatino Linotype" panose="02040502050505030304" pitchFamily="18" charset="0"/>
              </a:rPr>
              <a:t>: </a:t>
            </a:r>
            <a:r>
              <a:rPr lang="fr-FR" sz="2400" dirty="0">
                <a:solidFill>
                  <a:srgbClr val="FF0000"/>
                </a:solidFill>
                <a:latin typeface="Palatino Linotype" panose="02040502050505030304" pitchFamily="18" charset="0"/>
              </a:rPr>
              <a:t>CEPC, </a:t>
            </a:r>
            <a:r>
              <a:rPr lang="fr-FR" sz="2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FCC-</a:t>
            </a:r>
            <a:r>
              <a:rPr lang="fr-FR" sz="24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ee</a:t>
            </a:r>
            <a:endParaRPr lang="fr-FR" sz="24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46356" y="2707727"/>
            <a:ext cx="3084918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Compact </a:t>
            </a:r>
            <a:r>
              <a:rPr lang="en-US" sz="1400" dirty="0">
                <a:solidFill>
                  <a:srgbClr val="000000"/>
                </a:solidFill>
                <a:latin typeface="Palatino Linotype" panose="02040502050505030304" pitchFamily="18" charset="0"/>
              </a:rPr>
              <a:t>Linear Collider </a:t>
            </a:r>
            <a:r>
              <a:rPr lang="en-US" sz="1400" dirty="0">
                <a:solidFill>
                  <a:srgbClr val="FF0000"/>
                </a:solidFill>
                <a:latin typeface="Palatino Linotype" panose="02040502050505030304" pitchFamily="18" charset="0"/>
              </a:rPr>
              <a:t>(CLIC): </a:t>
            </a:r>
            <a:r>
              <a:rPr lang="en-US" sz="1400" dirty="0">
                <a:solidFill>
                  <a:srgbClr val="000000"/>
                </a:solidFill>
                <a:latin typeface="Palatino Linotype" panose="02040502050505030304" pitchFamily="18" charset="0"/>
              </a:rPr>
              <a:t>CERN</a:t>
            </a:r>
          </a:p>
          <a:p>
            <a:r>
              <a:rPr lang="fr-FR" sz="1400" dirty="0">
                <a:solidFill>
                  <a:srgbClr val="0000CC"/>
                </a:solidFill>
                <a:latin typeface="Palatino Linotype" panose="02040502050505030304" pitchFamily="18" charset="0"/>
              </a:rPr>
              <a:t>√s = 380 </a:t>
            </a:r>
            <a:r>
              <a:rPr lang="fr-FR" sz="1400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GeV</a:t>
            </a:r>
            <a:r>
              <a:rPr lang="fr-FR" sz="1400" dirty="0">
                <a:solidFill>
                  <a:srgbClr val="0000CC"/>
                </a:solidFill>
                <a:latin typeface="Palatino Linotype" panose="02040502050505030304" pitchFamily="18" charset="0"/>
              </a:rPr>
              <a:t>, 1.5 </a:t>
            </a:r>
            <a:r>
              <a:rPr lang="fr-FR" sz="1400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TeV</a:t>
            </a:r>
            <a:r>
              <a:rPr lang="fr-FR" sz="1400" dirty="0">
                <a:solidFill>
                  <a:srgbClr val="0000CC"/>
                </a:solidFill>
                <a:latin typeface="Palatino Linotype" panose="02040502050505030304" pitchFamily="18" charset="0"/>
              </a:rPr>
              <a:t>, 3 </a:t>
            </a:r>
            <a:r>
              <a:rPr lang="fr-FR" sz="1400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TeV</a:t>
            </a:r>
            <a:endParaRPr lang="fr-FR" sz="1400" dirty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r>
              <a:rPr lang="fr-FR" sz="1400" dirty="0" err="1" smtClean="0">
                <a:solidFill>
                  <a:srgbClr val="000000"/>
                </a:solidFill>
                <a:latin typeface="Palatino Linotype" panose="02040502050505030304" pitchFamily="18" charset="0"/>
              </a:rPr>
              <a:t>Length</a:t>
            </a:r>
            <a:r>
              <a:rPr lang="fr-FR" sz="1400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: 11 km, 29 km, 50 km</a:t>
            </a:r>
            <a:endParaRPr lang="fr-FR" sz="1400" dirty="0">
              <a:latin typeface="Palatino Linotype" panose="0204050205050503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65054" y="2708920"/>
            <a:ext cx="3097839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rgbClr val="663300"/>
                </a:solidFill>
                <a:latin typeface="Palatino Linotype" panose="02040502050505030304" pitchFamily="18" charset="0"/>
              </a:rPr>
              <a:t>International </a:t>
            </a:r>
            <a:r>
              <a:rPr lang="fr-FR" sz="1400" dirty="0" err="1">
                <a:solidFill>
                  <a:srgbClr val="663300"/>
                </a:solidFill>
                <a:latin typeface="Palatino Linotype" panose="02040502050505030304" pitchFamily="18" charset="0"/>
              </a:rPr>
              <a:t>Linear</a:t>
            </a:r>
            <a:r>
              <a:rPr lang="fr-FR" sz="1400" dirty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lang="fr-FR" sz="1400" dirty="0" err="1">
                <a:solidFill>
                  <a:srgbClr val="663300"/>
                </a:solidFill>
                <a:latin typeface="Palatino Linotype" panose="02040502050505030304" pitchFamily="18" charset="0"/>
              </a:rPr>
              <a:t>Collider</a:t>
            </a:r>
            <a:r>
              <a:rPr lang="fr-FR" sz="1400" dirty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lang="fr-FR" sz="1400" dirty="0">
                <a:solidFill>
                  <a:srgbClr val="FF0000"/>
                </a:solidFill>
                <a:latin typeface="Palatino Linotype" panose="02040502050505030304" pitchFamily="18" charset="0"/>
              </a:rPr>
              <a:t>(ILC):</a:t>
            </a:r>
          </a:p>
          <a:p>
            <a:r>
              <a:rPr lang="fr-FR" sz="1400" dirty="0" err="1">
                <a:solidFill>
                  <a:srgbClr val="663300"/>
                </a:solidFill>
                <a:latin typeface="Palatino Linotype" panose="02040502050505030304" pitchFamily="18" charset="0"/>
              </a:rPr>
              <a:t>Japan</a:t>
            </a:r>
            <a:r>
              <a:rPr lang="fr-FR" sz="1400" dirty="0">
                <a:solidFill>
                  <a:srgbClr val="663300"/>
                </a:solidFill>
                <a:latin typeface="Palatino Linotype" panose="02040502050505030304" pitchFamily="18" charset="0"/>
              </a:rPr>
              <a:t> (</a:t>
            </a:r>
            <a:r>
              <a:rPr lang="fr-FR" sz="1400" dirty="0" err="1">
                <a:solidFill>
                  <a:srgbClr val="663300"/>
                </a:solidFill>
                <a:latin typeface="Palatino Linotype" panose="02040502050505030304" pitchFamily="18" charset="0"/>
              </a:rPr>
              <a:t>Kitakami</a:t>
            </a:r>
            <a:r>
              <a:rPr lang="fr-FR" sz="1400" dirty="0">
                <a:solidFill>
                  <a:srgbClr val="663300"/>
                </a:solidFill>
                <a:latin typeface="Palatino Linotype" panose="02040502050505030304" pitchFamily="18" charset="0"/>
              </a:rPr>
              <a:t>)</a:t>
            </a:r>
          </a:p>
          <a:p>
            <a:r>
              <a:rPr lang="nl-NL" sz="1400" dirty="0">
                <a:solidFill>
                  <a:srgbClr val="0000CC"/>
                </a:solidFill>
                <a:latin typeface="Palatino Linotype" panose="02040502050505030304" pitchFamily="18" charset="0"/>
              </a:rPr>
              <a:t>√s = 250 - 500 </a:t>
            </a:r>
            <a:r>
              <a:rPr lang="nl-NL" sz="1400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GeV</a:t>
            </a:r>
            <a:r>
              <a:rPr lang="nl-NL" sz="1400" dirty="0">
                <a:solidFill>
                  <a:srgbClr val="0000CC"/>
                </a:solidFill>
                <a:latin typeface="Palatino Linotype" panose="02040502050505030304" pitchFamily="18" charset="0"/>
              </a:rPr>
              <a:t> (1 </a:t>
            </a:r>
            <a:r>
              <a:rPr lang="nl-NL" sz="1400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TeV</a:t>
            </a:r>
            <a:r>
              <a:rPr lang="nl-NL" sz="1400" dirty="0">
                <a:solidFill>
                  <a:srgbClr val="0000CC"/>
                </a:solidFill>
                <a:latin typeface="Palatino Linotype" panose="02040502050505030304" pitchFamily="18" charset="0"/>
              </a:rPr>
              <a:t>)</a:t>
            </a:r>
          </a:p>
          <a:p>
            <a:r>
              <a:rPr lang="fr-FR" sz="1400" dirty="0" err="1">
                <a:solidFill>
                  <a:srgbClr val="663300"/>
                </a:solidFill>
                <a:latin typeface="Palatino Linotype" panose="02040502050505030304" pitchFamily="18" charset="0"/>
              </a:rPr>
              <a:t>Length</a:t>
            </a:r>
            <a:r>
              <a:rPr lang="fr-FR" sz="1400" dirty="0">
                <a:solidFill>
                  <a:srgbClr val="663300"/>
                </a:solidFill>
                <a:latin typeface="Palatino Linotype" panose="02040502050505030304" pitchFamily="18" charset="0"/>
              </a:rPr>
              <a:t>: </a:t>
            </a:r>
            <a:r>
              <a:rPr lang="fr-FR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21 </a:t>
            </a:r>
            <a:r>
              <a:rPr lang="fr-FR" sz="1400" dirty="0">
                <a:solidFill>
                  <a:srgbClr val="663300"/>
                </a:solidFill>
                <a:latin typeface="Palatino Linotype" panose="02040502050505030304" pitchFamily="18" charset="0"/>
              </a:rPr>
              <a:t>km, 31 km (50 km)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75110" y="5788703"/>
            <a:ext cx="3658055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Circular</a:t>
            </a:r>
            <a:r>
              <a:rPr lang="fr-FR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lang="fr-FR" sz="1400" dirty="0">
                <a:solidFill>
                  <a:srgbClr val="663300"/>
                </a:solidFill>
                <a:latin typeface="Palatino Linotype" panose="02040502050505030304" pitchFamily="18" charset="0"/>
              </a:rPr>
              <a:t>E</a:t>
            </a:r>
            <a:r>
              <a:rPr lang="fr-FR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lectron-Positron </a:t>
            </a:r>
            <a:r>
              <a:rPr lang="fr-FR" sz="1400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Collider</a:t>
            </a:r>
            <a:r>
              <a:rPr lang="fr-FR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lang="fr-FR" sz="1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(CEPC):</a:t>
            </a:r>
            <a:endParaRPr lang="fr-FR" sz="14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r>
              <a:rPr lang="fr-FR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China</a:t>
            </a:r>
            <a:endParaRPr lang="fr-FR" sz="1400" dirty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r>
              <a:rPr lang="nl-NL" sz="1400" dirty="0">
                <a:solidFill>
                  <a:srgbClr val="0000CC"/>
                </a:solidFill>
                <a:latin typeface="Palatino Linotype" panose="02040502050505030304" pitchFamily="18" charset="0"/>
              </a:rPr>
              <a:t>√s = </a:t>
            </a:r>
            <a:r>
              <a:rPr lang="nl-NL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90 </a:t>
            </a:r>
            <a:r>
              <a:rPr lang="nl-NL" sz="1400" dirty="0">
                <a:solidFill>
                  <a:srgbClr val="0000CC"/>
                </a:solidFill>
                <a:latin typeface="Palatino Linotype" panose="02040502050505030304" pitchFamily="18" charset="0"/>
              </a:rPr>
              <a:t>- </a:t>
            </a:r>
            <a:r>
              <a:rPr lang="nl-NL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240 </a:t>
            </a:r>
            <a:r>
              <a:rPr lang="nl-NL" sz="1400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GeV</a:t>
            </a:r>
            <a:r>
              <a:rPr lang="nl-NL" sz="1400" dirty="0">
                <a:solidFill>
                  <a:srgbClr val="0000CC"/>
                </a:solidFill>
                <a:latin typeface="Palatino Linotype" panose="02040502050505030304" pitchFamily="18" charset="0"/>
              </a:rPr>
              <a:t> (1 </a:t>
            </a:r>
            <a:r>
              <a:rPr lang="nl-NL" sz="1400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TeV</a:t>
            </a:r>
            <a:r>
              <a:rPr lang="nl-NL" sz="1400" dirty="0">
                <a:solidFill>
                  <a:srgbClr val="0000CC"/>
                </a:solidFill>
                <a:latin typeface="Palatino Linotype" panose="02040502050505030304" pitchFamily="18" charset="0"/>
              </a:rPr>
              <a:t>)</a:t>
            </a:r>
          </a:p>
          <a:p>
            <a:r>
              <a:rPr lang="fr-FR" sz="1400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Circumference</a:t>
            </a:r>
            <a:r>
              <a:rPr lang="fr-FR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: 100 km</a:t>
            </a:r>
            <a:endParaRPr lang="fr-FR" sz="1400" dirty="0">
              <a:solidFill>
                <a:srgbClr val="6633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42149" y="5760662"/>
            <a:ext cx="3658055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Future </a:t>
            </a:r>
            <a:r>
              <a:rPr lang="fr-FR" sz="1400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Circular</a:t>
            </a:r>
            <a:r>
              <a:rPr lang="fr-FR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lang="fr-FR" sz="1400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Collider</a:t>
            </a:r>
            <a:r>
              <a:rPr lang="fr-FR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lang="fr-FR" sz="1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(FCC-</a:t>
            </a:r>
            <a:r>
              <a:rPr lang="fr-FR" sz="14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ee</a:t>
            </a:r>
            <a:r>
              <a:rPr lang="fr-FR" sz="1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):</a:t>
            </a:r>
            <a:endParaRPr lang="fr-FR" sz="14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r>
              <a:rPr lang="fr-FR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CERN</a:t>
            </a:r>
            <a:endParaRPr lang="fr-FR" sz="1400" dirty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r>
              <a:rPr lang="nl-NL" sz="1400" dirty="0">
                <a:solidFill>
                  <a:srgbClr val="0000CC"/>
                </a:solidFill>
                <a:latin typeface="Palatino Linotype" panose="02040502050505030304" pitchFamily="18" charset="0"/>
              </a:rPr>
              <a:t>√s = </a:t>
            </a:r>
            <a:r>
              <a:rPr lang="nl-NL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90 </a:t>
            </a:r>
            <a:r>
              <a:rPr lang="nl-NL" sz="1400" dirty="0">
                <a:solidFill>
                  <a:srgbClr val="0000CC"/>
                </a:solidFill>
                <a:latin typeface="Palatino Linotype" panose="02040502050505030304" pitchFamily="18" charset="0"/>
              </a:rPr>
              <a:t>- </a:t>
            </a:r>
            <a:r>
              <a:rPr lang="nl-NL" sz="14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350 </a:t>
            </a:r>
            <a:r>
              <a:rPr lang="nl-NL" sz="1400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GeV</a:t>
            </a:r>
            <a:r>
              <a:rPr lang="nl-NL" sz="1400" dirty="0">
                <a:solidFill>
                  <a:srgbClr val="0000CC"/>
                </a:solidFill>
                <a:latin typeface="Palatino Linotype" panose="02040502050505030304" pitchFamily="18" charset="0"/>
              </a:rPr>
              <a:t> (1 </a:t>
            </a:r>
            <a:r>
              <a:rPr lang="nl-NL" sz="1400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TeV</a:t>
            </a:r>
            <a:r>
              <a:rPr lang="nl-NL" sz="1400" dirty="0">
                <a:solidFill>
                  <a:srgbClr val="0000CC"/>
                </a:solidFill>
                <a:latin typeface="Palatino Linotype" panose="02040502050505030304" pitchFamily="18" charset="0"/>
              </a:rPr>
              <a:t>)</a:t>
            </a:r>
          </a:p>
          <a:p>
            <a:r>
              <a:rPr lang="fr-FR" sz="1400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Circumference</a:t>
            </a:r>
            <a:r>
              <a:rPr lang="fr-FR" sz="14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: ~100 km</a:t>
            </a:r>
            <a:endParaRPr lang="fr-FR" sz="1400" dirty="0">
              <a:solidFill>
                <a:srgbClr val="6633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19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80512" cy="6885384"/>
          </a:xfrm>
          <a:prstGeom prst="rect">
            <a:avLst/>
          </a:prstGeom>
        </p:spPr>
      </p:pic>
      <p:sp>
        <p:nvSpPr>
          <p:cNvPr id="3" name="Rectangle 21"/>
          <p:cNvSpPr>
            <a:spLocks noChangeArrowheads="1"/>
          </p:cNvSpPr>
          <p:nvPr/>
        </p:nvSpPr>
        <p:spPr bwMode="auto">
          <a:xfrm>
            <a:off x="755576" y="116632"/>
            <a:ext cx="7560840" cy="549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" name="WordArt 22"/>
          <p:cNvSpPr>
            <a:spLocks noChangeArrowheads="1" noChangeShapeType="1" noTextEdit="1"/>
          </p:cNvSpPr>
          <p:nvPr/>
        </p:nvSpPr>
        <p:spPr bwMode="auto">
          <a:xfrm>
            <a:off x="971599" y="233834"/>
            <a:ext cx="7176165" cy="34317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The History of Instrumentation is VERY Entertaining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978981"/>
            <a:ext cx="8676455" cy="3170099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663300"/>
                </a:solidFill>
                <a:latin typeface="Palatino Linotype" pitchFamily="18" charset="0"/>
              </a:rPr>
              <a:t>A look at the </a:t>
            </a:r>
            <a:r>
              <a:rPr lang="en-US" sz="2000" dirty="0" smtClean="0">
                <a:solidFill>
                  <a:srgbClr val="FF0000"/>
                </a:solidFill>
                <a:latin typeface="Palatino Linotype" pitchFamily="18" charset="0"/>
              </a:rPr>
              <a:t>history of instrumentation </a:t>
            </a:r>
            <a:r>
              <a:rPr lang="en-US" sz="2000" dirty="0" smtClean="0">
                <a:solidFill>
                  <a:srgbClr val="663300"/>
                </a:solidFill>
                <a:latin typeface="Palatino Linotype" pitchFamily="18" charset="0"/>
              </a:rPr>
              <a:t>in particle physics </a:t>
            </a:r>
            <a:endParaRPr lang="en-US" sz="2000" dirty="0">
              <a:solidFill>
                <a:srgbClr val="663300"/>
              </a:solidFill>
              <a:latin typeface="Palatino Linotype" pitchFamily="18" charset="0"/>
            </a:endParaRPr>
          </a:p>
          <a:p>
            <a:r>
              <a:rPr lang="en-US" sz="2000" dirty="0" smtClean="0">
                <a:solidFill>
                  <a:srgbClr val="663300"/>
                </a:solidFill>
                <a:latin typeface="Palatino Linotype" pitchFamily="18" charset="0"/>
              </a:rPr>
              <a:t>     </a:t>
            </a:r>
          </a:p>
          <a:p>
            <a:r>
              <a:rPr lang="en-US" sz="2000" dirty="0">
                <a:solidFill>
                  <a:srgbClr val="663300"/>
                </a:solidFill>
                <a:latin typeface="Palatino Linotype" pitchFamily="18" charset="0"/>
                <a:sym typeface="Wingdings" pitchFamily="2" charset="2"/>
              </a:rPr>
              <a:t> </a:t>
            </a:r>
            <a:r>
              <a:rPr lang="en-US" sz="2000" dirty="0" smtClean="0">
                <a:solidFill>
                  <a:srgbClr val="663300"/>
                </a:solidFill>
                <a:latin typeface="Palatino Linotype" pitchFamily="18" charset="0"/>
                <a:sym typeface="Wingdings" pitchFamily="2" charset="2"/>
              </a:rPr>
              <a:t>      </a:t>
            </a:r>
            <a:r>
              <a:rPr lang="en-US" sz="2000" dirty="0" smtClean="0">
                <a:solidFill>
                  <a:srgbClr val="FF0000"/>
                </a:solidFill>
                <a:latin typeface="Palatino Linotype" pitchFamily="18" charset="0"/>
              </a:rPr>
              <a:t>complementary view on the history of particle physics</a:t>
            </a:r>
            <a:r>
              <a:rPr lang="en-US" sz="2000" dirty="0" smtClean="0">
                <a:solidFill>
                  <a:srgbClr val="663300"/>
                </a:solidFill>
                <a:latin typeface="Palatino Linotype" pitchFamily="18" charset="0"/>
              </a:rPr>
              <a:t>, which is </a:t>
            </a:r>
          </a:p>
          <a:p>
            <a:r>
              <a:rPr lang="en-US" sz="2000" dirty="0">
                <a:solidFill>
                  <a:srgbClr val="663300"/>
                </a:solidFill>
                <a:latin typeface="Palatino Linotype" pitchFamily="18" charset="0"/>
              </a:rPr>
              <a:t> </a:t>
            </a:r>
            <a:r>
              <a:rPr lang="en-US" sz="2000" dirty="0" smtClean="0">
                <a:solidFill>
                  <a:srgbClr val="663300"/>
                </a:solidFill>
                <a:latin typeface="Palatino Linotype" pitchFamily="18" charset="0"/>
              </a:rPr>
              <a:t>    traditionally told from a theoretical point of view</a:t>
            </a:r>
          </a:p>
          <a:p>
            <a:endParaRPr lang="en-US" sz="2000" dirty="0" smtClean="0">
              <a:latin typeface="Palatino Linotype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663300"/>
                </a:solidFill>
                <a:latin typeface="Palatino Linotype" pitchFamily="18" charset="0"/>
              </a:rPr>
              <a:t>The importance and recognition of inventions in the field of instrumentation</a:t>
            </a:r>
            <a:r>
              <a:rPr lang="en-US" sz="2000" dirty="0" smtClean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smtClean="0">
                <a:latin typeface="Palatino Linotype" pitchFamily="18" charset="0"/>
              </a:rPr>
              <a:t>is </a:t>
            </a:r>
            <a:r>
              <a:rPr lang="en-US" sz="2000" dirty="0" smtClean="0">
                <a:solidFill>
                  <a:srgbClr val="663300"/>
                </a:solidFill>
                <a:latin typeface="Palatino Linotype" pitchFamily="18" charset="0"/>
              </a:rPr>
              <a:t>proven by the fact that </a:t>
            </a:r>
          </a:p>
          <a:p>
            <a:pPr marL="342900" indent="-342900">
              <a:buFont typeface="Wingdings" pitchFamily="2" charset="2"/>
              <a:buChar char="v"/>
            </a:pPr>
            <a:endParaRPr lang="en-US" sz="2000" dirty="0">
              <a:solidFill>
                <a:srgbClr val="663300"/>
              </a:solidFill>
              <a:latin typeface="Palatino Linotype" pitchFamily="18" charset="0"/>
            </a:endParaRPr>
          </a:p>
          <a:p>
            <a:r>
              <a:rPr lang="en-US" sz="2000" dirty="0" smtClean="0">
                <a:solidFill>
                  <a:srgbClr val="663300"/>
                </a:solidFill>
                <a:latin typeface="Palatino Linotype" pitchFamily="18" charset="0"/>
              </a:rPr>
              <a:t>     </a:t>
            </a:r>
            <a:r>
              <a:rPr lang="en-US" sz="2000" dirty="0" smtClean="0">
                <a:solidFill>
                  <a:srgbClr val="663300"/>
                </a:solidFill>
                <a:latin typeface="Palatino Linotype" pitchFamily="18" charset="0"/>
                <a:sym typeface="Wingdings" pitchFamily="2" charset="2"/>
              </a:rPr>
              <a:t> </a:t>
            </a:r>
            <a:r>
              <a:rPr lang="en-US" sz="2000" dirty="0" smtClean="0">
                <a:solidFill>
                  <a:srgbClr val="663300"/>
                </a:solidFill>
                <a:latin typeface="Palatino Linotype" pitchFamily="18" charset="0"/>
              </a:rPr>
              <a:t>several </a:t>
            </a:r>
            <a:r>
              <a:rPr lang="en-US" sz="2000" dirty="0" smtClean="0">
                <a:solidFill>
                  <a:srgbClr val="FF0000"/>
                </a:solidFill>
                <a:latin typeface="Palatino Linotype" pitchFamily="18" charset="0"/>
              </a:rPr>
              <a:t>Nobel Prices in physics </a:t>
            </a:r>
            <a:r>
              <a:rPr lang="en-US" sz="2000" dirty="0" smtClean="0">
                <a:solidFill>
                  <a:srgbClr val="663300"/>
                </a:solidFill>
                <a:latin typeface="Palatino Linotype" pitchFamily="18" charset="0"/>
              </a:rPr>
              <a:t>were awarded mainly or exclusively </a:t>
            </a:r>
          </a:p>
          <a:p>
            <a:r>
              <a:rPr lang="en-US" sz="2000" dirty="0">
                <a:solidFill>
                  <a:srgbClr val="663300"/>
                </a:solidFill>
                <a:latin typeface="Palatino Linotype" pitchFamily="18" charset="0"/>
              </a:rPr>
              <a:t> </a:t>
            </a:r>
            <a:r>
              <a:rPr lang="en-US" sz="2000" dirty="0" smtClean="0">
                <a:solidFill>
                  <a:srgbClr val="663300"/>
                </a:solidFill>
                <a:latin typeface="Palatino Linotype" pitchFamily="18" charset="0"/>
              </a:rPr>
              <a:t>    </a:t>
            </a:r>
            <a:r>
              <a:rPr lang="en-US" sz="2000" dirty="0" smtClean="0">
                <a:solidFill>
                  <a:srgbClr val="FF0000"/>
                </a:solidFill>
                <a:latin typeface="Palatino Linotype" pitchFamily="18" charset="0"/>
              </a:rPr>
              <a:t>for the development of detection technologies</a:t>
            </a:r>
            <a:endParaRPr lang="fr-FR" sz="2000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5706" y="4422591"/>
            <a:ext cx="7356694" cy="2246769"/>
          </a:xfrm>
          <a:prstGeom prst="rect">
            <a:avLst/>
          </a:prstGeom>
          <a:solidFill>
            <a:srgbClr val="FFFFCC">
              <a:alpha val="74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6600"/>
                </a:solidFill>
                <a:latin typeface="Palatino Linotype" pitchFamily="18" charset="0"/>
              </a:rPr>
              <a:t>Nobel Prizes in instrumentation (“tracking concepts”):</a:t>
            </a:r>
          </a:p>
          <a:p>
            <a:endParaRPr lang="en-US" sz="2000" dirty="0">
              <a:latin typeface="Palatino Linotype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FF0000"/>
                </a:solidFill>
                <a:latin typeface="Palatino Linotype" pitchFamily="18" charset="0"/>
              </a:rPr>
              <a:t>1927: C.T.R. Wilson, Cloud Chamber</a:t>
            </a:r>
          </a:p>
          <a:p>
            <a:pPr marL="342900" indent="-342900">
              <a:buFont typeface="Wingdings" pitchFamily="2" charset="2"/>
              <a:buChar char="v"/>
            </a:pPr>
            <a:endParaRPr lang="en-US" sz="2000" dirty="0">
              <a:solidFill>
                <a:srgbClr val="FF0000"/>
              </a:solidFill>
              <a:latin typeface="Palatino Linotype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FF0000"/>
                </a:solidFill>
                <a:latin typeface="Palatino Linotype" pitchFamily="18" charset="0"/>
              </a:rPr>
              <a:t>1960: Donald Glaser, Bubble Chamber</a:t>
            </a:r>
          </a:p>
          <a:p>
            <a:pPr marL="342900" indent="-342900">
              <a:buFont typeface="Wingdings" pitchFamily="2" charset="2"/>
              <a:buChar char="v"/>
            </a:pPr>
            <a:endParaRPr lang="en-US" sz="2000" dirty="0">
              <a:solidFill>
                <a:srgbClr val="FF0000"/>
              </a:solidFill>
              <a:latin typeface="Palatino Linotype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FF0000"/>
                </a:solidFill>
                <a:latin typeface="Palatino Linotype" pitchFamily="18" charset="0"/>
              </a:rPr>
              <a:t>1992: Georges </a:t>
            </a:r>
            <a:r>
              <a:rPr lang="en-US" sz="2000" dirty="0" err="1" smtClean="0">
                <a:solidFill>
                  <a:srgbClr val="FF0000"/>
                </a:solidFill>
                <a:latin typeface="Palatino Linotype" pitchFamily="18" charset="0"/>
              </a:rPr>
              <a:t>Charpak</a:t>
            </a:r>
            <a:r>
              <a:rPr lang="en-US" sz="2000" dirty="0" smtClean="0">
                <a:solidFill>
                  <a:srgbClr val="FF0000"/>
                </a:solidFill>
                <a:latin typeface="Palatino Linotype" pitchFamily="18" charset="0"/>
              </a:rPr>
              <a:t>, Multi-Wire Proportional Chamber</a:t>
            </a:r>
            <a:endParaRPr lang="fr-FR" sz="2000" dirty="0">
              <a:solidFill>
                <a:srgbClr val="FF000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9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12738" y="1949450"/>
            <a:ext cx="1336675" cy="88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5pPr>
            <a:lvl6pPr marL="2514600" indent="-228600" defTabSz="45720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6pPr>
            <a:lvl7pPr marL="2971800" indent="-228600" defTabSz="45720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7pPr>
            <a:lvl8pPr marL="3429000" indent="-228600" defTabSz="45720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8pPr>
            <a:lvl9pPr marL="3886200" indent="-228600" defTabSz="45720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9pPr>
          </a:lstStyle>
          <a:p>
            <a:r>
              <a:rPr lang="en-US" altLang="fr-FR" sz="1800" dirty="0">
                <a:solidFill>
                  <a:srgbClr val="FFFFFF"/>
                </a:solidFill>
              </a:rPr>
              <a:t>Large TPC</a:t>
            </a:r>
          </a:p>
          <a:p>
            <a:r>
              <a:rPr lang="en-US" altLang="fr-FR" sz="1800" dirty="0">
                <a:solidFill>
                  <a:srgbClr val="FFFFFF"/>
                </a:solidFill>
              </a:rPr>
              <a:t>R~1.8m</a:t>
            </a:r>
          </a:p>
          <a:p>
            <a:r>
              <a:rPr lang="en-US" altLang="fr-FR" sz="1800" dirty="0" smtClean="0">
                <a:solidFill>
                  <a:srgbClr val="FFFFFF"/>
                </a:solidFill>
              </a:rPr>
              <a:t>Z/2~2.0m</a:t>
            </a:r>
            <a:endParaRPr lang="en-US" altLang="fr-FR" sz="1800" dirty="0">
              <a:solidFill>
                <a:srgbClr val="FFFFFF"/>
              </a:solidFill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732088" y="4692650"/>
            <a:ext cx="2201862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5pPr>
            <a:lvl6pPr marL="2514600" indent="-228600" defTabSz="45720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6pPr>
            <a:lvl7pPr marL="2971800" indent="-228600" defTabSz="45720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7pPr>
            <a:lvl8pPr marL="3429000" indent="-228600" defTabSz="45720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8pPr>
            <a:lvl9pPr marL="3886200" indent="-228600" defTabSz="45720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9pPr>
          </a:lstStyle>
          <a:p>
            <a:r>
              <a:rPr lang="en-US" altLang="fr-FR" sz="1800" dirty="0">
                <a:solidFill>
                  <a:srgbClr val="FFFFFF"/>
                </a:solidFill>
              </a:rPr>
              <a:t>Vertex detector</a:t>
            </a:r>
          </a:p>
          <a:p>
            <a:r>
              <a:rPr lang="en-US" altLang="fr-FR" sz="1600" dirty="0">
                <a:solidFill>
                  <a:srgbClr val="FFFFFF"/>
                </a:solidFill>
              </a:rPr>
              <a:t>Inner radius~1.6cm</a:t>
            </a:r>
          </a:p>
          <a:p>
            <a:r>
              <a:rPr lang="en-US" altLang="fr-FR" sz="1600" dirty="0">
                <a:solidFill>
                  <a:srgbClr val="FFFFFF"/>
                </a:solidFill>
              </a:rPr>
              <a:t>Outer radius~ 6 cm</a:t>
            </a:r>
          </a:p>
        </p:txBody>
      </p:sp>
      <p:sp>
        <p:nvSpPr>
          <p:cNvPr id="5" name="Line 9"/>
          <p:cNvSpPr>
            <a:spLocks noChangeShapeType="1"/>
          </p:cNvSpPr>
          <p:nvPr/>
        </p:nvSpPr>
        <p:spPr bwMode="auto">
          <a:xfrm flipH="1">
            <a:off x="3707904" y="2286000"/>
            <a:ext cx="178296" cy="782960"/>
          </a:xfrm>
          <a:prstGeom prst="line">
            <a:avLst/>
          </a:prstGeom>
          <a:noFill/>
          <a:ln w="9525" cap="flat">
            <a:solidFill>
              <a:srgbClr val="FFFF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 flipH="1">
            <a:off x="1827213" y="2286000"/>
            <a:ext cx="2060575" cy="914400"/>
          </a:xfrm>
          <a:prstGeom prst="line">
            <a:avLst/>
          </a:prstGeom>
          <a:noFill/>
          <a:ln w="9525" cap="flat">
            <a:solidFill>
              <a:srgbClr val="FFFF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3881438" y="2286000"/>
            <a:ext cx="2057400" cy="914400"/>
          </a:xfrm>
          <a:prstGeom prst="line">
            <a:avLst/>
          </a:prstGeom>
          <a:noFill/>
          <a:ln w="9525" cap="flat">
            <a:solidFill>
              <a:srgbClr val="FFFF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2792413" y="1600200"/>
            <a:ext cx="2468562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5pPr>
            <a:lvl6pPr marL="2514600" indent="-228600" defTabSz="45720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6pPr>
            <a:lvl7pPr marL="2971800" indent="-228600" defTabSz="45720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7pPr>
            <a:lvl8pPr marL="3429000" indent="-228600" defTabSz="45720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8pPr>
            <a:lvl9pPr marL="3886200" indent="-228600" defTabSz="45720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0000"/>
                </a:solidFill>
                <a:latin typeface="Bitstream Vera Sans" pitchFamily="16" charset="0"/>
                <a:ea typeface="ＭＳ Ｐゴシック" charset="-128"/>
              </a:defRPr>
            </a:lvl9pPr>
          </a:lstStyle>
          <a:p>
            <a:r>
              <a:rPr lang="en-US" altLang="fr-FR" sz="1800">
                <a:solidFill>
                  <a:srgbClr val="FFFFFF"/>
                </a:solidFill>
              </a:rPr>
              <a:t>Central and forward</a:t>
            </a:r>
          </a:p>
          <a:p>
            <a:r>
              <a:rPr lang="en-US" altLang="fr-FR" sz="1800">
                <a:solidFill>
                  <a:srgbClr val="FFFFFF"/>
                </a:solidFill>
              </a:rPr>
              <a:t>Si tracking system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335726" y="595382"/>
            <a:ext cx="61702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0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Example</a:t>
            </a:r>
            <a:r>
              <a:rPr lang="fr-FR" sz="40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: </a:t>
            </a:r>
            <a:r>
              <a:rPr lang="fr-FR" sz="40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ILC DETECTOR</a:t>
            </a:r>
            <a:endParaRPr lang="fr-FR" sz="4000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84596" y="4037210"/>
            <a:ext cx="2547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Sketch of ILD </a:t>
            </a:r>
            <a:r>
              <a:rPr lang="fr-FR" sz="14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cerntal</a:t>
            </a:r>
            <a:r>
              <a:rPr lang="fr-FR" sz="14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detector</a:t>
            </a:r>
            <a:endParaRPr lang="fr-FR" sz="14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17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4" descr="ILD_all_11082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664456"/>
            <a:ext cx="2420893" cy="1943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図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0732" y="664150"/>
            <a:ext cx="2175656" cy="197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線矢印コネクタ 5"/>
          <p:cNvCxnSpPr/>
          <p:nvPr/>
        </p:nvCxnSpPr>
        <p:spPr>
          <a:xfrm>
            <a:off x="259641" y="836872"/>
            <a:ext cx="0" cy="169341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6"/>
          <p:cNvSpPr txBox="1"/>
          <p:nvPr/>
        </p:nvSpPr>
        <p:spPr>
          <a:xfrm>
            <a:off x="339831" y="1362960"/>
            <a:ext cx="76851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~13m</a:t>
            </a:r>
            <a:endParaRPr lang="ja-JP" altLang="en-US" dirty="0">
              <a:solidFill>
                <a:srgbClr val="FFFFFF"/>
              </a:solidFill>
              <a:latin typeface="Arial"/>
              <a:ea typeface="ＭＳ Ｐゴシック" charset="0"/>
              <a:cs typeface="Arial"/>
            </a:endParaRPr>
          </a:p>
        </p:txBody>
      </p:sp>
      <p:cxnSp>
        <p:nvCxnSpPr>
          <p:cNvPr id="6" name="直線矢印コネクタ 7"/>
          <p:cNvCxnSpPr/>
          <p:nvPr/>
        </p:nvCxnSpPr>
        <p:spPr>
          <a:xfrm flipH="1">
            <a:off x="272341" y="2492896"/>
            <a:ext cx="1871484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8"/>
          <p:cNvSpPr txBox="1"/>
          <p:nvPr/>
        </p:nvSpPr>
        <p:spPr>
          <a:xfrm>
            <a:off x="1317950" y="2080121"/>
            <a:ext cx="76851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~14m</a:t>
            </a:r>
            <a:endParaRPr lang="ja-JP" altLang="en-US" dirty="0">
              <a:solidFill>
                <a:srgbClr val="FFFFFF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8" name="テキスト ボックス 10"/>
          <p:cNvSpPr txBox="1"/>
          <p:nvPr/>
        </p:nvSpPr>
        <p:spPr>
          <a:xfrm>
            <a:off x="4002014" y="755326"/>
            <a:ext cx="76851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~13m</a:t>
            </a:r>
            <a:endParaRPr lang="ja-JP" altLang="en-US" dirty="0">
              <a:solidFill>
                <a:srgbClr val="FFFFFF"/>
              </a:solidFill>
              <a:latin typeface="Arial"/>
              <a:ea typeface="ＭＳ Ｐゴシック" charset="0"/>
              <a:cs typeface="Arial"/>
            </a:endParaRPr>
          </a:p>
        </p:txBody>
      </p:sp>
      <p:cxnSp>
        <p:nvCxnSpPr>
          <p:cNvPr id="9" name="直線矢印コネクタ 11"/>
          <p:cNvCxnSpPr/>
          <p:nvPr/>
        </p:nvCxnSpPr>
        <p:spPr>
          <a:xfrm>
            <a:off x="3103011" y="2545060"/>
            <a:ext cx="1595631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12"/>
          <p:cNvSpPr txBox="1"/>
          <p:nvPr/>
        </p:nvSpPr>
        <p:spPr>
          <a:xfrm>
            <a:off x="3818059" y="2069970"/>
            <a:ext cx="880583" cy="369332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~12m</a:t>
            </a:r>
            <a:endParaRPr lang="ja-JP" altLang="en-US" dirty="0">
              <a:solidFill>
                <a:srgbClr val="FFFFFF"/>
              </a:solidFill>
              <a:latin typeface="Arial"/>
              <a:ea typeface="ＭＳ Ｐゴシック" charset="0"/>
              <a:cs typeface="Arial"/>
            </a:endParaRPr>
          </a:p>
        </p:txBody>
      </p:sp>
      <p:graphicFrame>
        <p:nvGraphicFramePr>
          <p:cNvPr id="11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00590"/>
              </p:ext>
            </p:extLst>
          </p:nvPr>
        </p:nvGraphicFramePr>
        <p:xfrm>
          <a:off x="827845" y="4091379"/>
          <a:ext cx="7741594" cy="2682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707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707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033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latin typeface="Arial"/>
                          <a:cs typeface="Arial"/>
                        </a:rPr>
                        <a:t>ILD</a:t>
                      </a:r>
                      <a:endParaRPr kumimoji="1" lang="ja-JP" altLang="en-US" sz="2000" b="1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err="1" smtClean="0">
                          <a:latin typeface="Arial"/>
                          <a:cs typeface="Arial"/>
                        </a:rPr>
                        <a:t>SiD</a:t>
                      </a:r>
                      <a:endParaRPr kumimoji="1" lang="ja-JP" altLang="en-US" sz="2000" b="1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1393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latin typeface="Arial"/>
                          <a:cs typeface="Arial"/>
                        </a:rPr>
                        <a:t>Both optimized for PFA</a:t>
                      </a:r>
                    </a:p>
                    <a:p>
                      <a:pPr algn="ctr"/>
                      <a:r>
                        <a:rPr kumimoji="1" lang="en-US" altLang="ja-JP" sz="2000" dirty="0" smtClean="0">
                          <a:latin typeface="Arial"/>
                          <a:cs typeface="Arial"/>
                        </a:rPr>
                        <a:t>PFA Performance </a:t>
                      </a:r>
                      <a:r>
                        <a:rPr kumimoji="1" lang="en-US" altLang="ja-JP" sz="2000" b="1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~B･R</a:t>
                      </a:r>
                      <a:r>
                        <a:rPr kumimoji="1" lang="en-US" altLang="ja-JP" sz="2000" b="1" baseline="-2500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ECAL,inner</a:t>
                      </a:r>
                      <a:r>
                        <a:rPr kumimoji="1" lang="en-US" altLang="ja-JP" sz="2000" b="1" baseline="3000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kumimoji="1" lang="en-US" altLang="ja-JP" sz="2000" b="1" baseline="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kumimoji="1" lang="en-US" altLang="ja-JP" sz="2000" baseline="0" dirty="0" smtClean="0">
                          <a:latin typeface="Arial"/>
                          <a:cs typeface="Arial"/>
                        </a:rPr>
                        <a:t>(two-track separation @ ECAL)</a:t>
                      </a:r>
                      <a:endParaRPr kumimoji="1" lang="ja-JP" altLang="en-US" sz="2000" b="1" baseline="0" dirty="0" smtClean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952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baseline="0" dirty="0" smtClean="0">
                          <a:latin typeface="Arial"/>
                          <a:cs typeface="Arial"/>
                        </a:rPr>
                        <a:t>B = 3.5 T</a:t>
                      </a:r>
                      <a:endParaRPr kumimoji="1" lang="ja-JP" altLang="en-US" sz="2000" b="1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baseline="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B = 5 T</a:t>
                      </a:r>
                      <a:endParaRPr kumimoji="1" lang="ja-JP" altLang="en-US" sz="2000" b="1" dirty="0" smtClean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952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baseline="0" dirty="0" err="1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kumimoji="1" lang="en-US" altLang="ja-JP" sz="2000" b="1" baseline="-25000" dirty="0" err="1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ECAL,inner</a:t>
                      </a:r>
                      <a:r>
                        <a:rPr kumimoji="1" lang="en-US" altLang="ja-JP" sz="2000" b="1" baseline="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= 1.8 m</a:t>
                      </a:r>
                      <a:endParaRPr kumimoji="1" lang="ja-JP" altLang="en-US" sz="2000" b="1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baseline="0" dirty="0" err="1" smtClean="0">
                          <a:latin typeface="Arial"/>
                          <a:cs typeface="Arial"/>
                        </a:rPr>
                        <a:t>R</a:t>
                      </a:r>
                      <a:r>
                        <a:rPr kumimoji="1" lang="en-US" altLang="ja-JP" sz="2000" b="1" baseline="-25000" dirty="0" err="1" smtClean="0">
                          <a:latin typeface="Arial"/>
                          <a:cs typeface="Arial"/>
                        </a:rPr>
                        <a:t>ECAL,inner</a:t>
                      </a:r>
                      <a:r>
                        <a:rPr kumimoji="1" lang="en-US" altLang="ja-JP" sz="2000" b="1" baseline="0" dirty="0" smtClean="0">
                          <a:latin typeface="Arial"/>
                          <a:cs typeface="Arial"/>
                        </a:rPr>
                        <a:t> = 1.27 m</a:t>
                      </a:r>
                      <a:endParaRPr kumimoji="1" lang="ja-JP" altLang="en-US" sz="2000" b="1" dirty="0" smtClean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952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latin typeface="Arial"/>
                          <a:cs typeface="Arial"/>
                        </a:rPr>
                        <a:t>Si + TPC tracking</a:t>
                      </a:r>
                      <a:endParaRPr kumimoji="1" lang="ja-JP" altLang="en-US" sz="2000" b="1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latin typeface="Arial"/>
                          <a:cs typeface="Arial"/>
                        </a:rPr>
                        <a:t>Tracking: Si only</a:t>
                      </a:r>
                      <a:endParaRPr kumimoji="1" lang="ja-JP" altLang="en-US" sz="2000" b="1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2000" dirty="0" smtClean="0">
                          <a:latin typeface="Arial"/>
                          <a:cs typeface="Arial"/>
                        </a:rPr>
                        <a:t>                     </a:t>
                      </a:r>
                      <a:r>
                        <a:rPr kumimoji="1" lang="en-US" altLang="ja-JP" sz="2000" b="1" dirty="0" smtClean="0">
                          <a:latin typeface="Arial"/>
                          <a:cs typeface="Arial"/>
                        </a:rPr>
                        <a:t>Share interaction point via </a:t>
                      </a:r>
                      <a:r>
                        <a:rPr kumimoji="1" lang="en-US" altLang="ja-JP" sz="2000" b="1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push-pull</a:t>
                      </a:r>
                      <a:endParaRPr kumimoji="1" lang="ja-JP" altLang="en-US" sz="2000" b="1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スライド番号プレースホルダー 1"/>
          <p:cNvSpPr txBox="1">
            <a:spLocks/>
          </p:cNvSpPr>
          <p:nvPr/>
        </p:nvSpPr>
        <p:spPr>
          <a:xfrm>
            <a:off x="8674975" y="6473209"/>
            <a:ext cx="464302" cy="292811"/>
          </a:xfrm>
          <a:prstGeom prst="rect">
            <a:avLst/>
          </a:prstGeom>
        </p:spPr>
        <p:txBody>
          <a:bodyPr/>
          <a:lstStyle>
            <a:defPPr>
              <a:defRPr lang="ja-JP"/>
            </a:defPPr>
            <a:lvl1pPr marL="0" algn="l" defTabSz="457200" rtl="0" eaLnBrk="1" latinLnBrk="0" hangingPunct="1">
              <a:defRPr kumimoji="1" sz="1600" kern="12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dirty="0">
              <a:solidFill>
                <a:prstClr val="black"/>
              </a:solidFill>
            </a:endParaRPr>
          </a:p>
        </p:txBody>
      </p:sp>
      <p:pic>
        <p:nvPicPr>
          <p:cNvPr id="13" name="図 1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44624"/>
            <a:ext cx="495298" cy="495298"/>
          </a:xfrm>
          <a:prstGeom prst="rect">
            <a:avLst/>
          </a:prstGeom>
        </p:spPr>
      </p:pic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317950" y="-27384"/>
            <a:ext cx="6638426" cy="54868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1973565" y="116632"/>
            <a:ext cx="5262731" cy="3582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Two Validated Detector Concepts: ILD and </a:t>
            </a:r>
            <a:r>
              <a:rPr lang="en-US" sz="28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SiD</a:t>
            </a:r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</a:t>
            </a:r>
            <a:endParaRPr lang="fr-FR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802" y="2713936"/>
            <a:ext cx="3506619" cy="1217917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1973565" y="692696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ILD</a:t>
            </a:r>
            <a:endParaRPr lang="fr-FR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685269" y="694531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SiD</a:t>
            </a:r>
            <a:endParaRPr lang="fr-FR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4048" y="664149"/>
            <a:ext cx="4024364" cy="3267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06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pic>
        <p:nvPicPr>
          <p:cNvPr id="3" name="Imag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616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82563" y="729359"/>
            <a:ext cx="8766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en-US" altLang="en-US" sz="1800" b="1" dirty="0">
                <a:solidFill>
                  <a:schemeClr val="bg1"/>
                </a:solidFill>
                <a:latin typeface="ArialMT"/>
              </a:rPr>
              <a:t>CMOS sensors expected to provide an attractive trade-off between granularity, material budget, radiation tolerance, speed and power dissipation</a:t>
            </a:r>
            <a:endParaRPr kumimoji="0" lang="fr-FR" altLang="en-US" sz="1800" b="1" dirty="0">
              <a:solidFill>
                <a:schemeClr val="bg1"/>
              </a:solidFill>
              <a:latin typeface="ArialMT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2565400"/>
            <a:ext cx="1943100" cy="150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2788" y="4264025"/>
            <a:ext cx="1944687" cy="77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ZoneTexte 13"/>
          <p:cNvSpPr txBox="1">
            <a:spLocks noChangeArrowheads="1"/>
          </p:cNvSpPr>
          <p:nvPr/>
        </p:nvSpPr>
        <p:spPr bwMode="auto">
          <a:xfrm>
            <a:off x="8201025" y="3729038"/>
            <a:ext cx="7032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altLang="en-US" sz="1600">
                <a:solidFill>
                  <a:schemeClr val="bg1"/>
                </a:solidFill>
                <a:latin typeface="Palatino Linotype" panose="02040502050505030304" pitchFamily="18" charset="0"/>
              </a:rPr>
              <a:t>STAR</a:t>
            </a:r>
          </a:p>
        </p:txBody>
      </p:sp>
      <p:sp>
        <p:nvSpPr>
          <p:cNvPr id="8" name="ZoneTexte 15"/>
          <p:cNvSpPr txBox="1">
            <a:spLocks noChangeArrowheads="1"/>
          </p:cNvSpPr>
          <p:nvPr/>
        </p:nvSpPr>
        <p:spPr bwMode="auto">
          <a:xfrm>
            <a:off x="7075488" y="4699000"/>
            <a:ext cx="12573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altLang="en-US" sz="1600">
                <a:solidFill>
                  <a:schemeClr val="bg1"/>
                </a:solidFill>
                <a:latin typeface="Palatino Linotype" panose="02040502050505030304" pitchFamily="18" charset="0"/>
              </a:rPr>
              <a:t>BT: PLUME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1555750"/>
            <a:ext cx="2195512" cy="164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ZoneTexte 18"/>
          <p:cNvSpPr txBox="1">
            <a:spLocks noChangeArrowheads="1"/>
          </p:cNvSpPr>
          <p:nvPr/>
        </p:nvSpPr>
        <p:spPr bwMode="auto">
          <a:xfrm>
            <a:off x="1011717" y="1821820"/>
            <a:ext cx="5245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en-US" altLang="en-US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ILC</a:t>
            </a:r>
            <a:endParaRPr kumimoji="0" lang="en-US" altLang="en-US" sz="16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156325" y="1412875"/>
            <a:ext cx="2876550" cy="1077913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Sub-atomic Physics: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n-US" sz="1600" dirty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BT (EUDET, AIDA),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Vertex det. (STAR, ALICE)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5713413" y="5373688"/>
            <a:ext cx="3059112" cy="1077912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X-Ray imagers molecular </a:t>
            </a:r>
          </a:p>
          <a:p>
            <a:pPr>
              <a:defRPr/>
            </a:pP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      biology (</a:t>
            </a:r>
            <a:r>
              <a:rPr lang="en-US" sz="1600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nano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-science)</a:t>
            </a:r>
            <a:b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</a:br>
            <a:endParaRPr lang="en-US" sz="1600" dirty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Mass spectroscopy (PIMMS)</a:t>
            </a:r>
          </a:p>
        </p:txBody>
      </p:sp>
      <p:cxnSp>
        <p:nvCxnSpPr>
          <p:cNvPr id="13" name="Connecteur droit avec flèche 12"/>
          <p:cNvCxnSpPr/>
          <p:nvPr/>
        </p:nvCxnSpPr>
        <p:spPr>
          <a:xfrm flipH="1">
            <a:off x="2700338" y="3894138"/>
            <a:ext cx="3887787" cy="144145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268288" y="5383213"/>
            <a:ext cx="3379787" cy="1076325"/>
          </a:xfrm>
          <a:prstGeom prst="rect">
            <a:avLst/>
          </a:prstGeom>
          <a:solidFill>
            <a:schemeClr val="bg1">
              <a:alpha val="9411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kumimoji="0" lang="en-US" altLang="en-US" sz="1600">
                <a:solidFill>
                  <a:srgbClr val="0000CC"/>
                </a:solidFill>
                <a:latin typeface="Palatino Linotype" panose="02040502050505030304" pitchFamily="18" charset="0"/>
              </a:rPr>
              <a:t>X-Ray imaging lights sources equipment (SOLEIL)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kumimoji="0" lang="en-US" altLang="en-US" sz="1600">
                <a:solidFill>
                  <a:srgbClr val="0000CC"/>
                </a:solidFill>
                <a:latin typeface="Palatino Linotype" panose="02040502050505030304" pitchFamily="18" charset="0"/>
              </a:rPr>
              <a:t>Industrial quality control (soldering, u-cracks)</a:t>
            </a:r>
          </a:p>
        </p:txBody>
      </p:sp>
      <p:cxnSp>
        <p:nvCxnSpPr>
          <p:cNvPr id="15" name="Connecteur droit avec flèche 14"/>
          <p:cNvCxnSpPr/>
          <p:nvPr/>
        </p:nvCxnSpPr>
        <p:spPr>
          <a:xfrm flipH="1">
            <a:off x="6389688" y="4046538"/>
            <a:ext cx="350837" cy="128905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21"/>
          <p:cNvSpPr>
            <a:spLocks noChangeArrowheads="1"/>
          </p:cNvSpPr>
          <p:nvPr/>
        </p:nvSpPr>
        <p:spPr bwMode="auto">
          <a:xfrm>
            <a:off x="2562225" y="6505575"/>
            <a:ext cx="3559175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1400">
                <a:latin typeface="Palatino Linotype" panose="02040502050505030304" pitchFamily="18" charset="0"/>
              </a:rPr>
              <a:t>Art: C. Monet, Nymphéas et Pont Japonais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769417" y="131317"/>
            <a:ext cx="77059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FF00"/>
                </a:solidFill>
                <a:latin typeface="ArialMT"/>
              </a:rPr>
              <a:t>ILC CMOS-</a:t>
            </a:r>
            <a:r>
              <a:rPr lang="fr-FR" sz="2400" b="1" dirty="0" err="1" smtClean="0">
                <a:solidFill>
                  <a:srgbClr val="FFFF00"/>
                </a:solidFill>
                <a:latin typeface="ArialMT"/>
              </a:rPr>
              <a:t>based</a:t>
            </a:r>
            <a:r>
              <a:rPr lang="fr-FR" sz="2400" b="1" dirty="0" smtClean="0">
                <a:solidFill>
                  <a:srgbClr val="FFFF00"/>
                </a:solidFill>
                <a:latin typeface="ArialMT"/>
              </a:rPr>
              <a:t>  </a:t>
            </a:r>
            <a:r>
              <a:rPr lang="fr-FR" sz="2400" b="1" dirty="0" err="1" smtClean="0">
                <a:solidFill>
                  <a:srgbClr val="FFFF00"/>
                </a:solidFill>
                <a:latin typeface="ArialMT"/>
              </a:rPr>
              <a:t>sensors</a:t>
            </a:r>
            <a:r>
              <a:rPr lang="fr-FR" sz="2400" b="1" dirty="0" smtClean="0">
                <a:solidFill>
                  <a:srgbClr val="FFFF00"/>
                </a:solidFill>
                <a:latin typeface="ArialMT"/>
              </a:rPr>
              <a:t> for Science and </a:t>
            </a:r>
            <a:r>
              <a:rPr lang="fr-FR" sz="2400" b="1" dirty="0" err="1" smtClean="0">
                <a:solidFill>
                  <a:srgbClr val="FFFF00"/>
                </a:solidFill>
                <a:latin typeface="ArialMT"/>
              </a:rPr>
              <a:t>Industry</a:t>
            </a:r>
            <a:endParaRPr lang="fr-FR" sz="2400" b="1" dirty="0">
              <a:solidFill>
                <a:srgbClr val="FFFF00"/>
              </a:solidFill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262882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-39688" y="666750"/>
            <a:ext cx="9170988" cy="62372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0" y="701675"/>
            <a:ext cx="2882900" cy="3059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36513" y="3817938"/>
            <a:ext cx="4248151" cy="3059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27763" y="708025"/>
            <a:ext cx="2884487" cy="3057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211638" y="3860800"/>
            <a:ext cx="491966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en-US" alt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A </a:t>
            </a:r>
            <a:r>
              <a:rPr kumimoji="0" lang="en-US" altLang="en-US" sz="1600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muli</a:t>
            </a:r>
            <a:r>
              <a:rPr kumimoji="0" lang="en-US" alt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-modality approach </a:t>
            </a:r>
            <a:r>
              <a:rPr kumimoji="0" lang="en-US" alt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(PET/CT,PET/MR) will be more and more requested in the clinical practice.</a:t>
            </a:r>
          </a:p>
        </p:txBody>
      </p:sp>
      <p:pic>
        <p:nvPicPr>
          <p:cNvPr id="8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75" y="4489450"/>
            <a:ext cx="477520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http://imagecache5d.allposters.com/watermarker/51-5105-3VFEG00Z.jpg?ch=775&amp;cw=77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588" y="711200"/>
            <a:ext cx="3240087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227763" y="777875"/>
            <a:ext cx="2884487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Today’s PET imaging platforms using </a:t>
            </a:r>
            <a:r>
              <a:rPr lang="en-US" sz="1600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SiPMs</a:t>
            </a:r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n-US" sz="1600" dirty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GE clinical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PET/MR 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/>
            </a:r>
            <a:b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</a:b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uses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analog </a:t>
            </a:r>
            <a:r>
              <a:rPr lang="en-US" sz="1600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SiPM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VEREOS Philips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PET/CT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 uses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digital </a:t>
            </a:r>
            <a:r>
              <a:rPr lang="en-US" sz="1600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SiPM</a:t>
            </a:r>
            <a:endParaRPr lang="en-US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1" name="Imag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566988"/>
            <a:ext cx="246062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0" y="3879850"/>
            <a:ext cx="4219575" cy="15684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Multi-channels arrays of crystals + SIPM:</a:t>
            </a:r>
          </a:p>
          <a:p>
            <a:pPr>
              <a:defRPr/>
            </a:pPr>
            <a:endParaRPr lang="en-US" sz="1600" dirty="0">
              <a:solidFill>
                <a:srgbClr val="000000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minimum dead material between crystals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 err="1">
                <a:solidFill>
                  <a:srgbClr val="663300"/>
                </a:solidFill>
                <a:latin typeface="Palatino Linotype" panose="02040502050505030304" pitchFamily="18" charset="0"/>
              </a:rPr>
              <a:t>SiPM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 packaging is crucial 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</a:t>
            </a: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up to 50%</a:t>
            </a:r>
          </a:p>
          <a:p>
            <a:pPr>
              <a:defRPr/>
            </a:pP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      sensitivity improvement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663300"/>
                </a:solidFill>
                <a:latin typeface="Palatino Linotype" panose="02040502050505030304" pitchFamily="18" charset="0"/>
              </a:rPr>
              <a:t>Monolithic arrays/high density of chan.</a:t>
            </a:r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-180975" y="5732463"/>
            <a:ext cx="45720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en-US" altLang="en-US" sz="1600">
                <a:solidFill>
                  <a:srgbClr val="FF0000"/>
                </a:solidFill>
                <a:latin typeface="Palatino Linotype" panose="02040502050505030304" pitchFamily="18" charset="0"/>
              </a:rPr>
              <a:t>SiPMs </a:t>
            </a:r>
            <a:r>
              <a:rPr kumimoji="0" lang="en-US" altLang="en-US" sz="1600">
                <a:solidFill>
                  <a:srgbClr val="0000CC"/>
                </a:solidFill>
                <a:latin typeface="Palatino Linotype" panose="02040502050505030304" pitchFamily="18" charset="0"/>
              </a:rPr>
              <a:t>represent today </a:t>
            </a:r>
            <a:r>
              <a:rPr kumimoji="0" lang="en-US" altLang="en-US" sz="1600">
                <a:solidFill>
                  <a:srgbClr val="FF0000"/>
                </a:solidFill>
                <a:latin typeface="Palatino Linotype" panose="02040502050505030304" pitchFamily="18" charset="0"/>
              </a:rPr>
              <a:t>the future of Nuclear </a:t>
            </a:r>
            <a:br>
              <a:rPr kumimoji="0" lang="en-US" altLang="en-US" sz="1600">
                <a:solidFill>
                  <a:srgbClr val="FF0000"/>
                </a:solidFill>
                <a:latin typeface="Palatino Linotype" panose="02040502050505030304" pitchFamily="18" charset="0"/>
              </a:rPr>
            </a:br>
            <a:r>
              <a:rPr kumimoji="0" lang="en-US" altLang="en-US" sz="1600">
                <a:solidFill>
                  <a:srgbClr val="FF0000"/>
                </a:solidFill>
                <a:latin typeface="Palatino Linotype" panose="02040502050505030304" pitchFamily="18" charset="0"/>
              </a:rPr>
              <a:t>Medical Imaging </a:t>
            </a:r>
            <a:r>
              <a:rPr kumimoji="0" lang="en-US" altLang="en-US" sz="1600">
                <a:solidFill>
                  <a:srgbClr val="0000CC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 the only slowing down </a:t>
            </a:r>
            <a:br>
              <a:rPr kumimoji="0" lang="en-US" altLang="en-US" sz="1600">
                <a:solidFill>
                  <a:srgbClr val="0000CC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</a:br>
            <a:r>
              <a:rPr kumimoji="0" lang="en-US" altLang="en-US" sz="1600">
                <a:solidFill>
                  <a:srgbClr val="0000CC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factor at the moment being </a:t>
            </a:r>
            <a:br>
              <a:rPr kumimoji="0" lang="en-US" altLang="en-US" sz="1600">
                <a:solidFill>
                  <a:srgbClr val="0000CC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</a:br>
            <a:r>
              <a:rPr kumimoji="0" lang="en-US" altLang="en-US" sz="1600">
                <a:latin typeface="Palatino Linotype" panose="02040502050505030304" pitchFamily="18" charset="0"/>
                <a:sym typeface="Wingdings" panose="05000000000000000000" pitchFamily="2" charset="2"/>
              </a:rPr>
              <a:t>the high associated cost. </a:t>
            </a:r>
            <a:endParaRPr kumimoji="0" lang="en-US" altLang="en-US" sz="1600">
              <a:latin typeface="Palatino Linotype" panose="02040502050505030304" pitchFamily="18" charset="0"/>
            </a:endParaRP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-36513" y="692150"/>
            <a:ext cx="3095626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alt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2006: </a:t>
            </a:r>
            <a:r>
              <a:rPr kumimoji="0" lang="en-US" alt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ILC Calorimetry (8k </a:t>
            </a:r>
            <a:r>
              <a:rPr kumimoji="0" lang="en-US" altLang="en-US" sz="1600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ch.</a:t>
            </a:r>
            <a:r>
              <a:rPr kumimoji="0" lang="en-US" alt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):</a:t>
            </a:r>
            <a:br>
              <a:rPr kumimoji="0" lang="en-US" alt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</a:br>
            <a:endParaRPr kumimoji="0" lang="en-US" altLang="en-US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kumimoji="0" lang="en-US" alt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First large experience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kumimoji="0" lang="en-US" alt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with </a:t>
            </a:r>
            <a:r>
              <a:rPr kumimoji="0" lang="en-US" altLang="en-US" sz="1600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SiPM</a:t>
            </a:r>
            <a:r>
              <a:rPr kumimoji="0" lang="en-US" alt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 operation (2006):</a:t>
            </a:r>
          </a:p>
        </p:txBody>
      </p:sp>
      <p:pic>
        <p:nvPicPr>
          <p:cNvPr id="15" name="Imag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1800225"/>
            <a:ext cx="241935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2971006" y="822947"/>
            <a:ext cx="32019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fr-FR" sz="1400" dirty="0">
                <a:solidFill>
                  <a:srgbClr val="FFFFCC"/>
                </a:solidFill>
                <a:latin typeface="Palatino Linotype" panose="02040502050505030304" pitchFamily="18" charset="0"/>
              </a:rPr>
              <a:t>C. Monet, </a:t>
            </a:r>
            <a:r>
              <a:rPr lang="en-US" altLang="fr-FR" sz="1400" dirty="0" err="1">
                <a:solidFill>
                  <a:srgbClr val="FFFFCC"/>
                </a:solidFill>
                <a:latin typeface="Palatino Linotype" panose="02040502050505030304" pitchFamily="18" charset="0"/>
              </a:rPr>
              <a:t>Nymphéas</a:t>
            </a:r>
            <a:r>
              <a:rPr lang="en-US" altLang="fr-FR" sz="1400" dirty="0">
                <a:solidFill>
                  <a:srgbClr val="FFFFCC"/>
                </a:solidFill>
                <a:latin typeface="Palatino Linotype" panose="02040502050505030304" pitchFamily="18" charset="0"/>
              </a:rPr>
              <a:t> et Pont </a:t>
            </a:r>
            <a:r>
              <a:rPr lang="en-US" altLang="fr-FR" sz="1400" dirty="0" err="1">
                <a:solidFill>
                  <a:srgbClr val="FFFFCC"/>
                </a:solidFill>
                <a:latin typeface="Palatino Linotype" panose="02040502050505030304" pitchFamily="18" charset="0"/>
              </a:rPr>
              <a:t>Japonais</a:t>
            </a:r>
            <a:endParaRPr lang="en-US" altLang="fr-FR" sz="1400" dirty="0">
              <a:solidFill>
                <a:srgbClr val="FFFF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3467" y="144760"/>
            <a:ext cx="91170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solidFill>
                  <a:srgbClr val="FFFF00"/>
                </a:solidFill>
                <a:latin typeface="ArialMT"/>
              </a:rPr>
              <a:t>From</a:t>
            </a:r>
            <a:r>
              <a:rPr lang="fr-FR" sz="2400" b="1" dirty="0" smtClean="0">
                <a:solidFill>
                  <a:srgbClr val="FFFF00"/>
                </a:solidFill>
                <a:latin typeface="ArialMT"/>
              </a:rPr>
              <a:t> </a:t>
            </a:r>
            <a:r>
              <a:rPr lang="fr-FR" sz="2400" b="1" dirty="0" err="1" smtClean="0">
                <a:solidFill>
                  <a:srgbClr val="FFFF00"/>
                </a:solidFill>
                <a:latin typeface="ArialMT"/>
              </a:rPr>
              <a:t>SiPM-based</a:t>
            </a:r>
            <a:r>
              <a:rPr lang="fr-FR" sz="2400" b="1" dirty="0" smtClean="0">
                <a:solidFill>
                  <a:srgbClr val="FFFF00"/>
                </a:solidFill>
                <a:latin typeface="ArialMT"/>
              </a:rPr>
              <a:t> ILC </a:t>
            </a:r>
            <a:r>
              <a:rPr lang="fr-FR" sz="2400" b="1" dirty="0" err="1" smtClean="0">
                <a:solidFill>
                  <a:srgbClr val="FFFF00"/>
                </a:solidFill>
                <a:latin typeface="ArialMT"/>
              </a:rPr>
              <a:t>Calorimeter</a:t>
            </a:r>
            <a:r>
              <a:rPr lang="fr-FR" sz="2400" b="1" dirty="0" smtClean="0">
                <a:solidFill>
                  <a:srgbClr val="FFFF00"/>
                </a:solidFill>
                <a:latin typeface="ArialMT"/>
              </a:rPr>
              <a:t> to Advanced PET-</a:t>
            </a:r>
            <a:r>
              <a:rPr lang="fr-FR" sz="2400" b="1" dirty="0" err="1" smtClean="0">
                <a:solidFill>
                  <a:srgbClr val="FFFF00"/>
                </a:solidFill>
                <a:latin typeface="ArialMT"/>
              </a:rPr>
              <a:t>Systems</a:t>
            </a:r>
            <a:endParaRPr lang="fr-FR" sz="2400" b="1" dirty="0">
              <a:solidFill>
                <a:srgbClr val="FFFF00"/>
              </a:solidFill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225234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07504" y="116632"/>
            <a:ext cx="8856984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611560" y="188640"/>
            <a:ext cx="7992888" cy="403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Timeline of Particle Physics and Instrumentation</a:t>
            </a:r>
            <a:endParaRPr lang="fr-FR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842314"/>
            <a:ext cx="8856984" cy="568303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90945" y="1130570"/>
            <a:ext cx="3240360" cy="923330"/>
          </a:xfrm>
          <a:prstGeom prst="rect">
            <a:avLst/>
          </a:prstGeom>
          <a:solidFill>
            <a:srgbClr val="0000CC"/>
          </a:solidFill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FFFF00"/>
                </a:solidFill>
                <a:latin typeface="Palatino Linotype" panose="02040502050505030304" pitchFamily="18" charset="0"/>
              </a:rPr>
              <a:t>&lt; 1950s: </a:t>
            </a:r>
            <a:r>
              <a:rPr lang="fr-FR" dirty="0">
                <a:solidFill>
                  <a:schemeClr val="bg1"/>
                </a:solidFill>
                <a:latin typeface="Palatino Linotype" panose="02040502050505030304" pitchFamily="18" charset="0"/>
              </a:rPr>
              <a:t>Cloud Chambers,</a:t>
            </a:r>
          </a:p>
          <a:p>
            <a:r>
              <a:rPr lang="fr-FR" dirty="0" err="1">
                <a:solidFill>
                  <a:schemeClr val="bg1"/>
                </a:solidFill>
                <a:latin typeface="Palatino Linotype" panose="02040502050505030304" pitchFamily="18" charset="0"/>
              </a:rPr>
              <a:t>Nuclear</a:t>
            </a:r>
            <a:r>
              <a:rPr lang="fr-FR" dirty="0">
                <a:solidFill>
                  <a:schemeClr val="bg1"/>
                </a:solidFill>
                <a:latin typeface="Palatino Linotype" panose="02040502050505030304" pitchFamily="18" charset="0"/>
              </a:rPr>
              <a:t> Emulsions + Geiger-</a:t>
            </a:r>
          </a:p>
          <a:p>
            <a:r>
              <a:rPr lang="fr-FR" dirty="0">
                <a:solidFill>
                  <a:schemeClr val="bg1"/>
                </a:solidFill>
                <a:latin typeface="Palatino Linotype" panose="02040502050505030304" pitchFamily="18" charset="0"/>
              </a:rPr>
              <a:t>Muller tubes </a:t>
            </a:r>
            <a:r>
              <a:rPr lang="fr-FR" dirty="0" err="1">
                <a:solidFill>
                  <a:schemeClr val="bg1"/>
                </a:solidFill>
                <a:latin typeface="Palatino Linotype" panose="02040502050505030304" pitchFamily="18" charset="0"/>
              </a:rPr>
              <a:t>dominated</a:t>
            </a:r>
            <a:endParaRPr lang="fr-FR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98250" y="1970041"/>
            <a:ext cx="2330134" cy="923330"/>
          </a:xfrm>
          <a:prstGeom prst="rect">
            <a:avLst/>
          </a:prstGeom>
          <a:solidFill>
            <a:srgbClr val="0000CC"/>
          </a:solidFill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FFFF00"/>
                </a:solidFill>
                <a:latin typeface="Palatino Linotype" panose="02040502050505030304" pitchFamily="18" charset="0"/>
              </a:rPr>
              <a:t>1960-1985</a:t>
            </a:r>
            <a:r>
              <a:rPr lang="fr-FR" dirty="0">
                <a:solidFill>
                  <a:srgbClr val="FFFF00"/>
                </a:solidFill>
                <a:latin typeface="Palatino Linotype" panose="02040502050505030304" pitchFamily="18" charset="0"/>
              </a:rPr>
              <a:t>:</a:t>
            </a:r>
          </a:p>
          <a:p>
            <a:r>
              <a:rPr lang="fr-FR" dirty="0" err="1">
                <a:solidFill>
                  <a:schemeClr val="bg1"/>
                </a:solidFill>
                <a:latin typeface="Palatino Linotype" panose="02040502050505030304" pitchFamily="18" charset="0"/>
              </a:rPr>
              <a:t>peak</a:t>
            </a:r>
            <a:r>
              <a:rPr lang="fr-FR" dirty="0">
                <a:solidFill>
                  <a:schemeClr val="bg1"/>
                </a:solidFill>
                <a:latin typeface="Palatino Linotype" panose="02040502050505030304" pitchFamily="18" charset="0"/>
              </a:rPr>
              <a:t> time for</a:t>
            </a:r>
          </a:p>
          <a:p>
            <a:r>
              <a:rPr lang="fr-FR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Bubble</a:t>
            </a:r>
            <a:r>
              <a:rPr lang="fr-FR" dirty="0">
                <a:solidFill>
                  <a:schemeClr val="bg1"/>
                </a:solidFill>
                <a:latin typeface="Palatino Linotype" panose="02040502050505030304" pitchFamily="18" charset="0"/>
              </a:rPr>
              <a:t> </a:t>
            </a:r>
            <a:r>
              <a:rPr lang="fr-FR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Chambers</a:t>
            </a:r>
            <a:endParaRPr lang="fr-FR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42384" y="4944427"/>
            <a:ext cx="2286000" cy="1200329"/>
          </a:xfrm>
          <a:prstGeom prst="rect">
            <a:avLst/>
          </a:prstGeom>
          <a:solidFill>
            <a:srgbClr val="0000CC"/>
          </a:solidFill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33339A"/>
                </a:solidFill>
                <a:latin typeface="Arial-BoldMT"/>
              </a:rPr>
              <a:t>&gt;</a:t>
            </a:r>
            <a:r>
              <a:rPr lang="fr-FR" b="1" dirty="0">
                <a:solidFill>
                  <a:srgbClr val="FFFF00"/>
                </a:solidFill>
                <a:latin typeface="Palatino Linotype" panose="02040502050505030304" pitchFamily="18" charset="0"/>
              </a:rPr>
              <a:t>1970: </a:t>
            </a:r>
            <a:r>
              <a:rPr lang="fr-FR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Wire</a:t>
            </a:r>
            <a:r>
              <a:rPr lang="fr-FR" dirty="0">
                <a:solidFill>
                  <a:schemeClr val="bg1"/>
                </a:solidFill>
                <a:latin typeface="Palatino Linotype" panose="02040502050505030304" pitchFamily="18" charset="0"/>
              </a:rPr>
              <a:t> </a:t>
            </a:r>
            <a:r>
              <a:rPr lang="fr-FR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Chambers (</a:t>
            </a:r>
            <a:r>
              <a:rPr lang="fr-FR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MWPCs</a:t>
            </a:r>
            <a:r>
              <a:rPr lang="fr-FR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and drift </a:t>
            </a:r>
            <a:r>
              <a:rPr lang="fr-FR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chambers</a:t>
            </a:r>
            <a:r>
              <a:rPr lang="fr-FR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) </a:t>
            </a:r>
            <a:r>
              <a:rPr lang="fr-FR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started</a:t>
            </a:r>
            <a:r>
              <a:rPr lang="fr-FR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to </a:t>
            </a:r>
            <a:r>
              <a:rPr lang="fr-FR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dominate</a:t>
            </a:r>
            <a:endParaRPr lang="fr-FR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1560" y="4945057"/>
            <a:ext cx="3219745" cy="646331"/>
          </a:xfrm>
          <a:prstGeom prst="rect">
            <a:avLst/>
          </a:prstGeom>
          <a:solidFill>
            <a:srgbClr val="0000CC"/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Palatino Linotype" panose="02040502050505030304" pitchFamily="18" charset="0"/>
              </a:rPr>
              <a:t>&gt;</a:t>
            </a:r>
            <a:r>
              <a:rPr lang="en-US" b="1" dirty="0">
                <a:solidFill>
                  <a:srgbClr val="FFFF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1980:</a:t>
            </a:r>
            <a:r>
              <a:rPr lang="en-US" b="1" dirty="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solid state </a:t>
            </a:r>
            <a:r>
              <a:rPr lang="en-US" dirty="0" smtClean="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detectors</a:t>
            </a:r>
          </a:p>
          <a:p>
            <a:r>
              <a:rPr lang="en-US" dirty="0" smtClean="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in common use</a:t>
            </a:r>
            <a:endParaRPr lang="fr-FR" dirty="0">
              <a:solidFill>
                <a:schemeClr val="bg1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774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312595" y="729134"/>
            <a:ext cx="2509838" cy="3205162"/>
            <a:chOff x="3938" y="495"/>
            <a:chExt cx="1581" cy="2019"/>
          </a:xfrm>
        </p:grpSpPr>
        <p:graphicFrame>
          <p:nvGraphicFramePr>
            <p:cNvPr id="3" name="Object 3"/>
            <p:cNvGraphicFramePr>
              <a:graphicFrameLocks noChangeAspect="1"/>
            </p:cNvGraphicFramePr>
            <p:nvPr/>
          </p:nvGraphicFramePr>
          <p:xfrm>
            <a:off x="4546" y="495"/>
            <a:ext cx="973" cy="13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8" name="Clip" r:id="rId3" imgW="1248120" imgH="1793160" progId="">
                    <p:embed/>
                  </p:oleObj>
                </mc:Choice>
                <mc:Fallback>
                  <p:oleObj name="Clip" r:id="rId3" imgW="1248120" imgH="179316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36632" t="24092" b="10440"/>
                        <a:stretch>
                          <a:fillRect/>
                        </a:stretch>
                      </p:blipFill>
                      <p:spPr bwMode="auto">
                        <a:xfrm>
                          <a:off x="4546" y="495"/>
                          <a:ext cx="973" cy="139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Object 4"/>
            <p:cNvGraphicFramePr>
              <a:graphicFrameLocks noChangeAspect="1"/>
            </p:cNvGraphicFramePr>
            <p:nvPr/>
          </p:nvGraphicFramePr>
          <p:xfrm>
            <a:off x="3938" y="789"/>
            <a:ext cx="938" cy="1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" name="Clip" r:id="rId5" imgW="2095200" imgH="4006440" progId="">
                    <p:embed/>
                  </p:oleObj>
                </mc:Choice>
                <mc:Fallback>
                  <p:oleObj name="Clip" r:id="rId5" imgW="2095200" imgH="400644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lum contrast="-70000"/>
                          <a:grayscl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38" y="789"/>
                          <a:ext cx="938" cy="17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994470" y="2999254"/>
            <a:ext cx="5772150" cy="4445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fr-FR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1173858" y="2646829"/>
            <a:ext cx="5754687" cy="5397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1186558" y="2818279"/>
            <a:ext cx="5735637" cy="7461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975420" y="3353266"/>
            <a:ext cx="5772150" cy="4445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fr-FR"/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872233" y="2494429"/>
            <a:ext cx="5772150" cy="4445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fr-FR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1088133" y="2311866"/>
            <a:ext cx="5772150" cy="4445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fr-FR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 flipV="1">
            <a:off x="851595" y="1746716"/>
            <a:ext cx="5710238" cy="34607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 flipV="1">
            <a:off x="332258" y="764704"/>
            <a:ext cx="6904038" cy="306863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1246883" y="3767604"/>
            <a:ext cx="5781675" cy="214312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fr-FR"/>
          </a:p>
        </p:txBody>
      </p:sp>
      <p:pic>
        <p:nvPicPr>
          <p:cNvPr id="14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53085" y="822791"/>
            <a:ext cx="2740025" cy="3891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3264197" y="786279"/>
            <a:ext cx="2747963" cy="4719637"/>
          </a:xfrm>
          <a:prstGeom prst="rect">
            <a:avLst/>
          </a:prstGeom>
          <a:noFill/>
          <a:ln w="76200" algn="ctr">
            <a:solidFill>
              <a:schemeClr val="bg2"/>
            </a:solidFill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>
            <a:spAutoFit/>
            <a:flatTx/>
          </a:bodyPr>
          <a:lstStyle/>
          <a:p>
            <a:endParaRPr lang="fr-FR"/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191708" y="2607075"/>
            <a:ext cx="2063385" cy="40011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663300"/>
                </a:solidFill>
                <a:latin typeface="Palatino Linotype" panose="02040502050505030304" pitchFamily="18" charset="0"/>
              </a:rPr>
              <a:t>Flux of particles</a:t>
            </a: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975420" y="3508738"/>
            <a:ext cx="2060179" cy="707886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000" dirty="0">
                <a:solidFill>
                  <a:srgbClr val="663300"/>
                </a:solidFill>
                <a:latin typeface="Palatino Linotype" panose="02040502050505030304" pitchFamily="18" charset="0"/>
              </a:rPr>
              <a:t>Cloud Chamber</a:t>
            </a:r>
          </a:p>
          <a:p>
            <a:pPr algn="ctr"/>
            <a:r>
              <a:rPr lang="en-GB" sz="2000" dirty="0">
                <a:solidFill>
                  <a:srgbClr val="663300"/>
                </a:solidFill>
                <a:latin typeface="Palatino Linotype" panose="02040502050505030304" pitchFamily="18" charset="0"/>
              </a:rPr>
              <a:t>+ Magnet</a:t>
            </a: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6312595" y="738199"/>
            <a:ext cx="1121654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663300"/>
                </a:solidFill>
                <a:latin typeface="Palatino Linotype" panose="02040502050505030304" pitchFamily="18" charset="0"/>
              </a:rPr>
              <a:t>Observer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66762" y="678980"/>
            <a:ext cx="2880320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Passage of 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charge particle</a:t>
            </a:r>
          </a:p>
          <a:p>
            <a:pPr>
              <a:defRPr/>
            </a:pP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would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condense 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the vapor</a:t>
            </a:r>
          </a:p>
          <a:p>
            <a:pPr>
              <a:defRPr/>
            </a:pP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into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tiny droplets, </a:t>
            </a:r>
            <a:endParaRPr lang="en-US" sz="1600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marking the particle’s path</a:t>
            </a: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</a:p>
          <a:p>
            <a:pPr>
              <a:defRPr/>
            </a:pP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  <a:sym typeface="Wingdings" pitchFamily="2" charset="2"/>
              </a:rPr>
              <a:t> their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  <a:sym typeface="Wingdings" pitchFamily="2" charset="2"/>
              </a:rPr>
              <a:t>number being </a:t>
            </a:r>
            <a:endParaRPr lang="en-US" sz="1600" dirty="0" smtClean="0">
              <a:solidFill>
                <a:srgbClr val="0000CC"/>
              </a:solidFill>
              <a:latin typeface="Palatino Linotype" panose="02040502050505030304" pitchFamily="18" charset="0"/>
              <a:sym typeface="Wingdings" pitchFamily="2" charset="2"/>
            </a:endParaRPr>
          </a:p>
          <a:p>
            <a:pPr>
              <a:defRPr/>
            </a:pPr>
            <a:r>
              <a:rPr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  <a:sym typeface="Wingdings" pitchFamily="2" charset="2"/>
              </a:rPr>
              <a:t>proportional 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  <a:sym typeface="Wingdings" pitchFamily="2" charset="2"/>
              </a:rPr>
              <a:t>to </a:t>
            </a:r>
            <a:r>
              <a:rPr lang="en-US" sz="1600" dirty="0" err="1">
                <a:solidFill>
                  <a:srgbClr val="0000CC"/>
                </a:solidFill>
                <a:latin typeface="Palatino Linotype" panose="02040502050505030304" pitchFamily="18" charset="0"/>
                <a:sym typeface="Wingdings" pitchFamily="2" charset="2"/>
              </a:rPr>
              <a:t>dE</a:t>
            </a:r>
            <a:r>
              <a:rPr lang="en-US" sz="1600" dirty="0">
                <a:solidFill>
                  <a:srgbClr val="0000CC"/>
                </a:solidFill>
                <a:latin typeface="Palatino Linotype" panose="02040502050505030304" pitchFamily="18" charset="0"/>
                <a:sym typeface="Wingdings" pitchFamily="2" charset="2"/>
              </a:rPr>
              <a:t>/</a:t>
            </a:r>
            <a:r>
              <a:rPr lang="en-US" sz="1600" dirty="0" err="1">
                <a:solidFill>
                  <a:srgbClr val="0000CC"/>
                </a:solidFill>
                <a:latin typeface="Palatino Linotype" panose="02040502050505030304" pitchFamily="18" charset="0"/>
                <a:sym typeface="Wingdings" pitchFamily="2" charset="2"/>
              </a:rPr>
              <a:t>dx</a:t>
            </a:r>
            <a:endParaRPr lang="fr-FR" sz="1600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323528" y="44624"/>
            <a:ext cx="7704856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1" name="WordArt 8"/>
          <p:cNvSpPr>
            <a:spLocks noChangeArrowheads="1" noChangeShapeType="1" noTextEdit="1"/>
          </p:cNvSpPr>
          <p:nvPr/>
        </p:nvSpPr>
        <p:spPr bwMode="auto">
          <a:xfrm>
            <a:off x="975420" y="115790"/>
            <a:ext cx="6458829" cy="3599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Classic Particle </a:t>
            </a:r>
            <a:r>
              <a:rPr lang="en-US" sz="28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Tracking Detector: </a:t>
            </a:r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Cloud </a:t>
            </a:r>
            <a:r>
              <a:rPr lang="en-US" sz="28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Chamber</a:t>
            </a:r>
            <a:endParaRPr lang="fr-FR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/>
              <a:cs typeface="Arial"/>
            </a:endParaRPr>
          </a:p>
        </p:txBody>
      </p:sp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225465"/>
            <a:ext cx="1471956" cy="2067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 Placeholder 4"/>
          <p:cNvSpPr txBox="1">
            <a:spLocks/>
          </p:cNvSpPr>
          <p:nvPr/>
        </p:nvSpPr>
        <p:spPr>
          <a:xfrm>
            <a:off x="89249" y="4397593"/>
            <a:ext cx="8979043" cy="2461443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defTabSz="914400" rtl="0" eaLnBrk="1" latinLnBrk="0" hangingPunct="0">
              <a:spcBef>
                <a:spcPts val="0"/>
              </a:spcBef>
              <a:spcAft>
                <a:spcPts val="1097"/>
              </a:spcAft>
              <a:buSzPts val="1984"/>
              <a:buFont typeface="Arial" panose="020B0604020202020204" pitchFamily="34" charset="0"/>
              <a:buBlip>
                <a:blip r:embed="rId9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kern="1200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defTabSz="914400" rtl="0" eaLnBrk="1" latinLnBrk="0" hangingPunct="0">
              <a:spcBef>
                <a:spcPts val="0"/>
              </a:spcBef>
              <a:spcAft>
                <a:spcPts val="1100"/>
              </a:spcAft>
              <a:buSzPts val="1469"/>
              <a:buFont typeface="Arial" panose="020B0604020202020204" pitchFamily="34" charset="0"/>
              <a:buBlip>
                <a:blip r:embed="rId10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kern="1200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defTabSz="914400" rtl="0" eaLnBrk="1" latinLnBrk="0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Font typeface="Arial" panose="020B0604020202020204" pitchFamily="34" charset="0"/>
              <a:buBlip>
                <a:blip r:embed="rId11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kern="1200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defTabSz="914400" rtl="0" eaLnBrk="1" latinLnBrk="0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Font typeface="Arial" panose="020B0604020202020204" pitchFamily="34" charset="0"/>
              <a:buBlip>
                <a:blip r:embed="rId12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kern="1200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defTabSz="914400" rtl="0" eaLnBrk="1" latinLnBrk="0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Font typeface="Arial" panose="020B0604020202020204" pitchFamily="34" charset="0"/>
              <a:buBlip>
                <a:blip r:embed="rId9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defTabSz="914400" rtl="0" eaLnBrk="1" latinLnBrk="0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Font typeface="Arial" panose="020B0604020202020204" pitchFamily="34" charset="0"/>
              <a:buBlip>
                <a:blip r:embed="rId9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defTabSz="914400" rtl="0" eaLnBrk="1" latinLnBrk="0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Font typeface="Arial" panose="020B0604020202020204" pitchFamily="34" charset="0"/>
              <a:buBlip>
                <a:blip r:embed="rId9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defTabSz="914400" rtl="0" eaLnBrk="1" latinLnBrk="0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Font typeface="Arial" panose="020B0604020202020204" pitchFamily="34" charset="0"/>
              <a:buBlip>
                <a:blip r:embed="rId9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defTabSz="914400" rtl="0" eaLnBrk="1" latinLnBrk="0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Cloud chamber </a:t>
            </a:r>
            <a:r>
              <a:rPr lang="en-US" sz="2000" dirty="0" smtClean="0">
                <a:solidFill>
                  <a:srgbClr val="FF0000"/>
                </a:solidFill>
                <a:latin typeface="" pitchFamily="16"/>
              </a:rPr>
              <a:t>(1911 by Charles T. R. Wilson, Noble Prize 1927)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  <a:latin typeface="" pitchFamily="16"/>
              </a:rPr>
              <a:t>chamber with over-saturated water </a:t>
            </a:r>
            <a:r>
              <a:rPr lang="en-US" dirty="0" err="1" smtClean="0">
                <a:solidFill>
                  <a:srgbClr val="0000CC"/>
                </a:solidFill>
                <a:latin typeface="" pitchFamily="16"/>
              </a:rPr>
              <a:t>vapour</a:t>
            </a:r>
            <a:endParaRPr lang="en-US" dirty="0" smtClean="0">
              <a:solidFill>
                <a:srgbClr val="0000CC"/>
              </a:solidFill>
              <a:latin typeface="" pitchFamily="16"/>
            </a:endParaRPr>
          </a:p>
          <a:p>
            <a:pPr lvl="2"/>
            <a:r>
              <a:rPr lang="en-US" dirty="0" smtClean="0">
                <a:latin typeface="" pitchFamily="16"/>
              </a:rPr>
              <a:t>originally developed to study formation of rain clouds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  <a:latin typeface="" pitchFamily="16"/>
              </a:rPr>
              <a:t>charged particles leave trails of ions</a:t>
            </a:r>
          </a:p>
          <a:p>
            <a:pPr lvl="2"/>
            <a:r>
              <a:rPr lang="en-US" dirty="0" smtClean="0">
                <a:latin typeface="" pitchFamily="16"/>
              </a:rPr>
              <a:t>water is condensing </a:t>
            </a:r>
            <a:r>
              <a:rPr lang="en-US" dirty="0" err="1" smtClean="0">
                <a:latin typeface="" pitchFamily="16"/>
              </a:rPr>
              <a:t>aound</a:t>
            </a:r>
            <a:r>
              <a:rPr lang="en-US" dirty="0" smtClean="0">
                <a:latin typeface="" pitchFamily="16"/>
              </a:rPr>
              <a:t> ions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  <a:latin typeface="" pitchFamily="16"/>
              </a:rPr>
              <a:t>visible track as line of small water droplets</a:t>
            </a:r>
            <a:endParaRPr lang="en-US" dirty="0">
              <a:solidFill>
                <a:srgbClr val="0000CC"/>
              </a:solidFill>
              <a:latin typeface="" pitchFamily="16"/>
            </a:endParaRPr>
          </a:p>
        </p:txBody>
      </p:sp>
      <p:pic>
        <p:nvPicPr>
          <p:cNvPr id="24" name="Picture 1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60232" y="5049081"/>
            <a:ext cx="2273373" cy="1548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>
            <a:off x="2419933" y="2897525"/>
            <a:ext cx="4572000" cy="704160"/>
          </a:xfrm>
          <a:prstGeom prst="rect">
            <a:avLst/>
          </a:prstGeom>
          <a:noFill/>
          <a:ln>
            <a:noFill/>
          </a:ln>
          <a:effectLst>
            <a:glow rad="127000">
              <a:schemeClr val="bg1"/>
            </a:glow>
          </a:effectLst>
        </p:spPr>
      </p:pic>
      <p:pic>
        <p:nvPicPr>
          <p:cNvPr id="26" name="Picture 10" descr="cloudim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329452"/>
            <a:ext cx="2736304" cy="243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9498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5"/>
          <p:cNvSpPr txBox="1">
            <a:spLocks noChangeArrowheads="1"/>
          </p:cNvSpPr>
          <p:nvPr/>
        </p:nvSpPr>
        <p:spPr bwMode="auto">
          <a:xfrm>
            <a:off x="365125" y="1393901"/>
            <a:ext cx="8767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 sz="2400">
              <a:latin typeface="Times New Roman" pitchFamily="18" charset="0"/>
            </a:endParaRPr>
          </a:p>
        </p:txBody>
      </p:sp>
      <p:pic>
        <p:nvPicPr>
          <p:cNvPr id="3" name="Picture 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677938"/>
            <a:ext cx="5545187" cy="5396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27"/>
          <p:cNvSpPr txBox="1">
            <a:spLocks noChangeArrowheads="1"/>
          </p:cNvSpPr>
          <p:nvPr/>
        </p:nvSpPr>
        <p:spPr bwMode="auto">
          <a:xfrm>
            <a:off x="35496" y="692696"/>
            <a:ext cx="3426842" cy="544764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800" dirty="0">
                <a:solidFill>
                  <a:srgbClr val="663300"/>
                </a:solidFill>
                <a:latin typeface="Palatino Linotype" panose="02040502050505030304" pitchFamily="18" charset="0"/>
              </a:rPr>
              <a:t>1932 C.D. Anderson </a:t>
            </a:r>
            <a:r>
              <a:rPr lang="fr-FR" sz="18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:</a:t>
            </a:r>
          </a:p>
          <a:p>
            <a:endParaRPr lang="fr-FR" sz="1800" dirty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sz="1800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Particle</a:t>
            </a:r>
            <a:r>
              <a:rPr lang="fr-FR" sz="18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lang="fr-FR" sz="1800" dirty="0" err="1">
                <a:solidFill>
                  <a:srgbClr val="663300"/>
                </a:solidFill>
                <a:latin typeface="Palatino Linotype" panose="02040502050505030304" pitchFamily="18" charset="0"/>
              </a:rPr>
              <a:t>with</a:t>
            </a:r>
            <a:r>
              <a:rPr lang="fr-FR" sz="1800" dirty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lang="fr-FR" sz="18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positive </a:t>
            </a:r>
            <a:r>
              <a:rPr lang="fr-FR" sz="1800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curvature</a:t>
            </a:r>
            <a:r>
              <a:rPr lang="fr-FR" sz="18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lang="fr-FR" dirty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lang="fr-FR" sz="18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and </a:t>
            </a:r>
            <a:r>
              <a:rPr lang="fr-FR" sz="1800" dirty="0">
                <a:solidFill>
                  <a:srgbClr val="663300"/>
                </a:solidFill>
                <a:latin typeface="Palatino Linotype" panose="02040502050505030304" pitchFamily="18" charset="0"/>
              </a:rPr>
              <a:t>minimum </a:t>
            </a:r>
            <a:r>
              <a:rPr lang="fr-FR" sz="18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ionisation (</a:t>
            </a:r>
            <a:r>
              <a:rPr lang="fr-FR" sz="1800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droplets</a:t>
            </a:r>
            <a:r>
              <a:rPr lang="fr-FR" sz="18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size)</a:t>
            </a:r>
            <a:endParaRPr lang="fr-FR" sz="1800" dirty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endParaRPr lang="fr-FR" sz="1800" dirty="0">
              <a:latin typeface="Palatino Linotype" panose="0204050205050503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sz="1800" dirty="0" err="1">
                <a:solidFill>
                  <a:srgbClr val="0000CC"/>
                </a:solidFill>
                <a:latin typeface="Palatino Linotype" panose="02040502050505030304" pitchFamily="18" charset="0"/>
              </a:rPr>
              <a:t>Track</a:t>
            </a:r>
            <a:r>
              <a:rPr lang="fr-FR" sz="1800" dirty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fr-FR" sz="18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length</a:t>
            </a:r>
            <a:r>
              <a:rPr lang="fr-FR" sz="18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fr-FR" sz="18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is</a:t>
            </a:r>
            <a:r>
              <a:rPr lang="fr-FR" sz="18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fr-FR" sz="1800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at</a:t>
            </a:r>
            <a:r>
              <a:rPr lang="fr-FR" sz="18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least 10 times g</a:t>
            </a:r>
            <a:r>
              <a:rPr lang="en-US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reater</a:t>
            </a: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than the possible length of a proton path of this </a:t>
            </a:r>
            <a:r>
              <a:rPr lang="en-US" sz="18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curvature</a:t>
            </a:r>
            <a:endParaRPr lang="fr-FR" sz="1800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endParaRPr lang="fr-FR" sz="1800" dirty="0">
              <a:latin typeface="Palatino Linotype" panose="0204050205050503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sz="1800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Energy</a:t>
            </a:r>
            <a:r>
              <a:rPr lang="fr-FR" sz="18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lang="fr-FR" sz="1800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loss</a:t>
            </a:r>
            <a:r>
              <a:rPr lang="fr-FR" sz="18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in a 6 mm of Pb: </a:t>
            </a:r>
          </a:p>
          <a:p>
            <a:r>
              <a:rPr lang="fr-FR" sz="18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compatible </a:t>
            </a:r>
            <a:r>
              <a:rPr lang="fr-FR" sz="1800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with</a:t>
            </a:r>
            <a:r>
              <a:rPr lang="fr-FR" sz="18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lang="fr-FR" sz="1800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that</a:t>
            </a:r>
            <a:r>
              <a:rPr lang="fr-FR" sz="18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lang="fr-FR" sz="1800" dirty="0">
                <a:solidFill>
                  <a:srgbClr val="663300"/>
                </a:solidFill>
                <a:latin typeface="Palatino Linotype" panose="02040502050505030304" pitchFamily="18" charset="0"/>
              </a:rPr>
              <a:t>of </a:t>
            </a:r>
            <a:r>
              <a:rPr lang="fr-FR" sz="1800" dirty="0" err="1">
                <a:solidFill>
                  <a:srgbClr val="663300"/>
                </a:solidFill>
                <a:latin typeface="Palatino Linotype" panose="02040502050505030304" pitchFamily="18" charset="0"/>
              </a:rPr>
              <a:t>electron</a:t>
            </a:r>
            <a:endParaRPr lang="fr-FR" sz="1800" dirty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endParaRPr lang="fr-FR" sz="1800" dirty="0">
              <a:latin typeface="Palatino Linotype" panose="02040502050505030304" pitchFamily="18" charset="0"/>
            </a:endParaRPr>
          </a:p>
          <a:p>
            <a:r>
              <a:rPr lang="fr-FR" sz="1800" u="sng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Hypothesis</a:t>
            </a:r>
            <a:r>
              <a:rPr lang="fr-FR" sz="1800" u="sng" dirty="0">
                <a:solidFill>
                  <a:srgbClr val="FF0000"/>
                </a:solidFill>
                <a:latin typeface="Palatino Linotype" panose="02040502050505030304" pitchFamily="18" charset="0"/>
              </a:rPr>
              <a:t> (</a:t>
            </a:r>
            <a:r>
              <a:rPr lang="fr-FR" sz="1800" u="sng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discovery</a:t>
            </a:r>
            <a:r>
              <a:rPr lang="fr-FR" sz="1800" u="sng" dirty="0">
                <a:solidFill>
                  <a:srgbClr val="FF0000"/>
                </a:solidFill>
                <a:latin typeface="Palatino Linotype" panose="02040502050505030304" pitchFamily="18" charset="0"/>
              </a:rPr>
              <a:t> !) :</a:t>
            </a:r>
            <a:r>
              <a:rPr lang="fr-FR" sz="1800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sz="1800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particle</a:t>
            </a:r>
            <a:r>
              <a:rPr lang="fr-FR" sz="1800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fr-FR" sz="1800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with</a:t>
            </a:r>
            <a:r>
              <a:rPr lang="fr-FR" sz="1800" dirty="0">
                <a:solidFill>
                  <a:srgbClr val="FF0000"/>
                </a:solidFill>
                <a:latin typeface="Palatino Linotype" panose="02040502050505030304" pitchFamily="18" charset="0"/>
              </a:rPr>
              <a:t> mass ~m</a:t>
            </a:r>
            <a:r>
              <a:rPr lang="fr-FR" sz="1800" baseline="-25000" dirty="0">
                <a:solidFill>
                  <a:srgbClr val="FF0000"/>
                </a:solidFill>
                <a:latin typeface="Palatino Linotype" panose="02040502050505030304" pitchFamily="18" charset="0"/>
              </a:rPr>
              <a:t>e</a:t>
            </a:r>
            <a:r>
              <a:rPr lang="fr-FR" sz="1800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</a:p>
          <a:p>
            <a:r>
              <a:rPr lang="fr-FR" sz="1800" dirty="0">
                <a:solidFill>
                  <a:srgbClr val="FF0000"/>
                </a:solidFill>
                <a:latin typeface="Palatino Linotype" panose="02040502050505030304" pitchFamily="18" charset="0"/>
              </a:rPr>
              <a:t>and charge +1, the positron</a:t>
            </a:r>
          </a:p>
          <a:p>
            <a:endParaRPr lang="fr-FR" sz="18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fr-FR" sz="2400" i="1" dirty="0">
                <a:solidFill>
                  <a:srgbClr val="FF0000"/>
                </a:solidFill>
                <a:latin typeface="Palatino Linotype" panose="02040502050505030304" pitchFamily="18" charset="0"/>
              </a:rPr>
              <a:t>First anti-</a:t>
            </a:r>
            <a:r>
              <a:rPr lang="fr-FR" sz="2400" i="1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particle</a:t>
            </a:r>
            <a:r>
              <a:rPr lang="fr-FR" sz="2400" i="1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endParaRPr lang="en-US" sz="2400" i="1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7518400" y="804938"/>
            <a:ext cx="15906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b="1" i="1"/>
              <a:t>Cloud chamber</a:t>
            </a:r>
          </a:p>
          <a:p>
            <a:r>
              <a:rPr lang="fr-FR" sz="1400" b="1" i="1"/>
              <a:t>+ magnetic field</a:t>
            </a:r>
          </a:p>
        </p:txBody>
      </p: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4262438" y="1035126"/>
            <a:ext cx="360362" cy="358775"/>
            <a:chOff x="2802" y="709"/>
            <a:chExt cx="227" cy="226"/>
          </a:xfrm>
        </p:grpSpPr>
        <p:sp>
          <p:nvSpPr>
            <p:cNvPr id="7" name="Oval 30"/>
            <p:cNvSpPr>
              <a:spLocks noChangeArrowheads="1"/>
            </p:cNvSpPr>
            <p:nvPr/>
          </p:nvSpPr>
          <p:spPr bwMode="auto">
            <a:xfrm>
              <a:off x="2802" y="709"/>
              <a:ext cx="227" cy="22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fr-FR"/>
            </a:p>
          </p:txBody>
        </p:sp>
        <p:sp>
          <p:nvSpPr>
            <p:cNvPr id="8" name="Line 31"/>
            <p:cNvSpPr>
              <a:spLocks noChangeShapeType="1"/>
            </p:cNvSpPr>
            <p:nvPr/>
          </p:nvSpPr>
          <p:spPr bwMode="auto">
            <a:xfrm>
              <a:off x="2833" y="744"/>
              <a:ext cx="159" cy="15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Line 32"/>
            <p:cNvSpPr>
              <a:spLocks noChangeShapeType="1"/>
            </p:cNvSpPr>
            <p:nvPr/>
          </p:nvSpPr>
          <p:spPr bwMode="auto">
            <a:xfrm flipH="1">
              <a:off x="2835" y="739"/>
              <a:ext cx="159" cy="15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0" name="Text Box 33"/>
          <p:cNvSpPr txBox="1">
            <a:spLocks noChangeArrowheads="1"/>
          </p:cNvSpPr>
          <p:nvPr/>
        </p:nvSpPr>
        <p:spPr bwMode="auto">
          <a:xfrm>
            <a:off x="3894138" y="962101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>
                <a:latin typeface="Times New Roman" pitchFamily="18" charset="0"/>
              </a:rPr>
              <a:t>B</a:t>
            </a:r>
          </a:p>
        </p:txBody>
      </p:sp>
      <p:sp>
        <p:nvSpPr>
          <p:cNvPr id="11" name="Line 35"/>
          <p:cNvSpPr>
            <a:spLocks noChangeShapeType="1"/>
          </p:cNvSpPr>
          <p:nvPr/>
        </p:nvSpPr>
        <p:spPr bwMode="auto">
          <a:xfrm flipV="1">
            <a:off x="4860032" y="5282804"/>
            <a:ext cx="359346" cy="288032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2" name="Line 36"/>
          <p:cNvSpPr>
            <a:spLocks noChangeShapeType="1"/>
          </p:cNvSpPr>
          <p:nvPr/>
        </p:nvSpPr>
        <p:spPr bwMode="auto">
          <a:xfrm flipH="1" flipV="1">
            <a:off x="5422900" y="1501851"/>
            <a:ext cx="303213" cy="2159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827584" y="44624"/>
            <a:ext cx="7632848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259631" y="115789"/>
            <a:ext cx="669674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Discovery of a Positron e+ from Cosmic Rays</a:t>
            </a:r>
            <a:endParaRPr lang="fr-FR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/>
              <a:cs typeface="Arial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1482546" y="6165304"/>
            <a:ext cx="6259278" cy="644279"/>
          </a:xfrm>
          <a:prstGeom prst="rect">
            <a:avLst/>
          </a:prstGeom>
          <a:solidFill>
            <a:srgbClr val="FFFF99"/>
          </a:solidFill>
          <a:ln w="1841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hangingPunct="0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sz="2400" dirty="0" smtClean="0">
                <a:solidFill>
                  <a:srgbClr val="FF0000"/>
                </a:solidFill>
                <a:latin typeface="Palatino Linotype" pitchFamily="18" charset="0"/>
              </a:rPr>
              <a:t>Discovery </a:t>
            </a:r>
            <a:r>
              <a:rPr lang="en-GB" sz="2400" dirty="0">
                <a:solidFill>
                  <a:srgbClr val="FF0000"/>
                </a:solidFill>
                <a:latin typeface="Palatino Linotype" pitchFamily="18" charset="0"/>
              </a:rPr>
              <a:t>of the </a:t>
            </a:r>
            <a:r>
              <a:rPr lang="en-GB" sz="2400" dirty="0" smtClean="0">
                <a:solidFill>
                  <a:srgbClr val="FF0000"/>
                </a:solidFill>
                <a:latin typeface="Palatino Linotype" pitchFamily="18" charset="0"/>
              </a:rPr>
              <a:t>positron by Cloud Chamber </a:t>
            </a:r>
            <a:endParaRPr lang="en-GB" sz="2400" dirty="0">
              <a:solidFill>
                <a:srgbClr val="FF0000"/>
              </a:solidFill>
              <a:latin typeface="Palatino Linotype" pitchFamily="18" charset="0"/>
            </a:endParaRPr>
          </a:p>
          <a:p>
            <a:pPr algn="ctr" hangingPunct="0">
              <a:lnSpc>
                <a:spcPct val="87000"/>
              </a:lnSpc>
              <a:buClr>
                <a:srgbClr val="000000"/>
              </a:buClr>
              <a:buSzPct val="45000"/>
              <a:buFont typeface="StarSymbol" pitchFamily="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400" dirty="0">
                <a:solidFill>
                  <a:srgbClr val="FF0000"/>
                </a:solidFill>
                <a:latin typeface="Palatino Linotype" pitchFamily="18" charset="0"/>
              </a:rPr>
              <a:t>(1932 by Carl Anderson, Noble Prize 1936) </a:t>
            </a:r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6228184" y="1394372"/>
            <a:ext cx="2070961" cy="980341"/>
          </a:xfrm>
          <a:prstGeom prst="rect">
            <a:avLst/>
          </a:prstGeom>
          <a:solidFill>
            <a:schemeClr val="bg1"/>
          </a:solidFill>
          <a:ln w="18360">
            <a:noFill/>
            <a:round/>
            <a:headEnd/>
            <a:tailEnd/>
          </a:ln>
        </p:spPr>
        <p:txBody>
          <a:bodyPr wrap="none" lIns="8164" tIns="8164" rIns="8164" bIns="8164">
            <a:spAutoFit/>
          </a:bodyPr>
          <a:lstStyle>
            <a:lvl1pPr defTabSz="45720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45720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87000"/>
              </a:lnSpc>
              <a:defRPr/>
            </a:pPr>
            <a:r>
              <a:rPr lang="en-GB" sz="1800" b="1" i="0" dirty="0" smtClean="0">
                <a:solidFill>
                  <a:srgbClr val="FFFFFF"/>
                </a:solidFill>
                <a:latin typeface="Luxi Sans" charset="0"/>
                <a:cs typeface="msmincho" charset="0"/>
              </a:rPr>
              <a:t> </a:t>
            </a:r>
            <a:r>
              <a:rPr lang="en-GB" sz="1800" i="0" dirty="0" smtClean="0">
                <a:solidFill>
                  <a:srgbClr val="006600"/>
                </a:solidFill>
                <a:latin typeface="Palatino Linotype" panose="02040502050505030304" pitchFamily="18" charset="0"/>
                <a:cs typeface="msmincho" charset="0"/>
              </a:rPr>
              <a:t>Positron loses</a:t>
            </a:r>
          </a:p>
          <a:p>
            <a:pPr eaLnBrk="0" hangingPunct="0">
              <a:lnSpc>
                <a:spcPct val="87000"/>
              </a:lnSpc>
              <a:defRPr/>
            </a:pPr>
            <a:r>
              <a:rPr lang="en-GB" sz="1800" i="0" dirty="0" smtClean="0">
                <a:solidFill>
                  <a:srgbClr val="006600"/>
                </a:solidFill>
                <a:latin typeface="Palatino Linotype" panose="02040502050505030304" pitchFamily="18" charset="0"/>
                <a:cs typeface="msmincho" charset="0"/>
              </a:rPr>
              <a:t> energy in lead:</a:t>
            </a:r>
          </a:p>
          <a:p>
            <a:pPr eaLnBrk="0" hangingPunct="0">
              <a:lnSpc>
                <a:spcPct val="87000"/>
              </a:lnSpc>
              <a:defRPr/>
            </a:pPr>
            <a:r>
              <a:rPr lang="en-GB" sz="1800" i="0" dirty="0" smtClean="0">
                <a:solidFill>
                  <a:srgbClr val="006600"/>
                </a:solidFill>
                <a:latin typeface="Palatino Linotype" panose="02040502050505030304" pitchFamily="18" charset="0"/>
                <a:cs typeface="msmincho" charset="0"/>
              </a:rPr>
              <a:t> narrower curvature</a:t>
            </a:r>
          </a:p>
          <a:p>
            <a:pPr eaLnBrk="0" hangingPunct="0">
              <a:lnSpc>
                <a:spcPct val="87000"/>
              </a:lnSpc>
              <a:defRPr/>
            </a:pPr>
            <a:r>
              <a:rPr lang="en-GB" dirty="0" smtClean="0">
                <a:solidFill>
                  <a:srgbClr val="006600"/>
                </a:solidFill>
                <a:latin typeface="Palatino Linotype" panose="02040502050505030304" pitchFamily="18" charset="0"/>
                <a:cs typeface="msmincho" charset="0"/>
              </a:rPr>
              <a:t>23 MeV at exit</a:t>
            </a:r>
            <a:endParaRPr lang="en-GB" sz="1800" i="0" dirty="0" smtClean="0">
              <a:solidFill>
                <a:srgbClr val="006600"/>
              </a:solidFill>
              <a:latin typeface="Palatino Linotype" panose="02040502050505030304" pitchFamily="18" charset="0"/>
              <a:cs typeface="msmincho" charset="0"/>
            </a:endParaRP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7596336" y="3122564"/>
            <a:ext cx="1132177" cy="258733"/>
          </a:xfrm>
          <a:prstGeom prst="rect">
            <a:avLst/>
          </a:prstGeom>
          <a:solidFill>
            <a:schemeClr val="bg1"/>
          </a:solidFill>
          <a:ln w="18360">
            <a:noFill/>
            <a:round/>
            <a:headEnd/>
            <a:tailEnd/>
          </a:ln>
        </p:spPr>
        <p:txBody>
          <a:bodyPr wrap="none" lIns="8164" tIns="8164" rIns="8164" bIns="8164">
            <a:spAutoFit/>
          </a:bodyPr>
          <a:lstStyle/>
          <a:p>
            <a:pPr defTabSz="457200" eaLnBrk="0" hangingPunct="0">
              <a:lnSpc>
                <a:spcPct val="87000"/>
              </a:lnSpc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/>
            </a:pPr>
            <a:r>
              <a:rPr lang="en-GB" sz="1600" b="1" i="0" dirty="0">
                <a:solidFill>
                  <a:srgbClr val="FFFFFF"/>
                </a:solidFill>
                <a:latin typeface="Luxi Sans"/>
                <a:ea typeface="msmincho"/>
                <a:cs typeface="msmincho"/>
              </a:rPr>
              <a:t> </a:t>
            </a:r>
            <a:r>
              <a:rPr lang="en-GB" i="0" dirty="0">
                <a:solidFill>
                  <a:srgbClr val="006600"/>
                </a:solidFill>
                <a:latin typeface="Palatino Linotype" panose="02040502050505030304" pitchFamily="18" charset="0"/>
                <a:ea typeface="msmincho"/>
                <a:cs typeface="msmincho"/>
              </a:rPr>
              <a:t>lead plate </a:t>
            </a: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6219778" y="4149080"/>
            <a:ext cx="1797423" cy="444938"/>
          </a:xfrm>
          <a:prstGeom prst="rect">
            <a:avLst/>
          </a:prstGeom>
          <a:solidFill>
            <a:schemeClr val="bg1"/>
          </a:solidFill>
          <a:ln w="18360">
            <a:noFill/>
            <a:round/>
            <a:headEnd/>
            <a:tailEnd/>
          </a:ln>
        </p:spPr>
        <p:txBody>
          <a:bodyPr wrap="none" lIns="8164" tIns="8164" rIns="8164" bIns="8164">
            <a:spAutoFit/>
          </a:bodyPr>
          <a:lstStyle/>
          <a:p>
            <a:pPr algn="ctr" defTabSz="457200" eaLnBrk="0" hangingPunct="0">
              <a:lnSpc>
                <a:spcPct val="87000"/>
              </a:lnSpc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/>
            </a:pPr>
            <a:r>
              <a:rPr lang="en-GB" sz="1600" i="0" dirty="0" smtClean="0">
                <a:solidFill>
                  <a:srgbClr val="FF0000"/>
                </a:solidFill>
                <a:latin typeface="Palatino Linotype" panose="02040502050505030304" pitchFamily="18" charset="0"/>
                <a:ea typeface="msmincho"/>
                <a:cs typeface="msmincho"/>
              </a:rPr>
              <a:t>upward </a:t>
            </a:r>
            <a:r>
              <a:rPr lang="en-GB" sz="1600" i="0" dirty="0">
                <a:solidFill>
                  <a:srgbClr val="FF0000"/>
                </a:solidFill>
                <a:latin typeface="Palatino Linotype" panose="02040502050505030304" pitchFamily="18" charset="0"/>
                <a:ea typeface="msmincho"/>
                <a:cs typeface="msmincho"/>
              </a:rPr>
              <a:t>going </a:t>
            </a:r>
            <a:endParaRPr lang="en-GB" sz="1600" i="0" dirty="0" smtClean="0">
              <a:solidFill>
                <a:srgbClr val="FF0000"/>
              </a:solidFill>
              <a:latin typeface="Palatino Linotype" panose="02040502050505030304" pitchFamily="18" charset="0"/>
              <a:ea typeface="msmincho"/>
              <a:cs typeface="msmincho"/>
            </a:endParaRPr>
          </a:p>
          <a:p>
            <a:pPr algn="ctr" defTabSz="457200" eaLnBrk="0" hangingPunct="0">
              <a:lnSpc>
                <a:spcPct val="87000"/>
              </a:lnSpc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/>
            </a:pPr>
            <a:r>
              <a:rPr lang="en-GB" sz="1600" dirty="0">
                <a:solidFill>
                  <a:srgbClr val="FF0000"/>
                </a:solidFill>
                <a:latin typeface="Palatino Linotype" panose="02040502050505030304" pitchFamily="18" charset="0"/>
                <a:ea typeface="msmincho"/>
                <a:cs typeface="msmincho"/>
              </a:rPr>
              <a:t>p</a:t>
            </a:r>
            <a:r>
              <a:rPr lang="en-GB" sz="1600" i="0" dirty="0" smtClean="0">
                <a:solidFill>
                  <a:srgbClr val="FF0000"/>
                </a:solidFill>
                <a:latin typeface="Palatino Linotype" panose="02040502050505030304" pitchFamily="18" charset="0"/>
                <a:ea typeface="msmincho"/>
                <a:cs typeface="msmincho"/>
              </a:rPr>
              <a:t>ositron</a:t>
            </a:r>
            <a:r>
              <a:rPr lang="en-GB" sz="1600" dirty="0" smtClean="0">
                <a:solidFill>
                  <a:srgbClr val="FF0000"/>
                </a:solidFill>
                <a:latin typeface="Palatino Linotype" panose="02040502050505030304" pitchFamily="18" charset="0"/>
                <a:ea typeface="msmincho"/>
                <a:cs typeface="msmincho"/>
              </a:rPr>
              <a:t> of 63 MeV</a:t>
            </a:r>
            <a:r>
              <a:rPr lang="en-GB" sz="1600" i="0" dirty="0" smtClean="0">
                <a:solidFill>
                  <a:srgbClr val="FF0000"/>
                </a:solidFill>
                <a:latin typeface="Palatino Linotype" panose="02040502050505030304" pitchFamily="18" charset="0"/>
                <a:ea typeface="msmincho"/>
                <a:cs typeface="msmincho"/>
              </a:rPr>
              <a:t> </a:t>
            </a:r>
            <a:endParaRPr lang="en-GB" sz="1600" i="0" dirty="0">
              <a:solidFill>
                <a:srgbClr val="FF0000"/>
              </a:solidFill>
              <a:latin typeface="Palatino Linotype" panose="02040502050505030304" pitchFamily="18" charset="0"/>
              <a:ea typeface="msmincho"/>
              <a:cs typeface="msmincho"/>
            </a:endParaRPr>
          </a:p>
        </p:txBody>
      </p:sp>
    </p:spTree>
    <p:extLst>
      <p:ext uri="{BB962C8B-B14F-4D97-AF65-F5344CB8AC3E}">
        <p14:creationId xmlns:p14="http://schemas.microsoft.com/office/powerpoint/2010/main" val="149579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2123728" y="44624"/>
            <a:ext cx="4536504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8"/>
          <p:cNvSpPr>
            <a:spLocks noChangeArrowheads="1" noChangeShapeType="1" noTextEdit="1"/>
          </p:cNvSpPr>
          <p:nvPr/>
        </p:nvSpPr>
        <p:spPr bwMode="auto">
          <a:xfrm>
            <a:off x="2915816" y="189458"/>
            <a:ext cx="3312368" cy="3584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Nuclear Emulsion (I)</a:t>
            </a:r>
            <a:endParaRPr lang="fr-FR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/>
              <a:cs typeface="Arial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2696"/>
            <a:ext cx="9144000" cy="61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10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4875</TotalTime>
  <Words>2742</Words>
  <Application>Microsoft Office PowerPoint</Application>
  <PresentationFormat>Affichage à l'écran (4:3)</PresentationFormat>
  <Paragraphs>569</Paragraphs>
  <Slides>53</Slides>
  <Notes>0</Notes>
  <HiddenSlides>0</HiddenSlides>
  <MMClips>1</MMClips>
  <ScaleCrop>false</ScaleCrop>
  <HeadingPairs>
    <vt:vector size="8" baseType="variant">
      <vt:variant>
        <vt:lpstr>Polices utilisées</vt:lpstr>
      </vt:variant>
      <vt:variant>
        <vt:i4>20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3</vt:i4>
      </vt:variant>
      <vt:variant>
        <vt:lpstr>Titres des diapositives</vt:lpstr>
      </vt:variant>
      <vt:variant>
        <vt:i4>53</vt:i4>
      </vt:variant>
    </vt:vector>
  </HeadingPairs>
  <TitlesOfParts>
    <vt:vector size="77" baseType="lpstr">
      <vt:lpstr>MS PGothic</vt:lpstr>
      <vt:lpstr>MS PGothic</vt:lpstr>
      <vt:lpstr>Arial</vt:lpstr>
      <vt:lpstr>Arial-BoldMT</vt:lpstr>
      <vt:lpstr>ArialMT</vt:lpstr>
      <vt:lpstr>Bitstream Vera Sans</vt:lpstr>
      <vt:lpstr>Calibri</vt:lpstr>
      <vt:lpstr>Century Gothic</vt:lpstr>
      <vt:lpstr>Comic Sans MS</vt:lpstr>
      <vt:lpstr>Helvetica</vt:lpstr>
      <vt:lpstr>HG Mincho Light J</vt:lpstr>
      <vt:lpstr>Luxi Sans</vt:lpstr>
      <vt:lpstr>msmincho</vt:lpstr>
      <vt:lpstr>Palatino Linotype</vt:lpstr>
      <vt:lpstr>SimHei</vt:lpstr>
      <vt:lpstr>StarSymbol</vt:lpstr>
      <vt:lpstr>Symbol</vt:lpstr>
      <vt:lpstr>Times New Roman</vt:lpstr>
      <vt:lpstr>Verdana</vt:lpstr>
      <vt:lpstr>Wingdings</vt:lpstr>
      <vt:lpstr>Office Theme</vt:lpstr>
      <vt:lpstr>Clip</vt:lpstr>
      <vt:lpstr>Photo Editor Photo</vt:lpstr>
      <vt:lpstr>Équation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TITOV Maksym</dc:creator>
  <cp:lastModifiedBy>TITOV Maksym</cp:lastModifiedBy>
  <cp:revision>252</cp:revision>
  <dcterms:created xsi:type="dcterms:W3CDTF">2014-10-28T06:43:35Z</dcterms:created>
  <dcterms:modified xsi:type="dcterms:W3CDTF">2019-04-11T06:32:22Z</dcterms:modified>
</cp:coreProperties>
</file>