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5"/>
  </p:notesMasterIdLst>
  <p:handoutMasterIdLst>
    <p:handoutMasterId r:id="rId36"/>
  </p:handoutMasterIdLst>
  <p:sldIdLst>
    <p:sldId id="296" r:id="rId2"/>
    <p:sldId id="411" r:id="rId3"/>
    <p:sldId id="362" r:id="rId4"/>
    <p:sldId id="349" r:id="rId5"/>
    <p:sldId id="401" r:id="rId6"/>
    <p:sldId id="350" r:id="rId7"/>
    <p:sldId id="351" r:id="rId8"/>
    <p:sldId id="384" r:id="rId9"/>
    <p:sldId id="385" r:id="rId10"/>
    <p:sldId id="352" r:id="rId11"/>
    <p:sldId id="353" r:id="rId12"/>
    <p:sldId id="410" r:id="rId13"/>
    <p:sldId id="395" r:id="rId14"/>
    <p:sldId id="396" r:id="rId15"/>
    <p:sldId id="390" r:id="rId16"/>
    <p:sldId id="392" r:id="rId17"/>
    <p:sldId id="356" r:id="rId18"/>
    <p:sldId id="409" r:id="rId19"/>
    <p:sldId id="399" r:id="rId20"/>
    <p:sldId id="398" r:id="rId21"/>
    <p:sldId id="413" r:id="rId22"/>
    <p:sldId id="422" r:id="rId23"/>
    <p:sldId id="420" r:id="rId24"/>
    <p:sldId id="414" r:id="rId25"/>
    <p:sldId id="415" r:id="rId26"/>
    <p:sldId id="418" r:id="rId27"/>
    <p:sldId id="419" r:id="rId28"/>
    <p:sldId id="412" r:id="rId29"/>
    <p:sldId id="408" r:id="rId30"/>
    <p:sldId id="361" r:id="rId31"/>
    <p:sldId id="397" r:id="rId32"/>
    <p:sldId id="400" r:id="rId33"/>
    <p:sldId id="407" r:id="rId34"/>
  </p:sldIdLst>
  <p:sldSz cx="9144000" cy="6858000" type="screen4x3"/>
  <p:notesSz cx="7099300" cy="10234613"/>
  <p:defaultTex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933C"/>
    <a:srgbClr val="D16349"/>
    <a:srgbClr val="108BD9"/>
    <a:srgbClr val="132087"/>
    <a:srgbClr val="7AB800"/>
    <a:srgbClr val="CC0066"/>
    <a:srgbClr val="111881"/>
    <a:srgbClr val="333399"/>
    <a:srgbClr val="0CC6DE"/>
    <a:srgbClr val="0034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56" autoAdjust="0"/>
    <p:restoredTop sz="94750" autoAdjust="0"/>
  </p:normalViewPr>
  <p:slideViewPr>
    <p:cSldViewPr snapToObjects="1">
      <p:cViewPr varScale="1">
        <p:scale>
          <a:sx n="74" d="100"/>
          <a:sy n="74" d="100"/>
        </p:scale>
        <p:origin x="-1832" y="-11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3" d="100"/>
        <a:sy n="93" d="100"/>
      </p:scale>
      <p:origin x="0" y="0"/>
    </p:cViewPr>
  </p:sorterViewPr>
  <p:notesViewPr>
    <p:cSldViewPr snapToObjects="1">
      <p:cViewPr varScale="1">
        <p:scale>
          <a:sx n="41" d="100"/>
          <a:sy n="41" d="100"/>
        </p:scale>
        <p:origin x="-1284" y="-114"/>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595C870F-5D0F-0847-BF1A-E6D8654A8B07}" type="datetimeFigureOut">
              <a:rPr lang="en-US" smtClean="0"/>
              <a:t>10.11.16</a:t>
            </a:fld>
            <a:endParaRPr lang="en-US"/>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8FB6389D-3761-D94C-AC6E-DE1F501220E1}" type="slidenum">
              <a:rPr lang="en-US" smtClean="0"/>
              <a:t>‹#›</a:t>
            </a:fld>
            <a:endParaRPr lang="en-US"/>
          </a:p>
        </p:txBody>
      </p:sp>
    </p:spTree>
    <p:extLst>
      <p:ext uri="{BB962C8B-B14F-4D97-AF65-F5344CB8AC3E}">
        <p14:creationId xmlns:p14="http://schemas.microsoft.com/office/powerpoint/2010/main" val="26776456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smtClean="0"/>
            </a:lvl1pPr>
          </a:lstStyle>
          <a:p>
            <a:pPr>
              <a:defRPr/>
            </a:pPr>
            <a:endParaRPr lang="de-DE"/>
          </a:p>
        </p:txBody>
      </p:sp>
      <p:sp>
        <p:nvSpPr>
          <p:cNvPr id="10243" name="Rectangle 3"/>
          <p:cNvSpPr>
            <a:spLocks noGrp="1" noChangeArrowheads="1"/>
          </p:cNvSpPr>
          <p:nvPr>
            <p:ph type="dt"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smtClean="0"/>
            </a:lvl1pPr>
          </a:lstStyle>
          <a:p>
            <a:pPr>
              <a:defRPr/>
            </a:pPr>
            <a:fld id="{0A68B790-4C57-4F0B-A170-9C652EC872AA}" type="datetimeFigureOut">
              <a:rPr lang="de-DE"/>
              <a:pPr>
                <a:defRPr/>
              </a:pPr>
              <a:t>10.11.16</a:t>
            </a:fld>
            <a:endParaRPr lang="de-DE"/>
          </a:p>
        </p:txBody>
      </p:sp>
      <p:sp>
        <p:nvSpPr>
          <p:cNvPr id="20484"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709930" y="4861441"/>
            <a:ext cx="5679440"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10246" name="Rectangle 6"/>
          <p:cNvSpPr>
            <a:spLocks noGrp="1" noChangeArrowheads="1"/>
          </p:cNvSpPr>
          <p:nvPr>
            <p:ph type="ftr" sz="quarter" idx="4"/>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smtClean="0"/>
            </a:lvl1pPr>
          </a:lstStyle>
          <a:p>
            <a:pPr>
              <a:defRPr/>
            </a:pPr>
            <a:endParaRPr lang="de-DE"/>
          </a:p>
        </p:txBody>
      </p:sp>
      <p:sp>
        <p:nvSpPr>
          <p:cNvPr id="10247" name="Rectangle 7"/>
          <p:cNvSpPr>
            <a:spLocks noGrp="1" noChangeArrowheads="1"/>
          </p:cNvSpPr>
          <p:nvPr>
            <p:ph type="sldNum" sz="quarter" idx="5"/>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smtClean="0"/>
            </a:lvl1pPr>
          </a:lstStyle>
          <a:p>
            <a:pPr>
              <a:defRPr/>
            </a:pPr>
            <a:fld id="{030D7537-65F5-45C3-9D3F-9D1D0AFF221C}" type="slidenum">
              <a:rPr lang="de-DE"/>
              <a:pPr>
                <a:defRPr/>
              </a:pPr>
              <a:t>‹#›</a:t>
            </a:fld>
            <a:endParaRPr lang="de-DE"/>
          </a:p>
        </p:txBody>
      </p:sp>
    </p:spTree>
    <p:extLst>
      <p:ext uri="{BB962C8B-B14F-4D97-AF65-F5344CB8AC3E}">
        <p14:creationId xmlns:p14="http://schemas.microsoft.com/office/powerpoint/2010/main" val="255892360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43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992188" y="768350"/>
            <a:ext cx="5114925" cy="3836988"/>
          </a:xfrm>
          <a:ln/>
        </p:spPr>
      </p:sp>
      <p:sp>
        <p:nvSpPr>
          <p:cNvPr id="16387"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GB">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992188" y="768350"/>
            <a:ext cx="5114925" cy="3836988"/>
          </a:xfrm>
          <a:ln/>
        </p:spPr>
      </p:sp>
      <p:sp>
        <p:nvSpPr>
          <p:cNvPr id="57347"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GB">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992188" y="768350"/>
            <a:ext cx="5114925" cy="3836988"/>
          </a:xfrm>
          <a:ln/>
        </p:spPr>
      </p:sp>
      <p:sp>
        <p:nvSpPr>
          <p:cNvPr id="16387"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GB">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992188" y="768350"/>
            <a:ext cx="5114925" cy="3836988"/>
          </a:xfrm>
          <a:ln/>
        </p:spPr>
      </p:sp>
      <p:sp>
        <p:nvSpPr>
          <p:cNvPr id="51203"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endParaRPr lang="en-GB">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8056FA6D-C57C-4406-BB77-D45CD62F6C10}" type="slidenum">
              <a:rPr lang="de-DE" altLang="de-DE" smtClean="0"/>
              <a:pPr/>
              <a:t>16</a:t>
            </a:fld>
            <a:endParaRPr lang="de-DE" altLang="de-DE"/>
          </a:p>
        </p:txBody>
      </p:sp>
    </p:spTree>
    <p:extLst>
      <p:ext uri="{BB962C8B-B14F-4D97-AF65-F5344CB8AC3E}">
        <p14:creationId xmlns:p14="http://schemas.microsoft.com/office/powerpoint/2010/main" val="855170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438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CH" dirty="0" smtClean="0"/>
              <a:t>Click </a:t>
            </a:r>
            <a:r>
              <a:rPr lang="de-CH" dirty="0" err="1" smtClean="0"/>
              <a:t>to</a:t>
            </a:r>
            <a:r>
              <a:rPr lang="de-CH" dirty="0" smtClean="0"/>
              <a:t> </a:t>
            </a:r>
            <a:r>
              <a:rPr lang="de-CH" dirty="0" err="1" smtClean="0"/>
              <a:t>edit</a:t>
            </a:r>
            <a:r>
              <a:rPr lang="de-CH" dirty="0" smtClean="0"/>
              <a: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Click to edit Master subtitle style</a:t>
            </a:r>
            <a:endParaRPr lang="en-US"/>
          </a:p>
        </p:txBody>
      </p:sp>
      <p:sp>
        <p:nvSpPr>
          <p:cNvPr id="4" name="Date Placeholder 3"/>
          <p:cNvSpPr>
            <a:spLocks noGrp="1"/>
          </p:cNvSpPr>
          <p:nvPr>
            <p:ph type="dt" sz="half" idx="10"/>
          </p:nvPr>
        </p:nvSpPr>
        <p:spPr/>
        <p:txBody>
          <a:bodyPr/>
          <a:lstStyle/>
          <a:p>
            <a:r>
              <a:rPr lang="de-CH" smtClean="0"/>
              <a:t>IPPOG Meeting #12, CERN, 10-12 November 2016</a:t>
            </a:r>
            <a:endParaRPr lang="en-US"/>
          </a:p>
        </p:txBody>
      </p:sp>
      <p:sp>
        <p:nvSpPr>
          <p:cNvPr id="7"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1599539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pic>
        <p:nvPicPr>
          <p:cNvPr id="6" name="Picture 5" descr="W-ippog5-02.jpg"/>
          <p:cNvPicPr>
            <a:picLocks noChangeAspect="1"/>
          </p:cNvPicPr>
          <p:nvPr userDrawn="1"/>
        </p:nvPicPr>
        <p:blipFill>
          <a:blip r:embed="rId2"/>
          <a:stretch>
            <a:fillRect/>
          </a:stretch>
        </p:blipFill>
        <p:spPr>
          <a:xfrm>
            <a:off x="0" y="0"/>
            <a:ext cx="799256" cy="767286"/>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pic>
      <p:sp>
        <p:nvSpPr>
          <p:cNvPr id="7"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
        <p:nvSpPr>
          <p:cNvPr id="8"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2929568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item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sp>
        <p:nvSpPr>
          <p:cNvPr id="5" name="Textplatzhalter 2"/>
          <p:cNvSpPr>
            <a:spLocks noGrp="1"/>
          </p:cNvSpPr>
          <p:nvPr>
            <p:ph idx="1" hasCustomPrompt="1"/>
          </p:nvPr>
        </p:nvSpPr>
        <p:spPr bwMode="auto">
          <a:xfrm>
            <a:off x="457200" y="1052736"/>
            <a:ext cx="8229600" cy="458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marR="0" indent="-342900" algn="l" defTabSz="457200" rtl="0" eaLnBrk="0" fontAlgn="base" latinLnBrk="0" hangingPunct="0">
              <a:lnSpc>
                <a:spcPct val="100000"/>
              </a:lnSpc>
              <a:spcBef>
                <a:spcPct val="20000"/>
              </a:spcBef>
              <a:spcAft>
                <a:spcPct val="0"/>
              </a:spcAft>
              <a:buClrTx/>
              <a:buSzTx/>
              <a:buFont typeface="Arial" charset="0"/>
              <a:buChar char="•"/>
              <a:tabLst/>
              <a:defRPr sz="2800"/>
            </a:lvl1pPr>
            <a:lvl2pPr marL="742950" marR="0" indent="-28575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2pPr>
            <a:lvl3pPr marL="11430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3pPr>
            <a:lvl4pPr marL="16002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4pPr>
            <a:lvl5pPr marL="20574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5p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3200" b="0" i="0" u="none" strike="noStrike" kern="1200" cap="none" spc="0" normalizeH="0" baseline="0" noProof="0" dirty="0" smtClean="0">
                <a:ln>
                  <a:noFill/>
                </a:ln>
                <a:solidFill>
                  <a:srgbClr val="85C714"/>
                </a:solidFill>
                <a:effectLst/>
                <a:uLnTx/>
                <a:uFillTx/>
                <a:latin typeface="+mj-lt"/>
                <a:ea typeface="+mn-ea"/>
                <a:cs typeface="+mn-cs"/>
              </a:rPr>
              <a:t>Mastertextformat bearbeiten</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800" b="0" i="0" u="none" strike="noStrike" kern="1200" cap="none" spc="0" normalizeH="0" baseline="0" noProof="0" dirty="0" smtClean="0">
                <a:ln>
                  <a:noFill/>
                </a:ln>
                <a:solidFill>
                  <a:prstClr val="black"/>
                </a:solidFill>
                <a:effectLst/>
                <a:uLnTx/>
                <a:uFillTx/>
                <a:latin typeface="Arial"/>
                <a:ea typeface="+mn-ea"/>
                <a:cs typeface="+mn-cs"/>
              </a:rPr>
              <a:t>Zweite Ebene</a:t>
            </a:r>
          </a:p>
          <a:p>
            <a:pPr marL="1143000" marR="0" lvl="2"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400" b="0" i="0" u="none" strike="noStrike" kern="1200" cap="none" spc="0" normalizeH="0" baseline="0" noProof="0" dirty="0" smtClean="0">
                <a:ln>
                  <a:noFill/>
                </a:ln>
                <a:solidFill>
                  <a:prstClr val="black"/>
                </a:solidFill>
                <a:effectLst/>
                <a:uLnTx/>
                <a:uFillTx/>
                <a:latin typeface="Arial"/>
                <a:ea typeface="+mn-ea"/>
                <a:cs typeface="+mn-cs"/>
              </a:rPr>
              <a:t>Dritte Ebene</a:t>
            </a:r>
          </a:p>
          <a:p>
            <a:pPr marL="1600200" marR="0" lvl="3"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Vierte Ebene</a:t>
            </a:r>
          </a:p>
          <a:p>
            <a:pPr marL="2057400" marR="0" lvl="4"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Fünfte Ebene</a:t>
            </a:r>
          </a:p>
        </p:txBody>
      </p:sp>
      <p:sp>
        <p:nvSpPr>
          <p:cNvPr id="8"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9"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title">
    <p:spTree>
      <p:nvGrpSpPr>
        <p:cNvPr id="1" name=""/>
        <p:cNvGrpSpPr/>
        <p:nvPr/>
      </p:nvGrpSpPr>
      <p:grpSpPr>
        <a:xfrm>
          <a:off x="0" y="0"/>
          <a:ext cx="0" cy="0"/>
          <a:chOff x="0" y="0"/>
          <a:chExt cx="0" cy="0"/>
        </a:xfrm>
      </p:grpSpPr>
      <p:sp>
        <p:nvSpPr>
          <p:cNvPr id="2" name="Titel 1"/>
          <p:cNvSpPr>
            <a:spLocks noGrp="1"/>
          </p:cNvSpPr>
          <p:nvPr>
            <p:ph type="title"/>
          </p:nvPr>
        </p:nvSpPr>
        <p:spPr>
          <a:xfrm>
            <a:off x="722313" y="838200"/>
            <a:ext cx="7772400" cy="1362075"/>
          </a:xfrm>
        </p:spPr>
        <p:txBody>
          <a:bodyPr anchor="t"/>
          <a:lstStyle>
            <a:lvl1pPr algn="l">
              <a:spcAft>
                <a:spcPts val="0"/>
              </a:spcAft>
              <a:defRPr sz="4000" b="1" cap="all">
                <a:solidFill>
                  <a:srgbClr val="10253F"/>
                </a:solidFill>
              </a:defRPr>
            </a:lvl1pPr>
          </a:lstStyle>
          <a:p>
            <a:r>
              <a:rPr lang="de-DE" dirty="0" smtClean="0"/>
              <a:t>Mastertitelformat bearbeiten</a:t>
            </a:r>
            <a:endParaRPr lang="de-DE" dirty="0"/>
          </a:p>
        </p:txBody>
      </p:sp>
      <p:sp>
        <p:nvSpPr>
          <p:cNvPr id="3" name="Textplatzhalter 2"/>
          <p:cNvSpPr>
            <a:spLocks noGrp="1"/>
          </p:cNvSpPr>
          <p:nvPr>
            <p:ph type="body" idx="1"/>
          </p:nvPr>
        </p:nvSpPr>
        <p:spPr>
          <a:xfrm>
            <a:off x="722313" y="2362200"/>
            <a:ext cx="7772400" cy="1500187"/>
          </a:xfrm>
        </p:spPr>
        <p:txBody>
          <a:bodyPr>
            <a:normAutofit/>
          </a:bodyPr>
          <a:lstStyle>
            <a:lvl1pPr marL="0" indent="0">
              <a:buNone/>
              <a:defRPr sz="2400">
                <a:solidFill>
                  <a:srgbClr val="85C71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Mastertextformat bearbeiten</a:t>
            </a:r>
          </a:p>
        </p:txBody>
      </p:sp>
      <p:sp>
        <p:nvSpPr>
          <p:cNvPr id="14"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9"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Empty">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5"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Foo">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2" name="Title 1"/>
          <p:cNvSpPr>
            <a:spLocks noGrp="1"/>
          </p:cNvSpPr>
          <p:nvPr>
            <p:ph type="title"/>
          </p:nvPr>
        </p:nvSpPr>
        <p:spPr/>
        <p:txBody>
          <a:bodyPr/>
          <a:lstStyle/>
          <a:p>
            <a:r>
              <a:rPr lang="de-CH" smtClean="0"/>
              <a:t>Click to edit Master title style</a:t>
            </a:r>
            <a:endParaRPr lang="en-US"/>
          </a:p>
        </p:txBody>
      </p:sp>
      <p:sp>
        <p:nvSpPr>
          <p:cNvPr id="9" name="Slide Number Placeholder 3"/>
          <p:cNvSpPr>
            <a:spLocks noGrp="1"/>
          </p:cNvSpPr>
          <p:nvPr>
            <p:ph type="sldNum" sz="quarter" idx="13"/>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10"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Tree>
    <p:extLst>
      <p:ext uri="{BB962C8B-B14F-4D97-AF65-F5344CB8AC3E}">
        <p14:creationId xmlns:p14="http://schemas.microsoft.com/office/powerpoint/2010/main" val="1354661013"/>
      </p:ext>
    </p:extLst>
  </p:cSld>
  <p:clrMapOvr>
    <a:masterClrMapping/>
  </p:clrMapOvr>
  <p:transition xmlns:p14="http://schemas.microsoft.com/office/powerpoint/2010/mai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57200" y="1287465"/>
            <a:ext cx="8229600" cy="4579936"/>
          </a:xfrm>
        </p:spPr>
        <p:txBody>
          <a:bodyPr/>
          <a:lstStyle>
            <a:lvl1pPr>
              <a:defRPr>
                <a:solidFill>
                  <a:srgbClr val="003478"/>
                </a:solidFill>
              </a:defRPr>
            </a:lvl1pPr>
            <a:lvl2pPr>
              <a:defRPr>
                <a:solidFill>
                  <a:srgbClr val="003478"/>
                </a:solidFill>
              </a:defRPr>
            </a:lvl2pPr>
            <a:lvl3pPr>
              <a:defRPr>
                <a:solidFill>
                  <a:srgbClr val="85C714"/>
                </a:solidFill>
              </a:defRPr>
            </a:lvl3pPr>
            <a:lvl4pPr>
              <a:defRPr>
                <a:solidFill>
                  <a:schemeClr val="tx2">
                    <a:lumMod val="50000"/>
                  </a:schemeClr>
                </a:solidFill>
              </a:defRPr>
            </a:lvl4pPr>
            <a:lvl5pPr>
              <a:defRPr>
                <a:solidFill>
                  <a:schemeClr val="tx2">
                    <a:lumMod val="50000"/>
                  </a:schemeClr>
                </a:solidFill>
              </a:defRPr>
            </a:lvl5pPr>
          </a:lstStyle>
          <a:p>
            <a:pPr lvl="0"/>
            <a:r>
              <a:rPr lang="de-DE" dirty="0" smtClean="0"/>
              <a:t>Mastertextformat bearbeiten</a:t>
            </a:r>
          </a:p>
          <a:p>
            <a:pPr lvl="1"/>
            <a:r>
              <a:rPr lang="de-DE" dirty="0" smtClean="0"/>
              <a:t>Zweite Ebene</a:t>
            </a:r>
          </a:p>
          <a:p>
            <a:pPr lvl="2"/>
            <a:r>
              <a:rPr lang="de-DE" dirty="0" smtClean="0"/>
              <a:t>Dritte Ebene</a:t>
            </a:r>
          </a:p>
        </p:txBody>
      </p:sp>
      <p:sp>
        <p:nvSpPr>
          <p:cNvPr id="8" name="Titel 1"/>
          <p:cNvSpPr>
            <a:spLocks noGrp="1"/>
          </p:cNvSpPr>
          <p:nvPr>
            <p:ph type="title" hasCustomPrompt="1"/>
          </p:nvPr>
        </p:nvSpPr>
        <p:spPr>
          <a:xfrm>
            <a:off x="457200" y="304800"/>
            <a:ext cx="8229600" cy="669927"/>
          </a:xfrm>
        </p:spPr>
        <p:txBody>
          <a:bodyPr anchor="t"/>
          <a:lstStyle>
            <a:lvl1pPr algn="l">
              <a:spcAft>
                <a:spcPts val="0"/>
              </a:spcAft>
              <a:defRPr sz="3600" b="0" cap="none">
                <a:solidFill>
                  <a:srgbClr val="0CC6DE"/>
                </a:solidFill>
              </a:defRPr>
            </a:lvl1pPr>
          </a:lstStyle>
          <a:p>
            <a:r>
              <a:rPr lang="de-DE" dirty="0" smtClean="0"/>
              <a:t>Mastertitelformat bearbeiten</a:t>
            </a:r>
            <a:endParaRPr lang="de-DE" dirty="0"/>
          </a:p>
        </p:txBody>
      </p:sp>
      <p:sp>
        <p:nvSpPr>
          <p:cNvPr id="15"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
        <p:nvSpPr>
          <p:cNvPr id="16"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1306810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2" name="Title 1"/>
          <p:cNvSpPr>
            <a:spLocks noGrp="1"/>
          </p:cNvSpPr>
          <p:nvPr>
            <p:ph type="title"/>
          </p:nvPr>
        </p:nvSpPr>
        <p:spPr/>
        <p:txBody>
          <a:bodyPr/>
          <a:lstStyle/>
          <a:p>
            <a:r>
              <a:rPr lang="de-CH" smtClean="0"/>
              <a:t>Click to edit Master title style</a:t>
            </a:r>
            <a:endParaRPr lang="en-US"/>
          </a:p>
        </p:txBody>
      </p:sp>
      <p:sp>
        <p:nvSpPr>
          <p:cNvPr id="7"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
        <p:nvSpPr>
          <p:cNvPr id="8"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2479971871"/>
      </p:ext>
    </p:extLst>
  </p:cSld>
  <p:clrMapOvr>
    <a:masterClrMapping/>
  </p:clrMapOvr>
  <p:transition xmlns:p14="http://schemas.microsoft.com/office/powerpoint/2010/mai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item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sp>
        <p:nvSpPr>
          <p:cNvPr id="3" name="Datumsplatzhalter 2"/>
          <p:cNvSpPr>
            <a:spLocks noGrp="1"/>
          </p:cNvSpPr>
          <p:nvPr>
            <p:ph type="dt" sz="half" idx="10"/>
          </p:nvPr>
        </p:nvSpPr>
        <p:spPr/>
        <p:txBody>
          <a:bodyPr/>
          <a:lstStyle/>
          <a:p>
            <a:r>
              <a:rPr lang="de-CH" smtClean="0"/>
              <a:t>IPPOG Meeting #12, CERN, 10-12 November 2016</a:t>
            </a:r>
            <a:endParaRPr lang="en-US" dirty="0"/>
          </a:p>
        </p:txBody>
      </p:sp>
      <p:sp>
        <p:nvSpPr>
          <p:cNvPr id="5" name="Textplatzhalter 2"/>
          <p:cNvSpPr>
            <a:spLocks noGrp="1"/>
          </p:cNvSpPr>
          <p:nvPr>
            <p:ph idx="1" hasCustomPrompt="1"/>
          </p:nvPr>
        </p:nvSpPr>
        <p:spPr bwMode="auto">
          <a:xfrm>
            <a:off x="457200" y="1052736"/>
            <a:ext cx="8229600" cy="458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marR="0" indent="-342900" algn="l" defTabSz="457200" rtl="0" eaLnBrk="0" fontAlgn="base" latinLnBrk="0" hangingPunct="0">
              <a:lnSpc>
                <a:spcPct val="100000"/>
              </a:lnSpc>
              <a:spcBef>
                <a:spcPct val="20000"/>
              </a:spcBef>
              <a:spcAft>
                <a:spcPct val="0"/>
              </a:spcAft>
              <a:buClrTx/>
              <a:buSzTx/>
              <a:buFont typeface="Arial" charset="0"/>
              <a:buChar char="•"/>
              <a:tabLst/>
              <a:defRPr sz="2800"/>
            </a:lvl1pPr>
            <a:lvl2pPr marL="742950" marR="0" indent="-28575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2pPr>
            <a:lvl3pPr marL="11430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3pPr>
            <a:lvl4pPr marL="16002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4pPr>
            <a:lvl5pPr marL="20574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5p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3200" b="0" i="0" u="none" strike="noStrike" kern="1200" cap="none" spc="0" normalizeH="0" baseline="0" noProof="0" dirty="0" smtClean="0">
                <a:ln>
                  <a:noFill/>
                </a:ln>
                <a:solidFill>
                  <a:srgbClr val="85C714"/>
                </a:solidFill>
                <a:effectLst/>
                <a:uLnTx/>
                <a:uFillTx/>
                <a:latin typeface="+mj-lt"/>
                <a:ea typeface="+mn-ea"/>
                <a:cs typeface="+mn-cs"/>
              </a:rPr>
              <a:t>Mastertextformat bearbeiten</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800" b="0" i="0" u="none" strike="noStrike" kern="1200" cap="none" spc="0" normalizeH="0" baseline="0" noProof="0" dirty="0" smtClean="0">
                <a:ln>
                  <a:noFill/>
                </a:ln>
                <a:solidFill>
                  <a:prstClr val="black"/>
                </a:solidFill>
                <a:effectLst/>
                <a:uLnTx/>
                <a:uFillTx/>
                <a:latin typeface="Arial"/>
                <a:ea typeface="+mn-ea"/>
                <a:cs typeface="+mn-cs"/>
              </a:rPr>
              <a:t>Zweite Ebene</a:t>
            </a:r>
          </a:p>
          <a:p>
            <a:pPr marL="1143000" marR="0" lvl="2"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400" b="0" i="0" u="none" strike="noStrike" kern="1200" cap="none" spc="0" normalizeH="0" baseline="0" noProof="0" dirty="0" smtClean="0">
                <a:ln>
                  <a:noFill/>
                </a:ln>
                <a:solidFill>
                  <a:prstClr val="black"/>
                </a:solidFill>
                <a:effectLst/>
                <a:uLnTx/>
                <a:uFillTx/>
                <a:latin typeface="Arial"/>
                <a:ea typeface="+mn-ea"/>
                <a:cs typeface="+mn-cs"/>
              </a:rPr>
              <a:t>Dritte Ebene</a:t>
            </a:r>
          </a:p>
          <a:p>
            <a:pPr marL="1600200" marR="0" lvl="3"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Vierte Ebene</a:t>
            </a:r>
          </a:p>
          <a:p>
            <a:pPr marL="2057400" marR="0" lvl="4"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Fünfte Ebene</a:t>
            </a:r>
          </a:p>
        </p:txBody>
      </p:sp>
      <p:pic>
        <p:nvPicPr>
          <p:cNvPr id="6" name="Picture 5" descr="W-ippog5-02.jpg"/>
          <p:cNvPicPr>
            <a:picLocks noChangeAspect="1"/>
          </p:cNvPicPr>
          <p:nvPr userDrawn="1"/>
        </p:nvPicPr>
        <p:blipFill>
          <a:blip r:embed="rId2"/>
          <a:stretch>
            <a:fillRect/>
          </a:stretch>
        </p:blipFill>
        <p:spPr>
          <a:xfrm>
            <a:off x="0" y="0"/>
            <a:ext cx="799256" cy="767286"/>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pic>
      <p:sp>
        <p:nvSpPr>
          <p:cNvPr id="7"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19127653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png"/><Relationship Id="rId12" Type="http://schemas.openxmlformats.org/officeDocument/2006/relationships/image" Target="../media/image2.png"/><Relationship Id="rId13"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Bild 6" descr="hg neutral.png"/>
          <p:cNvPicPr>
            <a:picLocks noChangeAspect="1"/>
          </p:cNvPicPr>
          <p:nvPr userDrawn="1"/>
        </p:nvPicPr>
        <p:blipFill>
          <a:blip r:embed="rId11">
            <a:clrChange>
              <a:clrFrom>
                <a:srgbClr val="FFFFFF"/>
              </a:clrFrom>
              <a:clrTo>
                <a:srgbClr val="FFFFFF">
                  <a:alpha val="0"/>
                </a:srgbClr>
              </a:clrTo>
            </a:clrChange>
            <a:duotone>
              <a:prstClr val="black"/>
              <a:srgbClr val="108BD9">
                <a:tint val="45000"/>
                <a:satMod val="400000"/>
              </a:srgbClr>
            </a:duotone>
            <a:alphaModFix amt="30000"/>
          </a:blip>
          <a:srcRect/>
          <a:stretch>
            <a:fillRect/>
          </a:stretch>
        </p:blipFill>
        <p:spPr bwMode="auto">
          <a:xfrm>
            <a:off x="-1" y="11508"/>
            <a:ext cx="9144001" cy="6873876"/>
          </a:xfrm>
          <a:prstGeom prst="rect">
            <a:avLst/>
          </a:prstGeom>
          <a:noFill/>
          <a:ln>
            <a:noFill/>
          </a:ln>
        </p:spPr>
      </p:pic>
      <p:pic>
        <p:nvPicPr>
          <p:cNvPr id="8" name="Bild 8" descr="mc-logo.png"/>
          <p:cNvPicPr>
            <a:picLocks noChangeAspect="1"/>
          </p:cNvPicPr>
          <p:nvPr userDrawn="1"/>
        </p:nvPicPr>
        <p:blipFill>
          <a:blip r:embed="rId12">
            <a:alphaModFix amt="49000"/>
          </a:blip>
          <a:srcRect/>
          <a:stretch>
            <a:fillRect/>
          </a:stretch>
        </p:blipFill>
        <p:spPr bwMode="auto">
          <a:xfrm>
            <a:off x="7308304" y="6332454"/>
            <a:ext cx="1008112" cy="402913"/>
          </a:xfrm>
          <a:prstGeom prst="rect">
            <a:avLst/>
          </a:prstGeom>
          <a:noFill/>
          <a:ln w="9525">
            <a:noFill/>
            <a:miter lim="800000"/>
            <a:headEnd/>
            <a:tailEnd/>
          </a:ln>
        </p:spPr>
      </p:pic>
      <p:pic>
        <p:nvPicPr>
          <p:cNvPr id="9" name="Bild 9" descr="ipogg.png"/>
          <p:cNvPicPr>
            <a:picLocks noChangeAspect="1"/>
          </p:cNvPicPr>
          <p:nvPr userDrawn="1"/>
        </p:nvPicPr>
        <p:blipFill>
          <a:blip r:embed="rId13">
            <a:alphaModFix amt="49000"/>
          </a:blip>
          <a:srcRect/>
          <a:stretch>
            <a:fillRect/>
          </a:stretch>
        </p:blipFill>
        <p:spPr bwMode="auto">
          <a:xfrm>
            <a:off x="6660232" y="6324581"/>
            <a:ext cx="541158" cy="396894"/>
          </a:xfrm>
          <a:prstGeom prst="rect">
            <a:avLst/>
          </a:prstGeom>
          <a:noFill/>
          <a:ln w="9525">
            <a:noFill/>
            <a:miter lim="800000"/>
            <a:headEnd/>
            <a:tailEnd/>
          </a:ln>
        </p:spPr>
      </p:pic>
      <p:sp>
        <p:nvSpPr>
          <p:cNvPr id="2050"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Mastertitelformat bearbeiten</a:t>
            </a:r>
          </a:p>
        </p:txBody>
      </p:sp>
      <p:sp>
        <p:nvSpPr>
          <p:cNvPr id="2051" name="Textplatzhalter 2"/>
          <p:cNvSpPr>
            <a:spLocks noGrp="1"/>
          </p:cNvSpPr>
          <p:nvPr>
            <p:ph type="body" idx="1"/>
          </p:nvPr>
        </p:nvSpPr>
        <p:spPr bwMode="auto">
          <a:xfrm>
            <a:off x="457200" y="1600200"/>
            <a:ext cx="82296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
        <p:nvSpPr>
          <p:cNvPr id="13"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683" r:id="rId1"/>
    <p:sldLayoutId id="2147483670" r:id="rId2"/>
    <p:sldLayoutId id="2147483665" r:id="rId3"/>
    <p:sldLayoutId id="2147483663" r:id="rId4"/>
    <p:sldLayoutId id="2147483664" r:id="rId5"/>
    <p:sldLayoutId id="2147483668" r:id="rId6"/>
    <p:sldLayoutId id="2147483684" r:id="rId7"/>
    <p:sldLayoutId id="2147483685" r:id="rId8"/>
    <p:sldLayoutId id="2147483686" r:id="rId9"/>
  </p:sldLayoutIdLst>
  <p:hf hdr="0" ftr="0"/>
  <p:txStyles>
    <p:titleStyle>
      <a:lvl1pPr algn="ctr" defTabSz="457200" rtl="0" eaLnBrk="0" fontAlgn="base" hangingPunct="0">
        <a:spcBef>
          <a:spcPct val="0"/>
        </a:spcBef>
        <a:spcAft>
          <a:spcPct val="0"/>
        </a:spcAft>
        <a:defRPr sz="4400" kern="1200">
          <a:solidFill>
            <a:srgbClr val="10253F"/>
          </a:solidFill>
          <a:latin typeface="+mj-lt"/>
          <a:ea typeface="+mj-ea"/>
          <a:cs typeface="+mj-cs"/>
        </a:defRPr>
      </a:lvl1pPr>
      <a:lvl2pPr algn="ctr" defTabSz="457200" rtl="0" eaLnBrk="0" fontAlgn="base" hangingPunct="0">
        <a:spcBef>
          <a:spcPct val="0"/>
        </a:spcBef>
        <a:spcAft>
          <a:spcPct val="0"/>
        </a:spcAft>
        <a:defRPr sz="4400">
          <a:solidFill>
            <a:srgbClr val="10253F"/>
          </a:solidFill>
          <a:latin typeface="Arial" charset="0"/>
        </a:defRPr>
      </a:lvl2pPr>
      <a:lvl3pPr algn="ctr" defTabSz="457200" rtl="0" eaLnBrk="0" fontAlgn="base" hangingPunct="0">
        <a:spcBef>
          <a:spcPct val="0"/>
        </a:spcBef>
        <a:spcAft>
          <a:spcPct val="0"/>
        </a:spcAft>
        <a:defRPr sz="4400">
          <a:solidFill>
            <a:srgbClr val="10253F"/>
          </a:solidFill>
          <a:latin typeface="Arial" charset="0"/>
        </a:defRPr>
      </a:lvl3pPr>
      <a:lvl4pPr algn="ctr" defTabSz="457200" rtl="0" eaLnBrk="0" fontAlgn="base" hangingPunct="0">
        <a:spcBef>
          <a:spcPct val="0"/>
        </a:spcBef>
        <a:spcAft>
          <a:spcPct val="0"/>
        </a:spcAft>
        <a:defRPr sz="4400">
          <a:solidFill>
            <a:srgbClr val="10253F"/>
          </a:solidFill>
          <a:latin typeface="Arial" charset="0"/>
        </a:defRPr>
      </a:lvl4pPr>
      <a:lvl5pPr algn="ctr" defTabSz="457200" rtl="0" eaLnBrk="0" fontAlgn="base" hangingPunct="0">
        <a:spcBef>
          <a:spcPct val="0"/>
        </a:spcBef>
        <a:spcAft>
          <a:spcPct val="0"/>
        </a:spcAft>
        <a:defRPr sz="4400">
          <a:solidFill>
            <a:srgbClr val="10253F"/>
          </a:solidFill>
          <a:latin typeface="Arial" charset="0"/>
        </a:defRPr>
      </a:lvl5pPr>
      <a:lvl6pPr marL="457200" algn="ctr" defTabSz="457200" rtl="0" fontAlgn="base">
        <a:spcBef>
          <a:spcPct val="0"/>
        </a:spcBef>
        <a:spcAft>
          <a:spcPct val="0"/>
        </a:spcAft>
        <a:defRPr sz="4400">
          <a:solidFill>
            <a:srgbClr val="10253F"/>
          </a:solidFill>
          <a:latin typeface="Arial" charset="0"/>
        </a:defRPr>
      </a:lvl6pPr>
      <a:lvl7pPr marL="914400" algn="ctr" defTabSz="457200" rtl="0" fontAlgn="base">
        <a:spcBef>
          <a:spcPct val="0"/>
        </a:spcBef>
        <a:spcAft>
          <a:spcPct val="0"/>
        </a:spcAft>
        <a:defRPr sz="4400">
          <a:solidFill>
            <a:srgbClr val="10253F"/>
          </a:solidFill>
          <a:latin typeface="Arial" charset="0"/>
        </a:defRPr>
      </a:lvl7pPr>
      <a:lvl8pPr marL="1371600" algn="ctr" defTabSz="457200" rtl="0" fontAlgn="base">
        <a:spcBef>
          <a:spcPct val="0"/>
        </a:spcBef>
        <a:spcAft>
          <a:spcPct val="0"/>
        </a:spcAft>
        <a:defRPr sz="4400">
          <a:solidFill>
            <a:srgbClr val="10253F"/>
          </a:solidFill>
          <a:latin typeface="Arial" charset="0"/>
        </a:defRPr>
      </a:lvl8pPr>
      <a:lvl9pPr marL="1828800" algn="ctr" defTabSz="457200" rtl="0" fontAlgn="base">
        <a:spcBef>
          <a:spcPct val="0"/>
        </a:spcBef>
        <a:spcAft>
          <a:spcPct val="0"/>
        </a:spcAft>
        <a:defRPr sz="4400">
          <a:solidFill>
            <a:srgbClr val="10253F"/>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800" kern="1200">
          <a:solidFill>
            <a:srgbClr val="85C714"/>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5" Type="http://schemas.openxmlformats.org/officeDocument/2006/relationships/image" Target="../media/image29.jpeg"/><Relationship Id="rId6" Type="http://schemas.openxmlformats.org/officeDocument/2006/relationships/image" Target="../media/image30.png"/><Relationship Id="rId7" Type="http://schemas.openxmlformats.org/officeDocument/2006/relationships/image" Target="../media/image31.jpeg"/><Relationship Id="rId8" Type="http://schemas.openxmlformats.org/officeDocument/2006/relationships/image" Target="../media/image32.jpeg"/><Relationship Id="rId9" Type="http://schemas.openxmlformats.org/officeDocument/2006/relationships/image" Target="../media/image33.jpeg"/><Relationship Id="rId10" Type="http://schemas.openxmlformats.org/officeDocument/2006/relationships/image" Target="../media/image34.jpe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hyperlink" Target="http://icecube.wisc.edu/masterclass/home" TargetMode="External"/><Relationship Id="rId5" Type="http://schemas.openxmlformats.org/officeDocument/2006/relationships/hyperlink" Target="http://auger.colostate.edu/ED/" TargetMode="External"/><Relationship Id="rId6" Type="http://schemas.openxmlformats.org/officeDocument/2006/relationships/hyperlink" Target="http://Internationalmuonweek.org" TargetMode="External"/><Relationship Id="rId7" Type="http://schemas.openxmlformats.org/officeDocument/2006/relationships/hyperlink" Target="http://icd.desy.de" TargetMode="Externa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hyperlink" Target="http://www.un.org/en/events/women-and-girls-in-science-day/index.shtml" TargetMode="External"/><Relationship Id="rId4"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hyperlink" Target="http://beamline-for-schools.web.cern.ch" TargetMode="External"/><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 Id="rId3" Type="http://schemas.openxmlformats.org/officeDocument/2006/relationships/image" Target="../media/image43.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hyperlink" Target="http://www.auphildutemps.ch/fr/bienvenue/" TargetMode="External"/><Relationship Id="rId4" Type="http://schemas.openxmlformats.org/officeDocument/2006/relationships/image" Target="../media/image46.jpg"/><Relationship Id="rId5" Type="http://schemas.openxmlformats.org/officeDocument/2006/relationships/image" Target="../media/image47.jpg"/><Relationship Id="rId1" Type="http://schemas.openxmlformats.org/officeDocument/2006/relationships/slideLayout" Target="../slideLayouts/slideLayout9.xml"/><Relationship Id="rId2" Type="http://schemas.openxmlformats.org/officeDocument/2006/relationships/image" Target="../media/image45.emf"/></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emf"/><Relationship Id="rId1" Type="http://schemas.openxmlformats.org/officeDocument/2006/relationships/slideLayout" Target="../slideLayouts/slideLayout9.xml"/><Relationship Id="rId2" Type="http://schemas.openxmlformats.org/officeDocument/2006/relationships/hyperlink" Target="http://www.tpg.ch"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eps-hepp.web.cern.ch/eps-hepp/" TargetMode="External"/><Relationship Id="rId4" Type="http://schemas.openxmlformats.org/officeDocument/2006/relationships/image" Target="../media/image50.png"/><Relationship Id="rId5" Type="http://schemas.openxmlformats.org/officeDocument/2006/relationships/hyperlink" Target="http://ippog.web.cern.ch" TargetMode="External"/><Relationship Id="rId1" Type="http://schemas.openxmlformats.org/officeDocument/2006/relationships/slideLayout" Target="../slideLayouts/slideLayout2.xml"/><Relationship Id="rId2" Type="http://schemas.openxmlformats.org/officeDocument/2006/relationships/hyperlink" Target="http://committees.web.cern.ch/Committees/ECFA/Welcome.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hyperlink" Target="http://ippog.web.cern.ch/ippog_membership"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ippog.web.cern.ch/ippog_membershi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tiff"/><Relationship Id="rId4" Type="http://schemas.openxmlformats.org/officeDocument/2006/relationships/image" Target="../media/image12.tiff"/><Relationship Id="rId5" Type="http://schemas.openxmlformats.org/officeDocument/2006/relationships/image" Target="../media/image13.tiff"/><Relationship Id="rId6" Type="http://schemas.openxmlformats.org/officeDocument/2006/relationships/image" Target="../media/image14.tiff"/><Relationship Id="rId7" Type="http://schemas.openxmlformats.org/officeDocument/2006/relationships/image" Target="../media/image15.tiff"/><Relationship Id="rId8" Type="http://schemas.openxmlformats.org/officeDocument/2006/relationships/image" Target="../media/image16.tiff"/><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8.tiff"/><Relationship Id="rId4" Type="http://schemas.openxmlformats.org/officeDocument/2006/relationships/image" Target="../media/image19.tiff"/><Relationship Id="rId5" Type="http://schemas.openxmlformats.org/officeDocument/2006/relationships/image" Target="../media/image20.tiff"/><Relationship Id="rId6" Type="http://schemas.openxmlformats.org/officeDocument/2006/relationships/image" Target="../media/image21.tiff"/><Relationship Id="rId1" Type="http://schemas.openxmlformats.org/officeDocument/2006/relationships/slideLayout" Target="../slideLayouts/slideLayout1.xml"/><Relationship Id="rId2" Type="http://schemas.openxmlformats.org/officeDocument/2006/relationships/image" Target="../media/image1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ippog5-02.jpg"/>
          <p:cNvPicPr>
            <a:picLocks noChangeAspect="1"/>
          </p:cNvPicPr>
          <p:nvPr/>
        </p:nvPicPr>
        <p:blipFill>
          <a:blip r:embed="rId2"/>
          <a:stretch>
            <a:fillRect/>
          </a:stretch>
        </p:blipFill>
        <p:spPr>
          <a:xfrm>
            <a:off x="2600597" y="332656"/>
            <a:ext cx="3555579" cy="3413356"/>
          </a:xfrm>
          <a:prstGeom prst="rect">
            <a:avLst/>
          </a:prstGeom>
        </p:spPr>
        <p:style>
          <a:lnRef idx="2">
            <a:schemeClr val="accent3">
              <a:shade val="50000"/>
            </a:schemeClr>
          </a:lnRef>
          <a:fillRef idx="1">
            <a:schemeClr val="accent3"/>
          </a:fillRef>
          <a:effectRef idx="0">
            <a:schemeClr val="accent3"/>
          </a:effectRef>
          <a:fontRef idx="minor">
            <a:schemeClr val="lt1"/>
          </a:fontRef>
        </p:style>
      </p:pic>
      <p:sp>
        <p:nvSpPr>
          <p:cNvPr id="5" name="TextBox 4"/>
          <p:cNvSpPr txBox="1"/>
          <p:nvPr/>
        </p:nvSpPr>
        <p:spPr>
          <a:xfrm>
            <a:off x="949936" y="4293096"/>
            <a:ext cx="7369926" cy="58477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pPr algn="ctr"/>
            <a:r>
              <a:rPr lang="en-US" sz="3200" dirty="0" smtClean="0"/>
              <a:t>IPPOG Meeting, 10-12 November 2016</a:t>
            </a:r>
            <a:endParaRPr lang="en-US" sz="3200" dirty="0"/>
          </a:p>
        </p:txBody>
      </p:sp>
      <p:sp>
        <p:nvSpPr>
          <p:cNvPr id="6" name="TextBox 5"/>
          <p:cNvSpPr txBox="1"/>
          <p:nvPr/>
        </p:nvSpPr>
        <p:spPr>
          <a:xfrm>
            <a:off x="491599" y="5013176"/>
            <a:ext cx="8286594" cy="954107"/>
          </a:xfrm>
          <a:prstGeom prst="rect">
            <a:avLst/>
          </a:prstGeom>
          <a:noFill/>
        </p:spPr>
        <p:txBody>
          <a:bodyPr wrap="none" rtlCol="0">
            <a:spAutoFit/>
          </a:bodyPr>
          <a:lstStyle/>
          <a:p>
            <a:r>
              <a:rPr lang="en-US" sz="2800" u="sng" dirty="0" smtClean="0"/>
              <a:t>Hans Peter Beck</a:t>
            </a:r>
            <a:r>
              <a:rPr lang="en-US" sz="2800" dirty="0" smtClean="0"/>
              <a:t>: IPPOG Co-chair, Bern University</a:t>
            </a:r>
          </a:p>
          <a:p>
            <a:r>
              <a:rPr lang="en-US" sz="2800" dirty="0" smtClean="0"/>
              <a:t>Marjorie Bardeen: IPPOG Co-chair, </a:t>
            </a:r>
            <a:r>
              <a:rPr lang="en-US" sz="2800" dirty="0" err="1" smtClean="0"/>
              <a:t>Fermilab</a:t>
            </a:r>
            <a:endParaRPr lang="en-US" sz="2800" dirty="0"/>
          </a:p>
        </p:txBody>
      </p:sp>
      <p:sp>
        <p:nvSpPr>
          <p:cNvPr id="2" name="Date Placeholder 1"/>
          <p:cNvSpPr>
            <a:spLocks noGrp="1"/>
          </p:cNvSpPr>
          <p:nvPr>
            <p:ph type="dt" sz="half" idx="2"/>
          </p:nvPr>
        </p:nvSpPr>
        <p:spPr/>
        <p:txBody>
          <a:bodyPr/>
          <a:lstStyle/>
          <a:p>
            <a:r>
              <a:rPr lang="de-CH" smtClean="0"/>
              <a:t>IPPOG Meeting #12, CERN, 10-12 November 2016</a:t>
            </a:r>
            <a:endParaRPr lang="en-US" dirty="0"/>
          </a:p>
        </p:txBody>
      </p:sp>
      <p:sp>
        <p:nvSpPr>
          <p:cNvPr id="3" name="Slide Number Placeholder 2"/>
          <p:cNvSpPr>
            <a:spLocks noGrp="1"/>
          </p:cNvSpPr>
          <p:nvPr>
            <p:ph type="sldNum" sz="quarter" idx="12"/>
          </p:nvPr>
        </p:nvSpPr>
        <p:spPr/>
        <p:txBody>
          <a:bodyPr/>
          <a:lstStyle/>
          <a:p>
            <a:pPr algn="r"/>
            <a:fld id="{A0A56251-BD2A-9048-A894-ED47CF33A725}" type="slidenum">
              <a:rPr lang="en-US" smtClean="0"/>
              <a:pPr algn="r"/>
              <a:t>1</a:t>
            </a:fld>
            <a:endParaRPr lang="en-US" dirty="0"/>
          </a:p>
        </p:txBody>
      </p:sp>
    </p:spTree>
    <p:extLst>
      <p:ext uri="{BB962C8B-B14F-4D97-AF65-F5344CB8AC3E}">
        <p14:creationId xmlns:p14="http://schemas.microsoft.com/office/powerpoint/2010/main" val="11340014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7584" y="274638"/>
            <a:ext cx="7859216" cy="490066"/>
          </a:xfrm>
        </p:spPr>
        <p:txBody>
          <a:bodyPr anchor="t"/>
          <a:lstStyle/>
          <a:p>
            <a:pPr algn="l"/>
            <a:r>
              <a:rPr lang="en-GB" sz="3200" b="1" dirty="0" smtClean="0">
                <a:latin typeface="Arial" charset="0"/>
              </a:rPr>
              <a:t>IPPOG Newsletter</a:t>
            </a:r>
            <a:endParaRPr lang="en-GB" sz="3200" b="1" dirty="0">
              <a:latin typeface="Arial" charset="0"/>
            </a:endParaRPr>
          </a:p>
        </p:txBody>
      </p:sp>
      <p:pic>
        <p:nvPicPr>
          <p:cNvPr id="4" name="Picture 3"/>
          <p:cNvPicPr>
            <a:picLocks noChangeAspect="1"/>
          </p:cNvPicPr>
          <p:nvPr/>
        </p:nvPicPr>
        <p:blipFill>
          <a:blip r:embed="rId3"/>
          <a:stretch>
            <a:fillRect/>
          </a:stretch>
        </p:blipFill>
        <p:spPr>
          <a:xfrm>
            <a:off x="0" y="764704"/>
            <a:ext cx="3578410" cy="4644319"/>
          </a:xfrm>
          <a:prstGeom prst="rect">
            <a:avLst/>
          </a:prstGeom>
          <a:effectLst>
            <a:outerShdw blurRad="50800" dist="76200" dir="2700000" algn="tl" rotWithShape="0">
              <a:srgbClr val="000000">
                <a:alpha val="43000"/>
              </a:srgbClr>
            </a:outerShdw>
          </a:effectLst>
        </p:spPr>
      </p:pic>
      <p:sp>
        <p:nvSpPr>
          <p:cNvPr id="3" name="Rectangle 2"/>
          <p:cNvSpPr/>
          <p:nvPr/>
        </p:nvSpPr>
        <p:spPr>
          <a:xfrm>
            <a:off x="5031497" y="108541"/>
            <a:ext cx="4112503" cy="6217088"/>
          </a:xfrm>
          <a:prstGeom prst="rect">
            <a:avLst/>
          </a:prstGeom>
        </p:spPr>
        <p:txBody>
          <a:bodyPr wrap="square">
            <a:spAutoFit/>
          </a:bodyPr>
          <a:lstStyle/>
          <a:p>
            <a:r>
              <a:rPr lang="en-GB" sz="2800" b="1" dirty="0" smtClean="0">
                <a:solidFill>
                  <a:srgbClr val="D16349"/>
                </a:solidFill>
              </a:rPr>
              <a:t>Professionalizing IPPOG</a:t>
            </a:r>
          </a:p>
          <a:p>
            <a:endParaRPr lang="en-GB" dirty="0">
              <a:solidFill>
                <a:srgbClr val="111881"/>
              </a:solidFill>
            </a:endParaRPr>
          </a:p>
          <a:p>
            <a:r>
              <a:rPr lang="en-GB" b="1" dirty="0" smtClean="0">
                <a:solidFill>
                  <a:srgbClr val="646B86"/>
                </a:solidFill>
              </a:rPr>
              <a:t>Newsletter</a:t>
            </a:r>
            <a:r>
              <a:rPr lang="en-GB" dirty="0" smtClean="0">
                <a:solidFill>
                  <a:srgbClr val="646B86"/>
                </a:solidFill>
              </a:rPr>
              <a:t> twice a year in-between IPPOG meeting.</a:t>
            </a:r>
            <a:endParaRPr lang="en-GB" dirty="0">
              <a:solidFill>
                <a:srgbClr val="646B86"/>
              </a:solidFill>
            </a:endParaRPr>
          </a:p>
          <a:p>
            <a:endParaRPr lang="en-GB" dirty="0" smtClean="0">
              <a:solidFill>
                <a:srgbClr val="646B86"/>
              </a:solidFill>
            </a:endParaRPr>
          </a:p>
          <a:p>
            <a:endParaRPr lang="en-GB" dirty="0">
              <a:solidFill>
                <a:srgbClr val="646B86"/>
              </a:solidFill>
            </a:endParaRPr>
          </a:p>
          <a:p>
            <a:r>
              <a:rPr lang="en-GB" b="1" dirty="0" smtClean="0">
                <a:solidFill>
                  <a:srgbClr val="646B86"/>
                </a:solidFill>
              </a:rPr>
              <a:t>Memorandum of Understanding </a:t>
            </a:r>
            <a:r>
              <a:rPr lang="en-GB" dirty="0" smtClean="0">
                <a:solidFill>
                  <a:srgbClr val="646B86"/>
                </a:solidFill>
              </a:rPr>
              <a:t>between IPPOG members circulating for being signed.</a:t>
            </a:r>
          </a:p>
          <a:p>
            <a:endParaRPr lang="en-GB" dirty="0">
              <a:solidFill>
                <a:srgbClr val="646B86"/>
              </a:solidFill>
            </a:endParaRPr>
          </a:p>
          <a:p>
            <a:r>
              <a:rPr lang="en-GB" dirty="0" smtClean="0">
                <a:solidFill>
                  <a:srgbClr val="646B86"/>
                </a:solidFill>
              </a:rPr>
              <a:t>Well defined </a:t>
            </a:r>
            <a:r>
              <a:rPr lang="en-GB" b="1" dirty="0" smtClean="0">
                <a:solidFill>
                  <a:srgbClr val="646B86"/>
                </a:solidFill>
              </a:rPr>
              <a:t>IPPOG structure </a:t>
            </a:r>
            <a:r>
              <a:rPr lang="en-GB" dirty="0" smtClean="0">
                <a:solidFill>
                  <a:srgbClr val="646B86"/>
                </a:solidFill>
              </a:rPr>
              <a:t>and tasks.</a:t>
            </a:r>
          </a:p>
          <a:p>
            <a:endParaRPr lang="en-GB" dirty="0" smtClean="0">
              <a:solidFill>
                <a:srgbClr val="646B86"/>
              </a:solidFill>
            </a:endParaRPr>
          </a:p>
          <a:p>
            <a:r>
              <a:rPr lang="en-GB" b="1" dirty="0" smtClean="0">
                <a:solidFill>
                  <a:srgbClr val="646B86"/>
                </a:solidFill>
              </a:rPr>
              <a:t>IPPOG Working groups</a:t>
            </a:r>
            <a:r>
              <a:rPr lang="en-GB" dirty="0" smtClean="0">
                <a:solidFill>
                  <a:srgbClr val="646B86"/>
                </a:solidFill>
              </a:rPr>
              <a:t>, with 	action items.</a:t>
            </a:r>
          </a:p>
          <a:p>
            <a:endParaRPr lang="en-GB" dirty="0">
              <a:solidFill>
                <a:srgbClr val="800000"/>
              </a:solidFill>
            </a:endParaRPr>
          </a:p>
          <a:p>
            <a:r>
              <a:rPr lang="en-GB" dirty="0" smtClean="0">
                <a:solidFill>
                  <a:srgbClr val="800000"/>
                </a:solidFill>
              </a:rPr>
              <a:t>All these advances would be un-thinkable without the help from a dedicated scientific secretary to IPPOG!</a:t>
            </a:r>
          </a:p>
        </p:txBody>
      </p:sp>
      <p:pic>
        <p:nvPicPr>
          <p:cNvPr id="8" name="Picture 7"/>
          <p:cNvPicPr>
            <a:picLocks noChangeAspect="1"/>
          </p:cNvPicPr>
          <p:nvPr/>
        </p:nvPicPr>
        <p:blipFill>
          <a:blip r:embed="rId4"/>
          <a:stretch>
            <a:fillRect/>
          </a:stretch>
        </p:blipFill>
        <p:spPr>
          <a:xfrm>
            <a:off x="616278" y="1451473"/>
            <a:ext cx="3595682" cy="4650786"/>
          </a:xfrm>
          <a:prstGeom prst="rect">
            <a:avLst/>
          </a:prstGeom>
          <a:effectLst>
            <a:outerShdw blurRad="50800" dist="76200" dir="2700000" algn="tl" rotWithShape="0">
              <a:srgbClr val="000000">
                <a:alpha val="43000"/>
              </a:srgbClr>
            </a:outerShdw>
          </a:effectLst>
        </p:spPr>
      </p:pic>
      <p:sp>
        <p:nvSpPr>
          <p:cNvPr id="5" name="Date Placeholder 4"/>
          <p:cNvSpPr>
            <a:spLocks noGrp="1"/>
          </p:cNvSpPr>
          <p:nvPr>
            <p:ph type="dt" sz="half" idx="2"/>
          </p:nvPr>
        </p:nvSpPr>
        <p:spPr/>
        <p:txBody>
          <a:bodyPr/>
          <a:lstStyle/>
          <a:p>
            <a:r>
              <a:rPr lang="de-CH" smtClean="0"/>
              <a:t>IPPOG Meeting #12, CERN, 10-12 November 2016</a:t>
            </a:r>
            <a:endParaRPr lang="en-US" dirty="0"/>
          </a:p>
        </p:txBody>
      </p:sp>
      <p:sp>
        <p:nvSpPr>
          <p:cNvPr id="9" name="Slide Number Placeholder 8"/>
          <p:cNvSpPr>
            <a:spLocks noGrp="1"/>
          </p:cNvSpPr>
          <p:nvPr>
            <p:ph type="sldNum" sz="quarter" idx="4"/>
          </p:nvPr>
        </p:nvSpPr>
        <p:spPr/>
        <p:txBody>
          <a:bodyPr/>
          <a:lstStyle/>
          <a:p>
            <a:pPr algn="r"/>
            <a:fld id="{A0A56251-BD2A-9048-A894-ED47CF33A725}" type="slidenum">
              <a:rPr lang="en-US" smtClean="0"/>
              <a:pPr algn="r"/>
              <a:t>10</a:t>
            </a:fld>
            <a:endParaRPr lang="en-US" dirty="0"/>
          </a:p>
        </p:txBody>
      </p:sp>
      <p:pic>
        <p:nvPicPr>
          <p:cNvPr id="10" name="Picture 9" descr="IPPOG_newsletter_November_2016p1 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35097" y="1949278"/>
            <a:ext cx="3596400" cy="4654165"/>
          </a:xfrm>
          <a:prstGeom prst="rect">
            <a:avLst/>
          </a:prstGeom>
          <a:solidFill>
            <a:schemeClr val="bg1"/>
          </a:solidFill>
          <a:effectLst>
            <a:outerShdw blurRad="50800" dist="76200" dir="2700000" algn="tl" rotWithShape="0">
              <a:srgbClr val="000000">
                <a:alpha val="43000"/>
              </a:srgbClr>
            </a:outerShdw>
          </a:effectLst>
        </p:spPr>
      </p:pic>
    </p:spTree>
    <p:extLst>
      <p:ext uri="{BB962C8B-B14F-4D97-AF65-F5344CB8AC3E}">
        <p14:creationId xmlns:p14="http://schemas.microsoft.com/office/powerpoint/2010/main" val="941998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Andree_Paul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8725" y="3662363"/>
            <a:ext cx="4105275" cy="3079750"/>
          </a:xfrm>
          <a:prstGeom prst="rect">
            <a:avLst/>
          </a:prstGeom>
          <a:noFill/>
          <a:ln>
            <a:noFill/>
          </a:ln>
          <a:effectLst>
            <a:outerShdw blurRad="50800" dist="762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6" descr="pic-schueler-workshop-cernraetseln-qu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8725" y="836613"/>
            <a:ext cx="4105275" cy="2678112"/>
          </a:xfrm>
          <a:prstGeom prst="rect">
            <a:avLst/>
          </a:prstGeom>
          <a:noFill/>
          <a:ln>
            <a:noFill/>
          </a:ln>
          <a:effectLst>
            <a:outerShdw blurRad="50800" dist="762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878904" y="274638"/>
            <a:ext cx="8229600" cy="490066"/>
          </a:xfrm>
        </p:spPr>
        <p:txBody>
          <a:bodyPr>
            <a:normAutofit fontScale="90000"/>
          </a:bodyPr>
          <a:lstStyle/>
          <a:p>
            <a:pPr algn="l"/>
            <a:r>
              <a:rPr lang="en-GB" dirty="0"/>
              <a:t>IPPOG’s </a:t>
            </a:r>
            <a:r>
              <a:rPr lang="en-GB" dirty="0" smtClean="0"/>
              <a:t>Flagship:</a:t>
            </a:r>
            <a:br>
              <a:rPr lang="en-GB" dirty="0" smtClean="0"/>
            </a:br>
            <a:r>
              <a:rPr lang="en-GB" cap="none" dirty="0" smtClean="0">
                <a:latin typeface="+mn-lt"/>
              </a:rPr>
              <a:t>International </a:t>
            </a:r>
            <a:r>
              <a:rPr lang="en-GB" cap="none" dirty="0" err="1" smtClean="0">
                <a:latin typeface="+mn-lt"/>
              </a:rPr>
              <a:t>Masterclasses</a:t>
            </a:r>
            <a:endParaRPr lang="en-GB" sz="3100" cap="none" dirty="0">
              <a:latin typeface="+mn-lt"/>
            </a:endParaRPr>
          </a:p>
        </p:txBody>
      </p:sp>
      <p:sp>
        <p:nvSpPr>
          <p:cNvPr id="8" name="Textplatzhalter 2"/>
          <p:cNvSpPr txBox="1">
            <a:spLocks/>
          </p:cNvSpPr>
          <p:nvPr/>
        </p:nvSpPr>
        <p:spPr bwMode="auto">
          <a:xfrm>
            <a:off x="251520" y="1628800"/>
            <a:ext cx="4716463" cy="35771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defTabSz="457200" rtl="0" eaLnBrk="0" fontAlgn="base" hangingPunct="0">
              <a:spcBef>
                <a:spcPct val="20000"/>
              </a:spcBef>
              <a:spcAft>
                <a:spcPct val="0"/>
              </a:spcAft>
              <a:buFont typeface="Arial" charset="0"/>
              <a:buNone/>
              <a:defRPr sz="2000" b="1" kern="1200">
                <a:solidFill>
                  <a:srgbClr val="646B86"/>
                </a:solidFill>
                <a:latin typeface="+mn-lt"/>
                <a:ea typeface="+mn-ea"/>
                <a:cs typeface="+mn-cs"/>
              </a:defRPr>
            </a:lvl1pPr>
            <a:lvl2pPr marL="457200" indent="0" algn="l" defTabSz="457200" rtl="0" eaLnBrk="0" fontAlgn="base" hangingPunct="0">
              <a:spcBef>
                <a:spcPct val="20000"/>
              </a:spcBef>
              <a:spcAft>
                <a:spcPct val="0"/>
              </a:spcAft>
              <a:buFont typeface="Arial" charset="0"/>
              <a:buNone/>
              <a:defRPr sz="2000" kern="1200">
                <a:solidFill>
                  <a:srgbClr val="77933C"/>
                </a:solidFill>
                <a:latin typeface="+mn-lt"/>
                <a:ea typeface="+mn-ea"/>
                <a:cs typeface="+mn-cs"/>
              </a:defRPr>
            </a:lvl2pPr>
            <a:lvl3pPr marL="914400" indent="0" algn="l" defTabSz="457200" rtl="0" eaLnBrk="0" fontAlgn="base" hangingPunct="0">
              <a:spcBef>
                <a:spcPct val="20000"/>
              </a:spcBef>
              <a:spcAft>
                <a:spcPct val="0"/>
              </a:spcAft>
              <a:buFont typeface="Arial" charset="0"/>
              <a:buNone/>
              <a:defRPr sz="2000" kern="1200">
                <a:solidFill>
                  <a:schemeClr val="accent4">
                    <a:lumMod val="75000"/>
                  </a:schemeClr>
                </a:solidFill>
                <a:latin typeface="+mn-lt"/>
                <a:ea typeface="+mn-ea"/>
                <a:cs typeface="+mn-cs"/>
              </a:defRPr>
            </a:lvl3pPr>
            <a:lvl4pPr marL="13716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4pPr>
            <a:lvl5pPr marL="18288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80975" indent="-180975" defTabSz="180975" eaLnBrk="1" hangingPunct="1">
              <a:lnSpc>
                <a:spcPct val="120000"/>
              </a:lnSpc>
            </a:pPr>
            <a:r>
              <a:rPr lang="en-GB" sz="1800" dirty="0" smtClean="0">
                <a:solidFill>
                  <a:srgbClr val="132087"/>
                </a:solidFill>
                <a:latin typeface="Arial" charset="0"/>
              </a:rPr>
              <a:t>High school students (15 – 19) are „scientists for one day</a:t>
            </a:r>
            <a:r>
              <a:rPr lang="en-GB" altLang="ja-JP" sz="1800" dirty="0" smtClean="0">
                <a:solidFill>
                  <a:srgbClr val="132087"/>
                </a:solidFill>
                <a:latin typeface="Arial" charset="0"/>
              </a:rPr>
              <a:t>“</a:t>
            </a:r>
            <a:endParaRPr lang="en-GB" sz="1800" dirty="0" smtClean="0">
              <a:solidFill>
                <a:srgbClr val="132087"/>
              </a:solidFill>
              <a:latin typeface="Arial" charset="0"/>
            </a:endParaRPr>
          </a:p>
          <a:p>
            <a:pPr marL="180975" indent="-180975" defTabSz="180975" eaLnBrk="1" hangingPunct="1">
              <a:lnSpc>
                <a:spcPct val="120000"/>
              </a:lnSpc>
            </a:pPr>
            <a:endParaRPr lang="en-GB" sz="1800" dirty="0" smtClean="0">
              <a:solidFill>
                <a:srgbClr val="132087"/>
              </a:solidFill>
              <a:latin typeface="Arial" charset="0"/>
            </a:endParaRPr>
          </a:p>
          <a:p>
            <a:pPr marL="180975" indent="-180975" defTabSz="180975" eaLnBrk="1" hangingPunct="1">
              <a:lnSpc>
                <a:spcPct val="120000"/>
              </a:lnSpc>
            </a:pPr>
            <a:r>
              <a:rPr lang="en-GB" sz="1800" dirty="0" smtClean="0">
                <a:solidFill>
                  <a:srgbClr val="132087"/>
                </a:solidFill>
                <a:latin typeface="Arial" charset="0"/>
              </a:rPr>
              <a:t>Get </a:t>
            </a:r>
            <a:r>
              <a:rPr lang="en-GB" sz="1800" dirty="0" smtClean="0">
                <a:solidFill>
                  <a:srgbClr val="132087"/>
                </a:solidFill>
                <a:latin typeface="Arial" charset="0"/>
              </a:rPr>
              <a:t>invited to a research institute or university</a:t>
            </a:r>
          </a:p>
          <a:p>
            <a:pPr marL="180975" indent="-180975" defTabSz="180975" eaLnBrk="1" hangingPunct="1">
              <a:lnSpc>
                <a:spcPct val="120000"/>
              </a:lnSpc>
            </a:pPr>
            <a:endParaRPr lang="en-GB" sz="1800" dirty="0" smtClean="0">
              <a:solidFill>
                <a:srgbClr val="132087"/>
              </a:solidFill>
              <a:latin typeface="Arial" charset="0"/>
            </a:endParaRPr>
          </a:p>
          <a:p>
            <a:pPr marL="180975" indent="-180975" defTabSz="180975" eaLnBrk="1" hangingPunct="1">
              <a:lnSpc>
                <a:spcPct val="120000"/>
              </a:lnSpc>
            </a:pPr>
            <a:r>
              <a:rPr lang="en-GB" sz="1800" dirty="0" smtClean="0">
                <a:solidFill>
                  <a:srgbClr val="132087"/>
                </a:solidFill>
                <a:latin typeface="Arial" charset="0"/>
              </a:rPr>
              <a:t>Introductory </a:t>
            </a:r>
            <a:r>
              <a:rPr lang="en-GB" sz="1800" dirty="0" smtClean="0">
                <a:solidFill>
                  <a:srgbClr val="132087"/>
                </a:solidFill>
                <a:latin typeface="Arial" charset="0"/>
              </a:rPr>
              <a:t>talks (standard model, detectors, accelerators)</a:t>
            </a:r>
          </a:p>
          <a:p>
            <a:pPr marL="180975" indent="-180975" defTabSz="180975" eaLnBrk="1" hangingPunct="1">
              <a:lnSpc>
                <a:spcPct val="120000"/>
              </a:lnSpc>
            </a:pPr>
            <a:r>
              <a:rPr lang="en-GB" sz="1800" dirty="0" smtClean="0">
                <a:solidFill>
                  <a:srgbClr val="132087"/>
                </a:solidFill>
                <a:latin typeface="Arial" charset="0"/>
              </a:rPr>
              <a:t>2 h measurement with LHC data</a:t>
            </a:r>
          </a:p>
          <a:p>
            <a:pPr marL="581025" lvl="1" indent="-180975" defTabSz="180975" eaLnBrk="1" hangingPunct="1">
              <a:lnSpc>
                <a:spcPct val="120000"/>
              </a:lnSpc>
            </a:pPr>
            <a:r>
              <a:rPr lang="en-GB" sz="1800" dirty="0" smtClean="0">
                <a:solidFill>
                  <a:srgbClr val="132087"/>
                </a:solidFill>
                <a:latin typeface="Arial" charset="0"/>
              </a:rPr>
              <a:t>New also with </a:t>
            </a:r>
            <a:r>
              <a:rPr lang="en-GB" sz="1800" dirty="0" err="1" smtClean="0">
                <a:solidFill>
                  <a:srgbClr val="132087"/>
                </a:solidFill>
                <a:latin typeface="Arial" charset="0"/>
              </a:rPr>
              <a:t>Icecube</a:t>
            </a:r>
            <a:r>
              <a:rPr lang="en-GB" sz="1800" dirty="0" smtClean="0">
                <a:solidFill>
                  <a:srgbClr val="132087"/>
                </a:solidFill>
                <a:latin typeface="Arial" charset="0"/>
              </a:rPr>
              <a:t> data </a:t>
            </a:r>
          </a:p>
          <a:p>
            <a:pPr marL="180975" indent="-180975" defTabSz="180975" eaLnBrk="1" hangingPunct="1">
              <a:lnSpc>
                <a:spcPct val="120000"/>
              </a:lnSpc>
            </a:pPr>
            <a:endParaRPr lang="en-GB" sz="1800" dirty="0" smtClean="0">
              <a:solidFill>
                <a:srgbClr val="132087"/>
              </a:solidFill>
              <a:latin typeface="Arial" charset="0"/>
            </a:endParaRPr>
          </a:p>
          <a:p>
            <a:pPr marL="180975" indent="-180975" defTabSz="180975" eaLnBrk="1" hangingPunct="1">
              <a:lnSpc>
                <a:spcPct val="120000"/>
              </a:lnSpc>
            </a:pPr>
            <a:r>
              <a:rPr lang="en-GB" sz="1800" dirty="0" smtClean="0">
                <a:solidFill>
                  <a:srgbClr val="132087"/>
                </a:solidFill>
                <a:latin typeface="Arial" charset="0"/>
              </a:rPr>
              <a:t>International </a:t>
            </a:r>
            <a:r>
              <a:rPr lang="en-GB" sz="1800" dirty="0" smtClean="0">
                <a:solidFill>
                  <a:srgbClr val="132087"/>
                </a:solidFill>
                <a:latin typeface="Arial" charset="0"/>
              </a:rPr>
              <a:t>video conference  ( 2 – 5 inst. + CERN/</a:t>
            </a:r>
            <a:r>
              <a:rPr lang="en-GB" sz="1800" dirty="0" err="1" smtClean="0">
                <a:solidFill>
                  <a:srgbClr val="132087"/>
                </a:solidFill>
                <a:latin typeface="Arial" charset="0"/>
              </a:rPr>
              <a:t>Fermilab</a:t>
            </a:r>
            <a:r>
              <a:rPr lang="en-GB" sz="1800" dirty="0" smtClean="0">
                <a:solidFill>
                  <a:srgbClr val="132087"/>
                </a:solidFill>
                <a:latin typeface="Arial" charset="0"/>
              </a:rPr>
              <a:t>)</a:t>
            </a:r>
            <a:endParaRPr lang="en-GB" sz="600" dirty="0">
              <a:solidFill>
                <a:srgbClr val="132087"/>
              </a:solidFill>
              <a:latin typeface="Arial" charset="0"/>
            </a:endParaRPr>
          </a:p>
        </p:txBody>
      </p:sp>
      <p:sp>
        <p:nvSpPr>
          <p:cNvPr id="2" name="Date Placeholder 1"/>
          <p:cNvSpPr>
            <a:spLocks noGrp="1"/>
          </p:cNvSpPr>
          <p:nvPr>
            <p:ph type="dt" sz="half" idx="2"/>
          </p:nvPr>
        </p:nvSpPr>
        <p:spPr/>
        <p:txBody>
          <a:bodyPr/>
          <a:lstStyle/>
          <a:p>
            <a:r>
              <a:rPr lang="de-CH" smtClean="0"/>
              <a:t>IPPOG Meeting #12, CERN, 10-12 November 2016</a:t>
            </a:r>
            <a:endParaRPr lang="en-US" dirty="0"/>
          </a:p>
        </p:txBody>
      </p:sp>
      <p:sp>
        <p:nvSpPr>
          <p:cNvPr id="3" name="Slide Number Placeholder 2"/>
          <p:cNvSpPr>
            <a:spLocks noGrp="1"/>
          </p:cNvSpPr>
          <p:nvPr>
            <p:ph type="sldNum" sz="quarter" idx="4"/>
          </p:nvPr>
        </p:nvSpPr>
        <p:spPr/>
        <p:txBody>
          <a:bodyPr/>
          <a:lstStyle/>
          <a:p>
            <a:pPr algn="r"/>
            <a:fld id="{A0A56251-BD2A-9048-A894-ED47CF33A725}" type="slidenum">
              <a:rPr lang="en-US" smtClean="0"/>
              <a:pPr algn="r"/>
              <a:t>11</a:t>
            </a:fld>
            <a:endParaRPr lang="en-US" dirty="0"/>
          </a:p>
        </p:txBody>
      </p:sp>
    </p:spTree>
    <p:extLst>
      <p:ext uri="{BB962C8B-B14F-4D97-AF65-F5344CB8AC3E}">
        <p14:creationId xmlns:p14="http://schemas.microsoft.com/office/powerpoint/2010/main" val="226916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Rowina_M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747713"/>
            <a:ext cx="3021013" cy="4029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3" name="Picture 3" descr="Feli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38" y="-242888"/>
            <a:ext cx="3346451" cy="221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4" name="Picture 4" descr="UKZN_2_kom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813" y="2133600"/>
            <a:ext cx="3336926"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3478"/>
                </a:solidFill>
                <a:miter lim="800000"/>
                <a:headEnd/>
                <a:tailEnd/>
              </a14:hiddenLine>
            </a:ext>
          </a:extLst>
        </p:spPr>
      </p:pic>
      <p:pic>
        <p:nvPicPr>
          <p:cNvPr id="56325" name="Picture 5" descr="Ruth_Ulrike_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2225" y="2216150"/>
            <a:ext cx="3059113" cy="229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6" name="Picture 6" descr="Masterclasses_2013Innsbruck"/>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76988" y="-242888"/>
            <a:ext cx="3086100" cy="232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7" name="Picture 7" descr="http://web.physik.rwth-aachen.de/~pooth/Oliver_Pooth/Masterclass_2013_files/Media/IMGP8237/IMGP8237.jpg?disposition=download"/>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7338" y="4498975"/>
            <a:ext cx="3346451" cy="249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8" name="Picture 8" descr="http://web.physik.rwth-aachen.de/~pooth/Oliver_Pooth/Masterclass_2013_files/Media/IMGP8230/IMGP8230.jpg?disposition=download"/>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72225" y="4651375"/>
            <a:ext cx="3059113" cy="237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9" name="Picture 9" descr="http://www.pd.infn.it/masterclasses/2013/photos/IMG_0270.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00400" y="3436938"/>
            <a:ext cx="3027363" cy="402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4"/>
          <p:cNvSpPr>
            <a:spLocks noGrp="1"/>
          </p:cNvSpPr>
          <p:nvPr>
            <p:ph type="dt" sz="half" idx="2"/>
          </p:nvPr>
        </p:nvSpPr>
        <p:spPr/>
        <p:txBody>
          <a:bodyPr/>
          <a:lstStyle/>
          <a:p>
            <a:r>
              <a:rPr lang="de-CH" smtClean="0"/>
              <a:t>IPPOG Meeting #12, CERN, 10-12 November 2016</a:t>
            </a:r>
            <a:endParaRPr lang="en-US" dirty="0"/>
          </a:p>
        </p:txBody>
      </p:sp>
      <p:sp>
        <p:nvSpPr>
          <p:cNvPr id="6" name="Slide Number Placeholder 5"/>
          <p:cNvSpPr>
            <a:spLocks noGrp="1"/>
          </p:cNvSpPr>
          <p:nvPr>
            <p:ph type="sldNum" sz="quarter" idx="12"/>
          </p:nvPr>
        </p:nvSpPr>
        <p:spPr/>
        <p:txBody>
          <a:bodyPr/>
          <a:lstStyle/>
          <a:p>
            <a:pPr algn="r"/>
            <a:fld id="{A0A56251-BD2A-9048-A894-ED47CF33A725}" type="slidenum">
              <a:rPr lang="en-US" smtClean="0"/>
              <a:pPr algn="r"/>
              <a:t>12</a:t>
            </a:fld>
            <a:endParaRPr lang="en-US" dirty="0"/>
          </a:p>
        </p:txBody>
      </p:sp>
    </p:spTree>
    <p:extLst>
      <p:ext uri="{BB962C8B-B14F-4D97-AF65-F5344CB8AC3E}">
        <p14:creationId xmlns:p14="http://schemas.microsoft.com/office/powerpoint/2010/main" val="26824179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pc="-240" dirty="0" smtClean="0">
                <a:solidFill>
                  <a:srgbClr val="D16349"/>
                </a:solidFill>
              </a:rPr>
              <a:t>Evolution of </a:t>
            </a:r>
            <a:r>
              <a:rPr lang="en-US" spc="-240" dirty="0" err="1" smtClean="0">
                <a:solidFill>
                  <a:srgbClr val="D16349"/>
                </a:solidFill>
              </a:rPr>
              <a:t>Masterclass</a:t>
            </a:r>
            <a:r>
              <a:rPr lang="en-US" spc="-240" dirty="0" smtClean="0">
                <a:solidFill>
                  <a:srgbClr val="D16349"/>
                </a:solidFill>
              </a:rPr>
              <a:t> participation</a:t>
            </a:r>
            <a:endParaRPr lang="en-US" spc="-240" dirty="0">
              <a:solidFill>
                <a:srgbClr val="D16349"/>
              </a:solidFill>
            </a:endParaRPr>
          </a:p>
        </p:txBody>
      </p:sp>
      <p:sp>
        <p:nvSpPr>
          <p:cNvPr id="5" name="Abgerundetes Rechteck 18"/>
          <p:cNvSpPr/>
          <p:nvPr/>
        </p:nvSpPr>
        <p:spPr>
          <a:xfrm>
            <a:off x="165516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7" name="Textfeld 33"/>
          <p:cNvSpPr txBox="1">
            <a:spLocks noChangeArrowheads="1"/>
          </p:cNvSpPr>
          <p:nvPr/>
        </p:nvSpPr>
        <p:spPr bwMode="auto">
          <a:xfrm>
            <a:off x="1656757"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2007</a:t>
            </a:r>
          </a:p>
        </p:txBody>
      </p:sp>
      <p:sp>
        <p:nvSpPr>
          <p:cNvPr id="8" name="Ellipse 85"/>
          <p:cNvSpPr/>
          <p:nvPr/>
        </p:nvSpPr>
        <p:spPr>
          <a:xfrm>
            <a:off x="8020498" y="1862138"/>
            <a:ext cx="803275"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9" name="Ellipse 76"/>
          <p:cNvSpPr/>
          <p:nvPr/>
        </p:nvSpPr>
        <p:spPr>
          <a:xfrm>
            <a:off x="146176" y="2760663"/>
            <a:ext cx="803275"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0" name="Ellipse 77"/>
          <p:cNvSpPr/>
          <p:nvPr/>
        </p:nvSpPr>
        <p:spPr>
          <a:xfrm>
            <a:off x="143001" y="3656013"/>
            <a:ext cx="804862"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1" name="Ellipse 78"/>
          <p:cNvSpPr/>
          <p:nvPr/>
        </p:nvSpPr>
        <p:spPr>
          <a:xfrm>
            <a:off x="146176" y="4598988"/>
            <a:ext cx="803275"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2" name="Ellipse 79"/>
          <p:cNvSpPr/>
          <p:nvPr/>
        </p:nvSpPr>
        <p:spPr>
          <a:xfrm>
            <a:off x="146176" y="5457825"/>
            <a:ext cx="804862"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3" name="Ellipse 81"/>
          <p:cNvSpPr/>
          <p:nvPr/>
        </p:nvSpPr>
        <p:spPr>
          <a:xfrm>
            <a:off x="8017323" y="2770188"/>
            <a:ext cx="803275"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4" name="Ellipse 82"/>
          <p:cNvSpPr/>
          <p:nvPr/>
        </p:nvSpPr>
        <p:spPr>
          <a:xfrm>
            <a:off x="8017323" y="3663950"/>
            <a:ext cx="803275"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5" name="Ellipse 83"/>
          <p:cNvSpPr/>
          <p:nvPr/>
        </p:nvSpPr>
        <p:spPr>
          <a:xfrm>
            <a:off x="8020498" y="4567238"/>
            <a:ext cx="804862" cy="798512"/>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6" name="Ellipse 84"/>
          <p:cNvSpPr/>
          <p:nvPr/>
        </p:nvSpPr>
        <p:spPr>
          <a:xfrm>
            <a:off x="8030023" y="5465763"/>
            <a:ext cx="804862" cy="79692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17" name="Abgerundetes Rechteck 6"/>
          <p:cNvSpPr/>
          <p:nvPr/>
        </p:nvSpPr>
        <p:spPr>
          <a:xfrm>
            <a:off x="935089" y="1362075"/>
            <a:ext cx="649288" cy="287338"/>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18" name="Abgerundetes Rechteck 19"/>
          <p:cNvSpPr/>
          <p:nvPr/>
        </p:nvSpPr>
        <p:spPr>
          <a:xfrm>
            <a:off x="21500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19" name="Abgerundetes Rechteck 21"/>
          <p:cNvSpPr/>
          <p:nvPr/>
        </p:nvSpPr>
        <p:spPr>
          <a:xfrm>
            <a:off x="2375249" y="1361282"/>
            <a:ext cx="649287"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0" name="Abgerundetes Rechteck 22"/>
          <p:cNvSpPr/>
          <p:nvPr/>
        </p:nvSpPr>
        <p:spPr>
          <a:xfrm>
            <a:off x="309532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1" name="Abgerundetes Rechteck 23"/>
          <p:cNvSpPr/>
          <p:nvPr/>
        </p:nvSpPr>
        <p:spPr>
          <a:xfrm>
            <a:off x="3815409" y="1362076"/>
            <a:ext cx="649288" cy="287337"/>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2" name="Abgerundetes Rechteck 24"/>
          <p:cNvSpPr/>
          <p:nvPr/>
        </p:nvSpPr>
        <p:spPr>
          <a:xfrm>
            <a:off x="741580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3" name="Abgerundetes Rechteck 25"/>
          <p:cNvSpPr/>
          <p:nvPr/>
        </p:nvSpPr>
        <p:spPr>
          <a:xfrm>
            <a:off x="6697317"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4" name="Abgerundetes Rechteck 26"/>
          <p:cNvSpPr/>
          <p:nvPr/>
        </p:nvSpPr>
        <p:spPr>
          <a:xfrm>
            <a:off x="597564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5" name="Abgerundetes Rechteck 27"/>
          <p:cNvSpPr/>
          <p:nvPr/>
        </p:nvSpPr>
        <p:spPr>
          <a:xfrm>
            <a:off x="525556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6" name="Abgerundetes Rechteck 28"/>
          <p:cNvSpPr/>
          <p:nvPr/>
        </p:nvSpPr>
        <p:spPr>
          <a:xfrm>
            <a:off x="4535489"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27" name="Textfeld 29"/>
          <p:cNvSpPr txBox="1">
            <a:spLocks noChangeArrowheads="1"/>
          </p:cNvSpPr>
          <p:nvPr/>
        </p:nvSpPr>
        <p:spPr bwMode="auto">
          <a:xfrm>
            <a:off x="215009"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2005</a:t>
            </a:r>
          </a:p>
        </p:txBody>
      </p:sp>
      <p:sp>
        <p:nvSpPr>
          <p:cNvPr id="28" name="Textfeld 30"/>
          <p:cNvSpPr txBox="1">
            <a:spLocks noChangeArrowheads="1"/>
          </p:cNvSpPr>
          <p:nvPr/>
        </p:nvSpPr>
        <p:spPr bwMode="auto">
          <a:xfrm>
            <a:off x="5255569"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2012</a:t>
            </a:r>
          </a:p>
        </p:txBody>
      </p:sp>
      <p:sp>
        <p:nvSpPr>
          <p:cNvPr id="29" name="Textfeld 31"/>
          <p:cNvSpPr txBox="1">
            <a:spLocks noChangeArrowheads="1"/>
          </p:cNvSpPr>
          <p:nvPr/>
        </p:nvSpPr>
        <p:spPr bwMode="auto">
          <a:xfrm>
            <a:off x="4540252" y="1351757"/>
            <a:ext cx="649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2011</a:t>
            </a:r>
          </a:p>
        </p:txBody>
      </p:sp>
      <p:sp>
        <p:nvSpPr>
          <p:cNvPr id="30" name="Textfeld 32"/>
          <p:cNvSpPr txBox="1">
            <a:spLocks noChangeArrowheads="1"/>
          </p:cNvSpPr>
          <p:nvPr/>
        </p:nvSpPr>
        <p:spPr bwMode="auto">
          <a:xfrm>
            <a:off x="936677"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2006</a:t>
            </a:r>
          </a:p>
        </p:txBody>
      </p:sp>
      <p:sp>
        <p:nvSpPr>
          <p:cNvPr id="31" name="Textfeld 34"/>
          <p:cNvSpPr txBox="1">
            <a:spLocks noChangeArrowheads="1"/>
          </p:cNvSpPr>
          <p:nvPr/>
        </p:nvSpPr>
        <p:spPr bwMode="auto">
          <a:xfrm>
            <a:off x="2375249" y="1351757"/>
            <a:ext cx="649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2008</a:t>
            </a:r>
          </a:p>
        </p:txBody>
      </p:sp>
      <p:sp>
        <p:nvSpPr>
          <p:cNvPr id="32" name="Textfeld 35"/>
          <p:cNvSpPr txBox="1">
            <a:spLocks noChangeArrowheads="1"/>
          </p:cNvSpPr>
          <p:nvPr/>
        </p:nvSpPr>
        <p:spPr bwMode="auto">
          <a:xfrm>
            <a:off x="6695729" y="1352551"/>
            <a:ext cx="64770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2014</a:t>
            </a:r>
          </a:p>
        </p:txBody>
      </p:sp>
      <p:sp>
        <p:nvSpPr>
          <p:cNvPr id="33" name="Textfeld 36"/>
          <p:cNvSpPr txBox="1">
            <a:spLocks noChangeArrowheads="1"/>
          </p:cNvSpPr>
          <p:nvPr/>
        </p:nvSpPr>
        <p:spPr bwMode="auto">
          <a:xfrm>
            <a:off x="5981999"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2013</a:t>
            </a:r>
          </a:p>
        </p:txBody>
      </p:sp>
      <p:sp>
        <p:nvSpPr>
          <p:cNvPr id="34" name="Textfeld 37"/>
          <p:cNvSpPr txBox="1">
            <a:spLocks noChangeArrowheads="1"/>
          </p:cNvSpPr>
          <p:nvPr/>
        </p:nvSpPr>
        <p:spPr bwMode="auto">
          <a:xfrm>
            <a:off x="7415809"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dirty="0">
                <a:solidFill>
                  <a:srgbClr val="003478"/>
                </a:solidFill>
              </a:rPr>
              <a:t>2015</a:t>
            </a:r>
          </a:p>
        </p:txBody>
      </p:sp>
      <p:sp>
        <p:nvSpPr>
          <p:cNvPr id="35" name="Textfeld 38"/>
          <p:cNvSpPr txBox="1">
            <a:spLocks noChangeArrowheads="1"/>
          </p:cNvSpPr>
          <p:nvPr/>
        </p:nvSpPr>
        <p:spPr bwMode="auto">
          <a:xfrm>
            <a:off x="3816997"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2010</a:t>
            </a:r>
          </a:p>
        </p:txBody>
      </p:sp>
      <p:sp>
        <p:nvSpPr>
          <p:cNvPr id="36" name="Textfeld 39"/>
          <p:cNvSpPr txBox="1">
            <a:spLocks noChangeArrowheads="1"/>
          </p:cNvSpPr>
          <p:nvPr/>
        </p:nvSpPr>
        <p:spPr bwMode="auto">
          <a:xfrm>
            <a:off x="3096916"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a:solidFill>
                  <a:srgbClr val="003478"/>
                </a:solidFill>
              </a:rPr>
              <a:t>2009</a:t>
            </a:r>
          </a:p>
        </p:txBody>
      </p:sp>
      <p:sp>
        <p:nvSpPr>
          <p:cNvPr id="37" name="Pfeil nach rechts 46"/>
          <p:cNvSpPr/>
          <p:nvPr/>
        </p:nvSpPr>
        <p:spPr>
          <a:xfrm>
            <a:off x="1024063" y="1885950"/>
            <a:ext cx="6895802" cy="750888"/>
          </a:xfrm>
          <a:prstGeom prst="rightArrow">
            <a:avLst>
              <a:gd name="adj1" fmla="val 50000"/>
              <a:gd name="adj2" fmla="val 93123"/>
            </a:avLst>
          </a:prstGeom>
          <a:solidFill>
            <a:srgbClr val="003478"/>
          </a:solidFill>
          <a:ln>
            <a:solidFill>
              <a:srgbClr val="003478"/>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dirty="0">
              <a:solidFill>
                <a:prstClr val="white"/>
              </a:solidFill>
            </a:endParaRPr>
          </a:p>
        </p:txBody>
      </p:sp>
      <p:sp>
        <p:nvSpPr>
          <p:cNvPr id="38" name="Textfeld 57"/>
          <p:cNvSpPr txBox="1">
            <a:spLocks noChangeArrowheads="1"/>
          </p:cNvSpPr>
          <p:nvPr/>
        </p:nvSpPr>
        <p:spPr bwMode="auto">
          <a:xfrm>
            <a:off x="2998913" y="2092325"/>
            <a:ext cx="2376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a:solidFill>
                  <a:srgbClr val="FFFFFF"/>
                </a:solidFill>
              </a:rPr>
              <a:t>countries</a:t>
            </a:r>
          </a:p>
        </p:txBody>
      </p:sp>
      <p:sp>
        <p:nvSpPr>
          <p:cNvPr id="39" name="Textfeld 58"/>
          <p:cNvSpPr txBox="1">
            <a:spLocks noChangeArrowheads="1"/>
          </p:cNvSpPr>
          <p:nvPr/>
        </p:nvSpPr>
        <p:spPr bwMode="auto">
          <a:xfrm>
            <a:off x="8220523" y="2078038"/>
            <a:ext cx="6000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dirty="0" smtClean="0">
                <a:solidFill>
                  <a:srgbClr val="003478"/>
                </a:solidFill>
              </a:rPr>
              <a:t>46</a:t>
            </a:r>
            <a:endParaRPr lang="de-DE" altLang="de-DE" sz="1600" dirty="0">
              <a:solidFill>
                <a:srgbClr val="003478"/>
              </a:solidFill>
            </a:endParaRPr>
          </a:p>
        </p:txBody>
      </p:sp>
      <p:sp>
        <p:nvSpPr>
          <p:cNvPr id="40" name="Pfeil nach rechts 59"/>
          <p:cNvSpPr/>
          <p:nvPr/>
        </p:nvSpPr>
        <p:spPr>
          <a:xfrm>
            <a:off x="1024063" y="2781300"/>
            <a:ext cx="6895802" cy="750888"/>
          </a:xfrm>
          <a:prstGeom prst="rightArrow">
            <a:avLst>
              <a:gd name="adj1" fmla="val 50000"/>
              <a:gd name="adj2" fmla="val 93123"/>
            </a:avLst>
          </a:prstGeom>
          <a:solidFill>
            <a:srgbClr val="003478"/>
          </a:solidFill>
          <a:ln>
            <a:solidFill>
              <a:srgbClr val="003478"/>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dirty="0">
              <a:solidFill>
                <a:prstClr val="white"/>
              </a:solidFill>
            </a:endParaRPr>
          </a:p>
        </p:txBody>
      </p:sp>
      <p:sp>
        <p:nvSpPr>
          <p:cNvPr id="41" name="Textfeld 60"/>
          <p:cNvSpPr txBox="1">
            <a:spLocks noChangeArrowheads="1"/>
          </p:cNvSpPr>
          <p:nvPr/>
        </p:nvSpPr>
        <p:spPr bwMode="auto">
          <a:xfrm>
            <a:off x="2998913" y="2987675"/>
            <a:ext cx="2376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a:solidFill>
                  <a:srgbClr val="FFFFFF"/>
                </a:solidFill>
              </a:rPr>
              <a:t>institutes</a:t>
            </a:r>
          </a:p>
        </p:txBody>
      </p:sp>
      <p:sp>
        <p:nvSpPr>
          <p:cNvPr id="42" name="Pfeil nach rechts 61"/>
          <p:cNvSpPr/>
          <p:nvPr/>
        </p:nvSpPr>
        <p:spPr>
          <a:xfrm>
            <a:off x="1024063" y="3686175"/>
            <a:ext cx="6895802" cy="750888"/>
          </a:xfrm>
          <a:prstGeom prst="rightArrow">
            <a:avLst>
              <a:gd name="adj1" fmla="val 50000"/>
              <a:gd name="adj2" fmla="val 93123"/>
            </a:avLst>
          </a:prstGeom>
          <a:solidFill>
            <a:srgbClr val="003478"/>
          </a:solidFill>
          <a:ln>
            <a:solidFill>
              <a:srgbClr val="003478"/>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dirty="0">
              <a:solidFill>
                <a:prstClr val="white"/>
              </a:solidFill>
            </a:endParaRPr>
          </a:p>
        </p:txBody>
      </p:sp>
      <p:sp>
        <p:nvSpPr>
          <p:cNvPr id="43" name="Textfeld 62"/>
          <p:cNvSpPr txBox="1">
            <a:spLocks noChangeArrowheads="1"/>
          </p:cNvSpPr>
          <p:nvPr/>
        </p:nvSpPr>
        <p:spPr bwMode="auto">
          <a:xfrm>
            <a:off x="2998913" y="3892550"/>
            <a:ext cx="2376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a:solidFill>
                  <a:srgbClr val="FFFFFF"/>
                </a:solidFill>
              </a:rPr>
              <a:t>masterclasses</a:t>
            </a:r>
          </a:p>
        </p:txBody>
      </p:sp>
      <p:sp>
        <p:nvSpPr>
          <p:cNvPr id="44" name="Pfeil nach rechts 63"/>
          <p:cNvSpPr/>
          <p:nvPr/>
        </p:nvSpPr>
        <p:spPr>
          <a:xfrm>
            <a:off x="1025651" y="4621213"/>
            <a:ext cx="6894214" cy="752475"/>
          </a:xfrm>
          <a:prstGeom prst="rightArrow">
            <a:avLst>
              <a:gd name="adj1" fmla="val 50000"/>
              <a:gd name="adj2" fmla="val 93123"/>
            </a:avLst>
          </a:prstGeom>
          <a:solidFill>
            <a:srgbClr val="003478"/>
          </a:solidFill>
          <a:ln>
            <a:solidFill>
              <a:srgbClr val="003478"/>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dirty="0">
              <a:solidFill>
                <a:prstClr val="white"/>
              </a:solidFill>
            </a:endParaRPr>
          </a:p>
        </p:txBody>
      </p:sp>
      <p:sp>
        <p:nvSpPr>
          <p:cNvPr id="45" name="Textfeld 64"/>
          <p:cNvSpPr txBox="1">
            <a:spLocks noChangeArrowheads="1"/>
          </p:cNvSpPr>
          <p:nvPr/>
        </p:nvSpPr>
        <p:spPr bwMode="auto">
          <a:xfrm>
            <a:off x="3000501" y="4787900"/>
            <a:ext cx="23764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a:solidFill>
                  <a:srgbClr val="FFFFFF"/>
                </a:solidFill>
              </a:rPr>
              <a:t>students</a:t>
            </a:r>
          </a:p>
        </p:txBody>
      </p:sp>
      <p:sp>
        <p:nvSpPr>
          <p:cNvPr id="46" name="Pfeil nach rechts 65"/>
          <p:cNvSpPr/>
          <p:nvPr/>
        </p:nvSpPr>
        <p:spPr>
          <a:xfrm>
            <a:off x="1025651" y="5486400"/>
            <a:ext cx="6894214" cy="750888"/>
          </a:xfrm>
          <a:prstGeom prst="rightArrow">
            <a:avLst>
              <a:gd name="adj1" fmla="val 50000"/>
              <a:gd name="adj2" fmla="val 93123"/>
            </a:avLst>
          </a:prstGeom>
          <a:solidFill>
            <a:srgbClr val="003478"/>
          </a:solidFill>
          <a:ln>
            <a:solidFill>
              <a:srgbClr val="003478"/>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dirty="0">
              <a:solidFill>
                <a:prstClr val="white"/>
              </a:solidFill>
            </a:endParaRPr>
          </a:p>
        </p:txBody>
      </p:sp>
      <p:sp>
        <p:nvSpPr>
          <p:cNvPr id="47" name="Textfeld 66"/>
          <p:cNvSpPr txBox="1">
            <a:spLocks noChangeArrowheads="1"/>
          </p:cNvSpPr>
          <p:nvPr/>
        </p:nvSpPr>
        <p:spPr bwMode="auto">
          <a:xfrm>
            <a:off x="3000501" y="5692775"/>
            <a:ext cx="23764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a:solidFill>
                  <a:srgbClr val="FFFFFF"/>
                </a:solidFill>
              </a:rPr>
              <a:t>video conferences</a:t>
            </a:r>
          </a:p>
        </p:txBody>
      </p:sp>
      <p:sp>
        <p:nvSpPr>
          <p:cNvPr id="48" name="Textfeld 67"/>
          <p:cNvSpPr txBox="1">
            <a:spLocks noChangeArrowheads="1"/>
          </p:cNvSpPr>
          <p:nvPr/>
        </p:nvSpPr>
        <p:spPr bwMode="auto">
          <a:xfrm>
            <a:off x="347788" y="3003550"/>
            <a:ext cx="628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a:solidFill>
                  <a:srgbClr val="003478"/>
                </a:solidFill>
              </a:rPr>
              <a:t>58</a:t>
            </a:r>
          </a:p>
        </p:txBody>
      </p:sp>
      <p:sp>
        <p:nvSpPr>
          <p:cNvPr id="49" name="Textfeld 68"/>
          <p:cNvSpPr txBox="1">
            <a:spLocks noChangeArrowheads="1"/>
          </p:cNvSpPr>
          <p:nvPr/>
        </p:nvSpPr>
        <p:spPr bwMode="auto">
          <a:xfrm>
            <a:off x="341438" y="3902075"/>
            <a:ext cx="6270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a:solidFill>
                  <a:srgbClr val="003478"/>
                </a:solidFill>
              </a:rPr>
              <a:t>72</a:t>
            </a:r>
          </a:p>
        </p:txBody>
      </p:sp>
      <p:sp>
        <p:nvSpPr>
          <p:cNvPr id="50" name="Textfeld 69"/>
          <p:cNvSpPr txBox="1">
            <a:spLocks noChangeArrowheads="1"/>
          </p:cNvSpPr>
          <p:nvPr/>
        </p:nvSpPr>
        <p:spPr bwMode="auto">
          <a:xfrm>
            <a:off x="347788" y="4799013"/>
            <a:ext cx="711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a:solidFill>
                  <a:srgbClr val="003478"/>
                </a:solidFill>
              </a:rPr>
              <a:t>3k</a:t>
            </a:r>
          </a:p>
        </p:txBody>
      </p:sp>
      <p:sp>
        <p:nvSpPr>
          <p:cNvPr id="51" name="Textfeld 70"/>
          <p:cNvSpPr txBox="1">
            <a:spLocks noChangeArrowheads="1"/>
          </p:cNvSpPr>
          <p:nvPr/>
        </p:nvSpPr>
        <p:spPr bwMode="auto">
          <a:xfrm>
            <a:off x="344613" y="5699125"/>
            <a:ext cx="628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a:solidFill>
                  <a:srgbClr val="003478"/>
                </a:solidFill>
              </a:rPr>
              <a:t>12</a:t>
            </a:r>
          </a:p>
        </p:txBody>
      </p:sp>
      <p:sp>
        <p:nvSpPr>
          <p:cNvPr id="52" name="Textfeld 71"/>
          <p:cNvSpPr txBox="1">
            <a:spLocks noChangeArrowheads="1"/>
          </p:cNvSpPr>
          <p:nvPr/>
        </p:nvSpPr>
        <p:spPr bwMode="auto">
          <a:xfrm>
            <a:off x="8163373" y="3003550"/>
            <a:ext cx="6270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dirty="0" smtClean="0">
                <a:solidFill>
                  <a:srgbClr val="003478"/>
                </a:solidFill>
              </a:rPr>
              <a:t>213</a:t>
            </a:r>
            <a:endParaRPr lang="de-DE" altLang="de-DE" sz="1600" dirty="0">
              <a:solidFill>
                <a:srgbClr val="003478"/>
              </a:solidFill>
            </a:endParaRPr>
          </a:p>
        </p:txBody>
      </p:sp>
      <p:sp>
        <p:nvSpPr>
          <p:cNvPr id="53" name="Textfeld 72"/>
          <p:cNvSpPr txBox="1">
            <a:spLocks noChangeArrowheads="1"/>
          </p:cNvSpPr>
          <p:nvPr/>
        </p:nvSpPr>
        <p:spPr bwMode="auto">
          <a:xfrm>
            <a:off x="8180835" y="3884613"/>
            <a:ext cx="6270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dirty="0" smtClean="0">
                <a:solidFill>
                  <a:srgbClr val="003478"/>
                </a:solidFill>
              </a:rPr>
              <a:t>276</a:t>
            </a:r>
            <a:endParaRPr lang="de-DE" altLang="de-DE" sz="1600" dirty="0">
              <a:solidFill>
                <a:srgbClr val="003478"/>
              </a:solidFill>
            </a:endParaRPr>
          </a:p>
        </p:txBody>
      </p:sp>
      <p:sp>
        <p:nvSpPr>
          <p:cNvPr id="54" name="Textfeld 73"/>
          <p:cNvSpPr txBox="1">
            <a:spLocks noChangeArrowheads="1"/>
          </p:cNvSpPr>
          <p:nvPr/>
        </p:nvSpPr>
        <p:spPr bwMode="auto">
          <a:xfrm>
            <a:off x="8155435" y="4830763"/>
            <a:ext cx="8445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dirty="0" smtClean="0">
                <a:solidFill>
                  <a:srgbClr val="003478"/>
                </a:solidFill>
              </a:rPr>
              <a:t>13k</a:t>
            </a:r>
            <a:endParaRPr lang="de-DE" altLang="de-DE" sz="1600" dirty="0">
              <a:solidFill>
                <a:srgbClr val="003478"/>
              </a:solidFill>
            </a:endParaRPr>
          </a:p>
        </p:txBody>
      </p:sp>
      <p:sp>
        <p:nvSpPr>
          <p:cNvPr id="55" name="Textfeld 74"/>
          <p:cNvSpPr txBox="1">
            <a:spLocks noChangeArrowheads="1"/>
          </p:cNvSpPr>
          <p:nvPr/>
        </p:nvSpPr>
        <p:spPr bwMode="auto">
          <a:xfrm>
            <a:off x="8223698" y="5707063"/>
            <a:ext cx="6270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dirty="0" smtClean="0">
                <a:solidFill>
                  <a:srgbClr val="003478"/>
                </a:solidFill>
              </a:rPr>
              <a:t>75</a:t>
            </a:r>
            <a:endParaRPr lang="de-DE" altLang="de-DE" sz="1600" dirty="0">
              <a:solidFill>
                <a:srgbClr val="003478"/>
              </a:solidFill>
            </a:endParaRPr>
          </a:p>
        </p:txBody>
      </p:sp>
      <p:sp>
        <p:nvSpPr>
          <p:cNvPr id="56" name="Ellipse 75"/>
          <p:cNvSpPr/>
          <p:nvPr/>
        </p:nvSpPr>
        <p:spPr>
          <a:xfrm>
            <a:off x="144588" y="1851025"/>
            <a:ext cx="803275" cy="798513"/>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endParaRPr lang="de-DE">
              <a:solidFill>
                <a:prstClr val="white"/>
              </a:solidFill>
            </a:endParaRPr>
          </a:p>
        </p:txBody>
      </p:sp>
      <p:sp>
        <p:nvSpPr>
          <p:cNvPr id="57" name="Textfeld 56"/>
          <p:cNvSpPr txBox="1">
            <a:spLocks noChangeArrowheads="1"/>
          </p:cNvSpPr>
          <p:nvPr/>
        </p:nvSpPr>
        <p:spPr bwMode="auto">
          <a:xfrm>
            <a:off x="355726" y="2108200"/>
            <a:ext cx="6270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e-DE" altLang="de-DE" sz="1600">
                <a:solidFill>
                  <a:srgbClr val="003478"/>
                </a:solidFill>
              </a:rPr>
              <a:t>18</a:t>
            </a:r>
          </a:p>
        </p:txBody>
      </p:sp>
      <p:sp>
        <p:nvSpPr>
          <p:cNvPr id="58" name="Abgerundetes Rechteck 60"/>
          <p:cNvSpPr/>
          <p:nvPr/>
        </p:nvSpPr>
        <p:spPr>
          <a:xfrm>
            <a:off x="8136261" y="1361282"/>
            <a:ext cx="647700" cy="288925"/>
          </a:xfrm>
          <a:prstGeom prst="roundRect">
            <a:avLst/>
          </a:prstGeom>
          <a:gradFill flip="none" rotWithShape="1">
            <a:gsLst>
              <a:gs pos="0">
                <a:srgbClr val="0CC6DE">
                  <a:tint val="66000"/>
                  <a:satMod val="160000"/>
                </a:srgbClr>
              </a:gs>
              <a:gs pos="50000">
                <a:srgbClr val="0CC6DE">
                  <a:tint val="44500"/>
                  <a:satMod val="160000"/>
                </a:srgbClr>
              </a:gs>
              <a:gs pos="100000">
                <a:srgbClr val="0CC6DE">
                  <a:tint val="23500"/>
                  <a:satMod val="160000"/>
                </a:srgbClr>
              </a:gs>
            </a:gsLst>
            <a:lin ang="8100000" scaled="1"/>
            <a:tileRect/>
          </a:gradFill>
          <a:ln>
            <a:solidFill>
              <a:srgbClr val="0CC6DE"/>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solidFill>
                <a:prstClr val="white"/>
              </a:solidFill>
            </a:endParaRPr>
          </a:p>
        </p:txBody>
      </p:sp>
      <p:sp>
        <p:nvSpPr>
          <p:cNvPr id="59" name="Textfeld 37"/>
          <p:cNvSpPr txBox="1">
            <a:spLocks noChangeArrowheads="1"/>
          </p:cNvSpPr>
          <p:nvPr/>
        </p:nvSpPr>
        <p:spPr bwMode="auto">
          <a:xfrm>
            <a:off x="8136261" y="1351757"/>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de-DE" altLang="de-DE" sz="1400" dirty="0" smtClean="0">
                <a:solidFill>
                  <a:srgbClr val="003478"/>
                </a:solidFill>
              </a:rPr>
              <a:t>2016</a:t>
            </a:r>
            <a:endParaRPr lang="de-DE" altLang="de-DE" sz="1400" dirty="0">
              <a:solidFill>
                <a:srgbClr val="003478"/>
              </a:solidFill>
            </a:endParaRPr>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60" name="Slide Number Placeholder 59"/>
          <p:cNvSpPr>
            <a:spLocks noGrp="1"/>
          </p:cNvSpPr>
          <p:nvPr>
            <p:ph type="sldNum" sz="quarter" idx="4"/>
          </p:nvPr>
        </p:nvSpPr>
        <p:spPr/>
        <p:txBody>
          <a:bodyPr/>
          <a:lstStyle/>
          <a:p>
            <a:pPr algn="r"/>
            <a:fld id="{A0A56251-BD2A-9048-A894-ED47CF33A725}" type="slidenum">
              <a:rPr lang="en-US" smtClean="0"/>
              <a:pPr algn="r"/>
              <a:t>13</a:t>
            </a:fld>
            <a:endParaRPr lang="en-US" dirty="0"/>
          </a:p>
        </p:txBody>
      </p:sp>
    </p:spTree>
    <p:extLst>
      <p:ext uri="{BB962C8B-B14F-4D97-AF65-F5344CB8AC3E}">
        <p14:creationId xmlns:p14="http://schemas.microsoft.com/office/powerpoint/2010/main" val="4134790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r>
              <a:rPr lang="en-GB" cap="none" dirty="0" smtClean="0">
                <a:latin typeface="+mn-lt"/>
              </a:rPr>
              <a:t>International Masterclasses</a:t>
            </a:r>
            <a:endParaRPr lang="en-GB" cap="none" dirty="0">
              <a:latin typeface="+mn-lt"/>
            </a:endParaRPr>
          </a:p>
        </p:txBody>
      </p:sp>
      <p:pic>
        <p:nvPicPr>
          <p:cNvPr id="6" name="Grafik 2"/>
          <p:cNvPicPr>
            <a:picLocks noChangeAspect="1"/>
          </p:cNvPicPr>
          <p:nvPr/>
        </p:nvPicPr>
        <p:blipFill rotWithShape="1">
          <a:blip r:embed="rId3">
            <a:extLst>
              <a:ext uri="{28A0092B-C50C-407E-A947-70E740481C1C}">
                <a14:useLocalDpi xmlns:a14="http://schemas.microsoft.com/office/drawing/2010/main" val="0"/>
              </a:ext>
            </a:extLst>
          </a:blip>
          <a:srcRect/>
          <a:stretch/>
        </p:blipFill>
        <p:spPr bwMode="auto">
          <a:xfrm>
            <a:off x="24598" y="1196752"/>
            <a:ext cx="3409229" cy="3720990"/>
          </a:xfrm>
          <a:prstGeom prst="rect">
            <a:avLst/>
          </a:prstGeom>
          <a:noFill/>
          <a:ln>
            <a:noFill/>
          </a:ln>
          <a:effectLst>
            <a:outerShdw blurRad="50800" dist="762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1"/>
          <p:cNvPicPr>
            <a:picLocks noChangeAspect="1"/>
          </p:cNvPicPr>
          <p:nvPr/>
        </p:nvPicPr>
        <p:blipFill rotWithShape="1">
          <a:blip r:embed="rId4">
            <a:extLst>
              <a:ext uri="{28A0092B-C50C-407E-A947-70E740481C1C}">
                <a14:useLocalDpi xmlns:a14="http://schemas.microsoft.com/office/drawing/2010/main" val="0"/>
              </a:ext>
            </a:extLst>
          </a:blip>
          <a:srcRect l="-1" t="21651" r="125" b="24800"/>
          <a:stretch/>
        </p:blipFill>
        <p:spPr>
          <a:xfrm>
            <a:off x="3528602" y="1196752"/>
            <a:ext cx="5551992" cy="3720990"/>
          </a:xfrm>
          <a:prstGeom prst="rect">
            <a:avLst/>
          </a:prstGeom>
          <a:effectLst>
            <a:outerShdw blurRad="50800" dist="76200" dir="2700000" algn="tl" rotWithShape="0">
              <a:srgbClr val="000000">
                <a:alpha val="43000"/>
              </a:srgbClr>
            </a:outerShdw>
          </a:effectLst>
        </p:spPr>
      </p:pic>
      <p:sp>
        <p:nvSpPr>
          <p:cNvPr id="9" name="Text Box 10"/>
          <p:cNvSpPr txBox="1">
            <a:spLocks noChangeArrowheads="1"/>
          </p:cNvSpPr>
          <p:nvPr/>
        </p:nvSpPr>
        <p:spPr bwMode="auto">
          <a:xfrm>
            <a:off x="1164672" y="5229200"/>
            <a:ext cx="7979328" cy="747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80975" indent="-180975">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lnSpc>
                <a:spcPct val="120000"/>
              </a:lnSpc>
              <a:spcBef>
                <a:spcPct val="0"/>
              </a:spcBef>
              <a:buNone/>
            </a:pPr>
            <a:r>
              <a:rPr lang="en-US" altLang="de-DE" sz="1800" b="1" dirty="0" smtClean="0">
                <a:solidFill>
                  <a:srgbClr val="003478"/>
                </a:solidFill>
              </a:rPr>
              <a:t>11 February – 23 March 2016</a:t>
            </a:r>
          </a:p>
          <a:p>
            <a:pPr marL="0" indent="0" eaLnBrk="1" hangingPunct="1">
              <a:lnSpc>
                <a:spcPct val="120000"/>
              </a:lnSpc>
              <a:spcBef>
                <a:spcPct val="0"/>
              </a:spcBef>
              <a:buNone/>
            </a:pPr>
            <a:r>
              <a:rPr lang="en-US" altLang="de-DE" sz="1800" dirty="0" smtClean="0">
                <a:solidFill>
                  <a:srgbClr val="003478"/>
                </a:solidFill>
              </a:rPr>
              <a:t>46 countries – 213 institutes – 13’000 high-school students – 1’100 teachers </a:t>
            </a:r>
            <a:endParaRPr lang="en-US" altLang="de-DE" sz="1800" dirty="0">
              <a:solidFill>
                <a:srgbClr val="003478"/>
              </a:solidFill>
            </a:endParaRPr>
          </a:p>
        </p:txBody>
      </p:sp>
      <p:sp>
        <p:nvSpPr>
          <p:cNvPr id="2" name="Date Placeholder 1"/>
          <p:cNvSpPr>
            <a:spLocks noGrp="1"/>
          </p:cNvSpPr>
          <p:nvPr>
            <p:ph type="dt" sz="half" idx="2"/>
          </p:nvPr>
        </p:nvSpPr>
        <p:spPr/>
        <p:txBody>
          <a:bodyPr/>
          <a:lstStyle/>
          <a:p>
            <a:r>
              <a:rPr lang="de-CH" smtClean="0"/>
              <a:t>IPPOG Meeting #12, CERN, 10-12 November 2016</a:t>
            </a:r>
            <a:endParaRPr lang="en-US" dirty="0"/>
          </a:p>
        </p:txBody>
      </p:sp>
      <p:sp>
        <p:nvSpPr>
          <p:cNvPr id="5" name="Slide Number Placeholder 4"/>
          <p:cNvSpPr>
            <a:spLocks noGrp="1"/>
          </p:cNvSpPr>
          <p:nvPr>
            <p:ph type="sldNum" sz="quarter" idx="4"/>
          </p:nvPr>
        </p:nvSpPr>
        <p:spPr/>
        <p:txBody>
          <a:bodyPr/>
          <a:lstStyle/>
          <a:p>
            <a:pPr algn="r"/>
            <a:fld id="{A0A56251-BD2A-9048-A894-ED47CF33A725}" type="slidenum">
              <a:rPr lang="en-US" smtClean="0"/>
              <a:pPr algn="r"/>
              <a:t>14</a:t>
            </a:fld>
            <a:endParaRPr lang="en-US" dirty="0"/>
          </a:p>
        </p:txBody>
      </p:sp>
    </p:spTree>
    <p:extLst>
      <p:ext uri="{BB962C8B-B14F-4D97-AF65-F5344CB8AC3E}">
        <p14:creationId xmlns:p14="http://schemas.microsoft.com/office/powerpoint/2010/main" val="10634858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p:nvPr>
        </p:nvSpPr>
        <p:spPr/>
        <p:txBody>
          <a:bodyPr/>
          <a:lstStyle/>
          <a:p>
            <a:r>
              <a:rPr lang="en-US" sz="3200" b="1" dirty="0" smtClean="0">
                <a:latin typeface="Arial" charset="0"/>
              </a:rPr>
              <a:t>Expanding to Astroparticle physics – discussions and pilot tests</a:t>
            </a:r>
            <a:endParaRPr lang="en-US" sz="3200" b="1" dirty="0">
              <a:latin typeface="Arial" charset="0"/>
            </a:endParaRPr>
          </a:p>
        </p:txBody>
      </p:sp>
      <p:pic>
        <p:nvPicPr>
          <p:cNvPr id="3" name="Picture 2"/>
          <p:cNvPicPr>
            <a:picLocks noChangeAspect="1"/>
          </p:cNvPicPr>
          <p:nvPr/>
        </p:nvPicPr>
        <p:blipFill>
          <a:blip r:embed="rId3"/>
          <a:stretch>
            <a:fillRect/>
          </a:stretch>
        </p:blipFill>
        <p:spPr>
          <a:xfrm>
            <a:off x="5076056" y="3089689"/>
            <a:ext cx="3816424" cy="3044358"/>
          </a:xfrm>
          <a:prstGeom prst="rect">
            <a:avLst/>
          </a:prstGeom>
          <a:effectLst>
            <a:outerShdw blurRad="50800" dist="38100" dir="2700000" algn="tl" rotWithShape="0">
              <a:srgbClr val="000000">
                <a:alpha val="43000"/>
              </a:srgbClr>
            </a:outerShdw>
          </a:effectLst>
        </p:spPr>
      </p:pic>
      <p:sp>
        <p:nvSpPr>
          <p:cNvPr id="8" name="Rectangle 3"/>
          <p:cNvSpPr txBox="1">
            <a:spLocks/>
          </p:cNvSpPr>
          <p:nvPr/>
        </p:nvSpPr>
        <p:spPr bwMode="auto">
          <a:xfrm>
            <a:off x="-36512" y="1412776"/>
            <a:ext cx="5051425" cy="4781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defTabSz="457200" rtl="0" eaLnBrk="0" fontAlgn="base" hangingPunct="0">
              <a:spcBef>
                <a:spcPct val="20000"/>
              </a:spcBef>
              <a:spcAft>
                <a:spcPct val="0"/>
              </a:spcAft>
              <a:buFont typeface="Arial" charset="0"/>
              <a:buNone/>
              <a:defRPr sz="2000" b="1" kern="1200">
                <a:solidFill>
                  <a:srgbClr val="646B86"/>
                </a:solidFill>
                <a:latin typeface="+mn-lt"/>
                <a:ea typeface="+mn-ea"/>
                <a:cs typeface="+mn-cs"/>
              </a:defRPr>
            </a:lvl1pPr>
            <a:lvl2pPr marL="457200" indent="0" algn="l" defTabSz="457200" rtl="0" eaLnBrk="0" fontAlgn="base" hangingPunct="0">
              <a:spcBef>
                <a:spcPct val="20000"/>
              </a:spcBef>
              <a:spcAft>
                <a:spcPct val="0"/>
              </a:spcAft>
              <a:buFont typeface="Arial" charset="0"/>
              <a:buNone/>
              <a:defRPr sz="2000" kern="1200">
                <a:solidFill>
                  <a:srgbClr val="77933C"/>
                </a:solidFill>
                <a:latin typeface="+mn-lt"/>
                <a:ea typeface="+mn-ea"/>
                <a:cs typeface="+mn-cs"/>
              </a:defRPr>
            </a:lvl2pPr>
            <a:lvl3pPr marL="914400" indent="0" algn="l" defTabSz="457200" rtl="0" eaLnBrk="0" fontAlgn="base" hangingPunct="0">
              <a:spcBef>
                <a:spcPct val="20000"/>
              </a:spcBef>
              <a:spcAft>
                <a:spcPct val="0"/>
              </a:spcAft>
              <a:buFont typeface="Arial" charset="0"/>
              <a:buNone/>
              <a:defRPr sz="2000" kern="1200">
                <a:solidFill>
                  <a:schemeClr val="accent4">
                    <a:lumMod val="75000"/>
                  </a:schemeClr>
                </a:solidFill>
                <a:latin typeface="+mn-lt"/>
                <a:ea typeface="+mn-ea"/>
                <a:cs typeface="+mn-cs"/>
              </a:defRPr>
            </a:lvl3pPr>
            <a:lvl4pPr marL="13716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4pPr>
            <a:lvl5pPr marL="18288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7800" indent="-177800" defTabSz="266700"/>
            <a:r>
              <a:rPr lang="en-GB" sz="1800" smtClean="0">
                <a:solidFill>
                  <a:srgbClr val="003478"/>
                </a:solidFill>
                <a:latin typeface="Arial" charset="0"/>
              </a:rPr>
              <a:t>IceCube Masterclass</a:t>
            </a:r>
          </a:p>
          <a:p>
            <a:pPr marL="177800" indent="-177800" defTabSz="266700"/>
            <a:r>
              <a:rPr lang="en-GB" sz="1600" smtClean="0">
                <a:solidFill>
                  <a:srgbClr val="003478"/>
                </a:solidFill>
                <a:latin typeface="Arial" charset="0"/>
                <a:hlinkClick r:id="rId4"/>
              </a:rPr>
              <a:t>http://icecube.wisc.edu/masterclass/home</a:t>
            </a:r>
            <a:endParaRPr lang="en-GB" sz="1600" dirty="0" smtClean="0">
              <a:solidFill>
                <a:srgbClr val="003478"/>
              </a:solidFill>
              <a:latin typeface="Arial" charset="0"/>
            </a:endParaRPr>
          </a:p>
        </p:txBody>
      </p:sp>
      <p:sp>
        <p:nvSpPr>
          <p:cNvPr id="9" name="Text Box 4"/>
          <p:cNvSpPr txBox="1">
            <a:spLocks noChangeArrowheads="1"/>
          </p:cNvSpPr>
          <p:nvPr/>
        </p:nvSpPr>
        <p:spPr bwMode="auto">
          <a:xfrm>
            <a:off x="5364163" y="1412776"/>
            <a:ext cx="4032250" cy="1540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defTabSz="914400">
              <a:spcBef>
                <a:spcPct val="50000"/>
              </a:spcBef>
              <a:defRPr/>
            </a:pPr>
            <a:r>
              <a:rPr lang="en-GB" b="1" dirty="0" smtClean="0">
                <a:solidFill>
                  <a:srgbClr val="003478"/>
                </a:solidFill>
                <a:ea typeface="+mn-ea"/>
                <a:cs typeface="Arial" panose="020B0604020202020204" pitchFamily="34" charset="0"/>
              </a:rPr>
              <a:t>Auger </a:t>
            </a:r>
            <a:r>
              <a:rPr lang="en-GB" b="1" dirty="0" err="1" smtClean="0">
                <a:solidFill>
                  <a:srgbClr val="003478"/>
                </a:solidFill>
                <a:ea typeface="+mn-ea"/>
                <a:cs typeface="Arial" panose="020B0604020202020204" pitchFamily="34" charset="0"/>
              </a:rPr>
              <a:t>Masterclass</a:t>
            </a:r>
            <a:endParaRPr lang="en-GB" b="1" dirty="0" smtClean="0">
              <a:solidFill>
                <a:srgbClr val="003478"/>
              </a:solidFill>
              <a:ea typeface="+mn-ea"/>
              <a:cs typeface="Arial" panose="020B0604020202020204" pitchFamily="34" charset="0"/>
            </a:endParaRPr>
          </a:p>
          <a:p>
            <a:pPr defTabSz="914400">
              <a:spcBef>
                <a:spcPct val="50000"/>
              </a:spcBef>
              <a:defRPr/>
            </a:pPr>
            <a:r>
              <a:rPr lang="en-GB" sz="1600" dirty="0" smtClean="0">
                <a:solidFill>
                  <a:srgbClr val="333399"/>
                </a:solidFill>
                <a:ea typeface="+mn-ea"/>
                <a:cs typeface="Arial" panose="020B0604020202020204" pitchFamily="34" charset="0"/>
                <a:hlinkClick r:id="rId5"/>
              </a:rPr>
              <a:t>http://auger.colostate.edu/ED/</a:t>
            </a:r>
            <a:endParaRPr lang="en-GB" sz="1600" dirty="0" smtClean="0">
              <a:solidFill>
                <a:srgbClr val="333399"/>
              </a:solidFill>
              <a:ea typeface="+mn-ea"/>
              <a:cs typeface="Arial" panose="020B0604020202020204" pitchFamily="34" charset="0"/>
            </a:endParaRPr>
          </a:p>
          <a:p>
            <a:pPr marL="180975" indent="-180975" defTabSz="914400">
              <a:lnSpc>
                <a:spcPct val="90000"/>
              </a:lnSpc>
              <a:spcBef>
                <a:spcPct val="20000"/>
              </a:spcBef>
              <a:buFontTx/>
              <a:buChar char="•"/>
              <a:tabLst>
                <a:tab pos="180975" algn="l"/>
              </a:tabLst>
              <a:defRPr/>
            </a:pPr>
            <a:r>
              <a:rPr lang="en-GB" sz="1600" dirty="0" smtClean="0">
                <a:solidFill>
                  <a:srgbClr val="003478"/>
                </a:solidFill>
                <a:ea typeface="+mn-ea"/>
                <a:cs typeface="Arial" panose="020B0604020202020204" pitchFamily="34" charset="0"/>
              </a:rPr>
              <a:t>Pilot tests in German </a:t>
            </a:r>
            <a:r>
              <a:rPr lang="en-GB" sz="1600" dirty="0" err="1" smtClean="0">
                <a:solidFill>
                  <a:srgbClr val="003478"/>
                </a:solidFill>
                <a:ea typeface="+mn-ea"/>
                <a:cs typeface="Arial" panose="020B0604020202020204" pitchFamily="34" charset="0"/>
              </a:rPr>
              <a:t>Netzwerk</a:t>
            </a:r>
            <a:r>
              <a:rPr lang="en-GB" sz="1600" dirty="0" smtClean="0">
                <a:solidFill>
                  <a:srgbClr val="003478"/>
                </a:solidFill>
                <a:ea typeface="+mn-ea"/>
                <a:cs typeface="Arial" panose="020B0604020202020204" pitchFamily="34" charset="0"/>
              </a:rPr>
              <a:t> </a:t>
            </a:r>
            <a:r>
              <a:rPr lang="en-GB" sz="1600" dirty="0" err="1" smtClean="0">
                <a:solidFill>
                  <a:srgbClr val="003478"/>
                </a:solidFill>
                <a:ea typeface="+mn-ea"/>
                <a:cs typeface="Arial" panose="020B0604020202020204" pitchFamily="34" charset="0"/>
              </a:rPr>
              <a:t>Teilchenwelt</a:t>
            </a:r>
            <a:endParaRPr lang="en-GB" sz="1600" dirty="0" smtClean="0">
              <a:solidFill>
                <a:srgbClr val="003478"/>
              </a:solidFill>
              <a:ea typeface="+mn-ea"/>
              <a:cs typeface="Arial" panose="020B0604020202020204" pitchFamily="34" charset="0"/>
            </a:endParaRPr>
          </a:p>
          <a:p>
            <a:pPr defTabSz="914400">
              <a:lnSpc>
                <a:spcPct val="90000"/>
              </a:lnSpc>
              <a:spcBef>
                <a:spcPct val="20000"/>
              </a:spcBef>
              <a:buFontTx/>
              <a:buChar char="•"/>
              <a:defRPr/>
            </a:pPr>
            <a:endParaRPr lang="en-GB" dirty="0" smtClean="0">
              <a:solidFill>
                <a:srgbClr val="003478"/>
              </a:solidFill>
              <a:ea typeface="+mn-ea"/>
              <a:cs typeface="Arial" panose="020B0604020202020204" pitchFamily="34" charset="0"/>
            </a:endParaRPr>
          </a:p>
        </p:txBody>
      </p:sp>
      <p:sp>
        <p:nvSpPr>
          <p:cNvPr id="10" name="Rectangle 3"/>
          <p:cNvSpPr txBox="1">
            <a:spLocks/>
          </p:cNvSpPr>
          <p:nvPr/>
        </p:nvSpPr>
        <p:spPr bwMode="auto">
          <a:xfrm>
            <a:off x="-35817" y="2780928"/>
            <a:ext cx="5051425" cy="25404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defTabSz="457200" rtl="0" eaLnBrk="0" fontAlgn="base" hangingPunct="0">
              <a:spcBef>
                <a:spcPct val="20000"/>
              </a:spcBef>
              <a:spcAft>
                <a:spcPct val="0"/>
              </a:spcAft>
              <a:buFont typeface="Arial" charset="0"/>
              <a:buNone/>
              <a:defRPr sz="2000" b="1" kern="1200">
                <a:solidFill>
                  <a:srgbClr val="646B86"/>
                </a:solidFill>
                <a:latin typeface="+mn-lt"/>
                <a:ea typeface="+mn-ea"/>
                <a:cs typeface="+mn-cs"/>
              </a:defRPr>
            </a:lvl1pPr>
            <a:lvl2pPr marL="457200" indent="0" algn="l" defTabSz="457200" rtl="0" eaLnBrk="0" fontAlgn="base" hangingPunct="0">
              <a:spcBef>
                <a:spcPct val="20000"/>
              </a:spcBef>
              <a:spcAft>
                <a:spcPct val="0"/>
              </a:spcAft>
              <a:buFont typeface="Arial" charset="0"/>
              <a:buNone/>
              <a:defRPr sz="2000" kern="1200">
                <a:solidFill>
                  <a:srgbClr val="77933C"/>
                </a:solidFill>
                <a:latin typeface="+mn-lt"/>
                <a:ea typeface="+mn-ea"/>
                <a:cs typeface="+mn-cs"/>
              </a:defRPr>
            </a:lvl2pPr>
            <a:lvl3pPr marL="914400" indent="0" algn="l" defTabSz="457200" rtl="0" eaLnBrk="0" fontAlgn="base" hangingPunct="0">
              <a:spcBef>
                <a:spcPct val="20000"/>
              </a:spcBef>
              <a:spcAft>
                <a:spcPct val="0"/>
              </a:spcAft>
              <a:buFont typeface="Arial" charset="0"/>
              <a:buNone/>
              <a:defRPr sz="2000" kern="1200">
                <a:solidFill>
                  <a:schemeClr val="accent4">
                    <a:lumMod val="75000"/>
                  </a:schemeClr>
                </a:solidFill>
                <a:latin typeface="+mn-lt"/>
                <a:ea typeface="+mn-ea"/>
                <a:cs typeface="+mn-cs"/>
              </a:defRPr>
            </a:lvl3pPr>
            <a:lvl4pPr marL="13716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4pPr>
            <a:lvl5pPr marL="1828800" indent="0" algn="l" defTabSz="457200" rtl="0" eaLnBrk="0" fontAlgn="base" hangingPunct="0">
              <a:spcBef>
                <a:spcPct val="20000"/>
              </a:spcBef>
              <a:spcAft>
                <a:spcPct val="0"/>
              </a:spcAft>
              <a:buFont typeface="Arial" charset="0"/>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7800" indent="-177800" defTabSz="266700"/>
            <a:r>
              <a:rPr lang="en-GB" sz="1800" dirty="0" smtClean="0">
                <a:solidFill>
                  <a:srgbClr val="003478"/>
                </a:solidFill>
                <a:latin typeface="Arial" charset="0"/>
              </a:rPr>
              <a:t>International Muon Week</a:t>
            </a:r>
          </a:p>
          <a:p>
            <a:pPr marL="177800" indent="-177800" defTabSz="266700"/>
            <a:r>
              <a:rPr lang="en-GB" sz="1400" dirty="0" err="1" smtClean="0">
                <a:solidFill>
                  <a:srgbClr val="003478"/>
                </a:solidFill>
                <a:latin typeface="Arial" charset="0"/>
              </a:rPr>
              <a:t>Quarknet</a:t>
            </a:r>
            <a:endParaRPr lang="en-GB" sz="1400" dirty="0" smtClean="0">
              <a:solidFill>
                <a:srgbClr val="003478"/>
              </a:solidFill>
              <a:latin typeface="Arial" charset="0"/>
            </a:endParaRPr>
          </a:p>
          <a:p>
            <a:pPr marL="177800" indent="-177800" defTabSz="266700"/>
            <a:r>
              <a:rPr lang="en-GB" sz="1600" dirty="0" smtClean="0">
                <a:solidFill>
                  <a:srgbClr val="003478"/>
                </a:solidFill>
                <a:latin typeface="Arial" charset="0"/>
                <a:hlinkClick r:id="rId6"/>
              </a:rPr>
              <a:t>http://Internationalmuonweek.org</a:t>
            </a:r>
            <a:endParaRPr lang="en-GB" sz="1600" dirty="0" smtClean="0">
              <a:solidFill>
                <a:srgbClr val="003478"/>
              </a:solidFill>
              <a:latin typeface="Arial" charset="0"/>
            </a:endParaRPr>
          </a:p>
          <a:p>
            <a:pPr marL="177800" indent="-177800" defTabSz="266700"/>
            <a:endParaRPr lang="en-GB" sz="1600" dirty="0" smtClean="0">
              <a:solidFill>
                <a:srgbClr val="003478"/>
              </a:solidFill>
              <a:latin typeface="Arial" charset="0"/>
            </a:endParaRPr>
          </a:p>
          <a:p>
            <a:pPr marL="177800" indent="-177800" defTabSz="266700"/>
            <a:r>
              <a:rPr lang="en-GB" sz="1800" dirty="0" smtClean="0">
                <a:solidFill>
                  <a:srgbClr val="003478"/>
                </a:solidFill>
                <a:latin typeface="Arial" charset="0"/>
              </a:rPr>
              <a:t>International Cosmic Day</a:t>
            </a:r>
          </a:p>
          <a:p>
            <a:pPr marL="177800" indent="-177800" defTabSz="266700"/>
            <a:r>
              <a:rPr lang="en-GB" sz="1600" dirty="0">
                <a:hlinkClick r:id="rId7"/>
              </a:rPr>
              <a:t>http://icd.desy.de</a:t>
            </a:r>
            <a:endParaRPr lang="en-GB" sz="1600" dirty="0" smtClean="0">
              <a:solidFill>
                <a:srgbClr val="003478"/>
              </a:solidFill>
              <a:latin typeface="Arial" charset="0"/>
            </a:endParaRPr>
          </a:p>
        </p:txBody>
      </p:sp>
      <p:sp>
        <p:nvSpPr>
          <p:cNvPr id="2" name="TextBox 1"/>
          <p:cNvSpPr txBox="1"/>
          <p:nvPr/>
        </p:nvSpPr>
        <p:spPr>
          <a:xfrm>
            <a:off x="108773" y="4797152"/>
            <a:ext cx="4751260" cy="1569660"/>
          </a:xfrm>
          <a:prstGeom prst="rect">
            <a:avLst/>
          </a:prstGeom>
          <a:noFill/>
        </p:spPr>
        <p:txBody>
          <a:bodyPr wrap="square" rtlCol="0">
            <a:spAutoFit/>
          </a:bodyPr>
          <a:lstStyle/>
          <a:p>
            <a:r>
              <a:rPr lang="en-US" sz="1600" dirty="0" smtClean="0">
                <a:solidFill>
                  <a:srgbClr val="800000"/>
                </a:solidFill>
              </a:rPr>
              <a:t>IPPOG is embracing all particle physics activities.</a:t>
            </a:r>
          </a:p>
          <a:p>
            <a:endParaRPr lang="en-US" sz="1600" dirty="0" smtClean="0">
              <a:solidFill>
                <a:srgbClr val="800000"/>
              </a:solidFill>
            </a:endParaRPr>
          </a:p>
          <a:p>
            <a:r>
              <a:rPr lang="en-US" sz="1600" dirty="0" smtClean="0">
                <a:solidFill>
                  <a:srgbClr val="800000"/>
                </a:solidFill>
              </a:rPr>
              <a:t>Although, historically, there is a strong bias towards LHC physics.</a:t>
            </a:r>
            <a:br>
              <a:rPr lang="en-US" sz="1600" dirty="0" smtClean="0">
                <a:solidFill>
                  <a:srgbClr val="800000"/>
                </a:solidFill>
              </a:rPr>
            </a:br>
            <a:endParaRPr lang="en-US" sz="1600" dirty="0" smtClean="0">
              <a:solidFill>
                <a:srgbClr val="800000"/>
              </a:solidFill>
            </a:endParaRPr>
          </a:p>
          <a:p>
            <a:r>
              <a:rPr lang="en-US" sz="1600" dirty="0" smtClean="0">
                <a:solidFill>
                  <a:srgbClr val="800000"/>
                </a:solidFill>
              </a:rPr>
              <a:t>This bias is lingering with a broader base. </a:t>
            </a:r>
            <a:endParaRPr lang="en-US" sz="1600" dirty="0">
              <a:solidFill>
                <a:srgbClr val="800000"/>
              </a:solidFill>
            </a:endParaRPr>
          </a:p>
        </p:txBody>
      </p:sp>
      <p:sp>
        <p:nvSpPr>
          <p:cNvPr id="4" name="Date Placeholder 3"/>
          <p:cNvSpPr>
            <a:spLocks noGrp="1"/>
          </p:cNvSpPr>
          <p:nvPr>
            <p:ph type="dt" sz="half" idx="2"/>
          </p:nvPr>
        </p:nvSpPr>
        <p:spPr/>
        <p:txBody>
          <a:bodyPr/>
          <a:lstStyle/>
          <a:p>
            <a:r>
              <a:rPr lang="de-CH" smtClean="0"/>
              <a:t>IPPOG Meeting #12, CERN, 10-12 November 2016</a:t>
            </a:r>
            <a:endParaRPr lang="en-US" dirty="0"/>
          </a:p>
        </p:txBody>
      </p:sp>
      <p:sp>
        <p:nvSpPr>
          <p:cNvPr id="5" name="Slide Number Placeholder 4"/>
          <p:cNvSpPr>
            <a:spLocks noGrp="1"/>
          </p:cNvSpPr>
          <p:nvPr>
            <p:ph type="sldNum" sz="quarter" idx="4"/>
          </p:nvPr>
        </p:nvSpPr>
        <p:spPr/>
        <p:txBody>
          <a:bodyPr/>
          <a:lstStyle/>
          <a:p>
            <a:pPr algn="r"/>
            <a:fld id="{A0A56251-BD2A-9048-A894-ED47CF33A725}" type="slidenum">
              <a:rPr lang="en-US" smtClean="0"/>
              <a:pPr algn="r"/>
              <a:t>15</a:t>
            </a:fld>
            <a:endParaRPr lang="en-US" dirty="0"/>
          </a:p>
        </p:txBody>
      </p:sp>
    </p:spTree>
    <p:extLst>
      <p:ext uri="{BB962C8B-B14F-4D97-AF65-F5344CB8AC3E}">
        <p14:creationId xmlns:p14="http://schemas.microsoft.com/office/powerpoint/2010/main" val="1058467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spc="-100" dirty="0" smtClean="0"/>
              <a:t>Int. </a:t>
            </a:r>
            <a:r>
              <a:rPr lang="en-US" spc="-100" dirty="0"/>
              <a:t>Day of Women and Girls in Science</a:t>
            </a:r>
            <a:endParaRPr lang="de-DE" spc="-100" dirty="0"/>
          </a:p>
        </p:txBody>
      </p:sp>
      <p:sp>
        <p:nvSpPr>
          <p:cNvPr id="2" name="Inhaltsplatzhalter 1"/>
          <p:cNvSpPr>
            <a:spLocks noGrp="1"/>
          </p:cNvSpPr>
          <p:nvPr>
            <p:ph idx="4294967295"/>
          </p:nvPr>
        </p:nvSpPr>
        <p:spPr>
          <a:xfrm>
            <a:off x="323528" y="3140968"/>
            <a:ext cx="8712968" cy="3384376"/>
          </a:xfrm>
        </p:spPr>
        <p:txBody>
          <a:bodyPr/>
          <a:lstStyle/>
          <a:p>
            <a:pPr marL="0" indent="0">
              <a:buNone/>
            </a:pPr>
            <a:r>
              <a:rPr lang="de-DE" sz="1800" dirty="0" smtClean="0">
                <a:solidFill>
                  <a:srgbClr val="132087"/>
                </a:solidFill>
                <a:hlinkClick r:id="rId3"/>
              </a:rPr>
              <a:t>http://www.un.org/en/events/women-and-girls-in-science-day/index.shtml</a:t>
            </a:r>
            <a:endParaRPr lang="de-DE" sz="1800" dirty="0" smtClean="0">
              <a:solidFill>
                <a:srgbClr val="132087"/>
              </a:solidFill>
            </a:endParaRPr>
          </a:p>
          <a:p>
            <a:pPr marL="0" indent="0">
              <a:buNone/>
            </a:pPr>
            <a:endParaRPr lang="de-DE" sz="1800" dirty="0" smtClean="0">
              <a:solidFill>
                <a:srgbClr val="132087"/>
              </a:solidFill>
            </a:endParaRPr>
          </a:p>
          <a:p>
            <a:pPr marL="0" indent="0">
              <a:buNone/>
            </a:pPr>
            <a:r>
              <a:rPr lang="de-DE" sz="1800" dirty="0" smtClean="0">
                <a:solidFill>
                  <a:srgbClr val="132087"/>
                </a:solidFill>
                <a:sym typeface="Wingdings" panose="05000000000000000000" pitchFamily="2" charset="2"/>
              </a:rPr>
              <a:t> </a:t>
            </a:r>
            <a:r>
              <a:rPr lang="de-DE" sz="1800" dirty="0" err="1" smtClean="0">
                <a:solidFill>
                  <a:srgbClr val="132087"/>
                </a:solidFill>
                <a:sym typeface="Wingdings" panose="05000000000000000000" pitchFamily="2" charset="2"/>
              </a:rPr>
              <a:t>encourage</a:t>
            </a:r>
            <a:r>
              <a:rPr lang="de-DE" sz="1800" dirty="0" smtClean="0">
                <a:solidFill>
                  <a:srgbClr val="132087"/>
                </a:solidFill>
                <a:sym typeface="Wingdings" panose="05000000000000000000" pitchFamily="2" charset="2"/>
              </a:rPr>
              <a:t> </a:t>
            </a:r>
            <a:r>
              <a:rPr lang="de-DE" sz="1800" dirty="0" err="1" smtClean="0">
                <a:solidFill>
                  <a:srgbClr val="132087"/>
                </a:solidFill>
                <a:sym typeface="Wingdings" panose="05000000000000000000" pitchFamily="2" charset="2"/>
              </a:rPr>
              <a:t>girls</a:t>
            </a:r>
            <a:r>
              <a:rPr lang="de-DE" sz="1800" dirty="0" smtClean="0">
                <a:solidFill>
                  <a:srgbClr val="132087"/>
                </a:solidFill>
                <a:sym typeface="Wingdings" panose="05000000000000000000" pitchFamily="2" charset="2"/>
              </a:rPr>
              <a:t> </a:t>
            </a:r>
            <a:r>
              <a:rPr lang="de-DE" sz="1800" dirty="0" err="1" smtClean="0">
                <a:solidFill>
                  <a:srgbClr val="132087"/>
                </a:solidFill>
                <a:sym typeface="Wingdings" panose="05000000000000000000" pitchFamily="2" charset="2"/>
              </a:rPr>
              <a:t>to</a:t>
            </a:r>
            <a:r>
              <a:rPr lang="de-DE" sz="1800" dirty="0" smtClean="0">
                <a:solidFill>
                  <a:srgbClr val="132087"/>
                </a:solidFill>
                <a:sym typeface="Wingdings" panose="05000000000000000000" pitchFamily="2" charset="2"/>
              </a:rPr>
              <a:t> </a:t>
            </a:r>
            <a:r>
              <a:rPr lang="de-DE" sz="1800" dirty="0" err="1" smtClean="0">
                <a:solidFill>
                  <a:srgbClr val="132087"/>
                </a:solidFill>
                <a:sym typeface="Wingdings" panose="05000000000000000000" pitchFamily="2" charset="2"/>
              </a:rPr>
              <a:t>pursue</a:t>
            </a:r>
            <a:r>
              <a:rPr lang="de-DE" sz="1800" dirty="0" smtClean="0">
                <a:solidFill>
                  <a:srgbClr val="132087"/>
                </a:solidFill>
                <a:sym typeface="Wingdings" panose="05000000000000000000" pitchFamily="2" charset="2"/>
              </a:rPr>
              <a:t> a </a:t>
            </a:r>
            <a:r>
              <a:rPr lang="de-DE" sz="1800" dirty="0" err="1" smtClean="0">
                <a:solidFill>
                  <a:srgbClr val="132087"/>
                </a:solidFill>
                <a:sym typeface="Wingdings" panose="05000000000000000000" pitchFamily="2" charset="2"/>
              </a:rPr>
              <a:t>career</a:t>
            </a:r>
            <a:r>
              <a:rPr lang="de-DE" sz="1800" dirty="0" smtClean="0">
                <a:solidFill>
                  <a:srgbClr val="132087"/>
                </a:solidFill>
                <a:sym typeface="Wingdings" panose="05000000000000000000" pitchFamily="2" charset="2"/>
              </a:rPr>
              <a:t> in </a:t>
            </a:r>
            <a:r>
              <a:rPr lang="de-DE" sz="1800" dirty="0" err="1" smtClean="0">
                <a:solidFill>
                  <a:srgbClr val="132087"/>
                </a:solidFill>
                <a:sym typeface="Wingdings" panose="05000000000000000000" pitchFamily="2" charset="2"/>
              </a:rPr>
              <a:t>science</a:t>
            </a:r>
            <a:endParaRPr lang="de-DE" sz="1800" dirty="0" smtClean="0">
              <a:solidFill>
                <a:srgbClr val="132087"/>
              </a:solidFill>
              <a:sym typeface="Wingdings" panose="05000000000000000000" pitchFamily="2" charset="2"/>
            </a:endParaRPr>
          </a:p>
          <a:p>
            <a:pPr marL="0" indent="0">
              <a:buNone/>
            </a:pPr>
            <a:r>
              <a:rPr lang="en-US" sz="1800" dirty="0" smtClean="0">
                <a:solidFill>
                  <a:srgbClr val="132087"/>
                </a:solidFill>
                <a:sym typeface="Wingdings" panose="05000000000000000000" pitchFamily="2" charset="2"/>
              </a:rPr>
              <a:t> </a:t>
            </a:r>
            <a:r>
              <a:rPr lang="en-US" sz="1800" dirty="0">
                <a:solidFill>
                  <a:srgbClr val="132087"/>
                </a:solidFill>
              </a:rPr>
              <a:t>encouraging the development of science education policies and </a:t>
            </a:r>
            <a:r>
              <a:rPr lang="en-US" sz="1800" dirty="0" smtClean="0">
                <a:solidFill>
                  <a:srgbClr val="132087"/>
                </a:solidFill>
              </a:rPr>
              <a:t>programming</a:t>
            </a:r>
          </a:p>
          <a:p>
            <a:pPr marL="0" indent="0">
              <a:buNone/>
            </a:pPr>
            <a:r>
              <a:rPr lang="en-US" sz="1800" dirty="0" smtClean="0">
                <a:solidFill>
                  <a:srgbClr val="132087"/>
                </a:solidFill>
                <a:sym typeface="Wingdings" panose="05000000000000000000" pitchFamily="2" charset="2"/>
              </a:rPr>
              <a:t> </a:t>
            </a:r>
            <a:r>
              <a:rPr lang="en-US" sz="1800" dirty="0" smtClean="0">
                <a:solidFill>
                  <a:srgbClr val="132087"/>
                </a:solidFill>
              </a:rPr>
              <a:t>recognize </a:t>
            </a:r>
            <a:r>
              <a:rPr lang="en-US" sz="1800" dirty="0">
                <a:solidFill>
                  <a:srgbClr val="132087"/>
                </a:solidFill>
              </a:rPr>
              <a:t>the achievements of women in </a:t>
            </a:r>
            <a:r>
              <a:rPr lang="en-US" sz="1800" dirty="0" smtClean="0">
                <a:solidFill>
                  <a:srgbClr val="132087"/>
                </a:solidFill>
              </a:rPr>
              <a:t>science</a:t>
            </a:r>
          </a:p>
          <a:p>
            <a:endParaRPr lang="de-DE" sz="1800" dirty="0" smtClean="0">
              <a:solidFill>
                <a:srgbClr val="132087"/>
              </a:solidFill>
            </a:endParaRPr>
          </a:p>
          <a:p>
            <a:r>
              <a:rPr lang="de-DE" sz="1800" dirty="0" smtClean="0">
                <a:solidFill>
                  <a:srgbClr val="132087"/>
                </a:solidFill>
              </a:rPr>
              <a:t>IPPOG: </a:t>
            </a:r>
            <a:r>
              <a:rPr lang="de-DE" sz="1800" dirty="0" err="1" smtClean="0">
                <a:solidFill>
                  <a:srgbClr val="132087"/>
                </a:solidFill>
              </a:rPr>
              <a:t>MasterClasses</a:t>
            </a:r>
            <a:r>
              <a:rPr lang="de-DE" sz="1800" dirty="0" smtClean="0">
                <a:solidFill>
                  <a:srgbClr val="132087"/>
                </a:solidFill>
              </a:rPr>
              <a:t> for </a:t>
            </a:r>
            <a:r>
              <a:rPr lang="de-DE" sz="1800" dirty="0" err="1" smtClean="0">
                <a:solidFill>
                  <a:srgbClr val="132087"/>
                </a:solidFill>
              </a:rPr>
              <a:t>girls</a:t>
            </a:r>
            <a:r>
              <a:rPr lang="de-DE" sz="1800" dirty="0" smtClean="0">
                <a:solidFill>
                  <a:srgbClr val="132087"/>
                </a:solidFill>
              </a:rPr>
              <a:t> </a:t>
            </a:r>
            <a:r>
              <a:rPr lang="de-DE" sz="1800" dirty="0" err="1" smtClean="0">
                <a:solidFill>
                  <a:srgbClr val="132087"/>
                </a:solidFill>
              </a:rPr>
              <a:t>only</a:t>
            </a:r>
            <a:r>
              <a:rPr lang="de-DE" sz="1800" dirty="0" smtClean="0">
                <a:solidFill>
                  <a:srgbClr val="132087"/>
                </a:solidFill>
              </a:rPr>
              <a:t> on Feb 11</a:t>
            </a:r>
          </a:p>
          <a:p>
            <a:r>
              <a:rPr lang="de-DE" sz="1800" dirty="0" smtClean="0">
                <a:solidFill>
                  <a:srgbClr val="132087"/>
                </a:solidFill>
              </a:rPr>
              <a:t>will </a:t>
            </a:r>
            <a:r>
              <a:rPr lang="de-DE" sz="1800" dirty="0" err="1" smtClean="0">
                <a:solidFill>
                  <a:srgbClr val="132087"/>
                </a:solidFill>
              </a:rPr>
              <a:t>be</a:t>
            </a:r>
            <a:r>
              <a:rPr lang="de-DE" sz="1800" dirty="0" smtClean="0">
                <a:solidFill>
                  <a:srgbClr val="132087"/>
                </a:solidFill>
              </a:rPr>
              <a:t> </a:t>
            </a:r>
            <a:r>
              <a:rPr lang="de-DE" sz="1800" dirty="0" err="1" smtClean="0">
                <a:solidFill>
                  <a:srgbClr val="132087"/>
                </a:solidFill>
              </a:rPr>
              <a:t>advertised</a:t>
            </a:r>
            <a:r>
              <a:rPr lang="de-DE" sz="1800" dirty="0" smtClean="0">
                <a:solidFill>
                  <a:srgbClr val="132087"/>
                </a:solidFill>
              </a:rPr>
              <a:t> </a:t>
            </a:r>
            <a:r>
              <a:rPr lang="de-DE" sz="1800" dirty="0" err="1" smtClean="0">
                <a:solidFill>
                  <a:srgbClr val="132087"/>
                </a:solidFill>
              </a:rPr>
              <a:t>to</a:t>
            </a:r>
            <a:r>
              <a:rPr lang="de-DE" sz="1800" dirty="0" smtClean="0">
                <a:solidFill>
                  <a:srgbClr val="132087"/>
                </a:solidFill>
              </a:rPr>
              <a:t> all MC </a:t>
            </a:r>
            <a:r>
              <a:rPr lang="de-DE" sz="1800" dirty="0" err="1" smtClean="0">
                <a:solidFill>
                  <a:srgbClr val="132087"/>
                </a:solidFill>
              </a:rPr>
              <a:t>institutes</a:t>
            </a:r>
            <a:r>
              <a:rPr lang="de-DE" sz="1800" dirty="0" smtClean="0">
                <a:solidFill>
                  <a:srgbClr val="132087"/>
                </a:solidFill>
              </a:rPr>
              <a:t>, </a:t>
            </a:r>
            <a:r>
              <a:rPr lang="de-DE" sz="1800" dirty="0" err="1" smtClean="0">
                <a:solidFill>
                  <a:srgbClr val="132087"/>
                </a:solidFill>
              </a:rPr>
              <a:t>see</a:t>
            </a:r>
            <a:r>
              <a:rPr lang="de-DE" sz="1800" dirty="0" smtClean="0">
                <a:solidFill>
                  <a:srgbClr val="132087"/>
                </a:solidFill>
              </a:rPr>
              <a:t> </a:t>
            </a:r>
            <a:r>
              <a:rPr lang="de-DE" sz="1800" dirty="0" err="1" smtClean="0">
                <a:solidFill>
                  <a:srgbClr val="132087"/>
                </a:solidFill>
              </a:rPr>
              <a:t>how</a:t>
            </a:r>
            <a:r>
              <a:rPr lang="de-DE" sz="1800" dirty="0" smtClean="0">
                <a:solidFill>
                  <a:srgbClr val="132087"/>
                </a:solidFill>
              </a:rPr>
              <a:t> </a:t>
            </a:r>
            <a:r>
              <a:rPr lang="de-DE" sz="1800" dirty="0" err="1" smtClean="0">
                <a:solidFill>
                  <a:srgbClr val="132087"/>
                </a:solidFill>
              </a:rPr>
              <a:t>many</a:t>
            </a:r>
            <a:r>
              <a:rPr lang="de-DE" sz="1800" dirty="0" smtClean="0">
                <a:solidFill>
                  <a:srgbClr val="132087"/>
                </a:solidFill>
              </a:rPr>
              <a:t> </a:t>
            </a:r>
            <a:r>
              <a:rPr lang="de-DE" sz="1800" dirty="0" err="1" smtClean="0">
                <a:solidFill>
                  <a:srgbClr val="132087"/>
                </a:solidFill>
              </a:rPr>
              <a:t>are</a:t>
            </a:r>
            <a:r>
              <a:rPr lang="de-DE" sz="1800" dirty="0" smtClean="0">
                <a:solidFill>
                  <a:srgbClr val="132087"/>
                </a:solidFill>
              </a:rPr>
              <a:t> </a:t>
            </a:r>
            <a:r>
              <a:rPr lang="de-DE" sz="1800" dirty="0" err="1" smtClean="0">
                <a:solidFill>
                  <a:srgbClr val="132087"/>
                </a:solidFill>
              </a:rPr>
              <a:t>interested</a:t>
            </a:r>
            <a:endParaRPr lang="de-DE" sz="1800" dirty="0" smtClean="0">
              <a:solidFill>
                <a:srgbClr val="132087"/>
              </a:solidFill>
            </a:endParaRPr>
          </a:p>
          <a:p>
            <a:pPr lvl="1"/>
            <a:r>
              <a:rPr lang="de-DE" sz="1800" dirty="0" smtClean="0">
                <a:solidFill>
                  <a:srgbClr val="132087"/>
                </a:solidFill>
              </a:rPr>
              <a:t>MCs for </a:t>
            </a:r>
            <a:r>
              <a:rPr lang="de-DE" sz="1800" dirty="0" err="1" smtClean="0">
                <a:solidFill>
                  <a:srgbClr val="132087"/>
                </a:solidFill>
              </a:rPr>
              <a:t>girls</a:t>
            </a:r>
            <a:r>
              <a:rPr lang="de-DE" sz="1800" dirty="0" smtClean="0">
                <a:solidFill>
                  <a:srgbClr val="132087"/>
                </a:solidFill>
              </a:rPr>
              <a:t> </a:t>
            </a:r>
            <a:r>
              <a:rPr lang="de-DE" sz="1800" dirty="0" err="1" smtClean="0">
                <a:solidFill>
                  <a:srgbClr val="132087"/>
                </a:solidFill>
              </a:rPr>
              <a:t>only</a:t>
            </a:r>
            <a:endParaRPr lang="de-DE" sz="1800" dirty="0" smtClean="0">
              <a:solidFill>
                <a:srgbClr val="132087"/>
              </a:solidFill>
            </a:endParaRPr>
          </a:p>
          <a:p>
            <a:pPr lvl="1"/>
            <a:r>
              <a:rPr lang="de-DE" sz="1800" dirty="0" err="1" smtClean="0">
                <a:solidFill>
                  <a:srgbClr val="132087"/>
                </a:solidFill>
              </a:rPr>
              <a:t>female</a:t>
            </a:r>
            <a:r>
              <a:rPr lang="de-DE" sz="1800" dirty="0" smtClean="0">
                <a:solidFill>
                  <a:srgbClr val="132087"/>
                </a:solidFill>
              </a:rPr>
              <a:t> </a:t>
            </a:r>
            <a:r>
              <a:rPr lang="de-DE" sz="1800" dirty="0" err="1" smtClean="0">
                <a:solidFill>
                  <a:srgbClr val="132087"/>
                </a:solidFill>
              </a:rPr>
              <a:t>tutors</a:t>
            </a:r>
            <a:r>
              <a:rPr lang="de-DE" sz="1800" dirty="0" smtClean="0">
                <a:solidFill>
                  <a:srgbClr val="132087"/>
                </a:solidFill>
              </a:rPr>
              <a:t> </a:t>
            </a:r>
            <a:r>
              <a:rPr lang="de-DE" sz="1800" dirty="0" err="1" smtClean="0">
                <a:solidFill>
                  <a:srgbClr val="132087"/>
                </a:solidFill>
              </a:rPr>
              <a:t>and</a:t>
            </a:r>
            <a:r>
              <a:rPr lang="de-DE" sz="1800" dirty="0" smtClean="0">
                <a:solidFill>
                  <a:srgbClr val="132087"/>
                </a:solidFill>
              </a:rPr>
              <a:t> </a:t>
            </a:r>
            <a:r>
              <a:rPr lang="de-DE" sz="1800" dirty="0" err="1" smtClean="0">
                <a:solidFill>
                  <a:srgbClr val="132087"/>
                </a:solidFill>
              </a:rPr>
              <a:t>moderators</a:t>
            </a:r>
            <a:r>
              <a:rPr lang="de-DE" sz="1800" dirty="0" smtClean="0">
                <a:solidFill>
                  <a:srgbClr val="132087"/>
                </a:solidFill>
              </a:rPr>
              <a:t>, </a:t>
            </a:r>
            <a:r>
              <a:rPr lang="de-DE" sz="1800" dirty="0" err="1" smtClean="0">
                <a:solidFill>
                  <a:srgbClr val="132087"/>
                </a:solidFill>
              </a:rPr>
              <a:t>as</a:t>
            </a:r>
            <a:r>
              <a:rPr lang="de-DE" sz="1800" dirty="0" smtClean="0">
                <a:solidFill>
                  <a:srgbClr val="132087"/>
                </a:solidFill>
              </a:rPr>
              <a:t> </a:t>
            </a:r>
            <a:r>
              <a:rPr lang="de-DE" sz="1800" dirty="0" err="1" smtClean="0">
                <a:solidFill>
                  <a:srgbClr val="132087"/>
                </a:solidFill>
              </a:rPr>
              <a:t>much</a:t>
            </a:r>
            <a:r>
              <a:rPr lang="de-DE" sz="1800" dirty="0" smtClean="0">
                <a:solidFill>
                  <a:srgbClr val="132087"/>
                </a:solidFill>
              </a:rPr>
              <a:t> </a:t>
            </a:r>
            <a:r>
              <a:rPr lang="de-DE" sz="1800" dirty="0" err="1" smtClean="0">
                <a:solidFill>
                  <a:srgbClr val="132087"/>
                </a:solidFill>
              </a:rPr>
              <a:t>as</a:t>
            </a:r>
            <a:r>
              <a:rPr lang="de-DE" sz="1800" dirty="0" smtClean="0">
                <a:solidFill>
                  <a:srgbClr val="132087"/>
                </a:solidFill>
              </a:rPr>
              <a:t> </a:t>
            </a:r>
            <a:r>
              <a:rPr lang="de-DE" sz="1800" dirty="0" err="1" smtClean="0">
                <a:solidFill>
                  <a:srgbClr val="132087"/>
                </a:solidFill>
              </a:rPr>
              <a:t>possible</a:t>
            </a:r>
            <a:endParaRPr lang="de-DE" sz="1800" dirty="0" smtClean="0">
              <a:solidFill>
                <a:srgbClr val="132087"/>
              </a:solidFill>
            </a:endParaRPr>
          </a:p>
          <a:p>
            <a:pPr lvl="1"/>
            <a:r>
              <a:rPr lang="de-DE" sz="1800" dirty="0" err="1" smtClean="0">
                <a:solidFill>
                  <a:srgbClr val="132087"/>
                </a:solidFill>
              </a:rPr>
              <a:t>adapt</a:t>
            </a:r>
            <a:r>
              <a:rPr lang="de-DE" sz="1800" dirty="0" smtClean="0">
                <a:solidFill>
                  <a:srgbClr val="132087"/>
                </a:solidFill>
              </a:rPr>
              <a:t> </a:t>
            </a:r>
            <a:r>
              <a:rPr lang="de-DE" sz="1800" dirty="0" err="1" smtClean="0">
                <a:solidFill>
                  <a:srgbClr val="132087"/>
                </a:solidFill>
              </a:rPr>
              <a:t>focus</a:t>
            </a:r>
            <a:r>
              <a:rPr lang="de-DE" sz="1800" dirty="0" smtClean="0">
                <a:solidFill>
                  <a:srgbClr val="132087"/>
                </a:solidFill>
              </a:rPr>
              <a:t> of </a:t>
            </a:r>
            <a:r>
              <a:rPr lang="de-DE" sz="1800" dirty="0" err="1" smtClean="0">
                <a:solidFill>
                  <a:srgbClr val="132087"/>
                </a:solidFill>
              </a:rPr>
              <a:t>the</a:t>
            </a:r>
            <a:r>
              <a:rPr lang="de-DE" sz="1800" dirty="0" smtClean="0">
                <a:solidFill>
                  <a:srgbClr val="132087"/>
                </a:solidFill>
              </a:rPr>
              <a:t> </a:t>
            </a:r>
            <a:r>
              <a:rPr lang="de-DE" sz="1800" dirty="0" err="1" smtClean="0">
                <a:solidFill>
                  <a:srgbClr val="132087"/>
                </a:solidFill>
              </a:rPr>
              <a:t>video</a:t>
            </a:r>
            <a:r>
              <a:rPr lang="de-DE" sz="1800" dirty="0" smtClean="0">
                <a:solidFill>
                  <a:srgbClr val="132087"/>
                </a:solidFill>
              </a:rPr>
              <a:t> </a:t>
            </a:r>
            <a:r>
              <a:rPr lang="de-DE" sz="1800" dirty="0" err="1" smtClean="0">
                <a:solidFill>
                  <a:srgbClr val="132087"/>
                </a:solidFill>
              </a:rPr>
              <a:t>conference</a:t>
            </a:r>
            <a:endParaRPr lang="de-DE" sz="1800" dirty="0" smtClean="0">
              <a:solidFill>
                <a:srgbClr val="132087"/>
              </a:solidFill>
            </a:endParaRPr>
          </a:p>
        </p:txBody>
      </p:sp>
      <p:pic>
        <p:nvPicPr>
          <p:cNvPr id="7" name="Picture 6"/>
          <p:cNvPicPr>
            <a:picLocks noChangeAspect="1"/>
          </p:cNvPicPr>
          <p:nvPr/>
        </p:nvPicPr>
        <p:blipFill>
          <a:blip r:embed="rId4"/>
          <a:stretch>
            <a:fillRect/>
          </a:stretch>
        </p:blipFill>
        <p:spPr>
          <a:xfrm>
            <a:off x="381063" y="748019"/>
            <a:ext cx="6172137" cy="2410023"/>
          </a:xfrm>
          <a:prstGeom prst="rect">
            <a:avLst/>
          </a:prstGeom>
        </p:spPr>
      </p:pic>
      <p:sp>
        <p:nvSpPr>
          <p:cNvPr id="8" name="Rectangle 7"/>
          <p:cNvSpPr/>
          <p:nvPr/>
        </p:nvSpPr>
        <p:spPr>
          <a:xfrm>
            <a:off x="6563739" y="951622"/>
            <a:ext cx="2286000" cy="369332"/>
          </a:xfrm>
          <a:prstGeom prst="rect">
            <a:avLst/>
          </a:prstGeom>
        </p:spPr>
        <p:txBody>
          <a:bodyPr wrap="square">
            <a:spAutoFit/>
          </a:bodyPr>
          <a:lstStyle/>
          <a:p>
            <a:r>
              <a:rPr lang="de-DE" b="1" dirty="0" err="1">
                <a:solidFill>
                  <a:srgbClr val="132087"/>
                </a:solidFill>
              </a:rPr>
              <a:t>February</a:t>
            </a:r>
            <a:r>
              <a:rPr lang="de-DE" b="1" dirty="0">
                <a:solidFill>
                  <a:srgbClr val="132087"/>
                </a:solidFill>
              </a:rPr>
              <a:t> </a:t>
            </a:r>
            <a:r>
              <a:rPr lang="de-DE" b="1" dirty="0" smtClean="0">
                <a:solidFill>
                  <a:srgbClr val="132087"/>
                </a:solidFill>
              </a:rPr>
              <a:t>11, 2017</a:t>
            </a:r>
            <a:endParaRPr lang="de-DE" b="1" dirty="0">
              <a:solidFill>
                <a:srgbClr val="132087"/>
              </a:solidFill>
            </a:endParaRPr>
          </a:p>
        </p:txBody>
      </p:sp>
      <p:sp>
        <p:nvSpPr>
          <p:cNvPr id="9" name="Date Placeholder 8"/>
          <p:cNvSpPr>
            <a:spLocks noGrp="1"/>
          </p:cNvSpPr>
          <p:nvPr>
            <p:ph type="dt" sz="half" idx="2"/>
          </p:nvPr>
        </p:nvSpPr>
        <p:spPr/>
        <p:txBody>
          <a:bodyPr/>
          <a:lstStyle/>
          <a:p>
            <a:r>
              <a:rPr lang="de-CH" smtClean="0"/>
              <a:t>IPPOG Meeting #12, CERN, 10-12 November 2016</a:t>
            </a:r>
            <a:endParaRPr lang="en-US" dirty="0"/>
          </a:p>
        </p:txBody>
      </p:sp>
      <p:sp>
        <p:nvSpPr>
          <p:cNvPr id="10" name="Slide Number Placeholder 9"/>
          <p:cNvSpPr>
            <a:spLocks noGrp="1"/>
          </p:cNvSpPr>
          <p:nvPr>
            <p:ph type="sldNum" sz="quarter" idx="4"/>
          </p:nvPr>
        </p:nvSpPr>
        <p:spPr/>
        <p:txBody>
          <a:bodyPr/>
          <a:lstStyle/>
          <a:p>
            <a:pPr algn="r"/>
            <a:fld id="{A0A56251-BD2A-9048-A894-ED47CF33A725}" type="slidenum">
              <a:rPr lang="en-US" smtClean="0"/>
              <a:pPr algn="r"/>
              <a:t>16</a:t>
            </a:fld>
            <a:endParaRPr lang="en-US" dirty="0"/>
          </a:p>
        </p:txBody>
      </p:sp>
    </p:spTree>
    <p:extLst>
      <p:ext uri="{BB962C8B-B14F-4D97-AF65-F5344CB8AC3E}">
        <p14:creationId xmlns:p14="http://schemas.microsoft.com/office/powerpoint/2010/main" val="166898823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0800" y="2492896"/>
            <a:ext cx="5137909" cy="3897724"/>
          </a:xfrm>
          <a:prstGeom prst="rect">
            <a:avLst/>
          </a:prstGeom>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3"/>
          <a:stretch>
            <a:fillRect/>
          </a:stretch>
        </p:blipFill>
        <p:spPr>
          <a:xfrm>
            <a:off x="4067944" y="836712"/>
            <a:ext cx="5207454" cy="3762385"/>
          </a:xfrm>
          <a:prstGeom prst="rect">
            <a:avLst/>
          </a:prstGeom>
          <a:effectLst>
            <a:outerShdw blurRad="50800" dist="38100" dir="2700000" algn="tl" rotWithShape="0">
              <a:srgbClr val="000000">
                <a:alpha val="43000"/>
              </a:srgbClr>
            </a:outerShdw>
          </a:effectLst>
        </p:spPr>
      </p:pic>
      <p:sp>
        <p:nvSpPr>
          <p:cNvPr id="2" name="Title 1"/>
          <p:cNvSpPr>
            <a:spLocks noGrp="1"/>
          </p:cNvSpPr>
          <p:nvPr>
            <p:ph type="title"/>
          </p:nvPr>
        </p:nvSpPr>
        <p:spPr>
          <a:xfrm>
            <a:off x="971600" y="274638"/>
            <a:ext cx="7571184" cy="490066"/>
          </a:xfrm>
        </p:spPr>
        <p:txBody>
          <a:bodyPr>
            <a:normAutofit fontScale="90000"/>
          </a:bodyPr>
          <a:lstStyle/>
          <a:p>
            <a:pPr algn="l"/>
            <a:r>
              <a:rPr lang="en-GB" dirty="0"/>
              <a:t>Competition: </a:t>
            </a:r>
            <a:r>
              <a:rPr lang="en-GB" dirty="0" smtClean="0"/>
              <a:t/>
            </a:r>
            <a:br>
              <a:rPr lang="en-GB" dirty="0" smtClean="0"/>
            </a:br>
            <a:r>
              <a:rPr lang="en-GB" dirty="0" smtClean="0"/>
              <a:t>a </a:t>
            </a:r>
            <a:r>
              <a:rPr lang="en-GB" dirty="0"/>
              <a:t>beam line for schools</a:t>
            </a:r>
            <a:r>
              <a:rPr lang="en-GB" sz="2000" dirty="0"/>
              <a:t/>
            </a:r>
            <a:br>
              <a:rPr lang="en-GB" sz="2000" dirty="0"/>
            </a:br>
            <a:endParaRPr lang="en-GB" sz="2000" dirty="0"/>
          </a:p>
        </p:txBody>
      </p:sp>
      <p:sp>
        <p:nvSpPr>
          <p:cNvPr id="4" name="Rectangle 3"/>
          <p:cNvSpPr/>
          <p:nvPr/>
        </p:nvSpPr>
        <p:spPr>
          <a:xfrm>
            <a:off x="14784" y="908720"/>
            <a:ext cx="8147248" cy="1477328"/>
          </a:xfrm>
          <a:prstGeom prst="rect">
            <a:avLst/>
          </a:prstGeom>
        </p:spPr>
        <p:txBody>
          <a:bodyPr wrap="square">
            <a:spAutoFit/>
          </a:bodyPr>
          <a:lstStyle/>
          <a:p>
            <a:r>
              <a:rPr lang="en-GB" dirty="0">
                <a:solidFill>
                  <a:srgbClr val="800000"/>
                </a:solidFill>
              </a:rPr>
              <a:t>IPPOG </a:t>
            </a:r>
            <a:r>
              <a:rPr lang="en-GB" dirty="0" smtClean="0">
                <a:solidFill>
                  <a:srgbClr val="800000"/>
                </a:solidFill>
              </a:rPr>
              <a:t>acts </a:t>
            </a:r>
            <a:r>
              <a:rPr lang="en-GB" dirty="0">
                <a:solidFill>
                  <a:srgbClr val="800000"/>
                </a:solidFill>
              </a:rPr>
              <a:t>as local contacts</a:t>
            </a:r>
          </a:p>
          <a:p>
            <a:r>
              <a:rPr lang="en-GB" dirty="0">
                <a:solidFill>
                  <a:srgbClr val="800000"/>
                </a:solidFill>
              </a:rPr>
              <a:t>to schools in many countries.</a:t>
            </a:r>
          </a:p>
          <a:p>
            <a:r>
              <a:rPr lang="en-GB" dirty="0" smtClean="0">
                <a:solidFill>
                  <a:srgbClr val="111881"/>
                </a:solidFill>
              </a:rPr>
              <a:t>IPPOG </a:t>
            </a:r>
            <a:r>
              <a:rPr lang="en-GB" dirty="0">
                <a:solidFill>
                  <a:srgbClr val="111881"/>
                </a:solidFill>
              </a:rPr>
              <a:t>members </a:t>
            </a:r>
            <a:r>
              <a:rPr lang="en-GB" dirty="0" smtClean="0">
                <a:solidFill>
                  <a:srgbClr val="111881"/>
                </a:solidFill>
              </a:rPr>
              <a:t>take responsibilities</a:t>
            </a:r>
            <a:endParaRPr lang="en-GB" dirty="0">
              <a:solidFill>
                <a:srgbClr val="111881"/>
              </a:solidFill>
            </a:endParaRPr>
          </a:p>
          <a:p>
            <a:r>
              <a:rPr lang="en-GB" dirty="0">
                <a:solidFill>
                  <a:srgbClr val="111881"/>
                </a:solidFill>
              </a:rPr>
              <a:t>for multiple countries to ensure that language </a:t>
            </a:r>
          </a:p>
          <a:p>
            <a:r>
              <a:rPr lang="en-GB" dirty="0">
                <a:solidFill>
                  <a:srgbClr val="111881"/>
                </a:solidFill>
              </a:rPr>
              <a:t>barriers will not be a insurmountable hurdle</a:t>
            </a:r>
            <a:r>
              <a:rPr lang="en-GB" dirty="0" smtClean="0">
                <a:solidFill>
                  <a:srgbClr val="111881"/>
                </a:solidFill>
              </a:rPr>
              <a:t>.</a:t>
            </a:r>
            <a:endParaRPr lang="en-GB" dirty="0">
              <a:solidFill>
                <a:srgbClr val="111881"/>
              </a:solidFill>
            </a:endParaRPr>
          </a:p>
        </p:txBody>
      </p:sp>
      <p:sp>
        <p:nvSpPr>
          <p:cNvPr id="3" name="Rectangle 2"/>
          <p:cNvSpPr/>
          <p:nvPr/>
        </p:nvSpPr>
        <p:spPr>
          <a:xfrm>
            <a:off x="4748143" y="6021288"/>
            <a:ext cx="4288353" cy="369332"/>
          </a:xfrm>
          <a:prstGeom prst="rect">
            <a:avLst/>
          </a:prstGeom>
        </p:spPr>
        <p:txBody>
          <a:bodyPr wrap="none">
            <a:spAutoFit/>
          </a:bodyPr>
          <a:lstStyle/>
          <a:p>
            <a:r>
              <a:rPr lang="en-US" dirty="0" smtClean="0">
                <a:hlinkClick r:id="rId4"/>
              </a:rPr>
              <a:t>http://beamline-for-schools.web.cern.ch</a:t>
            </a:r>
            <a:endParaRPr lang="en-US" dirty="0"/>
          </a:p>
        </p:txBody>
      </p:sp>
      <p:sp>
        <p:nvSpPr>
          <p:cNvPr id="6" name="TextBox 5"/>
          <p:cNvSpPr txBox="1"/>
          <p:nvPr/>
        </p:nvSpPr>
        <p:spPr>
          <a:xfrm>
            <a:off x="4765146" y="4869160"/>
            <a:ext cx="4559382" cy="1200329"/>
          </a:xfrm>
          <a:prstGeom prst="rect">
            <a:avLst/>
          </a:prstGeom>
          <a:solidFill>
            <a:schemeClr val="bg1"/>
          </a:solidFill>
        </p:spPr>
        <p:txBody>
          <a:bodyPr wrap="square" rtlCol="0">
            <a:spAutoFit/>
          </a:bodyPr>
          <a:lstStyle/>
          <a:p>
            <a:r>
              <a:rPr lang="en-US" dirty="0" smtClean="0">
                <a:solidFill>
                  <a:srgbClr val="111881"/>
                </a:solidFill>
              </a:rPr>
              <a:t>Competition for 2016</a:t>
            </a:r>
          </a:p>
          <a:p>
            <a:r>
              <a:rPr lang="en-US" dirty="0" smtClean="0">
                <a:solidFill>
                  <a:srgbClr val="111881"/>
                </a:solidFill>
              </a:rPr>
              <a:t>Winner teams arrived at CERN this week</a:t>
            </a:r>
          </a:p>
          <a:p>
            <a:endParaRPr lang="en-US" dirty="0">
              <a:solidFill>
                <a:srgbClr val="111881"/>
              </a:solidFill>
            </a:endParaRPr>
          </a:p>
          <a:p>
            <a:r>
              <a:rPr lang="en-US" dirty="0" smtClean="0">
                <a:solidFill>
                  <a:srgbClr val="111881"/>
                </a:solidFill>
              </a:rPr>
              <a:t>Competition 2017 call on 14 July</a:t>
            </a:r>
            <a:endParaRPr lang="en-US" dirty="0">
              <a:solidFill>
                <a:srgbClr val="111881"/>
              </a:solidFill>
            </a:endParaRPr>
          </a:p>
        </p:txBody>
      </p:sp>
      <p:sp>
        <p:nvSpPr>
          <p:cNvPr id="16" name="Rectangle 15"/>
          <p:cNvSpPr/>
          <p:nvPr/>
        </p:nvSpPr>
        <p:spPr>
          <a:xfrm>
            <a:off x="5868144" y="4589"/>
            <a:ext cx="3275856" cy="584776"/>
          </a:xfrm>
          <a:prstGeom prst="rect">
            <a:avLst/>
          </a:prstGeom>
        </p:spPr>
        <p:txBody>
          <a:bodyPr wrap="square">
            <a:spAutoFit/>
          </a:bodyPr>
          <a:lstStyle/>
          <a:p>
            <a:r>
              <a:rPr lang="en-US" sz="1600" dirty="0">
                <a:solidFill>
                  <a:srgbClr val="800000"/>
                </a:solidFill>
              </a:rPr>
              <a:t>Report on </a:t>
            </a:r>
            <a:r>
              <a:rPr lang="en-US" sz="1600" dirty="0" err="1">
                <a:solidFill>
                  <a:srgbClr val="800000"/>
                </a:solidFill>
              </a:rPr>
              <a:t>Beamline</a:t>
            </a:r>
            <a:r>
              <a:rPr lang="en-US" sz="1600" dirty="0">
                <a:solidFill>
                  <a:srgbClr val="800000"/>
                </a:solidFill>
              </a:rPr>
              <a:t> for Schools (BL4S) competition </a:t>
            </a:r>
            <a:r>
              <a:rPr lang="en-US" sz="1600" dirty="0" smtClean="0">
                <a:solidFill>
                  <a:srgbClr val="800000"/>
                </a:solidFill>
              </a:rPr>
              <a:t>(Markus </a:t>
            </a:r>
            <a:r>
              <a:rPr lang="en-US" sz="1600" dirty="0" err="1" smtClean="0">
                <a:solidFill>
                  <a:srgbClr val="800000"/>
                </a:solidFill>
              </a:rPr>
              <a:t>Joos</a:t>
            </a:r>
            <a:r>
              <a:rPr lang="en-US" sz="1600" dirty="0" smtClean="0">
                <a:solidFill>
                  <a:srgbClr val="800000"/>
                </a:solidFill>
              </a:rPr>
              <a:t>)</a:t>
            </a:r>
            <a:endParaRPr lang="en-US" sz="1600" dirty="0">
              <a:solidFill>
                <a:srgbClr val="800000"/>
              </a:solidFill>
            </a:endParaRPr>
          </a:p>
        </p:txBody>
      </p:sp>
      <p:sp>
        <p:nvSpPr>
          <p:cNvPr id="7" name="Date Placeholder 6"/>
          <p:cNvSpPr>
            <a:spLocks noGrp="1"/>
          </p:cNvSpPr>
          <p:nvPr>
            <p:ph type="dt" sz="half" idx="2"/>
          </p:nvPr>
        </p:nvSpPr>
        <p:spPr/>
        <p:txBody>
          <a:bodyPr/>
          <a:lstStyle/>
          <a:p>
            <a:r>
              <a:rPr lang="de-CH" smtClean="0"/>
              <a:t>IPPOG Meeting #12, CERN, 10-12 November 2016</a:t>
            </a:r>
            <a:endParaRPr lang="en-US" dirty="0"/>
          </a:p>
        </p:txBody>
      </p:sp>
      <p:sp>
        <p:nvSpPr>
          <p:cNvPr id="9" name="Slide Number Placeholder 8"/>
          <p:cNvSpPr>
            <a:spLocks noGrp="1"/>
          </p:cNvSpPr>
          <p:nvPr>
            <p:ph type="sldNum" sz="quarter" idx="4"/>
          </p:nvPr>
        </p:nvSpPr>
        <p:spPr/>
        <p:txBody>
          <a:bodyPr/>
          <a:lstStyle/>
          <a:p>
            <a:pPr algn="r"/>
            <a:fld id="{A0A56251-BD2A-9048-A894-ED47CF33A725}" type="slidenum">
              <a:rPr lang="en-US" smtClean="0"/>
              <a:pPr algn="r"/>
              <a:t>17</a:t>
            </a:fld>
            <a:endParaRPr lang="en-US" dirty="0"/>
          </a:p>
        </p:txBody>
      </p:sp>
    </p:spTree>
    <p:extLst>
      <p:ext uri="{BB962C8B-B14F-4D97-AF65-F5344CB8AC3E}">
        <p14:creationId xmlns:p14="http://schemas.microsoft.com/office/powerpoint/2010/main" val="1299243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lstStyle/>
          <a:p>
            <a:pPr algn="l"/>
            <a:r>
              <a:rPr lang="en-GB" sz="3200" b="1" dirty="0" smtClean="0">
                <a:solidFill>
                  <a:srgbClr val="0CC6DE"/>
                </a:solidFill>
                <a:latin typeface="Arial" charset="0"/>
              </a:rPr>
              <a:t>Effort, Needs &amp; Support</a:t>
            </a:r>
            <a:endParaRPr lang="en-GB" sz="3200" b="1" dirty="0">
              <a:solidFill>
                <a:srgbClr val="0CC6DE"/>
              </a:solidFill>
              <a:latin typeface="Arial" charset="0"/>
            </a:endParaRPr>
          </a:p>
        </p:txBody>
      </p:sp>
      <p:sp>
        <p:nvSpPr>
          <p:cNvPr id="143363" name="Textplatzhalter 2"/>
          <p:cNvSpPr>
            <a:spLocks noGrp="1"/>
          </p:cNvSpPr>
          <p:nvPr>
            <p:ph type="body" sz="half" idx="4294967295"/>
          </p:nvPr>
        </p:nvSpPr>
        <p:spPr>
          <a:xfrm>
            <a:off x="107504" y="807045"/>
            <a:ext cx="8856984" cy="5502275"/>
          </a:xfrm>
          <a:ln>
            <a:noFill/>
            <a:miter lim="800000"/>
            <a:headEnd/>
            <a:tailEnd/>
          </a:ln>
        </p:spPr>
        <p:txBody>
          <a:bodyPr/>
          <a:lstStyle/>
          <a:p>
            <a:pPr marL="0" indent="0">
              <a:lnSpc>
                <a:spcPct val="80000"/>
              </a:lnSpc>
              <a:buNone/>
            </a:pPr>
            <a:r>
              <a:rPr lang="en-GB" sz="1800" b="1" dirty="0">
                <a:solidFill>
                  <a:srgbClr val="003478"/>
                </a:solidFill>
                <a:latin typeface="Arial" charset="0"/>
              </a:rPr>
              <a:t>Support </a:t>
            </a:r>
            <a:r>
              <a:rPr lang="en-GB" sz="1800" b="1" dirty="0" smtClean="0">
                <a:solidFill>
                  <a:srgbClr val="003478"/>
                </a:solidFill>
                <a:latin typeface="Arial" charset="0"/>
              </a:rPr>
              <a:t>(FTEs, use of infrastructure, in-kind, ad-hoc,…) from </a:t>
            </a:r>
            <a:endParaRPr lang="en-GB" sz="1800" b="1" dirty="0">
              <a:solidFill>
                <a:srgbClr val="003478"/>
              </a:solidFill>
              <a:latin typeface="Arial" charset="0"/>
            </a:endParaRPr>
          </a:p>
          <a:p>
            <a:pPr marL="0" indent="0">
              <a:lnSpc>
                <a:spcPct val="80000"/>
              </a:lnSpc>
              <a:buNone/>
            </a:pPr>
            <a:r>
              <a:rPr lang="en-GB" sz="1800" dirty="0">
                <a:solidFill>
                  <a:srgbClr val="003478"/>
                </a:solidFill>
                <a:latin typeface="Arial" charset="0"/>
              </a:rPr>
              <a:t>CERN, </a:t>
            </a:r>
            <a:r>
              <a:rPr lang="en-GB" sz="1800" dirty="0" err="1" smtClean="0">
                <a:solidFill>
                  <a:srgbClr val="003478"/>
                </a:solidFill>
                <a:latin typeface="Arial" charset="0"/>
              </a:rPr>
              <a:t>Fermilab</a:t>
            </a:r>
            <a:r>
              <a:rPr lang="en-GB" sz="1800" dirty="0" smtClean="0">
                <a:solidFill>
                  <a:srgbClr val="003478"/>
                </a:solidFill>
                <a:latin typeface="Arial" charset="0"/>
              </a:rPr>
              <a:t>, </a:t>
            </a:r>
            <a:r>
              <a:rPr lang="en-GB" sz="1800" dirty="0" smtClean="0">
                <a:solidFill>
                  <a:srgbClr val="111881"/>
                </a:solidFill>
                <a:latin typeface="Arial" charset="0"/>
              </a:rPr>
              <a:t>EPS </a:t>
            </a:r>
            <a:r>
              <a:rPr lang="en-GB" sz="1800" dirty="0">
                <a:solidFill>
                  <a:srgbClr val="111881"/>
                </a:solidFill>
                <a:latin typeface="Arial" charset="0"/>
              </a:rPr>
              <a:t>HEPP High-Energy and Particle Physics Division of the European Physical Society, </a:t>
            </a:r>
            <a:r>
              <a:rPr lang="en-GB" sz="1800" dirty="0" smtClean="0">
                <a:solidFill>
                  <a:srgbClr val="111881"/>
                </a:solidFill>
                <a:latin typeface="Arial" charset="0"/>
              </a:rPr>
              <a:t>TU </a:t>
            </a:r>
            <a:r>
              <a:rPr lang="en-GB" sz="1800" dirty="0">
                <a:solidFill>
                  <a:srgbClr val="111881"/>
                </a:solidFill>
                <a:latin typeface="Arial" charset="0"/>
              </a:rPr>
              <a:t>Dresden</a:t>
            </a:r>
            <a:r>
              <a:rPr lang="en-GB" sz="1800" dirty="0" smtClean="0">
                <a:solidFill>
                  <a:srgbClr val="111881"/>
                </a:solidFill>
                <a:latin typeface="Arial" charset="0"/>
              </a:rPr>
              <a:t>, US </a:t>
            </a:r>
            <a:r>
              <a:rPr lang="en-GB" sz="1800" dirty="0">
                <a:solidFill>
                  <a:srgbClr val="111881"/>
                </a:solidFill>
                <a:latin typeface="Arial" charset="0"/>
              </a:rPr>
              <a:t>National Science Foundation and the US Department of Energy. </a:t>
            </a:r>
          </a:p>
          <a:p>
            <a:pPr marL="0" indent="0">
              <a:spcBef>
                <a:spcPct val="10000"/>
              </a:spcBef>
              <a:buNone/>
            </a:pPr>
            <a:endParaRPr lang="en-GB" sz="1800" b="1" dirty="0" smtClean="0">
              <a:solidFill>
                <a:srgbClr val="003478"/>
              </a:solidFill>
              <a:latin typeface="Arial" charset="0"/>
            </a:endParaRPr>
          </a:p>
          <a:p>
            <a:pPr marL="0" indent="0">
              <a:spcBef>
                <a:spcPct val="10000"/>
              </a:spcBef>
              <a:buNone/>
            </a:pPr>
            <a:r>
              <a:rPr lang="en-GB" sz="1800" b="1" dirty="0" smtClean="0">
                <a:solidFill>
                  <a:srgbClr val="003478"/>
                </a:solidFill>
                <a:latin typeface="Arial" charset="0"/>
              </a:rPr>
              <a:t>Manpower for coordinating masterclasses</a:t>
            </a:r>
            <a:endParaRPr lang="en-GB" sz="1800" dirty="0" smtClean="0">
              <a:solidFill>
                <a:srgbClr val="003478"/>
              </a:solidFill>
              <a:latin typeface="Arial" charset="0"/>
            </a:endParaRPr>
          </a:p>
          <a:p>
            <a:pPr marL="0" indent="0">
              <a:lnSpc>
                <a:spcPct val="80000"/>
              </a:lnSpc>
              <a:buFont typeface="Arial" charset="0"/>
              <a:buNone/>
            </a:pPr>
            <a:r>
              <a:rPr lang="en-GB" sz="1800" u="sng" dirty="0" err="1" smtClean="0">
                <a:solidFill>
                  <a:srgbClr val="003478"/>
                </a:solidFill>
                <a:latin typeface="Arial" charset="0"/>
              </a:rPr>
              <a:t>Uta</a:t>
            </a:r>
            <a:r>
              <a:rPr lang="en-GB" sz="1800" u="sng" dirty="0" smtClean="0">
                <a:solidFill>
                  <a:srgbClr val="003478"/>
                </a:solidFill>
                <a:latin typeface="Arial" charset="0"/>
              </a:rPr>
              <a:t> </a:t>
            </a:r>
            <a:r>
              <a:rPr lang="en-GB" sz="1800" u="sng" dirty="0" err="1" smtClean="0">
                <a:solidFill>
                  <a:srgbClr val="003478"/>
                </a:solidFill>
                <a:latin typeface="Arial" charset="0"/>
              </a:rPr>
              <a:t>Bilow</a:t>
            </a:r>
            <a:r>
              <a:rPr lang="en-GB" sz="1800" u="sng" dirty="0" smtClean="0">
                <a:solidFill>
                  <a:srgbClr val="003478"/>
                </a:solidFill>
                <a:latin typeface="Arial" charset="0"/>
              </a:rPr>
              <a:t> </a:t>
            </a:r>
            <a:r>
              <a:rPr lang="en-GB" sz="1800" dirty="0" smtClean="0">
                <a:solidFill>
                  <a:srgbClr val="003478"/>
                </a:solidFill>
                <a:latin typeface="Arial" charset="0"/>
              </a:rPr>
              <a:t>(Dresden) funded by CERN </a:t>
            </a:r>
          </a:p>
          <a:p>
            <a:pPr marL="0" indent="0">
              <a:lnSpc>
                <a:spcPct val="80000"/>
              </a:lnSpc>
              <a:buFont typeface="Arial" charset="0"/>
              <a:buNone/>
            </a:pPr>
            <a:r>
              <a:rPr lang="en-GB" sz="1800" dirty="0">
                <a:solidFill>
                  <a:srgbClr val="003478"/>
                </a:solidFill>
                <a:latin typeface="Arial" charset="0"/>
              </a:rPr>
              <a:t>			</a:t>
            </a:r>
            <a:r>
              <a:rPr lang="en-GB" sz="1800" dirty="0" smtClean="0">
                <a:solidFill>
                  <a:srgbClr val="003478"/>
                </a:solidFill>
                <a:latin typeface="Arial" charset="0"/>
              </a:rPr>
              <a:t>before: Helmholtz </a:t>
            </a:r>
            <a:r>
              <a:rPr lang="en-GB" sz="1800" dirty="0">
                <a:solidFill>
                  <a:srgbClr val="003478"/>
                </a:solidFill>
                <a:latin typeface="Arial" charset="0"/>
              </a:rPr>
              <a:t>Alliance: Physics at the </a:t>
            </a:r>
            <a:r>
              <a:rPr lang="en-GB" sz="1800" dirty="0" err="1" smtClean="0">
                <a:solidFill>
                  <a:srgbClr val="003478"/>
                </a:solidFill>
                <a:latin typeface="Arial" charset="0"/>
              </a:rPr>
              <a:t>Terascale</a:t>
            </a:r>
            <a:r>
              <a:rPr lang="en-GB" sz="1800" dirty="0" smtClean="0">
                <a:solidFill>
                  <a:srgbClr val="003478"/>
                </a:solidFill>
                <a:latin typeface="Arial" charset="0"/>
              </a:rPr>
              <a:t> </a:t>
            </a:r>
            <a:r>
              <a:rPr lang="en-GB" sz="1800" dirty="0">
                <a:solidFill>
                  <a:srgbClr val="003478"/>
                </a:solidFill>
                <a:latin typeface="Arial" charset="0"/>
              </a:rPr>
              <a:t>2008-2012</a:t>
            </a:r>
            <a:endParaRPr lang="en-GB" sz="1800" dirty="0" smtClean="0">
              <a:solidFill>
                <a:srgbClr val="003478"/>
              </a:solidFill>
              <a:latin typeface="Arial" charset="0"/>
            </a:endParaRPr>
          </a:p>
          <a:p>
            <a:pPr marL="0" indent="0">
              <a:lnSpc>
                <a:spcPct val="80000"/>
              </a:lnSpc>
              <a:buNone/>
            </a:pPr>
            <a:r>
              <a:rPr lang="en-GB" sz="1800" u="sng" dirty="0" smtClean="0">
                <a:solidFill>
                  <a:srgbClr val="003478"/>
                </a:solidFill>
                <a:latin typeface="Arial" charset="0"/>
              </a:rPr>
              <a:t>Ken </a:t>
            </a:r>
            <a:r>
              <a:rPr lang="en-GB" sz="1800" u="sng" dirty="0" err="1" smtClean="0">
                <a:solidFill>
                  <a:srgbClr val="003478"/>
                </a:solidFill>
                <a:latin typeface="Arial" charset="0"/>
              </a:rPr>
              <a:t>Cecire</a:t>
            </a:r>
            <a:r>
              <a:rPr lang="en-GB" sz="1800" u="sng" dirty="0">
                <a:solidFill>
                  <a:srgbClr val="003478"/>
                </a:solidFill>
                <a:latin typeface="Arial" charset="0"/>
              </a:rPr>
              <a:t> </a:t>
            </a:r>
            <a:r>
              <a:rPr lang="en-GB" sz="1800" dirty="0">
                <a:solidFill>
                  <a:srgbClr val="003478"/>
                </a:solidFill>
                <a:latin typeface="Arial" charset="0"/>
              </a:rPr>
              <a:t>(Notre Dame</a:t>
            </a:r>
            <a:r>
              <a:rPr lang="en-GB" sz="1800" dirty="0" smtClean="0">
                <a:solidFill>
                  <a:srgbClr val="003478"/>
                </a:solidFill>
                <a:latin typeface="Arial" charset="0"/>
              </a:rPr>
              <a:t>) funded by </a:t>
            </a:r>
            <a:r>
              <a:rPr lang="en-GB" sz="1800" dirty="0" err="1" smtClean="0">
                <a:solidFill>
                  <a:srgbClr val="003478"/>
                </a:solidFill>
                <a:latin typeface="Arial" charset="0"/>
              </a:rPr>
              <a:t>Quarknet</a:t>
            </a:r>
            <a:r>
              <a:rPr lang="en-GB" sz="1800" dirty="0" smtClean="0">
                <a:solidFill>
                  <a:srgbClr val="003478"/>
                </a:solidFill>
                <a:latin typeface="Arial" charset="0"/>
              </a:rPr>
              <a:t> for US based </a:t>
            </a:r>
            <a:r>
              <a:rPr lang="en-GB" sz="1800" dirty="0" err="1" smtClean="0">
                <a:solidFill>
                  <a:srgbClr val="003478"/>
                </a:solidFill>
                <a:latin typeface="Arial" charset="0"/>
              </a:rPr>
              <a:t>Masterclasses</a:t>
            </a:r>
            <a:endParaRPr lang="en-GB" sz="1800" dirty="0" smtClean="0">
              <a:solidFill>
                <a:srgbClr val="003478"/>
              </a:solidFill>
              <a:latin typeface="Arial" charset="0"/>
            </a:endParaRPr>
          </a:p>
          <a:p>
            <a:pPr marL="0" indent="0">
              <a:lnSpc>
                <a:spcPct val="80000"/>
              </a:lnSpc>
              <a:buNone/>
            </a:pPr>
            <a:r>
              <a:rPr lang="en-GB" sz="1800" u="sng" dirty="0" err="1" smtClean="0">
                <a:solidFill>
                  <a:srgbClr val="003478"/>
                </a:solidFill>
                <a:latin typeface="Arial" charset="0"/>
              </a:rPr>
              <a:t>Barbora</a:t>
            </a:r>
            <a:r>
              <a:rPr lang="en-GB" sz="1800" u="sng" dirty="0" smtClean="0">
                <a:solidFill>
                  <a:srgbClr val="003478"/>
                </a:solidFill>
                <a:latin typeface="Arial" charset="0"/>
              </a:rPr>
              <a:t> </a:t>
            </a:r>
            <a:r>
              <a:rPr lang="en-GB" sz="1800" u="sng" dirty="0" err="1" smtClean="0">
                <a:solidFill>
                  <a:srgbClr val="003478"/>
                </a:solidFill>
                <a:latin typeface="Arial" charset="0"/>
              </a:rPr>
              <a:t>Gulejova</a:t>
            </a:r>
            <a:r>
              <a:rPr lang="en-GB" sz="1800" dirty="0" smtClean="0">
                <a:solidFill>
                  <a:srgbClr val="003478"/>
                </a:solidFill>
                <a:latin typeface="Arial" charset="0"/>
              </a:rPr>
              <a:t> (CERN) IPPOG Coordination and Support</a:t>
            </a:r>
            <a:endParaRPr lang="en-GB" sz="2000" dirty="0">
              <a:solidFill>
                <a:srgbClr val="003478"/>
              </a:solidFill>
              <a:latin typeface="Arial" charset="0"/>
            </a:endParaRPr>
          </a:p>
          <a:p>
            <a:pPr marL="0" indent="0">
              <a:lnSpc>
                <a:spcPct val="80000"/>
              </a:lnSpc>
              <a:buNone/>
            </a:pPr>
            <a:endParaRPr lang="en-GB" sz="1400" dirty="0" smtClean="0">
              <a:latin typeface="Arial" charset="0"/>
            </a:endParaRPr>
          </a:p>
          <a:p>
            <a:pPr marL="0" indent="0">
              <a:lnSpc>
                <a:spcPct val="80000"/>
              </a:lnSpc>
              <a:buNone/>
            </a:pPr>
            <a:r>
              <a:rPr lang="en-GB" sz="1800" b="1" dirty="0" smtClean="0">
                <a:solidFill>
                  <a:srgbClr val="003478"/>
                </a:solidFill>
                <a:latin typeface="Arial" charset="0"/>
              </a:rPr>
              <a:t>A lot of voluntary </a:t>
            </a:r>
            <a:r>
              <a:rPr lang="en-GB" sz="1800" dirty="0" smtClean="0">
                <a:solidFill>
                  <a:srgbClr val="003478"/>
                </a:solidFill>
                <a:latin typeface="Arial" charset="0"/>
              </a:rPr>
              <a:t> </a:t>
            </a:r>
            <a:r>
              <a:rPr lang="en-GB" sz="1800" b="1" dirty="0" smtClean="0">
                <a:solidFill>
                  <a:srgbClr val="003478"/>
                </a:solidFill>
                <a:latin typeface="Arial" charset="0"/>
              </a:rPr>
              <a:t>effort</a:t>
            </a:r>
            <a:r>
              <a:rPr lang="en-GB" sz="1800" dirty="0" smtClean="0">
                <a:solidFill>
                  <a:srgbClr val="003478"/>
                </a:solidFill>
                <a:latin typeface="Arial" charset="0"/>
              </a:rPr>
              <a:t> provided by </a:t>
            </a:r>
            <a:r>
              <a:rPr lang="en-GB" sz="1800" dirty="0">
                <a:solidFill>
                  <a:srgbClr val="003478"/>
                </a:solidFill>
                <a:latin typeface="Arial" charset="0"/>
              </a:rPr>
              <a:t>IPPOG </a:t>
            </a:r>
            <a:r>
              <a:rPr lang="en-GB" sz="1800" dirty="0" smtClean="0">
                <a:solidFill>
                  <a:srgbClr val="003478"/>
                </a:solidFill>
                <a:latin typeface="Arial" charset="0"/>
              </a:rPr>
              <a:t>members, and local teams at universities,… Nothing is sustained – as of today !!</a:t>
            </a:r>
          </a:p>
          <a:p>
            <a:pPr marL="0" indent="0">
              <a:lnSpc>
                <a:spcPct val="80000"/>
              </a:lnSpc>
              <a:buNone/>
            </a:pPr>
            <a:endParaRPr lang="en-GB" sz="1800" dirty="0">
              <a:solidFill>
                <a:srgbClr val="003478"/>
              </a:solidFill>
              <a:latin typeface="Arial" charset="0"/>
            </a:endParaRPr>
          </a:p>
          <a:p>
            <a:pPr marL="0" indent="0">
              <a:lnSpc>
                <a:spcPct val="80000"/>
              </a:lnSpc>
              <a:buNone/>
            </a:pPr>
            <a:r>
              <a:rPr lang="en-GB" sz="1800" b="1" dirty="0" smtClean="0">
                <a:solidFill>
                  <a:srgbClr val="800000"/>
                </a:solidFill>
                <a:latin typeface="Arial" charset="0"/>
              </a:rPr>
              <a:t>Thanks to all who are helping !!</a:t>
            </a:r>
          </a:p>
          <a:p>
            <a:pPr marL="0" indent="0">
              <a:lnSpc>
                <a:spcPct val="80000"/>
              </a:lnSpc>
              <a:buNone/>
            </a:pPr>
            <a:endParaRPr lang="en-GB" sz="1800" b="1" dirty="0" smtClean="0">
              <a:solidFill>
                <a:srgbClr val="800000"/>
              </a:solidFill>
              <a:latin typeface="Arial" charset="0"/>
            </a:endParaRPr>
          </a:p>
          <a:p>
            <a:pPr marL="0" indent="0">
              <a:lnSpc>
                <a:spcPct val="80000"/>
              </a:lnSpc>
              <a:buNone/>
            </a:pPr>
            <a:r>
              <a:rPr lang="en-GB" sz="1800" b="1" dirty="0">
                <a:solidFill>
                  <a:srgbClr val="800000"/>
                </a:solidFill>
                <a:latin typeface="Arial" charset="0"/>
              </a:rPr>
              <a:t>W</a:t>
            </a:r>
            <a:r>
              <a:rPr lang="en-GB" sz="1800" b="1" dirty="0" smtClean="0">
                <a:solidFill>
                  <a:srgbClr val="800000"/>
                </a:solidFill>
                <a:latin typeface="Arial" charset="0"/>
              </a:rPr>
              <a:t>e can linger the burden on few and distribute the load internationally in a fair way. This is possible when IPPOG structures itself as a Collaboration.</a:t>
            </a:r>
            <a:endParaRPr lang="en-GB" sz="1800" b="1" dirty="0">
              <a:solidFill>
                <a:srgbClr val="800000"/>
              </a:solidFill>
              <a:latin typeface="Arial" charset="0"/>
            </a:endParaRPr>
          </a:p>
          <a:p>
            <a:pPr marL="0" indent="0">
              <a:lnSpc>
                <a:spcPct val="80000"/>
              </a:lnSpc>
              <a:buNone/>
            </a:pPr>
            <a:r>
              <a:rPr lang="en-GB" sz="1800" b="1" dirty="0" smtClean="0">
                <a:solidFill>
                  <a:srgbClr val="800000"/>
                </a:solidFill>
                <a:latin typeface="Arial" charset="0"/>
              </a:rPr>
              <a:t>New members will be interested in joining in a strong and healthy collaboration, ready to expand and bring new initiatives on board.</a:t>
            </a:r>
          </a:p>
          <a:p>
            <a:pPr marL="0" indent="0">
              <a:lnSpc>
                <a:spcPct val="80000"/>
              </a:lnSpc>
              <a:buNone/>
            </a:pPr>
            <a:endParaRPr lang="en-GB" sz="1800" dirty="0">
              <a:solidFill>
                <a:srgbClr val="7AB800"/>
              </a:solidFill>
              <a:latin typeface="Arial" charset="0"/>
            </a:endParaRPr>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4" name="Slide Number Placeholder 3"/>
          <p:cNvSpPr>
            <a:spLocks noGrp="1"/>
          </p:cNvSpPr>
          <p:nvPr>
            <p:ph type="sldNum" sz="quarter" idx="4"/>
          </p:nvPr>
        </p:nvSpPr>
        <p:spPr/>
        <p:txBody>
          <a:bodyPr/>
          <a:lstStyle/>
          <a:p>
            <a:pPr algn="r"/>
            <a:fld id="{A0A56251-BD2A-9048-A894-ED47CF33A725}" type="slidenum">
              <a:rPr lang="en-US" smtClean="0"/>
              <a:pPr algn="r"/>
              <a:t>18</a:t>
            </a:fld>
            <a:endParaRPr lang="en-US" dirty="0"/>
          </a:p>
        </p:txBody>
      </p:sp>
    </p:spTree>
    <p:extLst>
      <p:ext uri="{BB962C8B-B14F-4D97-AF65-F5344CB8AC3E}">
        <p14:creationId xmlns:p14="http://schemas.microsoft.com/office/powerpoint/2010/main" val="73666595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IPPOG </a:t>
            </a:r>
            <a:r>
              <a:rPr lang="en-US" dirty="0" err="1" smtClean="0"/>
              <a:t>MoU</a:t>
            </a:r>
            <a:endParaRPr lang="en-US" dirty="0"/>
          </a:p>
        </p:txBody>
      </p:sp>
      <p:pic>
        <p:nvPicPr>
          <p:cNvPr id="6" name="Picture 5" descr="IPPOG MoU p1.pdf"/>
          <p:cNvPicPr>
            <a:picLocks noChangeAspect="1"/>
          </p:cNvPicPr>
          <p:nvPr/>
        </p:nvPicPr>
        <p:blipFill rotWithShape="1">
          <a:blip r:embed="rId2">
            <a:extLst>
              <a:ext uri="{28A0092B-C50C-407E-A947-70E740481C1C}">
                <a14:useLocalDpi xmlns:a14="http://schemas.microsoft.com/office/drawing/2010/main" val="0"/>
              </a:ext>
            </a:extLst>
          </a:blip>
          <a:srcRect l="9597" t="11150" r="5199" b="12683"/>
          <a:stretch/>
        </p:blipFill>
        <p:spPr>
          <a:xfrm>
            <a:off x="251520" y="836712"/>
            <a:ext cx="4382984" cy="5544616"/>
          </a:xfrm>
          <a:prstGeom prst="rect">
            <a:avLst/>
          </a:prstGeom>
          <a:solidFill>
            <a:schemeClr val="bg1"/>
          </a:solidFill>
          <a:ln>
            <a:noFill/>
          </a:ln>
          <a:effectLst>
            <a:outerShdw blurRad="50800" dist="76200" dir="2700000" algn="tl" rotWithShape="0">
              <a:srgbClr val="000000">
                <a:alpha val="43000"/>
              </a:srgbClr>
            </a:outerShdw>
          </a:effectLst>
        </p:spPr>
      </p:pic>
      <p:sp>
        <p:nvSpPr>
          <p:cNvPr id="7" name="Rectangle 6"/>
          <p:cNvSpPr/>
          <p:nvPr/>
        </p:nvSpPr>
        <p:spPr>
          <a:xfrm>
            <a:off x="5004048" y="1132235"/>
            <a:ext cx="3888432" cy="4524316"/>
          </a:xfrm>
          <a:prstGeom prst="rect">
            <a:avLst/>
          </a:prstGeom>
        </p:spPr>
        <p:txBody>
          <a:bodyPr wrap="square">
            <a:spAutoFit/>
          </a:bodyPr>
          <a:lstStyle/>
          <a:p>
            <a:pPr marL="285750" indent="-285750">
              <a:buFont typeface="Wingdings" charset="2"/>
              <a:buChar char="q"/>
            </a:pPr>
            <a:r>
              <a:rPr lang="en-GB" dirty="0">
                <a:solidFill>
                  <a:srgbClr val="132087"/>
                </a:solidFill>
              </a:rPr>
              <a:t>Massive consultations and discussions with stake holders in and outside IPPOG over the past few years.</a:t>
            </a:r>
          </a:p>
          <a:p>
            <a:pPr marL="285750" indent="-285750">
              <a:buFont typeface="Wingdings" charset="2"/>
              <a:buChar char="q"/>
            </a:pPr>
            <a:endParaRPr lang="en-GB" dirty="0">
              <a:solidFill>
                <a:srgbClr val="132087"/>
              </a:solidFill>
            </a:endParaRPr>
          </a:p>
          <a:p>
            <a:pPr marL="285750" indent="-285750">
              <a:buFont typeface="Wingdings" charset="2"/>
              <a:buChar char="q"/>
            </a:pPr>
            <a:r>
              <a:rPr lang="en-GB" dirty="0">
                <a:solidFill>
                  <a:srgbClr val="132087"/>
                </a:solidFill>
              </a:rPr>
              <a:t>After an initial proto-</a:t>
            </a:r>
            <a:r>
              <a:rPr lang="en-GB" dirty="0" err="1">
                <a:solidFill>
                  <a:srgbClr val="132087"/>
                </a:solidFill>
              </a:rPr>
              <a:t>MoU</a:t>
            </a:r>
            <a:r>
              <a:rPr lang="en-GB" dirty="0">
                <a:solidFill>
                  <a:srgbClr val="132087"/>
                </a:solidFill>
              </a:rPr>
              <a:t> was established, CERN Legal Service took over to give it its final </a:t>
            </a:r>
            <a:r>
              <a:rPr lang="en-GB" dirty="0" smtClean="0">
                <a:solidFill>
                  <a:srgbClr val="132087"/>
                </a:solidFill>
              </a:rPr>
              <a:t>form.</a:t>
            </a:r>
          </a:p>
          <a:p>
            <a:pPr marL="285750" indent="-285750">
              <a:buFont typeface="Wingdings" charset="2"/>
              <a:buChar char="q"/>
            </a:pPr>
            <a:endParaRPr lang="en-GB" dirty="0">
              <a:solidFill>
                <a:srgbClr val="132087"/>
              </a:solidFill>
            </a:endParaRPr>
          </a:p>
          <a:p>
            <a:pPr marL="285750" indent="-285750">
              <a:buFont typeface="Wingdings" charset="2"/>
              <a:buChar char="q"/>
            </a:pPr>
            <a:r>
              <a:rPr lang="en-GB" dirty="0" smtClean="0">
                <a:solidFill>
                  <a:srgbClr val="132087"/>
                </a:solidFill>
              </a:rPr>
              <a:t>This was discussed and agreed at the IPPOG meeting in Krakow</a:t>
            </a:r>
          </a:p>
          <a:p>
            <a:endParaRPr lang="en-GB" dirty="0" smtClean="0">
              <a:solidFill>
                <a:srgbClr val="132087"/>
              </a:solidFill>
            </a:endParaRPr>
          </a:p>
          <a:p>
            <a:pPr marL="285750" indent="-285750">
              <a:buFont typeface="Wingdings" charset="2"/>
              <a:buChar char="q"/>
            </a:pPr>
            <a:endParaRPr lang="en-GB" dirty="0">
              <a:solidFill>
                <a:srgbClr val="132087"/>
              </a:solidFill>
            </a:endParaRPr>
          </a:p>
          <a:p>
            <a:pPr marL="285750" indent="-285750">
              <a:buFont typeface="Wingdings" charset="2"/>
              <a:buChar char="q"/>
            </a:pPr>
            <a:r>
              <a:rPr lang="en-GB" dirty="0" smtClean="0">
                <a:solidFill>
                  <a:srgbClr val="132087"/>
                </a:solidFill>
              </a:rPr>
              <a:t>Membership fee not final defined	</a:t>
            </a:r>
          </a:p>
          <a:p>
            <a:pPr marL="742950" lvl="1" indent="-285750">
              <a:buFont typeface="Wingdings" charset="2"/>
              <a:buChar char="q"/>
            </a:pPr>
            <a:r>
              <a:rPr lang="en-GB" dirty="0" smtClean="0">
                <a:solidFill>
                  <a:srgbClr val="132087"/>
                </a:solidFill>
              </a:rPr>
              <a:t>Proposal and discussion on this Friday</a:t>
            </a:r>
            <a:endParaRPr lang="en-US" dirty="0"/>
          </a:p>
        </p:txBody>
      </p:sp>
      <p:sp>
        <p:nvSpPr>
          <p:cNvPr id="8" name="Date Placeholder 7"/>
          <p:cNvSpPr>
            <a:spLocks noGrp="1"/>
          </p:cNvSpPr>
          <p:nvPr>
            <p:ph type="dt" sz="half" idx="2"/>
          </p:nvPr>
        </p:nvSpPr>
        <p:spPr/>
        <p:txBody>
          <a:bodyPr/>
          <a:lstStyle/>
          <a:p>
            <a:r>
              <a:rPr lang="de-CH" smtClean="0"/>
              <a:t>IPPOG Meeting #12, CERN, 10-12 November 2016</a:t>
            </a:r>
            <a:endParaRPr lang="en-US" dirty="0"/>
          </a:p>
        </p:txBody>
      </p:sp>
      <p:sp>
        <p:nvSpPr>
          <p:cNvPr id="9" name="Slide Number Placeholder 8"/>
          <p:cNvSpPr>
            <a:spLocks noGrp="1"/>
          </p:cNvSpPr>
          <p:nvPr>
            <p:ph type="sldNum" sz="quarter" idx="4"/>
          </p:nvPr>
        </p:nvSpPr>
        <p:spPr/>
        <p:txBody>
          <a:bodyPr/>
          <a:lstStyle/>
          <a:p>
            <a:pPr algn="r"/>
            <a:fld id="{A0A56251-BD2A-9048-A894-ED47CF33A725}" type="slidenum">
              <a:rPr lang="en-US" smtClean="0"/>
              <a:pPr algn="r"/>
              <a:t>19</a:t>
            </a:fld>
            <a:endParaRPr lang="en-US" dirty="0"/>
          </a:p>
        </p:txBody>
      </p:sp>
    </p:spTree>
    <p:extLst>
      <p:ext uri="{BB962C8B-B14F-4D97-AF65-F5344CB8AC3E}">
        <p14:creationId xmlns:p14="http://schemas.microsoft.com/office/powerpoint/2010/main" val="3839773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a:fld id="{A0A56251-BD2A-9048-A894-ED47CF33A725}" type="slidenum">
              <a:rPr lang="en-US" smtClean="0"/>
              <a:pPr algn="r"/>
              <a:t>2</a:t>
            </a:fld>
            <a:endParaRPr lang="en-US" dirty="0"/>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pic>
        <p:nvPicPr>
          <p:cNvPr id="4" name="Picture 3"/>
          <p:cNvPicPr>
            <a:picLocks noChangeAspect="1"/>
          </p:cNvPicPr>
          <p:nvPr/>
        </p:nvPicPr>
        <p:blipFill>
          <a:blip r:embed="rId2"/>
          <a:stretch>
            <a:fillRect/>
          </a:stretch>
        </p:blipFill>
        <p:spPr>
          <a:xfrm>
            <a:off x="3371943" y="279400"/>
            <a:ext cx="5245100" cy="2095500"/>
          </a:xfrm>
          <a:prstGeom prst="rect">
            <a:avLst/>
          </a:prstGeom>
        </p:spPr>
      </p:pic>
      <p:sp>
        <p:nvSpPr>
          <p:cNvPr id="5" name="Rectangle 4"/>
          <p:cNvSpPr/>
          <p:nvPr/>
        </p:nvSpPr>
        <p:spPr>
          <a:xfrm>
            <a:off x="299876" y="2173155"/>
            <a:ext cx="8114280" cy="3693319"/>
          </a:xfrm>
          <a:prstGeom prst="rect">
            <a:avLst/>
          </a:prstGeom>
        </p:spPr>
        <p:txBody>
          <a:bodyPr wrap="square">
            <a:spAutoFit/>
          </a:bodyPr>
          <a:lstStyle/>
          <a:p>
            <a:r>
              <a:rPr lang="en-US" b="1" dirty="0" smtClean="0">
                <a:solidFill>
                  <a:srgbClr val="77933C"/>
                </a:solidFill>
              </a:rPr>
              <a:t>Nov 4, 1869</a:t>
            </a:r>
          </a:p>
          <a:p>
            <a:r>
              <a:rPr lang="en-US" dirty="0" smtClean="0">
                <a:solidFill>
                  <a:srgbClr val="77933C"/>
                </a:solidFill>
              </a:rPr>
              <a:t>A WEEKLY ILLUSTRATED JOURNAL OF SCIENCE</a:t>
            </a:r>
          </a:p>
          <a:p>
            <a:endParaRPr lang="en-US" dirty="0" smtClean="0">
              <a:solidFill>
                <a:srgbClr val="111881"/>
              </a:solidFill>
            </a:endParaRPr>
          </a:p>
          <a:p>
            <a:endParaRPr lang="en-US" dirty="0" smtClean="0">
              <a:solidFill>
                <a:srgbClr val="111881"/>
              </a:solidFill>
            </a:endParaRPr>
          </a:p>
          <a:p>
            <a:r>
              <a:rPr lang="en-US" dirty="0" smtClean="0">
                <a:solidFill>
                  <a:srgbClr val="111881"/>
                </a:solidFill>
              </a:rPr>
              <a:t>'The objective which it is proposed to attain by this periodical may be broadly stated as follows. It is intended</a:t>
            </a:r>
            <a:r>
              <a:rPr lang="en-US" dirty="0" smtClean="0">
                <a:solidFill>
                  <a:srgbClr val="D16349"/>
                </a:solidFill>
              </a:rPr>
              <a:t>, First, to place before the general public the grand results of scientific work and scientific discovery; and to urge the claims of science to move to a more general recognition in education and in daily life.</a:t>
            </a:r>
          </a:p>
          <a:p>
            <a:endParaRPr lang="en-US" dirty="0" smtClean="0">
              <a:solidFill>
                <a:srgbClr val="D16349"/>
              </a:solidFill>
            </a:endParaRPr>
          </a:p>
          <a:p>
            <a:r>
              <a:rPr lang="en-US" dirty="0" smtClean="0">
                <a:solidFill>
                  <a:srgbClr val="111881"/>
                </a:solidFill>
              </a:rPr>
              <a:t>'</a:t>
            </a:r>
            <a:r>
              <a:rPr lang="en-US" dirty="0" smtClean="0">
                <a:solidFill>
                  <a:srgbClr val="D16349"/>
                </a:solidFill>
              </a:rPr>
              <a:t>Secondly, to aid scientific men themselves</a:t>
            </a:r>
            <a:r>
              <a:rPr lang="en-US" dirty="0" smtClean="0">
                <a:solidFill>
                  <a:srgbClr val="111881"/>
                </a:solidFill>
              </a:rPr>
              <a:t>, by giving early information of all advances made in any branch of natural knowledge throughout the world, and by affording them an opportunity of discussing the various scientific questions which arise from time to time.'</a:t>
            </a:r>
            <a:endParaRPr lang="en-US" dirty="0">
              <a:solidFill>
                <a:srgbClr val="111881"/>
              </a:solidFill>
            </a:endParaRPr>
          </a:p>
        </p:txBody>
      </p:sp>
      <p:sp>
        <p:nvSpPr>
          <p:cNvPr id="6" name="Title 5"/>
          <p:cNvSpPr txBox="1">
            <a:spLocks/>
          </p:cNvSpPr>
          <p:nvPr/>
        </p:nvSpPr>
        <p:spPr>
          <a:xfrm>
            <a:off x="457200" y="274638"/>
            <a:ext cx="8229600" cy="1143000"/>
          </a:xfrm>
          <a:prstGeom prst="rect">
            <a:avLst/>
          </a:prstGeom>
        </p:spPr>
        <p:txBody>
          <a:bodyPr/>
          <a:lstStyle>
            <a:lvl1pPr algn="ctr" defTabSz="457200" rtl="0" eaLnBrk="0" fontAlgn="base" hangingPunct="0">
              <a:spcBef>
                <a:spcPct val="0"/>
              </a:spcBef>
              <a:spcAft>
                <a:spcPct val="0"/>
              </a:spcAft>
              <a:defRPr sz="4400" kern="1200">
                <a:solidFill>
                  <a:srgbClr val="10253F"/>
                </a:solidFill>
                <a:latin typeface="+mj-lt"/>
                <a:ea typeface="+mj-ea"/>
                <a:cs typeface="+mj-cs"/>
              </a:defRPr>
            </a:lvl1pPr>
            <a:lvl2pPr algn="ctr" defTabSz="457200" rtl="0" eaLnBrk="0" fontAlgn="base" hangingPunct="0">
              <a:spcBef>
                <a:spcPct val="0"/>
              </a:spcBef>
              <a:spcAft>
                <a:spcPct val="0"/>
              </a:spcAft>
              <a:defRPr sz="4400">
                <a:solidFill>
                  <a:srgbClr val="10253F"/>
                </a:solidFill>
                <a:latin typeface="Arial" charset="0"/>
              </a:defRPr>
            </a:lvl2pPr>
            <a:lvl3pPr algn="ctr" defTabSz="457200" rtl="0" eaLnBrk="0" fontAlgn="base" hangingPunct="0">
              <a:spcBef>
                <a:spcPct val="0"/>
              </a:spcBef>
              <a:spcAft>
                <a:spcPct val="0"/>
              </a:spcAft>
              <a:defRPr sz="4400">
                <a:solidFill>
                  <a:srgbClr val="10253F"/>
                </a:solidFill>
                <a:latin typeface="Arial" charset="0"/>
              </a:defRPr>
            </a:lvl3pPr>
            <a:lvl4pPr algn="ctr" defTabSz="457200" rtl="0" eaLnBrk="0" fontAlgn="base" hangingPunct="0">
              <a:spcBef>
                <a:spcPct val="0"/>
              </a:spcBef>
              <a:spcAft>
                <a:spcPct val="0"/>
              </a:spcAft>
              <a:defRPr sz="4400">
                <a:solidFill>
                  <a:srgbClr val="10253F"/>
                </a:solidFill>
                <a:latin typeface="Arial" charset="0"/>
              </a:defRPr>
            </a:lvl4pPr>
            <a:lvl5pPr algn="ctr" defTabSz="457200" rtl="0" eaLnBrk="0" fontAlgn="base" hangingPunct="0">
              <a:spcBef>
                <a:spcPct val="0"/>
              </a:spcBef>
              <a:spcAft>
                <a:spcPct val="0"/>
              </a:spcAft>
              <a:defRPr sz="4400">
                <a:solidFill>
                  <a:srgbClr val="10253F"/>
                </a:solidFill>
                <a:latin typeface="Arial" charset="0"/>
              </a:defRPr>
            </a:lvl5pPr>
            <a:lvl6pPr marL="457200" algn="ctr" defTabSz="457200" rtl="0" fontAlgn="base">
              <a:spcBef>
                <a:spcPct val="0"/>
              </a:spcBef>
              <a:spcAft>
                <a:spcPct val="0"/>
              </a:spcAft>
              <a:defRPr sz="4400">
                <a:solidFill>
                  <a:srgbClr val="10253F"/>
                </a:solidFill>
                <a:latin typeface="Arial" charset="0"/>
              </a:defRPr>
            </a:lvl6pPr>
            <a:lvl7pPr marL="914400" algn="ctr" defTabSz="457200" rtl="0" fontAlgn="base">
              <a:spcBef>
                <a:spcPct val="0"/>
              </a:spcBef>
              <a:spcAft>
                <a:spcPct val="0"/>
              </a:spcAft>
              <a:defRPr sz="4400">
                <a:solidFill>
                  <a:srgbClr val="10253F"/>
                </a:solidFill>
                <a:latin typeface="Arial" charset="0"/>
              </a:defRPr>
            </a:lvl7pPr>
            <a:lvl8pPr marL="1371600" algn="ctr" defTabSz="457200" rtl="0" fontAlgn="base">
              <a:spcBef>
                <a:spcPct val="0"/>
              </a:spcBef>
              <a:spcAft>
                <a:spcPct val="0"/>
              </a:spcAft>
              <a:defRPr sz="4400">
                <a:solidFill>
                  <a:srgbClr val="10253F"/>
                </a:solidFill>
                <a:latin typeface="Arial" charset="0"/>
              </a:defRPr>
            </a:lvl8pPr>
            <a:lvl9pPr marL="1828800" algn="ctr" defTabSz="457200" rtl="0" fontAlgn="base">
              <a:spcBef>
                <a:spcPct val="0"/>
              </a:spcBef>
              <a:spcAft>
                <a:spcPct val="0"/>
              </a:spcAft>
              <a:defRPr sz="4400">
                <a:solidFill>
                  <a:srgbClr val="10253F"/>
                </a:solidFill>
                <a:latin typeface="Arial" charset="0"/>
              </a:defRPr>
            </a:lvl9pPr>
          </a:lstStyle>
          <a:p>
            <a:pPr algn="l"/>
            <a:r>
              <a:rPr lang="en-US" b="1" dirty="0" smtClean="0">
                <a:solidFill>
                  <a:srgbClr val="0CC6DE"/>
                </a:solidFill>
              </a:rPr>
              <a:t>1</a:t>
            </a:r>
            <a:r>
              <a:rPr lang="en-US" b="1" baseline="30000" dirty="0" smtClean="0">
                <a:solidFill>
                  <a:srgbClr val="0CC6DE"/>
                </a:solidFill>
              </a:rPr>
              <a:t>st</a:t>
            </a:r>
            <a:r>
              <a:rPr lang="en-US" b="1" dirty="0" smtClean="0">
                <a:solidFill>
                  <a:srgbClr val="0CC6DE"/>
                </a:solidFill>
              </a:rPr>
              <a:t> issue of</a:t>
            </a:r>
            <a:endParaRPr lang="en-US" b="1" dirty="0">
              <a:solidFill>
                <a:srgbClr val="0CC6DE"/>
              </a:solidFill>
            </a:endParaRPr>
          </a:p>
        </p:txBody>
      </p:sp>
    </p:spTree>
    <p:extLst>
      <p:ext uri="{BB962C8B-B14F-4D97-AF65-F5344CB8AC3E}">
        <p14:creationId xmlns:p14="http://schemas.microsoft.com/office/powerpoint/2010/main" val="17538021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IPPOG </a:t>
            </a:r>
            <a:r>
              <a:rPr lang="en-GB" dirty="0" err="1" smtClean="0"/>
              <a:t>MoU</a:t>
            </a:r>
            <a:endParaRPr lang="en-GB" dirty="0"/>
          </a:p>
        </p:txBody>
      </p:sp>
      <p:sp>
        <p:nvSpPr>
          <p:cNvPr id="4" name="Rectangle 3"/>
          <p:cNvSpPr/>
          <p:nvPr/>
        </p:nvSpPr>
        <p:spPr>
          <a:xfrm>
            <a:off x="3923928" y="699074"/>
            <a:ext cx="4968552" cy="5830827"/>
          </a:xfrm>
          <a:prstGeom prst="rect">
            <a:avLst/>
          </a:prstGeom>
        </p:spPr>
        <p:txBody>
          <a:bodyPr wrap="square">
            <a:spAutoFit/>
          </a:bodyPr>
          <a:lstStyle/>
          <a:p>
            <a:pPr marL="342900" indent="-342900">
              <a:lnSpc>
                <a:spcPct val="90000"/>
              </a:lnSpc>
              <a:buFont typeface="Wingdings" charset="2"/>
              <a:buChar char="q"/>
            </a:pPr>
            <a:r>
              <a:rPr lang="en-GB" dirty="0" smtClean="0">
                <a:solidFill>
                  <a:srgbClr val="132087"/>
                </a:solidFill>
              </a:rPr>
              <a:t>is </a:t>
            </a:r>
            <a:r>
              <a:rPr lang="en-GB" b="1" dirty="0" smtClean="0">
                <a:solidFill>
                  <a:srgbClr val="132087"/>
                </a:solidFill>
              </a:rPr>
              <a:t>not </a:t>
            </a:r>
            <a:r>
              <a:rPr lang="en-GB" b="1" dirty="0">
                <a:solidFill>
                  <a:srgbClr val="132087"/>
                </a:solidFill>
              </a:rPr>
              <a:t>legally binding</a:t>
            </a:r>
            <a:r>
              <a:rPr lang="en-GB" dirty="0">
                <a:solidFill>
                  <a:srgbClr val="132087"/>
                </a:solidFill>
              </a:rPr>
              <a:t>. IPPOG will continue to be based on trust and best   efforts</a:t>
            </a:r>
            <a:r>
              <a:rPr lang="en-GB" dirty="0" smtClean="0">
                <a:solidFill>
                  <a:srgbClr val="132087"/>
                </a:solidFill>
              </a:rPr>
              <a:t>;</a:t>
            </a:r>
          </a:p>
          <a:p>
            <a:pPr marL="342900"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r>
              <a:rPr lang="en-US" dirty="0">
                <a:solidFill>
                  <a:srgbClr val="132087"/>
                </a:solidFill>
              </a:rPr>
              <a:t>i</a:t>
            </a:r>
            <a:r>
              <a:rPr lang="en-GB" dirty="0" smtClean="0">
                <a:solidFill>
                  <a:srgbClr val="132087"/>
                </a:solidFill>
              </a:rPr>
              <a:t>s setting </a:t>
            </a:r>
            <a:r>
              <a:rPr lang="en-GB" dirty="0">
                <a:solidFill>
                  <a:srgbClr val="132087"/>
                </a:solidFill>
              </a:rPr>
              <a:t>out </a:t>
            </a:r>
            <a:r>
              <a:rPr lang="en-GB" b="1" dirty="0">
                <a:solidFill>
                  <a:srgbClr val="132087"/>
                </a:solidFill>
              </a:rPr>
              <a:t>IPPOG’s objectives</a:t>
            </a:r>
            <a:r>
              <a:rPr lang="en-GB" dirty="0">
                <a:solidFill>
                  <a:srgbClr val="132087"/>
                </a:solidFill>
              </a:rPr>
              <a:t>, governance, including decision-making</a:t>
            </a:r>
            <a:r>
              <a:rPr lang="en-GB" dirty="0" smtClean="0">
                <a:solidFill>
                  <a:srgbClr val="132087"/>
                </a:solidFill>
              </a:rPr>
              <a:t>;</a:t>
            </a:r>
          </a:p>
          <a:p>
            <a:pPr>
              <a:lnSpc>
                <a:spcPct val="90000"/>
              </a:lnSpc>
            </a:pPr>
            <a:endParaRPr lang="en-US" dirty="0">
              <a:solidFill>
                <a:srgbClr val="132087"/>
              </a:solidFill>
            </a:endParaRPr>
          </a:p>
          <a:p>
            <a:pPr marL="342900" indent="-342900">
              <a:lnSpc>
                <a:spcPct val="90000"/>
              </a:lnSpc>
              <a:buFont typeface="Wingdings" charset="2"/>
              <a:buChar char="q"/>
            </a:pPr>
            <a:r>
              <a:rPr lang="en-US" dirty="0" smtClean="0">
                <a:solidFill>
                  <a:srgbClr val="132087"/>
                </a:solidFill>
              </a:rPr>
              <a:t>is providing </a:t>
            </a:r>
            <a:r>
              <a:rPr lang="en-US" dirty="0">
                <a:solidFill>
                  <a:srgbClr val="132087"/>
                </a:solidFill>
              </a:rPr>
              <a:t>for </a:t>
            </a:r>
            <a:r>
              <a:rPr lang="en-US" b="1" dirty="0">
                <a:solidFill>
                  <a:srgbClr val="132087"/>
                </a:solidFill>
              </a:rPr>
              <a:t>financial</a:t>
            </a:r>
            <a:r>
              <a:rPr lang="en-US" dirty="0">
                <a:solidFill>
                  <a:srgbClr val="132087"/>
                </a:solidFill>
              </a:rPr>
              <a:t> and </a:t>
            </a:r>
            <a:r>
              <a:rPr lang="en-US" b="1" dirty="0">
                <a:solidFill>
                  <a:srgbClr val="132087"/>
                </a:solidFill>
              </a:rPr>
              <a:t>in-kind contributions </a:t>
            </a:r>
            <a:r>
              <a:rPr lang="en-US" dirty="0">
                <a:solidFill>
                  <a:srgbClr val="132087"/>
                </a:solidFill>
              </a:rPr>
              <a:t>by all IPPOG members, with the </a:t>
            </a:r>
            <a:r>
              <a:rPr lang="en-US" b="1" dirty="0">
                <a:solidFill>
                  <a:srgbClr val="132087"/>
                </a:solidFill>
              </a:rPr>
              <a:t>annual membership fee </a:t>
            </a:r>
            <a:r>
              <a:rPr lang="en-US" dirty="0">
                <a:solidFill>
                  <a:srgbClr val="132087"/>
                </a:solidFill>
              </a:rPr>
              <a:t>for countries, </a:t>
            </a:r>
            <a:r>
              <a:rPr lang="en-US" dirty="0" smtClean="0">
                <a:solidFill>
                  <a:srgbClr val="132087"/>
                </a:solidFill>
              </a:rPr>
              <a:t>ranging </a:t>
            </a:r>
            <a:r>
              <a:rPr lang="en-US" dirty="0">
                <a:solidFill>
                  <a:srgbClr val="132087"/>
                </a:solidFill>
              </a:rPr>
              <a:t>between </a:t>
            </a:r>
            <a:r>
              <a:rPr lang="en-US" b="1" dirty="0">
                <a:solidFill>
                  <a:srgbClr val="132087"/>
                </a:solidFill>
              </a:rPr>
              <a:t>1000€</a:t>
            </a:r>
            <a:r>
              <a:rPr lang="en-US" dirty="0">
                <a:solidFill>
                  <a:srgbClr val="132087"/>
                </a:solidFill>
              </a:rPr>
              <a:t> and (a maximum of) </a:t>
            </a:r>
            <a:r>
              <a:rPr lang="en-US" b="1" dirty="0">
                <a:solidFill>
                  <a:srgbClr val="132087"/>
                </a:solidFill>
              </a:rPr>
              <a:t>5000€</a:t>
            </a:r>
            <a:r>
              <a:rPr lang="en-US" dirty="0" smtClean="0">
                <a:solidFill>
                  <a:srgbClr val="132087"/>
                </a:solidFill>
              </a:rPr>
              <a:t>;</a:t>
            </a:r>
          </a:p>
          <a:p>
            <a:pPr marL="342900" indent="-342900">
              <a:lnSpc>
                <a:spcPct val="90000"/>
              </a:lnSpc>
              <a:buFont typeface="Wingdings" charset="2"/>
              <a:buChar char="q"/>
            </a:pPr>
            <a:endParaRPr lang="en-US" dirty="0" smtClean="0">
              <a:solidFill>
                <a:srgbClr val="132087"/>
              </a:solidFill>
            </a:endParaRPr>
          </a:p>
          <a:p>
            <a:pPr marL="342900" indent="-342900">
              <a:lnSpc>
                <a:spcPct val="90000"/>
              </a:lnSpc>
              <a:buFont typeface="Wingdings" charset="2"/>
              <a:buChar char="q"/>
            </a:pPr>
            <a:r>
              <a:rPr lang="en-US" dirty="0" smtClean="0">
                <a:solidFill>
                  <a:srgbClr val="132087"/>
                </a:solidFill>
              </a:rPr>
              <a:t>and </a:t>
            </a:r>
            <a:r>
              <a:rPr lang="en-US" dirty="0">
                <a:solidFill>
                  <a:srgbClr val="132087"/>
                </a:solidFill>
              </a:rPr>
              <a:t>for </a:t>
            </a:r>
            <a:r>
              <a:rPr lang="en-US" b="1" dirty="0">
                <a:solidFill>
                  <a:srgbClr val="132087"/>
                </a:solidFill>
              </a:rPr>
              <a:t>laboratories</a:t>
            </a:r>
            <a:r>
              <a:rPr lang="en-US" dirty="0">
                <a:solidFill>
                  <a:srgbClr val="132087"/>
                </a:solidFill>
              </a:rPr>
              <a:t> and </a:t>
            </a:r>
            <a:r>
              <a:rPr lang="en-US" b="1" dirty="0">
                <a:solidFill>
                  <a:srgbClr val="132087"/>
                </a:solidFill>
              </a:rPr>
              <a:t>institutes</a:t>
            </a:r>
            <a:r>
              <a:rPr lang="en-US" dirty="0">
                <a:solidFill>
                  <a:srgbClr val="132087"/>
                </a:solidFill>
              </a:rPr>
              <a:t>, as well </a:t>
            </a:r>
            <a:r>
              <a:rPr lang="en-US" b="1" dirty="0">
                <a:solidFill>
                  <a:srgbClr val="132087"/>
                </a:solidFill>
              </a:rPr>
              <a:t>as scientific collaborations</a:t>
            </a:r>
            <a:r>
              <a:rPr lang="en-US" dirty="0">
                <a:solidFill>
                  <a:srgbClr val="132087"/>
                </a:solidFill>
              </a:rPr>
              <a:t> to be </a:t>
            </a:r>
            <a:r>
              <a:rPr lang="en-US" b="1" dirty="0">
                <a:solidFill>
                  <a:srgbClr val="132087"/>
                </a:solidFill>
              </a:rPr>
              <a:t>negotiated individually </a:t>
            </a:r>
            <a:r>
              <a:rPr lang="en-US" dirty="0">
                <a:solidFill>
                  <a:srgbClr val="132087"/>
                </a:solidFill>
              </a:rPr>
              <a:t>and subject for agreement by the IPPOG Collaboration board</a:t>
            </a:r>
            <a:r>
              <a:rPr lang="en-US" dirty="0" smtClean="0">
                <a:solidFill>
                  <a:srgbClr val="132087"/>
                </a:solidFill>
              </a:rPr>
              <a:t>.</a:t>
            </a:r>
          </a:p>
          <a:p>
            <a:pPr marL="342900"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r>
              <a:rPr lang="en-US" dirty="0" smtClean="0">
                <a:solidFill>
                  <a:srgbClr val="132087"/>
                </a:solidFill>
              </a:rPr>
              <a:t>Collaboration will be considered starting when </a:t>
            </a:r>
            <a:r>
              <a:rPr lang="en-US" b="1" dirty="0" smtClean="0">
                <a:solidFill>
                  <a:srgbClr val="132087"/>
                </a:solidFill>
              </a:rPr>
              <a:t>10 Member </a:t>
            </a:r>
            <a:r>
              <a:rPr lang="en-US" dirty="0" smtClean="0">
                <a:solidFill>
                  <a:srgbClr val="132087"/>
                </a:solidFill>
              </a:rPr>
              <a:t>have signed.</a:t>
            </a:r>
          </a:p>
          <a:p>
            <a:pPr marL="342900" indent="-342900">
              <a:lnSpc>
                <a:spcPct val="90000"/>
              </a:lnSpc>
              <a:buFont typeface="Wingdings" charset="2"/>
              <a:buChar char="q"/>
            </a:pPr>
            <a:r>
              <a:rPr lang="en-US" dirty="0" smtClean="0">
                <a:solidFill>
                  <a:srgbClr val="132087"/>
                </a:solidFill>
              </a:rPr>
              <a:t>Today</a:t>
            </a:r>
            <a:r>
              <a:rPr lang="en-US" dirty="0" smtClean="0">
                <a:solidFill>
                  <a:srgbClr val="132087"/>
                </a:solidFill>
              </a:rPr>
              <a:t> </a:t>
            </a:r>
            <a:r>
              <a:rPr lang="en-US" b="1" dirty="0" smtClean="0">
                <a:solidFill>
                  <a:srgbClr val="132087"/>
                </a:solidFill>
              </a:rPr>
              <a:t>signed</a:t>
            </a:r>
            <a:r>
              <a:rPr lang="en-US" dirty="0" smtClean="0">
                <a:solidFill>
                  <a:srgbClr val="132087"/>
                </a:solidFill>
              </a:rPr>
              <a:t>, or clear commitment to sign: </a:t>
            </a:r>
            <a:r>
              <a:rPr lang="en-US" b="1" dirty="0" smtClean="0">
                <a:solidFill>
                  <a:srgbClr val="132087"/>
                </a:solidFill>
              </a:rPr>
              <a:t>CH</a:t>
            </a:r>
            <a:r>
              <a:rPr lang="en-US" dirty="0" smtClean="0">
                <a:solidFill>
                  <a:srgbClr val="132087"/>
                </a:solidFill>
              </a:rPr>
              <a:t>, </a:t>
            </a:r>
            <a:r>
              <a:rPr lang="en-US" b="1" dirty="0" smtClean="0">
                <a:solidFill>
                  <a:srgbClr val="132087"/>
                </a:solidFill>
              </a:rPr>
              <a:t>D</a:t>
            </a:r>
            <a:r>
              <a:rPr lang="en-US" dirty="0" smtClean="0">
                <a:solidFill>
                  <a:srgbClr val="132087"/>
                </a:solidFill>
              </a:rPr>
              <a:t>, </a:t>
            </a:r>
            <a:r>
              <a:rPr lang="en-US" smtClean="0">
                <a:solidFill>
                  <a:srgbClr val="132087"/>
                </a:solidFill>
              </a:rPr>
              <a:t>I, F, </a:t>
            </a:r>
            <a:r>
              <a:rPr lang="en-US" dirty="0" smtClean="0">
                <a:solidFill>
                  <a:srgbClr val="132087"/>
                </a:solidFill>
              </a:rPr>
              <a:t>FIN, </a:t>
            </a:r>
            <a:r>
              <a:rPr lang="en-US" b="1" dirty="0" smtClean="0">
                <a:solidFill>
                  <a:srgbClr val="132087"/>
                </a:solidFill>
              </a:rPr>
              <a:t>N</a:t>
            </a:r>
            <a:r>
              <a:rPr lang="en-US" dirty="0" smtClean="0">
                <a:solidFill>
                  <a:srgbClr val="132087"/>
                </a:solidFill>
              </a:rPr>
              <a:t>, </a:t>
            </a:r>
            <a:r>
              <a:rPr lang="en-US" b="1" dirty="0" smtClean="0">
                <a:solidFill>
                  <a:srgbClr val="132087"/>
                </a:solidFill>
              </a:rPr>
              <a:t>NL</a:t>
            </a:r>
            <a:r>
              <a:rPr lang="en-US" dirty="0" smtClean="0">
                <a:solidFill>
                  <a:srgbClr val="132087"/>
                </a:solidFill>
              </a:rPr>
              <a:t>, </a:t>
            </a:r>
            <a:r>
              <a:rPr lang="en-US" b="1" dirty="0" smtClean="0">
                <a:solidFill>
                  <a:srgbClr val="132087"/>
                </a:solidFill>
              </a:rPr>
              <a:t>P</a:t>
            </a:r>
            <a:r>
              <a:rPr lang="en-US" dirty="0" smtClean="0">
                <a:solidFill>
                  <a:srgbClr val="132087"/>
                </a:solidFill>
              </a:rPr>
              <a:t>, RO, S, SK</a:t>
            </a:r>
            <a:endParaRPr lang="en-US" dirty="0">
              <a:solidFill>
                <a:srgbClr val="132087"/>
              </a:solidFill>
            </a:endParaRPr>
          </a:p>
          <a:p>
            <a:pPr>
              <a:lnSpc>
                <a:spcPct val="90000"/>
              </a:lnSpc>
            </a:pPr>
            <a:endParaRPr lang="en-GB" dirty="0" smtClean="0">
              <a:solidFill>
                <a:srgbClr val="132087"/>
              </a:solidFill>
            </a:endParaRPr>
          </a:p>
        </p:txBody>
      </p:sp>
      <p:sp>
        <p:nvSpPr>
          <p:cNvPr id="6" name="Date Placeholder 5"/>
          <p:cNvSpPr>
            <a:spLocks noGrp="1"/>
          </p:cNvSpPr>
          <p:nvPr>
            <p:ph type="dt" sz="half" idx="2"/>
          </p:nvPr>
        </p:nvSpPr>
        <p:spPr/>
        <p:txBody>
          <a:bodyPr/>
          <a:lstStyle/>
          <a:p>
            <a:r>
              <a:rPr lang="de-CH" smtClean="0"/>
              <a:t>IPPOG Meeting #12, CERN, 10-12 November 2016</a:t>
            </a:r>
            <a:endParaRPr lang="en-US" dirty="0"/>
          </a:p>
        </p:txBody>
      </p:sp>
      <p:sp>
        <p:nvSpPr>
          <p:cNvPr id="7" name="Slide Number Placeholder 6"/>
          <p:cNvSpPr>
            <a:spLocks noGrp="1"/>
          </p:cNvSpPr>
          <p:nvPr>
            <p:ph type="sldNum" sz="quarter" idx="4"/>
          </p:nvPr>
        </p:nvSpPr>
        <p:spPr/>
        <p:txBody>
          <a:bodyPr/>
          <a:lstStyle/>
          <a:p>
            <a:pPr algn="r"/>
            <a:fld id="{A0A56251-BD2A-9048-A894-ED47CF33A725}" type="slidenum">
              <a:rPr lang="en-US" smtClean="0"/>
              <a:pPr algn="r"/>
              <a:t>20</a:t>
            </a:fld>
            <a:endParaRPr lang="en-US" dirty="0"/>
          </a:p>
        </p:txBody>
      </p:sp>
      <p:pic>
        <p:nvPicPr>
          <p:cNvPr id="8" name="Picture 7"/>
          <p:cNvPicPr>
            <a:picLocks noChangeAspect="1"/>
          </p:cNvPicPr>
          <p:nvPr/>
        </p:nvPicPr>
        <p:blipFill rotWithShape="1">
          <a:blip r:embed="rId2"/>
          <a:srcRect t="14263" b="13419"/>
          <a:stretch/>
        </p:blipFill>
        <p:spPr>
          <a:xfrm>
            <a:off x="265272" y="3645024"/>
            <a:ext cx="3473055" cy="2508737"/>
          </a:xfrm>
          <a:prstGeom prst="rect">
            <a:avLst/>
          </a:prstGeom>
        </p:spPr>
      </p:pic>
      <p:pic>
        <p:nvPicPr>
          <p:cNvPr id="9" name="Picture 8" descr="IPPOG_MoU Membership form.pdf"/>
          <p:cNvPicPr>
            <a:picLocks noChangeAspect="1"/>
          </p:cNvPicPr>
          <p:nvPr/>
        </p:nvPicPr>
        <p:blipFill rotWithShape="1">
          <a:blip r:embed="rId3">
            <a:extLst>
              <a:ext uri="{28A0092B-C50C-407E-A947-70E740481C1C}">
                <a14:useLocalDpi xmlns:a14="http://schemas.microsoft.com/office/drawing/2010/main" val="0"/>
              </a:ext>
            </a:extLst>
          </a:blip>
          <a:srcRect l="17355" t="10751" r="13086" b="25829"/>
          <a:stretch/>
        </p:blipFill>
        <p:spPr>
          <a:xfrm>
            <a:off x="899592" y="274638"/>
            <a:ext cx="2511448" cy="3240360"/>
          </a:xfrm>
          <a:prstGeom prst="rect">
            <a:avLst/>
          </a:prstGeom>
          <a:solidFill>
            <a:schemeClr val="bg1"/>
          </a:solidFill>
          <a:effectLst>
            <a:outerShdw blurRad="50800" dist="76200" dir="2700000" algn="tl" rotWithShape="0">
              <a:srgbClr val="000000">
                <a:alpha val="43000"/>
              </a:srgbClr>
            </a:outerShdw>
          </a:effectLst>
        </p:spPr>
      </p:pic>
    </p:spTree>
    <p:extLst>
      <p:ext uri="{BB962C8B-B14F-4D97-AF65-F5344CB8AC3E}">
        <p14:creationId xmlns:p14="http://schemas.microsoft.com/office/powerpoint/2010/main" val="1463645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CC6DE"/>
                </a:solidFill>
              </a:rPr>
              <a:t>IPPOG e</a:t>
            </a:r>
            <a:r>
              <a:rPr lang="de-CH" b="1" dirty="0" err="1" smtClean="0">
                <a:solidFill>
                  <a:srgbClr val="0CC6DE"/>
                </a:solidFill>
              </a:rPr>
              <a:t>lection</a:t>
            </a:r>
            <a:r>
              <a:rPr lang="de-CH" b="1" dirty="0" smtClean="0">
                <a:solidFill>
                  <a:srgbClr val="0CC6DE"/>
                </a:solidFill>
              </a:rPr>
              <a:t> </a:t>
            </a:r>
            <a:r>
              <a:rPr lang="de-CH" b="1" dirty="0" err="1" smtClean="0">
                <a:solidFill>
                  <a:srgbClr val="0CC6DE"/>
                </a:solidFill>
              </a:rPr>
              <a:t>of</a:t>
            </a:r>
            <a:r>
              <a:rPr lang="de-CH" b="1" dirty="0" smtClean="0">
                <a:solidFill>
                  <a:srgbClr val="0CC6DE"/>
                </a:solidFill>
              </a:rPr>
              <a:t> Chairperson(s)</a:t>
            </a:r>
            <a:endParaRPr lang="en-US" sz="2200" b="1" dirty="0">
              <a:solidFill>
                <a:srgbClr val="000000"/>
              </a:solidFill>
            </a:endParaRPr>
          </a:p>
        </p:txBody>
      </p:sp>
      <p:sp>
        <p:nvSpPr>
          <p:cNvPr id="4" name="Date Placeholder 3"/>
          <p:cNvSpPr>
            <a:spLocks noGrp="1"/>
          </p:cNvSpPr>
          <p:nvPr>
            <p:ph type="dt" sz="half" idx="10"/>
          </p:nvPr>
        </p:nvSpPr>
        <p:spPr/>
        <p:txBody>
          <a:bodyPr/>
          <a:lstStyle/>
          <a:p>
            <a:r>
              <a:rPr lang="de-CH" smtClean="0"/>
              <a:t>IPPOG Meeting #10, CERN, 5-7 November 2015</a:t>
            </a:r>
            <a:endParaRPr lang="en-US" dirty="0"/>
          </a:p>
        </p:txBody>
      </p:sp>
      <p:sp>
        <p:nvSpPr>
          <p:cNvPr id="8" name="Rectangle 7"/>
          <p:cNvSpPr/>
          <p:nvPr/>
        </p:nvSpPr>
        <p:spPr>
          <a:xfrm>
            <a:off x="621904" y="1076916"/>
            <a:ext cx="8064896" cy="3587136"/>
          </a:xfrm>
          <a:prstGeom prst="rect">
            <a:avLst/>
          </a:prstGeom>
        </p:spPr>
        <p:txBody>
          <a:bodyPr wrap="square">
            <a:spAutoFit/>
          </a:bodyPr>
          <a:lstStyle/>
          <a:p>
            <a:pPr marL="342900" indent="-342900">
              <a:lnSpc>
                <a:spcPct val="90000"/>
              </a:lnSpc>
              <a:buFont typeface="Wingdings" charset="2"/>
              <a:buChar char="q"/>
            </a:pPr>
            <a:r>
              <a:rPr lang="en-US" dirty="0" smtClean="0">
                <a:solidFill>
                  <a:srgbClr val="132087"/>
                </a:solidFill>
              </a:rPr>
              <a:t>Terms of Marge and HP come to an end and elections are therefore required.</a:t>
            </a:r>
          </a:p>
          <a:p>
            <a:pPr marL="342900" indent="-342900">
              <a:lnSpc>
                <a:spcPct val="90000"/>
              </a:lnSpc>
              <a:buFont typeface="Wingdings" charset="2"/>
              <a:buChar char="q"/>
            </a:pPr>
            <a:endParaRPr lang="en-US" dirty="0" smtClean="0">
              <a:solidFill>
                <a:srgbClr val="132087"/>
              </a:solidFill>
            </a:endParaRPr>
          </a:p>
          <a:p>
            <a:pPr marL="342900" indent="-342900">
              <a:lnSpc>
                <a:spcPct val="90000"/>
              </a:lnSpc>
              <a:buFont typeface="Wingdings" charset="2"/>
              <a:buChar char="q"/>
            </a:pPr>
            <a:r>
              <a:rPr lang="en-US" b="1" dirty="0" smtClean="0">
                <a:solidFill>
                  <a:srgbClr val="132087"/>
                </a:solidFill>
              </a:rPr>
              <a:t>Four candidates</a:t>
            </a:r>
          </a:p>
          <a:p>
            <a:pPr marL="342900" indent="-342900">
              <a:lnSpc>
                <a:spcPct val="90000"/>
              </a:lnSpc>
              <a:buFont typeface="Wingdings" charset="2"/>
              <a:buChar char="q"/>
            </a:pPr>
            <a:endParaRPr lang="en-US" b="1" dirty="0" smtClean="0">
              <a:solidFill>
                <a:srgbClr val="132087"/>
              </a:solidFill>
            </a:endParaRPr>
          </a:p>
          <a:p>
            <a:pPr marL="800100" lvl="1" indent="-342900">
              <a:lnSpc>
                <a:spcPct val="90000"/>
              </a:lnSpc>
              <a:buFont typeface="Wingdings" charset="2"/>
              <a:buChar char="q"/>
            </a:pPr>
            <a:r>
              <a:rPr lang="en-US" dirty="0" smtClean="0">
                <a:solidFill>
                  <a:srgbClr val="132087"/>
                </a:solidFill>
              </a:rPr>
              <a:t>Nicolas Arnaud</a:t>
            </a:r>
          </a:p>
          <a:p>
            <a:pPr marL="800100" lvl="1" indent="-342900">
              <a:lnSpc>
                <a:spcPct val="90000"/>
              </a:lnSpc>
              <a:buFont typeface="Wingdings" charset="2"/>
              <a:buChar char="q"/>
            </a:pPr>
            <a:r>
              <a:rPr lang="en-US" dirty="0" smtClean="0">
                <a:solidFill>
                  <a:srgbClr val="132087"/>
                </a:solidFill>
              </a:rPr>
              <a:t>Steven Goldfarb</a:t>
            </a:r>
          </a:p>
          <a:p>
            <a:pPr marL="800100" lvl="1" indent="-342900">
              <a:lnSpc>
                <a:spcPct val="90000"/>
              </a:lnSpc>
              <a:buFont typeface="Wingdings" charset="2"/>
              <a:buChar char="q"/>
            </a:pPr>
            <a:r>
              <a:rPr lang="en-US" dirty="0" smtClean="0">
                <a:solidFill>
                  <a:srgbClr val="132087"/>
                </a:solidFill>
              </a:rPr>
              <a:t>Marge Bardeen</a:t>
            </a:r>
          </a:p>
          <a:p>
            <a:pPr marL="800100" lvl="1" indent="-342900">
              <a:lnSpc>
                <a:spcPct val="90000"/>
              </a:lnSpc>
              <a:buFont typeface="Wingdings" charset="2"/>
              <a:buChar char="q"/>
            </a:pPr>
            <a:r>
              <a:rPr lang="en-US" dirty="0" smtClean="0">
                <a:solidFill>
                  <a:srgbClr val="132087"/>
                </a:solidFill>
              </a:rPr>
              <a:t>HPB</a:t>
            </a:r>
          </a:p>
          <a:p>
            <a:pPr marL="800100" lvl="1" indent="-342900">
              <a:lnSpc>
                <a:spcPct val="90000"/>
              </a:lnSpc>
              <a:buFont typeface="Wingdings" charset="2"/>
              <a:buChar char="q"/>
            </a:pPr>
            <a:endParaRPr lang="en-US" dirty="0" smtClean="0">
              <a:solidFill>
                <a:srgbClr val="132087"/>
              </a:solidFill>
            </a:endParaRPr>
          </a:p>
          <a:p>
            <a:pPr marL="342900" indent="-342900">
              <a:lnSpc>
                <a:spcPct val="90000"/>
              </a:lnSpc>
              <a:buFont typeface="Wingdings" charset="2"/>
              <a:buChar char="q"/>
            </a:pPr>
            <a:r>
              <a:rPr lang="en-US" dirty="0" smtClean="0">
                <a:solidFill>
                  <a:srgbClr val="132087"/>
                </a:solidFill>
              </a:rPr>
              <a:t>Candidate statements have been circulated to IPPOG representatives</a:t>
            </a:r>
          </a:p>
          <a:p>
            <a:pPr marL="342900"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r>
              <a:rPr lang="en-US" dirty="0" smtClean="0">
                <a:solidFill>
                  <a:srgbClr val="132087"/>
                </a:solidFill>
              </a:rPr>
              <a:t>Election scheduled for Friday afternoon.</a:t>
            </a:r>
            <a:endParaRPr lang="en-US" dirty="0" smtClean="0">
              <a:solidFill>
                <a:srgbClr val="132087"/>
              </a:solidFill>
            </a:endParaRPr>
          </a:p>
          <a:p>
            <a:pPr>
              <a:lnSpc>
                <a:spcPct val="90000"/>
              </a:lnSpc>
            </a:pPr>
            <a:endParaRPr lang="en-US" dirty="0" smtClean="0">
              <a:solidFill>
                <a:srgbClr val="132087"/>
              </a:solidFill>
            </a:endParaRPr>
          </a:p>
        </p:txBody>
      </p:sp>
    </p:spTree>
    <p:extLst>
      <p:ext uri="{BB962C8B-B14F-4D97-AF65-F5344CB8AC3E}">
        <p14:creationId xmlns:p14="http://schemas.microsoft.com/office/powerpoint/2010/main" val="276930112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CC6DE"/>
                </a:solidFill>
              </a:rPr>
              <a:t>IPPOG </a:t>
            </a:r>
            <a:r>
              <a:rPr lang="de-CH" b="1" dirty="0" err="1" smtClean="0">
                <a:solidFill>
                  <a:srgbClr val="0CC6DE"/>
                </a:solidFill>
              </a:rPr>
              <a:t>Photosession</a:t>
            </a:r>
            <a:endParaRPr lang="en-US" sz="2200" b="1" dirty="0">
              <a:solidFill>
                <a:srgbClr val="000000"/>
              </a:solidFill>
            </a:endParaRPr>
          </a:p>
        </p:txBody>
      </p:sp>
      <p:sp>
        <p:nvSpPr>
          <p:cNvPr id="4" name="Date Placeholder 3"/>
          <p:cNvSpPr>
            <a:spLocks noGrp="1"/>
          </p:cNvSpPr>
          <p:nvPr>
            <p:ph type="dt" sz="half" idx="10"/>
          </p:nvPr>
        </p:nvSpPr>
        <p:spPr/>
        <p:txBody>
          <a:bodyPr/>
          <a:lstStyle/>
          <a:p>
            <a:r>
              <a:rPr lang="de-CH" smtClean="0"/>
              <a:t>IPPOG Meeting #10, CERN, 5-7 November 2015</a:t>
            </a:r>
            <a:endParaRPr lang="en-US" dirty="0"/>
          </a:p>
        </p:txBody>
      </p:sp>
      <p:sp>
        <p:nvSpPr>
          <p:cNvPr id="3" name="Rectangle 2"/>
          <p:cNvSpPr/>
          <p:nvPr/>
        </p:nvSpPr>
        <p:spPr>
          <a:xfrm>
            <a:off x="457200" y="1340768"/>
            <a:ext cx="7715200" cy="5078314"/>
          </a:xfrm>
          <a:prstGeom prst="rect">
            <a:avLst/>
          </a:prstGeom>
        </p:spPr>
        <p:txBody>
          <a:bodyPr wrap="square">
            <a:spAutoFit/>
          </a:bodyPr>
          <a:lstStyle/>
          <a:p>
            <a:r>
              <a:rPr lang="en-US" dirty="0">
                <a:solidFill>
                  <a:srgbClr val="132087"/>
                </a:solidFill>
              </a:rPr>
              <a:t>Thursday after the IPPOG session at 6 </a:t>
            </a:r>
            <a:r>
              <a:rPr lang="en-US" dirty="0" smtClean="0">
                <a:solidFill>
                  <a:srgbClr val="132087"/>
                </a:solidFill>
              </a:rPr>
              <a:t>pm</a:t>
            </a:r>
            <a:br>
              <a:rPr lang="en-US" dirty="0" smtClean="0">
                <a:solidFill>
                  <a:srgbClr val="132087"/>
                </a:solidFill>
              </a:rPr>
            </a:br>
            <a:r>
              <a:rPr lang="en-US" dirty="0" smtClean="0">
                <a:solidFill>
                  <a:srgbClr val="132087"/>
                </a:solidFill>
              </a:rPr>
              <a:t> </a:t>
            </a:r>
            <a:r>
              <a:rPr lang="en-US" dirty="0">
                <a:solidFill>
                  <a:srgbClr val="132087"/>
                </a:solidFill>
              </a:rPr>
              <a:t>you will have a chance to have your </a:t>
            </a:r>
            <a:r>
              <a:rPr lang="en-US" dirty="0" smtClean="0">
                <a:solidFill>
                  <a:srgbClr val="132087"/>
                </a:solidFill>
              </a:rPr>
              <a:t>portrait</a:t>
            </a:r>
            <a:br>
              <a:rPr lang="en-US" dirty="0" smtClean="0">
                <a:solidFill>
                  <a:srgbClr val="132087"/>
                </a:solidFill>
              </a:rPr>
            </a:br>
            <a:r>
              <a:rPr lang="en-US" dirty="0" smtClean="0">
                <a:solidFill>
                  <a:srgbClr val="132087"/>
                </a:solidFill>
              </a:rPr>
              <a:t>taken </a:t>
            </a:r>
            <a:r>
              <a:rPr lang="en-US" dirty="0">
                <a:solidFill>
                  <a:srgbClr val="132087"/>
                </a:solidFill>
              </a:rPr>
              <a:t>for the new IPPOG web page. </a:t>
            </a:r>
            <a:endParaRPr lang="en-US" dirty="0" smtClean="0">
              <a:solidFill>
                <a:srgbClr val="132087"/>
              </a:solidFill>
            </a:endParaRPr>
          </a:p>
          <a:p>
            <a:endParaRPr lang="en-US" dirty="0">
              <a:solidFill>
                <a:srgbClr val="132087"/>
              </a:solidFill>
            </a:endParaRPr>
          </a:p>
          <a:p>
            <a:r>
              <a:rPr lang="en-US" dirty="0" smtClean="0">
                <a:solidFill>
                  <a:srgbClr val="132087"/>
                </a:solidFill>
              </a:rPr>
              <a:t>Representatives </a:t>
            </a:r>
            <a:r>
              <a:rPr lang="en-US" dirty="0">
                <a:solidFill>
                  <a:srgbClr val="132087"/>
                </a:solidFill>
              </a:rPr>
              <a:t>and associates are invited. </a:t>
            </a:r>
            <a:endParaRPr lang="en-US" dirty="0" smtClean="0">
              <a:solidFill>
                <a:srgbClr val="132087"/>
              </a:solidFill>
            </a:endParaRPr>
          </a:p>
          <a:p>
            <a:r>
              <a:rPr lang="en-US" dirty="0" smtClean="0">
                <a:solidFill>
                  <a:srgbClr val="132087"/>
                </a:solidFill>
              </a:rPr>
              <a:t>Please </a:t>
            </a:r>
            <a:r>
              <a:rPr lang="en-US" dirty="0">
                <a:solidFill>
                  <a:srgbClr val="132087"/>
                </a:solidFill>
              </a:rPr>
              <a:t>have your photo taken if you didn't </a:t>
            </a:r>
            <a:r>
              <a:rPr lang="en-US" dirty="0" smtClean="0">
                <a:solidFill>
                  <a:srgbClr val="132087"/>
                </a:solidFill>
              </a:rPr>
              <a:t>do</a:t>
            </a:r>
            <a:br>
              <a:rPr lang="en-US" dirty="0" smtClean="0">
                <a:solidFill>
                  <a:srgbClr val="132087"/>
                </a:solidFill>
              </a:rPr>
            </a:br>
            <a:r>
              <a:rPr lang="en-US" dirty="0" smtClean="0">
                <a:solidFill>
                  <a:srgbClr val="132087"/>
                </a:solidFill>
              </a:rPr>
              <a:t> </a:t>
            </a:r>
            <a:r>
              <a:rPr lang="en-US" dirty="0">
                <a:solidFill>
                  <a:srgbClr val="132087"/>
                </a:solidFill>
              </a:rPr>
              <a:t>so at last year’s IPPOG meeting, or take a </a:t>
            </a:r>
            <a:r>
              <a:rPr lang="en-US" dirty="0" smtClean="0">
                <a:solidFill>
                  <a:srgbClr val="132087"/>
                </a:solidFill>
              </a:rPr>
              <a:t/>
            </a:r>
            <a:br>
              <a:rPr lang="en-US" dirty="0" smtClean="0">
                <a:solidFill>
                  <a:srgbClr val="132087"/>
                </a:solidFill>
              </a:rPr>
            </a:br>
            <a:r>
              <a:rPr lang="en-US" dirty="0" smtClean="0">
                <a:solidFill>
                  <a:srgbClr val="132087"/>
                </a:solidFill>
              </a:rPr>
              <a:t>new </a:t>
            </a:r>
            <a:r>
              <a:rPr lang="en-US" dirty="0">
                <a:solidFill>
                  <a:srgbClr val="132087"/>
                </a:solidFill>
              </a:rPr>
              <a:t>photo if you would like to improve the </a:t>
            </a:r>
            <a:r>
              <a:rPr lang="en-US" dirty="0" smtClean="0">
                <a:solidFill>
                  <a:srgbClr val="132087"/>
                </a:solidFill>
              </a:rPr>
              <a:t/>
            </a:r>
            <a:br>
              <a:rPr lang="en-US" dirty="0" smtClean="0">
                <a:solidFill>
                  <a:srgbClr val="132087"/>
                </a:solidFill>
              </a:rPr>
            </a:br>
            <a:r>
              <a:rPr lang="en-US" dirty="0" smtClean="0">
                <a:solidFill>
                  <a:srgbClr val="132087"/>
                </a:solidFill>
              </a:rPr>
              <a:t>one </a:t>
            </a:r>
            <a:r>
              <a:rPr lang="en-US" dirty="0">
                <a:solidFill>
                  <a:srgbClr val="132087"/>
                </a:solidFill>
              </a:rPr>
              <a:t>you took a year ago</a:t>
            </a:r>
            <a:r>
              <a:rPr lang="en-US" dirty="0" smtClean="0">
                <a:solidFill>
                  <a:srgbClr val="132087"/>
                </a:solidFill>
              </a:rPr>
              <a:t>.</a:t>
            </a:r>
          </a:p>
          <a:p>
            <a:endParaRPr lang="en-US" dirty="0">
              <a:solidFill>
                <a:srgbClr val="132087"/>
              </a:solidFill>
            </a:endParaRPr>
          </a:p>
          <a:p>
            <a:r>
              <a:rPr lang="en-US" dirty="0" smtClean="0">
                <a:solidFill>
                  <a:srgbClr val="132087"/>
                </a:solidFill>
              </a:rPr>
              <a:t>You </a:t>
            </a:r>
            <a:r>
              <a:rPr lang="en-US" dirty="0">
                <a:solidFill>
                  <a:srgbClr val="132087"/>
                </a:solidFill>
              </a:rPr>
              <a:t>can download last year’s photos in </a:t>
            </a:r>
            <a:r>
              <a:rPr lang="en-US" dirty="0" smtClean="0">
                <a:solidFill>
                  <a:srgbClr val="132087"/>
                </a:solidFill>
              </a:rPr>
              <a:t>the</a:t>
            </a:r>
            <a:br>
              <a:rPr lang="en-US" dirty="0" smtClean="0">
                <a:solidFill>
                  <a:srgbClr val="132087"/>
                </a:solidFill>
              </a:rPr>
            </a:br>
            <a:r>
              <a:rPr lang="en-US" dirty="0" smtClean="0">
                <a:solidFill>
                  <a:srgbClr val="132087"/>
                </a:solidFill>
              </a:rPr>
              <a:t> </a:t>
            </a:r>
            <a:r>
              <a:rPr lang="en-US" dirty="0">
                <a:solidFill>
                  <a:srgbClr val="132087"/>
                </a:solidFill>
              </a:rPr>
              <a:t>registration form. </a:t>
            </a:r>
            <a:endParaRPr lang="en-US" dirty="0" smtClean="0">
              <a:solidFill>
                <a:srgbClr val="132087"/>
              </a:solidFill>
            </a:endParaRPr>
          </a:p>
          <a:p>
            <a:endParaRPr lang="en-US" dirty="0">
              <a:solidFill>
                <a:srgbClr val="132087"/>
              </a:solidFill>
            </a:endParaRPr>
          </a:p>
          <a:p>
            <a:r>
              <a:rPr lang="en-US" dirty="0" smtClean="0">
                <a:solidFill>
                  <a:srgbClr val="132087"/>
                </a:solidFill>
              </a:rPr>
              <a:t>You </a:t>
            </a:r>
            <a:r>
              <a:rPr lang="en-US" dirty="0">
                <a:solidFill>
                  <a:srgbClr val="132087"/>
                </a:solidFill>
              </a:rPr>
              <a:t>can also come along if you just would like to enjoy the drinks and finger food that we will provide. </a:t>
            </a:r>
            <a:endParaRPr lang="en-US" dirty="0" smtClean="0">
              <a:solidFill>
                <a:srgbClr val="132087"/>
              </a:solidFill>
            </a:endParaRPr>
          </a:p>
          <a:p>
            <a:endParaRPr lang="en-US" dirty="0">
              <a:solidFill>
                <a:srgbClr val="132087"/>
              </a:solidFill>
            </a:endParaRPr>
          </a:p>
          <a:p>
            <a:r>
              <a:rPr lang="en-US" dirty="0" smtClean="0">
                <a:solidFill>
                  <a:srgbClr val="132087"/>
                </a:solidFill>
              </a:rPr>
              <a:t>Please </a:t>
            </a:r>
            <a:r>
              <a:rPr lang="en-US" dirty="0">
                <a:solidFill>
                  <a:srgbClr val="132087"/>
                </a:solidFill>
              </a:rPr>
              <a:t>bring a </a:t>
            </a:r>
            <a:r>
              <a:rPr lang="en-US" b="1" dirty="0">
                <a:solidFill>
                  <a:srgbClr val="132087"/>
                </a:solidFill>
              </a:rPr>
              <a:t>typical object </a:t>
            </a:r>
            <a:r>
              <a:rPr lang="en-US" dirty="0">
                <a:solidFill>
                  <a:srgbClr val="132087"/>
                </a:solidFill>
              </a:rPr>
              <a:t>with you that will </a:t>
            </a:r>
            <a:r>
              <a:rPr lang="en-US" dirty="0" err="1">
                <a:solidFill>
                  <a:srgbClr val="132087"/>
                </a:solidFill>
              </a:rPr>
              <a:t>personalise</a:t>
            </a:r>
            <a:r>
              <a:rPr lang="en-US" dirty="0">
                <a:solidFill>
                  <a:srgbClr val="132087"/>
                </a:solidFill>
              </a:rPr>
              <a:t> your portrait even more.</a:t>
            </a:r>
          </a:p>
        </p:txBody>
      </p:sp>
      <p:pic>
        <p:nvPicPr>
          <p:cNvPr id="5" name="Picture 4"/>
          <p:cNvPicPr>
            <a:picLocks noChangeAspect="1"/>
          </p:cNvPicPr>
          <p:nvPr/>
        </p:nvPicPr>
        <p:blipFill>
          <a:blip r:embed="rId2"/>
          <a:stretch>
            <a:fillRect/>
          </a:stretch>
        </p:blipFill>
        <p:spPr>
          <a:xfrm>
            <a:off x="5245100" y="1358761"/>
            <a:ext cx="3898900" cy="3162300"/>
          </a:xfrm>
          <a:prstGeom prst="rect">
            <a:avLst/>
          </a:prstGeom>
        </p:spPr>
      </p:pic>
    </p:spTree>
    <p:extLst>
      <p:ext uri="{BB962C8B-B14F-4D97-AF65-F5344CB8AC3E}">
        <p14:creationId xmlns:p14="http://schemas.microsoft.com/office/powerpoint/2010/main" val="281016586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CC6DE"/>
                </a:solidFill>
              </a:rPr>
              <a:t>Panel </a:t>
            </a:r>
            <a:r>
              <a:rPr lang="en-US" b="1" dirty="0" smtClean="0">
                <a:solidFill>
                  <a:srgbClr val="0CC6DE"/>
                </a:solidFill>
              </a:rPr>
              <a:t>Discussions</a:t>
            </a:r>
            <a:br>
              <a:rPr lang="en-US" b="1" dirty="0" smtClean="0">
                <a:solidFill>
                  <a:srgbClr val="0CC6DE"/>
                </a:solidFill>
              </a:rPr>
            </a:br>
            <a:r>
              <a:rPr lang="en-US" sz="2200" b="1" dirty="0" smtClean="0">
                <a:solidFill>
                  <a:srgbClr val="000000"/>
                </a:solidFill>
              </a:rPr>
              <a:t>Friday 14:45 </a:t>
            </a:r>
            <a:r>
              <a:rPr lang="mr-IN" sz="2200" b="1" dirty="0" smtClean="0">
                <a:solidFill>
                  <a:srgbClr val="000000"/>
                </a:solidFill>
              </a:rPr>
              <a:t>–</a:t>
            </a:r>
            <a:r>
              <a:rPr lang="en-US" sz="2200" b="1" dirty="0" smtClean="0">
                <a:solidFill>
                  <a:srgbClr val="000000"/>
                </a:solidFill>
              </a:rPr>
              <a:t> 15:45</a:t>
            </a:r>
            <a:endParaRPr lang="en-US" sz="2200" b="1" dirty="0">
              <a:solidFill>
                <a:srgbClr val="000000"/>
              </a:solidFill>
            </a:endParaRPr>
          </a:p>
        </p:txBody>
      </p:sp>
      <p:sp>
        <p:nvSpPr>
          <p:cNvPr id="4" name="Date Placeholder 3"/>
          <p:cNvSpPr>
            <a:spLocks noGrp="1"/>
          </p:cNvSpPr>
          <p:nvPr>
            <p:ph type="dt" sz="half" idx="10"/>
          </p:nvPr>
        </p:nvSpPr>
        <p:spPr/>
        <p:txBody>
          <a:bodyPr/>
          <a:lstStyle/>
          <a:p>
            <a:r>
              <a:rPr lang="de-CH" smtClean="0"/>
              <a:t>IPPOG Meeting #10, CERN, 5-7 November 2015</a:t>
            </a:r>
            <a:endParaRPr lang="en-US" dirty="0"/>
          </a:p>
        </p:txBody>
      </p:sp>
      <p:sp>
        <p:nvSpPr>
          <p:cNvPr id="3" name="Content Placeholder 2"/>
          <p:cNvSpPr>
            <a:spLocks noGrp="1"/>
          </p:cNvSpPr>
          <p:nvPr>
            <p:ph idx="1"/>
          </p:nvPr>
        </p:nvSpPr>
        <p:spPr>
          <a:xfrm>
            <a:off x="457200" y="1147192"/>
            <a:ext cx="8229600" cy="4586064"/>
          </a:xfrm>
          <a:noFill/>
          <a:ln>
            <a:noFill/>
          </a:ln>
          <a:effectLst/>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pPr>
              <a:buFont typeface="Wingdings" charset="2"/>
              <a:buChar char="q"/>
            </a:pPr>
            <a:r>
              <a:rPr lang="en-US" b="1" dirty="0">
                <a:solidFill>
                  <a:srgbClr val="800000"/>
                </a:solidFill>
                <a:ea typeface="Lucida Grande"/>
                <a:cs typeface="Lucida Grande"/>
              </a:rPr>
              <a:t>Broadening of the physics scope of MC </a:t>
            </a:r>
            <a:r>
              <a:rPr lang="mr-IN" b="1" dirty="0" smtClean="0">
                <a:solidFill>
                  <a:srgbClr val="800000"/>
                </a:solidFill>
                <a:ea typeface="Lucida Grande"/>
                <a:cs typeface="Lucida Grande"/>
              </a:rPr>
              <a:t>–</a:t>
            </a:r>
            <a:r>
              <a:rPr lang="en-US" b="1" dirty="0" smtClean="0">
                <a:solidFill>
                  <a:srgbClr val="800000"/>
                </a:solidFill>
                <a:ea typeface="Lucida Grande"/>
                <a:cs typeface="Lucida Grande"/>
              </a:rPr>
              <a:t> </a:t>
            </a:r>
            <a:r>
              <a:rPr lang="en-US" b="1" dirty="0" err="1" smtClean="0">
                <a:solidFill>
                  <a:srgbClr val="800000"/>
                </a:solidFill>
                <a:ea typeface="Lucida Grande"/>
                <a:cs typeface="Lucida Grande"/>
              </a:rPr>
              <a:t>Charpak</a:t>
            </a:r>
            <a:r>
              <a:rPr lang="en-US" sz="2800" b="1" dirty="0">
                <a:solidFill>
                  <a:srgbClr val="800000"/>
                </a:solidFill>
                <a:ea typeface="Lucida Grande"/>
                <a:cs typeface="Lucida Grande"/>
              </a:rPr>
              <a:t/>
            </a:r>
            <a:br>
              <a:rPr lang="en-US" sz="2800" b="1" dirty="0">
                <a:solidFill>
                  <a:srgbClr val="800000"/>
                </a:solidFill>
                <a:ea typeface="Lucida Grande"/>
                <a:cs typeface="Lucida Grande"/>
              </a:rPr>
            </a:br>
            <a:r>
              <a:rPr lang="en-US" sz="2100" dirty="0">
                <a:solidFill>
                  <a:schemeClr val="tx1"/>
                </a:solidFill>
                <a:ea typeface="Lucida Grande"/>
                <a:cs typeface="Lucida Grande"/>
              </a:rPr>
              <a:t>Nicolas </a:t>
            </a:r>
            <a:r>
              <a:rPr lang="en-US" sz="2100" dirty="0" smtClean="0">
                <a:solidFill>
                  <a:schemeClr val="tx1"/>
                </a:solidFill>
                <a:ea typeface="Lucida Grande"/>
                <a:cs typeface="Lucida Grande"/>
              </a:rPr>
              <a:t>Arnaud, </a:t>
            </a:r>
            <a:r>
              <a:rPr lang="en-US" sz="2100" dirty="0" err="1">
                <a:solidFill>
                  <a:schemeClr val="tx1"/>
                </a:solidFill>
                <a:ea typeface="Lucida Grande"/>
                <a:cs typeface="Lucida Grande"/>
              </a:rPr>
              <a:t>Zdenek</a:t>
            </a:r>
            <a:r>
              <a:rPr lang="en-US" sz="2100" dirty="0">
                <a:solidFill>
                  <a:schemeClr val="tx1"/>
                </a:solidFill>
                <a:ea typeface="Lucida Grande"/>
                <a:cs typeface="Lucida Grande"/>
              </a:rPr>
              <a:t> </a:t>
            </a:r>
            <a:r>
              <a:rPr lang="en-US" sz="2100" dirty="0" err="1" smtClean="0">
                <a:solidFill>
                  <a:schemeClr val="tx1"/>
                </a:solidFill>
                <a:ea typeface="Lucida Grande"/>
                <a:cs typeface="Lucida Grande"/>
              </a:rPr>
              <a:t>Dolezal</a:t>
            </a:r>
            <a:r>
              <a:rPr lang="en-US" sz="2100" dirty="0" smtClean="0">
                <a:solidFill>
                  <a:schemeClr val="tx1"/>
                </a:solidFill>
                <a:ea typeface="Lucida Grande"/>
                <a:cs typeface="Lucida Grande"/>
              </a:rPr>
              <a:t>, </a:t>
            </a:r>
            <a:r>
              <a:rPr lang="en-US" sz="2100" dirty="0">
                <a:solidFill>
                  <a:schemeClr val="tx1"/>
                </a:solidFill>
                <a:ea typeface="Lucida Grande"/>
                <a:cs typeface="Lucida Grande"/>
              </a:rPr>
              <a:t>Andrej </a:t>
            </a:r>
            <a:r>
              <a:rPr lang="en-US" sz="2100" dirty="0" err="1" smtClean="0">
                <a:solidFill>
                  <a:schemeClr val="tx1"/>
                </a:solidFill>
                <a:ea typeface="Lucida Grande"/>
                <a:cs typeface="Lucida Grande"/>
              </a:rPr>
              <a:t>Gorisek</a:t>
            </a:r>
            <a:r>
              <a:rPr lang="en-US" sz="2100" dirty="0" smtClean="0">
                <a:solidFill>
                  <a:schemeClr val="tx1"/>
                </a:solidFill>
                <a:ea typeface="Lucida Grande"/>
                <a:cs typeface="Lucida Grande"/>
              </a:rPr>
              <a:t>, </a:t>
            </a:r>
            <a:r>
              <a:rPr lang="en-US" sz="2100" dirty="0" err="1">
                <a:solidFill>
                  <a:schemeClr val="tx1"/>
                </a:solidFill>
                <a:ea typeface="Lucida Grande"/>
                <a:cs typeface="Lucida Grande"/>
              </a:rPr>
              <a:t>Farid</a:t>
            </a:r>
            <a:r>
              <a:rPr lang="en-US" sz="2100" dirty="0">
                <a:solidFill>
                  <a:schemeClr val="tx1"/>
                </a:solidFill>
                <a:ea typeface="Lucida Grande"/>
                <a:cs typeface="Lucida Grande"/>
              </a:rPr>
              <a:t> </a:t>
            </a:r>
            <a:r>
              <a:rPr lang="en-US" sz="2100" dirty="0" err="1">
                <a:solidFill>
                  <a:schemeClr val="tx1"/>
                </a:solidFill>
                <a:ea typeface="Lucida Grande"/>
                <a:cs typeface="Lucida Grande"/>
              </a:rPr>
              <a:t>Ould-</a:t>
            </a:r>
            <a:r>
              <a:rPr lang="en-US" sz="2100" dirty="0" err="1" smtClean="0">
                <a:solidFill>
                  <a:schemeClr val="tx1"/>
                </a:solidFill>
                <a:ea typeface="Lucida Grande"/>
                <a:cs typeface="Lucida Grande"/>
              </a:rPr>
              <a:t>Saada</a:t>
            </a:r>
            <a:r>
              <a:rPr lang="en-US" sz="2100" dirty="0" smtClean="0">
                <a:solidFill>
                  <a:schemeClr val="tx1"/>
                </a:solidFill>
                <a:ea typeface="Lucida Grande"/>
                <a:cs typeface="Lucida Grande"/>
              </a:rPr>
              <a:t>, </a:t>
            </a:r>
            <a:r>
              <a:rPr lang="en-US" sz="2100" dirty="0">
                <a:solidFill>
                  <a:schemeClr val="tx1"/>
                </a:solidFill>
                <a:ea typeface="Lucida Grande"/>
                <a:cs typeface="Lucida Grande"/>
              </a:rPr>
              <a:t>Dirk </a:t>
            </a:r>
            <a:r>
              <a:rPr lang="en-US" sz="2100" dirty="0" err="1" smtClean="0">
                <a:solidFill>
                  <a:schemeClr val="tx1"/>
                </a:solidFill>
                <a:ea typeface="Lucida Grande"/>
                <a:cs typeface="Lucida Grande"/>
              </a:rPr>
              <a:t>Ryckbosch</a:t>
            </a:r>
            <a:r>
              <a:rPr lang="en-US" sz="2100" dirty="0" smtClean="0">
                <a:solidFill>
                  <a:schemeClr val="tx1"/>
                </a:solidFill>
                <a:ea typeface="Lucida Grande"/>
                <a:cs typeface="Lucida Grande"/>
              </a:rPr>
              <a:t>, </a:t>
            </a:r>
            <a:r>
              <a:rPr lang="en-US" sz="2100" dirty="0">
                <a:solidFill>
                  <a:schemeClr val="tx1"/>
                </a:solidFill>
                <a:ea typeface="Lucida Grande"/>
                <a:cs typeface="Lucida Grande"/>
              </a:rPr>
              <a:t>Pedro </a:t>
            </a:r>
            <a:r>
              <a:rPr lang="en-US" sz="2100" dirty="0" smtClean="0">
                <a:solidFill>
                  <a:schemeClr val="tx1"/>
                </a:solidFill>
                <a:ea typeface="Lucida Grande"/>
                <a:cs typeface="Lucida Grande"/>
              </a:rPr>
              <a:t>Abreu, </a:t>
            </a:r>
            <a:r>
              <a:rPr lang="en-US" sz="2100" dirty="0">
                <a:solidFill>
                  <a:schemeClr val="tx1"/>
                </a:solidFill>
                <a:ea typeface="Lucida Grande"/>
                <a:cs typeface="Lucida Grande"/>
              </a:rPr>
              <a:t>Kenneth </a:t>
            </a:r>
            <a:r>
              <a:rPr lang="en-US" sz="2100" dirty="0" err="1" smtClean="0">
                <a:solidFill>
                  <a:schemeClr val="tx1"/>
                </a:solidFill>
                <a:ea typeface="Lucida Grande"/>
                <a:cs typeface="Lucida Grande"/>
              </a:rPr>
              <a:t>Cecire</a:t>
            </a:r>
            <a:r>
              <a:rPr lang="en-US" sz="2100" dirty="0" smtClean="0">
                <a:solidFill>
                  <a:schemeClr val="tx1"/>
                </a:solidFill>
                <a:ea typeface="Lucida Grande"/>
                <a:cs typeface="Lucida Grande"/>
              </a:rPr>
              <a:t>, </a:t>
            </a:r>
            <a:r>
              <a:rPr lang="en-US" sz="2100" dirty="0">
                <a:solidFill>
                  <a:schemeClr val="tx1"/>
                </a:solidFill>
                <a:ea typeface="Lucida Grande"/>
                <a:cs typeface="Lucida Grande"/>
              </a:rPr>
              <a:t>Thomas </a:t>
            </a:r>
            <a:r>
              <a:rPr lang="en-US" sz="2100" dirty="0" smtClean="0">
                <a:solidFill>
                  <a:schemeClr val="tx1"/>
                </a:solidFill>
                <a:ea typeface="Lucida Grande"/>
                <a:cs typeface="Lucida Grande"/>
              </a:rPr>
              <a:t>McCauley, </a:t>
            </a:r>
            <a:r>
              <a:rPr lang="en-US" sz="2100" b="1" dirty="0">
                <a:solidFill>
                  <a:schemeClr val="tx1"/>
                </a:solidFill>
                <a:ea typeface="Lucida Grande"/>
                <a:cs typeface="Lucida Grande"/>
              </a:rPr>
              <a:t>Kate </a:t>
            </a:r>
            <a:r>
              <a:rPr lang="en-US" sz="2100" b="1" dirty="0" smtClean="0">
                <a:solidFill>
                  <a:schemeClr val="tx1"/>
                </a:solidFill>
                <a:ea typeface="Lucida Grande"/>
                <a:cs typeface="Lucida Grande"/>
              </a:rPr>
              <a:t>Shaw</a:t>
            </a:r>
            <a:r>
              <a:rPr lang="en-US" sz="2100" dirty="0" smtClean="0">
                <a:solidFill>
                  <a:schemeClr val="tx1"/>
                </a:solidFill>
                <a:ea typeface="Lucida Grande"/>
                <a:cs typeface="Lucida Grande"/>
              </a:rPr>
              <a:t>, </a:t>
            </a:r>
            <a:r>
              <a:rPr lang="en-US" sz="2100" dirty="0">
                <a:solidFill>
                  <a:schemeClr val="tx1"/>
                </a:solidFill>
                <a:ea typeface="Lucida Grande"/>
                <a:cs typeface="Lucida Grande"/>
              </a:rPr>
              <a:t>Gabriel </a:t>
            </a:r>
            <a:r>
              <a:rPr lang="en-US" sz="2100" dirty="0" err="1" smtClean="0">
                <a:solidFill>
                  <a:schemeClr val="tx1"/>
                </a:solidFill>
                <a:ea typeface="Lucida Grande"/>
                <a:cs typeface="Lucida Grande"/>
              </a:rPr>
              <a:t>Stoicea</a:t>
            </a:r>
            <a:r>
              <a:rPr lang="en-US" sz="2100" dirty="0" smtClean="0">
                <a:solidFill>
                  <a:schemeClr val="tx1"/>
                </a:solidFill>
                <a:ea typeface="Lucida Grande"/>
                <a:cs typeface="Lucida Grande"/>
              </a:rPr>
              <a:t>, </a:t>
            </a:r>
            <a:r>
              <a:rPr lang="en-US" sz="2100" dirty="0" err="1">
                <a:solidFill>
                  <a:schemeClr val="tx1"/>
                </a:solidFill>
                <a:ea typeface="Lucida Grande"/>
                <a:cs typeface="Lucida Grande"/>
              </a:rPr>
              <a:t>Bilow</a:t>
            </a:r>
            <a:r>
              <a:rPr lang="en-US" sz="2100" dirty="0">
                <a:solidFill>
                  <a:schemeClr val="tx1"/>
                </a:solidFill>
                <a:ea typeface="Lucida Grande"/>
                <a:cs typeface="Lucida Grande"/>
              </a:rPr>
              <a:t> </a:t>
            </a:r>
            <a:r>
              <a:rPr lang="en-US" sz="2100" dirty="0" err="1">
                <a:solidFill>
                  <a:schemeClr val="tx1"/>
                </a:solidFill>
                <a:ea typeface="Lucida Grande"/>
                <a:cs typeface="Lucida Grande"/>
              </a:rPr>
              <a:t>Uta</a:t>
            </a:r>
            <a:r>
              <a:rPr lang="en-US" sz="2100" dirty="0">
                <a:solidFill>
                  <a:schemeClr val="tx1"/>
                </a:solidFill>
                <a:ea typeface="Lucida Grande"/>
                <a:cs typeface="Lucida Grande"/>
              </a:rPr>
              <a:t> </a:t>
            </a:r>
            <a:endParaRPr lang="en-US" sz="2100" dirty="0" smtClean="0">
              <a:solidFill>
                <a:schemeClr val="tx1"/>
              </a:solidFill>
              <a:ea typeface="Lucida Grande"/>
              <a:cs typeface="Lucida Grande"/>
            </a:endParaRPr>
          </a:p>
          <a:p>
            <a:pPr>
              <a:buFont typeface="Wingdings" charset="2"/>
              <a:buChar char="q"/>
            </a:pPr>
            <a:endParaRPr lang="en-US" sz="2100" dirty="0">
              <a:solidFill>
                <a:schemeClr val="tx1"/>
              </a:solidFill>
              <a:ea typeface="Lucida Grande"/>
              <a:cs typeface="Lucida Grande"/>
            </a:endParaRPr>
          </a:p>
          <a:p>
            <a:pPr>
              <a:buFont typeface="Wingdings" charset="2"/>
              <a:buChar char="q"/>
            </a:pPr>
            <a:r>
              <a:rPr lang="en-US" b="1" dirty="0">
                <a:solidFill>
                  <a:srgbClr val="800000"/>
                </a:solidFill>
                <a:ea typeface="Lucida Grande"/>
                <a:cs typeface="Lucida Grande"/>
              </a:rPr>
              <a:t>Ethics in particle </a:t>
            </a:r>
            <a:r>
              <a:rPr lang="en-US" b="1" dirty="0" smtClean="0">
                <a:solidFill>
                  <a:srgbClr val="800000"/>
                </a:solidFill>
                <a:ea typeface="Lucida Grande"/>
                <a:cs typeface="Lucida Grande"/>
              </a:rPr>
              <a:t>physics </a:t>
            </a:r>
            <a:r>
              <a:rPr lang="mr-IN" b="1" dirty="0" smtClean="0">
                <a:solidFill>
                  <a:srgbClr val="800000"/>
                </a:solidFill>
                <a:ea typeface="Lucida Grande"/>
                <a:cs typeface="Lucida Grande"/>
              </a:rPr>
              <a:t>–</a:t>
            </a:r>
            <a:r>
              <a:rPr lang="en-US" b="1" dirty="0" smtClean="0">
                <a:solidFill>
                  <a:srgbClr val="800000"/>
                </a:solidFill>
                <a:ea typeface="Lucida Grande"/>
                <a:cs typeface="Lucida Grande"/>
              </a:rPr>
              <a:t> 33 / R-016</a:t>
            </a:r>
            <a:r>
              <a:rPr lang="en-US" sz="2800" b="1" dirty="0" smtClean="0">
                <a:solidFill>
                  <a:srgbClr val="800000"/>
                </a:solidFill>
                <a:ea typeface="Lucida Grande"/>
                <a:cs typeface="Lucida Grande"/>
              </a:rPr>
              <a:t/>
            </a:r>
            <a:br>
              <a:rPr lang="en-US" sz="2800" b="1" dirty="0" smtClean="0">
                <a:solidFill>
                  <a:srgbClr val="800000"/>
                </a:solidFill>
                <a:ea typeface="Lucida Grande"/>
                <a:cs typeface="Lucida Grande"/>
              </a:rPr>
            </a:br>
            <a:r>
              <a:rPr lang="en-US" sz="2000" dirty="0" smtClean="0">
                <a:solidFill>
                  <a:srgbClr val="000000"/>
                </a:solidFill>
                <a:ea typeface="Lucida Grande"/>
                <a:cs typeface="Lucida Grande"/>
              </a:rPr>
              <a:t>Hans </a:t>
            </a:r>
            <a:r>
              <a:rPr lang="en-US" sz="2000" dirty="0">
                <a:solidFill>
                  <a:srgbClr val="000000"/>
                </a:solidFill>
                <a:ea typeface="Lucida Grande"/>
                <a:cs typeface="Lucida Grande"/>
              </a:rPr>
              <a:t>Peter </a:t>
            </a:r>
            <a:r>
              <a:rPr lang="en-US" sz="2000" dirty="0" smtClean="0">
                <a:solidFill>
                  <a:srgbClr val="000000"/>
                </a:solidFill>
                <a:ea typeface="Lucida Grande"/>
                <a:cs typeface="Lucida Grande"/>
              </a:rPr>
              <a:t>Beck, </a:t>
            </a:r>
            <a:r>
              <a:rPr lang="en-US" sz="2000" dirty="0" err="1" smtClean="0">
                <a:solidFill>
                  <a:srgbClr val="000000"/>
                </a:solidFill>
                <a:ea typeface="Lucida Grande"/>
                <a:cs typeface="Lucida Grande"/>
              </a:rPr>
              <a:t>Barbora</a:t>
            </a:r>
            <a:r>
              <a:rPr lang="en-US" sz="2000" dirty="0" smtClean="0">
                <a:solidFill>
                  <a:srgbClr val="000000"/>
                </a:solidFill>
                <a:ea typeface="Lucida Grande"/>
                <a:cs typeface="Lucida Grande"/>
              </a:rPr>
              <a:t> </a:t>
            </a:r>
            <a:r>
              <a:rPr lang="en-US" sz="2000" dirty="0" err="1">
                <a:solidFill>
                  <a:srgbClr val="000000"/>
                </a:solidFill>
                <a:ea typeface="Lucida Grande"/>
                <a:cs typeface="Lucida Grande"/>
              </a:rPr>
              <a:t>Bruant</a:t>
            </a:r>
            <a:r>
              <a:rPr lang="en-US" sz="2000" dirty="0">
                <a:solidFill>
                  <a:srgbClr val="000000"/>
                </a:solidFill>
                <a:ea typeface="Lucida Grande"/>
                <a:cs typeface="Lucida Grande"/>
              </a:rPr>
              <a:t> </a:t>
            </a:r>
            <a:r>
              <a:rPr lang="en-US" sz="2000" dirty="0" err="1" smtClean="0">
                <a:solidFill>
                  <a:srgbClr val="000000"/>
                </a:solidFill>
                <a:ea typeface="Lucida Grande"/>
                <a:cs typeface="Lucida Grande"/>
              </a:rPr>
              <a:t>Gulejova</a:t>
            </a:r>
            <a:r>
              <a:rPr lang="en-US" sz="2000" dirty="0" smtClean="0">
                <a:solidFill>
                  <a:srgbClr val="000000"/>
                </a:solidFill>
                <a:ea typeface="Lucida Grande"/>
                <a:cs typeface="Lucida Grande"/>
              </a:rPr>
              <a:t>, </a:t>
            </a:r>
            <a:r>
              <a:rPr lang="en-US" sz="2000" dirty="0" err="1" smtClean="0">
                <a:solidFill>
                  <a:srgbClr val="000000"/>
                </a:solidFill>
                <a:ea typeface="Lucida Grande"/>
                <a:cs typeface="Lucida Grande"/>
              </a:rPr>
              <a:t>Celso</a:t>
            </a:r>
            <a:r>
              <a:rPr lang="en-US" sz="2000" dirty="0" smtClean="0">
                <a:solidFill>
                  <a:srgbClr val="000000"/>
                </a:solidFill>
                <a:ea typeface="Lucida Grande"/>
                <a:cs typeface="Lucida Grande"/>
              </a:rPr>
              <a:t> </a:t>
            </a:r>
            <a:r>
              <a:rPr lang="en-US" sz="2000" dirty="0">
                <a:solidFill>
                  <a:srgbClr val="000000"/>
                </a:solidFill>
                <a:ea typeface="Lucida Grande"/>
                <a:cs typeface="Lucida Grande"/>
              </a:rPr>
              <a:t>Martinez </a:t>
            </a:r>
            <a:r>
              <a:rPr lang="en-US" sz="2000" dirty="0" err="1" smtClean="0">
                <a:solidFill>
                  <a:srgbClr val="000000"/>
                </a:solidFill>
                <a:ea typeface="Lucida Grande"/>
                <a:cs typeface="Lucida Grande"/>
              </a:rPr>
              <a:t>Rivero</a:t>
            </a:r>
            <a:r>
              <a:rPr lang="en-US" sz="2000" dirty="0" smtClean="0">
                <a:solidFill>
                  <a:srgbClr val="000000"/>
                </a:solidFill>
                <a:ea typeface="Lucida Grande"/>
                <a:cs typeface="Lucida Grande"/>
              </a:rPr>
              <a:t>, </a:t>
            </a:r>
            <a:r>
              <a:rPr lang="en-US" sz="2000" b="1" dirty="0" smtClean="0">
                <a:solidFill>
                  <a:srgbClr val="000000"/>
                </a:solidFill>
                <a:ea typeface="Lucida Grande"/>
                <a:cs typeface="Lucida Grande"/>
              </a:rPr>
              <a:t>Ivan </a:t>
            </a:r>
            <a:r>
              <a:rPr lang="en-US" sz="2000" b="1" dirty="0" err="1" smtClean="0">
                <a:solidFill>
                  <a:srgbClr val="000000"/>
                </a:solidFill>
                <a:ea typeface="Lucida Grande"/>
                <a:cs typeface="Lucida Grande"/>
              </a:rPr>
              <a:t>Melo</a:t>
            </a:r>
            <a:r>
              <a:rPr lang="en-US" sz="2000" dirty="0" smtClean="0">
                <a:solidFill>
                  <a:srgbClr val="000000"/>
                </a:solidFill>
                <a:ea typeface="Lucida Grande"/>
                <a:cs typeface="Lucida Grande"/>
              </a:rPr>
              <a:t>, Thomas </a:t>
            </a:r>
            <a:r>
              <a:rPr lang="en-US" sz="2000" dirty="0" err="1" smtClean="0">
                <a:solidFill>
                  <a:srgbClr val="000000"/>
                </a:solidFill>
                <a:ea typeface="Lucida Grande"/>
                <a:cs typeface="Lucida Grande"/>
              </a:rPr>
              <a:t>Naumann</a:t>
            </a:r>
            <a:r>
              <a:rPr lang="en-US" sz="2000" dirty="0" smtClean="0">
                <a:solidFill>
                  <a:srgbClr val="000000"/>
                </a:solidFill>
                <a:ea typeface="Lucida Grande"/>
                <a:cs typeface="Lucida Grande"/>
              </a:rPr>
              <a:t>, Steven </a:t>
            </a:r>
            <a:r>
              <a:rPr lang="en-US" sz="2000" dirty="0">
                <a:solidFill>
                  <a:srgbClr val="000000"/>
                </a:solidFill>
                <a:ea typeface="Lucida Grande"/>
                <a:cs typeface="Lucida Grande"/>
              </a:rPr>
              <a:t>Goldfarb</a:t>
            </a:r>
            <a:endParaRPr lang="en-US" sz="2000" dirty="0" smtClean="0">
              <a:solidFill>
                <a:srgbClr val="000000"/>
              </a:solidFill>
              <a:ea typeface="Lucida Grande"/>
              <a:cs typeface="Lucida Grande"/>
            </a:endParaRPr>
          </a:p>
          <a:p>
            <a:pPr>
              <a:buFont typeface="Wingdings" charset="2"/>
              <a:buChar char="q"/>
            </a:pPr>
            <a:endParaRPr lang="en-US" sz="2800" b="1" dirty="0"/>
          </a:p>
          <a:p>
            <a:pPr>
              <a:buFont typeface="Wingdings" charset="2"/>
              <a:buChar char="q"/>
            </a:pPr>
            <a:r>
              <a:rPr lang="en-US" sz="2800" b="1" dirty="0" smtClean="0">
                <a:solidFill>
                  <a:srgbClr val="800000"/>
                </a:solidFill>
                <a:ea typeface="Lucida Grande"/>
                <a:cs typeface="Lucida Grande"/>
              </a:rPr>
              <a:t>Special events and exhibitions </a:t>
            </a:r>
            <a:r>
              <a:rPr lang="mr-IN" sz="2800" b="1" dirty="0" smtClean="0">
                <a:solidFill>
                  <a:srgbClr val="800000"/>
                </a:solidFill>
                <a:ea typeface="Lucida Grande"/>
                <a:cs typeface="Lucida Grande"/>
              </a:rPr>
              <a:t>–</a:t>
            </a:r>
            <a:r>
              <a:rPr lang="en-US" b="1" dirty="0" smtClean="0">
                <a:solidFill>
                  <a:srgbClr val="800000"/>
                </a:solidFill>
                <a:ea typeface="Lucida Grande"/>
                <a:cs typeface="Lucida Grande"/>
              </a:rPr>
              <a:t> </a:t>
            </a:r>
            <a:r>
              <a:rPr lang="en-US" b="1" dirty="0" err="1" smtClean="0">
                <a:solidFill>
                  <a:srgbClr val="800000"/>
                </a:solidFill>
                <a:ea typeface="Lucida Grande"/>
                <a:cs typeface="Lucida Grande"/>
              </a:rPr>
              <a:t>Mezannine</a:t>
            </a:r>
            <a:r>
              <a:rPr lang="en-US" b="1" dirty="0" smtClean="0">
                <a:solidFill>
                  <a:srgbClr val="800000"/>
                </a:solidFill>
                <a:ea typeface="Lucida Grande"/>
                <a:cs typeface="Lucida Grande"/>
              </a:rPr>
              <a:t> </a:t>
            </a:r>
            <a:r>
              <a:rPr lang="en-US" b="1" dirty="0">
                <a:solidFill>
                  <a:srgbClr val="800000"/>
                </a:solidFill>
                <a:ea typeface="Lucida Grande"/>
                <a:cs typeface="Lucida Grande"/>
              </a:rPr>
              <a:t>in </a:t>
            </a:r>
            <a:r>
              <a:rPr lang="en-US" b="1" dirty="0" smtClean="0">
                <a:solidFill>
                  <a:srgbClr val="800000"/>
                </a:solidFill>
                <a:ea typeface="Lucida Grande"/>
                <a:cs typeface="Lucida Grande"/>
              </a:rPr>
              <a:t>510 </a:t>
            </a:r>
            <a:r>
              <a:rPr lang="en-US" sz="2800" b="1" dirty="0" smtClean="0">
                <a:solidFill>
                  <a:srgbClr val="800000"/>
                </a:solidFill>
                <a:ea typeface="Lucida Grande"/>
                <a:cs typeface="Lucida Grande"/>
              </a:rPr>
              <a:t/>
            </a:r>
            <a:br>
              <a:rPr lang="en-US" sz="2800" b="1" dirty="0" smtClean="0">
                <a:solidFill>
                  <a:srgbClr val="800000"/>
                </a:solidFill>
                <a:ea typeface="Lucida Grande"/>
                <a:cs typeface="Lucida Grande"/>
              </a:rPr>
            </a:br>
            <a:r>
              <a:rPr lang="en-US" sz="2000" dirty="0" smtClean="0"/>
              <a:t>Marge Bardeen, </a:t>
            </a:r>
            <a:r>
              <a:rPr lang="en-US" sz="2000" dirty="0" err="1" smtClean="0"/>
              <a:t>Catarina</a:t>
            </a:r>
            <a:r>
              <a:rPr lang="en-US" sz="2000" dirty="0" smtClean="0"/>
              <a:t> </a:t>
            </a:r>
            <a:r>
              <a:rPr lang="en-US" sz="2000" dirty="0" err="1"/>
              <a:t>Espirito</a:t>
            </a:r>
            <a:r>
              <a:rPr lang="en-US" sz="2000" dirty="0"/>
              <a:t> </a:t>
            </a:r>
            <a:r>
              <a:rPr lang="en-US" sz="2000" dirty="0" smtClean="0"/>
              <a:t>Santo, </a:t>
            </a:r>
            <a:r>
              <a:rPr lang="en-US" sz="2000" b="1" dirty="0" err="1" smtClean="0"/>
              <a:t>Despina</a:t>
            </a:r>
            <a:r>
              <a:rPr lang="en-US" sz="2000" b="1" dirty="0" smtClean="0"/>
              <a:t> </a:t>
            </a:r>
            <a:r>
              <a:rPr lang="en-US" sz="2000" b="1" dirty="0" err="1" smtClean="0"/>
              <a:t>Hatzifotiadou</a:t>
            </a:r>
            <a:r>
              <a:rPr lang="en-US" sz="2000" dirty="0" smtClean="0"/>
              <a:t>, </a:t>
            </a:r>
            <a:r>
              <a:rPr lang="en-US" sz="2000" dirty="0" err="1" smtClean="0"/>
              <a:t>Catia</a:t>
            </a:r>
            <a:r>
              <a:rPr lang="en-US" sz="2000" dirty="0" smtClean="0"/>
              <a:t> </a:t>
            </a:r>
            <a:r>
              <a:rPr lang="en-US" sz="2000" dirty="0" err="1" smtClean="0"/>
              <a:t>Peduto</a:t>
            </a:r>
            <a:r>
              <a:rPr lang="en-US" sz="2000" dirty="0" smtClean="0"/>
              <a:t>, </a:t>
            </a:r>
            <a:r>
              <a:rPr lang="en-US" sz="2000" dirty="0" err="1" smtClean="0"/>
              <a:t>Panagiotis</a:t>
            </a:r>
            <a:r>
              <a:rPr lang="en-US" sz="2000" dirty="0" smtClean="0"/>
              <a:t> </a:t>
            </a:r>
            <a:r>
              <a:rPr lang="en-US" sz="2000" dirty="0" err="1" smtClean="0"/>
              <a:t>Charitos</a:t>
            </a:r>
            <a:r>
              <a:rPr lang="en-US" sz="2000" dirty="0" smtClean="0"/>
              <a:t>, Christine </a:t>
            </a:r>
            <a:r>
              <a:rPr lang="en-US" sz="2000" dirty="0" err="1" smtClean="0"/>
              <a:t>Kourrkoumelis</a:t>
            </a:r>
            <a:r>
              <a:rPr lang="en-US" sz="2000" dirty="0" smtClean="0"/>
              <a:t>, Jiri </a:t>
            </a:r>
            <a:r>
              <a:rPr lang="en-US" sz="2000" dirty="0" err="1" smtClean="0"/>
              <a:t>Rames</a:t>
            </a:r>
            <a:r>
              <a:rPr lang="en-US" sz="2000" dirty="0" smtClean="0"/>
              <a:t>, </a:t>
            </a:r>
            <a:r>
              <a:rPr lang="en-US" sz="2000" b="1" dirty="0" smtClean="0"/>
              <a:t>Peter Watkins</a:t>
            </a:r>
            <a:r>
              <a:rPr lang="en-US" sz="2000" dirty="0" smtClean="0"/>
              <a:t>, </a:t>
            </a:r>
            <a:r>
              <a:rPr lang="en-US" sz="2000" dirty="0" err="1" smtClean="0"/>
              <a:t>Natascha</a:t>
            </a:r>
            <a:r>
              <a:rPr lang="en-US" sz="2000" dirty="0" smtClean="0"/>
              <a:t> </a:t>
            </a:r>
            <a:r>
              <a:rPr lang="en-US" sz="2000" dirty="0" err="1" smtClean="0"/>
              <a:t>Hoermann</a:t>
            </a:r>
            <a:r>
              <a:rPr lang="en-US" sz="2000" dirty="0" smtClean="0"/>
              <a:t>, Nick </a:t>
            </a:r>
            <a:r>
              <a:rPr lang="en-US" sz="2000" dirty="0" err="1" smtClean="0"/>
              <a:t>Tracas</a:t>
            </a:r>
            <a:r>
              <a:rPr lang="en-US" sz="2000" dirty="0" smtClean="0"/>
              <a:t>, Beatrice </a:t>
            </a:r>
            <a:r>
              <a:rPr lang="en-US" sz="2000" dirty="0" err="1" smtClean="0"/>
              <a:t>Zuaro</a:t>
            </a:r>
            <a:endParaRPr lang="en-US" sz="2000" dirty="0" smtClean="0"/>
          </a:p>
          <a:p>
            <a:pPr>
              <a:buFont typeface="Wingdings" charset="2"/>
              <a:buChar char="q"/>
            </a:pPr>
            <a:endParaRPr lang="en-US" sz="2000" b="1" dirty="0" smtClean="0"/>
          </a:p>
          <a:p>
            <a:pPr>
              <a:buFont typeface="Wingdings" charset="2"/>
              <a:buChar char="q"/>
            </a:pPr>
            <a:r>
              <a:rPr lang="en-US" sz="2800" b="1" dirty="0" smtClean="0">
                <a:solidFill>
                  <a:srgbClr val="800000"/>
                </a:solidFill>
                <a:ea typeface="Lucida Grande"/>
                <a:cs typeface="Lucida Grande"/>
              </a:rPr>
              <a:t>Table top experiments </a:t>
            </a:r>
            <a:r>
              <a:rPr lang="mr-IN" sz="2800" b="1" dirty="0" smtClean="0">
                <a:solidFill>
                  <a:srgbClr val="800000"/>
                </a:solidFill>
                <a:ea typeface="Lucida Grande"/>
                <a:cs typeface="Lucida Grande"/>
              </a:rPr>
              <a:t>–</a:t>
            </a:r>
            <a:r>
              <a:rPr lang="en-US" sz="2800" b="1" dirty="0" smtClean="0">
                <a:solidFill>
                  <a:srgbClr val="800000"/>
                </a:solidFill>
                <a:ea typeface="Lucida Grande"/>
                <a:cs typeface="Lucida Grande"/>
              </a:rPr>
              <a:t> in front of </a:t>
            </a:r>
            <a:r>
              <a:rPr lang="en-US" sz="2800" b="1" dirty="0" err="1" smtClean="0">
                <a:solidFill>
                  <a:srgbClr val="800000"/>
                </a:solidFill>
                <a:ea typeface="Lucida Grande"/>
                <a:cs typeface="Lucida Grande"/>
              </a:rPr>
              <a:t>Charpak</a:t>
            </a:r>
            <a:r>
              <a:rPr lang="en-US" sz="2800" b="1" dirty="0"/>
              <a:t/>
            </a:r>
            <a:br>
              <a:rPr lang="en-US" sz="2800" b="1" dirty="0"/>
            </a:br>
            <a:r>
              <a:rPr lang="en-US" sz="2200" dirty="0" err="1"/>
              <a:t>Yiota</a:t>
            </a:r>
            <a:r>
              <a:rPr lang="en-US" sz="2200" dirty="0"/>
              <a:t> </a:t>
            </a:r>
            <a:r>
              <a:rPr lang="en-US" sz="2200" dirty="0" smtClean="0"/>
              <a:t>FOKA, </a:t>
            </a:r>
            <a:r>
              <a:rPr lang="en-US" sz="2200" dirty="0" err="1" smtClean="0"/>
              <a:t>Rasmus</a:t>
            </a:r>
            <a:r>
              <a:rPr lang="en-US" sz="2200" dirty="0" smtClean="0"/>
              <a:t> </a:t>
            </a:r>
            <a:r>
              <a:rPr lang="en-US" sz="2200" dirty="0" err="1" smtClean="0"/>
              <a:t>Mackeprang</a:t>
            </a:r>
            <a:r>
              <a:rPr lang="en-US" sz="2200" dirty="0" smtClean="0"/>
              <a:t>, Julia </a:t>
            </a:r>
            <a:r>
              <a:rPr lang="en-US" sz="2200" dirty="0" err="1" smtClean="0"/>
              <a:t>Woithe</a:t>
            </a:r>
            <a:r>
              <a:rPr lang="en-US" sz="2200" dirty="0" smtClean="0"/>
              <a:t>, Krzysztof </a:t>
            </a:r>
            <a:r>
              <a:rPr lang="en-US" sz="2200" dirty="0" err="1"/>
              <a:t>Wieslaw</a:t>
            </a:r>
            <a:r>
              <a:rPr lang="en-US" sz="2200" dirty="0"/>
              <a:t> </a:t>
            </a:r>
            <a:r>
              <a:rPr lang="en-US" sz="2200" dirty="0" smtClean="0"/>
              <a:t>Wozniak, Paul Jackson, </a:t>
            </a:r>
            <a:r>
              <a:rPr lang="en-US" sz="2200" b="1" dirty="0" smtClean="0"/>
              <a:t>Daniel </a:t>
            </a:r>
            <a:r>
              <a:rPr lang="en-US" sz="2200" b="1" dirty="0" err="1" smtClean="0"/>
              <a:t>Lellouch</a:t>
            </a:r>
            <a:r>
              <a:rPr lang="en-US" sz="2200" dirty="0" smtClean="0"/>
              <a:t>, Arturo </a:t>
            </a:r>
            <a:r>
              <a:rPr lang="en-US" sz="2200" dirty="0"/>
              <a:t>Sanchez </a:t>
            </a:r>
            <a:r>
              <a:rPr lang="en-US" sz="2200" dirty="0" smtClean="0"/>
              <a:t>Pineda</a:t>
            </a:r>
          </a:p>
          <a:p>
            <a:pPr>
              <a:buFont typeface="Wingdings" charset="2"/>
              <a:buChar char="q"/>
            </a:pPr>
            <a:endParaRPr lang="en-US" sz="2200" dirty="0" smtClean="0"/>
          </a:p>
          <a:p>
            <a:pPr marL="400050" lvl="1" indent="0">
              <a:buNone/>
            </a:pPr>
            <a:endParaRPr lang="en-US" dirty="0"/>
          </a:p>
        </p:txBody>
      </p:sp>
    </p:spTree>
    <p:extLst>
      <p:ext uri="{BB962C8B-B14F-4D97-AF65-F5344CB8AC3E}">
        <p14:creationId xmlns:p14="http://schemas.microsoft.com/office/powerpoint/2010/main" val="286150787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CC6DE"/>
                </a:solidFill>
              </a:rPr>
              <a:t>Panel Discussions</a:t>
            </a:r>
            <a:endParaRPr lang="en-US" b="1" dirty="0">
              <a:solidFill>
                <a:srgbClr val="0CC6DE"/>
              </a:solidFill>
            </a:endParaRPr>
          </a:p>
        </p:txBody>
      </p:sp>
      <p:sp>
        <p:nvSpPr>
          <p:cNvPr id="4" name="Date Placeholder 3"/>
          <p:cNvSpPr>
            <a:spLocks noGrp="1"/>
          </p:cNvSpPr>
          <p:nvPr>
            <p:ph type="dt" sz="half" idx="10"/>
          </p:nvPr>
        </p:nvSpPr>
        <p:spPr/>
        <p:txBody>
          <a:bodyPr/>
          <a:lstStyle/>
          <a:p>
            <a:r>
              <a:rPr lang="de-CH" smtClean="0"/>
              <a:t>IPPOG Meeting #10, CERN, 5-7 November 2015</a:t>
            </a:r>
            <a:endParaRPr lang="en-US" dirty="0"/>
          </a:p>
        </p:txBody>
      </p:sp>
      <p:sp>
        <p:nvSpPr>
          <p:cNvPr id="3" name="Content Placeholder 2"/>
          <p:cNvSpPr>
            <a:spLocks noGrp="1"/>
          </p:cNvSpPr>
          <p:nvPr>
            <p:ph idx="1"/>
          </p:nvPr>
        </p:nvSpPr>
        <p:spPr>
          <a:noFill/>
          <a:ln>
            <a:noFill/>
          </a:ln>
          <a:effectLst/>
        </p:spPr>
        <p:style>
          <a:lnRef idx="1">
            <a:schemeClr val="accent3"/>
          </a:lnRef>
          <a:fillRef idx="2">
            <a:schemeClr val="accent3"/>
          </a:fillRef>
          <a:effectRef idx="1">
            <a:schemeClr val="accent3"/>
          </a:effectRef>
          <a:fontRef idx="minor">
            <a:schemeClr val="dk1"/>
          </a:fontRef>
        </p:style>
        <p:txBody>
          <a:bodyPr>
            <a:normAutofit lnSpcReduction="10000"/>
          </a:bodyPr>
          <a:lstStyle/>
          <a:p>
            <a:pPr marL="0" indent="0">
              <a:buNone/>
            </a:pPr>
            <a:r>
              <a:rPr lang="en-US" dirty="0">
                <a:solidFill>
                  <a:srgbClr val="800000"/>
                </a:solidFill>
              </a:rPr>
              <a:t>During </a:t>
            </a:r>
            <a:r>
              <a:rPr lang="en-US" b="1" dirty="0">
                <a:solidFill>
                  <a:srgbClr val="800000"/>
                </a:solidFill>
              </a:rPr>
              <a:t>the panel </a:t>
            </a:r>
            <a:r>
              <a:rPr lang="en-US" b="1" dirty="0" smtClean="0">
                <a:solidFill>
                  <a:srgbClr val="800000"/>
                </a:solidFill>
              </a:rPr>
              <a:t>preparations</a:t>
            </a:r>
            <a:r>
              <a:rPr lang="en-US" dirty="0"/>
              <a:t/>
            </a:r>
            <a:br>
              <a:rPr lang="en-US" dirty="0"/>
            </a:br>
            <a:r>
              <a:rPr lang="en-US" dirty="0"/>
              <a:t>an intense exchange of ideas and experiences made can be made among those active/interested in a given topic.</a:t>
            </a:r>
          </a:p>
          <a:p>
            <a:pPr marL="0" indent="0">
              <a:buNone/>
            </a:pPr>
            <a:endParaRPr lang="en-US" dirty="0"/>
          </a:p>
          <a:p>
            <a:pPr marL="0" indent="0">
              <a:buNone/>
            </a:pPr>
            <a:r>
              <a:rPr lang="en-US" dirty="0">
                <a:solidFill>
                  <a:srgbClr val="800000"/>
                </a:solidFill>
              </a:rPr>
              <a:t>At the </a:t>
            </a:r>
            <a:r>
              <a:rPr lang="en-US" b="1" dirty="0">
                <a:solidFill>
                  <a:srgbClr val="800000"/>
                </a:solidFill>
              </a:rPr>
              <a:t>panel </a:t>
            </a:r>
            <a:r>
              <a:rPr lang="en-US" b="1" dirty="0" smtClean="0">
                <a:solidFill>
                  <a:srgbClr val="800000"/>
                </a:solidFill>
              </a:rPr>
              <a:t>presentation</a:t>
            </a:r>
            <a:endParaRPr lang="en-US" dirty="0">
              <a:solidFill>
                <a:srgbClr val="800000"/>
              </a:solidFill>
            </a:endParaRPr>
          </a:p>
          <a:p>
            <a:pPr marL="0" indent="0">
              <a:buNone/>
            </a:pPr>
            <a:r>
              <a:rPr lang="en-US" dirty="0"/>
              <a:t>An overview of activities/items/topics can be given to the IPPOG plenary, and conclusions/recommendations/suggestions coming out of the panel preparation can be disseminated.</a:t>
            </a:r>
          </a:p>
          <a:p>
            <a:pPr marL="400050" lvl="1" indent="0">
              <a:buNone/>
            </a:pPr>
            <a:endParaRPr lang="en-US" dirty="0"/>
          </a:p>
        </p:txBody>
      </p:sp>
    </p:spTree>
    <p:extLst>
      <p:ext uri="{BB962C8B-B14F-4D97-AF65-F5344CB8AC3E}">
        <p14:creationId xmlns:p14="http://schemas.microsoft.com/office/powerpoint/2010/main" val="214971320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CC6DE"/>
                </a:solidFill>
              </a:rPr>
              <a:t>Working </a:t>
            </a:r>
            <a:r>
              <a:rPr lang="en-US" b="1" dirty="0" smtClean="0">
                <a:solidFill>
                  <a:srgbClr val="0CC6DE"/>
                </a:solidFill>
              </a:rPr>
              <a:t>Groups</a:t>
            </a:r>
            <a:br>
              <a:rPr lang="en-US" b="1" dirty="0" smtClean="0">
                <a:solidFill>
                  <a:srgbClr val="0CC6DE"/>
                </a:solidFill>
              </a:rPr>
            </a:br>
            <a:r>
              <a:rPr lang="en-US" sz="2200" dirty="0" smtClean="0">
                <a:solidFill>
                  <a:srgbClr val="000000"/>
                </a:solidFill>
              </a:rPr>
              <a:t>Friday 09:00-10:30</a:t>
            </a:r>
            <a:endParaRPr lang="en-US" sz="2200" b="1" dirty="0">
              <a:solidFill>
                <a:srgbClr val="000000"/>
              </a:solidFill>
            </a:endParaRPr>
          </a:p>
        </p:txBody>
      </p:sp>
      <p:sp>
        <p:nvSpPr>
          <p:cNvPr id="4" name="Date Placeholder 3"/>
          <p:cNvSpPr>
            <a:spLocks noGrp="1"/>
          </p:cNvSpPr>
          <p:nvPr>
            <p:ph type="dt" sz="half" idx="10"/>
          </p:nvPr>
        </p:nvSpPr>
        <p:spPr/>
        <p:txBody>
          <a:bodyPr/>
          <a:lstStyle/>
          <a:p>
            <a:r>
              <a:rPr lang="de-CH" smtClean="0"/>
              <a:t>IPPOG Meeting #10, CERN, 5-7 November 2015</a:t>
            </a:r>
            <a:endParaRPr lang="en-US" dirty="0"/>
          </a:p>
        </p:txBody>
      </p:sp>
      <p:sp>
        <p:nvSpPr>
          <p:cNvPr id="3" name="Content Placeholder 2"/>
          <p:cNvSpPr>
            <a:spLocks noGrp="1"/>
          </p:cNvSpPr>
          <p:nvPr>
            <p:ph idx="1"/>
          </p:nvPr>
        </p:nvSpPr>
        <p:spPr>
          <a:xfrm>
            <a:off x="457200" y="1217087"/>
            <a:ext cx="8229600" cy="4586064"/>
          </a:xfrm>
          <a:noFill/>
          <a:ln>
            <a:noFill/>
          </a:ln>
          <a:effectLst/>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a:buFont typeface="Wingdings" charset="2"/>
              <a:buChar char="q"/>
            </a:pPr>
            <a:r>
              <a:rPr lang="en-US" sz="2600" b="1" dirty="0">
                <a:solidFill>
                  <a:srgbClr val="800000"/>
                </a:solidFill>
                <a:latin typeface="Lucida Grande"/>
                <a:ea typeface="Lucida Grande"/>
                <a:cs typeface="Lucida Grande"/>
              </a:rPr>
              <a:t>Cosmic Rays Going </a:t>
            </a:r>
            <a:r>
              <a:rPr lang="en-US" sz="2600" b="1" dirty="0" smtClean="0">
                <a:solidFill>
                  <a:srgbClr val="800000"/>
                </a:solidFill>
                <a:latin typeface="Lucida Grande"/>
                <a:ea typeface="Lucida Grande"/>
                <a:cs typeface="Lucida Grande"/>
              </a:rPr>
              <a:t>Global WG </a:t>
            </a:r>
            <a:r>
              <a:rPr lang="mr-IN" sz="2600" b="1" dirty="0" smtClean="0">
                <a:solidFill>
                  <a:srgbClr val="800000"/>
                </a:solidFill>
                <a:latin typeface="Lucida Grande"/>
                <a:ea typeface="Lucida Grande"/>
                <a:cs typeface="Lucida Grande"/>
              </a:rPr>
              <a:t>–</a:t>
            </a:r>
            <a:r>
              <a:rPr lang="en-US" sz="2600" b="1" dirty="0" smtClean="0">
                <a:solidFill>
                  <a:srgbClr val="800000"/>
                </a:solidFill>
                <a:latin typeface="Lucida Grande"/>
                <a:ea typeface="Lucida Grande"/>
                <a:cs typeface="Lucida Grande"/>
              </a:rPr>
              <a:t> 40 / R-C10 </a:t>
            </a:r>
            <a:r>
              <a:rPr lang="en-US" sz="2600" b="1" dirty="0">
                <a:solidFill>
                  <a:srgbClr val="800000"/>
                </a:solidFill>
                <a:ea typeface="Lucida Grande"/>
                <a:cs typeface="Lucida Grande"/>
              </a:rPr>
              <a:t/>
            </a:r>
            <a:br>
              <a:rPr lang="en-US" sz="2600" b="1" dirty="0">
                <a:solidFill>
                  <a:srgbClr val="800000"/>
                </a:solidFill>
                <a:ea typeface="Lucida Grande"/>
                <a:cs typeface="Lucida Grande"/>
              </a:rPr>
            </a:br>
            <a:r>
              <a:rPr lang="en-US" sz="2000" dirty="0" smtClean="0">
                <a:solidFill>
                  <a:srgbClr val="000000"/>
                </a:solidFill>
                <a:ea typeface="Lucida Grande"/>
                <a:cs typeface="Lucida Grande"/>
              </a:rPr>
              <a:t>Nicolas Arnaud, Marge Bardeen, Hans </a:t>
            </a:r>
            <a:r>
              <a:rPr lang="en-US" sz="2000" dirty="0">
                <a:solidFill>
                  <a:srgbClr val="000000"/>
                </a:solidFill>
                <a:ea typeface="Lucida Grande"/>
                <a:cs typeface="Lucida Grande"/>
              </a:rPr>
              <a:t>Peter </a:t>
            </a:r>
            <a:r>
              <a:rPr lang="en-US" sz="2000" dirty="0" smtClean="0">
                <a:solidFill>
                  <a:srgbClr val="000000"/>
                </a:solidFill>
                <a:ea typeface="Lucida Grande"/>
                <a:cs typeface="Lucida Grande"/>
              </a:rPr>
              <a:t>Beck, </a:t>
            </a:r>
            <a:r>
              <a:rPr lang="en-US" sz="2000" dirty="0" err="1" smtClean="0">
                <a:solidFill>
                  <a:srgbClr val="000000"/>
                </a:solidFill>
                <a:ea typeface="Lucida Grande"/>
                <a:cs typeface="Lucida Grande"/>
              </a:rPr>
              <a:t>Catarina</a:t>
            </a:r>
            <a:r>
              <a:rPr lang="en-US" sz="2000" dirty="0" smtClean="0">
                <a:solidFill>
                  <a:srgbClr val="000000"/>
                </a:solidFill>
                <a:ea typeface="Lucida Grande"/>
                <a:cs typeface="Lucida Grande"/>
              </a:rPr>
              <a:t> </a:t>
            </a:r>
            <a:r>
              <a:rPr lang="en-US" sz="2000" dirty="0" err="1">
                <a:solidFill>
                  <a:srgbClr val="000000"/>
                </a:solidFill>
                <a:ea typeface="Lucida Grande"/>
                <a:cs typeface="Lucida Grande"/>
              </a:rPr>
              <a:t>Espirito</a:t>
            </a:r>
            <a:r>
              <a:rPr lang="en-US" sz="2000" dirty="0">
                <a:solidFill>
                  <a:srgbClr val="000000"/>
                </a:solidFill>
                <a:ea typeface="Lucida Grande"/>
                <a:cs typeface="Lucida Grande"/>
              </a:rPr>
              <a:t> </a:t>
            </a:r>
            <a:r>
              <a:rPr lang="en-US" sz="2000" dirty="0" smtClean="0">
                <a:solidFill>
                  <a:srgbClr val="000000"/>
                </a:solidFill>
                <a:ea typeface="Lucida Grande"/>
                <a:cs typeface="Lucida Grande"/>
              </a:rPr>
              <a:t>Santo, </a:t>
            </a:r>
            <a:r>
              <a:rPr lang="en-US" sz="2000" dirty="0" err="1" smtClean="0">
                <a:solidFill>
                  <a:srgbClr val="000000"/>
                </a:solidFill>
                <a:ea typeface="Lucida Grande"/>
                <a:cs typeface="Lucida Grande"/>
              </a:rPr>
              <a:t>Yiota</a:t>
            </a:r>
            <a:r>
              <a:rPr lang="en-US" sz="2000" dirty="0" smtClean="0">
                <a:solidFill>
                  <a:srgbClr val="000000"/>
                </a:solidFill>
                <a:ea typeface="Lucida Grande"/>
                <a:cs typeface="Lucida Grande"/>
              </a:rPr>
              <a:t> FOKA, </a:t>
            </a:r>
            <a:r>
              <a:rPr lang="en-US" sz="2000" dirty="0" err="1" smtClean="0">
                <a:solidFill>
                  <a:srgbClr val="000000"/>
                </a:solidFill>
                <a:ea typeface="Lucida Grande"/>
                <a:cs typeface="Lucida Grande"/>
              </a:rPr>
              <a:t>Despina</a:t>
            </a:r>
            <a:r>
              <a:rPr lang="en-US" sz="2000" dirty="0" smtClean="0">
                <a:solidFill>
                  <a:srgbClr val="000000"/>
                </a:solidFill>
                <a:ea typeface="Lucida Grande"/>
                <a:cs typeface="Lucida Grande"/>
              </a:rPr>
              <a:t> </a:t>
            </a:r>
            <a:r>
              <a:rPr lang="en-US" sz="2000" dirty="0" err="1" smtClean="0">
                <a:solidFill>
                  <a:srgbClr val="000000"/>
                </a:solidFill>
                <a:ea typeface="Lucida Grande"/>
                <a:cs typeface="Lucida Grande"/>
              </a:rPr>
              <a:t>Hatzifotiadou</a:t>
            </a:r>
            <a:r>
              <a:rPr lang="en-US" sz="2000" dirty="0" smtClean="0">
                <a:solidFill>
                  <a:srgbClr val="000000"/>
                </a:solidFill>
                <a:ea typeface="Lucida Grande"/>
                <a:cs typeface="Lucida Grande"/>
              </a:rPr>
              <a:t>, </a:t>
            </a:r>
            <a:r>
              <a:rPr lang="en-US" sz="2000" dirty="0" err="1" smtClean="0">
                <a:solidFill>
                  <a:srgbClr val="000000"/>
                </a:solidFill>
                <a:ea typeface="Lucida Grande"/>
                <a:cs typeface="Lucida Grande"/>
              </a:rPr>
              <a:t>Rasmus</a:t>
            </a:r>
            <a:r>
              <a:rPr lang="en-US" sz="2000" dirty="0" smtClean="0">
                <a:solidFill>
                  <a:srgbClr val="000000"/>
                </a:solidFill>
                <a:ea typeface="Lucida Grande"/>
                <a:cs typeface="Lucida Grande"/>
              </a:rPr>
              <a:t> </a:t>
            </a:r>
            <a:r>
              <a:rPr lang="en-US" sz="2000" dirty="0" err="1" smtClean="0">
                <a:solidFill>
                  <a:srgbClr val="000000"/>
                </a:solidFill>
                <a:ea typeface="Lucida Grande"/>
                <a:cs typeface="Lucida Grande"/>
              </a:rPr>
              <a:t>Mackeprang</a:t>
            </a:r>
            <a:r>
              <a:rPr lang="en-US" sz="2000" dirty="0" smtClean="0">
                <a:solidFill>
                  <a:srgbClr val="000000"/>
                </a:solidFill>
                <a:ea typeface="Lucida Grande"/>
                <a:cs typeface="Lucida Grande"/>
              </a:rPr>
              <a:t>, </a:t>
            </a:r>
            <a:r>
              <a:rPr lang="en-US" sz="2000" dirty="0" err="1" smtClean="0">
                <a:solidFill>
                  <a:srgbClr val="000000"/>
                </a:solidFill>
                <a:ea typeface="Lucida Grande"/>
                <a:cs typeface="Lucida Grande"/>
              </a:rPr>
              <a:t>Catia</a:t>
            </a:r>
            <a:r>
              <a:rPr lang="en-US" sz="2000" dirty="0" smtClean="0">
                <a:solidFill>
                  <a:srgbClr val="000000"/>
                </a:solidFill>
                <a:ea typeface="Lucida Grande"/>
                <a:cs typeface="Lucida Grande"/>
              </a:rPr>
              <a:t> </a:t>
            </a:r>
            <a:r>
              <a:rPr lang="en-US" sz="2000" dirty="0" err="1" smtClean="0">
                <a:solidFill>
                  <a:srgbClr val="000000"/>
                </a:solidFill>
                <a:ea typeface="Lucida Grande"/>
                <a:cs typeface="Lucida Grande"/>
              </a:rPr>
              <a:t>Peduto</a:t>
            </a:r>
            <a:r>
              <a:rPr lang="en-US" sz="2000" dirty="0" smtClean="0">
                <a:solidFill>
                  <a:srgbClr val="000000"/>
                </a:solidFill>
                <a:ea typeface="Lucida Grande"/>
                <a:cs typeface="Lucida Grande"/>
              </a:rPr>
              <a:t>, </a:t>
            </a:r>
            <a:r>
              <a:rPr lang="en-US" sz="2000" b="1" dirty="0" smtClean="0">
                <a:solidFill>
                  <a:srgbClr val="000000"/>
                </a:solidFill>
                <a:ea typeface="Lucida Grande"/>
                <a:cs typeface="Lucida Grande"/>
              </a:rPr>
              <a:t>Charles </a:t>
            </a:r>
            <a:r>
              <a:rPr lang="en-US" sz="2000" b="1" dirty="0" err="1" smtClean="0">
                <a:solidFill>
                  <a:srgbClr val="000000"/>
                </a:solidFill>
                <a:ea typeface="Lucida Grande"/>
                <a:cs typeface="Lucida Grande"/>
              </a:rPr>
              <a:t>Timmermans</a:t>
            </a:r>
            <a:r>
              <a:rPr lang="en-US" sz="2000" dirty="0" smtClean="0">
                <a:solidFill>
                  <a:srgbClr val="000000"/>
                </a:solidFill>
                <a:ea typeface="Lucida Grande"/>
                <a:cs typeface="Lucida Grande"/>
              </a:rPr>
              <a:t>, Julia </a:t>
            </a:r>
            <a:r>
              <a:rPr lang="en-US" sz="2000" dirty="0" err="1" smtClean="0">
                <a:solidFill>
                  <a:srgbClr val="000000"/>
                </a:solidFill>
                <a:ea typeface="Lucida Grande"/>
                <a:cs typeface="Lucida Grande"/>
              </a:rPr>
              <a:t>Woithe</a:t>
            </a:r>
            <a:r>
              <a:rPr lang="en-US" sz="2000" dirty="0" smtClean="0">
                <a:solidFill>
                  <a:srgbClr val="000000"/>
                </a:solidFill>
                <a:ea typeface="Lucida Grande"/>
                <a:cs typeface="Lucida Grande"/>
              </a:rPr>
              <a:t>, Krzysztof </a:t>
            </a:r>
            <a:r>
              <a:rPr lang="en-US" sz="2000" dirty="0" err="1">
                <a:solidFill>
                  <a:srgbClr val="000000"/>
                </a:solidFill>
                <a:ea typeface="Lucida Grande"/>
                <a:cs typeface="Lucida Grande"/>
              </a:rPr>
              <a:t>Wieslaw</a:t>
            </a:r>
            <a:r>
              <a:rPr lang="en-US" sz="2000" dirty="0">
                <a:solidFill>
                  <a:srgbClr val="000000"/>
                </a:solidFill>
                <a:ea typeface="Lucida Grande"/>
                <a:cs typeface="Lucida Grande"/>
              </a:rPr>
              <a:t> Wozniak</a:t>
            </a:r>
            <a:endParaRPr lang="en-US" sz="2000" dirty="0" smtClean="0">
              <a:solidFill>
                <a:srgbClr val="000000"/>
              </a:solidFill>
              <a:ea typeface="Lucida Grande"/>
              <a:cs typeface="Lucida Grande"/>
            </a:endParaRPr>
          </a:p>
          <a:p>
            <a:pPr>
              <a:buFont typeface="Wingdings" charset="2"/>
              <a:buChar char="q"/>
            </a:pPr>
            <a:endParaRPr lang="en-US" sz="2000" b="1" dirty="0">
              <a:solidFill>
                <a:srgbClr val="000000"/>
              </a:solidFill>
              <a:ea typeface="Lucida Grande"/>
              <a:cs typeface="Lucida Grande"/>
            </a:endParaRPr>
          </a:p>
          <a:p>
            <a:pPr>
              <a:buFont typeface="Wingdings" charset="2"/>
              <a:buChar char="q"/>
            </a:pPr>
            <a:r>
              <a:rPr lang="en-US" sz="2600" b="1" dirty="0">
                <a:solidFill>
                  <a:srgbClr val="800000"/>
                </a:solidFill>
                <a:latin typeface="Lucida Grande"/>
                <a:ea typeface="Lucida Grande"/>
                <a:cs typeface="Lucida Grande"/>
              </a:rPr>
              <a:t>Explaining PP Hot Topics to Lay </a:t>
            </a:r>
            <a:r>
              <a:rPr lang="en-US" sz="2600" b="1" dirty="0" smtClean="0">
                <a:solidFill>
                  <a:srgbClr val="800000"/>
                </a:solidFill>
                <a:latin typeface="Lucida Grande"/>
                <a:ea typeface="Lucida Grande"/>
                <a:cs typeface="Lucida Grande"/>
              </a:rPr>
              <a:t>Audience WG </a:t>
            </a:r>
            <a:r>
              <a:rPr lang="mr-IN" sz="2600" b="1" dirty="0" smtClean="0">
                <a:solidFill>
                  <a:srgbClr val="800000"/>
                </a:solidFill>
                <a:latin typeface="Lucida Grande"/>
                <a:ea typeface="Lucida Grande"/>
                <a:cs typeface="Lucida Grande"/>
              </a:rPr>
              <a:t>–</a:t>
            </a:r>
            <a:r>
              <a:rPr lang="en-US" sz="2600" b="1" dirty="0" smtClean="0">
                <a:solidFill>
                  <a:srgbClr val="800000"/>
                </a:solidFill>
                <a:latin typeface="Lucida Grande"/>
                <a:ea typeface="Lucida Grande"/>
                <a:cs typeface="Lucida Grande"/>
              </a:rPr>
              <a:t> 40 / R-D10</a:t>
            </a:r>
            <a:r>
              <a:rPr lang="en-US" sz="2600" b="1" dirty="0" smtClean="0">
                <a:solidFill>
                  <a:srgbClr val="800000"/>
                </a:solidFill>
                <a:ea typeface="Lucida Grande"/>
                <a:cs typeface="Lucida Grande"/>
              </a:rPr>
              <a:t/>
            </a:r>
            <a:br>
              <a:rPr lang="en-US" sz="2600" b="1" dirty="0" smtClean="0">
                <a:solidFill>
                  <a:srgbClr val="800000"/>
                </a:solidFill>
                <a:ea typeface="Lucida Grande"/>
                <a:cs typeface="Lucida Grande"/>
              </a:rPr>
            </a:br>
            <a:r>
              <a:rPr lang="en-US" sz="2000" dirty="0" err="1"/>
              <a:t>Barbora</a:t>
            </a:r>
            <a:r>
              <a:rPr lang="en-US" sz="2000" dirty="0"/>
              <a:t> </a:t>
            </a:r>
            <a:r>
              <a:rPr lang="en-US" sz="2000" dirty="0" err="1"/>
              <a:t>Bruant</a:t>
            </a:r>
            <a:r>
              <a:rPr lang="en-US" sz="2000" dirty="0"/>
              <a:t> </a:t>
            </a:r>
            <a:r>
              <a:rPr lang="en-US" sz="2000" dirty="0" err="1" smtClean="0"/>
              <a:t>Gulejova</a:t>
            </a:r>
            <a:r>
              <a:rPr lang="en-US" sz="2000" dirty="0" smtClean="0"/>
              <a:t>, </a:t>
            </a:r>
            <a:r>
              <a:rPr lang="en-US" sz="2000" dirty="0" err="1"/>
              <a:t>Panagiotis</a:t>
            </a:r>
            <a:r>
              <a:rPr lang="en-US" sz="2000" dirty="0"/>
              <a:t> </a:t>
            </a:r>
            <a:r>
              <a:rPr lang="en-US" sz="2000" dirty="0" err="1" smtClean="0"/>
              <a:t>Charitos</a:t>
            </a:r>
            <a:r>
              <a:rPr lang="en-US" sz="2000" dirty="0" smtClean="0"/>
              <a:t>, </a:t>
            </a:r>
            <a:r>
              <a:rPr lang="en-US" sz="2000" dirty="0" err="1"/>
              <a:t>Zdenek</a:t>
            </a:r>
            <a:r>
              <a:rPr lang="en-US" sz="2000" dirty="0"/>
              <a:t> </a:t>
            </a:r>
            <a:r>
              <a:rPr lang="en-US" sz="2000" dirty="0" err="1" smtClean="0"/>
              <a:t>Dolezal</a:t>
            </a:r>
            <a:r>
              <a:rPr lang="en-US" sz="2000" dirty="0" smtClean="0"/>
              <a:t>, </a:t>
            </a:r>
            <a:r>
              <a:rPr lang="en-US" sz="2000" dirty="0"/>
              <a:t>Andrej </a:t>
            </a:r>
            <a:r>
              <a:rPr lang="en-US" sz="2000" dirty="0" err="1" smtClean="0"/>
              <a:t>Gorisek</a:t>
            </a:r>
            <a:r>
              <a:rPr lang="en-US" sz="2000" dirty="0" smtClean="0"/>
              <a:t>, </a:t>
            </a:r>
            <a:r>
              <a:rPr lang="en-US" sz="2000" dirty="0"/>
              <a:t>Paul </a:t>
            </a:r>
            <a:r>
              <a:rPr lang="en-US" sz="2000" dirty="0" smtClean="0"/>
              <a:t>Jackson, </a:t>
            </a:r>
            <a:r>
              <a:rPr lang="en-US" sz="2000" dirty="0"/>
              <a:t>Christine </a:t>
            </a:r>
            <a:r>
              <a:rPr lang="en-US" sz="2000" dirty="0" err="1" smtClean="0"/>
              <a:t>Kourrkoumelis</a:t>
            </a:r>
            <a:r>
              <a:rPr lang="en-US" sz="2000" dirty="0" smtClean="0"/>
              <a:t>, </a:t>
            </a:r>
            <a:r>
              <a:rPr lang="en-US" sz="2000" dirty="0"/>
              <a:t>Daniel </a:t>
            </a:r>
            <a:r>
              <a:rPr lang="en-US" sz="2000" dirty="0" err="1" smtClean="0"/>
              <a:t>Lellouch</a:t>
            </a:r>
            <a:r>
              <a:rPr lang="en-US" sz="2000" dirty="0" smtClean="0"/>
              <a:t>, </a:t>
            </a:r>
            <a:r>
              <a:rPr lang="en-US" sz="2000" dirty="0" err="1"/>
              <a:t>Celso</a:t>
            </a:r>
            <a:r>
              <a:rPr lang="en-US" sz="2000" dirty="0"/>
              <a:t> Martinez </a:t>
            </a:r>
            <a:r>
              <a:rPr lang="en-US" sz="2000" dirty="0" err="1" smtClean="0"/>
              <a:t>Rivero</a:t>
            </a:r>
            <a:r>
              <a:rPr lang="en-US" sz="2000" dirty="0" smtClean="0"/>
              <a:t>, </a:t>
            </a:r>
            <a:r>
              <a:rPr lang="en-US" sz="2000" dirty="0"/>
              <a:t>Ivan </a:t>
            </a:r>
            <a:r>
              <a:rPr lang="en-US" sz="2000" dirty="0" err="1" smtClean="0"/>
              <a:t>Melo</a:t>
            </a:r>
            <a:r>
              <a:rPr lang="en-US" sz="2000" dirty="0" smtClean="0"/>
              <a:t>, </a:t>
            </a:r>
            <a:r>
              <a:rPr lang="en-US" sz="2000" dirty="0"/>
              <a:t>Thomas </a:t>
            </a:r>
            <a:r>
              <a:rPr lang="en-US" sz="2000" dirty="0" err="1" smtClean="0"/>
              <a:t>Naumann</a:t>
            </a:r>
            <a:r>
              <a:rPr lang="en-US" sz="2000" dirty="0" smtClean="0"/>
              <a:t>, </a:t>
            </a:r>
            <a:r>
              <a:rPr lang="en-US" sz="2000" dirty="0" err="1"/>
              <a:t>Farid</a:t>
            </a:r>
            <a:r>
              <a:rPr lang="en-US" sz="2000" dirty="0"/>
              <a:t> </a:t>
            </a:r>
            <a:r>
              <a:rPr lang="en-US" sz="2000" dirty="0" err="1"/>
              <a:t>Ould-</a:t>
            </a:r>
            <a:r>
              <a:rPr lang="en-US" sz="2000" dirty="0" err="1" smtClean="0"/>
              <a:t>Saada</a:t>
            </a:r>
            <a:r>
              <a:rPr lang="en-US" sz="2000" dirty="0" smtClean="0"/>
              <a:t>, </a:t>
            </a:r>
            <a:r>
              <a:rPr lang="en-US" sz="2000" dirty="0"/>
              <a:t>Jiri </a:t>
            </a:r>
            <a:r>
              <a:rPr lang="en-US" sz="2000" dirty="0" err="1" smtClean="0"/>
              <a:t>Rames</a:t>
            </a:r>
            <a:r>
              <a:rPr lang="en-US" sz="2000" dirty="0" smtClean="0"/>
              <a:t>, </a:t>
            </a:r>
            <a:r>
              <a:rPr lang="en-US" sz="2000" dirty="0"/>
              <a:t>Dirk </a:t>
            </a:r>
            <a:r>
              <a:rPr lang="en-US" sz="2000" dirty="0" err="1" smtClean="0"/>
              <a:t>Ryckbosch</a:t>
            </a:r>
            <a:r>
              <a:rPr lang="en-US" sz="2000" dirty="0" smtClean="0"/>
              <a:t>, </a:t>
            </a:r>
            <a:r>
              <a:rPr lang="en-US" sz="2000" dirty="0"/>
              <a:t>Jonas </a:t>
            </a:r>
            <a:r>
              <a:rPr lang="en-US" sz="2000" dirty="0" err="1" smtClean="0"/>
              <a:t>Strandberg</a:t>
            </a:r>
            <a:r>
              <a:rPr lang="en-US" sz="2000" dirty="0" smtClean="0"/>
              <a:t>, </a:t>
            </a:r>
            <a:r>
              <a:rPr lang="en-US" sz="2000" dirty="0"/>
              <a:t>Peter Watkins</a:t>
            </a:r>
            <a:r>
              <a:rPr lang="en-US" sz="2000" dirty="0"/>
              <a:t> </a:t>
            </a:r>
            <a:endParaRPr lang="en-US" sz="2000" dirty="0" smtClean="0">
              <a:solidFill>
                <a:srgbClr val="000000"/>
              </a:solidFill>
              <a:ea typeface="Lucida Grande"/>
              <a:cs typeface="Lucida Grande"/>
            </a:endParaRPr>
          </a:p>
          <a:p>
            <a:pPr>
              <a:buFont typeface="Wingdings" charset="2"/>
              <a:buChar char="q"/>
            </a:pPr>
            <a:endParaRPr lang="en-US" sz="2000" b="1" dirty="0" smtClean="0">
              <a:solidFill>
                <a:srgbClr val="000000"/>
              </a:solidFill>
              <a:ea typeface="Lucida Grande"/>
              <a:cs typeface="Lucida Grande"/>
            </a:endParaRPr>
          </a:p>
          <a:p>
            <a:pPr>
              <a:buFont typeface="Wingdings" charset="2"/>
              <a:buChar char="q"/>
            </a:pPr>
            <a:r>
              <a:rPr lang="en-US" sz="2600" b="1" dirty="0" smtClean="0">
                <a:solidFill>
                  <a:srgbClr val="800000"/>
                </a:solidFill>
                <a:latin typeface="Lucida Grande"/>
                <a:ea typeface="Lucida Grande"/>
                <a:cs typeface="Lucida Grande"/>
              </a:rPr>
              <a:t>MC in new Countries WG </a:t>
            </a:r>
            <a:r>
              <a:rPr lang="mr-IN" sz="2600" b="1" dirty="0" smtClean="0">
                <a:solidFill>
                  <a:srgbClr val="800000"/>
                </a:solidFill>
                <a:latin typeface="Lucida Grande"/>
                <a:ea typeface="Lucida Grande"/>
                <a:cs typeface="Lucida Grande"/>
              </a:rPr>
              <a:t>–</a:t>
            </a:r>
            <a:r>
              <a:rPr lang="en-US" sz="2600" b="1" dirty="0" smtClean="0">
                <a:solidFill>
                  <a:srgbClr val="800000"/>
                </a:solidFill>
                <a:latin typeface="Lucida Grande"/>
                <a:ea typeface="Lucida Grande"/>
                <a:cs typeface="Lucida Grande"/>
              </a:rPr>
              <a:t> </a:t>
            </a:r>
            <a:r>
              <a:rPr lang="en-US" sz="2600" b="1" dirty="0" err="1" smtClean="0">
                <a:solidFill>
                  <a:srgbClr val="800000"/>
                </a:solidFill>
                <a:latin typeface="Lucida Grande"/>
                <a:ea typeface="Lucida Grande"/>
                <a:cs typeface="Lucida Grande"/>
              </a:rPr>
              <a:t>Charpak</a:t>
            </a:r>
            <a:r>
              <a:rPr lang="en-US" sz="2600" dirty="0" smtClean="0">
                <a:solidFill>
                  <a:srgbClr val="000000"/>
                </a:solidFill>
                <a:latin typeface="Lucida Grande"/>
                <a:ea typeface="Lucida Grande"/>
                <a:cs typeface="Lucida Grande"/>
              </a:rPr>
              <a:t/>
            </a:r>
            <a:br>
              <a:rPr lang="en-US" sz="2600" dirty="0" smtClean="0">
                <a:solidFill>
                  <a:srgbClr val="000000"/>
                </a:solidFill>
                <a:latin typeface="Lucida Grande"/>
                <a:ea typeface="Lucida Grande"/>
                <a:cs typeface="Lucida Grande"/>
              </a:rPr>
            </a:br>
            <a:r>
              <a:rPr lang="en-US" sz="2000" dirty="0"/>
              <a:t>Pedro </a:t>
            </a:r>
            <a:r>
              <a:rPr lang="en-US" sz="2000" dirty="0" smtClean="0"/>
              <a:t>Abreu, Kenneth </a:t>
            </a:r>
            <a:r>
              <a:rPr lang="en-US" sz="2000" dirty="0" err="1" smtClean="0"/>
              <a:t>Cecire</a:t>
            </a:r>
            <a:r>
              <a:rPr lang="en-US" sz="2000" dirty="0" smtClean="0"/>
              <a:t>, Steven Goldfarb, </a:t>
            </a:r>
            <a:r>
              <a:rPr lang="en-US" sz="2000" dirty="0" err="1" smtClean="0"/>
              <a:t>Natascha</a:t>
            </a:r>
            <a:r>
              <a:rPr lang="en-US" sz="2000" dirty="0" smtClean="0"/>
              <a:t> </a:t>
            </a:r>
            <a:r>
              <a:rPr lang="en-US" sz="2000" dirty="0" err="1" smtClean="0"/>
              <a:t>Hoermann</a:t>
            </a:r>
            <a:r>
              <a:rPr lang="en-US" sz="2000" dirty="0" smtClean="0"/>
              <a:t>, </a:t>
            </a:r>
            <a:r>
              <a:rPr lang="en-US" sz="2000" dirty="0" err="1" smtClean="0"/>
              <a:t>Marzena</a:t>
            </a:r>
            <a:r>
              <a:rPr lang="en-US" sz="2000" dirty="0" smtClean="0"/>
              <a:t> </a:t>
            </a:r>
            <a:r>
              <a:rPr lang="en-US" sz="2000" dirty="0" err="1" smtClean="0"/>
              <a:t>Lapka</a:t>
            </a:r>
            <a:r>
              <a:rPr lang="en-US" sz="2000" dirty="0" smtClean="0"/>
              <a:t>, Thomas McCauley, Arturo </a:t>
            </a:r>
            <a:r>
              <a:rPr lang="en-US" sz="2000" dirty="0"/>
              <a:t>Sanchez </a:t>
            </a:r>
            <a:r>
              <a:rPr lang="en-US" sz="2000" dirty="0" smtClean="0"/>
              <a:t>Pineda, Kate Shaw, Gabriel </a:t>
            </a:r>
            <a:r>
              <a:rPr lang="en-US" sz="2000" dirty="0" err="1" smtClean="0"/>
              <a:t>Stoicea</a:t>
            </a:r>
            <a:r>
              <a:rPr lang="en-US" sz="2000" dirty="0" smtClean="0"/>
              <a:t>, Nick </a:t>
            </a:r>
            <a:r>
              <a:rPr lang="en-US" sz="2000" dirty="0" err="1" smtClean="0"/>
              <a:t>Tracas</a:t>
            </a:r>
            <a:r>
              <a:rPr lang="en-US" sz="2000" dirty="0" smtClean="0"/>
              <a:t>, </a:t>
            </a:r>
            <a:r>
              <a:rPr lang="en-US" sz="2000" dirty="0" err="1" smtClean="0"/>
              <a:t>Bilow</a:t>
            </a:r>
            <a:r>
              <a:rPr lang="en-US" sz="2000" dirty="0" smtClean="0"/>
              <a:t> </a:t>
            </a:r>
            <a:r>
              <a:rPr lang="en-US" sz="2000" dirty="0" err="1" smtClean="0"/>
              <a:t>Uta</a:t>
            </a:r>
            <a:r>
              <a:rPr lang="en-US" sz="2000" dirty="0" smtClean="0"/>
              <a:t>, Beatrice </a:t>
            </a:r>
            <a:r>
              <a:rPr lang="en-US" sz="2000" dirty="0" err="1"/>
              <a:t>Zuaro</a:t>
            </a:r>
            <a:endParaRPr lang="en-US" sz="2000" dirty="0" smtClean="0"/>
          </a:p>
          <a:p>
            <a:pPr marL="400050" lvl="1" indent="0">
              <a:buNone/>
            </a:pPr>
            <a:endParaRPr lang="en-US" dirty="0"/>
          </a:p>
        </p:txBody>
      </p:sp>
    </p:spTree>
    <p:extLst>
      <p:ext uri="{BB962C8B-B14F-4D97-AF65-F5344CB8AC3E}">
        <p14:creationId xmlns:p14="http://schemas.microsoft.com/office/powerpoint/2010/main" val="269571321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ité du Temps SA - Google Maps.pdf"/>
          <p:cNvPicPr>
            <a:picLocks noChangeAspect="1"/>
          </p:cNvPicPr>
          <p:nvPr/>
        </p:nvPicPr>
        <p:blipFill rotWithShape="1">
          <a:blip r:embed="rId2">
            <a:extLst>
              <a:ext uri="{28A0092B-C50C-407E-A947-70E740481C1C}">
                <a14:useLocalDpi xmlns:a14="http://schemas.microsoft.com/office/drawing/2010/main" val="0"/>
              </a:ext>
            </a:extLst>
          </a:blip>
          <a:srcRect l="48697" t="32434" r="13280" b="35169"/>
          <a:stretch/>
        </p:blipFill>
        <p:spPr>
          <a:xfrm>
            <a:off x="5253721" y="916765"/>
            <a:ext cx="3476853" cy="2094246"/>
          </a:xfrm>
          <a:prstGeom prst="rect">
            <a:avLst/>
          </a:prstGeom>
        </p:spPr>
      </p:pic>
      <p:sp>
        <p:nvSpPr>
          <p:cNvPr id="2" name="Title 1"/>
          <p:cNvSpPr>
            <a:spLocks noGrp="1"/>
          </p:cNvSpPr>
          <p:nvPr>
            <p:ph type="title"/>
          </p:nvPr>
        </p:nvSpPr>
        <p:spPr/>
        <p:txBody>
          <a:bodyPr>
            <a:normAutofit fontScale="90000"/>
          </a:bodyPr>
          <a:lstStyle/>
          <a:p>
            <a:r>
              <a:rPr lang="en-US" dirty="0" smtClean="0"/>
              <a:t>IPPOG </a:t>
            </a:r>
            <a:r>
              <a:rPr lang="en-US" dirty="0"/>
              <a:t>d</a:t>
            </a:r>
            <a:r>
              <a:rPr lang="en-US" dirty="0" smtClean="0"/>
              <a:t>inner</a:t>
            </a:r>
            <a:r>
              <a:rPr lang="en-US" dirty="0" smtClean="0">
                <a:solidFill>
                  <a:srgbClr val="800000"/>
                </a:solidFill>
              </a:rPr>
              <a:t> </a:t>
            </a:r>
            <a:r>
              <a:rPr lang="en-US" dirty="0" smtClean="0"/>
              <a:t>Friday Evening</a:t>
            </a:r>
            <a:endParaRPr lang="en-US" dirty="0"/>
          </a:p>
        </p:txBody>
      </p:sp>
      <p:sp>
        <p:nvSpPr>
          <p:cNvPr id="11" name="Rectangle 10"/>
          <p:cNvSpPr/>
          <p:nvPr/>
        </p:nvSpPr>
        <p:spPr>
          <a:xfrm>
            <a:off x="247824" y="3182353"/>
            <a:ext cx="6916564" cy="369332"/>
          </a:xfrm>
          <a:prstGeom prst="rect">
            <a:avLst/>
          </a:prstGeom>
        </p:spPr>
        <p:txBody>
          <a:bodyPr wrap="none">
            <a:spAutoFit/>
          </a:bodyPr>
          <a:lstStyle/>
          <a:p>
            <a:r>
              <a:rPr lang="en-US" dirty="0"/>
              <a:t>Cite du Temps, Geneva </a:t>
            </a:r>
            <a:r>
              <a:rPr lang="en-US" dirty="0">
                <a:hlinkClick r:id="rId3"/>
              </a:rPr>
              <a:t>http://www.citedutemps.com/index.php/en</a:t>
            </a:r>
            <a:endParaRPr lang="en-US" dirty="0"/>
          </a:p>
        </p:txBody>
      </p:sp>
      <p:sp>
        <p:nvSpPr>
          <p:cNvPr id="13" name="Rectangle 12"/>
          <p:cNvSpPr/>
          <p:nvPr/>
        </p:nvSpPr>
        <p:spPr>
          <a:xfrm>
            <a:off x="5220072" y="980728"/>
            <a:ext cx="2795447" cy="1200329"/>
          </a:xfrm>
          <a:prstGeom prst="rect">
            <a:avLst/>
          </a:prstGeom>
        </p:spPr>
        <p:txBody>
          <a:bodyPr wrap="square">
            <a:spAutoFit/>
          </a:bodyPr>
          <a:lstStyle/>
          <a:p>
            <a:r>
              <a:rPr lang="fr-FR" dirty="0"/>
              <a:t>LA CITÉ DU TEMPS</a:t>
            </a:r>
          </a:p>
          <a:p>
            <a:r>
              <a:rPr lang="fr-FR" dirty="0"/>
              <a:t>Pont de la Machine 1</a:t>
            </a:r>
          </a:p>
          <a:p>
            <a:r>
              <a:rPr lang="fr-FR" dirty="0"/>
              <a:t>1204 </a:t>
            </a:r>
            <a:r>
              <a:rPr lang="fr-FR" dirty="0" smtClean="0"/>
              <a:t>Genève</a:t>
            </a:r>
            <a:br>
              <a:rPr lang="fr-FR" dirty="0" smtClean="0"/>
            </a:br>
            <a:r>
              <a:rPr lang="fr-FR" dirty="0" smtClean="0"/>
              <a:t>Tél</a:t>
            </a:r>
            <a:r>
              <a:rPr lang="fr-FR" dirty="0"/>
              <a:t>. +41 22 818 39 00</a:t>
            </a:r>
            <a:endParaRPr lang="en-US" dirty="0"/>
          </a:p>
        </p:txBody>
      </p:sp>
      <p:sp>
        <p:nvSpPr>
          <p:cNvPr id="15" name="TextBox 14"/>
          <p:cNvSpPr txBox="1"/>
          <p:nvPr/>
        </p:nvSpPr>
        <p:spPr>
          <a:xfrm>
            <a:off x="457199" y="3903368"/>
            <a:ext cx="3427309" cy="2585323"/>
          </a:xfrm>
          <a:prstGeom prst="rect">
            <a:avLst/>
          </a:prstGeom>
          <a:noFill/>
        </p:spPr>
        <p:txBody>
          <a:bodyPr wrap="square" rtlCol="0">
            <a:spAutoFit/>
          </a:bodyPr>
          <a:lstStyle/>
          <a:p>
            <a:r>
              <a:rPr lang="en-US" b="1" dirty="0" smtClean="0"/>
              <a:t>Bus at 19:00 </a:t>
            </a:r>
          </a:p>
          <a:p>
            <a:endParaRPr lang="en-US" b="1" dirty="0"/>
          </a:p>
          <a:p>
            <a:r>
              <a:rPr lang="en-US" dirty="0" smtClean="0"/>
              <a:t>in front of the </a:t>
            </a:r>
            <a:r>
              <a:rPr lang="en-US" b="1" dirty="0" smtClean="0"/>
              <a:t>Hostel</a:t>
            </a:r>
            <a:r>
              <a:rPr lang="en-US" dirty="0" smtClean="0"/>
              <a:t>,</a:t>
            </a:r>
            <a:r>
              <a:rPr lang="en-US" dirty="0"/>
              <a:t> </a:t>
            </a:r>
            <a:r>
              <a:rPr lang="en-US" b="1" dirty="0" err="1" smtClean="0"/>
              <a:t>bldg</a:t>
            </a:r>
            <a:r>
              <a:rPr lang="en-US" b="1" dirty="0" smtClean="0"/>
              <a:t> 39</a:t>
            </a:r>
          </a:p>
          <a:p>
            <a:endParaRPr lang="en-US" b="1" dirty="0"/>
          </a:p>
          <a:p>
            <a:r>
              <a:rPr lang="en-US" b="1" dirty="0" smtClean="0">
                <a:solidFill>
                  <a:srgbClr val="000090"/>
                </a:solidFill>
              </a:rPr>
              <a:t>You </a:t>
            </a:r>
            <a:r>
              <a:rPr lang="en-US" b="1" dirty="0" smtClean="0">
                <a:solidFill>
                  <a:srgbClr val="000090"/>
                </a:solidFill>
              </a:rPr>
              <a:t>can also take tram 18 from CERN and exit at </a:t>
            </a:r>
            <a:r>
              <a:rPr lang="en-US" b="1" dirty="0" err="1" smtClean="0">
                <a:solidFill>
                  <a:srgbClr val="000090"/>
                </a:solidFill>
              </a:rPr>
              <a:t>Coutance</a:t>
            </a:r>
            <a:r>
              <a:rPr lang="en-US" b="1" dirty="0" smtClean="0">
                <a:solidFill>
                  <a:srgbClr val="000090"/>
                </a:solidFill>
              </a:rPr>
              <a:t> </a:t>
            </a:r>
            <a:br>
              <a:rPr lang="en-US" b="1" dirty="0" smtClean="0">
                <a:solidFill>
                  <a:srgbClr val="000090"/>
                </a:solidFill>
              </a:rPr>
            </a:br>
            <a:r>
              <a:rPr lang="en-US" b="1" dirty="0" smtClean="0">
                <a:solidFill>
                  <a:srgbClr val="000090"/>
                </a:solidFill>
              </a:rPr>
              <a:t>(</a:t>
            </a:r>
            <a:r>
              <a:rPr lang="en-US" b="1" dirty="0" err="1" smtClean="0">
                <a:solidFill>
                  <a:srgbClr val="000090"/>
                </a:solidFill>
              </a:rPr>
              <a:t>Bel</a:t>
            </a:r>
            <a:r>
              <a:rPr lang="en-US" b="1" dirty="0" smtClean="0">
                <a:solidFill>
                  <a:srgbClr val="000090"/>
                </a:solidFill>
              </a:rPr>
              <a:t>-Air also possible)</a:t>
            </a:r>
            <a:endParaRPr lang="en-US" b="1" dirty="0" smtClean="0">
              <a:solidFill>
                <a:srgbClr val="000090"/>
              </a:solidFill>
            </a:endParaRPr>
          </a:p>
          <a:p>
            <a:r>
              <a:rPr lang="en-US" b="1" dirty="0" smtClean="0">
                <a:solidFill>
                  <a:srgbClr val="000090"/>
                </a:solidFill>
              </a:rPr>
              <a:t>It’s a 30’ trip</a:t>
            </a:r>
          </a:p>
        </p:txBody>
      </p:sp>
      <p:pic>
        <p:nvPicPr>
          <p:cNvPr id="7" name="Picture 6" descr="CDT_jou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824" y="916764"/>
            <a:ext cx="4973835" cy="2094246"/>
          </a:xfrm>
          <a:prstGeom prst="rect">
            <a:avLst/>
          </a:prstGeom>
        </p:spPr>
      </p:pic>
      <p:pic>
        <p:nvPicPr>
          <p:cNvPr id="8" name="Picture 7" descr="Resto.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98242" y="3717032"/>
            <a:ext cx="5482270" cy="2308324"/>
          </a:xfrm>
          <a:prstGeom prst="rect">
            <a:avLst/>
          </a:prstGeom>
        </p:spPr>
      </p:pic>
    </p:spTree>
    <p:extLst>
      <p:ext uri="{BB962C8B-B14F-4D97-AF65-F5344CB8AC3E}">
        <p14:creationId xmlns:p14="http://schemas.microsoft.com/office/powerpoint/2010/main" val="201335929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IPPOG informal dinner</a:t>
            </a:r>
            <a:r>
              <a:rPr lang="en-US" dirty="0" smtClean="0">
                <a:solidFill>
                  <a:srgbClr val="800000"/>
                </a:solidFill>
              </a:rPr>
              <a:t> </a:t>
            </a:r>
            <a:r>
              <a:rPr lang="en-US" dirty="0" smtClean="0"/>
              <a:t>Thursday</a:t>
            </a:r>
            <a:endParaRPr lang="en-US" dirty="0"/>
          </a:p>
        </p:txBody>
      </p:sp>
      <p:sp>
        <p:nvSpPr>
          <p:cNvPr id="5" name="Rectangle 4"/>
          <p:cNvSpPr/>
          <p:nvPr/>
        </p:nvSpPr>
        <p:spPr>
          <a:xfrm>
            <a:off x="323528" y="3573016"/>
            <a:ext cx="8446438" cy="3139321"/>
          </a:xfrm>
          <a:prstGeom prst="rect">
            <a:avLst/>
          </a:prstGeom>
        </p:spPr>
        <p:txBody>
          <a:bodyPr wrap="square">
            <a:spAutoFit/>
          </a:bodyPr>
          <a:lstStyle/>
          <a:p>
            <a:r>
              <a:rPr lang="en-US" b="1" dirty="0" smtClean="0"/>
              <a:t>Café </a:t>
            </a:r>
            <a:r>
              <a:rPr lang="en-US" b="1" dirty="0"/>
              <a:t>restaurant de </a:t>
            </a:r>
            <a:r>
              <a:rPr lang="en-US" b="1" dirty="0" err="1"/>
              <a:t>l'aviation</a:t>
            </a:r>
            <a:endParaRPr lang="en-US" b="1" dirty="0"/>
          </a:p>
          <a:p>
            <a:r>
              <a:rPr lang="en-US" dirty="0" err="1"/>
              <a:t>ch.</a:t>
            </a:r>
            <a:r>
              <a:rPr lang="en-US" dirty="0"/>
              <a:t> des </a:t>
            </a:r>
            <a:r>
              <a:rPr lang="en-US" dirty="0" err="1"/>
              <a:t>Coquelicots</a:t>
            </a:r>
            <a:r>
              <a:rPr lang="en-US" dirty="0"/>
              <a:t> 18</a:t>
            </a:r>
          </a:p>
          <a:p>
            <a:r>
              <a:rPr lang="en-US" dirty="0"/>
              <a:t>1214 </a:t>
            </a:r>
            <a:r>
              <a:rPr lang="en-US" dirty="0" err="1"/>
              <a:t>Vernier</a:t>
            </a:r>
            <a:endParaRPr lang="en-US" dirty="0"/>
          </a:p>
          <a:p>
            <a:r>
              <a:rPr lang="en-US" dirty="0"/>
              <a:t>Suisse</a:t>
            </a:r>
          </a:p>
          <a:p>
            <a:r>
              <a:rPr lang="en-US" dirty="0" err="1"/>
              <a:t>Téléphone</a:t>
            </a:r>
            <a:r>
              <a:rPr lang="en-US" dirty="0"/>
              <a:t>: +41 22 341 12 32   </a:t>
            </a:r>
            <a:endParaRPr lang="en-US" dirty="0" smtClean="0"/>
          </a:p>
          <a:p>
            <a:endParaRPr lang="en-US" dirty="0"/>
          </a:p>
          <a:p>
            <a:r>
              <a:rPr lang="en-US" b="1" dirty="0" smtClean="0"/>
              <a:t>Transport:</a:t>
            </a:r>
            <a:endParaRPr lang="en-US" dirty="0" smtClean="0"/>
          </a:p>
          <a:p>
            <a:r>
              <a:rPr lang="en-US" dirty="0"/>
              <a:t>	</a:t>
            </a:r>
            <a:r>
              <a:rPr lang="en-US" b="1" dirty="0" smtClean="0"/>
              <a:t>Tram </a:t>
            </a:r>
            <a:r>
              <a:rPr lang="en-US" b="1" dirty="0"/>
              <a:t>18 </a:t>
            </a:r>
            <a:r>
              <a:rPr lang="en-US" dirty="0" smtClean="0"/>
              <a:t>to </a:t>
            </a:r>
            <a:r>
              <a:rPr lang="en-US" b="1" dirty="0" err="1" smtClean="0"/>
              <a:t>Blandonnet</a:t>
            </a:r>
            <a:endParaRPr lang="en-US" b="1" dirty="0" smtClean="0"/>
          </a:p>
          <a:p>
            <a:endParaRPr lang="en-US" dirty="0"/>
          </a:p>
          <a:p>
            <a:r>
              <a:rPr lang="en-US" dirty="0" smtClean="0"/>
              <a:t>Check </a:t>
            </a:r>
            <a:r>
              <a:rPr lang="en-US" dirty="0" smtClean="0">
                <a:hlinkClick r:id="rId2"/>
              </a:rPr>
              <a:t>http://www.tpg.ch</a:t>
            </a:r>
            <a:r>
              <a:rPr lang="en-US" dirty="0" smtClean="0"/>
              <a:t> for timetables</a:t>
            </a:r>
          </a:p>
          <a:p>
            <a:r>
              <a:rPr lang="en-US" dirty="0"/>
              <a:t>	</a:t>
            </a:r>
          </a:p>
        </p:txBody>
      </p:sp>
      <p:sp>
        <p:nvSpPr>
          <p:cNvPr id="10" name="TextBox 9"/>
          <p:cNvSpPr txBox="1"/>
          <p:nvPr/>
        </p:nvSpPr>
        <p:spPr>
          <a:xfrm>
            <a:off x="4646538" y="3644858"/>
            <a:ext cx="4491653" cy="942748"/>
          </a:xfrm>
          <a:prstGeom prst="rect">
            <a:avLst/>
          </a:prstGeom>
          <a:noFill/>
        </p:spPr>
        <p:txBody>
          <a:bodyPr wrap="square" rtlCol="0">
            <a:spAutoFit/>
          </a:bodyPr>
          <a:lstStyle/>
          <a:p>
            <a:r>
              <a:rPr lang="en-US" dirty="0" smtClean="0">
                <a:solidFill>
                  <a:srgbClr val="000090"/>
                </a:solidFill>
              </a:rPr>
              <a:t>Those who have cars and will drive:</a:t>
            </a:r>
          </a:p>
          <a:p>
            <a:r>
              <a:rPr lang="en-US" dirty="0" smtClean="0">
                <a:solidFill>
                  <a:srgbClr val="000090"/>
                </a:solidFill>
              </a:rPr>
              <a:t>Please inform </a:t>
            </a:r>
            <a:r>
              <a:rPr lang="en-US" dirty="0" err="1" smtClean="0">
                <a:solidFill>
                  <a:srgbClr val="000090"/>
                </a:solidFill>
              </a:rPr>
              <a:t>Barbora</a:t>
            </a:r>
            <a:r>
              <a:rPr lang="en-US" dirty="0" smtClean="0">
                <a:solidFill>
                  <a:srgbClr val="000090"/>
                </a:solidFill>
              </a:rPr>
              <a:t> and me, we will then arrange further.</a:t>
            </a:r>
          </a:p>
        </p:txBody>
      </p:sp>
      <p:pic>
        <p:nvPicPr>
          <p:cNvPr id="12" name="Picture 11"/>
          <p:cNvPicPr>
            <a:picLocks noChangeAspect="1"/>
          </p:cNvPicPr>
          <p:nvPr/>
        </p:nvPicPr>
        <p:blipFill>
          <a:blip r:embed="rId3"/>
          <a:stretch>
            <a:fillRect/>
          </a:stretch>
        </p:blipFill>
        <p:spPr>
          <a:xfrm>
            <a:off x="323528" y="898006"/>
            <a:ext cx="3563888" cy="2658994"/>
          </a:xfrm>
          <a:prstGeom prst="rect">
            <a:avLst/>
          </a:prstGeom>
        </p:spPr>
      </p:pic>
      <p:pic>
        <p:nvPicPr>
          <p:cNvPr id="13" name="Picture 12" descr="Café-restaurant de l'Aviation - Google Maps.pdf"/>
          <p:cNvPicPr>
            <a:picLocks noChangeAspect="1"/>
          </p:cNvPicPr>
          <p:nvPr/>
        </p:nvPicPr>
        <p:blipFill rotWithShape="1">
          <a:blip r:embed="rId4">
            <a:extLst>
              <a:ext uri="{28A0092B-C50C-407E-A947-70E740481C1C}">
                <a14:useLocalDpi xmlns:a14="http://schemas.microsoft.com/office/drawing/2010/main" val="0"/>
              </a:ext>
            </a:extLst>
          </a:blip>
          <a:srcRect l="50815" t="25192" r="7837" b="31981"/>
          <a:stretch/>
        </p:blipFill>
        <p:spPr>
          <a:xfrm>
            <a:off x="4949068" y="898006"/>
            <a:ext cx="3631282" cy="2658994"/>
          </a:xfrm>
          <a:prstGeom prst="rect">
            <a:avLst/>
          </a:prstGeom>
        </p:spPr>
      </p:pic>
    </p:spTree>
    <p:extLst>
      <p:ext uri="{BB962C8B-B14F-4D97-AF65-F5344CB8AC3E}">
        <p14:creationId xmlns:p14="http://schemas.microsoft.com/office/powerpoint/2010/main" val="406622541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Text Placeholder 5"/>
          <p:cNvSpPr>
            <a:spLocks noGrp="1"/>
          </p:cNvSpPr>
          <p:nvPr>
            <p:ph type="body" idx="1"/>
          </p:nvPr>
        </p:nvSpPr>
        <p:spPr/>
        <p:txBody>
          <a:bodyPr/>
          <a:lstStyle/>
          <a:p>
            <a:pPr algn="ctr"/>
            <a:r>
              <a:rPr lang="en-US" dirty="0" smtClean="0"/>
              <a:t>Backup</a:t>
            </a:r>
            <a:endParaRPr lang="en-US" dirty="0"/>
          </a:p>
        </p:txBody>
      </p:sp>
      <p:sp>
        <p:nvSpPr>
          <p:cNvPr id="4" name="Slide Number Placeholder 3"/>
          <p:cNvSpPr>
            <a:spLocks noGrp="1"/>
          </p:cNvSpPr>
          <p:nvPr>
            <p:ph type="sldNum" sz="quarter" idx="12"/>
          </p:nvPr>
        </p:nvSpPr>
        <p:spPr/>
        <p:txBody>
          <a:bodyPr/>
          <a:lstStyle/>
          <a:p>
            <a:pPr algn="r"/>
            <a:fld id="{A0A56251-BD2A-9048-A894-ED47CF33A725}" type="slidenum">
              <a:rPr lang="en-US" smtClean="0"/>
              <a:pPr algn="r"/>
              <a:t>28</a:t>
            </a:fld>
            <a:endParaRPr lang="en-US" dirty="0"/>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Tree>
    <p:extLst>
      <p:ext uri="{BB962C8B-B14F-4D97-AF65-F5344CB8AC3E}">
        <p14:creationId xmlns:p14="http://schemas.microsoft.com/office/powerpoint/2010/main" val="26444560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CH" dirty="0" smtClean="0"/>
              <a:t>The roots of IPPOG</a:t>
            </a:r>
            <a:endParaRPr lang="fr-CH" dirty="0"/>
          </a:p>
        </p:txBody>
      </p:sp>
      <p:sp>
        <p:nvSpPr>
          <p:cNvPr id="6" name="Text Placeholder 5"/>
          <p:cNvSpPr>
            <a:spLocks noGrp="1"/>
          </p:cNvSpPr>
          <p:nvPr>
            <p:ph type="body" sz="quarter" idx="4294967295"/>
          </p:nvPr>
        </p:nvSpPr>
        <p:spPr>
          <a:xfrm>
            <a:off x="914400" y="1125538"/>
            <a:ext cx="8229600" cy="4746625"/>
          </a:xfrm>
        </p:spPr>
        <p:txBody>
          <a:bodyPr/>
          <a:lstStyle/>
          <a:p>
            <a:pPr marL="400050" lvl="1" indent="0">
              <a:buNone/>
            </a:pPr>
            <a:r>
              <a:rPr lang="en-US" sz="2000" i="1" dirty="0" smtClean="0">
                <a:solidFill>
                  <a:srgbClr val="111881"/>
                </a:solidFill>
              </a:rPr>
              <a:t>IPPOG has its </a:t>
            </a:r>
            <a:r>
              <a:rPr lang="en-US" sz="2000" b="1" i="1" dirty="0" smtClean="0">
                <a:solidFill>
                  <a:srgbClr val="111881"/>
                </a:solidFill>
              </a:rPr>
              <a:t>roots</a:t>
            </a:r>
            <a:r>
              <a:rPr lang="en-US" sz="2000" i="1" dirty="0" smtClean="0">
                <a:solidFill>
                  <a:srgbClr val="111881"/>
                </a:solidFill>
              </a:rPr>
              <a:t> </a:t>
            </a:r>
            <a:r>
              <a:rPr lang="en-US" sz="2000" b="1" i="1" dirty="0" smtClean="0">
                <a:solidFill>
                  <a:srgbClr val="111881"/>
                </a:solidFill>
              </a:rPr>
              <a:t>in 1997, </a:t>
            </a:r>
            <a:r>
              <a:rPr lang="en-US" sz="2000" i="1" dirty="0" smtClean="0">
                <a:solidFill>
                  <a:srgbClr val="111881"/>
                </a:solidFill>
              </a:rPr>
              <a:t>where</a:t>
            </a:r>
            <a:r>
              <a:rPr lang="en-US" sz="2000" b="1" i="1" dirty="0" smtClean="0">
                <a:solidFill>
                  <a:srgbClr val="111881"/>
                </a:solidFill>
              </a:rPr>
              <a:t> </a:t>
            </a:r>
            <a:r>
              <a:rPr lang="en-US" sz="2000" i="1" dirty="0">
                <a:solidFill>
                  <a:srgbClr val="111881"/>
                </a:solidFill>
              </a:rPr>
              <a:t>under the joint auspices of the European Committee for Future Accelerators (</a:t>
            </a:r>
            <a:r>
              <a:rPr lang="en-US" sz="2000" i="1" dirty="0">
                <a:solidFill>
                  <a:srgbClr val="111881"/>
                </a:solidFill>
                <a:hlinkClick r:id="rId2"/>
              </a:rPr>
              <a:t>ECFA</a:t>
            </a:r>
            <a:r>
              <a:rPr lang="en-US" sz="2000" i="1" dirty="0">
                <a:solidFill>
                  <a:srgbClr val="111881"/>
                </a:solidFill>
              </a:rPr>
              <a:t>) and the High Energy Particle Physics Board of the European Physical Society (</a:t>
            </a:r>
            <a:r>
              <a:rPr lang="en-US" sz="2000" i="1" dirty="0">
                <a:solidFill>
                  <a:srgbClr val="111881"/>
                </a:solidFill>
                <a:hlinkClick r:id="rId3"/>
              </a:rPr>
              <a:t>EPS-HEPP Board</a:t>
            </a:r>
            <a:r>
              <a:rPr lang="en-US" sz="2000" i="1" dirty="0" smtClean="0">
                <a:solidFill>
                  <a:srgbClr val="111881"/>
                </a:solidFill>
              </a:rPr>
              <a:t>) the European </a:t>
            </a:r>
            <a:r>
              <a:rPr lang="en-US" sz="2000" i="1" dirty="0">
                <a:solidFill>
                  <a:srgbClr val="111881"/>
                </a:solidFill>
              </a:rPr>
              <a:t>Particle Physics Outreach Group (EPPOG</a:t>
            </a:r>
            <a:r>
              <a:rPr lang="en-US" sz="2000" i="1" dirty="0" smtClean="0">
                <a:solidFill>
                  <a:srgbClr val="111881"/>
                </a:solidFill>
              </a:rPr>
              <a:t>) was formed. EPPOG</a:t>
            </a:r>
            <a:r>
              <a:rPr lang="en-US" sz="2000" b="1" i="1" dirty="0" smtClean="0">
                <a:solidFill>
                  <a:srgbClr val="111881"/>
                </a:solidFill>
              </a:rPr>
              <a:t> transformed </a:t>
            </a:r>
            <a:r>
              <a:rPr lang="en-US" sz="2000" b="1" i="1" dirty="0">
                <a:solidFill>
                  <a:srgbClr val="111881"/>
                </a:solidFill>
              </a:rPr>
              <a:t>to IPPOG in 2011</a:t>
            </a:r>
            <a:r>
              <a:rPr lang="en-US" sz="2000" i="1" dirty="0">
                <a:solidFill>
                  <a:srgbClr val="111881"/>
                </a:solidFill>
              </a:rPr>
              <a:t>, to reflect its true international stature.</a:t>
            </a:r>
            <a:endParaRPr lang="en-US" sz="2000" dirty="0">
              <a:solidFill>
                <a:srgbClr val="111881"/>
              </a:solidFill>
            </a:endParaRPr>
          </a:p>
          <a:p>
            <a:pPr marL="400050" lvl="1" indent="0">
              <a:buNone/>
            </a:pPr>
            <a:endParaRPr lang="fr-CH" sz="2000" b="1" dirty="0"/>
          </a:p>
        </p:txBody>
      </p:sp>
      <p:pic>
        <p:nvPicPr>
          <p:cNvPr id="9" name="Picture 8"/>
          <p:cNvPicPr>
            <a:picLocks noChangeAspect="1"/>
          </p:cNvPicPr>
          <p:nvPr/>
        </p:nvPicPr>
        <p:blipFill>
          <a:blip r:embed="rId4"/>
          <a:stretch>
            <a:fillRect/>
          </a:stretch>
        </p:blipFill>
        <p:spPr>
          <a:xfrm>
            <a:off x="971599" y="3429000"/>
            <a:ext cx="4509689" cy="2736850"/>
          </a:xfrm>
          <a:prstGeom prst="rect">
            <a:avLst/>
          </a:prstGeom>
          <a:effectLst>
            <a:outerShdw blurRad="76200" dist="38100" dir="2700000" algn="tl" rotWithShape="0">
              <a:srgbClr val="000000">
                <a:alpha val="43000"/>
              </a:srgbClr>
            </a:outerShdw>
          </a:effectLst>
        </p:spPr>
      </p:pic>
      <p:sp>
        <p:nvSpPr>
          <p:cNvPr id="10" name="Rectangle 9"/>
          <p:cNvSpPr/>
          <p:nvPr/>
        </p:nvSpPr>
        <p:spPr>
          <a:xfrm>
            <a:off x="5508104" y="5795972"/>
            <a:ext cx="2635570" cy="369332"/>
          </a:xfrm>
          <a:prstGeom prst="rect">
            <a:avLst/>
          </a:prstGeom>
        </p:spPr>
        <p:txBody>
          <a:bodyPr wrap="none">
            <a:spAutoFit/>
          </a:bodyPr>
          <a:lstStyle/>
          <a:p>
            <a:r>
              <a:rPr lang="fr-CH" dirty="0">
                <a:hlinkClick r:id="rId5"/>
              </a:rPr>
              <a:t>http://ippog.web.cern.ch</a:t>
            </a:r>
            <a:endParaRPr lang="fr-CH" dirty="0"/>
          </a:p>
        </p:txBody>
      </p:sp>
      <p:sp>
        <p:nvSpPr>
          <p:cNvPr id="4" name="Date Placeholder 3"/>
          <p:cNvSpPr>
            <a:spLocks noGrp="1"/>
          </p:cNvSpPr>
          <p:nvPr>
            <p:ph type="dt" sz="half" idx="2"/>
          </p:nvPr>
        </p:nvSpPr>
        <p:spPr/>
        <p:txBody>
          <a:bodyPr/>
          <a:lstStyle/>
          <a:p>
            <a:r>
              <a:rPr lang="de-CH" smtClean="0"/>
              <a:t>IPPOG Meeting #12, CERN, 10-12 November 2016</a:t>
            </a:r>
            <a:endParaRPr lang="en-US" dirty="0"/>
          </a:p>
        </p:txBody>
      </p:sp>
      <p:sp>
        <p:nvSpPr>
          <p:cNvPr id="7" name="Slide Number Placeholder 6"/>
          <p:cNvSpPr>
            <a:spLocks noGrp="1"/>
          </p:cNvSpPr>
          <p:nvPr>
            <p:ph type="sldNum" sz="quarter" idx="4"/>
          </p:nvPr>
        </p:nvSpPr>
        <p:spPr/>
        <p:txBody>
          <a:bodyPr/>
          <a:lstStyle/>
          <a:p>
            <a:pPr algn="r"/>
            <a:fld id="{A0A56251-BD2A-9048-A894-ED47CF33A725}" type="slidenum">
              <a:rPr lang="en-US" smtClean="0"/>
              <a:pPr algn="r"/>
              <a:t>29</a:t>
            </a:fld>
            <a:endParaRPr lang="en-US" dirty="0"/>
          </a:p>
        </p:txBody>
      </p:sp>
    </p:spTree>
    <p:extLst>
      <p:ext uri="{BB962C8B-B14F-4D97-AF65-F5344CB8AC3E}">
        <p14:creationId xmlns:p14="http://schemas.microsoft.com/office/powerpoint/2010/main" val="2583825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smtClean="0"/>
              <a:t>IPPOG</a:t>
            </a:r>
            <a:endParaRPr lang="fr-CH" dirty="0"/>
          </a:p>
        </p:txBody>
      </p:sp>
      <p:sp>
        <p:nvSpPr>
          <p:cNvPr id="4" name="Rectangle 3"/>
          <p:cNvSpPr/>
          <p:nvPr/>
        </p:nvSpPr>
        <p:spPr>
          <a:xfrm>
            <a:off x="402848" y="1340768"/>
            <a:ext cx="8229600" cy="5016758"/>
          </a:xfrm>
          <a:prstGeom prst="rect">
            <a:avLst/>
          </a:prstGeom>
        </p:spPr>
        <p:txBody>
          <a:bodyPr wrap="square">
            <a:spAutoFit/>
          </a:bodyPr>
          <a:lstStyle/>
          <a:p>
            <a:pPr lvl="1"/>
            <a:r>
              <a:rPr lang="en-GB" sz="2000" b="1" dirty="0" smtClean="0">
                <a:solidFill>
                  <a:srgbClr val="D16349"/>
                </a:solidFill>
              </a:rPr>
              <a:t>Strengthening </a:t>
            </a:r>
            <a:r>
              <a:rPr lang="en-GB" sz="2000" b="1" dirty="0">
                <a:solidFill>
                  <a:srgbClr val="77933C"/>
                </a:solidFill>
              </a:rPr>
              <a:t>the sustainability, reproduction and growth of outreach activities in particle </a:t>
            </a:r>
            <a:r>
              <a:rPr lang="en-GB" sz="2000" b="1" dirty="0" smtClean="0">
                <a:solidFill>
                  <a:srgbClr val="77933C"/>
                </a:solidFill>
              </a:rPr>
              <a:t>physics</a:t>
            </a:r>
            <a:endParaRPr lang="en-US" sz="2000" dirty="0" smtClean="0">
              <a:solidFill>
                <a:srgbClr val="77933C"/>
              </a:solidFill>
            </a:endParaRPr>
          </a:p>
          <a:p>
            <a:pPr lvl="2"/>
            <a:r>
              <a:rPr lang="en-GB" sz="2000" dirty="0" smtClean="0">
                <a:solidFill>
                  <a:srgbClr val="111881"/>
                </a:solidFill>
              </a:rPr>
              <a:t>through the provision of reliable and regular discussion forums and information exchange for science institutions and laboratories as well as for individual scientists engaged in science outreach and informal science education world-wide</a:t>
            </a:r>
          </a:p>
          <a:p>
            <a:pPr lvl="2"/>
            <a:endParaRPr lang="en-US" sz="2000" dirty="0">
              <a:solidFill>
                <a:srgbClr val="111881"/>
              </a:solidFill>
            </a:endParaRPr>
          </a:p>
          <a:p>
            <a:pPr lvl="1"/>
            <a:r>
              <a:rPr lang="en-GB" sz="2000" b="1" dirty="0">
                <a:solidFill>
                  <a:srgbClr val="D16349"/>
                </a:solidFill>
              </a:rPr>
              <a:t>Raising</a:t>
            </a:r>
            <a:r>
              <a:rPr lang="en-GB" sz="2000" b="1" dirty="0">
                <a:solidFill>
                  <a:srgbClr val="77933C"/>
                </a:solidFill>
              </a:rPr>
              <a:t> standards</a:t>
            </a:r>
            <a:endParaRPr lang="en-US" sz="2000" dirty="0">
              <a:solidFill>
                <a:srgbClr val="77933C"/>
              </a:solidFill>
            </a:endParaRPr>
          </a:p>
          <a:p>
            <a:pPr lvl="2"/>
            <a:r>
              <a:rPr lang="en-GB" sz="2000" dirty="0">
                <a:solidFill>
                  <a:srgbClr val="111881"/>
                </a:solidFill>
              </a:rPr>
              <a:t>for outreach and informal science education initiatives by proposing and implementing strategies designed to share lessons learned and best practices for outreach in particle physics and related fields </a:t>
            </a:r>
            <a:endParaRPr lang="en-GB" sz="2000" dirty="0" smtClean="0">
              <a:solidFill>
                <a:srgbClr val="111881"/>
              </a:solidFill>
            </a:endParaRPr>
          </a:p>
          <a:p>
            <a:pPr lvl="2"/>
            <a:endParaRPr lang="en-US" sz="2000" dirty="0">
              <a:solidFill>
                <a:srgbClr val="111881"/>
              </a:solidFill>
            </a:endParaRPr>
          </a:p>
          <a:p>
            <a:pPr lvl="1"/>
            <a:r>
              <a:rPr lang="en-GB" sz="2000" b="1" dirty="0">
                <a:solidFill>
                  <a:srgbClr val="D16349"/>
                </a:solidFill>
              </a:rPr>
              <a:t>Providing</a:t>
            </a:r>
            <a:r>
              <a:rPr lang="en-GB" sz="2000" b="1" dirty="0">
                <a:solidFill>
                  <a:srgbClr val="77933C"/>
                </a:solidFill>
              </a:rPr>
              <a:t> explanatory materials</a:t>
            </a:r>
            <a:endParaRPr lang="en-US" sz="2000" dirty="0">
              <a:solidFill>
                <a:srgbClr val="77933C"/>
              </a:solidFill>
            </a:endParaRPr>
          </a:p>
          <a:p>
            <a:pPr lvl="2"/>
            <a:r>
              <a:rPr lang="en-GB" sz="2000" dirty="0">
                <a:solidFill>
                  <a:srgbClr val="111881"/>
                </a:solidFill>
              </a:rPr>
              <a:t>for helping disseminate results from particle physics and related </a:t>
            </a:r>
            <a:r>
              <a:rPr lang="en-GB" sz="2000" dirty="0" smtClean="0">
                <a:solidFill>
                  <a:srgbClr val="111881"/>
                </a:solidFill>
              </a:rPr>
              <a:t>subjects.</a:t>
            </a:r>
            <a:r>
              <a:rPr lang="en-GB" sz="2000" b="1" dirty="0" smtClean="0">
                <a:solidFill>
                  <a:srgbClr val="111881"/>
                </a:solidFill>
              </a:rPr>
              <a:t> </a:t>
            </a:r>
            <a:endParaRPr lang="en-US" sz="2000" dirty="0">
              <a:solidFill>
                <a:srgbClr val="111881"/>
              </a:solidFill>
            </a:endParaRPr>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5" name="Slide Number Placeholder 4"/>
          <p:cNvSpPr>
            <a:spLocks noGrp="1"/>
          </p:cNvSpPr>
          <p:nvPr>
            <p:ph type="sldNum" sz="quarter" idx="4"/>
          </p:nvPr>
        </p:nvSpPr>
        <p:spPr/>
        <p:txBody>
          <a:bodyPr/>
          <a:lstStyle/>
          <a:p>
            <a:pPr algn="r"/>
            <a:fld id="{A0A56251-BD2A-9048-A894-ED47CF33A725}" type="slidenum">
              <a:rPr lang="en-US" smtClean="0"/>
              <a:pPr algn="r"/>
              <a:t>3</a:t>
            </a:fld>
            <a:endParaRPr lang="en-US" dirty="0"/>
          </a:p>
        </p:txBody>
      </p:sp>
    </p:spTree>
    <p:extLst>
      <p:ext uri="{BB962C8B-B14F-4D97-AF65-F5344CB8AC3E}">
        <p14:creationId xmlns:p14="http://schemas.microsoft.com/office/powerpoint/2010/main" val="3102646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European strategy </a:t>
            </a:r>
            <a:r>
              <a:rPr lang="en-GB" dirty="0" smtClean="0"/>
              <a:t>update – 2013 </a:t>
            </a:r>
            <a:endParaRPr lang="en-GB" dirty="0"/>
          </a:p>
        </p:txBody>
      </p:sp>
      <p:sp>
        <p:nvSpPr>
          <p:cNvPr id="4" name="Rectangle 3"/>
          <p:cNvSpPr/>
          <p:nvPr/>
        </p:nvSpPr>
        <p:spPr>
          <a:xfrm>
            <a:off x="385192" y="1124744"/>
            <a:ext cx="8147248" cy="5447646"/>
          </a:xfrm>
          <a:prstGeom prst="rect">
            <a:avLst/>
          </a:prstGeom>
        </p:spPr>
        <p:txBody>
          <a:bodyPr wrap="square">
            <a:spAutoFit/>
          </a:bodyPr>
          <a:lstStyle/>
          <a:p>
            <a:pPr marL="720725">
              <a:spcBef>
                <a:spcPts val="0"/>
              </a:spcBef>
            </a:pPr>
            <a:r>
              <a:rPr lang="en-GB" sz="2000" dirty="0" smtClean="0">
                <a:solidFill>
                  <a:srgbClr val="111881"/>
                </a:solidFill>
              </a:rPr>
              <a:t>What the </a:t>
            </a:r>
            <a:r>
              <a:rPr lang="en-GB" sz="2000" dirty="0">
                <a:solidFill>
                  <a:srgbClr val="111881"/>
                </a:solidFill>
              </a:rPr>
              <a:t>European Strategy for Particle </a:t>
            </a:r>
            <a:r>
              <a:rPr lang="en-GB" sz="2000" dirty="0" smtClean="0">
                <a:solidFill>
                  <a:srgbClr val="111881"/>
                </a:solidFill>
              </a:rPr>
              <a:t>Physics says on the</a:t>
            </a:r>
          </a:p>
          <a:p>
            <a:pPr marL="720725">
              <a:spcBef>
                <a:spcPts val="0"/>
              </a:spcBef>
            </a:pPr>
            <a:endParaRPr lang="en-GB" sz="2000" dirty="0" smtClean="0">
              <a:solidFill>
                <a:srgbClr val="111881"/>
              </a:solidFill>
            </a:endParaRPr>
          </a:p>
          <a:p>
            <a:pPr marL="720725">
              <a:spcBef>
                <a:spcPts val="0"/>
              </a:spcBef>
            </a:pPr>
            <a:r>
              <a:rPr lang="en-GB" sz="2000" b="1" dirty="0" smtClean="0">
                <a:solidFill>
                  <a:srgbClr val="111881"/>
                </a:solidFill>
              </a:rPr>
              <a:t>Wider </a:t>
            </a:r>
            <a:r>
              <a:rPr lang="en-GB" sz="2000" b="1" dirty="0">
                <a:solidFill>
                  <a:srgbClr val="111881"/>
                </a:solidFill>
              </a:rPr>
              <a:t>impact of particle physics</a:t>
            </a:r>
          </a:p>
          <a:p>
            <a:pPr marL="1063625" indent="-342900">
              <a:spcBef>
                <a:spcPts val="0"/>
              </a:spcBef>
              <a:buAutoNum type="alphaLcParenR" startAt="14"/>
            </a:pPr>
            <a:r>
              <a:rPr lang="en-GB" dirty="0" smtClean="0">
                <a:solidFill>
                  <a:srgbClr val="111881"/>
                </a:solidFill>
              </a:rPr>
              <a:t>Sharing </a:t>
            </a:r>
            <a:r>
              <a:rPr lang="en-GB" dirty="0">
                <a:solidFill>
                  <a:srgbClr val="111881"/>
                </a:solidFill>
              </a:rPr>
              <a:t>the excitement of scientific discoveries with the public is part of our duty as researchers. Many groups work enthusiastically in public engagement. </a:t>
            </a:r>
            <a:br>
              <a:rPr lang="en-GB" dirty="0">
                <a:solidFill>
                  <a:srgbClr val="111881"/>
                </a:solidFill>
              </a:rPr>
            </a:br>
            <a:r>
              <a:rPr lang="en-GB" dirty="0" smtClean="0">
                <a:solidFill>
                  <a:srgbClr val="111881"/>
                </a:solidFill>
              </a:rPr>
              <a:t/>
            </a:r>
            <a:br>
              <a:rPr lang="en-GB" dirty="0" smtClean="0">
                <a:solidFill>
                  <a:srgbClr val="111881"/>
                </a:solidFill>
              </a:rPr>
            </a:br>
            <a:r>
              <a:rPr lang="en-GB" dirty="0" smtClean="0">
                <a:solidFill>
                  <a:srgbClr val="111881"/>
                </a:solidFill>
              </a:rPr>
              <a:t>They </a:t>
            </a:r>
            <a:r>
              <a:rPr lang="en-GB" dirty="0">
                <a:solidFill>
                  <a:srgbClr val="111881"/>
                </a:solidFill>
              </a:rPr>
              <a:t>are assisted by a network of </a:t>
            </a:r>
            <a:r>
              <a:rPr lang="en-GB" u="sng" dirty="0">
                <a:solidFill>
                  <a:srgbClr val="111881"/>
                </a:solidFill>
              </a:rPr>
              <a:t>communication professionals </a:t>
            </a:r>
            <a:r>
              <a:rPr lang="en-GB" dirty="0">
                <a:solidFill>
                  <a:srgbClr val="111881"/>
                </a:solidFill>
              </a:rPr>
              <a:t>(EPPCN) and an </a:t>
            </a:r>
            <a:r>
              <a:rPr lang="en-GB" dirty="0">
                <a:solidFill>
                  <a:srgbClr val="800000"/>
                </a:solidFill>
              </a:rPr>
              <a:t>international outreach group </a:t>
            </a:r>
            <a:r>
              <a:rPr lang="en-GB" dirty="0">
                <a:solidFill>
                  <a:srgbClr val="111881"/>
                </a:solidFill>
              </a:rPr>
              <a:t>(</a:t>
            </a:r>
            <a:r>
              <a:rPr lang="en-GB" b="1" dirty="0">
                <a:solidFill>
                  <a:srgbClr val="800000"/>
                </a:solidFill>
              </a:rPr>
              <a:t>IPPOG</a:t>
            </a:r>
            <a:r>
              <a:rPr lang="en-GB" dirty="0">
                <a:solidFill>
                  <a:srgbClr val="111881"/>
                </a:solidFill>
              </a:rPr>
              <a:t>). </a:t>
            </a:r>
            <a:r>
              <a:rPr lang="en-GB" dirty="0" smtClean="0">
                <a:solidFill>
                  <a:srgbClr val="111881"/>
                </a:solidFill>
              </a:rPr>
              <a:t/>
            </a:r>
            <a:br>
              <a:rPr lang="en-GB" dirty="0" smtClean="0">
                <a:solidFill>
                  <a:srgbClr val="111881"/>
                </a:solidFill>
              </a:rPr>
            </a:br>
            <a:r>
              <a:rPr lang="en-GB" dirty="0" smtClean="0">
                <a:solidFill>
                  <a:srgbClr val="111881"/>
                </a:solidFill>
              </a:rPr>
              <a:t/>
            </a:r>
            <a:br>
              <a:rPr lang="en-GB" dirty="0" smtClean="0">
                <a:solidFill>
                  <a:srgbClr val="111881"/>
                </a:solidFill>
              </a:rPr>
            </a:br>
            <a:r>
              <a:rPr lang="en-GB" dirty="0" smtClean="0">
                <a:solidFill>
                  <a:srgbClr val="111881"/>
                </a:solidFill>
              </a:rPr>
              <a:t>For </a:t>
            </a:r>
            <a:r>
              <a:rPr lang="en-GB" dirty="0">
                <a:solidFill>
                  <a:srgbClr val="111881"/>
                </a:solidFill>
              </a:rPr>
              <a:t>example, they helped attract tremendous public attention and interest around the world at the start of the LHC and the discovery of the Higgs boson. </a:t>
            </a:r>
          </a:p>
          <a:p>
            <a:pPr marL="1063625" indent="-342900">
              <a:spcBef>
                <a:spcPts val="0"/>
              </a:spcBef>
              <a:buAutoNum type="alphaLcParenR" startAt="14"/>
            </a:pPr>
            <a:endParaRPr lang="en-GB" b="1" i="1" dirty="0" smtClean="0">
              <a:solidFill>
                <a:srgbClr val="111881"/>
              </a:solidFill>
            </a:endParaRPr>
          </a:p>
          <a:p>
            <a:pPr marL="720725">
              <a:spcBef>
                <a:spcPts val="0"/>
              </a:spcBef>
              <a:tabLst>
                <a:tab pos="1077913" algn="l"/>
              </a:tabLst>
            </a:pPr>
            <a:r>
              <a:rPr lang="en-GB" b="1" dirty="0" smtClean="0">
                <a:solidFill>
                  <a:srgbClr val="800000"/>
                </a:solidFill>
              </a:rPr>
              <a:t>☞	</a:t>
            </a:r>
            <a:r>
              <a:rPr lang="en-GB" b="1" i="1" dirty="0" smtClean="0">
                <a:solidFill>
                  <a:srgbClr val="800000"/>
                </a:solidFill>
              </a:rPr>
              <a:t>Outreach </a:t>
            </a:r>
            <a:r>
              <a:rPr lang="en-GB" b="1" i="1" dirty="0">
                <a:solidFill>
                  <a:srgbClr val="800000"/>
                </a:solidFill>
              </a:rPr>
              <a:t>and communication in particle physics should </a:t>
            </a:r>
            <a:r>
              <a:rPr lang="en-GB" b="1" i="1" dirty="0" smtClean="0">
                <a:solidFill>
                  <a:srgbClr val="800000"/>
                </a:solidFill>
              </a:rPr>
              <a:t>	receive </a:t>
            </a:r>
            <a:r>
              <a:rPr lang="en-GB" b="1" i="1" dirty="0">
                <a:solidFill>
                  <a:srgbClr val="800000"/>
                </a:solidFill>
              </a:rPr>
              <a:t>adequate funding and be recognised as a central </a:t>
            </a:r>
            <a:r>
              <a:rPr lang="en-GB" b="1" i="1" dirty="0" smtClean="0">
                <a:solidFill>
                  <a:srgbClr val="800000"/>
                </a:solidFill>
              </a:rPr>
              <a:t>	component </a:t>
            </a:r>
            <a:r>
              <a:rPr lang="en-GB" b="1" i="1" dirty="0">
                <a:solidFill>
                  <a:srgbClr val="800000"/>
                </a:solidFill>
              </a:rPr>
              <a:t>of the scientific activity. </a:t>
            </a:r>
            <a:r>
              <a:rPr lang="en-GB" b="1" i="1" dirty="0" smtClean="0">
                <a:solidFill>
                  <a:srgbClr val="800000"/>
                </a:solidFill>
              </a:rPr>
              <a:t/>
            </a:r>
            <a:br>
              <a:rPr lang="en-GB" b="1" i="1" dirty="0" smtClean="0">
                <a:solidFill>
                  <a:srgbClr val="800000"/>
                </a:solidFill>
              </a:rPr>
            </a:br>
            <a:r>
              <a:rPr lang="en-GB" b="1" i="1" dirty="0" smtClean="0">
                <a:solidFill>
                  <a:srgbClr val="800000"/>
                </a:solidFill>
              </a:rPr>
              <a:t/>
            </a:r>
            <a:br>
              <a:rPr lang="en-GB" b="1" i="1" dirty="0" smtClean="0">
                <a:solidFill>
                  <a:srgbClr val="800000"/>
                </a:solidFill>
              </a:rPr>
            </a:br>
            <a:r>
              <a:rPr lang="en-GB" i="1" dirty="0" smtClean="0">
                <a:solidFill>
                  <a:srgbClr val="800000"/>
                </a:solidFill>
              </a:rPr>
              <a:t>EPPCN </a:t>
            </a:r>
            <a:r>
              <a:rPr lang="en-GB" i="1" dirty="0">
                <a:solidFill>
                  <a:srgbClr val="800000"/>
                </a:solidFill>
              </a:rPr>
              <a:t>and IPPOG should </a:t>
            </a:r>
            <a:r>
              <a:rPr lang="en-GB" i="1" dirty="0" smtClean="0">
                <a:solidFill>
                  <a:srgbClr val="800000"/>
                </a:solidFill>
              </a:rPr>
              <a:t>both report </a:t>
            </a:r>
            <a:r>
              <a:rPr lang="en-GB" i="1" dirty="0">
                <a:solidFill>
                  <a:srgbClr val="800000"/>
                </a:solidFill>
              </a:rPr>
              <a:t>regularly to the Council.</a:t>
            </a:r>
            <a:endParaRPr lang="en-GB" sz="6000" dirty="0">
              <a:solidFill>
                <a:srgbClr val="800000"/>
              </a:solidFill>
            </a:endParaRPr>
          </a:p>
        </p:txBody>
      </p:sp>
      <p:sp>
        <p:nvSpPr>
          <p:cNvPr id="5" name="Rectangle 4"/>
          <p:cNvSpPr/>
          <p:nvPr/>
        </p:nvSpPr>
        <p:spPr>
          <a:xfrm>
            <a:off x="6213118" y="718693"/>
            <a:ext cx="2442045" cy="369332"/>
          </a:xfrm>
          <a:prstGeom prst="rect">
            <a:avLst/>
          </a:prstGeom>
        </p:spPr>
        <p:txBody>
          <a:bodyPr wrap="none">
            <a:spAutoFit/>
          </a:bodyPr>
          <a:lstStyle/>
          <a:p>
            <a:r>
              <a:rPr lang="en-GB" b="1" dirty="0">
                <a:solidFill>
                  <a:srgbClr val="132087"/>
                </a:solidFill>
              </a:rPr>
              <a:t>CERN-Council-S/106</a:t>
            </a:r>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6" name="Slide Number Placeholder 5"/>
          <p:cNvSpPr>
            <a:spLocks noGrp="1"/>
          </p:cNvSpPr>
          <p:nvPr>
            <p:ph type="sldNum" sz="quarter" idx="4"/>
          </p:nvPr>
        </p:nvSpPr>
        <p:spPr/>
        <p:txBody>
          <a:bodyPr/>
          <a:lstStyle/>
          <a:p>
            <a:pPr algn="r"/>
            <a:fld id="{A0A56251-BD2A-9048-A894-ED47CF33A725}" type="slidenum">
              <a:rPr lang="en-US" smtClean="0"/>
              <a:pPr algn="r"/>
              <a:t>30</a:t>
            </a:fld>
            <a:endParaRPr lang="en-US" dirty="0"/>
          </a:p>
        </p:txBody>
      </p:sp>
    </p:spTree>
    <p:extLst>
      <p:ext uri="{BB962C8B-B14F-4D97-AF65-F5344CB8AC3E}">
        <p14:creationId xmlns:p14="http://schemas.microsoft.com/office/powerpoint/2010/main" val="2245321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Sustainable funding</a:t>
            </a:r>
            <a:endParaRPr lang="en-GB" dirty="0"/>
          </a:p>
        </p:txBody>
      </p:sp>
      <p:sp>
        <p:nvSpPr>
          <p:cNvPr id="4" name="Rectangle 3"/>
          <p:cNvSpPr/>
          <p:nvPr/>
        </p:nvSpPr>
        <p:spPr>
          <a:xfrm>
            <a:off x="385192" y="908720"/>
            <a:ext cx="8147248" cy="6093976"/>
          </a:xfrm>
          <a:prstGeom prst="rect">
            <a:avLst/>
          </a:prstGeom>
        </p:spPr>
        <p:txBody>
          <a:bodyPr wrap="square">
            <a:spAutoFit/>
          </a:bodyPr>
          <a:lstStyle/>
          <a:p>
            <a:pPr marL="342900" indent="-342900">
              <a:spcAft>
                <a:spcPts val="1200"/>
              </a:spcAft>
              <a:buFont typeface="Wingdings" charset="2"/>
              <a:buChar char="q"/>
            </a:pPr>
            <a:r>
              <a:rPr lang="en-GB" sz="2000" dirty="0">
                <a:solidFill>
                  <a:srgbClr val="132087"/>
                </a:solidFill>
              </a:rPr>
              <a:t>Today, </a:t>
            </a:r>
            <a:r>
              <a:rPr lang="en-GB" sz="2000" b="1" dirty="0">
                <a:solidFill>
                  <a:srgbClr val="132087"/>
                </a:solidFill>
              </a:rPr>
              <a:t>particle physics </a:t>
            </a:r>
            <a:r>
              <a:rPr lang="en-GB" sz="2000" dirty="0">
                <a:solidFill>
                  <a:srgbClr val="132087"/>
                </a:solidFill>
              </a:rPr>
              <a:t>has become a </a:t>
            </a:r>
            <a:r>
              <a:rPr lang="en-GB" sz="2000" b="1" dirty="0">
                <a:solidFill>
                  <a:srgbClr val="132087"/>
                </a:solidFill>
              </a:rPr>
              <a:t>global activity</a:t>
            </a:r>
            <a:r>
              <a:rPr lang="en-GB" sz="2000" dirty="0">
                <a:solidFill>
                  <a:srgbClr val="132087"/>
                </a:solidFill>
              </a:rPr>
              <a:t>, with experimental collaborations featuring thousands of researchers from all over the world.  </a:t>
            </a:r>
            <a:endParaRPr lang="en-US" sz="2000" dirty="0">
              <a:solidFill>
                <a:srgbClr val="132087"/>
              </a:solidFill>
            </a:endParaRPr>
          </a:p>
          <a:p>
            <a:pPr marL="342900" indent="-342900">
              <a:spcAft>
                <a:spcPts val="1200"/>
              </a:spcAft>
              <a:buFont typeface="Wingdings" charset="2"/>
              <a:buChar char="q"/>
            </a:pPr>
            <a:r>
              <a:rPr lang="en-GB" sz="2000" dirty="0" smtClean="0">
                <a:solidFill>
                  <a:srgbClr val="132087"/>
                </a:solidFill>
              </a:rPr>
              <a:t>Commensurate </a:t>
            </a:r>
            <a:r>
              <a:rPr lang="en-GB" sz="2000" dirty="0">
                <a:solidFill>
                  <a:srgbClr val="132087"/>
                </a:solidFill>
              </a:rPr>
              <a:t>with this reality, </a:t>
            </a:r>
            <a:r>
              <a:rPr lang="en-GB" sz="2000" b="1" dirty="0">
                <a:solidFill>
                  <a:srgbClr val="800000"/>
                </a:solidFill>
              </a:rPr>
              <a:t>IPPOG as well needs to evolve to cover more countries, laboratories and experiments </a:t>
            </a:r>
            <a:r>
              <a:rPr lang="en-GB" sz="2000" dirty="0">
                <a:solidFill>
                  <a:srgbClr val="132087"/>
                </a:solidFill>
              </a:rPr>
              <a:t>in the areas of particle physics, astrophysics and associated technologies. </a:t>
            </a:r>
          </a:p>
          <a:p>
            <a:pPr marL="342900" indent="-342900">
              <a:spcAft>
                <a:spcPts val="1200"/>
              </a:spcAft>
              <a:buFont typeface="Wingdings" charset="2"/>
              <a:buChar char="q"/>
            </a:pPr>
            <a:r>
              <a:rPr lang="en-GB" sz="2000" dirty="0" smtClean="0">
                <a:solidFill>
                  <a:srgbClr val="132087"/>
                </a:solidFill>
              </a:rPr>
              <a:t>In </a:t>
            </a:r>
            <a:r>
              <a:rPr lang="en-GB" sz="2000" dirty="0">
                <a:solidFill>
                  <a:srgbClr val="132087"/>
                </a:solidFill>
              </a:rPr>
              <a:t>particular, IPPOG should be given a formal, albeit simple, organizational structure so as to guarantee the sustainability of its work. This means as well that </a:t>
            </a:r>
            <a:r>
              <a:rPr lang="en-GB" sz="2000" b="1" dirty="0">
                <a:solidFill>
                  <a:srgbClr val="132087"/>
                </a:solidFill>
              </a:rPr>
              <a:t>IPPOG should be able to rely on some basic regular funding as well as in-kind </a:t>
            </a:r>
            <a:r>
              <a:rPr lang="en-GB" sz="2000" b="1" dirty="0" smtClean="0">
                <a:solidFill>
                  <a:srgbClr val="132087"/>
                </a:solidFill>
              </a:rPr>
              <a:t>contributions</a:t>
            </a:r>
            <a:r>
              <a:rPr lang="en-GB" sz="2000" dirty="0" smtClean="0">
                <a:solidFill>
                  <a:srgbClr val="132087"/>
                </a:solidFill>
              </a:rPr>
              <a:t>.</a:t>
            </a:r>
          </a:p>
          <a:p>
            <a:pPr marL="342900" indent="-342900">
              <a:spcAft>
                <a:spcPts val="1200"/>
              </a:spcAft>
              <a:buFont typeface="Wingdings" charset="2"/>
              <a:buChar char="q"/>
            </a:pPr>
            <a:r>
              <a:rPr lang="en-GB" sz="2000" dirty="0" smtClean="0">
                <a:solidFill>
                  <a:srgbClr val="132087"/>
                </a:solidFill>
              </a:rPr>
              <a:t>Based </a:t>
            </a:r>
            <a:r>
              <a:rPr lang="en-GB" sz="2000" dirty="0">
                <a:solidFill>
                  <a:srgbClr val="132087"/>
                </a:solidFill>
              </a:rPr>
              <a:t>on the existing IPPOG model, we have over the past few months carefully examined various elements for such a formal structure, and we have extensively consulted with </a:t>
            </a:r>
            <a:r>
              <a:rPr lang="en-GB" sz="2000" dirty="0" smtClean="0">
                <a:solidFill>
                  <a:srgbClr val="132087"/>
                </a:solidFill>
              </a:rPr>
              <a:t>stakeholders.</a:t>
            </a:r>
          </a:p>
          <a:p>
            <a:pPr marL="342900" indent="-342900">
              <a:spcAft>
                <a:spcPts val="1200"/>
              </a:spcAft>
              <a:buFont typeface="Wingdings" charset="2"/>
              <a:buChar char="q"/>
            </a:pPr>
            <a:r>
              <a:rPr lang="en-GB" sz="2000" dirty="0" smtClean="0">
                <a:solidFill>
                  <a:srgbClr val="800000"/>
                </a:solidFill>
              </a:rPr>
              <a:t>A </a:t>
            </a:r>
            <a:r>
              <a:rPr lang="en-GB" sz="2000" b="1" dirty="0" smtClean="0">
                <a:solidFill>
                  <a:srgbClr val="800000"/>
                </a:solidFill>
              </a:rPr>
              <a:t>Memorandum </a:t>
            </a:r>
            <a:r>
              <a:rPr lang="en-GB" sz="2000" b="1" dirty="0">
                <a:solidFill>
                  <a:srgbClr val="800000"/>
                </a:solidFill>
              </a:rPr>
              <a:t>of Understanding (‘MOU’)</a:t>
            </a:r>
            <a:r>
              <a:rPr lang="en-GB" sz="2000" dirty="0">
                <a:solidFill>
                  <a:srgbClr val="800000"/>
                </a:solidFill>
              </a:rPr>
              <a:t>, which is </a:t>
            </a:r>
            <a:r>
              <a:rPr lang="en-GB" sz="2000" b="1" dirty="0">
                <a:solidFill>
                  <a:srgbClr val="800000"/>
                </a:solidFill>
              </a:rPr>
              <a:t>similar to existing instruments used for international scientific collaborations in particle physics</a:t>
            </a:r>
            <a:r>
              <a:rPr lang="en-GB" sz="2000" dirty="0">
                <a:solidFill>
                  <a:srgbClr val="800000"/>
                </a:solidFill>
              </a:rPr>
              <a:t>, reflects these efforts.</a:t>
            </a:r>
          </a:p>
          <a:p>
            <a:endParaRPr lang="en-GB" sz="2000" dirty="0" smtClean="0">
              <a:solidFill>
                <a:srgbClr val="132087"/>
              </a:solidFill>
            </a:endParaRPr>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5" name="Slide Number Placeholder 4"/>
          <p:cNvSpPr>
            <a:spLocks noGrp="1"/>
          </p:cNvSpPr>
          <p:nvPr>
            <p:ph type="sldNum" sz="quarter" idx="4"/>
          </p:nvPr>
        </p:nvSpPr>
        <p:spPr/>
        <p:txBody>
          <a:bodyPr/>
          <a:lstStyle/>
          <a:p>
            <a:pPr algn="r"/>
            <a:fld id="{A0A56251-BD2A-9048-A894-ED47CF33A725}" type="slidenum">
              <a:rPr lang="en-US" smtClean="0"/>
              <a:pPr algn="r"/>
              <a:t>31</a:t>
            </a:fld>
            <a:endParaRPr lang="en-US" dirty="0"/>
          </a:p>
        </p:txBody>
      </p:sp>
    </p:spTree>
    <p:extLst>
      <p:ext uri="{BB962C8B-B14F-4D97-AF65-F5344CB8AC3E}">
        <p14:creationId xmlns:p14="http://schemas.microsoft.com/office/powerpoint/2010/main" val="33106866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IPPOG </a:t>
            </a:r>
            <a:r>
              <a:rPr lang="en-GB" dirty="0" err="1" smtClean="0"/>
              <a:t>MoU</a:t>
            </a:r>
            <a:endParaRPr lang="en-GB" dirty="0"/>
          </a:p>
        </p:txBody>
      </p:sp>
      <p:sp>
        <p:nvSpPr>
          <p:cNvPr id="4" name="Rectangle 3"/>
          <p:cNvSpPr/>
          <p:nvPr/>
        </p:nvSpPr>
        <p:spPr>
          <a:xfrm>
            <a:off x="374578" y="1268760"/>
            <a:ext cx="8147248" cy="3170099"/>
          </a:xfrm>
          <a:prstGeom prst="rect">
            <a:avLst/>
          </a:prstGeom>
        </p:spPr>
        <p:txBody>
          <a:bodyPr wrap="square">
            <a:spAutoFit/>
          </a:bodyPr>
          <a:lstStyle/>
          <a:p>
            <a:pPr marL="342900" indent="-342900">
              <a:buFont typeface="Wingdings" charset="2"/>
              <a:buChar char="q"/>
            </a:pPr>
            <a:r>
              <a:rPr lang="en-GB" sz="2000" dirty="0" smtClean="0">
                <a:solidFill>
                  <a:srgbClr val="132087"/>
                </a:solidFill>
              </a:rPr>
              <a:t>aims </a:t>
            </a:r>
            <a:r>
              <a:rPr lang="en-GB" sz="2000" dirty="0">
                <a:solidFill>
                  <a:srgbClr val="132087"/>
                </a:solidFill>
              </a:rPr>
              <a:t>for </a:t>
            </a:r>
            <a:r>
              <a:rPr lang="en-GB" sz="2000" b="1" dirty="0">
                <a:solidFill>
                  <a:srgbClr val="132087"/>
                </a:solidFill>
              </a:rPr>
              <a:t>sharing and distributing the load </a:t>
            </a:r>
            <a:r>
              <a:rPr lang="en-GB" sz="2000" dirty="0">
                <a:solidFill>
                  <a:srgbClr val="132087"/>
                </a:solidFill>
              </a:rPr>
              <a:t>over all members in a </a:t>
            </a:r>
            <a:r>
              <a:rPr lang="en-GB" sz="2000" b="1" dirty="0">
                <a:solidFill>
                  <a:srgbClr val="132087"/>
                </a:solidFill>
              </a:rPr>
              <a:t>fair </a:t>
            </a:r>
            <a:r>
              <a:rPr lang="en-GB" sz="2000" b="1" dirty="0" smtClean="0">
                <a:solidFill>
                  <a:srgbClr val="132087"/>
                </a:solidFill>
              </a:rPr>
              <a:t>manner</a:t>
            </a:r>
            <a:r>
              <a:rPr lang="en-GB" sz="2000" dirty="0" smtClean="0">
                <a:solidFill>
                  <a:srgbClr val="132087"/>
                </a:solidFill>
              </a:rPr>
              <a:t>.</a:t>
            </a:r>
          </a:p>
          <a:p>
            <a:pPr marL="342900" indent="-342900">
              <a:buFont typeface="Wingdings" charset="2"/>
              <a:buChar char="q"/>
            </a:pPr>
            <a:endParaRPr lang="en-GB" sz="2000" dirty="0">
              <a:solidFill>
                <a:srgbClr val="132087"/>
              </a:solidFill>
            </a:endParaRPr>
          </a:p>
          <a:p>
            <a:pPr marL="342900" indent="-342900">
              <a:buFont typeface="Wingdings" charset="2"/>
              <a:buChar char="q"/>
            </a:pPr>
            <a:r>
              <a:rPr lang="en-GB" sz="2000" dirty="0" smtClean="0">
                <a:solidFill>
                  <a:srgbClr val="132087"/>
                </a:solidFill>
              </a:rPr>
              <a:t>with </a:t>
            </a:r>
            <a:r>
              <a:rPr lang="en-GB" sz="2000" dirty="0">
                <a:solidFill>
                  <a:srgbClr val="132087"/>
                </a:solidFill>
              </a:rPr>
              <a:t>IPPOG being truly </a:t>
            </a:r>
            <a:r>
              <a:rPr lang="en-GB" sz="2000" b="1" dirty="0">
                <a:solidFill>
                  <a:srgbClr val="132087"/>
                </a:solidFill>
              </a:rPr>
              <a:t>international</a:t>
            </a:r>
            <a:r>
              <a:rPr lang="en-GB" sz="2000" dirty="0">
                <a:solidFill>
                  <a:srgbClr val="132087"/>
                </a:solidFill>
              </a:rPr>
              <a:t> and </a:t>
            </a:r>
            <a:r>
              <a:rPr lang="en-GB" sz="2000" b="1" dirty="0">
                <a:solidFill>
                  <a:srgbClr val="132087"/>
                </a:solidFill>
              </a:rPr>
              <a:t>independent</a:t>
            </a:r>
            <a:r>
              <a:rPr lang="en-GB" sz="2000" dirty="0">
                <a:solidFill>
                  <a:srgbClr val="132087"/>
                </a:solidFill>
              </a:rPr>
              <a:t>, we can also </a:t>
            </a:r>
            <a:r>
              <a:rPr lang="en-GB" sz="2000" b="1" dirty="0">
                <a:solidFill>
                  <a:srgbClr val="132087"/>
                </a:solidFill>
              </a:rPr>
              <a:t>bring major international labs </a:t>
            </a:r>
            <a:r>
              <a:rPr lang="en-GB" sz="2000" b="1" dirty="0" smtClean="0">
                <a:solidFill>
                  <a:srgbClr val="132087"/>
                </a:solidFill>
              </a:rPr>
              <a:t>and major </a:t>
            </a:r>
            <a:r>
              <a:rPr lang="en-GB" sz="2000" b="1" dirty="0">
                <a:solidFill>
                  <a:srgbClr val="132087"/>
                </a:solidFill>
              </a:rPr>
              <a:t>international scientific collaborations (experiments) on board </a:t>
            </a:r>
            <a:r>
              <a:rPr lang="en-GB" sz="2000" dirty="0">
                <a:solidFill>
                  <a:srgbClr val="132087"/>
                </a:solidFill>
              </a:rPr>
              <a:t>- on equal footing! </a:t>
            </a:r>
            <a:endParaRPr lang="en-GB" sz="2000" dirty="0" smtClean="0">
              <a:solidFill>
                <a:srgbClr val="132087"/>
              </a:solidFill>
            </a:endParaRPr>
          </a:p>
          <a:p>
            <a:pPr marL="342900" indent="-342900">
              <a:buFont typeface="Wingdings" charset="2"/>
              <a:buChar char="q"/>
            </a:pPr>
            <a:endParaRPr lang="en-GB" sz="2000" dirty="0">
              <a:solidFill>
                <a:srgbClr val="132087"/>
              </a:solidFill>
            </a:endParaRPr>
          </a:p>
          <a:p>
            <a:pPr marL="800100" lvl="1" indent="-342900">
              <a:buFont typeface="Wingdings" charset="2"/>
              <a:buChar char="q"/>
            </a:pPr>
            <a:r>
              <a:rPr lang="en-GB" sz="2000" dirty="0" smtClean="0">
                <a:solidFill>
                  <a:srgbClr val="132087"/>
                </a:solidFill>
              </a:rPr>
              <a:t>Indeed, there is interest expressed once the Collaboration is formed, the structure defined, and the fees known</a:t>
            </a:r>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5" name="Slide Number Placeholder 4"/>
          <p:cNvSpPr>
            <a:spLocks noGrp="1"/>
          </p:cNvSpPr>
          <p:nvPr>
            <p:ph type="sldNum" sz="quarter" idx="4"/>
          </p:nvPr>
        </p:nvSpPr>
        <p:spPr/>
        <p:txBody>
          <a:bodyPr/>
          <a:lstStyle/>
          <a:p>
            <a:pPr algn="r"/>
            <a:fld id="{A0A56251-BD2A-9048-A894-ED47CF33A725}" type="slidenum">
              <a:rPr lang="en-US" smtClean="0"/>
              <a:pPr algn="r"/>
              <a:t>32</a:t>
            </a:fld>
            <a:endParaRPr lang="en-US" dirty="0"/>
          </a:p>
        </p:txBody>
      </p:sp>
    </p:spTree>
    <p:extLst>
      <p:ext uri="{BB962C8B-B14F-4D97-AF65-F5344CB8AC3E}">
        <p14:creationId xmlns:p14="http://schemas.microsoft.com/office/powerpoint/2010/main" val="2930777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ctr"/>
            <a:r>
              <a:rPr lang="en-US" dirty="0" smtClean="0">
                <a:solidFill>
                  <a:schemeClr val="tx1"/>
                </a:solidFill>
              </a:rPr>
              <a:t>I</a:t>
            </a:r>
            <a:r>
              <a:rPr lang="en-US" dirty="0" smtClean="0">
                <a:solidFill>
                  <a:srgbClr val="CC0066"/>
                </a:solidFill>
              </a:rPr>
              <a:t>P</a:t>
            </a:r>
            <a:r>
              <a:rPr lang="en-US" dirty="0" smtClean="0">
                <a:solidFill>
                  <a:srgbClr val="108ADA"/>
                </a:solidFill>
              </a:rPr>
              <a:t>P</a:t>
            </a:r>
            <a:r>
              <a:rPr lang="en-US" dirty="0" smtClean="0">
                <a:solidFill>
                  <a:schemeClr val="tx1"/>
                </a:solidFill>
              </a:rPr>
              <a:t>O</a:t>
            </a:r>
            <a:r>
              <a:rPr lang="en-US" dirty="0" smtClean="0">
                <a:solidFill>
                  <a:srgbClr val="77933C"/>
                </a:solidFill>
              </a:rPr>
              <a:t>G</a:t>
            </a:r>
            <a:endParaRPr lang="en-US" dirty="0"/>
          </a:p>
        </p:txBody>
      </p:sp>
      <p:sp>
        <p:nvSpPr>
          <p:cNvPr id="10" name="Text Placeholder 9"/>
          <p:cNvSpPr>
            <a:spLocks noGrp="1"/>
          </p:cNvSpPr>
          <p:nvPr>
            <p:ph type="body" idx="1"/>
          </p:nvPr>
        </p:nvSpPr>
        <p:spPr>
          <a:xfrm>
            <a:off x="1079613" y="2362200"/>
            <a:ext cx="6984775" cy="1500187"/>
          </a:xfrm>
        </p:spPr>
        <p:txBody>
          <a:bodyPr>
            <a:noAutofit/>
          </a:bodyPr>
          <a:lstStyle/>
          <a:p>
            <a:pPr algn="ctr"/>
            <a:r>
              <a:rPr lang="en-US" sz="2000" dirty="0">
                <a:solidFill>
                  <a:srgbClr val="111881"/>
                </a:solidFill>
              </a:rPr>
              <a:t>International Particle Physics Outreach Group </a:t>
            </a:r>
            <a:br>
              <a:rPr lang="en-US" sz="2000" dirty="0">
                <a:solidFill>
                  <a:srgbClr val="111881"/>
                </a:solidFill>
              </a:rPr>
            </a:br>
            <a:endParaRPr lang="en-US" sz="2000" dirty="0">
              <a:solidFill>
                <a:srgbClr val="111881"/>
              </a:solidFill>
            </a:endParaRPr>
          </a:p>
          <a:p>
            <a:pPr algn="ctr"/>
            <a:r>
              <a:rPr lang="en-US" sz="2000" dirty="0">
                <a:solidFill>
                  <a:srgbClr val="D16349"/>
                </a:solidFill>
              </a:rPr>
              <a:t>an example for concerted and systematic effort for </a:t>
            </a:r>
            <a:r>
              <a:rPr lang="en-US" sz="2000" dirty="0" smtClean="0">
                <a:solidFill>
                  <a:srgbClr val="D16349"/>
                </a:solidFill>
              </a:rPr>
              <a:t>outreach</a:t>
            </a:r>
          </a:p>
          <a:p>
            <a:pPr algn="ctr"/>
            <a:endParaRPr lang="en-US" sz="2000" dirty="0">
              <a:solidFill>
                <a:srgbClr val="D16349"/>
              </a:solidFill>
            </a:endParaRPr>
          </a:p>
          <a:p>
            <a:pPr algn="ctr"/>
            <a:r>
              <a:rPr lang="en-US" sz="2000" dirty="0" smtClean="0">
                <a:solidFill>
                  <a:srgbClr val="D16349"/>
                </a:solidFill>
              </a:rPr>
              <a:t>Enabling Outreach Globally</a:t>
            </a:r>
          </a:p>
          <a:p>
            <a:pPr algn="ctr"/>
            <a:endParaRPr lang="en-US" sz="2000" dirty="0">
              <a:solidFill>
                <a:srgbClr val="D16349"/>
              </a:solidFill>
            </a:endParaRPr>
          </a:p>
          <a:p>
            <a:pPr algn="ctr"/>
            <a:r>
              <a:rPr lang="en-US" sz="2000" dirty="0" smtClean="0">
                <a:solidFill>
                  <a:srgbClr val="D16349"/>
                </a:solidFill>
              </a:rPr>
              <a:t>as a Collaboration in a collaborative effort  </a:t>
            </a:r>
            <a:endParaRPr lang="en-US" sz="2000" dirty="0">
              <a:solidFill>
                <a:srgbClr val="D16349"/>
              </a:solidFill>
            </a:endParaRPr>
          </a:p>
          <a:p>
            <a:pPr algn="ctr"/>
            <a:endParaRPr lang="en-US" sz="2000" dirty="0"/>
          </a:p>
        </p:txBody>
      </p:sp>
      <p:sp>
        <p:nvSpPr>
          <p:cNvPr id="2" name="Date Placeholder 1"/>
          <p:cNvSpPr>
            <a:spLocks noGrp="1"/>
          </p:cNvSpPr>
          <p:nvPr>
            <p:ph type="dt" sz="half" idx="2"/>
          </p:nvPr>
        </p:nvSpPr>
        <p:spPr/>
        <p:txBody>
          <a:bodyPr/>
          <a:lstStyle/>
          <a:p>
            <a:r>
              <a:rPr lang="de-CH" smtClean="0"/>
              <a:t>IPPOG Meeting #12, CERN, 10-12 November 2016</a:t>
            </a:r>
            <a:endParaRPr lang="en-US" dirty="0"/>
          </a:p>
        </p:txBody>
      </p:sp>
      <p:sp>
        <p:nvSpPr>
          <p:cNvPr id="3" name="Slide Number Placeholder 2"/>
          <p:cNvSpPr>
            <a:spLocks noGrp="1"/>
          </p:cNvSpPr>
          <p:nvPr>
            <p:ph type="sldNum" sz="quarter" idx="12"/>
          </p:nvPr>
        </p:nvSpPr>
        <p:spPr/>
        <p:txBody>
          <a:bodyPr/>
          <a:lstStyle/>
          <a:p>
            <a:pPr algn="r"/>
            <a:fld id="{A0A56251-BD2A-9048-A894-ED47CF33A725}" type="slidenum">
              <a:rPr lang="en-US" smtClean="0"/>
              <a:pPr algn="r"/>
              <a:t>33</a:t>
            </a:fld>
            <a:endParaRPr lang="en-US" dirty="0"/>
          </a:p>
        </p:txBody>
      </p:sp>
    </p:spTree>
    <p:extLst>
      <p:ext uri="{BB962C8B-B14F-4D97-AF65-F5344CB8AC3E}">
        <p14:creationId xmlns:p14="http://schemas.microsoft.com/office/powerpoint/2010/main" val="14466881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418654"/>
            <a:ext cx="9130290" cy="490066"/>
          </a:xfrm>
        </p:spPr>
        <p:txBody>
          <a:bodyPr>
            <a:normAutofit fontScale="90000"/>
          </a:bodyPr>
          <a:lstStyle/>
          <a:p>
            <a:r>
              <a:rPr lang="de-DE" dirty="0"/>
              <a:t>IPPOG </a:t>
            </a:r>
            <a:r>
              <a:rPr lang="de-DE" dirty="0" smtClean="0"/>
              <a:t/>
            </a:r>
            <a:br>
              <a:rPr lang="de-DE" dirty="0" smtClean="0"/>
            </a:br>
            <a:r>
              <a:rPr lang="de-DE" dirty="0" smtClean="0"/>
              <a:t>– </a:t>
            </a:r>
            <a:r>
              <a:rPr lang="de-DE" dirty="0"/>
              <a:t>an International Network</a:t>
            </a:r>
            <a:br>
              <a:rPr lang="de-DE" dirty="0"/>
            </a:br>
            <a:r>
              <a:rPr lang="de-DE" sz="1600" dirty="0" err="1"/>
              <a:t>Current</a:t>
            </a:r>
            <a:r>
              <a:rPr lang="de-DE" sz="1600" dirty="0"/>
              <a:t> </a:t>
            </a:r>
            <a:r>
              <a:rPr lang="de-DE" sz="1600" dirty="0" err="1"/>
              <a:t>members</a:t>
            </a:r>
            <a:r>
              <a:rPr lang="de-DE" sz="1600" dirty="0"/>
              <a:t> </a:t>
            </a:r>
            <a:r>
              <a:rPr lang="de-DE" sz="1600" dirty="0" err="1"/>
              <a:t>come</a:t>
            </a:r>
            <a:r>
              <a:rPr lang="de-DE" sz="1600" dirty="0"/>
              <a:t> </a:t>
            </a:r>
            <a:r>
              <a:rPr lang="de-DE" sz="1600" dirty="0" err="1"/>
              <a:t>from</a:t>
            </a:r>
            <a:r>
              <a:rPr lang="de-DE" sz="1600" dirty="0"/>
              <a:t> </a:t>
            </a:r>
            <a:r>
              <a:rPr lang="de-DE" sz="1600" dirty="0" err="1"/>
              <a:t>the</a:t>
            </a:r>
            <a:r>
              <a:rPr lang="de-DE" sz="1600" dirty="0"/>
              <a:t> </a:t>
            </a:r>
            <a:r>
              <a:rPr lang="de-DE" sz="1600" dirty="0">
                <a:solidFill>
                  <a:srgbClr val="800000"/>
                </a:solidFill>
              </a:rPr>
              <a:t>22 </a:t>
            </a:r>
            <a:r>
              <a:rPr lang="de-DE" sz="1600" dirty="0" err="1">
                <a:solidFill>
                  <a:srgbClr val="800000"/>
                </a:solidFill>
              </a:rPr>
              <a:t>member</a:t>
            </a:r>
            <a:r>
              <a:rPr lang="de-DE" sz="1600" dirty="0">
                <a:solidFill>
                  <a:srgbClr val="800000"/>
                </a:solidFill>
              </a:rPr>
              <a:t> </a:t>
            </a:r>
            <a:r>
              <a:rPr lang="de-DE" sz="1600" dirty="0" err="1">
                <a:solidFill>
                  <a:srgbClr val="800000"/>
                </a:solidFill>
              </a:rPr>
              <a:t>states</a:t>
            </a:r>
            <a:r>
              <a:rPr lang="de-DE" sz="1600" dirty="0">
                <a:solidFill>
                  <a:srgbClr val="800000"/>
                </a:solidFill>
              </a:rPr>
              <a:t> </a:t>
            </a:r>
            <a:r>
              <a:rPr lang="de-DE" sz="1600" dirty="0" err="1">
                <a:solidFill>
                  <a:srgbClr val="800000"/>
                </a:solidFill>
              </a:rPr>
              <a:t>of</a:t>
            </a:r>
            <a:r>
              <a:rPr lang="de-DE" sz="1600" dirty="0">
                <a:solidFill>
                  <a:srgbClr val="800000"/>
                </a:solidFill>
              </a:rPr>
              <a:t> CERN</a:t>
            </a:r>
            <a:r>
              <a:rPr lang="de-DE" sz="1600" dirty="0"/>
              <a:t>, </a:t>
            </a:r>
            <a:r>
              <a:rPr lang="de-DE" sz="1600" dirty="0" err="1">
                <a:solidFill>
                  <a:srgbClr val="800000"/>
                </a:solidFill>
              </a:rPr>
              <a:t>Australia</a:t>
            </a:r>
            <a:r>
              <a:rPr lang="de-DE" sz="1600" dirty="0"/>
              <a:t>, </a:t>
            </a:r>
            <a:r>
              <a:rPr lang="de-DE" sz="1600" dirty="0" err="1">
                <a:solidFill>
                  <a:srgbClr val="800000"/>
                </a:solidFill>
              </a:rPr>
              <a:t>Ireland</a:t>
            </a:r>
            <a:r>
              <a:rPr lang="de-DE" sz="1600" dirty="0"/>
              <a:t>, </a:t>
            </a:r>
            <a:r>
              <a:rPr lang="de-DE" sz="1600" dirty="0" err="1">
                <a:solidFill>
                  <a:srgbClr val="800000"/>
                </a:solidFill>
              </a:rPr>
              <a:t>Slovenia</a:t>
            </a:r>
            <a:r>
              <a:rPr lang="de-DE" sz="1600" dirty="0"/>
              <a:t>, </a:t>
            </a:r>
            <a:r>
              <a:rPr lang="de-DE" sz="1600" dirty="0">
                <a:solidFill>
                  <a:srgbClr val="800000"/>
                </a:solidFill>
              </a:rPr>
              <a:t>South </a:t>
            </a:r>
            <a:r>
              <a:rPr lang="de-DE" sz="1600" dirty="0" err="1">
                <a:solidFill>
                  <a:srgbClr val="800000"/>
                </a:solidFill>
              </a:rPr>
              <a:t>Africa</a:t>
            </a:r>
            <a:r>
              <a:rPr lang="de-DE" sz="1600" dirty="0"/>
              <a:t>, </a:t>
            </a:r>
            <a:r>
              <a:rPr lang="de-DE" sz="1600" dirty="0" err="1">
                <a:solidFill>
                  <a:srgbClr val="800000"/>
                </a:solidFill>
              </a:rPr>
              <a:t>the</a:t>
            </a:r>
            <a:r>
              <a:rPr lang="de-DE" sz="1600" dirty="0">
                <a:solidFill>
                  <a:srgbClr val="800000"/>
                </a:solidFill>
              </a:rPr>
              <a:t> USA</a:t>
            </a:r>
            <a:r>
              <a:rPr lang="de-DE" sz="1600" dirty="0"/>
              <a:t>, </a:t>
            </a:r>
            <a:r>
              <a:rPr lang="de-DE" sz="1600" dirty="0" err="1"/>
              <a:t>and</a:t>
            </a:r>
            <a:r>
              <a:rPr lang="de-DE" sz="1600" dirty="0"/>
              <a:t> </a:t>
            </a:r>
            <a:r>
              <a:rPr lang="de-DE" sz="1600" dirty="0" err="1"/>
              <a:t>from</a:t>
            </a:r>
            <a:r>
              <a:rPr lang="de-DE" sz="1600" dirty="0"/>
              <a:t> </a:t>
            </a:r>
            <a:r>
              <a:rPr lang="de-DE" sz="1600" dirty="0">
                <a:solidFill>
                  <a:srgbClr val="800000"/>
                </a:solidFill>
              </a:rPr>
              <a:t>DESY</a:t>
            </a:r>
            <a:r>
              <a:rPr lang="de-DE" sz="1600" dirty="0"/>
              <a:t>, </a:t>
            </a:r>
            <a:r>
              <a:rPr lang="de-DE" sz="1600" dirty="0">
                <a:solidFill>
                  <a:srgbClr val="800000"/>
                </a:solidFill>
              </a:rPr>
              <a:t>CERN</a:t>
            </a:r>
            <a:r>
              <a:rPr lang="de-DE" sz="1600" dirty="0"/>
              <a:t> </a:t>
            </a:r>
            <a:r>
              <a:rPr lang="de-DE" sz="1600" dirty="0" err="1"/>
              <a:t>and</a:t>
            </a:r>
            <a:r>
              <a:rPr lang="de-DE" sz="1600" dirty="0"/>
              <a:t> </a:t>
            </a:r>
            <a:r>
              <a:rPr lang="de-DE" sz="1600" dirty="0" err="1"/>
              <a:t>five</a:t>
            </a:r>
            <a:r>
              <a:rPr lang="de-DE" sz="1600" dirty="0"/>
              <a:t> </a:t>
            </a:r>
            <a:r>
              <a:rPr lang="de-DE" sz="1600" dirty="0" err="1"/>
              <a:t>of</a:t>
            </a:r>
            <a:r>
              <a:rPr lang="de-DE" sz="1600" dirty="0"/>
              <a:t> </a:t>
            </a:r>
            <a:r>
              <a:rPr lang="de-DE" sz="1600" dirty="0" err="1"/>
              <a:t>the</a:t>
            </a:r>
            <a:r>
              <a:rPr lang="de-DE" sz="1600" dirty="0"/>
              <a:t> </a:t>
            </a:r>
            <a:r>
              <a:rPr lang="de-DE" sz="1600" dirty="0" err="1">
                <a:solidFill>
                  <a:srgbClr val="800000"/>
                </a:solidFill>
              </a:rPr>
              <a:t>major</a:t>
            </a:r>
            <a:r>
              <a:rPr lang="de-DE" sz="1600" dirty="0">
                <a:solidFill>
                  <a:srgbClr val="800000"/>
                </a:solidFill>
              </a:rPr>
              <a:t> </a:t>
            </a:r>
            <a:r>
              <a:rPr lang="de-DE" sz="1600" dirty="0" err="1">
                <a:solidFill>
                  <a:srgbClr val="800000"/>
                </a:solidFill>
              </a:rPr>
              <a:t>experiments</a:t>
            </a:r>
            <a:r>
              <a:rPr lang="de-DE" sz="1600" dirty="0">
                <a:solidFill>
                  <a:srgbClr val="800000"/>
                </a:solidFill>
              </a:rPr>
              <a:t> </a:t>
            </a:r>
            <a:r>
              <a:rPr lang="de-DE" sz="1600" dirty="0" err="1"/>
              <a:t>at</a:t>
            </a:r>
            <a:r>
              <a:rPr lang="de-DE" sz="1600" dirty="0"/>
              <a:t> </a:t>
            </a:r>
            <a:r>
              <a:rPr lang="de-DE" sz="1600" dirty="0" err="1"/>
              <a:t>the</a:t>
            </a:r>
            <a:r>
              <a:rPr lang="de-DE" sz="1600" dirty="0"/>
              <a:t> Large </a:t>
            </a:r>
            <a:r>
              <a:rPr lang="de-DE" sz="1600" dirty="0" err="1"/>
              <a:t>Hadron</a:t>
            </a:r>
            <a:r>
              <a:rPr lang="de-DE" sz="1600" dirty="0"/>
              <a:t> </a:t>
            </a:r>
            <a:r>
              <a:rPr lang="de-DE" sz="1600" dirty="0" err="1"/>
              <a:t>Collider</a:t>
            </a:r>
            <a:r>
              <a:rPr lang="de-DE" sz="1600" dirty="0"/>
              <a:t> (LHC).</a:t>
            </a:r>
          </a:p>
        </p:txBody>
      </p:sp>
      <p:sp>
        <p:nvSpPr>
          <p:cNvPr id="11" name="TextBox 10"/>
          <p:cNvSpPr txBox="1"/>
          <p:nvPr/>
        </p:nvSpPr>
        <p:spPr>
          <a:xfrm>
            <a:off x="-36512" y="1384315"/>
            <a:ext cx="8363272" cy="4708981"/>
          </a:xfrm>
          <a:prstGeom prst="rect">
            <a:avLst/>
          </a:prstGeom>
          <a:noFill/>
        </p:spPr>
        <p:txBody>
          <a:bodyPr wrap="square" rtlCol="0">
            <a:spAutoFit/>
          </a:bodyPr>
          <a:lstStyle/>
          <a:p>
            <a:r>
              <a:rPr lang="en-GB" sz="2000" b="1" dirty="0" smtClean="0">
                <a:solidFill>
                  <a:srgbClr val="111881"/>
                </a:solidFill>
              </a:rPr>
              <a:t>International network </a:t>
            </a:r>
            <a:r>
              <a:rPr lang="en-GB" sz="2000" dirty="0" smtClean="0">
                <a:solidFill>
                  <a:srgbClr val="111881"/>
                </a:solidFill>
              </a:rPr>
              <a:t>of (mainly) </a:t>
            </a:r>
            <a:r>
              <a:rPr lang="en-GB" sz="2000" b="1" dirty="0" smtClean="0">
                <a:solidFill>
                  <a:srgbClr val="111881"/>
                </a:solidFill>
              </a:rPr>
              <a:t>physicists</a:t>
            </a:r>
            <a:r>
              <a:rPr lang="en-GB" sz="2000" dirty="0" smtClean="0">
                <a:solidFill>
                  <a:srgbClr val="111881"/>
                </a:solidFill>
              </a:rPr>
              <a:t> who commit a fraction of their time in </a:t>
            </a:r>
            <a:r>
              <a:rPr lang="en-GB" sz="2000" b="1" dirty="0" smtClean="0">
                <a:solidFill>
                  <a:srgbClr val="111881"/>
                </a:solidFill>
              </a:rPr>
              <a:t>education</a:t>
            </a:r>
            <a:r>
              <a:rPr lang="en-GB" sz="2000" dirty="0" smtClean="0">
                <a:solidFill>
                  <a:srgbClr val="111881"/>
                </a:solidFill>
              </a:rPr>
              <a:t> and </a:t>
            </a:r>
            <a:r>
              <a:rPr lang="en-GB" sz="2000" b="1" dirty="0" smtClean="0">
                <a:solidFill>
                  <a:srgbClr val="111881"/>
                </a:solidFill>
              </a:rPr>
              <a:t>outreach</a:t>
            </a:r>
            <a:r>
              <a:rPr lang="en-GB" sz="2000" dirty="0" smtClean="0">
                <a:solidFill>
                  <a:srgbClr val="111881"/>
                </a:solidFill>
              </a:rPr>
              <a:t>.</a:t>
            </a:r>
          </a:p>
          <a:p>
            <a:endParaRPr lang="en-GB" sz="2000" dirty="0">
              <a:solidFill>
                <a:srgbClr val="111881"/>
              </a:solidFill>
            </a:endParaRPr>
          </a:p>
          <a:p>
            <a:r>
              <a:rPr lang="en-GB" sz="2000" dirty="0" smtClean="0">
                <a:solidFill>
                  <a:srgbClr val="111881"/>
                </a:solidFill>
              </a:rPr>
              <a:t>These are your </a:t>
            </a:r>
            <a:r>
              <a:rPr lang="en-GB" sz="2000" b="1" dirty="0" smtClean="0">
                <a:solidFill>
                  <a:srgbClr val="111881"/>
                </a:solidFill>
              </a:rPr>
              <a:t>local contacts</a:t>
            </a:r>
            <a:r>
              <a:rPr lang="en-GB" sz="2000" dirty="0" smtClean="0">
                <a:solidFill>
                  <a:srgbClr val="111881"/>
                </a:solidFill>
              </a:rPr>
              <a:t/>
            </a:r>
            <a:br>
              <a:rPr lang="en-GB" sz="2000" dirty="0" smtClean="0">
                <a:solidFill>
                  <a:srgbClr val="111881"/>
                </a:solidFill>
              </a:rPr>
            </a:br>
            <a:r>
              <a:rPr lang="en-GB" sz="2000" dirty="0" smtClean="0">
                <a:solidFill>
                  <a:srgbClr val="111881"/>
                </a:solidFill>
              </a:rPr>
              <a:t>in</a:t>
            </a:r>
            <a:r>
              <a:rPr lang="en-GB" sz="2000" dirty="0">
                <a:solidFill>
                  <a:srgbClr val="111881"/>
                </a:solidFill>
              </a:rPr>
              <a:t> </a:t>
            </a:r>
            <a:r>
              <a:rPr lang="en-GB" sz="2000" dirty="0" smtClean="0">
                <a:solidFill>
                  <a:srgbClr val="111881"/>
                </a:solidFill>
              </a:rPr>
              <a:t>your </a:t>
            </a:r>
            <a:r>
              <a:rPr lang="en-GB" sz="2000" b="1" dirty="0" smtClean="0">
                <a:solidFill>
                  <a:srgbClr val="111881"/>
                </a:solidFill>
              </a:rPr>
              <a:t>country</a:t>
            </a:r>
            <a:r>
              <a:rPr lang="en-GB" sz="2000" dirty="0" smtClean="0">
                <a:solidFill>
                  <a:srgbClr val="111881"/>
                </a:solidFill>
              </a:rPr>
              <a:t>, </a:t>
            </a:r>
            <a:r>
              <a:rPr lang="en-GB" sz="2000" b="1" dirty="0" smtClean="0">
                <a:solidFill>
                  <a:srgbClr val="111881"/>
                </a:solidFill>
              </a:rPr>
              <a:t>laboratory</a:t>
            </a:r>
            <a:r>
              <a:rPr lang="en-GB" sz="2000" dirty="0" smtClean="0">
                <a:solidFill>
                  <a:srgbClr val="111881"/>
                </a:solidFill>
              </a:rPr>
              <a:t>,</a:t>
            </a:r>
            <a:br>
              <a:rPr lang="en-GB" sz="2000" dirty="0" smtClean="0">
                <a:solidFill>
                  <a:srgbClr val="111881"/>
                </a:solidFill>
              </a:rPr>
            </a:br>
            <a:r>
              <a:rPr lang="en-GB" sz="2000" dirty="0" smtClean="0">
                <a:solidFill>
                  <a:srgbClr val="111881"/>
                </a:solidFill>
              </a:rPr>
              <a:t>and </a:t>
            </a:r>
            <a:r>
              <a:rPr lang="en-GB" sz="2000" b="1" dirty="0" smtClean="0">
                <a:solidFill>
                  <a:srgbClr val="111881"/>
                </a:solidFill>
              </a:rPr>
              <a:t>experiment </a:t>
            </a:r>
            <a:r>
              <a:rPr lang="en-GB" sz="2000" dirty="0" smtClean="0">
                <a:solidFill>
                  <a:srgbClr val="111881"/>
                </a:solidFill>
              </a:rPr>
              <a:t>when you need,</a:t>
            </a:r>
            <a:br>
              <a:rPr lang="en-GB" sz="2000" dirty="0" smtClean="0">
                <a:solidFill>
                  <a:srgbClr val="111881"/>
                </a:solidFill>
              </a:rPr>
            </a:br>
            <a:r>
              <a:rPr lang="en-GB" sz="2000" b="1" dirty="0" smtClean="0">
                <a:solidFill>
                  <a:srgbClr val="111881"/>
                </a:solidFill>
              </a:rPr>
              <a:t>advice</a:t>
            </a:r>
            <a:r>
              <a:rPr lang="en-GB" sz="2000" dirty="0" smtClean="0">
                <a:solidFill>
                  <a:srgbClr val="111881"/>
                </a:solidFill>
              </a:rPr>
              <a:t>, </a:t>
            </a:r>
            <a:r>
              <a:rPr lang="en-GB" sz="2000" b="1" dirty="0" smtClean="0">
                <a:solidFill>
                  <a:srgbClr val="111881"/>
                </a:solidFill>
              </a:rPr>
              <a:t>help</a:t>
            </a:r>
            <a:r>
              <a:rPr lang="en-GB" sz="2000" dirty="0" smtClean="0">
                <a:solidFill>
                  <a:srgbClr val="111881"/>
                </a:solidFill>
              </a:rPr>
              <a:t>, </a:t>
            </a:r>
            <a:r>
              <a:rPr lang="en-GB" sz="2000" b="1" dirty="0" smtClean="0">
                <a:solidFill>
                  <a:srgbClr val="111881"/>
                </a:solidFill>
              </a:rPr>
              <a:t>support</a:t>
            </a:r>
            <a:r>
              <a:rPr lang="en-GB" sz="2000" dirty="0" smtClean="0">
                <a:solidFill>
                  <a:srgbClr val="111881"/>
                </a:solidFill>
              </a:rPr>
              <a:t>, </a:t>
            </a:r>
            <a:br>
              <a:rPr lang="en-GB" sz="2000" dirty="0" smtClean="0">
                <a:solidFill>
                  <a:srgbClr val="111881"/>
                </a:solidFill>
              </a:rPr>
            </a:br>
            <a:r>
              <a:rPr lang="en-GB" sz="2000" u="sng" dirty="0" smtClean="0">
                <a:solidFill>
                  <a:srgbClr val="111881"/>
                </a:solidFill>
              </a:rPr>
              <a:t>in your education and </a:t>
            </a:r>
            <a:br>
              <a:rPr lang="en-GB" sz="2000" u="sng" dirty="0" smtClean="0">
                <a:solidFill>
                  <a:srgbClr val="111881"/>
                </a:solidFill>
              </a:rPr>
            </a:br>
            <a:r>
              <a:rPr lang="en-GB" sz="2000" u="sng" dirty="0" smtClean="0">
                <a:solidFill>
                  <a:srgbClr val="111881"/>
                </a:solidFill>
              </a:rPr>
              <a:t>outreach</a:t>
            </a:r>
            <a:r>
              <a:rPr lang="en-GB" sz="2000" u="sng" dirty="0">
                <a:solidFill>
                  <a:srgbClr val="111881"/>
                </a:solidFill>
              </a:rPr>
              <a:t> </a:t>
            </a:r>
            <a:r>
              <a:rPr lang="en-GB" sz="2000" u="sng" dirty="0" smtClean="0">
                <a:solidFill>
                  <a:srgbClr val="111881"/>
                </a:solidFill>
              </a:rPr>
              <a:t>activities</a:t>
            </a:r>
            <a:r>
              <a:rPr lang="en-GB" sz="2000" dirty="0" smtClean="0">
                <a:solidFill>
                  <a:srgbClr val="111881"/>
                </a:solidFill>
              </a:rPr>
              <a:t>.</a:t>
            </a:r>
          </a:p>
          <a:p>
            <a:endParaRPr lang="en-GB" sz="2000" dirty="0">
              <a:solidFill>
                <a:srgbClr val="111881"/>
              </a:solidFill>
            </a:endParaRPr>
          </a:p>
          <a:p>
            <a:r>
              <a:rPr lang="en-GB" sz="2000" b="1" dirty="0" smtClean="0">
                <a:solidFill>
                  <a:srgbClr val="111881"/>
                </a:solidFill>
              </a:rPr>
              <a:t>IPPOG meets twice a year</a:t>
            </a:r>
          </a:p>
          <a:p>
            <a:r>
              <a:rPr lang="en-GB" sz="2000" dirty="0">
                <a:solidFill>
                  <a:srgbClr val="111881"/>
                </a:solidFill>
              </a:rPr>
              <a:t>i</a:t>
            </a:r>
            <a:r>
              <a:rPr lang="en-GB" sz="2000" dirty="0" smtClean="0">
                <a:solidFill>
                  <a:srgbClr val="111881"/>
                </a:solidFill>
              </a:rPr>
              <a:t>n Spring and Autumn to discuss</a:t>
            </a:r>
          </a:p>
          <a:p>
            <a:r>
              <a:rPr lang="en-GB" sz="2000" dirty="0">
                <a:solidFill>
                  <a:srgbClr val="111881"/>
                </a:solidFill>
              </a:rPr>
              <a:t>a</a:t>
            </a:r>
            <a:r>
              <a:rPr lang="en-GB" sz="2000" dirty="0" smtClean="0">
                <a:solidFill>
                  <a:srgbClr val="111881"/>
                </a:solidFill>
              </a:rPr>
              <a:t>nd exchange </a:t>
            </a:r>
            <a:r>
              <a:rPr lang="en-GB" sz="2000" b="1" dirty="0" smtClean="0">
                <a:solidFill>
                  <a:srgbClr val="111881"/>
                </a:solidFill>
              </a:rPr>
              <a:t>thoughts </a:t>
            </a:r>
            <a:r>
              <a:rPr lang="en-GB" sz="2000" dirty="0" smtClean="0">
                <a:solidFill>
                  <a:srgbClr val="111881"/>
                </a:solidFill>
              </a:rPr>
              <a:t>and</a:t>
            </a:r>
          </a:p>
          <a:p>
            <a:r>
              <a:rPr lang="en-GB" sz="2000" b="1" dirty="0" smtClean="0">
                <a:solidFill>
                  <a:srgbClr val="111881"/>
                </a:solidFill>
              </a:rPr>
              <a:t>success stories</a:t>
            </a:r>
            <a:r>
              <a:rPr lang="en-GB" sz="2000" dirty="0" smtClean="0">
                <a:solidFill>
                  <a:srgbClr val="111881"/>
                </a:solidFill>
              </a:rPr>
              <a:t>, get </a:t>
            </a:r>
            <a:r>
              <a:rPr lang="en-GB" sz="2000" b="1" dirty="0" smtClean="0">
                <a:solidFill>
                  <a:srgbClr val="111881"/>
                </a:solidFill>
              </a:rPr>
              <a:t>inspirational</a:t>
            </a:r>
          </a:p>
          <a:p>
            <a:r>
              <a:rPr lang="en-GB" sz="2000" b="1" dirty="0" smtClean="0">
                <a:solidFill>
                  <a:srgbClr val="111881"/>
                </a:solidFill>
              </a:rPr>
              <a:t>ideas</a:t>
            </a:r>
            <a:r>
              <a:rPr lang="en-GB" sz="2000" dirty="0" smtClean="0">
                <a:solidFill>
                  <a:srgbClr val="111881"/>
                </a:solidFill>
              </a:rPr>
              <a:t>, and getting </a:t>
            </a:r>
            <a:r>
              <a:rPr lang="en-GB" sz="2000" b="1" dirty="0" smtClean="0">
                <a:solidFill>
                  <a:srgbClr val="111881"/>
                </a:solidFill>
              </a:rPr>
              <a:t>organized world-wide</a:t>
            </a:r>
            <a:r>
              <a:rPr lang="en-GB" sz="2000" dirty="0" smtClean="0">
                <a:solidFill>
                  <a:srgbClr val="111881"/>
                </a:solidFill>
              </a:rPr>
              <a:t>.</a:t>
            </a:r>
            <a:endParaRPr lang="en-GB" sz="2000" dirty="0">
              <a:solidFill>
                <a:srgbClr val="111881"/>
              </a:solidFill>
            </a:endParaRPr>
          </a:p>
        </p:txBody>
      </p:sp>
      <p:sp>
        <p:nvSpPr>
          <p:cNvPr id="16" name="Rectangle 15"/>
          <p:cNvSpPr/>
          <p:nvPr/>
        </p:nvSpPr>
        <p:spPr>
          <a:xfrm>
            <a:off x="6516216" y="35332"/>
            <a:ext cx="2614074" cy="369332"/>
          </a:xfrm>
          <a:prstGeom prst="rect">
            <a:avLst/>
          </a:prstGeom>
        </p:spPr>
        <p:txBody>
          <a:bodyPr wrap="square">
            <a:spAutoFit/>
          </a:bodyPr>
          <a:lstStyle/>
          <a:p>
            <a:r>
              <a:rPr lang="fr-CH" dirty="0">
                <a:hlinkClick r:id="rId2"/>
              </a:rPr>
              <a:t>http://</a:t>
            </a:r>
            <a:r>
              <a:rPr lang="fr-CH" dirty="0" smtClean="0">
                <a:hlinkClick r:id="rId2"/>
              </a:rPr>
              <a:t>ippog.web.cern.ch</a:t>
            </a:r>
            <a:endParaRPr lang="fr-CH" dirty="0"/>
          </a:p>
        </p:txBody>
      </p:sp>
      <p:sp>
        <p:nvSpPr>
          <p:cNvPr id="4" name="Rectangle 3"/>
          <p:cNvSpPr/>
          <p:nvPr/>
        </p:nvSpPr>
        <p:spPr>
          <a:xfrm>
            <a:off x="4139952" y="6025260"/>
            <a:ext cx="5051652" cy="369332"/>
          </a:xfrm>
          <a:prstGeom prst="rect">
            <a:avLst/>
          </a:prstGeom>
        </p:spPr>
        <p:txBody>
          <a:bodyPr wrap="square">
            <a:spAutoFit/>
          </a:bodyPr>
          <a:lstStyle/>
          <a:p>
            <a:r>
              <a:rPr lang="en-GB" dirty="0" smtClean="0">
                <a:solidFill>
                  <a:srgbClr val="111881"/>
                </a:solidFill>
              </a:rPr>
              <a:t>IPPOG Spring meeting 2016 – Krakow, IFJ PAN</a:t>
            </a:r>
            <a:endParaRPr lang="en-US" dirty="0"/>
          </a:p>
        </p:txBody>
      </p:sp>
      <p:pic>
        <p:nvPicPr>
          <p:cNvPr id="5" name="Picture 4" descr="Photo de groupe 6_1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3930" y="1988840"/>
            <a:ext cx="3134334" cy="2294158"/>
          </a:xfrm>
          <a:prstGeom prst="rect">
            <a:avLst/>
          </a:prstGeom>
          <a:effectLst>
            <a:outerShdw blurRad="50800" dist="76200" dir="2700000" algn="tl" rotWithShape="0">
              <a:srgbClr val="000000">
                <a:alpha val="43000"/>
              </a:srgbClr>
            </a:outerShdw>
          </a:effectLst>
        </p:spPr>
      </p:pic>
      <p:sp>
        <p:nvSpPr>
          <p:cNvPr id="8" name="Rectangle 7"/>
          <p:cNvSpPr/>
          <p:nvPr/>
        </p:nvSpPr>
        <p:spPr>
          <a:xfrm>
            <a:off x="6876256" y="2060848"/>
            <a:ext cx="2376264" cy="1200329"/>
          </a:xfrm>
          <a:prstGeom prst="rect">
            <a:avLst/>
          </a:prstGeom>
        </p:spPr>
        <p:txBody>
          <a:bodyPr wrap="square">
            <a:spAutoFit/>
          </a:bodyPr>
          <a:lstStyle/>
          <a:p>
            <a:r>
              <a:rPr lang="en-GB" dirty="0" smtClean="0">
                <a:solidFill>
                  <a:srgbClr val="111881"/>
                </a:solidFill>
              </a:rPr>
              <a:t>IPPOG Fall meeting 2015 – CERN</a:t>
            </a:r>
          </a:p>
          <a:p>
            <a:r>
              <a:rPr lang="en-GB" dirty="0" smtClean="0">
                <a:solidFill>
                  <a:srgbClr val="111881"/>
                </a:solidFill>
              </a:rPr>
              <a:t>Incl. </a:t>
            </a:r>
            <a:r>
              <a:rPr lang="en-GB" dirty="0">
                <a:solidFill>
                  <a:srgbClr val="111881"/>
                </a:solidFill>
              </a:rPr>
              <a:t>h</a:t>
            </a:r>
            <a:r>
              <a:rPr lang="en-GB" dirty="0" smtClean="0">
                <a:solidFill>
                  <a:srgbClr val="111881"/>
                </a:solidFill>
              </a:rPr>
              <a:t>alf-day session with EPPCN </a:t>
            </a:r>
            <a:endParaRPr lang="en-US" dirty="0"/>
          </a:p>
        </p:txBody>
      </p:sp>
      <p:pic>
        <p:nvPicPr>
          <p:cNvPr id="6" name="Picture 5"/>
          <p:cNvPicPr>
            <a:picLocks noChangeAspect="1"/>
          </p:cNvPicPr>
          <p:nvPr/>
        </p:nvPicPr>
        <p:blipFill>
          <a:blip r:embed="rId4"/>
          <a:stretch>
            <a:fillRect/>
          </a:stretch>
        </p:blipFill>
        <p:spPr>
          <a:xfrm>
            <a:off x="5436096" y="3789040"/>
            <a:ext cx="3522191" cy="2293200"/>
          </a:xfrm>
          <a:prstGeom prst="rect">
            <a:avLst/>
          </a:prstGeom>
          <a:effectLst>
            <a:outerShdw blurRad="50800" dist="76200" dir="2700000" algn="tl" rotWithShape="0">
              <a:srgbClr val="000000">
                <a:alpha val="43000"/>
              </a:srgbClr>
            </a:outerShdw>
          </a:effectLst>
        </p:spPr>
      </p:pic>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9" name="Slide Number Placeholder 8"/>
          <p:cNvSpPr>
            <a:spLocks noGrp="1"/>
          </p:cNvSpPr>
          <p:nvPr>
            <p:ph type="sldNum" sz="quarter" idx="4"/>
          </p:nvPr>
        </p:nvSpPr>
        <p:spPr/>
        <p:txBody>
          <a:bodyPr/>
          <a:lstStyle/>
          <a:p>
            <a:pPr algn="r"/>
            <a:fld id="{A0A56251-BD2A-9048-A894-ED47CF33A725}" type="slidenum">
              <a:rPr lang="en-US" smtClean="0"/>
              <a:pPr algn="r"/>
              <a:t>4</a:t>
            </a:fld>
            <a:endParaRPr lang="en-US" dirty="0"/>
          </a:p>
        </p:txBody>
      </p:sp>
    </p:spTree>
    <p:extLst>
      <p:ext uri="{BB962C8B-B14F-4D97-AF65-F5344CB8AC3E}">
        <p14:creationId xmlns:p14="http://schemas.microsoft.com/office/powerpoint/2010/main" val="38371102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74042"/>
          </a:xfrm>
        </p:spPr>
        <p:txBody>
          <a:bodyPr>
            <a:normAutofit fontScale="90000"/>
          </a:bodyPr>
          <a:lstStyle/>
          <a:p>
            <a:r>
              <a:rPr lang="en-US" dirty="0" smtClean="0"/>
              <a:t>New Member in 2016 </a:t>
            </a:r>
            <a:r>
              <a:rPr lang="en-US" dirty="0"/>
              <a:t>- Slovenia</a:t>
            </a:r>
            <a:endParaRPr lang="de-DE" sz="1600" dirty="0"/>
          </a:p>
        </p:txBody>
      </p:sp>
      <p:sp>
        <p:nvSpPr>
          <p:cNvPr id="11" name="TextBox 10"/>
          <p:cNvSpPr txBox="1"/>
          <p:nvPr/>
        </p:nvSpPr>
        <p:spPr>
          <a:xfrm>
            <a:off x="13710" y="704890"/>
            <a:ext cx="9130290" cy="707886"/>
          </a:xfrm>
          <a:prstGeom prst="rect">
            <a:avLst/>
          </a:prstGeom>
          <a:noFill/>
        </p:spPr>
        <p:txBody>
          <a:bodyPr wrap="square" rtlCol="0">
            <a:spAutoFit/>
          </a:bodyPr>
          <a:lstStyle/>
          <a:p>
            <a:r>
              <a:rPr lang="en-GB" sz="2000" b="1" dirty="0" smtClean="0">
                <a:solidFill>
                  <a:srgbClr val="800000"/>
                </a:solidFill>
              </a:rPr>
              <a:t>New countries</a:t>
            </a:r>
            <a:r>
              <a:rPr lang="en-GB" sz="2000" dirty="0" smtClean="0">
                <a:solidFill>
                  <a:srgbClr val="800000"/>
                </a:solidFill>
              </a:rPr>
              <a:t>, </a:t>
            </a:r>
            <a:r>
              <a:rPr lang="en-GB" sz="2000" b="1" dirty="0" smtClean="0">
                <a:solidFill>
                  <a:srgbClr val="800000"/>
                </a:solidFill>
              </a:rPr>
              <a:t>laboratories</a:t>
            </a:r>
            <a:r>
              <a:rPr lang="en-GB" sz="2000" dirty="0" smtClean="0">
                <a:solidFill>
                  <a:srgbClr val="800000"/>
                </a:solidFill>
              </a:rPr>
              <a:t>, </a:t>
            </a:r>
            <a:r>
              <a:rPr lang="en-GB" sz="2000" b="1" dirty="0" smtClean="0">
                <a:solidFill>
                  <a:srgbClr val="800000"/>
                </a:solidFill>
              </a:rPr>
              <a:t>experiments</a:t>
            </a:r>
            <a:r>
              <a:rPr lang="en-GB" sz="2000" dirty="0" smtClean="0">
                <a:solidFill>
                  <a:srgbClr val="800000"/>
                </a:solidFill>
              </a:rPr>
              <a:t> engaged in </a:t>
            </a:r>
            <a:r>
              <a:rPr lang="en-GB" sz="2000" u="sng" dirty="0" smtClean="0">
                <a:solidFill>
                  <a:srgbClr val="800000"/>
                </a:solidFill>
              </a:rPr>
              <a:t>all fields  of particle physics</a:t>
            </a:r>
            <a:r>
              <a:rPr lang="en-GB" sz="2000" dirty="0" smtClean="0">
                <a:solidFill>
                  <a:srgbClr val="800000"/>
                </a:solidFill>
              </a:rPr>
              <a:t> are </a:t>
            </a:r>
            <a:r>
              <a:rPr lang="en-GB" sz="2000" b="1" dirty="0" smtClean="0">
                <a:solidFill>
                  <a:srgbClr val="800000"/>
                </a:solidFill>
              </a:rPr>
              <a:t>welcome to strengthen IPPOG</a:t>
            </a:r>
            <a:r>
              <a:rPr lang="en-GB" sz="2000" dirty="0" smtClean="0">
                <a:solidFill>
                  <a:srgbClr val="800000"/>
                </a:solidFill>
              </a:rPr>
              <a:t> further.</a:t>
            </a:r>
            <a:endParaRPr lang="en-GB" sz="2000" dirty="0">
              <a:solidFill>
                <a:srgbClr val="800000"/>
              </a:solidFill>
            </a:endParaRPr>
          </a:p>
        </p:txBody>
      </p:sp>
      <p:sp>
        <p:nvSpPr>
          <p:cNvPr id="16" name="Rectangle 15"/>
          <p:cNvSpPr/>
          <p:nvPr/>
        </p:nvSpPr>
        <p:spPr>
          <a:xfrm>
            <a:off x="4283968" y="1340768"/>
            <a:ext cx="4726701" cy="369332"/>
          </a:xfrm>
          <a:prstGeom prst="rect">
            <a:avLst/>
          </a:prstGeom>
        </p:spPr>
        <p:txBody>
          <a:bodyPr wrap="square">
            <a:spAutoFit/>
          </a:bodyPr>
          <a:lstStyle/>
          <a:p>
            <a:r>
              <a:rPr lang="fr-CH" dirty="0">
                <a:hlinkClick r:id="rId2"/>
              </a:rPr>
              <a:t>http://ippog.web.cern.ch/ippog_membership</a:t>
            </a:r>
            <a:endParaRPr lang="fr-CH" dirty="0"/>
          </a:p>
        </p:txBody>
      </p:sp>
      <p:sp>
        <p:nvSpPr>
          <p:cNvPr id="7" name="Rectangle 6"/>
          <p:cNvSpPr/>
          <p:nvPr/>
        </p:nvSpPr>
        <p:spPr>
          <a:xfrm>
            <a:off x="188331" y="1869768"/>
            <a:ext cx="8766310" cy="5016758"/>
          </a:xfrm>
          <a:prstGeom prst="rect">
            <a:avLst/>
          </a:prstGeom>
        </p:spPr>
        <p:txBody>
          <a:bodyPr wrap="square">
            <a:spAutoFit/>
          </a:bodyPr>
          <a:lstStyle/>
          <a:p>
            <a:pPr marL="360363" lvl="1" indent="-360363"/>
            <a:r>
              <a:rPr lang="en-US" sz="2000" b="1" dirty="0">
                <a:solidFill>
                  <a:srgbClr val="132087"/>
                </a:solidFill>
              </a:rPr>
              <a:t>Slovenia</a:t>
            </a:r>
            <a:r>
              <a:rPr lang="en-US" sz="2000" dirty="0">
                <a:solidFill>
                  <a:srgbClr val="132087"/>
                </a:solidFill>
              </a:rPr>
              <a:t> voted in as 27</a:t>
            </a:r>
            <a:r>
              <a:rPr lang="en-US" sz="2000" baseline="30000" dirty="0">
                <a:solidFill>
                  <a:srgbClr val="132087"/>
                </a:solidFill>
              </a:rPr>
              <a:t>th</a:t>
            </a:r>
            <a:r>
              <a:rPr lang="en-US" sz="2000" dirty="0">
                <a:solidFill>
                  <a:srgbClr val="132087"/>
                </a:solidFill>
              </a:rPr>
              <a:t> country in IPPOG </a:t>
            </a:r>
            <a:br>
              <a:rPr lang="en-US" sz="2000" dirty="0">
                <a:solidFill>
                  <a:srgbClr val="132087"/>
                </a:solidFill>
              </a:rPr>
            </a:br>
            <a:r>
              <a:rPr lang="en-US" sz="2000" dirty="0">
                <a:solidFill>
                  <a:srgbClr val="132087"/>
                </a:solidFill>
              </a:rPr>
              <a:t/>
            </a:r>
            <a:br>
              <a:rPr lang="en-US" sz="2000" dirty="0">
                <a:solidFill>
                  <a:srgbClr val="132087"/>
                </a:solidFill>
              </a:rPr>
            </a:br>
            <a:r>
              <a:rPr lang="en-US" sz="2000" dirty="0">
                <a:solidFill>
                  <a:srgbClr val="132087"/>
                </a:solidFill>
              </a:rPr>
              <a:t>Particle Physics in Slovenia is based at the </a:t>
            </a:r>
            <a:r>
              <a:rPr lang="en-US" sz="2000" dirty="0" err="1">
                <a:solidFill>
                  <a:srgbClr val="132087"/>
                </a:solidFill>
              </a:rPr>
              <a:t>Jožef</a:t>
            </a:r>
            <a:r>
              <a:rPr lang="en-US" sz="2000" dirty="0">
                <a:solidFill>
                  <a:srgbClr val="132087"/>
                </a:solidFill>
              </a:rPr>
              <a:t> Stefan Institute in Ljubljana, providing a framework also including Universities of Ljubljana, Nova </a:t>
            </a:r>
            <a:r>
              <a:rPr lang="en-US" sz="2000" dirty="0" err="1">
                <a:solidFill>
                  <a:srgbClr val="132087"/>
                </a:solidFill>
              </a:rPr>
              <a:t>Gorica</a:t>
            </a:r>
            <a:r>
              <a:rPr lang="en-US" sz="2000" dirty="0">
                <a:solidFill>
                  <a:srgbClr val="132087"/>
                </a:solidFill>
              </a:rPr>
              <a:t>, and Maribor</a:t>
            </a:r>
            <a:r>
              <a:rPr lang="en-US" sz="2000" dirty="0" smtClean="0">
                <a:solidFill>
                  <a:srgbClr val="132087"/>
                </a:solidFill>
              </a:rPr>
              <a:t>. </a:t>
            </a:r>
            <a:r>
              <a:rPr lang="en-US" sz="2000" b="1" dirty="0" smtClean="0">
                <a:solidFill>
                  <a:srgbClr val="132087"/>
                </a:solidFill>
              </a:rPr>
              <a:t>Andrej </a:t>
            </a:r>
            <a:r>
              <a:rPr lang="en-US" sz="2000" b="1" dirty="0" err="1" smtClean="0">
                <a:solidFill>
                  <a:srgbClr val="132087"/>
                </a:solidFill>
              </a:rPr>
              <a:t>Gorisek</a:t>
            </a:r>
            <a:r>
              <a:rPr lang="en-US" sz="2000" b="1" dirty="0" smtClean="0">
                <a:solidFill>
                  <a:srgbClr val="132087"/>
                </a:solidFill>
              </a:rPr>
              <a:t> </a:t>
            </a:r>
            <a:r>
              <a:rPr lang="en-US" sz="2000" dirty="0" smtClean="0">
                <a:solidFill>
                  <a:srgbClr val="132087"/>
                </a:solidFill>
              </a:rPr>
              <a:t>is representing Slovenia in IPPOG.</a:t>
            </a:r>
            <a:endParaRPr lang="en-US" sz="2000" dirty="0">
              <a:solidFill>
                <a:srgbClr val="132087"/>
              </a:solidFill>
            </a:endParaRPr>
          </a:p>
          <a:p>
            <a:pPr indent="-152400"/>
            <a:endParaRPr lang="en-US" sz="2000" dirty="0">
              <a:solidFill>
                <a:srgbClr val="132087"/>
              </a:solidFill>
            </a:endParaRPr>
          </a:p>
          <a:p>
            <a:r>
              <a:rPr lang="en-GB" sz="2000" dirty="0" smtClean="0">
                <a:solidFill>
                  <a:srgbClr val="132087"/>
                </a:solidFill>
              </a:rPr>
              <a:t>Contacts and interest expressed firmly by the </a:t>
            </a:r>
            <a:r>
              <a:rPr lang="en-GB" sz="2000" b="1" dirty="0" smtClean="0">
                <a:solidFill>
                  <a:srgbClr val="132087"/>
                </a:solidFill>
              </a:rPr>
              <a:t>Belle II </a:t>
            </a:r>
            <a:r>
              <a:rPr lang="en-GB" sz="2000" b="1" dirty="0" smtClean="0">
                <a:solidFill>
                  <a:srgbClr val="132087"/>
                </a:solidFill>
              </a:rPr>
              <a:t>Collaboration</a:t>
            </a:r>
          </a:p>
          <a:p>
            <a:r>
              <a:rPr lang="en-GB" sz="2000" b="1" dirty="0">
                <a:solidFill>
                  <a:srgbClr val="132087"/>
                </a:solidFill>
              </a:rPr>
              <a:t>	Toru </a:t>
            </a:r>
            <a:r>
              <a:rPr lang="en-GB" sz="2000" b="1" dirty="0" err="1" smtClean="0">
                <a:solidFill>
                  <a:srgbClr val="132087"/>
                </a:solidFill>
              </a:rPr>
              <a:t>Iijima</a:t>
            </a:r>
            <a:r>
              <a:rPr lang="en-GB" sz="2000" b="1" dirty="0" smtClean="0">
                <a:solidFill>
                  <a:srgbClr val="132087"/>
                </a:solidFill>
              </a:rPr>
              <a:t>, Nagoya </a:t>
            </a:r>
            <a:r>
              <a:rPr lang="en-GB" sz="2000" dirty="0" smtClean="0">
                <a:solidFill>
                  <a:srgbClr val="132087"/>
                </a:solidFill>
              </a:rPr>
              <a:t>and </a:t>
            </a:r>
            <a:r>
              <a:rPr lang="en-GB" sz="2000" b="1" dirty="0" err="1" smtClean="0">
                <a:solidFill>
                  <a:srgbClr val="132087"/>
                </a:solidFill>
              </a:rPr>
              <a:t>Zdenek</a:t>
            </a:r>
            <a:r>
              <a:rPr lang="en-GB" sz="2000" b="1" dirty="0" smtClean="0">
                <a:solidFill>
                  <a:srgbClr val="132087"/>
                </a:solidFill>
              </a:rPr>
              <a:t> </a:t>
            </a:r>
            <a:r>
              <a:rPr lang="en-GB" sz="2000" b="1" dirty="0" err="1" smtClean="0">
                <a:solidFill>
                  <a:srgbClr val="132087"/>
                </a:solidFill>
              </a:rPr>
              <a:t>Dolesal</a:t>
            </a:r>
            <a:r>
              <a:rPr lang="en-GB" sz="2000" b="1" dirty="0" smtClean="0">
                <a:solidFill>
                  <a:srgbClr val="132087"/>
                </a:solidFill>
              </a:rPr>
              <a:t>, Prague</a:t>
            </a:r>
          </a:p>
          <a:p>
            <a:r>
              <a:rPr lang="en-GB" sz="2000" dirty="0" smtClean="0">
                <a:solidFill>
                  <a:srgbClr val="132087"/>
                </a:solidFill>
              </a:rPr>
              <a:t>are both visiting us for this meeting</a:t>
            </a:r>
          </a:p>
          <a:p>
            <a:endParaRPr lang="en-GB" sz="2000" dirty="0">
              <a:solidFill>
                <a:srgbClr val="132087"/>
              </a:solidFill>
            </a:endParaRPr>
          </a:p>
          <a:p>
            <a:r>
              <a:rPr lang="en-GB" sz="2000" dirty="0" smtClean="0">
                <a:solidFill>
                  <a:srgbClr val="800000"/>
                </a:solidFill>
              </a:rPr>
              <a:t>Discussions </a:t>
            </a:r>
            <a:r>
              <a:rPr lang="en-GB" sz="2000" dirty="0" err="1" smtClean="0">
                <a:solidFill>
                  <a:srgbClr val="800000"/>
                </a:solidFill>
              </a:rPr>
              <a:t>ongoing</a:t>
            </a:r>
            <a:r>
              <a:rPr lang="en-GB" sz="2000" dirty="0" smtClean="0">
                <a:solidFill>
                  <a:srgbClr val="800000"/>
                </a:solidFill>
              </a:rPr>
              <a:t> </a:t>
            </a:r>
            <a:r>
              <a:rPr lang="en-GB" sz="2000" dirty="0" smtClean="0">
                <a:solidFill>
                  <a:srgbClr val="800000"/>
                </a:solidFill>
              </a:rPr>
              <a:t>with the Physics Society of </a:t>
            </a:r>
            <a:r>
              <a:rPr lang="en-GB" sz="2000" b="1" dirty="0" smtClean="0">
                <a:solidFill>
                  <a:srgbClr val="800000"/>
                </a:solidFill>
              </a:rPr>
              <a:t>Brazil</a:t>
            </a:r>
            <a:br>
              <a:rPr lang="en-GB" sz="2000" b="1" dirty="0" smtClean="0">
                <a:solidFill>
                  <a:srgbClr val="800000"/>
                </a:solidFill>
              </a:rPr>
            </a:br>
            <a:r>
              <a:rPr lang="en-GB" sz="2000" b="1" dirty="0" smtClean="0">
                <a:solidFill>
                  <a:srgbClr val="800000"/>
                </a:solidFill>
              </a:rPr>
              <a:t>	</a:t>
            </a:r>
            <a:r>
              <a:rPr lang="en-GB" sz="2000" dirty="0" smtClean="0">
                <a:solidFill>
                  <a:srgbClr val="800000"/>
                </a:solidFill>
              </a:rPr>
              <a:t>agreed to send an official invitation letter (after this meeting over)</a:t>
            </a:r>
          </a:p>
          <a:p>
            <a:endParaRPr lang="en-GB" sz="2000" dirty="0" smtClean="0">
              <a:solidFill>
                <a:srgbClr val="800000"/>
              </a:solidFill>
            </a:endParaRPr>
          </a:p>
          <a:p>
            <a:r>
              <a:rPr lang="en-GB" sz="2000" dirty="0" smtClean="0">
                <a:solidFill>
                  <a:srgbClr val="800000"/>
                </a:solidFill>
              </a:rPr>
              <a:t>and there are few more informal discussions / interests at early stages.</a:t>
            </a:r>
            <a:endParaRPr lang="en-GB" sz="2000" dirty="0">
              <a:solidFill>
                <a:srgbClr val="800000"/>
              </a:solidFill>
            </a:endParaRPr>
          </a:p>
          <a:p>
            <a:endParaRPr lang="en-GB" sz="2000" dirty="0" smtClean="0">
              <a:solidFill>
                <a:srgbClr val="800000"/>
              </a:solidFill>
            </a:endParaRPr>
          </a:p>
        </p:txBody>
      </p:sp>
      <p:sp>
        <p:nvSpPr>
          <p:cNvPr id="4" name="Date Placeholder 3"/>
          <p:cNvSpPr>
            <a:spLocks noGrp="1"/>
          </p:cNvSpPr>
          <p:nvPr>
            <p:ph type="dt" sz="half" idx="10"/>
          </p:nvPr>
        </p:nvSpPr>
        <p:spPr/>
        <p:txBody>
          <a:bodyPr/>
          <a:lstStyle/>
          <a:p>
            <a:r>
              <a:rPr lang="de-CH" dirty="0" smtClean="0"/>
              <a:t>IPPOG Meeting #12, CERN, 10-12 November 2016</a:t>
            </a:r>
            <a:endParaRPr lang="en-US" dirty="0"/>
          </a:p>
        </p:txBody>
      </p:sp>
      <p:sp>
        <p:nvSpPr>
          <p:cNvPr id="5" name="Slide Number Placeholder 4"/>
          <p:cNvSpPr>
            <a:spLocks noGrp="1"/>
          </p:cNvSpPr>
          <p:nvPr>
            <p:ph type="sldNum" sz="quarter" idx="4"/>
          </p:nvPr>
        </p:nvSpPr>
        <p:spPr/>
        <p:txBody>
          <a:bodyPr/>
          <a:lstStyle/>
          <a:p>
            <a:pPr algn="r"/>
            <a:fld id="{A0A56251-BD2A-9048-A894-ED47CF33A725}" type="slidenum">
              <a:rPr lang="en-US" smtClean="0"/>
              <a:pPr algn="r"/>
              <a:t>5</a:t>
            </a:fld>
            <a:endParaRPr lang="en-US" dirty="0"/>
          </a:p>
        </p:txBody>
      </p:sp>
    </p:spTree>
    <p:extLst>
      <p:ext uri="{BB962C8B-B14F-4D97-AF65-F5344CB8AC3E}">
        <p14:creationId xmlns:p14="http://schemas.microsoft.com/office/powerpoint/2010/main" val="17659564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3200" dirty="0" smtClean="0"/>
              <a:t>IPPOG an umbrella for making</a:t>
            </a:r>
            <a:br>
              <a:rPr lang="fr-CH" sz="3200" dirty="0" smtClean="0"/>
            </a:br>
            <a:r>
              <a:rPr lang="fr-CH" sz="3200" dirty="0" smtClean="0"/>
              <a:t> outreach global</a:t>
            </a:r>
            <a:endParaRPr lang="fr-CH" sz="3200" dirty="0"/>
          </a:p>
        </p:txBody>
      </p:sp>
      <p:pic>
        <p:nvPicPr>
          <p:cNvPr id="5" name="Picture 4"/>
          <p:cNvPicPr>
            <a:picLocks noChangeAspect="1"/>
          </p:cNvPicPr>
          <p:nvPr/>
        </p:nvPicPr>
        <p:blipFill>
          <a:blip r:embed="rId2"/>
          <a:stretch>
            <a:fillRect/>
          </a:stretch>
        </p:blipFill>
        <p:spPr>
          <a:xfrm>
            <a:off x="383066" y="1011460"/>
            <a:ext cx="4260942" cy="3861048"/>
          </a:xfrm>
          <a:prstGeom prst="rect">
            <a:avLst/>
          </a:prstGeom>
          <a:effectLst>
            <a:outerShdw blurRad="50800" dist="101600" dir="2700000" algn="tl" rotWithShape="0">
              <a:srgbClr val="000000">
                <a:alpha val="43000"/>
              </a:srgbClr>
            </a:outerShdw>
          </a:effectLst>
        </p:spPr>
      </p:pic>
      <p:sp>
        <p:nvSpPr>
          <p:cNvPr id="7" name="TextBox 6"/>
          <p:cNvSpPr txBox="1"/>
          <p:nvPr/>
        </p:nvSpPr>
        <p:spPr>
          <a:xfrm>
            <a:off x="5185467" y="1268760"/>
            <a:ext cx="3990420" cy="2292935"/>
          </a:xfrm>
          <a:prstGeom prst="rect">
            <a:avLst/>
          </a:prstGeom>
          <a:noFill/>
        </p:spPr>
        <p:txBody>
          <a:bodyPr wrap="none" rtlCol="0">
            <a:spAutoFit/>
          </a:bodyPr>
          <a:lstStyle/>
          <a:p>
            <a:r>
              <a:rPr lang="en-GB" sz="2000" b="1" dirty="0" smtClean="0">
                <a:solidFill>
                  <a:srgbClr val="111881"/>
                </a:solidFill>
              </a:rPr>
              <a:t>International Masterclasses</a:t>
            </a:r>
            <a:r>
              <a:rPr lang="en-GB" sz="2000" dirty="0" smtClean="0">
                <a:solidFill>
                  <a:srgbClr val="111881"/>
                </a:solidFill>
              </a:rPr>
              <a:t>, </a:t>
            </a:r>
          </a:p>
          <a:p>
            <a:r>
              <a:rPr lang="en-GB" sz="2000" dirty="0" smtClean="0">
                <a:solidFill>
                  <a:srgbClr val="111881"/>
                </a:solidFill>
              </a:rPr>
              <a:t>the flagship activity of IPPOG</a:t>
            </a:r>
          </a:p>
          <a:p>
            <a:r>
              <a:rPr lang="en-GB" sz="2000" dirty="0" smtClean="0">
                <a:solidFill>
                  <a:srgbClr val="111881"/>
                </a:solidFill>
              </a:rPr>
              <a:t>trained over </a:t>
            </a:r>
            <a:r>
              <a:rPr lang="en-GB" sz="2000" b="1" dirty="0" smtClean="0">
                <a:solidFill>
                  <a:srgbClr val="D16349"/>
                </a:solidFill>
              </a:rPr>
              <a:t>13’000 students </a:t>
            </a:r>
            <a:br>
              <a:rPr lang="en-GB" sz="2000" b="1" dirty="0" smtClean="0">
                <a:solidFill>
                  <a:srgbClr val="D16349"/>
                </a:solidFill>
              </a:rPr>
            </a:br>
            <a:r>
              <a:rPr lang="en-GB" sz="2000" b="1" dirty="0" smtClean="0">
                <a:solidFill>
                  <a:srgbClr val="D16349"/>
                </a:solidFill>
              </a:rPr>
              <a:t>and 1’000 teachers in </a:t>
            </a:r>
          </a:p>
          <a:p>
            <a:r>
              <a:rPr lang="en-GB" sz="2000" b="1" dirty="0" smtClean="0">
                <a:solidFill>
                  <a:srgbClr val="D16349"/>
                </a:solidFill>
              </a:rPr>
              <a:t>Spring every year !</a:t>
            </a:r>
            <a:endParaRPr lang="en-GB" sz="2000" dirty="0" smtClean="0">
              <a:solidFill>
                <a:srgbClr val="111881"/>
              </a:solidFill>
            </a:endParaRPr>
          </a:p>
          <a:p>
            <a:endParaRPr lang="en-GB" sz="300" dirty="0" smtClean="0">
              <a:solidFill>
                <a:srgbClr val="111881"/>
              </a:solidFill>
            </a:endParaRPr>
          </a:p>
          <a:p>
            <a:r>
              <a:rPr lang="en-GB" sz="2000" b="1" dirty="0" smtClean="0">
                <a:solidFill>
                  <a:srgbClr val="D16349"/>
                </a:solidFill>
              </a:rPr>
              <a:t>Over 200 institutions in over 46</a:t>
            </a:r>
            <a:br>
              <a:rPr lang="en-GB" sz="2000" b="1" dirty="0" smtClean="0">
                <a:solidFill>
                  <a:srgbClr val="D16349"/>
                </a:solidFill>
              </a:rPr>
            </a:br>
            <a:r>
              <a:rPr lang="en-GB" sz="2000" b="1" dirty="0" smtClean="0">
                <a:solidFill>
                  <a:srgbClr val="D16349"/>
                </a:solidFill>
              </a:rPr>
              <a:t>countries participating.</a:t>
            </a:r>
            <a:endParaRPr lang="en-GB" sz="2000" b="1" dirty="0">
              <a:solidFill>
                <a:srgbClr val="D16349"/>
              </a:solidFill>
            </a:endParaRPr>
          </a:p>
        </p:txBody>
      </p:sp>
      <p:sp>
        <p:nvSpPr>
          <p:cNvPr id="8" name="TextBox 7"/>
          <p:cNvSpPr txBox="1"/>
          <p:nvPr/>
        </p:nvSpPr>
        <p:spPr>
          <a:xfrm>
            <a:off x="683568" y="5124997"/>
            <a:ext cx="2121720" cy="1200329"/>
          </a:xfrm>
          <a:prstGeom prst="rect">
            <a:avLst/>
          </a:prstGeom>
          <a:noFill/>
        </p:spPr>
        <p:txBody>
          <a:bodyPr wrap="none" rtlCol="0">
            <a:spAutoFit/>
          </a:bodyPr>
          <a:lstStyle/>
          <a:p>
            <a:r>
              <a:rPr lang="en-GB" b="1" dirty="0" smtClean="0">
                <a:solidFill>
                  <a:srgbClr val="111881"/>
                </a:solidFill>
              </a:rPr>
              <a:t>CERN Courier</a:t>
            </a:r>
          </a:p>
          <a:p>
            <a:r>
              <a:rPr lang="en-GB" b="1" dirty="0" smtClean="0">
                <a:solidFill>
                  <a:srgbClr val="111881"/>
                </a:solidFill>
              </a:rPr>
              <a:t>June 2014 edition</a:t>
            </a:r>
          </a:p>
          <a:p>
            <a:pPr lvl="2"/>
            <a:r>
              <a:rPr lang="en-GB" b="1" dirty="0" smtClean="0">
                <a:solidFill>
                  <a:srgbClr val="111881"/>
                </a:solidFill>
              </a:rPr>
              <a:t>&amp;</a:t>
            </a:r>
          </a:p>
          <a:p>
            <a:r>
              <a:rPr lang="en-GB" b="1" dirty="0" smtClean="0">
                <a:solidFill>
                  <a:srgbClr val="111881"/>
                </a:solidFill>
              </a:rPr>
              <a:t>June 2015 edition</a:t>
            </a:r>
          </a:p>
        </p:txBody>
      </p:sp>
      <p:pic>
        <p:nvPicPr>
          <p:cNvPr id="12" name="Picture 11"/>
          <p:cNvPicPr>
            <a:picLocks noChangeAspect="1"/>
          </p:cNvPicPr>
          <p:nvPr/>
        </p:nvPicPr>
        <p:blipFill>
          <a:blip r:embed="rId3"/>
          <a:stretch>
            <a:fillRect/>
          </a:stretch>
        </p:blipFill>
        <p:spPr>
          <a:xfrm>
            <a:off x="3995936" y="3493764"/>
            <a:ext cx="4860032" cy="2811936"/>
          </a:xfrm>
          <a:prstGeom prst="rect">
            <a:avLst/>
          </a:prstGeom>
          <a:effectLst>
            <a:outerShdw blurRad="50800" dist="101600" dir="2700000" algn="tl" rotWithShape="0">
              <a:srgbClr val="000000">
                <a:alpha val="43000"/>
              </a:srgbClr>
            </a:outerShdw>
          </a:effectLst>
        </p:spPr>
      </p:pic>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4" name="Slide Number Placeholder 3"/>
          <p:cNvSpPr>
            <a:spLocks noGrp="1"/>
          </p:cNvSpPr>
          <p:nvPr>
            <p:ph type="sldNum" sz="quarter" idx="4"/>
          </p:nvPr>
        </p:nvSpPr>
        <p:spPr/>
        <p:txBody>
          <a:bodyPr/>
          <a:lstStyle/>
          <a:p>
            <a:pPr algn="r"/>
            <a:fld id="{A0A56251-BD2A-9048-A894-ED47CF33A725}" type="slidenum">
              <a:rPr lang="en-US" smtClean="0"/>
              <a:pPr algn="r"/>
              <a:t>6</a:t>
            </a:fld>
            <a:endParaRPr lang="en-US" dirty="0"/>
          </a:p>
        </p:txBody>
      </p:sp>
    </p:spTree>
    <p:extLst>
      <p:ext uri="{BB962C8B-B14F-4D97-AF65-F5344CB8AC3E}">
        <p14:creationId xmlns:p14="http://schemas.microsoft.com/office/powerpoint/2010/main" val="3292950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IPPOG at Conferences</a:t>
            </a:r>
            <a:endParaRPr lang="en-GB" dirty="0"/>
          </a:p>
        </p:txBody>
      </p:sp>
      <p:sp>
        <p:nvSpPr>
          <p:cNvPr id="4" name="Rectangle 3"/>
          <p:cNvSpPr/>
          <p:nvPr/>
        </p:nvSpPr>
        <p:spPr>
          <a:xfrm>
            <a:off x="385192" y="1691713"/>
            <a:ext cx="8579296" cy="4833631"/>
          </a:xfrm>
          <a:prstGeom prst="rect">
            <a:avLst/>
          </a:prstGeom>
        </p:spPr>
        <p:txBody>
          <a:bodyPr wrap="square">
            <a:spAutoFit/>
          </a:bodyPr>
          <a:lstStyle/>
          <a:p>
            <a:pPr marL="342900" indent="-342900">
              <a:lnSpc>
                <a:spcPct val="90000"/>
              </a:lnSpc>
              <a:spcBef>
                <a:spcPts val="0"/>
              </a:spcBef>
              <a:buFont typeface="Wingdings" charset="2"/>
              <a:buChar char="q"/>
            </a:pPr>
            <a:r>
              <a:rPr lang="en-GB" b="1" dirty="0" smtClean="0">
                <a:solidFill>
                  <a:srgbClr val="800000"/>
                </a:solidFill>
              </a:rPr>
              <a:t>EPS HEP 2015 – Vienna</a:t>
            </a:r>
          </a:p>
          <a:p>
            <a:pPr marL="800100" lvl="1" indent="-342900">
              <a:lnSpc>
                <a:spcPct val="90000"/>
              </a:lnSpc>
              <a:spcBef>
                <a:spcPts val="0"/>
              </a:spcBef>
              <a:buFont typeface="Wingdings" charset="2"/>
              <a:buChar char="q"/>
            </a:pPr>
            <a:r>
              <a:rPr lang="en-GB" dirty="0" smtClean="0">
                <a:solidFill>
                  <a:srgbClr val="111881"/>
                </a:solidFill>
              </a:rPr>
              <a:t>Parallel sessions on education and outreach </a:t>
            </a:r>
            <a:br>
              <a:rPr lang="en-GB" dirty="0" smtClean="0">
                <a:solidFill>
                  <a:srgbClr val="111881"/>
                </a:solidFill>
              </a:rPr>
            </a:br>
            <a:r>
              <a:rPr lang="en-GB" dirty="0" smtClean="0">
                <a:solidFill>
                  <a:srgbClr val="111881"/>
                </a:solidFill>
              </a:rPr>
              <a:t>			– sessions  chairs are IPPOG members</a:t>
            </a:r>
          </a:p>
          <a:p>
            <a:pPr marL="800100" lvl="1" indent="-342900">
              <a:lnSpc>
                <a:spcPct val="90000"/>
              </a:lnSpc>
              <a:spcBef>
                <a:spcPts val="0"/>
              </a:spcBef>
              <a:buFont typeface="Wingdings" charset="2"/>
              <a:buChar char="q"/>
            </a:pPr>
            <a:r>
              <a:rPr lang="en-GB" dirty="0" smtClean="0">
                <a:solidFill>
                  <a:srgbClr val="111881"/>
                </a:solidFill>
              </a:rPr>
              <a:t>Panel discussion </a:t>
            </a:r>
            <a:r>
              <a:rPr lang="en-US" i="1" dirty="0" smtClean="0">
                <a:solidFill>
                  <a:srgbClr val="111881"/>
                </a:solidFill>
              </a:rPr>
              <a:t>"</a:t>
            </a:r>
            <a:r>
              <a:rPr lang="en-US" i="1" dirty="0">
                <a:solidFill>
                  <a:srgbClr val="111881"/>
                </a:solidFill>
              </a:rPr>
              <a:t>IPPOG: Experts in bringing new discoveries to the public" </a:t>
            </a:r>
            <a:r>
              <a:rPr lang="en-US" i="1" dirty="0" smtClean="0">
                <a:solidFill>
                  <a:srgbClr val="111881"/>
                </a:solidFill>
              </a:rPr>
              <a:t>(Michael </a:t>
            </a:r>
            <a:r>
              <a:rPr lang="en-US" i="1" dirty="0" err="1" smtClean="0">
                <a:solidFill>
                  <a:srgbClr val="111881"/>
                </a:solidFill>
              </a:rPr>
              <a:t>Kobel</a:t>
            </a:r>
            <a:r>
              <a:rPr lang="en-US" i="1" dirty="0" smtClean="0">
                <a:solidFill>
                  <a:srgbClr val="111881"/>
                </a:solidFill>
              </a:rPr>
              <a:t> –IPPOG Germany)</a:t>
            </a:r>
            <a:endParaRPr lang="en-GB" dirty="0" smtClean="0">
              <a:solidFill>
                <a:srgbClr val="111881"/>
              </a:solidFill>
            </a:endParaRPr>
          </a:p>
          <a:p>
            <a:pPr marL="342900" indent="-342900">
              <a:lnSpc>
                <a:spcPct val="90000"/>
              </a:lnSpc>
              <a:spcBef>
                <a:spcPts val="0"/>
              </a:spcBef>
              <a:buFont typeface="Wingdings" charset="2"/>
              <a:buChar char="q"/>
            </a:pPr>
            <a:r>
              <a:rPr lang="en-GB" b="1" dirty="0" smtClean="0">
                <a:solidFill>
                  <a:srgbClr val="800000"/>
                </a:solidFill>
              </a:rPr>
              <a:t>Lepton Photon 2015 – Ljubljana</a:t>
            </a:r>
          </a:p>
          <a:p>
            <a:pPr marL="800100" lvl="1" indent="-342900">
              <a:lnSpc>
                <a:spcPct val="90000"/>
              </a:lnSpc>
              <a:spcBef>
                <a:spcPts val="0"/>
              </a:spcBef>
              <a:buFont typeface="Wingdings" charset="2"/>
              <a:buChar char="q"/>
            </a:pPr>
            <a:r>
              <a:rPr lang="en-GB" dirty="0" smtClean="0">
                <a:solidFill>
                  <a:srgbClr val="111881"/>
                </a:solidFill>
              </a:rPr>
              <a:t> plenary talk </a:t>
            </a:r>
            <a:r>
              <a:rPr lang="en-GB" i="1" dirty="0" smtClean="0">
                <a:solidFill>
                  <a:srgbClr val="111881"/>
                </a:solidFill>
              </a:rPr>
              <a:t>“education &amp; outreach”</a:t>
            </a:r>
            <a:r>
              <a:rPr lang="en-GB" dirty="0" smtClean="0">
                <a:solidFill>
                  <a:srgbClr val="111881"/>
                </a:solidFill>
              </a:rPr>
              <a:t> </a:t>
            </a:r>
            <a:r>
              <a:rPr lang="en-GB" i="1" dirty="0" smtClean="0">
                <a:solidFill>
                  <a:srgbClr val="111881"/>
                </a:solidFill>
              </a:rPr>
              <a:t>(Kate Shaw – IPPOG ATLAS)</a:t>
            </a:r>
            <a:endParaRPr lang="en-GB" dirty="0" smtClean="0">
              <a:solidFill>
                <a:srgbClr val="111881"/>
              </a:solidFill>
            </a:endParaRPr>
          </a:p>
          <a:p>
            <a:pPr marL="342900" indent="-342900">
              <a:lnSpc>
                <a:spcPct val="90000"/>
              </a:lnSpc>
              <a:spcBef>
                <a:spcPts val="0"/>
              </a:spcBef>
              <a:buFont typeface="Wingdings" charset="2"/>
              <a:buChar char="q"/>
            </a:pPr>
            <a:r>
              <a:rPr lang="en-GB" b="1" dirty="0" smtClean="0">
                <a:solidFill>
                  <a:srgbClr val="800000"/>
                </a:solidFill>
              </a:rPr>
              <a:t>LHCP 2016 </a:t>
            </a:r>
            <a:r>
              <a:rPr lang="en-GB" b="1" dirty="0">
                <a:solidFill>
                  <a:srgbClr val="800000"/>
                </a:solidFill>
              </a:rPr>
              <a:t>– </a:t>
            </a:r>
            <a:r>
              <a:rPr lang="en-GB" b="1" dirty="0" smtClean="0">
                <a:solidFill>
                  <a:srgbClr val="800000"/>
                </a:solidFill>
              </a:rPr>
              <a:t>Lund</a:t>
            </a:r>
            <a:endParaRPr lang="en-GB" b="1" dirty="0">
              <a:solidFill>
                <a:srgbClr val="800000"/>
              </a:solidFill>
            </a:endParaRPr>
          </a:p>
          <a:p>
            <a:pPr marL="800100" lvl="1" indent="-342900">
              <a:lnSpc>
                <a:spcPct val="90000"/>
              </a:lnSpc>
              <a:spcBef>
                <a:spcPts val="0"/>
              </a:spcBef>
              <a:buFont typeface="Wingdings" charset="2"/>
              <a:buChar char="q"/>
            </a:pPr>
            <a:r>
              <a:rPr lang="en-GB" dirty="0">
                <a:solidFill>
                  <a:srgbClr val="111881"/>
                </a:solidFill>
              </a:rPr>
              <a:t>Parallel sessions on education and outreach </a:t>
            </a:r>
            <a:r>
              <a:rPr lang="en-GB" dirty="0" smtClean="0">
                <a:solidFill>
                  <a:srgbClr val="111881"/>
                </a:solidFill>
              </a:rPr>
              <a:t>← this session here !</a:t>
            </a:r>
          </a:p>
          <a:p>
            <a:pPr marL="342900" indent="-342900">
              <a:lnSpc>
                <a:spcPct val="90000"/>
              </a:lnSpc>
              <a:spcBef>
                <a:spcPts val="0"/>
              </a:spcBef>
              <a:buFont typeface="Wingdings" charset="2"/>
              <a:buChar char="q"/>
            </a:pPr>
            <a:r>
              <a:rPr lang="en-GB" b="1" dirty="0">
                <a:solidFill>
                  <a:srgbClr val="800000"/>
                </a:solidFill>
              </a:rPr>
              <a:t>ICHEP 2016 – Chicago</a:t>
            </a:r>
          </a:p>
          <a:p>
            <a:pPr marL="800100" lvl="1" indent="-342900">
              <a:lnSpc>
                <a:spcPct val="90000"/>
              </a:lnSpc>
              <a:spcBef>
                <a:spcPts val="0"/>
              </a:spcBef>
              <a:buFont typeface="Wingdings" charset="2"/>
              <a:buChar char="q"/>
            </a:pPr>
            <a:r>
              <a:rPr lang="en-GB" dirty="0">
                <a:solidFill>
                  <a:srgbClr val="111881"/>
                </a:solidFill>
              </a:rPr>
              <a:t>Parallel sessions on education and </a:t>
            </a:r>
            <a:r>
              <a:rPr lang="en-GB" dirty="0" smtClean="0">
                <a:solidFill>
                  <a:srgbClr val="111881"/>
                </a:solidFill>
              </a:rPr>
              <a:t>outreach (IPPOG engaged and invited) </a:t>
            </a:r>
            <a:endParaRPr lang="en-GB" i="1" dirty="0">
              <a:solidFill>
                <a:srgbClr val="111881"/>
              </a:solidFill>
            </a:endParaRPr>
          </a:p>
          <a:p>
            <a:pPr marL="342900" indent="-342900">
              <a:lnSpc>
                <a:spcPct val="90000"/>
              </a:lnSpc>
              <a:spcBef>
                <a:spcPts val="0"/>
              </a:spcBef>
              <a:buFont typeface="Wingdings" charset="2"/>
              <a:buChar char="q"/>
            </a:pPr>
            <a:r>
              <a:rPr lang="en-GB" b="1" dirty="0" smtClean="0">
                <a:solidFill>
                  <a:srgbClr val="800000"/>
                </a:solidFill>
              </a:rPr>
              <a:t>Physics, Technology, Ethics– </a:t>
            </a:r>
            <a:r>
              <a:rPr lang="en-GB" b="1" dirty="0" err="1" smtClean="0">
                <a:solidFill>
                  <a:srgbClr val="800000"/>
                </a:solidFill>
              </a:rPr>
              <a:t>Žilina</a:t>
            </a:r>
            <a:endParaRPr lang="en-GB" b="1" dirty="0">
              <a:solidFill>
                <a:srgbClr val="800000"/>
              </a:solidFill>
            </a:endParaRPr>
          </a:p>
          <a:p>
            <a:pPr marL="800100" lvl="1" indent="-342900">
              <a:lnSpc>
                <a:spcPct val="90000"/>
              </a:lnSpc>
              <a:spcBef>
                <a:spcPts val="0"/>
              </a:spcBef>
              <a:buFont typeface="Wingdings" charset="2"/>
              <a:buChar char="q"/>
            </a:pPr>
            <a:r>
              <a:rPr lang="en-GB" dirty="0" smtClean="0">
                <a:solidFill>
                  <a:srgbClr val="111881"/>
                </a:solidFill>
              </a:rPr>
              <a:t>Invited contribution on </a:t>
            </a:r>
            <a:r>
              <a:rPr lang="en-GB" i="1" dirty="0" smtClean="0">
                <a:solidFill>
                  <a:srgbClr val="111881"/>
                </a:solidFill>
              </a:rPr>
              <a:t>Some Ethical Questions related to Particle Physics </a:t>
            </a:r>
            <a:r>
              <a:rPr lang="en-GB" dirty="0" smtClean="0">
                <a:solidFill>
                  <a:srgbClr val="111881"/>
                </a:solidFill>
              </a:rPr>
              <a:t>(Ivan </a:t>
            </a:r>
            <a:r>
              <a:rPr lang="en-GB" dirty="0" err="1" smtClean="0">
                <a:solidFill>
                  <a:srgbClr val="111881"/>
                </a:solidFill>
              </a:rPr>
              <a:t>Melo</a:t>
            </a:r>
            <a:r>
              <a:rPr lang="en-GB" dirty="0" smtClean="0">
                <a:solidFill>
                  <a:srgbClr val="111881"/>
                </a:solidFill>
              </a:rPr>
              <a:t> – IPPOG Slovakia; Thomas </a:t>
            </a:r>
            <a:r>
              <a:rPr lang="en-GB" dirty="0" err="1" smtClean="0">
                <a:solidFill>
                  <a:srgbClr val="111881"/>
                </a:solidFill>
              </a:rPr>
              <a:t>Naumann</a:t>
            </a:r>
            <a:r>
              <a:rPr lang="en-GB" dirty="0" smtClean="0">
                <a:solidFill>
                  <a:srgbClr val="111881"/>
                </a:solidFill>
              </a:rPr>
              <a:t> – IPPPOG DESY; HPB) </a:t>
            </a:r>
          </a:p>
          <a:p>
            <a:pPr marL="342900" indent="-342900">
              <a:lnSpc>
                <a:spcPct val="90000"/>
              </a:lnSpc>
              <a:spcBef>
                <a:spcPts val="0"/>
              </a:spcBef>
              <a:buFont typeface="Wingdings" charset="2"/>
              <a:buChar char="q"/>
            </a:pPr>
            <a:r>
              <a:rPr lang="en-GB" b="1" dirty="0" smtClean="0">
                <a:solidFill>
                  <a:srgbClr val="800000"/>
                </a:solidFill>
              </a:rPr>
              <a:t>WCPE 2016 </a:t>
            </a:r>
            <a:r>
              <a:rPr lang="en-GB" b="1" dirty="0">
                <a:solidFill>
                  <a:srgbClr val="800000"/>
                </a:solidFill>
              </a:rPr>
              <a:t>– </a:t>
            </a:r>
            <a:r>
              <a:rPr lang="en-GB" b="1" dirty="0" smtClean="0">
                <a:solidFill>
                  <a:srgbClr val="800000"/>
                </a:solidFill>
              </a:rPr>
              <a:t>Sao Paulo</a:t>
            </a:r>
            <a:endParaRPr lang="en-GB" b="1" dirty="0">
              <a:solidFill>
                <a:srgbClr val="800000"/>
              </a:solidFill>
            </a:endParaRPr>
          </a:p>
          <a:p>
            <a:pPr marL="800100" lvl="1" indent="-342900">
              <a:lnSpc>
                <a:spcPct val="90000"/>
              </a:lnSpc>
              <a:spcBef>
                <a:spcPts val="0"/>
              </a:spcBef>
              <a:buFont typeface="Wingdings" charset="2"/>
              <a:buChar char="q"/>
            </a:pPr>
            <a:r>
              <a:rPr lang="en-GB" i="1" dirty="0" smtClean="0">
                <a:solidFill>
                  <a:srgbClr val="111881"/>
                </a:solidFill>
              </a:rPr>
              <a:t>CERN </a:t>
            </a:r>
            <a:r>
              <a:rPr lang="en-GB" i="1" dirty="0" err="1">
                <a:solidFill>
                  <a:srgbClr val="111881"/>
                </a:solidFill>
              </a:rPr>
              <a:t>Masterclass</a:t>
            </a:r>
            <a:r>
              <a:rPr lang="en-GB" i="1" dirty="0">
                <a:solidFill>
                  <a:srgbClr val="111881"/>
                </a:solidFill>
              </a:rPr>
              <a:t> courses and the impact on school </a:t>
            </a:r>
            <a:r>
              <a:rPr lang="en-GB" i="1" dirty="0" smtClean="0">
                <a:solidFill>
                  <a:srgbClr val="111881"/>
                </a:solidFill>
              </a:rPr>
              <a:t>physics </a:t>
            </a:r>
            <a:r>
              <a:rPr lang="en-GB" dirty="0" smtClean="0">
                <a:solidFill>
                  <a:srgbClr val="111881"/>
                </a:solidFill>
              </a:rPr>
              <a:t>(</a:t>
            </a:r>
            <a:r>
              <a:rPr lang="en-GB" dirty="0" err="1" smtClean="0">
                <a:solidFill>
                  <a:srgbClr val="111881"/>
                </a:solidFill>
              </a:rPr>
              <a:t>Uta</a:t>
            </a:r>
            <a:r>
              <a:rPr lang="en-GB" dirty="0" smtClean="0">
                <a:solidFill>
                  <a:srgbClr val="111881"/>
                </a:solidFill>
              </a:rPr>
              <a:t> </a:t>
            </a:r>
            <a:r>
              <a:rPr lang="en-GB" dirty="0" err="1" smtClean="0">
                <a:solidFill>
                  <a:srgbClr val="111881"/>
                </a:solidFill>
              </a:rPr>
              <a:t>Bilow</a:t>
            </a:r>
            <a:r>
              <a:rPr lang="en-GB" dirty="0" smtClean="0">
                <a:solidFill>
                  <a:srgbClr val="111881"/>
                </a:solidFill>
              </a:rPr>
              <a:t> – IPPOG </a:t>
            </a:r>
            <a:r>
              <a:rPr lang="en-GB" dirty="0" err="1" smtClean="0">
                <a:solidFill>
                  <a:srgbClr val="111881"/>
                </a:solidFill>
              </a:rPr>
              <a:t>Masterclasses</a:t>
            </a:r>
            <a:r>
              <a:rPr lang="en-GB" dirty="0" smtClean="0">
                <a:solidFill>
                  <a:srgbClr val="111881"/>
                </a:solidFill>
              </a:rPr>
              <a:t>) </a:t>
            </a:r>
            <a:endParaRPr lang="en-GB" i="1" dirty="0">
              <a:solidFill>
                <a:srgbClr val="111881"/>
              </a:solidFill>
            </a:endParaRPr>
          </a:p>
          <a:p>
            <a:pPr lvl="1">
              <a:lnSpc>
                <a:spcPct val="90000"/>
              </a:lnSpc>
              <a:spcBef>
                <a:spcPts val="0"/>
              </a:spcBef>
            </a:pPr>
            <a:endParaRPr lang="en-GB" i="1" dirty="0" smtClean="0">
              <a:solidFill>
                <a:srgbClr val="111881"/>
              </a:solidFill>
            </a:endParaRPr>
          </a:p>
          <a:p>
            <a:pPr marL="342900" indent="-342900">
              <a:lnSpc>
                <a:spcPct val="90000"/>
              </a:lnSpc>
              <a:buFont typeface="Wingdings" charset="2"/>
              <a:buChar char="q"/>
            </a:pPr>
            <a:r>
              <a:rPr lang="is-IS" i="1" dirty="0" smtClean="0">
                <a:solidFill>
                  <a:srgbClr val="111881"/>
                </a:solidFill>
              </a:rPr>
              <a:t>…</a:t>
            </a:r>
            <a:endParaRPr lang="en-GB" i="1" dirty="0" smtClean="0">
              <a:solidFill>
                <a:srgbClr val="111881"/>
              </a:solidFill>
            </a:endParaRPr>
          </a:p>
        </p:txBody>
      </p:sp>
      <p:sp>
        <p:nvSpPr>
          <p:cNvPr id="3" name="Rectangle 2"/>
          <p:cNvSpPr/>
          <p:nvPr/>
        </p:nvSpPr>
        <p:spPr>
          <a:xfrm>
            <a:off x="110201" y="980728"/>
            <a:ext cx="9171802" cy="646331"/>
          </a:xfrm>
          <a:prstGeom prst="rect">
            <a:avLst/>
          </a:prstGeom>
        </p:spPr>
        <p:txBody>
          <a:bodyPr wrap="none">
            <a:spAutoFit/>
          </a:bodyPr>
          <a:lstStyle/>
          <a:p>
            <a:r>
              <a:rPr lang="en-GB" b="1" dirty="0" smtClean="0">
                <a:solidFill>
                  <a:srgbClr val="111881"/>
                </a:solidFill>
              </a:rPr>
              <a:t>Education &amp; Outreach becoming an integral part in international HEP conferences,</a:t>
            </a:r>
          </a:p>
          <a:p>
            <a:r>
              <a:rPr lang="en-GB" b="1" dirty="0">
                <a:solidFill>
                  <a:srgbClr val="111881"/>
                </a:solidFill>
              </a:rPr>
              <a:t>w</a:t>
            </a:r>
            <a:r>
              <a:rPr lang="en-GB" b="1" dirty="0" smtClean="0">
                <a:solidFill>
                  <a:srgbClr val="111881"/>
                </a:solidFill>
              </a:rPr>
              <a:t>here IPPOG is an active player and driver</a:t>
            </a:r>
            <a:endParaRPr lang="en-US" b="1" dirty="0">
              <a:solidFill>
                <a:srgbClr val="111881"/>
              </a:solidFill>
            </a:endParaRPr>
          </a:p>
        </p:txBody>
      </p:sp>
      <p:sp>
        <p:nvSpPr>
          <p:cNvPr id="5" name="Date Placeholder 4"/>
          <p:cNvSpPr>
            <a:spLocks noGrp="1"/>
          </p:cNvSpPr>
          <p:nvPr>
            <p:ph type="dt" sz="half" idx="2"/>
          </p:nvPr>
        </p:nvSpPr>
        <p:spPr/>
        <p:txBody>
          <a:bodyPr/>
          <a:lstStyle/>
          <a:p>
            <a:r>
              <a:rPr lang="de-CH" smtClean="0"/>
              <a:t>IPPOG Meeting #12, CERN, 10-12 November 2016</a:t>
            </a:r>
            <a:endParaRPr lang="en-US" dirty="0"/>
          </a:p>
        </p:txBody>
      </p:sp>
      <p:sp>
        <p:nvSpPr>
          <p:cNvPr id="6" name="Slide Number Placeholder 5"/>
          <p:cNvSpPr>
            <a:spLocks noGrp="1"/>
          </p:cNvSpPr>
          <p:nvPr>
            <p:ph type="sldNum" sz="quarter" idx="4"/>
          </p:nvPr>
        </p:nvSpPr>
        <p:spPr/>
        <p:txBody>
          <a:bodyPr/>
          <a:lstStyle/>
          <a:p>
            <a:pPr algn="r"/>
            <a:fld id="{A0A56251-BD2A-9048-A894-ED47CF33A725}" type="slidenum">
              <a:rPr lang="en-US" smtClean="0"/>
              <a:pPr algn="r"/>
              <a:t>7</a:t>
            </a:fld>
            <a:endParaRPr lang="en-US" dirty="0"/>
          </a:p>
        </p:txBody>
      </p:sp>
    </p:spTree>
    <p:extLst>
      <p:ext uri="{BB962C8B-B14F-4D97-AF65-F5344CB8AC3E}">
        <p14:creationId xmlns:p14="http://schemas.microsoft.com/office/powerpoint/2010/main" val="2622115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3096950" cy="1134263"/>
          </a:xfrm>
          <a:prstGeom prst="rect">
            <a:avLst/>
          </a:prstGeom>
        </p:spPr>
      </p:pic>
      <p:sp>
        <p:nvSpPr>
          <p:cNvPr id="5" name="TextBox 4"/>
          <p:cNvSpPr txBox="1"/>
          <p:nvPr/>
        </p:nvSpPr>
        <p:spPr>
          <a:xfrm>
            <a:off x="2367604" y="1370842"/>
            <a:ext cx="1974437" cy="1159531"/>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CERN:  Outreach in the International Context </a:t>
            </a:r>
          </a:p>
          <a:p>
            <a:r>
              <a:rPr lang="en-US" sz="1100" dirty="0" err="1">
                <a:solidFill>
                  <a:srgbClr val="132087"/>
                </a:solidFill>
                <a:latin typeface="Helvetica Neue Light" charset="0"/>
                <a:ea typeface="Helvetica Neue Light" charset="0"/>
                <a:cs typeface="Helvetica Neue Light" charset="0"/>
              </a:rPr>
              <a:t>Sascha</a:t>
            </a:r>
            <a:r>
              <a:rPr lang="en-US" sz="1100" dirty="0">
                <a:solidFill>
                  <a:srgbClr val="132087"/>
                </a:solidFill>
                <a:latin typeface="Helvetica Neue Light" charset="0"/>
                <a:ea typeface="Helvetica Neue Light" charset="0"/>
                <a:cs typeface="Helvetica Neue Light" charset="0"/>
              </a:rPr>
              <a:t> </a:t>
            </a:r>
            <a:r>
              <a:rPr lang="en-US" sz="1100" dirty="0" err="1">
                <a:solidFill>
                  <a:srgbClr val="132087"/>
                </a:solidFill>
                <a:latin typeface="Helvetica Neue Light" charset="0"/>
                <a:ea typeface="Helvetica Neue Light" charset="0"/>
                <a:cs typeface="Helvetica Neue Light" charset="0"/>
              </a:rPr>
              <a:t>Schmeling</a:t>
            </a:r>
            <a:r>
              <a:rPr lang="en-US" sz="1100" dirty="0">
                <a:solidFill>
                  <a:srgbClr val="132087"/>
                </a:solidFill>
                <a:latin typeface="Helvetica Neue Light" charset="0"/>
                <a:ea typeface="Helvetica Neue Light" charset="0"/>
                <a:cs typeface="Helvetica Neue Light" charset="0"/>
              </a:rPr>
              <a:t> on behalf of CERN</a:t>
            </a:r>
          </a:p>
        </p:txBody>
      </p:sp>
      <p:pic>
        <p:nvPicPr>
          <p:cNvPr id="6" name="Picture 5"/>
          <p:cNvPicPr>
            <a:picLocks noChangeAspect="1"/>
          </p:cNvPicPr>
          <p:nvPr/>
        </p:nvPicPr>
        <p:blipFill>
          <a:blip r:embed="rId3"/>
          <a:stretch>
            <a:fillRect/>
          </a:stretch>
        </p:blipFill>
        <p:spPr>
          <a:xfrm>
            <a:off x="0" y="1370842"/>
            <a:ext cx="2367604" cy="1399572"/>
          </a:xfrm>
          <a:prstGeom prst="rect">
            <a:avLst/>
          </a:prstGeom>
        </p:spPr>
      </p:pic>
      <p:pic>
        <p:nvPicPr>
          <p:cNvPr id="7" name="Picture 6"/>
          <p:cNvPicPr>
            <a:picLocks noChangeAspect="1"/>
          </p:cNvPicPr>
          <p:nvPr/>
        </p:nvPicPr>
        <p:blipFill>
          <a:blip r:embed="rId4"/>
          <a:stretch>
            <a:fillRect/>
          </a:stretch>
        </p:blipFill>
        <p:spPr>
          <a:xfrm>
            <a:off x="0" y="2977830"/>
            <a:ext cx="2397555" cy="1880432"/>
          </a:xfrm>
          <a:prstGeom prst="rect">
            <a:avLst/>
          </a:prstGeom>
        </p:spPr>
      </p:pic>
      <p:sp>
        <p:nvSpPr>
          <p:cNvPr id="8" name="TextBox 7"/>
          <p:cNvSpPr txBox="1"/>
          <p:nvPr/>
        </p:nvSpPr>
        <p:spPr>
          <a:xfrm>
            <a:off x="2382579" y="2977830"/>
            <a:ext cx="1959462" cy="921678"/>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IPPOG:  Worldwide Outreach </a:t>
            </a:r>
          </a:p>
          <a:p>
            <a:r>
              <a:rPr lang="en-US" sz="1100" dirty="0">
                <a:solidFill>
                  <a:srgbClr val="132087"/>
                </a:solidFill>
                <a:latin typeface="Helvetica Neue Light" charset="0"/>
                <a:ea typeface="Helvetica Neue Light" charset="0"/>
                <a:cs typeface="Helvetica Neue Light" charset="0"/>
              </a:rPr>
              <a:t>Hans Peter Beck on behalf of IPPOG</a:t>
            </a:r>
          </a:p>
        </p:txBody>
      </p:sp>
      <p:pic>
        <p:nvPicPr>
          <p:cNvPr id="9" name="Picture 8"/>
          <p:cNvPicPr>
            <a:picLocks noChangeAspect="1"/>
          </p:cNvPicPr>
          <p:nvPr/>
        </p:nvPicPr>
        <p:blipFill>
          <a:blip r:embed="rId5"/>
          <a:stretch>
            <a:fillRect/>
          </a:stretch>
        </p:blipFill>
        <p:spPr>
          <a:xfrm>
            <a:off x="46318" y="5139319"/>
            <a:ext cx="2321286" cy="1360200"/>
          </a:xfrm>
          <a:prstGeom prst="rect">
            <a:avLst/>
          </a:prstGeom>
        </p:spPr>
      </p:pic>
      <p:sp>
        <p:nvSpPr>
          <p:cNvPr id="10" name="TextBox 9"/>
          <p:cNvSpPr txBox="1"/>
          <p:nvPr/>
        </p:nvSpPr>
        <p:spPr>
          <a:xfrm>
            <a:off x="2410921" y="5139318"/>
            <a:ext cx="1931119" cy="921678"/>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ATLAS &amp; CMS Data Release and Tools</a:t>
            </a:r>
          </a:p>
          <a:p>
            <a:r>
              <a:rPr lang="en-US" sz="1100" dirty="0">
                <a:solidFill>
                  <a:srgbClr val="132087"/>
                </a:solidFill>
                <a:latin typeface="Helvetica Neue Light" charset="0"/>
                <a:ea typeface="Helvetica Neue Light" charset="0"/>
                <a:cs typeface="Helvetica Neue Light" charset="0"/>
              </a:rPr>
              <a:t>Felix </a:t>
            </a:r>
            <a:r>
              <a:rPr lang="en-US" sz="1100" dirty="0" err="1">
                <a:solidFill>
                  <a:srgbClr val="132087"/>
                </a:solidFill>
                <a:latin typeface="Helvetica Neue Light" charset="0"/>
                <a:ea typeface="Helvetica Neue Light" charset="0"/>
                <a:cs typeface="Helvetica Neue Light" charset="0"/>
              </a:rPr>
              <a:t>Socher</a:t>
            </a:r>
            <a:r>
              <a:rPr lang="en-US" sz="1100" dirty="0">
                <a:solidFill>
                  <a:srgbClr val="132087"/>
                </a:solidFill>
                <a:latin typeface="Helvetica Neue Light" charset="0"/>
                <a:ea typeface="Helvetica Neue Light" charset="0"/>
                <a:cs typeface="Helvetica Neue Light" charset="0"/>
              </a:rPr>
              <a:t> on behalf on ATLAS &amp;CMS</a:t>
            </a:r>
          </a:p>
        </p:txBody>
      </p:sp>
      <p:pic>
        <p:nvPicPr>
          <p:cNvPr id="11" name="Picture 10"/>
          <p:cNvPicPr>
            <a:picLocks noChangeAspect="1"/>
          </p:cNvPicPr>
          <p:nvPr/>
        </p:nvPicPr>
        <p:blipFill>
          <a:blip r:embed="rId6"/>
          <a:stretch>
            <a:fillRect/>
          </a:stretch>
        </p:blipFill>
        <p:spPr>
          <a:xfrm>
            <a:off x="4646504" y="1388900"/>
            <a:ext cx="2339053" cy="1381514"/>
          </a:xfrm>
          <a:prstGeom prst="rect">
            <a:avLst/>
          </a:prstGeom>
        </p:spPr>
      </p:pic>
      <p:sp>
        <p:nvSpPr>
          <p:cNvPr id="12" name="TextBox 11"/>
          <p:cNvSpPr txBox="1"/>
          <p:nvPr/>
        </p:nvSpPr>
        <p:spPr>
          <a:xfrm>
            <a:off x="6985557" y="1370842"/>
            <a:ext cx="1989412" cy="1397383"/>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LHC </a:t>
            </a:r>
            <a:r>
              <a:rPr lang="en-US" sz="1500" b="1" dirty="0" err="1">
                <a:solidFill>
                  <a:srgbClr val="132087"/>
                </a:solidFill>
                <a:latin typeface="Helvetica Neue Light" charset="0"/>
                <a:ea typeface="Helvetica Neue Light" charset="0"/>
                <a:cs typeface="Helvetica Neue Light" charset="0"/>
              </a:rPr>
              <a:t>Masterclasses</a:t>
            </a:r>
            <a:r>
              <a:rPr lang="en-US" sz="1500" b="1" dirty="0">
                <a:solidFill>
                  <a:srgbClr val="132087"/>
                </a:solidFill>
                <a:latin typeface="Helvetica Neue Light" charset="0"/>
                <a:ea typeface="Helvetica Neue Light" charset="0"/>
                <a:cs typeface="Helvetica Neue Light" charset="0"/>
              </a:rPr>
              <a:t>. Bringing Particle Physics into the Classroom</a:t>
            </a:r>
          </a:p>
          <a:p>
            <a:r>
              <a:rPr lang="en-US" sz="1100" dirty="0">
                <a:solidFill>
                  <a:srgbClr val="132087"/>
                </a:solidFill>
                <a:latin typeface="Helvetica Neue Light" charset="0"/>
                <a:ea typeface="Helvetica Neue Light" charset="0"/>
                <a:cs typeface="Helvetica Neue Light" charset="0"/>
              </a:rPr>
              <a:t>Vladimir </a:t>
            </a:r>
            <a:r>
              <a:rPr lang="en-US" sz="1100" dirty="0" err="1">
                <a:solidFill>
                  <a:srgbClr val="132087"/>
                </a:solidFill>
                <a:latin typeface="Helvetica Neue Light" charset="0"/>
                <a:ea typeface="Helvetica Neue Light" charset="0"/>
                <a:cs typeface="Helvetica Neue Light" charset="0"/>
              </a:rPr>
              <a:t>Gligorov</a:t>
            </a:r>
            <a:r>
              <a:rPr lang="en-US" sz="1100" dirty="0">
                <a:solidFill>
                  <a:srgbClr val="132087"/>
                </a:solidFill>
                <a:latin typeface="Helvetica Neue Light" charset="0"/>
                <a:ea typeface="Helvetica Neue Light" charset="0"/>
                <a:cs typeface="Helvetica Neue Light" charset="0"/>
              </a:rPr>
              <a:t> on behalf of ALICE, ATLAS, CMS, &amp; </a:t>
            </a:r>
            <a:r>
              <a:rPr lang="en-US" sz="1100" dirty="0" err="1">
                <a:solidFill>
                  <a:srgbClr val="132087"/>
                </a:solidFill>
                <a:latin typeface="Helvetica Neue Light" charset="0"/>
                <a:ea typeface="Helvetica Neue Light" charset="0"/>
                <a:cs typeface="Helvetica Neue Light" charset="0"/>
              </a:rPr>
              <a:t>LHCb</a:t>
            </a:r>
            <a:endParaRPr lang="en-US" sz="1100" dirty="0">
              <a:solidFill>
                <a:srgbClr val="132087"/>
              </a:solidFill>
              <a:latin typeface="Helvetica Neue Light" charset="0"/>
              <a:ea typeface="Helvetica Neue Light" charset="0"/>
              <a:cs typeface="Helvetica Neue Light" charset="0"/>
            </a:endParaRPr>
          </a:p>
        </p:txBody>
      </p:sp>
      <p:pic>
        <p:nvPicPr>
          <p:cNvPr id="13" name="Picture 12"/>
          <p:cNvPicPr>
            <a:picLocks noChangeAspect="1"/>
          </p:cNvPicPr>
          <p:nvPr/>
        </p:nvPicPr>
        <p:blipFill>
          <a:blip r:embed="rId7"/>
          <a:stretch>
            <a:fillRect/>
          </a:stretch>
        </p:blipFill>
        <p:spPr>
          <a:xfrm>
            <a:off x="4646504" y="2977829"/>
            <a:ext cx="2339053" cy="1778368"/>
          </a:xfrm>
          <a:prstGeom prst="rect">
            <a:avLst/>
          </a:prstGeom>
        </p:spPr>
      </p:pic>
      <p:sp>
        <p:nvSpPr>
          <p:cNvPr id="14" name="TextBox 13"/>
          <p:cNvSpPr txBox="1"/>
          <p:nvPr/>
        </p:nvSpPr>
        <p:spPr>
          <a:xfrm>
            <a:off x="6985557" y="2977830"/>
            <a:ext cx="1989412" cy="1287011"/>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LHC Communication &amp; </a:t>
            </a:r>
            <a:r>
              <a:rPr lang="en-US" sz="1500" b="1" dirty="0" err="1">
                <a:solidFill>
                  <a:srgbClr val="132087"/>
                </a:solidFill>
                <a:latin typeface="Helvetica Neue Light" charset="0"/>
                <a:ea typeface="Helvetica Neue Light" charset="0"/>
                <a:cs typeface="Helvetica Neue Light" charset="0"/>
              </a:rPr>
              <a:t>Enagement</a:t>
            </a:r>
            <a:r>
              <a:rPr lang="en-US" sz="1500" b="1" dirty="0">
                <a:solidFill>
                  <a:srgbClr val="132087"/>
                </a:solidFill>
                <a:latin typeface="Helvetica Neue Light" charset="0"/>
                <a:ea typeface="Helvetica Neue Light" charset="0"/>
                <a:cs typeface="Helvetica Neue Light" charset="0"/>
              </a:rPr>
              <a:t> with New Audiences </a:t>
            </a:r>
          </a:p>
          <a:p>
            <a:r>
              <a:rPr lang="en-US" sz="1100" dirty="0" err="1">
                <a:solidFill>
                  <a:srgbClr val="132087"/>
                </a:solidFill>
                <a:latin typeface="Helvetica Neue Light" charset="0"/>
                <a:ea typeface="Helvetica Neue Light" charset="0"/>
                <a:cs typeface="Helvetica Neue Light" charset="0"/>
              </a:rPr>
              <a:t>Despina</a:t>
            </a:r>
            <a:r>
              <a:rPr lang="en-US" sz="1100" dirty="0">
                <a:solidFill>
                  <a:srgbClr val="132087"/>
                </a:solidFill>
                <a:latin typeface="Helvetica Neue Light" charset="0"/>
                <a:ea typeface="Helvetica Neue Light" charset="0"/>
                <a:cs typeface="Helvetica Neue Light" charset="0"/>
              </a:rPr>
              <a:t> </a:t>
            </a:r>
            <a:r>
              <a:rPr lang="en-US" sz="1100" dirty="0" err="1">
                <a:solidFill>
                  <a:srgbClr val="132087"/>
                </a:solidFill>
                <a:latin typeface="Helvetica Neue Light" charset="0"/>
                <a:ea typeface="Helvetica Neue Light" charset="0"/>
                <a:cs typeface="Helvetica Neue Light" charset="0"/>
              </a:rPr>
              <a:t>Hatzifoadou</a:t>
            </a:r>
            <a:r>
              <a:rPr lang="en-US" sz="1100" dirty="0">
                <a:solidFill>
                  <a:srgbClr val="132087"/>
                </a:solidFill>
                <a:latin typeface="Helvetica Neue Light" charset="0"/>
                <a:ea typeface="Helvetica Neue Light" charset="0"/>
                <a:cs typeface="Helvetica Neue Light" charset="0"/>
              </a:rPr>
              <a:t> on behalf of ALICE, ATLAS, CMS, &amp; </a:t>
            </a:r>
            <a:r>
              <a:rPr lang="en-US" sz="1100" dirty="0" err="1">
                <a:solidFill>
                  <a:srgbClr val="132087"/>
                </a:solidFill>
                <a:latin typeface="Helvetica Neue Light" charset="0"/>
                <a:ea typeface="Helvetica Neue Light" charset="0"/>
                <a:cs typeface="Helvetica Neue Light" charset="0"/>
              </a:rPr>
              <a:t>LHCb</a:t>
            </a:r>
            <a:endParaRPr lang="en-US" sz="1100" dirty="0">
              <a:solidFill>
                <a:srgbClr val="132087"/>
              </a:solidFill>
              <a:latin typeface="Helvetica Neue Light" charset="0"/>
              <a:ea typeface="Helvetica Neue Light" charset="0"/>
              <a:cs typeface="Helvetica Neue Light" charset="0"/>
            </a:endParaRPr>
          </a:p>
        </p:txBody>
      </p:sp>
      <p:pic>
        <p:nvPicPr>
          <p:cNvPr id="15" name="Picture 14"/>
          <p:cNvPicPr>
            <a:picLocks noChangeAspect="1"/>
          </p:cNvPicPr>
          <p:nvPr/>
        </p:nvPicPr>
        <p:blipFill>
          <a:blip r:embed="rId8"/>
          <a:stretch>
            <a:fillRect/>
          </a:stretch>
        </p:blipFill>
        <p:spPr>
          <a:xfrm>
            <a:off x="4646504" y="4923462"/>
            <a:ext cx="2271214" cy="1788657"/>
          </a:xfrm>
          <a:prstGeom prst="rect">
            <a:avLst/>
          </a:prstGeom>
        </p:spPr>
      </p:pic>
      <p:sp>
        <p:nvSpPr>
          <p:cNvPr id="16" name="TextBox 15"/>
          <p:cNvSpPr txBox="1"/>
          <p:nvPr/>
        </p:nvSpPr>
        <p:spPr>
          <a:xfrm>
            <a:off x="6985557" y="4923462"/>
            <a:ext cx="1989412" cy="1397383"/>
          </a:xfrm>
          <a:prstGeom prst="rect">
            <a:avLst/>
          </a:prstGeom>
          <a:noFill/>
        </p:spPr>
        <p:txBody>
          <a:bodyPr wrap="square" lIns="85844" tIns="42922" rIns="85844" bIns="42922" rtlCol="0">
            <a:spAutoFit/>
          </a:bodyPr>
          <a:lstStyle/>
          <a:p>
            <a:r>
              <a:rPr lang="en-US" sz="1500" b="1" dirty="0">
                <a:solidFill>
                  <a:srgbClr val="132087"/>
                </a:solidFill>
                <a:latin typeface="Helvetica Neue Light" charset="0"/>
                <a:ea typeface="Helvetica Neue Light" charset="0"/>
                <a:cs typeface="Helvetica Neue Light" charset="0"/>
              </a:rPr>
              <a:t>Education and Communication with Art at ATLAS and CMS </a:t>
            </a:r>
          </a:p>
          <a:p>
            <a:r>
              <a:rPr lang="en-US" sz="1100" dirty="0" err="1">
                <a:solidFill>
                  <a:srgbClr val="132087"/>
                </a:solidFill>
                <a:latin typeface="Helvetica Neue Light" charset="0"/>
                <a:ea typeface="Helvetica Neue Light" charset="0"/>
                <a:cs typeface="Helvetica Neue Light" charset="0"/>
              </a:rPr>
              <a:t>Pierluigi</a:t>
            </a:r>
            <a:r>
              <a:rPr lang="en-US" sz="1100" dirty="0">
                <a:solidFill>
                  <a:srgbClr val="132087"/>
                </a:solidFill>
                <a:latin typeface="Helvetica Neue Light" charset="0"/>
                <a:ea typeface="Helvetica Neue Light" charset="0"/>
                <a:cs typeface="Helvetica Neue Light" charset="0"/>
              </a:rPr>
              <a:t> </a:t>
            </a:r>
            <a:r>
              <a:rPr lang="en-US" sz="1100" dirty="0" err="1">
                <a:solidFill>
                  <a:srgbClr val="132087"/>
                </a:solidFill>
                <a:latin typeface="Helvetica Neue Light" charset="0"/>
                <a:ea typeface="Helvetica Neue Light" charset="0"/>
                <a:cs typeface="Helvetica Neue Light" charset="0"/>
              </a:rPr>
              <a:t>Paolucci</a:t>
            </a:r>
            <a:r>
              <a:rPr lang="en-US" sz="1100" dirty="0">
                <a:solidFill>
                  <a:srgbClr val="132087"/>
                </a:solidFill>
                <a:latin typeface="Helvetica Neue Light" charset="0"/>
                <a:ea typeface="Helvetica Neue Light" charset="0"/>
                <a:cs typeface="Helvetica Neue Light" charset="0"/>
              </a:rPr>
              <a:t> </a:t>
            </a:r>
          </a:p>
          <a:p>
            <a:r>
              <a:rPr lang="en-US" sz="1100" dirty="0">
                <a:solidFill>
                  <a:srgbClr val="132087"/>
                </a:solidFill>
                <a:latin typeface="Helvetica Neue Light" charset="0"/>
                <a:ea typeface="Helvetica Neue Light" charset="0"/>
                <a:cs typeface="Helvetica Neue Light" charset="0"/>
              </a:rPr>
              <a:t>on behalf of ATLAS &amp; CMS</a:t>
            </a:r>
          </a:p>
        </p:txBody>
      </p:sp>
      <p:cxnSp>
        <p:nvCxnSpPr>
          <p:cNvPr id="18" name="Straight Connector 17"/>
          <p:cNvCxnSpPr/>
          <p:nvPr/>
        </p:nvCxnSpPr>
        <p:spPr>
          <a:xfrm>
            <a:off x="0" y="1134264"/>
            <a:ext cx="91440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096950" y="75052"/>
            <a:ext cx="5896303" cy="535168"/>
          </a:xfrm>
          <a:prstGeom prst="rect">
            <a:avLst/>
          </a:prstGeom>
          <a:noFill/>
        </p:spPr>
        <p:txBody>
          <a:bodyPr wrap="square" lIns="85844" tIns="42922" rIns="85844" bIns="42922" rtlCol="0">
            <a:spAutoFit/>
          </a:bodyPr>
          <a:lstStyle/>
          <a:p>
            <a:r>
              <a:rPr lang="en-US" b="1" dirty="0">
                <a:solidFill>
                  <a:srgbClr val="132087"/>
                </a:solidFill>
                <a:latin typeface="Helvetica Neue Light" charset="0"/>
                <a:ea typeface="Helvetica Neue Light" charset="0"/>
                <a:cs typeface="Helvetica Neue Light" charset="0"/>
              </a:rPr>
              <a:t>Fourth Annual Large Hadron Collider Physics </a:t>
            </a:r>
            <a:r>
              <a:rPr lang="en-US" b="1" dirty="0" smtClean="0">
                <a:solidFill>
                  <a:srgbClr val="132087"/>
                </a:solidFill>
                <a:latin typeface="Helvetica Neue Light" charset="0"/>
                <a:ea typeface="Helvetica Neue Light" charset="0"/>
                <a:cs typeface="Helvetica Neue Light" charset="0"/>
              </a:rPr>
              <a:t>Conference</a:t>
            </a:r>
          </a:p>
          <a:p>
            <a:r>
              <a:rPr lang="en-US" sz="1100" dirty="0">
                <a:solidFill>
                  <a:srgbClr val="132087"/>
                </a:solidFill>
                <a:latin typeface="Helvetica Neue Light" charset="0"/>
                <a:ea typeface="Helvetica Neue Light" charset="0"/>
                <a:cs typeface="Helvetica Neue Light" charset="0"/>
              </a:rPr>
              <a:t>Lund, Sweden, 13th - 18th June 2016</a:t>
            </a:r>
          </a:p>
        </p:txBody>
      </p:sp>
      <p:sp>
        <p:nvSpPr>
          <p:cNvPr id="21" name="TextBox 20"/>
          <p:cNvSpPr txBox="1"/>
          <p:nvPr/>
        </p:nvSpPr>
        <p:spPr>
          <a:xfrm>
            <a:off x="3096950" y="695850"/>
            <a:ext cx="6047050" cy="363681"/>
          </a:xfrm>
          <a:prstGeom prst="rect">
            <a:avLst/>
          </a:prstGeom>
          <a:noFill/>
        </p:spPr>
        <p:txBody>
          <a:bodyPr wrap="square" lIns="85844" tIns="42922" rIns="85844" bIns="42922" rtlCol="0">
            <a:spAutoFit/>
          </a:bodyPr>
          <a:lstStyle/>
          <a:p>
            <a:r>
              <a:rPr lang="en-US" b="1" dirty="0" smtClean="0">
                <a:solidFill>
                  <a:srgbClr val="132087"/>
                </a:solidFill>
                <a:latin typeface="Helvetica Neue Light" charset="0"/>
                <a:ea typeface="Helvetica Neue Light" charset="0"/>
                <a:cs typeface="Helvetica Neue Light" charset="0"/>
              </a:rPr>
              <a:t>Outreach parallel session </a:t>
            </a:r>
            <a:r>
              <a:rPr lang="en-US" sz="1300" dirty="0">
                <a:solidFill>
                  <a:srgbClr val="132087"/>
                </a:solidFill>
                <a:latin typeface="Helvetica Neue Light" charset="0"/>
                <a:ea typeface="Helvetica Neue Light" charset="0"/>
                <a:cs typeface="Helvetica Neue Light" charset="0"/>
              </a:rPr>
              <a:t>(6 invited talks + interactive panel session!</a:t>
            </a:r>
          </a:p>
        </p:txBody>
      </p:sp>
      <p:cxnSp>
        <p:nvCxnSpPr>
          <p:cNvPr id="22" name="Straight Connector 21"/>
          <p:cNvCxnSpPr/>
          <p:nvPr/>
        </p:nvCxnSpPr>
        <p:spPr>
          <a:xfrm flipV="1">
            <a:off x="3096950" y="580263"/>
            <a:ext cx="2434897" cy="669"/>
          </a:xfrm>
          <a:prstGeom prst="line">
            <a:avLst/>
          </a:prstGeom>
          <a:ln w="9525">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9352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 y="-3445"/>
            <a:ext cx="4179916" cy="1137709"/>
          </a:xfrm>
          <a:prstGeom prst="rect">
            <a:avLst/>
          </a:prstGeom>
        </p:spPr>
      </p:pic>
      <p:sp>
        <p:nvSpPr>
          <p:cNvPr id="11" name="TextBox 10"/>
          <p:cNvSpPr txBox="1"/>
          <p:nvPr/>
        </p:nvSpPr>
        <p:spPr>
          <a:xfrm>
            <a:off x="4179916" y="75052"/>
            <a:ext cx="4813337" cy="535168"/>
          </a:xfrm>
          <a:prstGeom prst="rect">
            <a:avLst/>
          </a:prstGeom>
          <a:noFill/>
        </p:spPr>
        <p:txBody>
          <a:bodyPr wrap="square" lIns="85844" tIns="42922" rIns="85844" bIns="42922" rtlCol="0">
            <a:spAutoFit/>
          </a:bodyPr>
          <a:lstStyle/>
          <a:p>
            <a:r>
              <a:rPr lang="en-US" b="1" dirty="0" smtClean="0">
                <a:solidFill>
                  <a:srgbClr val="132087"/>
                </a:solidFill>
                <a:latin typeface="Helvetica Neue Light" charset="0"/>
                <a:ea typeface="Helvetica Neue Light" charset="0"/>
                <a:cs typeface="Helvetica Neue Light" charset="0"/>
              </a:rPr>
              <a:t>ICHEP, </a:t>
            </a:r>
            <a:r>
              <a:rPr lang="en-US" b="1" dirty="0" err="1" smtClean="0">
                <a:solidFill>
                  <a:srgbClr val="132087"/>
                </a:solidFill>
                <a:latin typeface="Helvetica Neue Light" charset="0"/>
                <a:ea typeface="Helvetica Neue Light" charset="0"/>
                <a:cs typeface="Helvetica Neue Light" charset="0"/>
              </a:rPr>
              <a:t>Chicargo</a:t>
            </a:r>
            <a:r>
              <a:rPr lang="en-US" b="1" dirty="0" smtClean="0">
                <a:solidFill>
                  <a:srgbClr val="132087"/>
                </a:solidFill>
                <a:latin typeface="Helvetica Neue Light" charset="0"/>
                <a:ea typeface="Helvetica Neue Light" charset="0"/>
                <a:cs typeface="Helvetica Neue Light" charset="0"/>
              </a:rPr>
              <a:t>, USA</a:t>
            </a:r>
          </a:p>
          <a:p>
            <a:r>
              <a:rPr lang="en-US" sz="1100" dirty="0">
                <a:solidFill>
                  <a:srgbClr val="132087"/>
                </a:solidFill>
                <a:latin typeface="Helvetica Neue Light" charset="0"/>
                <a:ea typeface="Helvetica Neue Light" charset="0"/>
                <a:cs typeface="Helvetica Neue Light" charset="0"/>
              </a:rPr>
              <a:t>3th - 10th August 2016</a:t>
            </a:r>
          </a:p>
        </p:txBody>
      </p:sp>
      <p:sp>
        <p:nvSpPr>
          <p:cNvPr id="12" name="TextBox 11"/>
          <p:cNvSpPr txBox="1"/>
          <p:nvPr/>
        </p:nvSpPr>
        <p:spPr>
          <a:xfrm>
            <a:off x="4179917" y="695849"/>
            <a:ext cx="5059078" cy="363681"/>
          </a:xfrm>
          <a:prstGeom prst="rect">
            <a:avLst/>
          </a:prstGeom>
          <a:noFill/>
        </p:spPr>
        <p:txBody>
          <a:bodyPr wrap="square" lIns="85844" tIns="42922" rIns="85844" bIns="42922" rtlCol="0">
            <a:spAutoFit/>
          </a:bodyPr>
          <a:lstStyle/>
          <a:p>
            <a:r>
              <a:rPr lang="en-US" b="1" dirty="0" smtClean="0">
                <a:solidFill>
                  <a:srgbClr val="132087"/>
                </a:solidFill>
                <a:latin typeface="Helvetica Neue Light" charset="0"/>
                <a:ea typeface="Helvetica Neue Light" charset="0"/>
                <a:cs typeface="Helvetica Neue Light" charset="0"/>
              </a:rPr>
              <a:t>Outreach parallel sessions</a:t>
            </a:r>
            <a:endParaRPr lang="en-US" b="1" dirty="0">
              <a:solidFill>
                <a:srgbClr val="132087"/>
              </a:solidFill>
              <a:latin typeface="Helvetica Neue Light" charset="0"/>
              <a:ea typeface="Helvetica Neue Light" charset="0"/>
              <a:cs typeface="Helvetica Neue Light" charset="0"/>
            </a:endParaRPr>
          </a:p>
        </p:txBody>
      </p:sp>
      <p:cxnSp>
        <p:nvCxnSpPr>
          <p:cNvPr id="13" name="Straight Connector 12"/>
          <p:cNvCxnSpPr/>
          <p:nvPr/>
        </p:nvCxnSpPr>
        <p:spPr>
          <a:xfrm flipV="1">
            <a:off x="4179916" y="580262"/>
            <a:ext cx="2434897" cy="669"/>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0" y="1134264"/>
            <a:ext cx="91440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32130" y="1327291"/>
            <a:ext cx="8008883" cy="2302674"/>
          </a:xfrm>
          <a:prstGeom prst="rect">
            <a:avLst/>
          </a:prstGeom>
          <a:noFill/>
        </p:spPr>
        <p:txBody>
          <a:bodyPr wrap="square" lIns="85844" tIns="42922" rIns="85844" bIns="42922" rtlCol="0">
            <a:spAutoFit/>
          </a:bodyPr>
          <a:lstStyle/>
          <a:p>
            <a:pPr marL="268262" indent="-268262">
              <a:buFont typeface="Arial" charset="0"/>
              <a:buChar char="•"/>
            </a:pPr>
            <a:r>
              <a:rPr lang="en-US" dirty="0" smtClean="0">
                <a:solidFill>
                  <a:srgbClr val="132087"/>
                </a:solidFill>
                <a:latin typeface="Helvetica Neue Light" charset="0"/>
                <a:ea typeface="Helvetica Neue Light" charset="0"/>
                <a:cs typeface="Helvetica Neue Light" charset="0"/>
              </a:rPr>
              <a:t>3 sessions, 260 minutes in total</a:t>
            </a:r>
          </a:p>
          <a:p>
            <a:pPr marL="268262" indent="-268262">
              <a:buFont typeface="Arial" charset="0"/>
              <a:buChar char="•"/>
            </a:pPr>
            <a:endParaRPr lang="en-US" dirty="0">
              <a:solidFill>
                <a:srgbClr val="132087"/>
              </a:solidFill>
              <a:latin typeface="Helvetica Neue Light" charset="0"/>
              <a:ea typeface="Helvetica Neue Light" charset="0"/>
              <a:cs typeface="Helvetica Neue Light" charset="0"/>
            </a:endParaRPr>
          </a:p>
          <a:p>
            <a:pPr marL="268262" indent="-268262">
              <a:buFont typeface="Arial" charset="0"/>
              <a:buChar char="•"/>
            </a:pPr>
            <a:r>
              <a:rPr lang="en-US" dirty="0" smtClean="0">
                <a:solidFill>
                  <a:srgbClr val="132087"/>
                </a:solidFill>
                <a:latin typeface="Helvetica Neue Light" charset="0"/>
                <a:ea typeface="Helvetica Neue Light" charset="0"/>
                <a:cs typeface="Helvetica Neue Light" charset="0"/>
              </a:rPr>
              <a:t>45 abstract submissions!!</a:t>
            </a:r>
          </a:p>
          <a:p>
            <a:pPr marL="268262" indent="-268262">
              <a:buFont typeface="Arial" charset="0"/>
              <a:buChar char="•"/>
            </a:pPr>
            <a:endParaRPr lang="en-US" dirty="0" smtClean="0">
              <a:solidFill>
                <a:srgbClr val="132087"/>
              </a:solidFill>
              <a:latin typeface="Helvetica Neue Light" charset="0"/>
              <a:ea typeface="Helvetica Neue Light" charset="0"/>
              <a:cs typeface="Helvetica Neue Light" charset="0"/>
            </a:endParaRPr>
          </a:p>
          <a:p>
            <a:pPr marL="268262" indent="-268262">
              <a:buFont typeface="Arial" charset="0"/>
              <a:buChar char="•"/>
            </a:pPr>
            <a:r>
              <a:rPr lang="en-US" dirty="0" smtClean="0">
                <a:solidFill>
                  <a:srgbClr val="132087"/>
                </a:solidFill>
                <a:latin typeface="Helvetica Neue Light" charset="0"/>
                <a:ea typeface="Helvetica Neue Light" charset="0"/>
                <a:cs typeface="Helvetica Neue Light" charset="0"/>
              </a:rPr>
              <a:t>18 talks </a:t>
            </a:r>
            <a:r>
              <a:rPr lang="en-US" sz="1300" dirty="0">
                <a:solidFill>
                  <a:srgbClr val="132087"/>
                </a:solidFill>
                <a:latin typeface="Helvetica Neue Light" charset="0"/>
                <a:ea typeface="Helvetica Neue Light" charset="0"/>
                <a:cs typeface="Helvetica Neue Light" charset="0"/>
              </a:rPr>
              <a:t>(some merged) </a:t>
            </a:r>
            <a:r>
              <a:rPr lang="en-US" dirty="0" smtClean="0">
                <a:solidFill>
                  <a:srgbClr val="132087"/>
                </a:solidFill>
                <a:latin typeface="Helvetica Neue Light" charset="0"/>
                <a:ea typeface="Helvetica Neue Light" charset="0"/>
                <a:cs typeface="Helvetica Neue Light" charset="0"/>
              </a:rPr>
              <a:t>+ 14 posters</a:t>
            </a:r>
          </a:p>
          <a:p>
            <a:pPr marL="268262" indent="-268262">
              <a:buFont typeface="Arial" charset="0"/>
              <a:buChar char="•"/>
            </a:pPr>
            <a:r>
              <a:rPr lang="en-US" dirty="0" smtClean="0">
                <a:solidFill>
                  <a:srgbClr val="132087"/>
                </a:solidFill>
                <a:latin typeface="Helvetica Neue Light" charset="0"/>
                <a:ea typeface="Helvetica Neue Light" charset="0"/>
                <a:cs typeface="Helvetica Neue Light" charset="0"/>
              </a:rPr>
              <a:t> </a:t>
            </a:r>
          </a:p>
          <a:p>
            <a:pPr marL="268262" indent="-268262">
              <a:buFont typeface="Arial" charset="0"/>
              <a:buChar char="•"/>
            </a:pPr>
            <a:r>
              <a:rPr lang="en-US" dirty="0" smtClean="0">
                <a:solidFill>
                  <a:srgbClr val="132087"/>
                </a:solidFill>
                <a:latin typeface="Helvetica Neue Light" charset="0"/>
                <a:ea typeface="Helvetica Neue Light" charset="0"/>
                <a:cs typeface="Helvetica Neue Light" charset="0"/>
              </a:rPr>
              <a:t>Very popular sessions! Full house!</a:t>
            </a:r>
          </a:p>
          <a:p>
            <a:pPr marL="268262" indent="-268262">
              <a:buFont typeface="Arial" charset="0"/>
              <a:buChar char="•"/>
            </a:pPr>
            <a:r>
              <a:rPr lang="en-US" dirty="0" err="1" smtClean="0">
                <a:solidFill>
                  <a:srgbClr val="132087"/>
                </a:solidFill>
                <a:latin typeface="Helvetica Neue Light" charset="0"/>
                <a:ea typeface="Helvetica Neue Light" charset="0"/>
                <a:cs typeface="Helvetica Neue Light" charset="0"/>
              </a:rPr>
              <a:t>Fruitfull</a:t>
            </a:r>
            <a:r>
              <a:rPr lang="en-US" dirty="0" smtClean="0">
                <a:solidFill>
                  <a:srgbClr val="132087"/>
                </a:solidFill>
                <a:latin typeface="Helvetica Neue Light" charset="0"/>
                <a:ea typeface="Helvetica Neue Light" charset="0"/>
                <a:cs typeface="Helvetica Neue Light" charset="0"/>
              </a:rPr>
              <a:t> panel session</a:t>
            </a:r>
            <a:endParaRPr lang="en-US" dirty="0">
              <a:solidFill>
                <a:srgbClr val="132087"/>
              </a:solidFill>
              <a:latin typeface="Helvetica Neue Light" charset="0"/>
              <a:ea typeface="Helvetica Neue Light" charset="0"/>
              <a:cs typeface="Helvetica Neue Light" charset="0"/>
            </a:endParaRPr>
          </a:p>
        </p:txBody>
      </p:sp>
      <p:pic>
        <p:nvPicPr>
          <p:cNvPr id="8" name="Picture 7"/>
          <p:cNvPicPr>
            <a:picLocks noChangeAspect="1"/>
          </p:cNvPicPr>
          <p:nvPr/>
        </p:nvPicPr>
        <p:blipFill>
          <a:blip r:embed="rId3"/>
          <a:stretch>
            <a:fillRect/>
          </a:stretch>
        </p:blipFill>
        <p:spPr>
          <a:xfrm>
            <a:off x="157655" y="3735486"/>
            <a:ext cx="3373821" cy="2185836"/>
          </a:xfrm>
          <a:prstGeom prst="rect">
            <a:avLst/>
          </a:prstGeom>
        </p:spPr>
      </p:pic>
      <p:pic>
        <p:nvPicPr>
          <p:cNvPr id="9" name="Picture 8"/>
          <p:cNvPicPr>
            <a:picLocks noChangeAspect="1"/>
          </p:cNvPicPr>
          <p:nvPr/>
        </p:nvPicPr>
        <p:blipFill>
          <a:blip r:embed="rId4"/>
          <a:stretch>
            <a:fillRect/>
          </a:stretch>
        </p:blipFill>
        <p:spPr>
          <a:xfrm>
            <a:off x="4136571" y="1324979"/>
            <a:ext cx="4900027" cy="2895557"/>
          </a:xfrm>
          <a:prstGeom prst="rect">
            <a:avLst/>
          </a:prstGeom>
        </p:spPr>
      </p:pic>
      <p:pic>
        <p:nvPicPr>
          <p:cNvPr id="10" name="Picture 9"/>
          <p:cNvPicPr>
            <a:picLocks noChangeAspect="1"/>
          </p:cNvPicPr>
          <p:nvPr/>
        </p:nvPicPr>
        <p:blipFill>
          <a:blip r:embed="rId5"/>
          <a:stretch>
            <a:fillRect/>
          </a:stretch>
        </p:blipFill>
        <p:spPr>
          <a:xfrm>
            <a:off x="898217" y="4220536"/>
            <a:ext cx="3238354" cy="2077843"/>
          </a:xfrm>
          <a:prstGeom prst="rect">
            <a:avLst/>
          </a:prstGeom>
        </p:spPr>
      </p:pic>
      <p:pic>
        <p:nvPicPr>
          <p:cNvPr id="14" name="Picture 13"/>
          <p:cNvPicPr>
            <a:picLocks noChangeAspect="1"/>
          </p:cNvPicPr>
          <p:nvPr/>
        </p:nvPicPr>
        <p:blipFill>
          <a:blip r:embed="rId6"/>
          <a:stretch>
            <a:fillRect/>
          </a:stretch>
        </p:blipFill>
        <p:spPr>
          <a:xfrm>
            <a:off x="2136428" y="5277008"/>
            <a:ext cx="3260937" cy="1288627"/>
          </a:xfrm>
          <a:prstGeom prst="rect">
            <a:avLst/>
          </a:prstGeom>
        </p:spPr>
      </p:pic>
    </p:spTree>
    <p:extLst>
      <p:ext uri="{BB962C8B-B14F-4D97-AF65-F5344CB8AC3E}">
        <p14:creationId xmlns:p14="http://schemas.microsoft.com/office/powerpoint/2010/main" val="1428221360"/>
      </p:ext>
    </p:extLst>
  </p:cSld>
  <p:clrMapOvr>
    <a:masterClrMapping/>
  </p:clrMapOvr>
</p:sld>
</file>

<file path=ppt/theme/theme1.xml><?xml version="1.0" encoding="utf-8"?>
<a:theme xmlns:a="http://schemas.openxmlformats.org/drawingml/2006/main" name="IPPOG Desig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2441</TotalTime>
  <Words>2151</Words>
  <Application>Microsoft Macintosh PowerPoint</Application>
  <PresentationFormat>On-screen Show (4:3)</PresentationFormat>
  <Paragraphs>387</Paragraphs>
  <Slides>33</Slides>
  <Notes>7</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IPPOG Design Master</vt:lpstr>
      <vt:lpstr>PowerPoint Presentation</vt:lpstr>
      <vt:lpstr>PowerPoint Presentation</vt:lpstr>
      <vt:lpstr>IPPOG</vt:lpstr>
      <vt:lpstr>IPPOG  – an International Network Current members come from the 22 member states of CERN, Australia, Ireland, Slovenia, South Africa, the USA, and from DESY, CERN and five of the major experiments at the Large Hadron Collider (LHC).</vt:lpstr>
      <vt:lpstr>New Member in 2016 - Slovenia</vt:lpstr>
      <vt:lpstr>IPPOG an umbrella for making  outreach global</vt:lpstr>
      <vt:lpstr>IPPOG at Conferences</vt:lpstr>
      <vt:lpstr>PowerPoint Presentation</vt:lpstr>
      <vt:lpstr>PowerPoint Presentation</vt:lpstr>
      <vt:lpstr>IPPOG Newsletter</vt:lpstr>
      <vt:lpstr>IPPOG’s Flagship: International Masterclasses</vt:lpstr>
      <vt:lpstr>PowerPoint Presentation</vt:lpstr>
      <vt:lpstr>Evolution of Masterclass participation</vt:lpstr>
      <vt:lpstr>International Masterclasses</vt:lpstr>
      <vt:lpstr>Expanding to Astroparticle physics – discussions and pilot tests</vt:lpstr>
      <vt:lpstr>Int. Day of Women and Girls in Science</vt:lpstr>
      <vt:lpstr>Competition:  a beam line for schools </vt:lpstr>
      <vt:lpstr>Effort, Needs &amp; Support</vt:lpstr>
      <vt:lpstr>IPPOG MoU</vt:lpstr>
      <vt:lpstr>IPPOG MoU</vt:lpstr>
      <vt:lpstr>IPPOG election of Chairperson(s)</vt:lpstr>
      <vt:lpstr>IPPOG Photosession</vt:lpstr>
      <vt:lpstr>Panel Discussions Friday 14:45 – 15:45</vt:lpstr>
      <vt:lpstr>Panel Discussions</vt:lpstr>
      <vt:lpstr>Working Groups Friday 09:00-10:30</vt:lpstr>
      <vt:lpstr>IPPOG dinner Friday Evening</vt:lpstr>
      <vt:lpstr>IPPOG informal dinner Thursday</vt:lpstr>
      <vt:lpstr>PowerPoint Presentation</vt:lpstr>
      <vt:lpstr>The roots of IPPOG</vt:lpstr>
      <vt:lpstr>The European strategy update – 2013 </vt:lpstr>
      <vt:lpstr>Sustainable funding</vt:lpstr>
      <vt:lpstr>IPPOG MoU</vt:lpstr>
      <vt:lpstr>IPPOG</vt:lpstr>
    </vt:vector>
  </TitlesOfParts>
  <Company>Entenhausen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klaas klever</dc:creator>
  <cp:lastModifiedBy>HansPeter Beck</cp:lastModifiedBy>
  <cp:revision>368</cp:revision>
  <cp:lastPrinted>2013-09-20T08:14:08Z</cp:lastPrinted>
  <dcterms:created xsi:type="dcterms:W3CDTF">2011-11-01T11:56:59Z</dcterms:created>
  <dcterms:modified xsi:type="dcterms:W3CDTF">2016-11-10T14:39:41Z</dcterms:modified>
</cp:coreProperties>
</file>