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5"/>
  </p:notesMasterIdLst>
  <p:sldIdLst>
    <p:sldId id="263" r:id="rId3"/>
    <p:sldId id="268" r:id="rId4"/>
    <p:sldId id="271" r:id="rId5"/>
    <p:sldId id="274" r:id="rId6"/>
    <p:sldId id="273" r:id="rId7"/>
    <p:sldId id="275" r:id="rId8"/>
    <p:sldId id="266" r:id="rId9"/>
    <p:sldId id="276" r:id="rId10"/>
    <p:sldId id="269" r:id="rId11"/>
    <p:sldId id="270" r:id="rId12"/>
    <p:sldId id="267" r:id="rId13"/>
    <p:sldId id="272" r:id="rId14"/>
  </p:sldIdLst>
  <p:sldSz cx="9144000" cy="6858000" type="screen4x3"/>
  <p:notesSz cx="67945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9E9F"/>
    <a:srgbClr val="FFFFFF"/>
    <a:srgbClr val="DDDDDD"/>
    <a:srgbClr val="00A5EB"/>
    <a:srgbClr val="FFCC00"/>
    <a:srgbClr val="FF00FF"/>
    <a:srgbClr val="FFFF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0397" autoAdjust="0"/>
    <p:restoredTop sz="94822" autoAdjust="0"/>
  </p:normalViewPr>
  <p:slideViewPr>
    <p:cSldViewPr snapToGrid="0">
      <p:cViewPr varScale="1">
        <p:scale>
          <a:sx n="139" d="100"/>
          <a:sy n="139" d="100"/>
        </p:scale>
        <p:origin x="-174" y="-108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2130" y="-96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736858A-39C2-4BA9-B2EA-2EBB3C5D7C0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034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pic>
        <p:nvPicPr>
          <p:cNvPr id="402441" name="Picture 9" descr="DESY-Logo-cyan-RGB_g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2448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pic>
        <p:nvPicPr>
          <p:cNvPr id="402453" name="Picture 21" descr="HG_LOGO_70_ENG_K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40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792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nt want th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61BA-B7A5-5C46-AF46-1C3F0F08C8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510943" y="343295"/>
            <a:ext cx="8120639" cy="1569215"/>
            <a:chOff x="566161" y="370901"/>
            <a:chExt cx="8120639" cy="1569215"/>
          </a:xfrm>
        </p:grpSpPr>
        <p:pic>
          <p:nvPicPr>
            <p:cNvPr id="7" name="Picture 6" descr="ippog.pn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370901"/>
              <a:ext cx="1638300" cy="12827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 userDrawn="1"/>
          </p:nvSpPr>
          <p:spPr>
            <a:xfrm>
              <a:off x="566161" y="1570784"/>
              <a:ext cx="36393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US" sz="1400" b="1" dirty="0" smtClean="0">
                  <a:solidFill>
                    <a:prstClr val="black"/>
                  </a:solidFill>
                  <a:latin typeface="Calibri"/>
                </a:rPr>
                <a:t>International Particle Physics Outreach Group</a:t>
              </a:r>
              <a:endParaRPr lang="en-US" sz="1400" b="1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>
              <a:off x="685800" y="1940116"/>
              <a:ext cx="8001000" cy="0"/>
            </a:xfrm>
            <a:prstGeom prst="line">
              <a:avLst/>
            </a:prstGeom>
            <a:ln w="38100">
              <a:solidFill>
                <a:srgbClr val="6699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 Placeholder 2"/>
          <p:cNvSpPr>
            <a:spLocks noGrp="1"/>
          </p:cNvSpPr>
          <p:nvPr>
            <p:ph idx="1" hasCustomPrompt="1"/>
          </p:nvPr>
        </p:nvSpPr>
        <p:spPr>
          <a:xfrm>
            <a:off x="510943" y="2193731"/>
            <a:ext cx="8229600" cy="391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buFontTx/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484720" y="274638"/>
            <a:ext cx="6202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11.11.2016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Thomas Naumann    DESY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4716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11.11.2016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Thomas Naumann    DESY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539B6-6C48-A04D-89A6-8125CC883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067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340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83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7622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338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59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180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276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059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1359686" y="6249154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900" b="1" dirty="0" smtClean="0">
                <a:solidFill>
                  <a:schemeClr val="bg2"/>
                </a:solidFill>
              </a:rPr>
              <a:t>Thomas Naumann</a:t>
            </a:r>
            <a:r>
              <a:rPr lang="en-GB" sz="900" b="1" baseline="0" dirty="0" smtClean="0">
                <a:solidFill>
                  <a:schemeClr val="bg2"/>
                </a:solidFill>
              </a:rPr>
              <a:t>    DESY</a:t>
            </a:r>
            <a:r>
              <a:rPr lang="en-GB" sz="900" b="1" dirty="0" smtClean="0">
                <a:solidFill>
                  <a:schemeClr val="bg2"/>
                </a:solidFill>
              </a:rPr>
              <a:t> </a:t>
            </a:r>
            <a:r>
              <a:rPr lang="en-GB" sz="900" dirty="0" smtClean="0">
                <a:solidFill>
                  <a:schemeClr val="bg2"/>
                </a:solidFill>
              </a:rPr>
              <a:t>    |    IPPOG</a:t>
            </a:r>
            <a:r>
              <a:rPr lang="en-GB" sz="900" baseline="0" dirty="0" smtClean="0">
                <a:solidFill>
                  <a:schemeClr val="bg2"/>
                </a:solidFill>
              </a:rPr>
              <a:t> and DESY  </a:t>
            </a:r>
            <a:r>
              <a:rPr lang="en-GB" sz="900" dirty="0" smtClean="0">
                <a:solidFill>
                  <a:schemeClr val="bg2"/>
                </a:solidFill>
              </a:rPr>
              <a:t> |    11.11.2016                       </a:t>
            </a:r>
            <a:r>
              <a:rPr lang="en-GB" sz="900" baseline="0" dirty="0" smtClean="0">
                <a:solidFill>
                  <a:schemeClr val="bg2"/>
                </a:solidFill>
              </a:rPr>
              <a:t>                </a:t>
            </a:r>
            <a:r>
              <a:rPr lang="en-GB" sz="900" b="1" dirty="0" smtClean="0">
                <a:solidFill>
                  <a:schemeClr val="bg2"/>
                </a:solidFill>
              </a:rPr>
              <a:t> </a:t>
            </a:r>
            <a:fld id="{ABA098E9-E6EE-44BF-9612-6777A6DF1330}" type="slidenum">
              <a:rPr lang="en-GB" sz="900" b="1">
                <a:solidFill>
                  <a:schemeClr val="bg2"/>
                </a:solidFill>
              </a:rPr>
              <a:pPr algn="r" eaLnBrk="1" hangingPunct="1"/>
              <a:t>‹#›</a:t>
            </a:fld>
            <a:endParaRPr lang="en-GB" sz="900" b="1" dirty="0">
              <a:solidFill>
                <a:schemeClr val="bg2"/>
              </a:solidFill>
            </a:endParaRPr>
          </a:p>
        </p:txBody>
      </p:sp>
      <p:pic>
        <p:nvPicPr>
          <p:cNvPr id="401418" name="Picture 10" descr="DESY-Logo-cyan-RGB_ge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1" fontAlgn="base" hangingPunct="1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1" fontAlgn="base" hangingPunct="1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eaLnBrk="1" fontAlgn="base" hangingPunct="1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2484720" y="274638"/>
            <a:ext cx="6202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943" y="2193731"/>
            <a:ext cx="8229600" cy="391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00CD61BA-B7A5-5C46-AF46-1C3F0F08C89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7" name="Group 6"/>
          <p:cNvGrpSpPr/>
          <p:nvPr userDrawn="1"/>
        </p:nvGrpSpPr>
        <p:grpSpPr>
          <a:xfrm>
            <a:off x="510943" y="343295"/>
            <a:ext cx="8120639" cy="1569215"/>
            <a:chOff x="566161" y="370901"/>
            <a:chExt cx="8120639" cy="1569215"/>
          </a:xfrm>
        </p:grpSpPr>
        <p:pic>
          <p:nvPicPr>
            <p:cNvPr id="8" name="Picture 7" descr="ippog.png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370901"/>
              <a:ext cx="1638300" cy="12827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 userDrawn="1"/>
          </p:nvSpPr>
          <p:spPr>
            <a:xfrm>
              <a:off x="566161" y="1570784"/>
              <a:ext cx="36393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US" sz="1400" b="1" dirty="0" smtClean="0">
                  <a:solidFill>
                    <a:prstClr val="black"/>
                  </a:solidFill>
                  <a:latin typeface="Calibri"/>
                </a:rPr>
                <a:t>International Particle Physics Outreach Group</a:t>
              </a:r>
              <a:endParaRPr lang="en-US" sz="1400" b="1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>
              <a:off x="685800" y="1940116"/>
              <a:ext cx="8001000" cy="0"/>
            </a:xfrm>
            <a:prstGeom prst="line">
              <a:avLst/>
            </a:prstGeom>
            <a:ln w="38100">
              <a:solidFill>
                <a:srgbClr val="6699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800" smtClean="0">
                <a:solidFill>
                  <a:prstClr val="black"/>
                </a:solidFill>
                <a:latin typeface="Calibri"/>
              </a:rPr>
              <a:t>11.11.2016</a:t>
            </a: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prstClr val="black"/>
                </a:solidFill>
                <a:latin typeface="Calibri"/>
              </a:rPr>
              <a:t>Thomas Naumann    DESY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0140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beamline-for-schools.web.cern.ch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hantomoftheuniverse.com/" TargetMode="External"/><Relationship Id="rId2" Type="http://schemas.openxmlformats.org/officeDocument/2006/relationships/hyperlink" Target="http://www.interactions.org/cms/?pid=103600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http://www.phantomdesuniversums.at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1.png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icd.desy.d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282575" y="-6875"/>
            <a:ext cx="8520113" cy="1266825"/>
          </a:xfrm>
        </p:spPr>
        <p:txBody>
          <a:bodyPr anchor="ctr"/>
          <a:lstStyle/>
          <a:p>
            <a:pPr algn="ctr"/>
            <a:r>
              <a:rPr lang="en-US" sz="6000" dirty="0" smtClean="0"/>
              <a:t>IPPOG and DESY</a:t>
            </a:r>
            <a:endParaRPr lang="en-US" sz="6000" dirty="0"/>
          </a:p>
        </p:txBody>
      </p:sp>
      <p:sp>
        <p:nvSpPr>
          <p:cNvPr id="185374" name="Rectangle 30"/>
          <p:cNvSpPr>
            <a:spLocks noGrp="1" noChangeArrowheads="1"/>
          </p:cNvSpPr>
          <p:nvPr>
            <p:ph type="subTitle" idx="1"/>
          </p:nvPr>
        </p:nvSpPr>
        <p:spPr>
          <a:xfrm>
            <a:off x="282575" y="1363663"/>
            <a:ext cx="8529638" cy="485775"/>
          </a:xfrm>
        </p:spPr>
        <p:txBody>
          <a:bodyPr anchor="ctr"/>
          <a:lstStyle/>
          <a:p>
            <a:pPr algn="ctr"/>
            <a:r>
              <a:rPr lang="en-US" sz="4000" dirty="0" smtClean="0"/>
              <a:t>mutual benefits</a:t>
            </a:r>
            <a:endParaRPr lang="en-US" sz="4000" dirty="0"/>
          </a:p>
        </p:txBody>
      </p:sp>
      <p:sp>
        <p:nvSpPr>
          <p:cNvPr id="185379" name="Text Box 35"/>
          <p:cNvSpPr txBox="1">
            <a:spLocks noChangeArrowheads="1"/>
          </p:cNvSpPr>
          <p:nvPr/>
        </p:nvSpPr>
        <p:spPr bwMode="auto">
          <a:xfrm>
            <a:off x="2474438" y="2156052"/>
            <a:ext cx="4165600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A5EB"/>
                </a:solidFill>
              </a:rPr>
              <a:t>Thomas Naumann</a:t>
            </a:r>
          </a:p>
          <a:p>
            <a:pPr algn="ctr"/>
            <a:endParaRPr lang="en-US" sz="2400" b="1" dirty="0" smtClean="0"/>
          </a:p>
          <a:p>
            <a:pPr algn="ctr"/>
            <a:endParaRPr lang="en-US" b="1" dirty="0" smtClean="0"/>
          </a:p>
          <a:p>
            <a:pPr algn="ctr"/>
            <a:endParaRPr lang="en-US" sz="2400" b="1" dirty="0" smtClean="0"/>
          </a:p>
          <a:p>
            <a:pPr algn="ctr"/>
            <a:endParaRPr lang="en-US" sz="2400" b="1" dirty="0"/>
          </a:p>
          <a:p>
            <a:pPr algn="ctr"/>
            <a:endParaRPr lang="en-US" sz="2400" b="1" dirty="0" smtClean="0"/>
          </a:p>
          <a:p>
            <a:pPr algn="ctr"/>
            <a:endParaRPr lang="en-US" sz="2400" b="1" dirty="0"/>
          </a:p>
          <a:p>
            <a:pPr algn="ctr"/>
            <a:endParaRPr lang="en-US" sz="2400" b="1" dirty="0" smtClean="0"/>
          </a:p>
          <a:p>
            <a:pPr algn="ctr"/>
            <a:endParaRPr lang="en-US" sz="2400" b="1" dirty="0"/>
          </a:p>
          <a:p>
            <a:pPr algn="ctr"/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</a:t>
            </a:r>
            <a:r>
              <a:rPr lang="en-US" sz="24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eeting</a:t>
            </a:r>
            <a:endParaRPr lang="en-US" sz="24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CERN 11.11.2016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W-ippog5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2842" y="3986363"/>
            <a:ext cx="1339215" cy="1285646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6" name="Picture 10" descr="DESY-Logo-cyan-RGB_g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3934752" y="2668452"/>
            <a:ext cx="1249146" cy="117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 IceCube </a:t>
            </a:r>
            <a:r>
              <a:rPr lang="en-US" dirty="0" smtClean="0"/>
              <a:t>+ Auger Masterclasses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575" y="977900"/>
            <a:ext cx="8520113" cy="47926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at </a:t>
            </a:r>
            <a:r>
              <a:rPr lang="en-US" b="1" dirty="0" smtClean="0"/>
              <a:t>DESY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Zeuthen</a:t>
            </a:r>
            <a:r>
              <a:rPr lang="en-US" dirty="0"/>
              <a:t>:</a:t>
            </a:r>
            <a:endParaRPr lang="en-US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2278063" y="804397"/>
            <a:ext cx="5490899" cy="5977978"/>
            <a:chOff x="2447558" y="1067375"/>
            <a:chExt cx="5321404" cy="571500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5000" contras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55" r="22556"/>
            <a:stretch/>
          </p:blipFill>
          <p:spPr bwMode="auto">
            <a:xfrm>
              <a:off x="2695074" y="1067375"/>
              <a:ext cx="5073888" cy="571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ight Arrow 3"/>
            <p:cNvSpPr/>
            <p:nvPr/>
          </p:nvSpPr>
          <p:spPr bwMode="auto">
            <a:xfrm>
              <a:off x="2447558" y="4500309"/>
              <a:ext cx="852524" cy="254382"/>
            </a:xfrm>
            <a:prstGeom prst="rightArrow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917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International Particle Physics Masterclasses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DESY</a:t>
            </a:r>
            <a:r>
              <a:rPr lang="en-US" dirty="0" smtClean="0"/>
              <a:t> one of the founding members since </a:t>
            </a:r>
            <a:r>
              <a:rPr lang="en-US" dirty="0" smtClean="0"/>
              <a:t>2005</a:t>
            </a:r>
            <a:br>
              <a:rPr lang="en-US" dirty="0" smtClean="0"/>
            </a:br>
            <a:r>
              <a:rPr lang="en-US" dirty="0" smtClean="0"/>
              <a:t>always offers teacher program</a:t>
            </a:r>
            <a:endParaRPr lang="en-US" dirty="0" smtClean="0"/>
          </a:p>
          <a:p>
            <a:r>
              <a:rPr lang="en-US" dirty="0" smtClean="0"/>
              <a:t>Germany very active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3007" b="30041"/>
          <a:stretch/>
        </p:blipFill>
        <p:spPr>
          <a:xfrm>
            <a:off x="4646613" y="1746129"/>
            <a:ext cx="4260942" cy="2585071"/>
          </a:xfrm>
          <a:prstGeom prst="rect">
            <a:avLst/>
          </a:prstGeom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3" r="3289"/>
          <a:stretch/>
        </p:blipFill>
        <p:spPr bwMode="auto">
          <a:xfrm>
            <a:off x="282575" y="2715515"/>
            <a:ext cx="4176713" cy="2811535"/>
          </a:xfrm>
          <a:prstGeom prst="rect">
            <a:avLst/>
          </a:prstGeom>
          <a:noFill/>
          <a:ln>
            <a:noFill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134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BL4S - Beam Line </a:t>
            </a:r>
            <a:r>
              <a:rPr lang="en-GB" dirty="0"/>
              <a:t>for S</a:t>
            </a:r>
            <a:r>
              <a:rPr lang="en-GB" dirty="0" smtClean="0"/>
              <a:t>chools at DESY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78" y="977900"/>
            <a:ext cx="8520113" cy="4792663"/>
          </a:xfrm>
        </p:spPr>
        <p:txBody>
          <a:bodyPr/>
          <a:lstStyle/>
          <a:p>
            <a:r>
              <a:rPr lang="en-US" dirty="0"/>
              <a:t>Competition 2017 call on 14 </a:t>
            </a:r>
            <a:r>
              <a:rPr lang="en-US" dirty="0" smtClean="0"/>
              <a:t>July</a:t>
            </a:r>
            <a:r>
              <a:rPr lang="en-GB" dirty="0"/>
              <a:t/>
            </a:r>
            <a:br>
              <a:rPr lang="en-GB" dirty="0"/>
            </a:br>
            <a:r>
              <a:rPr lang="en-US" sz="1800" dirty="0" smtClean="0">
                <a:hlinkClick r:id="rId2"/>
              </a:rPr>
              <a:t>http</a:t>
            </a:r>
            <a:r>
              <a:rPr lang="en-US" sz="1800" dirty="0">
                <a:hlinkClick r:id="rId2"/>
              </a:rPr>
              <a:t>://</a:t>
            </a:r>
            <a:r>
              <a:rPr lang="en-US" sz="1800" dirty="0" smtClean="0">
                <a:hlinkClick r:id="rId2"/>
              </a:rPr>
              <a:t>beamline-for-schools.web.cern.ch</a:t>
            </a:r>
            <a:endParaRPr lang="en-GB" dirty="0" smtClean="0"/>
          </a:p>
          <a:p>
            <a:endParaRPr lang="en-GB" sz="1000" dirty="0" smtClean="0"/>
          </a:p>
          <a:p>
            <a:r>
              <a:rPr lang="en-GB" dirty="0" smtClean="0"/>
              <a:t>German Beam </a:t>
            </a:r>
            <a:r>
              <a:rPr lang="en-GB" dirty="0"/>
              <a:t>Line for </a:t>
            </a:r>
            <a:r>
              <a:rPr lang="en-GB" dirty="0" smtClean="0"/>
              <a:t>Schools</a:t>
            </a:r>
            <a:br>
              <a:rPr lang="en-GB" dirty="0" smtClean="0"/>
            </a:br>
            <a:r>
              <a:rPr lang="en-GB" dirty="0" smtClean="0"/>
              <a:t>at </a:t>
            </a:r>
            <a:r>
              <a:rPr lang="en-GB" b="1" dirty="0" smtClean="0"/>
              <a:t>DESY</a:t>
            </a:r>
            <a:r>
              <a:rPr lang="en-GB" dirty="0" smtClean="0"/>
              <a:t> under discussion</a:t>
            </a: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612" y="1264842"/>
            <a:ext cx="4444435" cy="337164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92" y="3159921"/>
            <a:ext cx="4370596" cy="3157755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510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mutual benefit between institution and IPPOG</a:t>
            </a:r>
            <a:endParaRPr lang="en-US" sz="2800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82575" y="977900"/>
            <a:ext cx="8689545" cy="47926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b="1" dirty="0" smtClean="0"/>
              <a:t>DESY</a:t>
            </a:r>
            <a:r>
              <a:rPr lang="en-US" dirty="0" smtClean="0"/>
              <a:t> </a:t>
            </a:r>
            <a:r>
              <a:rPr lang="en-US" dirty="0"/>
              <a:t>signed</a:t>
            </a:r>
            <a:r>
              <a:rPr lang="en-US" dirty="0" smtClean="0"/>
              <a:t> IPPOG MoU</a:t>
            </a:r>
            <a:br>
              <a:rPr lang="en-US" dirty="0" smtClean="0"/>
            </a:br>
            <a:r>
              <a:rPr lang="en-US" dirty="0" smtClean="0"/>
              <a:t>for DESY and Germany</a:t>
            </a:r>
          </a:p>
          <a:p>
            <a:r>
              <a:rPr lang="en-US" dirty="0" smtClean="0"/>
              <a:t>5.000 EUR contribution</a:t>
            </a:r>
            <a:br>
              <a:rPr lang="en-US" dirty="0" smtClean="0"/>
            </a:br>
            <a:r>
              <a:rPr lang="en-US" dirty="0" smtClean="0"/>
              <a:t>by </a:t>
            </a:r>
            <a:r>
              <a:rPr lang="en-US" b="1" dirty="0" smtClean="0"/>
              <a:t>DESY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  <a14:imgEffect>
                      <a14:brightnessContrast bright="-17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100" t="9824" r="11011" b="57895"/>
          <a:stretch/>
        </p:blipFill>
        <p:spPr>
          <a:xfrm>
            <a:off x="4338245" y="3334463"/>
            <a:ext cx="3753852" cy="2417481"/>
          </a:xfrm>
          <a:prstGeom prst="rect">
            <a:avLst/>
          </a:prstGeom>
        </p:spPr>
      </p:pic>
      <p:pic>
        <p:nvPicPr>
          <p:cNvPr id="6" name="Picture 5" descr="IPPOG MoU p1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0" b="65732"/>
          <a:stretch/>
        </p:blipFill>
        <p:spPr>
          <a:xfrm>
            <a:off x="-47470" y="647828"/>
            <a:ext cx="9232721" cy="302041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88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mutual benefit between institution and IPPOG</a:t>
            </a:r>
            <a:endParaRPr lang="en-US" sz="2800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8302" y="929774"/>
            <a:ext cx="8689545" cy="4792663"/>
          </a:xfrm>
        </p:spPr>
        <p:txBody>
          <a:bodyPr/>
          <a:lstStyle/>
          <a:p>
            <a:r>
              <a:rPr lang="en-US" dirty="0" smtClean="0"/>
              <a:t>regular </a:t>
            </a:r>
            <a:r>
              <a:rPr lang="en-US" b="1" dirty="0" smtClean="0"/>
              <a:t>discussion</a:t>
            </a:r>
            <a:r>
              <a:rPr lang="en-US" dirty="0" smtClean="0"/>
              <a:t> and </a:t>
            </a:r>
            <a:r>
              <a:rPr lang="en-US" b="1" dirty="0" smtClean="0"/>
              <a:t>information</a:t>
            </a:r>
            <a:r>
              <a:rPr lang="en-US" dirty="0" smtClean="0"/>
              <a:t> exchange</a:t>
            </a:r>
          </a:p>
          <a:p>
            <a:r>
              <a:rPr lang="en-US" b="1" dirty="0" smtClean="0"/>
              <a:t>Example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planetarium show</a:t>
            </a:r>
            <a:br>
              <a:rPr lang="en-US" dirty="0" smtClean="0"/>
            </a:br>
            <a:r>
              <a:rPr lang="en-US" dirty="0" smtClean="0"/>
              <a:t>by Michael Barnett, ATLAS</a:t>
            </a:r>
            <a:br>
              <a:rPr lang="en-US" dirty="0" smtClean="0"/>
            </a:br>
            <a:r>
              <a:rPr lang="en-US" dirty="0" smtClean="0"/>
              <a:t> </a:t>
            </a:r>
            <a:r>
              <a:rPr lang="en-US" sz="1600" dirty="0" smtClean="0">
                <a:hlinkClick r:id="rId2"/>
              </a:rPr>
              <a:t>www.interactions.org/cms/?pid=1036001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 </a:t>
            </a:r>
            <a:r>
              <a:rPr lang="en-US" sz="1600" dirty="0" smtClean="0">
                <a:hlinkClick r:id="rId3"/>
              </a:rPr>
              <a:t>http://PhantomOfTheUniverse.com</a:t>
            </a:r>
            <a:endParaRPr lang="en-US" dirty="0"/>
          </a:p>
          <a:p>
            <a:pPr marL="360363" lvl="1"/>
            <a:r>
              <a:rPr lang="en-US" dirty="0" smtClean="0"/>
              <a:t>4kx4k </a:t>
            </a:r>
            <a:r>
              <a:rPr lang="en-US" dirty="0"/>
              <a:t>full-dome </a:t>
            </a:r>
            <a:r>
              <a:rPr lang="en-US" dirty="0" smtClean="0"/>
              <a:t>version.</a:t>
            </a:r>
            <a:br>
              <a:rPr lang="en-US" dirty="0" smtClean="0"/>
            </a:br>
            <a:r>
              <a:rPr lang="en-US" dirty="0" smtClean="0"/>
              <a:t>German version </a:t>
            </a:r>
            <a:r>
              <a:rPr lang="en-US" b="1" dirty="0" smtClean="0"/>
              <a:t>co-financed by DESY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>
                <a:hlinkClick r:id="rId4"/>
              </a:rPr>
              <a:t>www.phantomdesuniversums.at</a:t>
            </a:r>
            <a:endParaRPr lang="en-US" dirty="0" smtClean="0"/>
          </a:p>
          <a:p>
            <a:pPr marL="360363" lvl="1"/>
            <a:r>
              <a:rPr lang="en-US" dirty="0" smtClean="0"/>
              <a:t>German premiere in October at the</a:t>
            </a:r>
            <a:br>
              <a:rPr lang="en-US" dirty="0" smtClean="0"/>
            </a:br>
            <a:r>
              <a:rPr lang="en-US" dirty="0" smtClean="0"/>
              <a:t>opening of the exhibition</a:t>
            </a:r>
            <a:br>
              <a:rPr lang="en-US" dirty="0" smtClean="0"/>
            </a:br>
            <a:r>
              <a:rPr lang="en-US" dirty="0" smtClean="0"/>
              <a:t>‚Of Galaxies, Quarks and Collisions‘</a:t>
            </a:r>
            <a:br>
              <a:rPr lang="en-US" dirty="0" smtClean="0"/>
            </a:br>
            <a:r>
              <a:rPr lang="en-US" dirty="0" smtClean="0"/>
              <a:t>Museum of Natural History in Vienna</a:t>
            </a:r>
          </a:p>
          <a:p>
            <a:pPr marL="0" indent="-187324"/>
            <a:r>
              <a:rPr lang="en-US" dirty="0"/>
              <a:t> </a:t>
            </a:r>
            <a:r>
              <a:rPr lang="en-US" dirty="0" smtClean="0"/>
              <a:t>proposed to the newly opened</a:t>
            </a:r>
            <a:br>
              <a:rPr lang="en-US" dirty="0" smtClean="0"/>
            </a:br>
            <a:r>
              <a:rPr lang="en-US" dirty="0" smtClean="0"/>
              <a:t>    Grand Planetarium in Berlin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730" y="1560668"/>
            <a:ext cx="3086141" cy="4558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4624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1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1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1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1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mutual benefit between institution and IPPOG</a:t>
            </a:r>
            <a:endParaRPr lang="en-US" sz="2800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82575" y="977900"/>
            <a:ext cx="8689545" cy="4792663"/>
          </a:xfrm>
        </p:spPr>
        <p:txBody>
          <a:bodyPr/>
          <a:lstStyle/>
          <a:p>
            <a:r>
              <a:rPr lang="en-US" dirty="0" smtClean="0"/>
              <a:t>propose, test and implement outreach </a:t>
            </a:r>
            <a:r>
              <a:rPr lang="en-US" b="1" dirty="0" smtClean="0"/>
              <a:t>ideas + strategies</a:t>
            </a:r>
          </a:p>
          <a:p>
            <a:r>
              <a:rPr lang="en-US" dirty="0"/>
              <a:t>share </a:t>
            </a:r>
            <a:r>
              <a:rPr lang="en-US" b="1" dirty="0"/>
              <a:t>lessons</a:t>
            </a:r>
            <a:r>
              <a:rPr lang="en-US" dirty="0"/>
              <a:t> learned and best practices between </a:t>
            </a:r>
            <a:br>
              <a:rPr lang="en-US" dirty="0"/>
            </a:br>
            <a:r>
              <a:rPr lang="en-US" dirty="0"/>
              <a:t>countries</a:t>
            </a:r>
            <a:r>
              <a:rPr lang="en-US" dirty="0" smtClean="0"/>
              <a:t>, institutions, experiments</a:t>
            </a:r>
          </a:p>
          <a:p>
            <a:pPr marL="0" indent="0">
              <a:buNone/>
            </a:pPr>
            <a:endParaRPr lang="en-US" sz="1050" dirty="0" smtClean="0"/>
          </a:p>
          <a:p>
            <a:r>
              <a:rPr lang="en-US" b="1" dirty="0" smtClean="0"/>
              <a:t>Example</a:t>
            </a:r>
            <a:r>
              <a:rPr lang="en-US" dirty="0" smtClean="0"/>
              <a:t>: Physics and the Media</a:t>
            </a:r>
          </a:p>
          <a:p>
            <a:pPr lvl="1"/>
            <a:r>
              <a:rPr lang="en-US" dirty="0" smtClean="0"/>
              <a:t>idea of </a:t>
            </a:r>
            <a:r>
              <a:rPr lang="en-GB" dirty="0" err="1"/>
              <a:t>Achintya</a:t>
            </a:r>
            <a:r>
              <a:rPr lang="en-GB" dirty="0"/>
              <a:t> </a:t>
            </a:r>
            <a:r>
              <a:rPr lang="en-GB" dirty="0" smtClean="0"/>
              <a:t>Rao:</a:t>
            </a:r>
            <a:br>
              <a:rPr lang="en-GB" dirty="0" smtClean="0"/>
            </a:br>
            <a:endParaRPr lang="en-US" sz="1200" dirty="0" smtClean="0"/>
          </a:p>
          <a:p>
            <a:r>
              <a:rPr lang="en-US" b="1" dirty="0" smtClean="0"/>
              <a:t>Example</a:t>
            </a:r>
            <a:r>
              <a:rPr lang="en-US" dirty="0" smtClean="0"/>
              <a:t>:  Higgs - What now ?</a:t>
            </a:r>
          </a:p>
          <a:p>
            <a:pPr lvl="1"/>
            <a:r>
              <a:rPr lang="en-US" dirty="0" smtClean="0"/>
              <a:t>many discussions in IPPOG</a:t>
            </a:r>
          </a:p>
          <a:p>
            <a:pPr lvl="1"/>
            <a:r>
              <a:rPr lang="en-US" dirty="0" smtClean="0"/>
              <a:t>messages taken by HP to ICHEP, ICNFP, …</a:t>
            </a:r>
          </a:p>
          <a:p>
            <a:pPr lvl="1"/>
            <a:r>
              <a:rPr lang="en-US" dirty="0" smtClean="0"/>
              <a:t>messages taken by TN to DESY, German RECFA evaluation, … </a:t>
            </a:r>
          </a:p>
          <a:p>
            <a:pPr marL="0" indent="0">
              <a:buNone/>
            </a:pPr>
            <a:endParaRPr lang="en-US" sz="1200" dirty="0"/>
          </a:p>
          <a:p>
            <a:r>
              <a:rPr lang="en-US" b="1" dirty="0" smtClean="0"/>
              <a:t>Example</a:t>
            </a:r>
            <a:r>
              <a:rPr lang="en-US" dirty="0" smtClean="0"/>
              <a:t>:  Precision counts</a:t>
            </a:r>
          </a:p>
          <a:p>
            <a:pPr lvl="1"/>
            <a:r>
              <a:rPr lang="en-US" dirty="0" smtClean="0"/>
              <a:t>idea of HP Beck</a:t>
            </a:r>
          </a:p>
          <a:p>
            <a:pPr lvl="1"/>
            <a:r>
              <a:rPr lang="en-US" dirty="0" smtClean="0"/>
              <a:t>reused by IPPOG members</a:t>
            </a:r>
            <a:endParaRPr lang="en-US" dirty="0"/>
          </a:p>
        </p:txBody>
      </p:sp>
      <p:pic>
        <p:nvPicPr>
          <p:cNvPr id="4" name="Picture 3" descr="Rao Discoverie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4804" y="2353649"/>
            <a:ext cx="3120518" cy="174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28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13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13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13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13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134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134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134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63443" y="2229356"/>
            <a:ext cx="8229600" cy="490771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2400" dirty="0" smtClean="0"/>
              <a:t>Higgs discovery </a:t>
            </a:r>
            <a:r>
              <a:rPr lang="en-GB" sz="2400" b="1" dirty="0" smtClean="0"/>
              <a:t>not the end of an era</a:t>
            </a:r>
            <a:r>
              <a:rPr lang="en-GB" sz="2400" dirty="0" smtClean="0"/>
              <a:t>, but</a:t>
            </a:r>
          </a:p>
          <a:p>
            <a:pPr>
              <a:spcBef>
                <a:spcPts val="0"/>
              </a:spcBef>
            </a:pPr>
            <a:r>
              <a:rPr lang="en-GB" sz="2400" dirty="0" smtClean="0"/>
              <a:t>beginning of a </a:t>
            </a:r>
            <a:r>
              <a:rPr lang="en-GB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New Era:</a:t>
            </a:r>
            <a:endParaRPr lang="en-GB" sz="2400" dirty="0" smtClean="0"/>
          </a:p>
          <a:p>
            <a:pPr>
              <a:spcBef>
                <a:spcPts val="0"/>
              </a:spcBef>
            </a:pPr>
            <a:r>
              <a:rPr lang="en-GB" sz="2400" dirty="0" smtClean="0"/>
              <a:t>We enter a </a:t>
            </a:r>
            <a:r>
              <a:rPr lang="en-GB" sz="2400" b="1" dirty="0" smtClean="0"/>
              <a:t>new </a:t>
            </a:r>
            <a:r>
              <a:rPr lang="en-GB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Scalar World !</a:t>
            </a:r>
          </a:p>
          <a:p>
            <a:pPr>
              <a:spcBef>
                <a:spcPts val="0"/>
              </a:spcBef>
            </a:pPr>
            <a:r>
              <a:rPr lang="en-GB" sz="2400" dirty="0" smtClean="0"/>
              <a:t>Are there </a:t>
            </a:r>
            <a:r>
              <a:rPr lang="en-GB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more </a:t>
            </a:r>
            <a:r>
              <a:rPr lang="en-GB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Higgses</a:t>
            </a:r>
            <a:r>
              <a:rPr lang="en-GB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?</a:t>
            </a:r>
            <a:endParaRPr lang="en-GB" sz="1400" dirty="0" smtClean="0"/>
          </a:p>
          <a:p>
            <a:pPr>
              <a:spcBef>
                <a:spcPts val="0"/>
              </a:spcBef>
            </a:pPr>
            <a:r>
              <a:rPr lang="en-GB" sz="2400" dirty="0"/>
              <a:t>Why is there Something instead of Nothing </a:t>
            </a:r>
            <a:r>
              <a:rPr lang="en-GB" sz="2400" dirty="0" smtClean="0"/>
              <a:t>?</a:t>
            </a:r>
            <a:endParaRPr lang="en-GB" sz="2400" b="1" dirty="0" smtClean="0"/>
          </a:p>
          <a:p>
            <a:pPr>
              <a:spcBef>
                <a:spcPts val="0"/>
              </a:spcBef>
            </a:pPr>
            <a:r>
              <a:rPr lang="en-GB" sz="2400" b="1" dirty="0" smtClean="0"/>
              <a:t>Cosmic connections - the Dark Universe:</a:t>
            </a:r>
          </a:p>
          <a:p>
            <a:pPr marL="457200" indent="-457200">
              <a:spcBef>
                <a:spcPts val="0"/>
              </a:spcBef>
              <a:buFont typeface="Arial" pitchFamily="34" charset="0"/>
              <a:buChar char="•"/>
            </a:pPr>
            <a:r>
              <a:rPr lang="en-GB" sz="2000" dirty="0" smtClean="0"/>
              <a:t>primordial Big Bang inflation driven by </a:t>
            </a:r>
            <a:r>
              <a:rPr lang="en-GB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scalar</a:t>
            </a:r>
            <a:r>
              <a:rPr lang="en-GB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000" dirty="0" smtClean="0"/>
              <a:t>field</a:t>
            </a:r>
          </a:p>
          <a:p>
            <a:pPr marL="457200" indent="-457200">
              <a:spcBef>
                <a:spcPts val="0"/>
              </a:spcBef>
              <a:buFont typeface="Arial" pitchFamily="34" charset="0"/>
              <a:buChar char="•"/>
            </a:pPr>
            <a:r>
              <a:rPr lang="en-GB" sz="2000" dirty="0" smtClean="0"/>
              <a:t>today‘s inflation driven by </a:t>
            </a:r>
            <a:r>
              <a:rPr lang="en-GB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scalar</a:t>
            </a:r>
            <a:r>
              <a:rPr lang="en-GB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000" dirty="0" smtClean="0"/>
              <a:t>field:</a:t>
            </a:r>
            <a:br>
              <a:rPr lang="en-GB" sz="2000" dirty="0" smtClean="0"/>
            </a:br>
            <a:r>
              <a:rPr lang="en-GB" sz="2000" dirty="0" smtClean="0"/>
              <a:t>Dark Energy, cosmological constant (Nobel 2011)</a:t>
            </a:r>
          </a:p>
          <a:p>
            <a:pPr marL="457200" indent="-457200">
              <a:spcBef>
                <a:spcPts val="0"/>
              </a:spcBef>
              <a:buFont typeface="Arial" pitchFamily="34" charset="0"/>
              <a:buChar char="•"/>
            </a:pPr>
            <a:r>
              <a:rPr lang="en-GB" sz="2000" dirty="0" smtClean="0"/>
              <a:t>Higgs: </a:t>
            </a:r>
            <a:r>
              <a:rPr lang="en-GB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scalar</a:t>
            </a:r>
            <a:r>
              <a:rPr lang="en-GB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000" dirty="0" smtClean="0"/>
              <a:t>field</a:t>
            </a:r>
          </a:p>
          <a:p>
            <a:pPr marL="457200" indent="-457200">
              <a:spcBef>
                <a:spcPts val="0"/>
              </a:spcBef>
              <a:buFont typeface="Arial" pitchFamily="34" charset="0"/>
              <a:buChar char="•"/>
            </a:pPr>
            <a:r>
              <a:rPr lang="en-GB" sz="2000" dirty="0" smtClean="0"/>
              <a:t>Dark Matter - is this SUSY?</a:t>
            </a:r>
          </a:p>
          <a:p>
            <a:pPr marL="457200" indent="-457200">
              <a:spcBef>
                <a:spcPts val="0"/>
              </a:spcBef>
              <a:buFont typeface="Arial" pitchFamily="34" charset="0"/>
              <a:buChar char="•"/>
            </a:pPr>
            <a:r>
              <a:rPr lang="en-GB" sz="2000" dirty="0" smtClean="0"/>
              <a:t>world(s) born from chaos - of fluctuations of </a:t>
            </a:r>
            <a:r>
              <a:rPr lang="en-GB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scalar</a:t>
            </a:r>
            <a:r>
              <a:rPr lang="en-GB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000" dirty="0" smtClean="0"/>
              <a:t>field ?</a:t>
            </a:r>
          </a:p>
          <a:p>
            <a:pPr marL="457200" indent="-457200">
              <a:spcBef>
                <a:spcPts val="0"/>
              </a:spcBef>
              <a:buFont typeface="Arial" pitchFamily="34" charset="0"/>
              <a:buChar char="•"/>
            </a:pPr>
            <a:endParaRPr lang="en-GB" sz="20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400" b="1" smtClean="0">
                <a:solidFill>
                  <a:srgbClr val="3366FF"/>
                </a:solidFill>
              </a:rPr>
              <a:t>Higgs: What now?</a:t>
            </a:r>
            <a:endParaRPr lang="en-GB" sz="5400" b="1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90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/>
              <a:t>Precision counts</a:t>
            </a:r>
            <a:endParaRPr lang="en-US" sz="4800" dirty="0"/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2727070" y="806025"/>
            <a:ext cx="3631122" cy="3170099"/>
          </a:xfr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en-US" dirty="0" smtClean="0"/>
              <a:t>flat Earth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ok to </a:t>
            </a:r>
            <a:r>
              <a:rPr lang="en-US" dirty="0"/>
              <a:t>build a house or a </a:t>
            </a:r>
            <a:r>
              <a:rPr lang="en-US" dirty="0" smtClean="0"/>
              <a:t>bridge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539552" y="4293096"/>
            <a:ext cx="4104456" cy="2193021"/>
            <a:chOff x="3419872" y="3900275"/>
            <a:chExt cx="4104456" cy="2193021"/>
          </a:xfrm>
        </p:grpSpPr>
        <p:sp>
          <p:nvSpPr>
            <p:cNvPr id="4" name="Rectangle 3"/>
            <p:cNvSpPr/>
            <p:nvPr/>
          </p:nvSpPr>
          <p:spPr>
            <a:xfrm>
              <a:off x="3419872" y="4293096"/>
              <a:ext cx="2961101" cy="5194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017287" y="4327025"/>
              <a:ext cx="1766271" cy="1766271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7" name="Oval 6"/>
            <p:cNvSpPr>
              <a:spLocks noChangeAspect="1"/>
            </p:cNvSpPr>
            <p:nvPr/>
          </p:nvSpPr>
          <p:spPr>
            <a:xfrm rot="18900000">
              <a:off x="5602478" y="4740610"/>
              <a:ext cx="108012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8" name="Oval 7"/>
            <p:cNvSpPr>
              <a:spLocks noChangeAspect="1"/>
            </p:cNvSpPr>
            <p:nvPr/>
          </p:nvSpPr>
          <p:spPr>
            <a:xfrm rot="18900000">
              <a:off x="4829940" y="4261474"/>
              <a:ext cx="108012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9" name="Oval 8"/>
            <p:cNvSpPr>
              <a:spLocks noChangeAspect="1"/>
            </p:cNvSpPr>
            <p:nvPr/>
          </p:nvSpPr>
          <p:spPr>
            <a:xfrm rot="18900000">
              <a:off x="4284705" y="4531690"/>
              <a:ext cx="108012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" name="Oval 9"/>
            <p:cNvSpPr>
              <a:spLocks noChangeAspect="1"/>
            </p:cNvSpPr>
            <p:nvPr/>
          </p:nvSpPr>
          <p:spPr>
            <a:xfrm rot="18900000">
              <a:off x="4306334" y="4261474"/>
              <a:ext cx="108012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489121" y="3900275"/>
              <a:ext cx="4035207" cy="1975256"/>
              <a:chOff x="4569241" y="3909567"/>
              <a:chExt cx="4035207" cy="1975256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4569241" y="4396881"/>
                <a:ext cx="8098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SUSY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816167" y="3909567"/>
                <a:ext cx="37882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Higgs </a:t>
                </a:r>
                <a:r>
                  <a:rPr lang="en-US" sz="18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W,Z, t, </a:t>
                </a:r>
                <a:r>
                  <a:rPr lang="en-US" sz="18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  </a:t>
                </a:r>
                <a:r>
                  <a:rPr lang="en-US" sz="1800" b="1" dirty="0">
                    <a:solidFill>
                      <a:srgbClr val="0099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Standard </a:t>
                </a:r>
                <a:r>
                  <a:rPr lang="en-US" sz="1800" b="1" dirty="0" smtClean="0">
                    <a:solidFill>
                      <a:srgbClr val="0099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Model</a:t>
                </a:r>
                <a:endParaRPr lang="en-US" sz="1800" b="1" baseline="-25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688539" y="5238492"/>
                <a:ext cx="191590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Beyond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Standard Model</a:t>
                </a:r>
                <a:endParaRPr lang="en-US" sz="1800" b="1" baseline="-250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5552999" y="4365104"/>
              <a:ext cx="6751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srgbClr val="000000"/>
                  </a:solidFill>
                  <a:latin typeface="Verdana"/>
                </a:rPr>
                <a:t>G</a:t>
              </a:r>
              <a:r>
                <a:rPr lang="en-US" sz="1800" dirty="0" smtClean="0">
                  <a:solidFill>
                    <a:srgbClr val="000000"/>
                  </a:solidFill>
                  <a:latin typeface="Verdana"/>
                </a:rPr>
                <a:t>UT</a:t>
              </a:r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 rot="18900000">
              <a:off x="3998759" y="4954812"/>
              <a:ext cx="108012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139952" y="4812574"/>
              <a:ext cx="14213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00000"/>
                  </a:solidFill>
                  <a:latin typeface="Verdana"/>
                </a:rPr>
                <a:t>Extra Dim.</a:t>
              </a:r>
            </a:p>
          </p:txBody>
        </p:sp>
        <p:sp>
          <p:nvSpPr>
            <p:cNvPr id="21" name="Oval 20"/>
            <p:cNvSpPr>
              <a:spLocks noChangeAspect="1"/>
            </p:cNvSpPr>
            <p:nvPr/>
          </p:nvSpPr>
          <p:spPr>
            <a:xfrm rot="18900000">
              <a:off x="5124227" y="4258450"/>
              <a:ext cx="108012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/>
          <a:srcRect t="16076" b="5997"/>
          <a:stretch/>
        </p:blipFill>
        <p:spPr>
          <a:xfrm>
            <a:off x="2380942" y="1241887"/>
            <a:ext cx="4392488" cy="2259121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4995500" y="4090463"/>
            <a:ext cx="3018775" cy="21544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after a fraction </a:t>
            </a: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Earth diameter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 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is more </a:t>
            </a: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fraction f below </a:t>
            </a: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horizon: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Higgs coupling precision: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LHC: f=10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: 1300 </a:t>
            </a: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LC:   f= 1‰ :      13 km</a:t>
            </a:r>
            <a:endParaRPr lang="de-DE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992" y="859565"/>
            <a:ext cx="19522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 HP Beck, IPPOG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72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642" y="4544499"/>
            <a:ext cx="5258254" cy="20041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cooperation of IPPOG members</a:t>
            </a:r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43830" y="977900"/>
            <a:ext cx="7720703" cy="5878532"/>
          </a:xfrm>
        </p:spPr>
        <p:txBody>
          <a:bodyPr wrap="none">
            <a:spAutoFit/>
          </a:bodyPr>
          <a:lstStyle/>
          <a:p>
            <a:r>
              <a:rPr lang="en-US" dirty="0" smtClean="0"/>
              <a:t>IPPOG discussions -</a:t>
            </a:r>
            <a:br>
              <a:rPr lang="en-US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dirty="0" smtClean="0"/>
              <a:t>            paper -</a:t>
            </a:r>
            <a:br>
              <a:rPr lang="en-US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dirty="0" smtClean="0"/>
              <a:t>            paper: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dirty="0" smtClean="0"/>
              <a:t>International conference</a:t>
            </a:r>
            <a:br>
              <a:rPr lang="en-US" dirty="0" smtClean="0"/>
            </a:br>
            <a:r>
              <a:rPr lang="en-US" dirty="0" smtClean="0"/>
              <a:t>“Physics</a:t>
            </a:r>
            <a:r>
              <a:rPr lang="en-US" dirty="0"/>
              <a:t>, Technology, </a:t>
            </a:r>
            <a:r>
              <a:rPr lang="en-US" dirty="0" smtClean="0"/>
              <a:t>Ethics”, September 2016, </a:t>
            </a:r>
            <a:r>
              <a:rPr lang="en-US" dirty="0" err="1" smtClean="0"/>
              <a:t>Žilina</a:t>
            </a:r>
            <a:r>
              <a:rPr lang="en-US" dirty="0" smtClean="0"/>
              <a:t>, Slovakia</a:t>
            </a:r>
            <a:endParaRPr lang="en-US" dirty="0"/>
          </a:p>
          <a:p>
            <a:r>
              <a:rPr lang="en-US" dirty="0"/>
              <a:t>Invited contribution on</a:t>
            </a:r>
            <a:br>
              <a:rPr lang="en-US" dirty="0"/>
            </a:br>
            <a:r>
              <a:rPr lang="en-US" dirty="0"/>
              <a:t>“Ethical </a:t>
            </a:r>
            <a:r>
              <a:rPr lang="en-US" dirty="0" smtClean="0"/>
              <a:t>Questions</a:t>
            </a:r>
            <a:br>
              <a:rPr lang="en-US" dirty="0" smtClean="0"/>
            </a:br>
            <a:r>
              <a:rPr lang="en-US" dirty="0" smtClean="0"/>
              <a:t>  related to</a:t>
            </a:r>
            <a:br>
              <a:rPr lang="en-US" dirty="0" smtClean="0"/>
            </a:br>
            <a:r>
              <a:rPr lang="en-US" dirty="0" smtClean="0"/>
              <a:t>  Particle </a:t>
            </a:r>
            <a:r>
              <a:rPr lang="en-US" dirty="0"/>
              <a:t>Physics”</a:t>
            </a:r>
          </a:p>
          <a:p>
            <a:r>
              <a:rPr lang="en-US" dirty="0" smtClean="0"/>
              <a:t>IPPOG authors:</a:t>
            </a:r>
            <a:br>
              <a:rPr lang="en-US" dirty="0" smtClean="0"/>
            </a:br>
            <a:r>
              <a:rPr lang="en-US" sz="1400" dirty="0" smtClean="0"/>
              <a:t>Hans Peter </a:t>
            </a:r>
            <a:r>
              <a:rPr lang="en-US" sz="1400" dirty="0"/>
              <a:t>Beck, </a:t>
            </a:r>
            <a:r>
              <a:rPr lang="en-US" sz="1400" dirty="0" smtClean="0"/>
              <a:t>CH</a:t>
            </a:r>
            <a:br>
              <a:rPr lang="en-US" sz="1400" dirty="0" smtClean="0"/>
            </a:br>
            <a:r>
              <a:rPr lang="en-US" sz="1400" dirty="0" smtClean="0"/>
              <a:t>Ivan </a:t>
            </a:r>
            <a:r>
              <a:rPr lang="en-US" sz="1400" dirty="0" err="1" smtClean="0"/>
              <a:t>Melo</a:t>
            </a:r>
            <a:r>
              <a:rPr lang="en-US" sz="1400" dirty="0" smtClean="0"/>
              <a:t>, SVK</a:t>
            </a:r>
            <a:br>
              <a:rPr lang="en-US" sz="1400" dirty="0" smtClean="0"/>
            </a:br>
            <a:r>
              <a:rPr lang="en-US" sz="1400" dirty="0" smtClean="0"/>
              <a:t>Thomas Naumann, DESY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5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846" t="22852" r="10591" b="10483"/>
          <a:stretch/>
        </p:blipFill>
        <p:spPr bwMode="auto">
          <a:xfrm>
            <a:off x="4088188" y="734848"/>
            <a:ext cx="4155162" cy="3115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DESY-Logo-cyan-RGB_g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557888" y="1595039"/>
            <a:ext cx="857429" cy="831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W-ippog5-0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960" y="2474924"/>
            <a:ext cx="812703" cy="780194"/>
          </a:xfrm>
          <a:prstGeom prst="rect">
            <a:avLst/>
          </a:prstGeom>
          <a:ln w="0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1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1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41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cooperation of IPPOG members</a:t>
            </a:r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74455" y="1472900"/>
            <a:ext cx="3374963" cy="3939540"/>
          </a:xfrm>
        </p:spPr>
        <p:txBody>
          <a:bodyPr wrap="none">
            <a:spAutoFit/>
          </a:bodyPr>
          <a:lstStyle/>
          <a:p>
            <a:pPr lvl="0"/>
            <a:r>
              <a:rPr lang="en-US" dirty="0" smtClean="0"/>
              <a:t>Eurovision conference</a:t>
            </a:r>
            <a:br>
              <a:rPr lang="en-US" dirty="0" smtClean="0"/>
            </a:br>
            <a:r>
              <a:rPr lang="en-GB" dirty="0"/>
              <a:t>Berlin, </a:t>
            </a:r>
            <a:r>
              <a:rPr lang="en-GB" dirty="0" smtClean="0"/>
              <a:t>30.10.2015</a:t>
            </a:r>
          </a:p>
          <a:p>
            <a:pPr lvl="0"/>
            <a:r>
              <a:rPr lang="en-GB" dirty="0" smtClean="0"/>
              <a:t>Session</a:t>
            </a:r>
            <a:br>
              <a:rPr lang="en-GB" dirty="0" smtClean="0"/>
            </a:br>
            <a:r>
              <a:rPr lang="en-GB" dirty="0" smtClean="0"/>
              <a:t>„The </a:t>
            </a:r>
            <a:r>
              <a:rPr lang="en-GB" dirty="0"/>
              <a:t>Challenges </a:t>
            </a:r>
            <a:r>
              <a:rPr lang="en-GB" dirty="0" smtClean="0"/>
              <a:t>of</a:t>
            </a:r>
            <a:br>
              <a:rPr lang="en-GB" dirty="0" smtClean="0"/>
            </a:br>
            <a:r>
              <a:rPr lang="en-GB" dirty="0" smtClean="0"/>
              <a:t>Covering Science </a:t>
            </a:r>
            <a:r>
              <a:rPr lang="en-GB" dirty="0"/>
              <a:t>News</a:t>
            </a:r>
            <a:r>
              <a:rPr lang="en-GB" dirty="0" smtClean="0"/>
              <a:t>“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with CERN + ESA</a:t>
            </a:r>
            <a:endParaRPr lang="en-GB" dirty="0" smtClean="0"/>
          </a:p>
          <a:p>
            <a:r>
              <a:rPr lang="en-GB" dirty="0"/>
              <a:t>based </a:t>
            </a:r>
            <a:r>
              <a:rPr lang="en-GB" dirty="0" smtClean="0"/>
              <a:t>upon discussions</a:t>
            </a:r>
            <a:br>
              <a:rPr lang="en-GB" dirty="0" smtClean="0"/>
            </a:br>
            <a:r>
              <a:rPr lang="en-GB" dirty="0" smtClean="0"/>
              <a:t>in IPPOG</a:t>
            </a:r>
            <a:endParaRPr lang="de-DE" dirty="0"/>
          </a:p>
          <a:p>
            <a:pPr lvl="0"/>
            <a:r>
              <a:rPr lang="en-GB" b="1" dirty="0" smtClean="0"/>
              <a:t>DESY</a:t>
            </a:r>
            <a:r>
              <a:rPr lang="en-GB" dirty="0" smtClean="0"/>
              <a:t> representative</a:t>
            </a:r>
            <a:r>
              <a:rPr lang="en-GB" dirty="0"/>
              <a:t> </a:t>
            </a:r>
            <a:r>
              <a:rPr lang="en-GB" dirty="0" smtClean="0"/>
              <a:t>tells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“The </a:t>
            </a:r>
            <a:r>
              <a:rPr lang="en-GB" dirty="0"/>
              <a:t>Higgs Story </a:t>
            </a:r>
            <a:r>
              <a:rPr lang="en-GB" dirty="0" smtClean="0"/>
              <a:t>-</a:t>
            </a:r>
            <a:br>
              <a:rPr lang="en-GB" dirty="0" smtClean="0"/>
            </a:br>
            <a:r>
              <a:rPr lang="en-GB" dirty="0" smtClean="0"/>
              <a:t> Science </a:t>
            </a:r>
            <a:r>
              <a:rPr lang="en-GB" dirty="0"/>
              <a:t>and the </a:t>
            </a:r>
            <a:r>
              <a:rPr lang="en-GB" dirty="0" smtClean="0"/>
              <a:t>Media</a:t>
            </a:r>
            <a:r>
              <a:rPr lang="en-GB" dirty="0" smtClean="0"/>
              <a:t>”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7" t="9924" r="39944" b="25864"/>
          <a:stretch/>
        </p:blipFill>
        <p:spPr bwMode="auto">
          <a:xfrm>
            <a:off x="4344105" y="1278784"/>
            <a:ext cx="4302612" cy="413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945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1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1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International Cosmic Day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coordinated since </a:t>
            </a:r>
            <a:r>
              <a:rPr lang="en-US" dirty="0" smtClean="0"/>
              <a:t>2012 by</a:t>
            </a:r>
            <a:br>
              <a:rPr lang="en-US" dirty="0" smtClean="0"/>
            </a:br>
            <a:r>
              <a:rPr lang="en-US" dirty="0" smtClean="0"/>
              <a:t>~1 </a:t>
            </a:r>
            <a:r>
              <a:rPr lang="en-US" dirty="0" smtClean="0"/>
              <a:t>FTE </a:t>
            </a:r>
            <a:r>
              <a:rPr lang="en-US" dirty="0" smtClean="0"/>
              <a:t>at</a:t>
            </a:r>
            <a:r>
              <a:rPr lang="en-US" dirty="0" smtClean="0"/>
              <a:t> </a:t>
            </a:r>
            <a:r>
              <a:rPr lang="en-US" b="1" dirty="0" smtClean="0"/>
              <a:t>DESY</a:t>
            </a:r>
            <a:r>
              <a:rPr lang="en-US" dirty="0" smtClean="0"/>
              <a:t> (Zeuthen)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http://icd.desy.de</a:t>
            </a:r>
            <a:endParaRPr lang="en-US" dirty="0" smtClean="0"/>
          </a:p>
          <a:p>
            <a:r>
              <a:rPr lang="en-US" dirty="0" smtClean="0"/>
              <a:t>possible in-kind contribution</a:t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b="1" dirty="0" smtClean="0"/>
              <a:t>DESY</a:t>
            </a:r>
            <a:r>
              <a:rPr lang="en-US" dirty="0" smtClean="0"/>
              <a:t> to IPPOG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056" y="771525"/>
            <a:ext cx="3738563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4" y="2014443"/>
            <a:ext cx="5080421" cy="317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897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Vorlage_en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anel master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PPT-Vorlage_en</Template>
  <TotalTime>0</TotalTime>
  <Words>245</Words>
  <Application>Microsoft Office PowerPoint</Application>
  <PresentationFormat>On-screen Show (4:3)</PresentationFormat>
  <Paragraphs>116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PPT-Vorlage_en</vt:lpstr>
      <vt:lpstr>Panel master</vt:lpstr>
      <vt:lpstr>IPPOG and DESY</vt:lpstr>
      <vt:lpstr>mutual benefit between institution and IPPOG</vt:lpstr>
      <vt:lpstr>mutual benefit between institution and IPPOG</vt:lpstr>
      <vt:lpstr>mutual benefit between institution and IPPOG</vt:lpstr>
      <vt:lpstr>Higgs: What now?</vt:lpstr>
      <vt:lpstr>Precision counts</vt:lpstr>
      <vt:lpstr>cooperation of IPPOG members</vt:lpstr>
      <vt:lpstr>cooperation of IPPOG members</vt:lpstr>
      <vt:lpstr>International Cosmic Day</vt:lpstr>
      <vt:lpstr>International IceCube + Auger Masterclasses</vt:lpstr>
      <vt:lpstr>International Particle Physics Masterclasses</vt:lpstr>
      <vt:lpstr>BL4S - Beam Line for Schools at DESY ?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IPPOG and DESY</dc:title>
  <dc:creator>Naumann, Thomas</dc:creator>
  <cp:lastModifiedBy>Naumann, Thomas</cp:lastModifiedBy>
  <cp:revision>46</cp:revision>
  <dcterms:created xsi:type="dcterms:W3CDTF">2016-11-05T11:57:30Z</dcterms:created>
  <dcterms:modified xsi:type="dcterms:W3CDTF">2016-11-09T17:28:28Z</dcterms:modified>
</cp:coreProperties>
</file>