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tiff" ContentType="image/tiff"/>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3"/>
  </p:notesMasterIdLst>
  <p:sldIdLst>
    <p:sldId id="260" r:id="rId2"/>
    <p:sldId id="266" r:id="rId3"/>
    <p:sldId id="262" r:id="rId4"/>
    <p:sldId id="261" r:id="rId5"/>
    <p:sldId id="273" r:id="rId6"/>
    <p:sldId id="269" r:id="rId7"/>
    <p:sldId id="263" r:id="rId8"/>
    <p:sldId id="265" r:id="rId9"/>
    <p:sldId id="271" r:id="rId10"/>
    <p:sldId id="272" r:id="rId11"/>
    <p:sldId id="274" r:id="rId12"/>
    <p:sldId id="275" r:id="rId13"/>
    <p:sldId id="295" r:id="rId14"/>
    <p:sldId id="278" r:id="rId15"/>
    <p:sldId id="279" r:id="rId16"/>
    <p:sldId id="280" r:id="rId17"/>
    <p:sldId id="281" r:id="rId18"/>
    <p:sldId id="282" r:id="rId19"/>
    <p:sldId id="283" r:id="rId20"/>
    <p:sldId id="285" r:id="rId21"/>
    <p:sldId id="286" r:id="rId22"/>
    <p:sldId id="287" r:id="rId23"/>
    <p:sldId id="288" r:id="rId24"/>
    <p:sldId id="289" r:id="rId25"/>
    <p:sldId id="290" r:id="rId26"/>
    <p:sldId id="291" r:id="rId27"/>
    <p:sldId id="292" r:id="rId28"/>
    <p:sldId id="293" r:id="rId29"/>
    <p:sldId id="294" r:id="rId30"/>
    <p:sldId id="276" r:id="rId31"/>
    <p:sldId id="256" r:id="rId3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6892F"/>
    <a:srgbClr val="FFE699"/>
    <a:srgbClr val="FF9103"/>
    <a:srgbClr val="2DA0CE"/>
    <a:srgbClr val="659C1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0" y="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BFA0FE5-CC9D-48DB-9937-550D2B45A4F4}" type="datetimeFigureOut">
              <a:rPr lang="en-GB" smtClean="0"/>
              <a:t>10/11/2016</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F3471DF-DB65-41B5-A22C-87AB48FB58F0}" type="slidenum">
              <a:rPr lang="en-GB" smtClean="0"/>
              <a:t>‹#›</a:t>
            </a:fld>
            <a:endParaRPr lang="en-GB"/>
          </a:p>
        </p:txBody>
      </p:sp>
    </p:spTree>
    <p:extLst>
      <p:ext uri="{BB962C8B-B14F-4D97-AF65-F5344CB8AC3E}">
        <p14:creationId xmlns:p14="http://schemas.microsoft.com/office/powerpoint/2010/main" val="21360609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24032670-4CF2-492A-A097-2D2879858DD8}" type="datetimeFigureOut">
              <a:rPr lang="en-GB" smtClean="0"/>
              <a:t>10/11/2016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D184B6A-7FCE-405E-BF78-145152DDAFDE}" type="slidenum">
              <a:rPr lang="en-GB" smtClean="0"/>
              <a:t>‹#›</a:t>
            </a:fld>
            <a:endParaRPr lang="en-GB"/>
          </a:p>
        </p:txBody>
      </p:sp>
      <p:sp>
        <p:nvSpPr>
          <p:cNvPr id="7" name="ZoneTexte 4"/>
          <p:cNvSpPr txBox="1"/>
          <p:nvPr userDrawn="1"/>
        </p:nvSpPr>
        <p:spPr>
          <a:xfrm>
            <a:off x="3846975" y="6500396"/>
            <a:ext cx="4512710" cy="338554"/>
          </a:xfrm>
          <a:prstGeom prst="rect">
            <a:avLst/>
          </a:prstGeom>
          <a:noFill/>
        </p:spPr>
        <p:txBody>
          <a:bodyPr wrap="none" rtlCol="0">
            <a:spAutoFit/>
          </a:bodyPr>
          <a:lstStyle/>
          <a:p>
            <a:r>
              <a:rPr lang="sk-SK" sz="1600" b="0" dirty="0" smtClean="0"/>
              <a:t>1</a:t>
            </a:r>
            <a:r>
              <a:rPr lang="en-GB" sz="1600" b="0" dirty="0" smtClean="0"/>
              <a:t>2</a:t>
            </a:r>
            <a:r>
              <a:rPr lang="sk-SK" sz="1600" b="0" baseline="30000" dirty="0" err="1" smtClean="0"/>
              <a:t>th</a:t>
            </a:r>
            <a:r>
              <a:rPr lang="sk-SK" sz="1600" b="0" baseline="0" dirty="0" smtClean="0"/>
              <a:t> IPPOG </a:t>
            </a:r>
            <a:r>
              <a:rPr lang="sk-SK" sz="1600" b="0" baseline="0" dirty="0" err="1" smtClean="0"/>
              <a:t>meeting</a:t>
            </a:r>
            <a:r>
              <a:rPr lang="sk-SK" sz="1600" b="0" baseline="0" dirty="0" smtClean="0"/>
              <a:t>, </a:t>
            </a:r>
            <a:r>
              <a:rPr lang="en-GB" sz="1600" b="0" baseline="0" dirty="0" smtClean="0"/>
              <a:t>10</a:t>
            </a:r>
            <a:r>
              <a:rPr lang="sk-SK" sz="1600" b="0" baseline="30000" dirty="0" err="1" smtClean="0"/>
              <a:t>th</a:t>
            </a:r>
            <a:r>
              <a:rPr lang="sk-SK" sz="1600" b="0" baseline="0" dirty="0" smtClean="0"/>
              <a:t> of November 201</a:t>
            </a:r>
            <a:r>
              <a:rPr lang="en-GB" sz="1600" b="0" baseline="0" dirty="0" smtClean="0"/>
              <a:t>6</a:t>
            </a:r>
            <a:r>
              <a:rPr lang="sk-SK" sz="1600" b="0" baseline="0" dirty="0" smtClean="0"/>
              <a:t>, CERN</a:t>
            </a:r>
            <a:endParaRPr lang="sk-SK" sz="1600" b="0" dirty="0"/>
          </a:p>
        </p:txBody>
      </p:sp>
      <p:sp>
        <p:nvSpPr>
          <p:cNvPr id="8" name="ZoneTexte 4"/>
          <p:cNvSpPr txBox="1"/>
          <p:nvPr userDrawn="1"/>
        </p:nvSpPr>
        <p:spPr>
          <a:xfrm>
            <a:off x="68654" y="6481346"/>
            <a:ext cx="2237664" cy="338554"/>
          </a:xfrm>
          <a:prstGeom prst="rect">
            <a:avLst/>
          </a:prstGeom>
          <a:noFill/>
        </p:spPr>
        <p:txBody>
          <a:bodyPr wrap="none" rtlCol="0">
            <a:spAutoFit/>
          </a:bodyPr>
          <a:lstStyle/>
          <a:p>
            <a:r>
              <a:rPr lang="sk-SK" sz="1600" b="0" dirty="0" smtClean="0"/>
              <a:t>Barbora</a:t>
            </a:r>
            <a:r>
              <a:rPr lang="sk-SK" sz="1600" b="0" baseline="0" dirty="0" smtClean="0"/>
              <a:t> </a:t>
            </a:r>
            <a:r>
              <a:rPr lang="en-GB" sz="1600" b="0" baseline="0" dirty="0" err="1" smtClean="0"/>
              <a:t>Bruant</a:t>
            </a:r>
            <a:r>
              <a:rPr lang="en-GB" sz="1600" b="0" baseline="0" dirty="0" smtClean="0"/>
              <a:t> </a:t>
            </a:r>
            <a:r>
              <a:rPr lang="sk-SK" sz="1600" b="0" baseline="0" dirty="0" err="1" smtClean="0"/>
              <a:t>Gulejova</a:t>
            </a:r>
            <a:endParaRPr lang="sk-SK" sz="1600" b="0" dirty="0"/>
          </a:p>
        </p:txBody>
      </p:sp>
      <p:sp>
        <p:nvSpPr>
          <p:cNvPr id="9" name="TextBox 8"/>
          <p:cNvSpPr txBox="1"/>
          <p:nvPr userDrawn="1"/>
        </p:nvSpPr>
        <p:spPr>
          <a:xfrm>
            <a:off x="11663290" y="6504057"/>
            <a:ext cx="457176" cy="369332"/>
          </a:xfrm>
          <a:prstGeom prst="rect">
            <a:avLst/>
          </a:prstGeom>
          <a:noFill/>
        </p:spPr>
        <p:txBody>
          <a:bodyPr wrap="none" rtlCol="0">
            <a:spAutoFit/>
          </a:bodyPr>
          <a:lstStyle/>
          <a:p>
            <a:fld id="{2B3FEBC8-E779-4AA9-A7B8-C58404C5F8A4}" type="slidenum">
              <a:rPr lang="en-GB" smtClean="0"/>
              <a:pPr/>
              <a:t>‹#›</a:t>
            </a:fld>
            <a:endParaRPr lang="en-GB" dirty="0"/>
          </a:p>
        </p:txBody>
      </p:sp>
      <p:cxnSp>
        <p:nvCxnSpPr>
          <p:cNvPr id="10" name="Connecteur droit 46"/>
          <p:cNvCxnSpPr/>
          <p:nvPr userDrawn="1"/>
        </p:nvCxnSpPr>
        <p:spPr>
          <a:xfrm flipV="1">
            <a:off x="21766" y="6503573"/>
            <a:ext cx="12192000" cy="15718"/>
          </a:xfrm>
          <a:prstGeom prst="line">
            <a:avLst/>
          </a:prstGeom>
          <a:ln w="47625">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84000107"/>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24032670-4CF2-492A-A097-2D2879858DD8}" type="datetimeFigureOut">
              <a:rPr lang="en-GB" smtClean="0"/>
              <a:t>10/11/2016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D184B6A-7FCE-405E-BF78-145152DDAFDE}" type="slidenum">
              <a:rPr lang="en-GB" smtClean="0"/>
              <a:t>‹#›</a:t>
            </a:fld>
            <a:endParaRPr lang="en-GB"/>
          </a:p>
        </p:txBody>
      </p:sp>
    </p:spTree>
    <p:extLst>
      <p:ext uri="{BB962C8B-B14F-4D97-AF65-F5344CB8AC3E}">
        <p14:creationId xmlns:p14="http://schemas.microsoft.com/office/powerpoint/2010/main" val="32127587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24032670-4CF2-492A-A097-2D2879858DD8}" type="datetimeFigureOut">
              <a:rPr lang="en-GB" smtClean="0"/>
              <a:t>10/11/2016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D184B6A-7FCE-405E-BF78-145152DDAFDE}" type="slidenum">
              <a:rPr lang="en-GB" smtClean="0"/>
              <a:t>‹#›</a:t>
            </a:fld>
            <a:endParaRPr lang="en-GB"/>
          </a:p>
        </p:txBody>
      </p:sp>
    </p:spTree>
    <p:extLst>
      <p:ext uri="{BB962C8B-B14F-4D97-AF65-F5344CB8AC3E}">
        <p14:creationId xmlns:p14="http://schemas.microsoft.com/office/powerpoint/2010/main" val="11955907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24032670-4CF2-492A-A097-2D2879858DD8}" type="datetimeFigureOut">
              <a:rPr lang="en-GB" smtClean="0"/>
              <a:t>10/11/2016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D184B6A-7FCE-405E-BF78-145152DDAFDE}" type="slidenum">
              <a:rPr lang="en-GB" smtClean="0"/>
              <a:t>‹#›</a:t>
            </a:fld>
            <a:endParaRPr lang="en-GB"/>
          </a:p>
        </p:txBody>
      </p:sp>
    </p:spTree>
    <p:extLst>
      <p:ext uri="{BB962C8B-B14F-4D97-AF65-F5344CB8AC3E}">
        <p14:creationId xmlns:p14="http://schemas.microsoft.com/office/powerpoint/2010/main" val="10720118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4032670-4CF2-492A-A097-2D2879858DD8}" type="datetimeFigureOut">
              <a:rPr lang="en-GB" smtClean="0"/>
              <a:t>10/11/2016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D184B6A-7FCE-405E-BF78-145152DDAFDE}" type="slidenum">
              <a:rPr lang="en-GB" smtClean="0"/>
              <a:t>‹#›</a:t>
            </a:fld>
            <a:endParaRPr lang="en-GB"/>
          </a:p>
        </p:txBody>
      </p:sp>
    </p:spTree>
    <p:extLst>
      <p:ext uri="{BB962C8B-B14F-4D97-AF65-F5344CB8AC3E}">
        <p14:creationId xmlns:p14="http://schemas.microsoft.com/office/powerpoint/2010/main" val="32427310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24032670-4CF2-492A-A097-2D2879858DD8}" type="datetimeFigureOut">
              <a:rPr lang="en-GB" smtClean="0"/>
              <a:t>10/11/2016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D184B6A-7FCE-405E-BF78-145152DDAFDE}" type="slidenum">
              <a:rPr lang="en-GB" smtClean="0"/>
              <a:t>‹#›</a:t>
            </a:fld>
            <a:endParaRPr lang="en-GB"/>
          </a:p>
        </p:txBody>
      </p:sp>
    </p:spTree>
    <p:extLst>
      <p:ext uri="{BB962C8B-B14F-4D97-AF65-F5344CB8AC3E}">
        <p14:creationId xmlns:p14="http://schemas.microsoft.com/office/powerpoint/2010/main" val="30788410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24032670-4CF2-492A-A097-2D2879858DD8}" type="datetimeFigureOut">
              <a:rPr lang="en-GB" smtClean="0"/>
              <a:t>10/11/2016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6D184B6A-7FCE-405E-BF78-145152DDAFDE}" type="slidenum">
              <a:rPr lang="en-GB" smtClean="0"/>
              <a:t>‹#›</a:t>
            </a:fld>
            <a:endParaRPr lang="en-GB"/>
          </a:p>
        </p:txBody>
      </p:sp>
    </p:spTree>
    <p:extLst>
      <p:ext uri="{BB962C8B-B14F-4D97-AF65-F5344CB8AC3E}">
        <p14:creationId xmlns:p14="http://schemas.microsoft.com/office/powerpoint/2010/main" val="6619654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24032670-4CF2-492A-A097-2D2879858DD8}" type="datetimeFigureOut">
              <a:rPr lang="en-GB" smtClean="0"/>
              <a:t>10/11/2016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6D184B6A-7FCE-405E-BF78-145152DDAFDE}" type="slidenum">
              <a:rPr lang="en-GB" smtClean="0"/>
              <a:t>‹#›</a:t>
            </a:fld>
            <a:endParaRPr lang="en-GB"/>
          </a:p>
        </p:txBody>
      </p:sp>
    </p:spTree>
    <p:extLst>
      <p:ext uri="{BB962C8B-B14F-4D97-AF65-F5344CB8AC3E}">
        <p14:creationId xmlns:p14="http://schemas.microsoft.com/office/powerpoint/2010/main" val="18374213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4032670-4CF2-492A-A097-2D2879858DD8}" type="datetimeFigureOut">
              <a:rPr lang="en-GB" smtClean="0"/>
              <a:t>10/11/2016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6D184B6A-7FCE-405E-BF78-145152DDAFDE}" type="slidenum">
              <a:rPr lang="en-GB" smtClean="0"/>
              <a:t>‹#›</a:t>
            </a:fld>
            <a:endParaRPr lang="en-GB"/>
          </a:p>
        </p:txBody>
      </p:sp>
    </p:spTree>
    <p:extLst>
      <p:ext uri="{BB962C8B-B14F-4D97-AF65-F5344CB8AC3E}">
        <p14:creationId xmlns:p14="http://schemas.microsoft.com/office/powerpoint/2010/main" val="20204986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4032670-4CF2-492A-A097-2D2879858DD8}" type="datetimeFigureOut">
              <a:rPr lang="en-GB" smtClean="0"/>
              <a:t>10/11/2016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D184B6A-7FCE-405E-BF78-145152DDAFDE}" type="slidenum">
              <a:rPr lang="en-GB" smtClean="0"/>
              <a:t>‹#›</a:t>
            </a:fld>
            <a:endParaRPr lang="en-GB"/>
          </a:p>
        </p:txBody>
      </p:sp>
    </p:spTree>
    <p:extLst>
      <p:ext uri="{BB962C8B-B14F-4D97-AF65-F5344CB8AC3E}">
        <p14:creationId xmlns:p14="http://schemas.microsoft.com/office/powerpoint/2010/main" val="25673929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4032670-4CF2-492A-A097-2D2879858DD8}" type="datetimeFigureOut">
              <a:rPr lang="en-GB" smtClean="0"/>
              <a:t>10/11/2016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D184B6A-7FCE-405E-BF78-145152DDAFDE}" type="slidenum">
              <a:rPr lang="en-GB" smtClean="0"/>
              <a:t>‹#›</a:t>
            </a:fld>
            <a:endParaRPr lang="en-GB"/>
          </a:p>
        </p:txBody>
      </p:sp>
    </p:spTree>
    <p:extLst>
      <p:ext uri="{BB962C8B-B14F-4D97-AF65-F5344CB8AC3E}">
        <p14:creationId xmlns:p14="http://schemas.microsoft.com/office/powerpoint/2010/main" val="30343319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4032670-4CF2-492A-A097-2D2879858DD8}" type="datetimeFigureOut">
              <a:rPr lang="en-GB" smtClean="0"/>
              <a:t>10/11/2016</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D184B6A-7FCE-405E-BF78-145152DDAFDE}" type="slidenum">
              <a:rPr lang="en-GB" smtClean="0"/>
              <a:t>‹#›</a:t>
            </a:fld>
            <a:endParaRPr lang="en-GB"/>
          </a:p>
        </p:txBody>
      </p:sp>
    </p:spTree>
    <p:extLst>
      <p:ext uri="{BB962C8B-B14F-4D97-AF65-F5344CB8AC3E}">
        <p14:creationId xmlns:p14="http://schemas.microsoft.com/office/powerpoint/2010/main" val="28108971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22.png"/></Relationships>
</file>

<file path=ppt/slides/_rels/slide13.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5.png"/><Relationship Id="rId1" Type="http://schemas.openxmlformats.org/officeDocument/2006/relationships/slideLayout" Target="../slideLayouts/slideLayout7.xml"/><Relationship Id="rId5" Type="http://schemas.openxmlformats.org/officeDocument/2006/relationships/image" Target="../media/image40.png"/><Relationship Id="rId4" Type="http://schemas.openxmlformats.org/officeDocument/2006/relationships/image" Target="../media/image39.gif"/></Relationships>
</file>

<file path=ppt/slides/_rels/slide15.xml.rels><?xml version="1.0" encoding="UTF-8" standalone="yes"?>
<Relationships xmlns="http://schemas.openxmlformats.org/package/2006/relationships"><Relationship Id="rId2" Type="http://schemas.openxmlformats.org/officeDocument/2006/relationships/image" Target="../media/image41.jp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5.png"/><Relationship Id="rId1" Type="http://schemas.openxmlformats.org/officeDocument/2006/relationships/slideLayout" Target="../slideLayouts/slideLayout7.xml"/><Relationship Id="rId6" Type="http://schemas.openxmlformats.org/officeDocument/2006/relationships/image" Target="../media/image42.emf"/><Relationship Id="rId5" Type="http://schemas.openxmlformats.org/officeDocument/2006/relationships/image" Target="../media/image40.png"/><Relationship Id="rId4" Type="http://schemas.openxmlformats.org/officeDocument/2006/relationships/image" Target="../media/image39.gif"/></Relationships>
</file>

<file path=ppt/slides/_rels/slide17.xml.rels><?xml version="1.0" encoding="UTF-8" standalone="yes"?>
<Relationships xmlns="http://schemas.openxmlformats.org/package/2006/relationships"><Relationship Id="rId2" Type="http://schemas.openxmlformats.org/officeDocument/2006/relationships/image" Target="../media/image43.jp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5.png"/><Relationship Id="rId1" Type="http://schemas.openxmlformats.org/officeDocument/2006/relationships/slideLayout" Target="../slideLayouts/slideLayout7.xml"/><Relationship Id="rId5" Type="http://schemas.openxmlformats.org/officeDocument/2006/relationships/image" Target="../media/image40.png"/><Relationship Id="rId4" Type="http://schemas.openxmlformats.org/officeDocument/2006/relationships/image" Target="../media/image39.gif"/></Relationships>
</file>

<file path=ppt/slides/_rels/slide19.xml.rels><?xml version="1.0" encoding="UTF-8" standalone="yes"?>
<Relationships xmlns="http://schemas.openxmlformats.org/package/2006/relationships"><Relationship Id="rId2" Type="http://schemas.openxmlformats.org/officeDocument/2006/relationships/image" Target="../media/image44.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image" Target="../media/image12.tiff"/><Relationship Id="rId3" Type="http://schemas.openxmlformats.org/officeDocument/2006/relationships/image" Target="../media/image7.tiff"/><Relationship Id="rId7" Type="http://schemas.openxmlformats.org/officeDocument/2006/relationships/image" Target="../media/image11.tiff"/><Relationship Id="rId2" Type="http://schemas.openxmlformats.org/officeDocument/2006/relationships/image" Target="../media/image5.png"/><Relationship Id="rId1" Type="http://schemas.openxmlformats.org/officeDocument/2006/relationships/slideLayout" Target="../slideLayouts/slideLayout1.xml"/><Relationship Id="rId6" Type="http://schemas.openxmlformats.org/officeDocument/2006/relationships/image" Target="../media/image10.tiff"/><Relationship Id="rId5" Type="http://schemas.openxmlformats.org/officeDocument/2006/relationships/image" Target="../media/image9.tiff"/><Relationship Id="rId4" Type="http://schemas.openxmlformats.org/officeDocument/2006/relationships/image" Target="../media/image8.tiff"/></Relationships>
</file>

<file path=ppt/slides/_rels/slide20.xml.rels><?xml version="1.0" encoding="UTF-8" standalone="yes"?>
<Relationships xmlns="http://schemas.openxmlformats.org/package/2006/relationships"><Relationship Id="rId2" Type="http://schemas.openxmlformats.org/officeDocument/2006/relationships/image" Target="../media/image45.jp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5.png"/><Relationship Id="rId1" Type="http://schemas.openxmlformats.org/officeDocument/2006/relationships/slideLayout" Target="../slideLayouts/slideLayout7.xml"/><Relationship Id="rId5" Type="http://schemas.openxmlformats.org/officeDocument/2006/relationships/image" Target="../media/image40.png"/><Relationship Id="rId4" Type="http://schemas.openxmlformats.org/officeDocument/2006/relationships/image" Target="../media/image39.gif"/></Relationships>
</file>

<file path=ppt/slides/_rels/slide22.xml.rels><?xml version="1.0" encoding="UTF-8" standalone="yes"?>
<Relationships xmlns="http://schemas.openxmlformats.org/package/2006/relationships"><Relationship Id="rId2" Type="http://schemas.openxmlformats.org/officeDocument/2006/relationships/image" Target="../media/image46.jp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5.png"/><Relationship Id="rId1" Type="http://schemas.openxmlformats.org/officeDocument/2006/relationships/slideLayout" Target="../slideLayouts/slideLayout7.xml"/><Relationship Id="rId5" Type="http://schemas.openxmlformats.org/officeDocument/2006/relationships/image" Target="../media/image40.png"/><Relationship Id="rId4" Type="http://schemas.openxmlformats.org/officeDocument/2006/relationships/image" Target="../media/image39.gif"/></Relationships>
</file>

<file path=ppt/slides/_rels/slide2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5.png"/><Relationship Id="rId1" Type="http://schemas.openxmlformats.org/officeDocument/2006/relationships/slideLayout" Target="../slideLayouts/slideLayout7.xml"/><Relationship Id="rId5" Type="http://schemas.openxmlformats.org/officeDocument/2006/relationships/image" Target="../media/image40.png"/><Relationship Id="rId4" Type="http://schemas.openxmlformats.org/officeDocument/2006/relationships/image" Target="../media/image39.gif"/></Relationships>
</file>

<file path=ppt/slides/_rels/slide2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5.png"/><Relationship Id="rId1" Type="http://schemas.openxmlformats.org/officeDocument/2006/relationships/slideLayout" Target="../slideLayouts/slideLayout7.xml"/><Relationship Id="rId5" Type="http://schemas.openxmlformats.org/officeDocument/2006/relationships/image" Target="../media/image40.png"/><Relationship Id="rId4" Type="http://schemas.openxmlformats.org/officeDocument/2006/relationships/image" Target="../media/image39.gif"/></Relationships>
</file>

<file path=ppt/slides/_rels/slide2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5.png"/><Relationship Id="rId1" Type="http://schemas.openxmlformats.org/officeDocument/2006/relationships/slideLayout" Target="../slideLayouts/slideLayout7.xml"/><Relationship Id="rId5" Type="http://schemas.openxmlformats.org/officeDocument/2006/relationships/image" Target="../media/image40.png"/><Relationship Id="rId4" Type="http://schemas.openxmlformats.org/officeDocument/2006/relationships/image" Target="../media/image39.gif"/></Relationships>
</file>

<file path=ppt/slides/_rels/slide2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5.png"/><Relationship Id="rId1" Type="http://schemas.openxmlformats.org/officeDocument/2006/relationships/slideLayout" Target="../slideLayouts/slideLayout7.xml"/><Relationship Id="rId5" Type="http://schemas.openxmlformats.org/officeDocument/2006/relationships/image" Target="../media/image40.png"/><Relationship Id="rId4" Type="http://schemas.openxmlformats.org/officeDocument/2006/relationships/image" Target="../media/image39.gif"/></Relationships>
</file>

<file path=ppt/slides/_rels/slide2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5.png"/><Relationship Id="rId1" Type="http://schemas.openxmlformats.org/officeDocument/2006/relationships/slideLayout" Target="../slideLayouts/slideLayout7.xml"/><Relationship Id="rId5" Type="http://schemas.openxmlformats.org/officeDocument/2006/relationships/image" Target="../media/image40.png"/><Relationship Id="rId4" Type="http://schemas.openxmlformats.org/officeDocument/2006/relationships/image" Target="../media/image39.gif"/></Relationships>
</file>

<file path=ppt/slides/_rels/slide2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5.png"/><Relationship Id="rId1" Type="http://schemas.openxmlformats.org/officeDocument/2006/relationships/slideLayout" Target="../slideLayouts/slideLayout7.xml"/><Relationship Id="rId5" Type="http://schemas.openxmlformats.org/officeDocument/2006/relationships/image" Target="../media/image40.png"/><Relationship Id="rId4" Type="http://schemas.openxmlformats.org/officeDocument/2006/relationships/image" Target="../media/image39.gif"/></Relationships>
</file>

<file path=ppt/slides/_rels/slide3.xml.rels><?xml version="1.0" encoding="UTF-8" standalone="yes"?>
<Relationships xmlns="http://schemas.openxmlformats.org/package/2006/relationships"><Relationship Id="rId3" Type="http://schemas.openxmlformats.org/officeDocument/2006/relationships/hyperlink" Target="https://www.youtube.com/watch?v=X67IfkZLNBc" TargetMode="External"/><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30.xml.rels><?xml version="1.0" encoding="UTF-8" standalone="yes"?>
<Relationships xmlns="http://schemas.openxmlformats.org/package/2006/relationships"><Relationship Id="rId3" Type="http://schemas.openxmlformats.org/officeDocument/2006/relationships/hyperlink" Target="https://www.youtube.com/watch?v=-2qDBl6bNOc" TargetMode="External"/><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47.png"/></Relationships>
</file>

<file path=ppt/slides/_rels/slide31.xml.rels><?xml version="1.0" encoding="UTF-8" standalone="yes"?>
<Relationships xmlns="http://schemas.openxmlformats.org/package/2006/relationships"><Relationship Id="rId3" Type="http://schemas.openxmlformats.org/officeDocument/2006/relationships/hyperlink" Target="https://www.youtube.com/watch?v=-2qDBl6bNOc" TargetMode="External"/><Relationship Id="rId2" Type="http://schemas.openxmlformats.org/officeDocument/2006/relationships/hyperlink" Target="https://www.youtube.com/watch?v=X67IfkZLNBc" TargetMode="External"/><Relationship Id="rId1" Type="http://schemas.openxmlformats.org/officeDocument/2006/relationships/slideLayout" Target="../slideLayouts/slideLayout1.xml"/><Relationship Id="rId4" Type="http://schemas.openxmlformats.org/officeDocument/2006/relationships/hyperlink" Target="http://cmscreate.web.cern.ch/content/time-table"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5.png"/><Relationship Id="rId1" Type="http://schemas.openxmlformats.org/officeDocument/2006/relationships/slideLayout" Target="../slideLayouts/slideLayout1.xml"/><Relationship Id="rId5" Type="http://schemas.openxmlformats.org/officeDocument/2006/relationships/image" Target="../media/image16.jpeg"/><Relationship Id="rId4" Type="http://schemas.openxmlformats.org/officeDocument/2006/relationships/image" Target="../media/image15.jpeg"/></Relationships>
</file>

<file path=ppt/slides/_rels/slide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6.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image" Target="../media/image22.png"/><Relationship Id="rId2" Type="http://schemas.openxmlformats.org/officeDocument/2006/relationships/image" Target="../media/image5.png"/><Relationship Id="rId1" Type="http://schemas.openxmlformats.org/officeDocument/2006/relationships/slideLayout" Target="../slideLayouts/slideLayout1.xml"/><Relationship Id="rId6" Type="http://schemas.openxmlformats.org/officeDocument/2006/relationships/image" Target="../media/image21.png"/><Relationship Id="rId5" Type="http://schemas.openxmlformats.org/officeDocument/2006/relationships/image" Target="../media/image20.png"/><Relationship Id="rId4" Type="http://schemas.microsoft.com/office/2007/relationships/hdphoto" Target="../media/hdphoto1.wdp"/></Relationships>
</file>

<file path=ppt/slides/_rels/slide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24.tiff"/></Relationships>
</file>

<file path=ppt/slides/_rels/slide8.xml.rels><?xml version="1.0" encoding="UTF-8" standalone="yes"?>
<Relationships xmlns="http://schemas.openxmlformats.org/package/2006/relationships"><Relationship Id="rId8" Type="http://schemas.openxmlformats.org/officeDocument/2006/relationships/image" Target="../media/image30.jpeg"/><Relationship Id="rId3" Type="http://schemas.openxmlformats.org/officeDocument/2006/relationships/image" Target="../media/image25.jpeg"/><Relationship Id="rId7" Type="http://schemas.openxmlformats.org/officeDocument/2006/relationships/image" Target="../media/image29.jpeg"/><Relationship Id="rId2" Type="http://schemas.openxmlformats.org/officeDocument/2006/relationships/image" Target="../media/image5.png"/><Relationship Id="rId1" Type="http://schemas.openxmlformats.org/officeDocument/2006/relationships/slideLayout" Target="../slideLayouts/slideLayout1.xml"/><Relationship Id="rId6" Type="http://schemas.openxmlformats.org/officeDocument/2006/relationships/image" Target="../media/image28.jpeg"/><Relationship Id="rId5" Type="http://schemas.openxmlformats.org/officeDocument/2006/relationships/image" Target="../media/image27.jpeg"/><Relationship Id="rId4" Type="http://schemas.openxmlformats.org/officeDocument/2006/relationships/image" Target="../media/image26.jpeg"/></Relationships>
</file>

<file path=ppt/slides/_rels/slide9.xml.rels><?xml version="1.0" encoding="UTF-8" standalone="yes"?>
<Relationships xmlns="http://schemas.openxmlformats.org/package/2006/relationships"><Relationship Id="rId3" Type="http://schemas.openxmlformats.org/officeDocument/2006/relationships/image" Target="../media/image23.png"/><Relationship Id="rId7" Type="http://schemas.openxmlformats.org/officeDocument/2006/relationships/image" Target="../media/image34.jpeg"/><Relationship Id="rId2" Type="http://schemas.openxmlformats.org/officeDocument/2006/relationships/image" Target="../media/image5.png"/><Relationship Id="rId1" Type="http://schemas.openxmlformats.org/officeDocument/2006/relationships/slideLayout" Target="../slideLayouts/slideLayout1.xml"/><Relationship Id="rId6" Type="http://schemas.openxmlformats.org/officeDocument/2006/relationships/image" Target="../media/image33.jpeg"/><Relationship Id="rId5" Type="http://schemas.openxmlformats.org/officeDocument/2006/relationships/image" Target="../media/image32.jpeg"/><Relationship Id="rId4" Type="http://schemas.openxmlformats.org/officeDocument/2006/relationships/image" Target="../media/image3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33259" y="1181427"/>
            <a:ext cx="9144000" cy="1510616"/>
          </a:xfrm>
        </p:spPr>
        <p:txBody>
          <a:bodyPr/>
          <a:lstStyle/>
          <a:p>
            <a:r>
              <a:rPr lang="en-GB" b="1" dirty="0" smtClean="0"/>
              <a:t>CMS CREATE #2</a:t>
            </a:r>
            <a:endParaRPr lang="en-GB" b="1" dirty="0"/>
          </a:p>
        </p:txBody>
      </p:sp>
      <p:pic>
        <p:nvPicPr>
          <p:cNvPr id="5" name="Picture 2" descr="https://cms-docdb.cern.ch/cgi-bin/PublicDocDB/RetrieveFile?docid=3045&amp;filename=CMSlogo_color_label_1024_May2014.png&amp;version=3"/>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680691" y="3180219"/>
            <a:ext cx="1569735" cy="156973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221193" y="3178630"/>
            <a:ext cx="1558395" cy="1558395"/>
          </a:xfrm>
          <a:prstGeom prst="rect">
            <a:avLst/>
          </a:prstGeom>
        </p:spPr>
      </p:pic>
      <p:pic>
        <p:nvPicPr>
          <p:cNvPr id="7" name="Picture 4" descr="http://medias.paysdegex-lafaucille.com/images/info_pages/multitailles/1200x900_pdg-la-faucille-logo-quadri-394.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541300" y="3273880"/>
            <a:ext cx="1254581" cy="1558395"/>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6" descr="http://images.local.ch/bp/logo-ad/8b/8ba3539aa7c58fe01101cfbbf0aa24a2434601e1/upload1.jpg?format=auto&amp;hmac=29371931ea16376a1b4a2b2136d840362ae3759e&amp;size=1200x630&amp;v=2"/>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8577063" y="3296234"/>
            <a:ext cx="2165877" cy="1547055"/>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0" y="0"/>
            <a:ext cx="12192000" cy="1078523"/>
          </a:xfrm>
          <a:prstGeom prst="rect">
            <a:avLst/>
          </a:prstGeom>
        </p:spPr>
      </p:pic>
      <p:sp>
        <p:nvSpPr>
          <p:cNvPr id="13" name="TextBox 12"/>
          <p:cNvSpPr txBox="1"/>
          <p:nvPr/>
        </p:nvSpPr>
        <p:spPr>
          <a:xfrm>
            <a:off x="5430863" y="5647566"/>
            <a:ext cx="2901500" cy="369332"/>
          </a:xfrm>
          <a:prstGeom prst="rect">
            <a:avLst/>
          </a:prstGeom>
          <a:noFill/>
        </p:spPr>
        <p:txBody>
          <a:bodyPr wrap="none" rtlCol="0">
            <a:spAutoFit/>
          </a:bodyPr>
          <a:lstStyle/>
          <a:p>
            <a:r>
              <a:rPr lang="en-GB" dirty="0" smtClean="0"/>
              <a:t>With technical support from </a:t>
            </a:r>
            <a:endParaRPr lang="en-GB" dirty="0"/>
          </a:p>
        </p:txBody>
      </p:sp>
      <p:pic>
        <p:nvPicPr>
          <p:cNvPr id="15" name="Picture 1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537575" y="5362302"/>
            <a:ext cx="1444625" cy="654596"/>
          </a:xfrm>
          <a:prstGeom prst="rect">
            <a:avLst/>
          </a:prstGeom>
        </p:spPr>
      </p:pic>
    </p:spTree>
    <p:extLst>
      <p:ext uri="{BB962C8B-B14F-4D97-AF65-F5344CB8AC3E}">
        <p14:creationId xmlns:p14="http://schemas.microsoft.com/office/powerpoint/2010/main" val="224514085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1078523"/>
          </a:xfrm>
          <a:prstGeom prst="rect">
            <a:avLst/>
          </a:prstGeom>
        </p:spPr>
      </p:pic>
      <p:sp>
        <p:nvSpPr>
          <p:cNvPr id="5" name="TextBox 4"/>
          <p:cNvSpPr txBox="1"/>
          <p:nvPr/>
        </p:nvSpPr>
        <p:spPr>
          <a:xfrm>
            <a:off x="3928550" y="1078523"/>
            <a:ext cx="4623060" cy="707886"/>
          </a:xfrm>
          <a:prstGeom prst="rect">
            <a:avLst/>
          </a:prstGeom>
          <a:noFill/>
        </p:spPr>
        <p:txBody>
          <a:bodyPr wrap="none" rtlCol="0">
            <a:spAutoFit/>
          </a:bodyPr>
          <a:lstStyle/>
          <a:p>
            <a:r>
              <a:rPr lang="en-GB" sz="4000" b="1" dirty="0" smtClean="0">
                <a:latin typeface="+mj-lt"/>
              </a:rPr>
              <a:t>WINNING PROTOTYPE</a:t>
            </a:r>
            <a:endParaRPr lang="en-GB" sz="4000" b="1" dirty="0">
              <a:latin typeface="+mj-lt"/>
            </a:endParaRPr>
          </a:p>
        </p:txBody>
      </p:sp>
      <p:sp>
        <p:nvSpPr>
          <p:cNvPr id="10" name="TextBox 9"/>
          <p:cNvSpPr txBox="1"/>
          <p:nvPr/>
        </p:nvSpPr>
        <p:spPr>
          <a:xfrm>
            <a:off x="220183" y="3094666"/>
            <a:ext cx="1119217" cy="430887"/>
          </a:xfrm>
          <a:prstGeom prst="rect">
            <a:avLst/>
          </a:prstGeom>
          <a:noFill/>
        </p:spPr>
        <p:txBody>
          <a:bodyPr wrap="none" rtlCol="0">
            <a:spAutoFit/>
          </a:bodyPr>
          <a:lstStyle/>
          <a:p>
            <a:r>
              <a:rPr lang="en-GB" sz="2200" b="1" dirty="0" smtClean="0"/>
              <a:t>Winner </a:t>
            </a:r>
            <a:endParaRPr lang="en-GB" sz="2200" b="1" dirty="0"/>
          </a:p>
        </p:txBody>
      </p:sp>
      <p:pic>
        <p:nvPicPr>
          <p:cNvPr id="15" name="Picture 6" descr="http://cmscreate.web.cern.ch/sites/cmscreate.web.cern.ch/files/images/icons-color/icon-about-cms-create-02.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0183" y="1608203"/>
            <a:ext cx="1095375" cy="1362075"/>
          </a:xfrm>
          <a:prstGeom prst="rect">
            <a:avLst/>
          </a:prstGeom>
          <a:noFill/>
          <a:extLst>
            <a:ext uri="{909E8E84-426E-40DD-AFC4-6F175D3DCCD1}">
              <a14:hiddenFill xmlns:a14="http://schemas.microsoft.com/office/drawing/2010/main">
                <a:solidFill>
                  <a:srgbClr val="FFFFFF"/>
                </a:solidFill>
              </a14:hiddenFill>
            </a:ext>
          </a:extLst>
        </p:spPr>
      </p:pic>
      <p:sp>
        <p:nvSpPr>
          <p:cNvPr id="16" name="Rectangle 15"/>
          <p:cNvSpPr/>
          <p:nvPr/>
        </p:nvSpPr>
        <p:spPr>
          <a:xfrm>
            <a:off x="1799118" y="1827575"/>
            <a:ext cx="10145232" cy="769441"/>
          </a:xfrm>
          <a:prstGeom prst="rect">
            <a:avLst/>
          </a:prstGeom>
        </p:spPr>
        <p:txBody>
          <a:bodyPr wrap="square">
            <a:spAutoFit/>
          </a:bodyPr>
          <a:lstStyle/>
          <a:p>
            <a:r>
              <a:rPr lang="en-GB" sz="2200" dirty="0" smtClean="0">
                <a:effectLst/>
                <a:latin typeface="arial" panose="020B0604020202020204" pitchFamily="34" charset="0"/>
              </a:rPr>
              <a:t>The best design will become a reality and take its place as a visitor attraction in the underground control room at the CMS site in </a:t>
            </a:r>
            <a:r>
              <a:rPr lang="en-GB" sz="2200" dirty="0" err="1" smtClean="0">
                <a:effectLst/>
                <a:latin typeface="arial" panose="020B0604020202020204" pitchFamily="34" charset="0"/>
              </a:rPr>
              <a:t>Cessy</a:t>
            </a:r>
            <a:r>
              <a:rPr lang="en-GB" sz="2200" dirty="0" smtClean="0">
                <a:effectLst/>
                <a:latin typeface="arial" panose="020B0604020202020204" pitchFamily="34" charset="0"/>
              </a:rPr>
              <a:t>. </a:t>
            </a:r>
            <a:endParaRPr lang="en-GB" sz="2200" dirty="0"/>
          </a:p>
        </p:txBody>
      </p:sp>
      <p:graphicFrame>
        <p:nvGraphicFramePr>
          <p:cNvPr id="17" name="Table 16"/>
          <p:cNvGraphicFramePr>
            <a:graphicFrameLocks noGrp="1"/>
          </p:cNvGraphicFramePr>
          <p:nvPr>
            <p:extLst>
              <p:ext uri="{D42A27DB-BD31-4B8C-83A1-F6EECF244321}">
                <p14:modId xmlns:p14="http://schemas.microsoft.com/office/powerpoint/2010/main" val="3570306346"/>
              </p:ext>
            </p:extLst>
          </p:nvPr>
        </p:nvGraphicFramePr>
        <p:xfrm>
          <a:off x="8613704" y="2970278"/>
          <a:ext cx="2537817" cy="3223768"/>
        </p:xfrm>
        <a:graphic>
          <a:graphicData uri="http://schemas.openxmlformats.org/drawingml/2006/table">
            <a:tbl>
              <a:tblPr firstRow="1" bandRow="1">
                <a:tableStyleId>{5C22544A-7EE6-4342-B048-85BDC9FD1C3A}</a:tableStyleId>
              </a:tblPr>
              <a:tblGrid>
                <a:gridCol w="2537817"/>
              </a:tblGrid>
              <a:tr h="370840">
                <a:tc>
                  <a:txBody>
                    <a:bodyPr/>
                    <a:lstStyle/>
                    <a:p>
                      <a:pPr algn="ctr"/>
                      <a:r>
                        <a:rPr lang="en-GB" sz="1600" b="1" dirty="0" smtClean="0">
                          <a:solidFill>
                            <a:schemeClr val="tx1"/>
                          </a:solidFill>
                          <a:latin typeface="Arial" charset="0"/>
                          <a:ea typeface="Arial" charset="0"/>
                          <a:cs typeface="Arial" charset="0"/>
                        </a:rPr>
                        <a:t>Jury</a:t>
                      </a:r>
                      <a:endParaRPr lang="en-GB" sz="1600" b="1" dirty="0">
                        <a:solidFill>
                          <a:schemeClr val="tx1"/>
                        </a:solidFill>
                        <a:latin typeface="Arial" charset="0"/>
                        <a:ea typeface="Arial" charset="0"/>
                        <a:cs typeface="Arial" charset="0"/>
                      </a:endParaRPr>
                    </a:p>
                  </a:txBody>
                  <a:tcPr>
                    <a:solidFill>
                      <a:srgbClr val="FF9103"/>
                    </a:solidFill>
                  </a:tcPr>
                </a:tc>
              </a:tr>
              <a:tr h="370840">
                <a:tc>
                  <a:txBody>
                    <a:bodyPr/>
                    <a:lstStyle/>
                    <a:p>
                      <a:pPr marL="0" indent="0" algn="ctr" defTabSz="457200">
                        <a:spcBef>
                          <a:spcPct val="20000"/>
                        </a:spcBef>
                        <a:buClr>
                          <a:srgbClr val="FF0000"/>
                        </a:buClr>
                        <a:buFont typeface="Arial" charset="0"/>
                        <a:buNone/>
                      </a:pPr>
                      <a:r>
                        <a:rPr lang="en-US" sz="1600" dirty="0" smtClean="0">
                          <a:solidFill>
                            <a:schemeClr val="tx1"/>
                          </a:solidFill>
                          <a:latin typeface="Arial" charset="0"/>
                          <a:ea typeface="Arial" charset="0"/>
                          <a:cs typeface="Arial" charset="0"/>
                        </a:rPr>
                        <a:t>Head of </a:t>
                      </a:r>
                      <a:r>
                        <a:rPr lang="en-US" sz="1600" b="1" dirty="0" smtClean="0">
                          <a:solidFill>
                            <a:schemeClr val="tx1"/>
                          </a:solidFill>
                          <a:latin typeface="Arial" charset="0"/>
                          <a:ea typeface="Arial" charset="0"/>
                          <a:cs typeface="Arial" charset="0"/>
                        </a:rPr>
                        <a:t>Office of Tourism of Pays</a:t>
                      </a:r>
                      <a:r>
                        <a:rPr lang="en-US" sz="1600" b="1" baseline="0" dirty="0" smtClean="0">
                          <a:solidFill>
                            <a:schemeClr val="tx1"/>
                          </a:solidFill>
                          <a:latin typeface="Arial" charset="0"/>
                          <a:ea typeface="Arial" charset="0"/>
                          <a:cs typeface="Arial" charset="0"/>
                        </a:rPr>
                        <a:t> de </a:t>
                      </a:r>
                      <a:r>
                        <a:rPr lang="en-US" sz="1600" b="1" dirty="0" err="1" smtClean="0">
                          <a:solidFill>
                            <a:schemeClr val="tx1"/>
                          </a:solidFill>
                          <a:latin typeface="Arial" charset="0"/>
                          <a:ea typeface="Arial" charset="0"/>
                          <a:cs typeface="Arial" charset="0"/>
                        </a:rPr>
                        <a:t>Gex</a:t>
                      </a:r>
                      <a:endParaRPr lang="en-US" sz="1600" b="1" dirty="0" smtClean="0">
                        <a:solidFill>
                          <a:schemeClr val="tx1"/>
                        </a:solidFill>
                        <a:latin typeface="Arial" charset="0"/>
                        <a:ea typeface="Arial" charset="0"/>
                        <a:cs typeface="Arial" charset="0"/>
                      </a:endParaRPr>
                    </a:p>
                  </a:txBody>
                  <a:tcPr>
                    <a:solidFill>
                      <a:srgbClr val="FF9103"/>
                    </a:solidFill>
                  </a:tcPr>
                </a:tc>
              </a:tr>
              <a:tr h="370840">
                <a:tc>
                  <a:txBody>
                    <a:bodyPr/>
                    <a:lstStyle/>
                    <a:p>
                      <a:pPr marL="0" lvl="1" indent="0" algn="ctr" defTabSz="457200">
                        <a:spcBef>
                          <a:spcPct val="20000"/>
                        </a:spcBef>
                        <a:buClr>
                          <a:srgbClr val="FF0000"/>
                        </a:buClr>
                        <a:buFont typeface="Arial" charset="0"/>
                        <a:buNone/>
                      </a:pPr>
                      <a:r>
                        <a:rPr lang="en-US" sz="1600" dirty="0" smtClean="0">
                          <a:solidFill>
                            <a:schemeClr val="tx1"/>
                          </a:solidFill>
                          <a:latin typeface="Arial" charset="0"/>
                          <a:ea typeface="Arial" charset="0"/>
                          <a:cs typeface="Arial" charset="0"/>
                        </a:rPr>
                        <a:t>Senior Graphic designer </a:t>
                      </a:r>
                      <a:r>
                        <a:rPr lang="en-US" sz="1600" b="1" dirty="0" smtClean="0">
                          <a:solidFill>
                            <a:schemeClr val="tx1"/>
                          </a:solidFill>
                          <a:latin typeface="Arial" charset="0"/>
                          <a:ea typeface="Arial" charset="0"/>
                          <a:cs typeface="Arial" charset="0"/>
                        </a:rPr>
                        <a:t>IPAC Design School</a:t>
                      </a:r>
                    </a:p>
                  </a:txBody>
                  <a:tcPr>
                    <a:solidFill>
                      <a:srgbClr val="FF9103"/>
                    </a:solidFill>
                  </a:tcPr>
                </a:tc>
              </a:tr>
              <a:tr h="370840">
                <a:tc>
                  <a:txBody>
                    <a:bodyPr/>
                    <a:lstStyle/>
                    <a:p>
                      <a:pPr marL="0" lvl="1" indent="0" algn="ctr" defTabSz="457200">
                        <a:spcBef>
                          <a:spcPct val="20000"/>
                        </a:spcBef>
                        <a:buClr>
                          <a:srgbClr val="FF0000"/>
                        </a:buClr>
                        <a:buFont typeface="Wingdings" charset="2"/>
                        <a:buNone/>
                      </a:pPr>
                      <a:r>
                        <a:rPr lang="en-US" sz="1600" dirty="0" smtClean="0">
                          <a:solidFill>
                            <a:schemeClr val="tx1"/>
                          </a:solidFill>
                          <a:latin typeface="Arial" charset="0"/>
                          <a:ea typeface="Arial" charset="0"/>
                          <a:cs typeface="Arial" charset="0"/>
                        </a:rPr>
                        <a:t>Senior physicist </a:t>
                      </a:r>
                    </a:p>
                    <a:p>
                      <a:pPr marL="0" lvl="1" indent="0" algn="ctr" defTabSz="457200">
                        <a:spcBef>
                          <a:spcPct val="20000"/>
                        </a:spcBef>
                        <a:buClr>
                          <a:srgbClr val="FF0000"/>
                        </a:buClr>
                        <a:buFont typeface="Wingdings" charset="2"/>
                        <a:buNone/>
                      </a:pPr>
                      <a:r>
                        <a:rPr lang="en-US" sz="1600" b="0" dirty="0" smtClean="0">
                          <a:solidFill>
                            <a:schemeClr val="tx1"/>
                          </a:solidFill>
                          <a:latin typeface="Arial" charset="0"/>
                          <a:ea typeface="Arial" charset="0"/>
                          <a:cs typeface="Arial" charset="0"/>
                        </a:rPr>
                        <a:t>at</a:t>
                      </a:r>
                      <a:r>
                        <a:rPr lang="en-US" sz="1600" b="0" baseline="0" dirty="0" smtClean="0">
                          <a:solidFill>
                            <a:schemeClr val="tx1"/>
                          </a:solidFill>
                          <a:latin typeface="Arial" charset="0"/>
                          <a:ea typeface="Arial" charset="0"/>
                          <a:cs typeface="Arial" charset="0"/>
                        </a:rPr>
                        <a:t> </a:t>
                      </a:r>
                      <a:r>
                        <a:rPr lang="en-US" sz="1600" b="1" dirty="0" smtClean="0">
                          <a:solidFill>
                            <a:schemeClr val="tx1"/>
                          </a:solidFill>
                          <a:latin typeface="Arial" charset="0"/>
                          <a:ea typeface="Arial" charset="0"/>
                          <a:cs typeface="Arial" charset="0"/>
                        </a:rPr>
                        <a:t>CMS</a:t>
                      </a:r>
                      <a:endParaRPr lang="en-US" sz="1600" b="1" dirty="0">
                        <a:solidFill>
                          <a:schemeClr val="tx1"/>
                        </a:solidFill>
                        <a:latin typeface="Arial" charset="0"/>
                        <a:ea typeface="Arial" charset="0"/>
                        <a:cs typeface="Arial" charset="0"/>
                      </a:endParaRPr>
                    </a:p>
                  </a:txBody>
                  <a:tcPr>
                    <a:solidFill>
                      <a:srgbClr val="FF9103"/>
                    </a:solidFill>
                  </a:tcPr>
                </a:tc>
              </a:tr>
              <a:tr h="370840">
                <a:tc>
                  <a:txBody>
                    <a:bodyPr/>
                    <a:lstStyle/>
                    <a:p>
                      <a:pPr marL="0" lvl="1" indent="0" algn="ctr" defTabSz="457200">
                        <a:spcBef>
                          <a:spcPct val="20000"/>
                        </a:spcBef>
                        <a:buClr>
                          <a:srgbClr val="FF0000"/>
                        </a:buClr>
                        <a:buFont typeface="Wingdings" charset="2"/>
                        <a:buNone/>
                      </a:pPr>
                      <a:r>
                        <a:rPr lang="en-US" sz="1600" b="0" dirty="0" smtClean="0">
                          <a:solidFill>
                            <a:schemeClr val="tx1"/>
                          </a:solidFill>
                          <a:latin typeface="Arial" charset="0"/>
                          <a:ea typeface="Arial" charset="0"/>
                          <a:cs typeface="Arial" charset="0"/>
                        </a:rPr>
                        <a:t>Head of </a:t>
                      </a:r>
                      <a:r>
                        <a:rPr lang="en-US" sz="1600" b="1" dirty="0" smtClean="0">
                          <a:solidFill>
                            <a:schemeClr val="tx1"/>
                          </a:solidFill>
                          <a:latin typeface="Arial" charset="0"/>
                          <a:ea typeface="Arial" charset="0"/>
                          <a:cs typeface="Arial" charset="0"/>
                        </a:rPr>
                        <a:t>CERN Education, Communications &amp; Outreach group</a:t>
                      </a:r>
                      <a:endParaRPr lang="en-US" sz="1600" b="1" dirty="0">
                        <a:solidFill>
                          <a:schemeClr val="tx1"/>
                        </a:solidFill>
                        <a:latin typeface="Arial" charset="0"/>
                        <a:ea typeface="Arial" charset="0"/>
                        <a:cs typeface="Arial" charset="0"/>
                      </a:endParaRPr>
                    </a:p>
                  </a:txBody>
                  <a:tcPr>
                    <a:solidFill>
                      <a:srgbClr val="FF9103"/>
                    </a:solidFill>
                  </a:tcPr>
                </a:tc>
              </a:tr>
            </a:tbl>
          </a:graphicData>
        </a:graphic>
      </p:graphicFrame>
      <p:graphicFrame>
        <p:nvGraphicFramePr>
          <p:cNvPr id="18" name="Table 17"/>
          <p:cNvGraphicFramePr>
            <a:graphicFrameLocks noGrp="1"/>
          </p:cNvGraphicFramePr>
          <p:nvPr>
            <p:extLst>
              <p:ext uri="{D42A27DB-BD31-4B8C-83A1-F6EECF244321}">
                <p14:modId xmlns:p14="http://schemas.microsoft.com/office/powerpoint/2010/main" val="2294286025"/>
              </p:ext>
            </p:extLst>
          </p:nvPr>
        </p:nvGraphicFramePr>
        <p:xfrm>
          <a:off x="4457027" y="3702170"/>
          <a:ext cx="2537817" cy="1854200"/>
        </p:xfrm>
        <a:graphic>
          <a:graphicData uri="http://schemas.openxmlformats.org/drawingml/2006/table">
            <a:tbl>
              <a:tblPr firstRow="1" bandRow="1">
                <a:tableStyleId>{5C22544A-7EE6-4342-B048-85BDC9FD1C3A}</a:tableStyleId>
              </a:tblPr>
              <a:tblGrid>
                <a:gridCol w="2537817"/>
              </a:tblGrid>
              <a:tr h="370840">
                <a:tc>
                  <a:txBody>
                    <a:bodyPr/>
                    <a:lstStyle/>
                    <a:p>
                      <a:pPr algn="ctr"/>
                      <a:r>
                        <a:rPr lang="en-GB" sz="1600" b="1" dirty="0" smtClean="0">
                          <a:solidFill>
                            <a:schemeClr val="tx1"/>
                          </a:solidFill>
                          <a:latin typeface="Arial" charset="0"/>
                          <a:ea typeface="Arial" charset="0"/>
                          <a:cs typeface="Arial" charset="0"/>
                        </a:rPr>
                        <a:t>Evaluation Criteria</a:t>
                      </a:r>
                      <a:endParaRPr lang="en-GB" sz="1600" b="1" dirty="0">
                        <a:solidFill>
                          <a:schemeClr val="tx1"/>
                        </a:solidFill>
                        <a:latin typeface="Arial" charset="0"/>
                        <a:ea typeface="Arial" charset="0"/>
                        <a:cs typeface="Arial" charset="0"/>
                      </a:endParaRPr>
                    </a:p>
                  </a:txBody>
                  <a:tcPr>
                    <a:solidFill>
                      <a:srgbClr val="FF9103"/>
                    </a:solidFill>
                  </a:tcPr>
                </a:tc>
              </a:tr>
              <a:tr h="370840">
                <a:tc>
                  <a:txBody>
                    <a:bodyPr/>
                    <a:lstStyle/>
                    <a:p>
                      <a:pPr marL="0" marR="0" indent="0" algn="ctr" defTabSz="457200" rtl="0" eaLnBrk="1" fontAlgn="auto" latinLnBrk="0" hangingPunct="1">
                        <a:lnSpc>
                          <a:spcPct val="100000"/>
                        </a:lnSpc>
                        <a:spcBef>
                          <a:spcPct val="20000"/>
                        </a:spcBef>
                        <a:spcAft>
                          <a:spcPts val="0"/>
                        </a:spcAft>
                        <a:buClr>
                          <a:srgbClr val="FF0000"/>
                        </a:buClr>
                        <a:buSzTx/>
                        <a:buFont typeface="Arial" charset="0"/>
                        <a:buNone/>
                        <a:tabLst/>
                        <a:defRPr/>
                      </a:pPr>
                      <a:r>
                        <a:rPr lang="en-GB" sz="1600" dirty="0" smtClean="0">
                          <a:solidFill>
                            <a:schemeClr val="tx1"/>
                          </a:solidFill>
                          <a:latin typeface="Arial" charset="0"/>
                          <a:ea typeface="Arial" charset="0"/>
                          <a:cs typeface="Arial" charset="0"/>
                        </a:rPr>
                        <a:t>30%: Suitability for visits</a:t>
                      </a:r>
                    </a:p>
                  </a:txBody>
                  <a:tcPr>
                    <a:solidFill>
                      <a:srgbClr val="FF9103"/>
                    </a:solidFill>
                  </a:tcPr>
                </a:tc>
              </a:tr>
              <a:tr h="370840">
                <a:tc>
                  <a:txBody>
                    <a:bodyPr/>
                    <a:lstStyle/>
                    <a:p>
                      <a:pPr marL="0" marR="0" lvl="1" indent="0" algn="ctr" defTabSz="457200" rtl="0" eaLnBrk="1" fontAlgn="auto" latinLnBrk="0" hangingPunct="1">
                        <a:lnSpc>
                          <a:spcPct val="100000"/>
                        </a:lnSpc>
                        <a:spcBef>
                          <a:spcPct val="20000"/>
                        </a:spcBef>
                        <a:spcAft>
                          <a:spcPts val="0"/>
                        </a:spcAft>
                        <a:buClr>
                          <a:srgbClr val="FF0000"/>
                        </a:buClr>
                        <a:buSzTx/>
                        <a:buFont typeface="Arial" charset="0"/>
                        <a:buNone/>
                        <a:tabLst/>
                        <a:defRPr/>
                      </a:pPr>
                      <a:r>
                        <a:rPr lang="en-GB" sz="1600" dirty="0" smtClean="0">
                          <a:solidFill>
                            <a:schemeClr val="tx1"/>
                          </a:solidFill>
                          <a:latin typeface="Arial" charset="0"/>
                          <a:ea typeface="Arial" charset="0"/>
                          <a:cs typeface="Arial" charset="0"/>
                        </a:rPr>
                        <a:t>30%: Educational content</a:t>
                      </a:r>
                    </a:p>
                  </a:txBody>
                  <a:tcPr>
                    <a:solidFill>
                      <a:srgbClr val="FF9103"/>
                    </a:solidFill>
                  </a:tcPr>
                </a:tc>
              </a:tr>
              <a:tr h="370840">
                <a:tc>
                  <a:txBody>
                    <a:bodyPr/>
                    <a:lstStyle/>
                    <a:p>
                      <a:pPr marL="0" marR="0" lvl="1" indent="0" algn="ctr" defTabSz="457200" rtl="0" eaLnBrk="1" fontAlgn="auto" latinLnBrk="0" hangingPunct="1">
                        <a:lnSpc>
                          <a:spcPct val="100000"/>
                        </a:lnSpc>
                        <a:spcBef>
                          <a:spcPct val="20000"/>
                        </a:spcBef>
                        <a:spcAft>
                          <a:spcPts val="0"/>
                        </a:spcAft>
                        <a:buClr>
                          <a:srgbClr val="FF0000"/>
                        </a:buClr>
                        <a:buSzTx/>
                        <a:buFont typeface="Wingdings" charset="2"/>
                        <a:buNone/>
                        <a:tabLst/>
                        <a:defRPr/>
                      </a:pPr>
                      <a:r>
                        <a:rPr lang="en-GB" sz="1600" dirty="0" smtClean="0">
                          <a:solidFill>
                            <a:schemeClr val="tx1"/>
                          </a:solidFill>
                          <a:latin typeface="Arial" charset="0"/>
                          <a:ea typeface="Arial" charset="0"/>
                          <a:cs typeface="Arial" charset="0"/>
                        </a:rPr>
                        <a:t>30%: Product design</a:t>
                      </a:r>
                    </a:p>
                  </a:txBody>
                  <a:tcPr>
                    <a:solidFill>
                      <a:srgbClr val="FF9103"/>
                    </a:solidFill>
                  </a:tcPr>
                </a:tc>
              </a:tr>
              <a:tr h="370840">
                <a:tc>
                  <a:txBody>
                    <a:bodyPr/>
                    <a:lstStyle/>
                    <a:p>
                      <a:pPr marL="0" marR="0" lvl="1" indent="0" algn="ctr" defTabSz="457200" rtl="0" eaLnBrk="1" fontAlgn="auto" latinLnBrk="0" hangingPunct="1">
                        <a:lnSpc>
                          <a:spcPct val="100000"/>
                        </a:lnSpc>
                        <a:spcBef>
                          <a:spcPct val="20000"/>
                        </a:spcBef>
                        <a:spcAft>
                          <a:spcPts val="0"/>
                        </a:spcAft>
                        <a:buClr>
                          <a:srgbClr val="FF0000"/>
                        </a:buClr>
                        <a:buSzTx/>
                        <a:buFont typeface="Wingdings" charset="2"/>
                        <a:buNone/>
                        <a:tabLst/>
                        <a:defRPr/>
                      </a:pPr>
                      <a:r>
                        <a:rPr lang="en-GB" sz="1600" dirty="0" smtClean="0">
                          <a:solidFill>
                            <a:schemeClr val="tx1"/>
                          </a:solidFill>
                          <a:latin typeface="Arial" charset="0"/>
                          <a:ea typeface="Arial" charset="0"/>
                          <a:cs typeface="Arial" charset="0"/>
                        </a:rPr>
                        <a:t>10%: Reproducibility</a:t>
                      </a:r>
                    </a:p>
                  </a:txBody>
                  <a:tcPr>
                    <a:solidFill>
                      <a:srgbClr val="FF9103"/>
                    </a:solidFill>
                  </a:tcPr>
                </a:tc>
              </a:tr>
            </a:tbl>
          </a:graphicData>
        </a:graphic>
      </p:graphicFrame>
      <p:graphicFrame>
        <p:nvGraphicFramePr>
          <p:cNvPr id="19" name="Table 18"/>
          <p:cNvGraphicFramePr>
            <a:graphicFrameLocks noGrp="1"/>
          </p:cNvGraphicFramePr>
          <p:nvPr>
            <p:extLst>
              <p:ext uri="{D42A27DB-BD31-4B8C-83A1-F6EECF244321}">
                <p14:modId xmlns:p14="http://schemas.microsoft.com/office/powerpoint/2010/main" val="2924704812"/>
              </p:ext>
            </p:extLst>
          </p:nvPr>
        </p:nvGraphicFramePr>
        <p:xfrm>
          <a:off x="300351" y="4416472"/>
          <a:ext cx="2537817" cy="1139898"/>
        </p:xfrm>
        <a:graphic>
          <a:graphicData uri="http://schemas.openxmlformats.org/drawingml/2006/table">
            <a:tbl>
              <a:tblPr firstRow="1" bandRow="1">
                <a:tableStyleId>{5C22544A-7EE6-4342-B048-85BDC9FD1C3A}</a:tableStyleId>
              </a:tblPr>
              <a:tblGrid>
                <a:gridCol w="2537817"/>
              </a:tblGrid>
              <a:tr h="303175">
                <a:tc>
                  <a:txBody>
                    <a:bodyPr/>
                    <a:lstStyle/>
                    <a:p>
                      <a:pPr algn="ctr"/>
                      <a:r>
                        <a:rPr lang="en-GB" sz="1600" b="1" dirty="0" smtClean="0">
                          <a:solidFill>
                            <a:schemeClr val="tx1"/>
                          </a:solidFill>
                          <a:latin typeface="Arial" charset="0"/>
                          <a:ea typeface="Arial" charset="0"/>
                          <a:cs typeface="Arial" charset="0"/>
                        </a:rPr>
                        <a:t>Prizes </a:t>
                      </a:r>
                      <a:endParaRPr lang="en-GB" sz="1600" b="1" dirty="0">
                        <a:solidFill>
                          <a:schemeClr val="tx1"/>
                        </a:solidFill>
                        <a:latin typeface="Arial" charset="0"/>
                        <a:ea typeface="Arial" charset="0"/>
                        <a:cs typeface="Arial" charset="0"/>
                      </a:endParaRPr>
                    </a:p>
                  </a:txBody>
                  <a:tcPr>
                    <a:solidFill>
                      <a:srgbClr val="FF9103"/>
                    </a:solidFill>
                  </a:tcPr>
                </a:tc>
              </a:tr>
              <a:tr h="394969">
                <a:tc>
                  <a:txBody>
                    <a:bodyPr/>
                    <a:lstStyle/>
                    <a:p>
                      <a:pPr marL="0" marR="0" indent="0" algn="ctr" defTabSz="457200" rtl="0" eaLnBrk="1" fontAlgn="auto" latinLnBrk="0" hangingPunct="1">
                        <a:lnSpc>
                          <a:spcPct val="100000"/>
                        </a:lnSpc>
                        <a:spcBef>
                          <a:spcPct val="20000"/>
                        </a:spcBef>
                        <a:spcAft>
                          <a:spcPts val="0"/>
                        </a:spcAft>
                        <a:buClr>
                          <a:srgbClr val="FF0000"/>
                        </a:buClr>
                        <a:buSzTx/>
                        <a:buFont typeface="Arial" charset="0"/>
                        <a:buNone/>
                        <a:tabLst/>
                        <a:defRPr/>
                      </a:pPr>
                      <a:r>
                        <a:rPr lang="en-GB" sz="1600" dirty="0" smtClean="0">
                          <a:solidFill>
                            <a:schemeClr val="tx1"/>
                          </a:solidFill>
                          <a:latin typeface="Arial" charset="0"/>
                          <a:ea typeface="Arial" charset="0"/>
                          <a:cs typeface="Arial" charset="0"/>
                        </a:rPr>
                        <a:t>Tickets to</a:t>
                      </a:r>
                      <a:r>
                        <a:rPr lang="en-GB" sz="1600" baseline="0" dirty="0" smtClean="0">
                          <a:solidFill>
                            <a:schemeClr val="tx1"/>
                          </a:solidFill>
                          <a:latin typeface="Arial" charset="0"/>
                          <a:ea typeface="Arial" charset="0"/>
                          <a:cs typeface="Arial" charset="0"/>
                        </a:rPr>
                        <a:t> </a:t>
                      </a:r>
                      <a:r>
                        <a:rPr lang="en-GB" sz="1600" baseline="0" dirty="0" err="1" smtClean="0">
                          <a:solidFill>
                            <a:schemeClr val="tx1"/>
                          </a:solidFill>
                          <a:latin typeface="Arial" charset="0"/>
                          <a:ea typeface="Arial" charset="0"/>
                          <a:cs typeface="Arial" charset="0"/>
                        </a:rPr>
                        <a:t>TEDx</a:t>
                      </a:r>
                      <a:r>
                        <a:rPr lang="en-GB" sz="1600" baseline="0" dirty="0" smtClean="0">
                          <a:solidFill>
                            <a:schemeClr val="tx1"/>
                          </a:solidFill>
                          <a:latin typeface="Arial" charset="0"/>
                          <a:ea typeface="Arial" charset="0"/>
                          <a:cs typeface="Arial" charset="0"/>
                        </a:rPr>
                        <a:t> at CERN</a:t>
                      </a:r>
                      <a:endParaRPr lang="en-GB" sz="1600" dirty="0" smtClean="0">
                        <a:solidFill>
                          <a:schemeClr val="tx1"/>
                        </a:solidFill>
                        <a:latin typeface="Arial" charset="0"/>
                        <a:ea typeface="Arial" charset="0"/>
                        <a:cs typeface="Arial" charset="0"/>
                      </a:endParaRPr>
                    </a:p>
                  </a:txBody>
                  <a:tcPr>
                    <a:solidFill>
                      <a:srgbClr val="FF9103"/>
                    </a:solidFill>
                  </a:tcPr>
                </a:tc>
              </a:tr>
              <a:tr h="409649">
                <a:tc>
                  <a:txBody>
                    <a:bodyPr/>
                    <a:lstStyle/>
                    <a:p>
                      <a:pPr marL="0" marR="0" lvl="1" indent="0" algn="ctr" defTabSz="457200" rtl="0" eaLnBrk="1" fontAlgn="auto" latinLnBrk="0" hangingPunct="1">
                        <a:lnSpc>
                          <a:spcPct val="100000"/>
                        </a:lnSpc>
                        <a:spcBef>
                          <a:spcPct val="20000"/>
                        </a:spcBef>
                        <a:spcAft>
                          <a:spcPts val="0"/>
                        </a:spcAft>
                        <a:buClr>
                          <a:srgbClr val="FF0000"/>
                        </a:buClr>
                        <a:buSzTx/>
                        <a:buFont typeface="Arial" charset="0"/>
                        <a:buNone/>
                        <a:tabLst/>
                        <a:defRPr/>
                      </a:pPr>
                      <a:r>
                        <a:rPr lang="en-GB" sz="1600" dirty="0" smtClean="0">
                          <a:solidFill>
                            <a:schemeClr val="tx1"/>
                          </a:solidFill>
                          <a:latin typeface="Arial" charset="0"/>
                          <a:ea typeface="Arial" charset="0"/>
                          <a:cs typeface="Arial" charset="0"/>
                        </a:rPr>
                        <a:t>Mont Jura</a:t>
                      </a:r>
                      <a:r>
                        <a:rPr lang="en-GB" sz="1600" baseline="0" dirty="0" smtClean="0">
                          <a:solidFill>
                            <a:schemeClr val="tx1"/>
                          </a:solidFill>
                          <a:latin typeface="Arial" charset="0"/>
                          <a:ea typeface="Arial" charset="0"/>
                          <a:cs typeface="Arial" charset="0"/>
                        </a:rPr>
                        <a:t> Ski passes</a:t>
                      </a:r>
                      <a:endParaRPr lang="en-GB" sz="1600" dirty="0" smtClean="0">
                        <a:solidFill>
                          <a:schemeClr val="tx1"/>
                        </a:solidFill>
                        <a:latin typeface="Arial" charset="0"/>
                        <a:ea typeface="Arial" charset="0"/>
                        <a:cs typeface="Arial" charset="0"/>
                      </a:endParaRPr>
                    </a:p>
                  </a:txBody>
                  <a:tcPr>
                    <a:solidFill>
                      <a:srgbClr val="FF9103"/>
                    </a:solidFill>
                  </a:tcPr>
                </a:tc>
              </a:tr>
            </a:tbl>
          </a:graphicData>
        </a:graphic>
      </p:graphicFrame>
      <p:sp>
        <p:nvSpPr>
          <p:cNvPr id="8" name="Rectangle 7"/>
          <p:cNvSpPr/>
          <p:nvPr/>
        </p:nvSpPr>
        <p:spPr>
          <a:xfrm>
            <a:off x="2838168" y="5824714"/>
            <a:ext cx="5527219" cy="369332"/>
          </a:xfrm>
          <a:prstGeom prst="rect">
            <a:avLst/>
          </a:prstGeom>
        </p:spPr>
        <p:txBody>
          <a:bodyPr wrap="none">
            <a:spAutoFit/>
          </a:bodyPr>
          <a:lstStyle/>
          <a:p>
            <a:r>
              <a:rPr lang="en-GB" baseline="0" dirty="0" smtClean="0"/>
              <a:t>Exhibit can be replicated using a cloud based design pack</a:t>
            </a:r>
          </a:p>
        </p:txBody>
      </p:sp>
    </p:spTree>
    <p:extLst>
      <p:ext uri="{BB962C8B-B14F-4D97-AF65-F5344CB8AC3E}">
        <p14:creationId xmlns:p14="http://schemas.microsoft.com/office/powerpoint/2010/main" val="350715743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1078523"/>
          </a:xfrm>
          <a:prstGeom prst="rect">
            <a:avLst/>
          </a:prstGeom>
        </p:spPr>
      </p:pic>
      <p:sp>
        <p:nvSpPr>
          <p:cNvPr id="3" name="Rectangle 2"/>
          <p:cNvSpPr/>
          <p:nvPr/>
        </p:nvSpPr>
        <p:spPr>
          <a:xfrm>
            <a:off x="342900" y="2017096"/>
            <a:ext cx="6838950" cy="3970318"/>
          </a:xfrm>
          <a:prstGeom prst="rect">
            <a:avLst/>
          </a:prstGeom>
        </p:spPr>
        <p:txBody>
          <a:bodyPr wrap="square">
            <a:spAutoFit/>
          </a:bodyPr>
          <a:lstStyle/>
          <a:p>
            <a:pPr lvl="0" eaLnBrk="0" fontAlgn="base" hangingPunct="0">
              <a:spcBef>
                <a:spcPct val="0"/>
              </a:spcBef>
              <a:spcAft>
                <a:spcPct val="0"/>
              </a:spcAft>
            </a:pPr>
            <a:r>
              <a:rPr kumimoji="0" lang="en-US" altLang="en-US" b="0" i="0" u="none" strike="noStrike" cap="none" normalizeH="0" baseline="0" dirty="0" smtClean="0">
                <a:ln>
                  <a:noFill/>
                </a:ln>
                <a:effectLst/>
                <a:latin typeface="+mj-lt"/>
                <a:cs typeface="Arial" panose="020B0604020202020204" pitchFamily="34" charset="0"/>
              </a:rPr>
              <a:t>The Higgs playground is an exhibit that allows users to experience that Eureka moment whilst learning about how physicists use the CMS experiment to collect evidence to support the Higgs Boson and other exotic particles. </a:t>
            </a:r>
            <a:endParaRPr kumimoji="0" lang="en-US" altLang="en-US" b="0" i="0" u="none" strike="noStrike" cap="none" normalizeH="0" baseline="0" dirty="0" smtClean="0">
              <a:ln>
                <a:noFill/>
              </a:ln>
              <a:effectLst/>
              <a:latin typeface="+mj-lt"/>
            </a:endParaRPr>
          </a:p>
          <a:p>
            <a:pPr lvl="0" eaLnBrk="0" fontAlgn="base" hangingPunct="0">
              <a:spcBef>
                <a:spcPct val="0"/>
              </a:spcBef>
              <a:spcAft>
                <a:spcPct val="0"/>
              </a:spcAft>
            </a:pPr>
            <a:r>
              <a:rPr kumimoji="0" lang="en-US" altLang="en-US" b="0" i="0" u="none" strike="noStrike" cap="none" normalizeH="0" baseline="0" dirty="0" smtClean="0">
                <a:ln>
                  <a:noFill/>
                </a:ln>
                <a:effectLst/>
                <a:latin typeface="+mj-lt"/>
              </a:rPr>
              <a:t> </a:t>
            </a:r>
            <a:endParaRPr kumimoji="0" lang="en-US" altLang="en-US" b="1" i="0" u="none" strike="noStrike" cap="none" normalizeH="0" baseline="0" dirty="0" smtClean="0">
              <a:ln>
                <a:noFill/>
              </a:ln>
              <a:effectLst/>
              <a:latin typeface="+mj-lt"/>
            </a:endParaRPr>
          </a:p>
          <a:p>
            <a:pPr lvl="0" eaLnBrk="0" fontAlgn="base" hangingPunct="0">
              <a:spcBef>
                <a:spcPct val="0"/>
              </a:spcBef>
              <a:spcAft>
                <a:spcPct val="0"/>
              </a:spcAft>
            </a:pPr>
            <a:r>
              <a:rPr kumimoji="0" lang="en-US" altLang="en-US" i="0" u="none" strike="noStrike" cap="none" normalizeH="0" baseline="0" dirty="0" smtClean="0">
                <a:ln>
                  <a:noFill/>
                </a:ln>
                <a:effectLst/>
                <a:latin typeface="+mj-lt"/>
                <a:cs typeface="Arial" panose="020B0604020202020204" pitchFamily="34" charset="0"/>
              </a:rPr>
              <a:t>Instructions:</a:t>
            </a:r>
            <a:endParaRPr kumimoji="0" lang="en-US" altLang="en-US" i="0" u="none" strike="noStrike" cap="none" normalizeH="0" baseline="0" dirty="0" smtClean="0">
              <a:ln>
                <a:noFill/>
              </a:ln>
              <a:effectLst/>
              <a:latin typeface="+mj-lt"/>
            </a:endParaRPr>
          </a:p>
          <a:p>
            <a:pPr lvl="0" eaLnBrk="0" fontAlgn="base" hangingPunct="0">
              <a:spcBef>
                <a:spcPct val="0"/>
              </a:spcBef>
              <a:spcAft>
                <a:spcPct val="0"/>
              </a:spcAft>
            </a:pPr>
            <a:r>
              <a:rPr kumimoji="0" lang="en-US" altLang="en-US" b="0" i="0" u="none" strike="noStrike" cap="none" normalizeH="0" baseline="0" dirty="0" smtClean="0">
                <a:ln>
                  <a:noFill/>
                </a:ln>
                <a:effectLst/>
                <a:latin typeface="+mj-lt"/>
                <a:cs typeface="Arial" panose="020B0604020202020204" pitchFamily="34" charset="0"/>
              </a:rPr>
              <a:t>  </a:t>
            </a:r>
            <a:endParaRPr kumimoji="0" lang="en-US" altLang="en-US" b="0" i="0" u="none" strike="noStrike" cap="none" normalizeH="0" baseline="0" dirty="0" smtClean="0">
              <a:ln>
                <a:noFill/>
              </a:ln>
              <a:effectLst/>
              <a:latin typeface="+mj-lt"/>
            </a:endParaRPr>
          </a:p>
          <a:p>
            <a:pPr lvl="0" eaLnBrk="0" fontAlgn="base" hangingPunct="0">
              <a:spcBef>
                <a:spcPct val="0"/>
              </a:spcBef>
              <a:spcAft>
                <a:spcPct val="0"/>
              </a:spcAft>
            </a:pPr>
            <a:r>
              <a:rPr kumimoji="0" lang="en-US" altLang="en-US" b="0" i="0" u="none" strike="noStrike" cap="none" normalizeH="0" baseline="0" dirty="0" smtClean="0">
                <a:ln>
                  <a:noFill/>
                </a:ln>
                <a:effectLst/>
                <a:latin typeface="+mj-lt"/>
                <a:cs typeface="Arial" panose="020B0604020202020204" pitchFamily="34" charset="0"/>
              </a:rPr>
              <a:t>1. Take a look at the Higgs Silhouette. This represents the idea that physicists felt something was missing from the standard model.</a:t>
            </a:r>
            <a:br>
              <a:rPr kumimoji="0" lang="en-US" altLang="en-US" b="0" i="0" u="none" strike="noStrike" cap="none" normalizeH="0" baseline="0" dirty="0" smtClean="0">
                <a:ln>
                  <a:noFill/>
                </a:ln>
                <a:effectLst/>
                <a:latin typeface="+mj-lt"/>
                <a:cs typeface="Arial" panose="020B0604020202020204" pitchFamily="34" charset="0"/>
              </a:rPr>
            </a:br>
            <a:r>
              <a:rPr kumimoji="0" lang="en-US" altLang="en-US" b="0" i="0" u="none" strike="noStrike" cap="none" normalizeH="0" baseline="0" dirty="0" smtClean="0">
                <a:ln>
                  <a:noFill/>
                </a:ln>
                <a:effectLst/>
                <a:latin typeface="+mj-lt"/>
                <a:cs typeface="Arial" panose="020B0604020202020204" pitchFamily="34" charset="0"/>
              </a:rPr>
              <a:t>2. Can you think what shapes would fit best into the silhouette?</a:t>
            </a:r>
            <a:br>
              <a:rPr kumimoji="0" lang="en-US" altLang="en-US" b="0" i="0" u="none" strike="noStrike" cap="none" normalizeH="0" baseline="0" dirty="0" smtClean="0">
                <a:ln>
                  <a:noFill/>
                </a:ln>
                <a:effectLst/>
                <a:latin typeface="+mj-lt"/>
                <a:cs typeface="Arial" panose="020B0604020202020204" pitchFamily="34" charset="0"/>
              </a:rPr>
            </a:br>
            <a:r>
              <a:rPr kumimoji="0" lang="en-US" altLang="en-US" b="0" i="0" u="none" strike="noStrike" cap="none" normalizeH="0" baseline="0" dirty="0" smtClean="0">
                <a:ln>
                  <a:noFill/>
                </a:ln>
                <a:effectLst/>
                <a:latin typeface="+mj-lt"/>
                <a:cs typeface="Arial" panose="020B0604020202020204" pitchFamily="34" charset="0"/>
              </a:rPr>
              <a:t>3. Have a look at the different data pieces coming from the CMS experiment. </a:t>
            </a:r>
            <a:br>
              <a:rPr kumimoji="0" lang="en-US" altLang="en-US" b="0" i="0" u="none" strike="noStrike" cap="none" normalizeH="0" baseline="0" dirty="0" smtClean="0">
                <a:ln>
                  <a:noFill/>
                </a:ln>
                <a:effectLst/>
                <a:latin typeface="+mj-lt"/>
                <a:cs typeface="Arial" panose="020B0604020202020204" pitchFamily="34" charset="0"/>
              </a:rPr>
            </a:br>
            <a:r>
              <a:rPr kumimoji="0" lang="en-US" altLang="en-US" b="0" i="0" u="none" strike="noStrike" cap="none" normalizeH="0" baseline="0" dirty="0" smtClean="0">
                <a:ln>
                  <a:noFill/>
                </a:ln>
                <a:effectLst/>
                <a:latin typeface="+mj-lt"/>
                <a:cs typeface="Arial" panose="020B0604020202020204" pitchFamily="34" charset="0"/>
              </a:rPr>
              <a:t>4. Is there a way these add up to fit your theory?</a:t>
            </a:r>
            <a:br>
              <a:rPr kumimoji="0" lang="en-US" altLang="en-US" b="0" i="0" u="none" strike="noStrike" cap="none" normalizeH="0" baseline="0" dirty="0" smtClean="0">
                <a:ln>
                  <a:noFill/>
                </a:ln>
                <a:effectLst/>
                <a:latin typeface="+mj-lt"/>
                <a:cs typeface="Arial" panose="020B0604020202020204" pitchFamily="34" charset="0"/>
              </a:rPr>
            </a:br>
            <a:r>
              <a:rPr kumimoji="0" lang="en-US" altLang="en-US" b="0" i="0" u="none" strike="noStrike" cap="none" normalizeH="0" baseline="0" dirty="0" smtClean="0">
                <a:ln>
                  <a:noFill/>
                </a:ln>
                <a:effectLst/>
                <a:latin typeface="+mj-lt"/>
                <a:cs typeface="Arial" panose="020B0604020202020204" pitchFamily="34" charset="0"/>
              </a:rPr>
              <a:t>5. Test your theory using the shape tester</a:t>
            </a:r>
          </a:p>
        </p:txBody>
      </p:sp>
      <p:sp>
        <p:nvSpPr>
          <p:cNvPr id="5" name="Rectangle 4"/>
          <p:cNvSpPr/>
          <p:nvPr/>
        </p:nvSpPr>
        <p:spPr>
          <a:xfrm>
            <a:off x="2797076" y="1123115"/>
            <a:ext cx="7527510" cy="646331"/>
          </a:xfrm>
          <a:prstGeom prst="rect">
            <a:avLst/>
          </a:prstGeom>
        </p:spPr>
        <p:txBody>
          <a:bodyPr wrap="none">
            <a:spAutoFit/>
          </a:bodyPr>
          <a:lstStyle/>
          <a:p>
            <a:pPr lvl="0" eaLnBrk="0" fontAlgn="base" hangingPunct="0">
              <a:spcBef>
                <a:spcPct val="0"/>
              </a:spcBef>
              <a:spcAft>
                <a:spcPct val="0"/>
              </a:spcAft>
            </a:pPr>
            <a:r>
              <a:rPr lang="en-US" altLang="en-US" sz="3600" b="1" dirty="0" smtClean="0"/>
              <a:t>2015 WINNERS: HIGGS PLAYGROUND</a:t>
            </a:r>
            <a:endParaRPr lang="en-US" altLang="en-US" sz="3600" b="1" dirty="0"/>
          </a:p>
        </p:txBody>
      </p:sp>
      <p:pic>
        <p:nvPicPr>
          <p:cNvPr id="6" name="Picture 2" descr="Pictur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19950" y="1769446"/>
            <a:ext cx="4791409" cy="46955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5053740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1078523"/>
          </a:xfrm>
          <a:prstGeom prst="rect">
            <a:avLst/>
          </a:prstGeom>
        </p:spPr>
      </p:pic>
      <p:sp>
        <p:nvSpPr>
          <p:cNvPr id="5" name="Rectangle 4"/>
          <p:cNvSpPr/>
          <p:nvPr/>
        </p:nvSpPr>
        <p:spPr>
          <a:xfrm>
            <a:off x="2547145" y="1125013"/>
            <a:ext cx="6063455" cy="646331"/>
          </a:xfrm>
          <a:prstGeom prst="rect">
            <a:avLst/>
          </a:prstGeom>
        </p:spPr>
        <p:txBody>
          <a:bodyPr wrap="none">
            <a:spAutoFit/>
          </a:bodyPr>
          <a:lstStyle/>
          <a:p>
            <a:pPr lvl="0" eaLnBrk="0" fontAlgn="base" hangingPunct="0">
              <a:spcBef>
                <a:spcPct val="0"/>
              </a:spcBef>
              <a:spcAft>
                <a:spcPct val="0"/>
              </a:spcAft>
            </a:pPr>
            <a:r>
              <a:rPr lang="en-US" altLang="en-US" sz="3600" b="1" dirty="0" smtClean="0"/>
              <a:t>MY TEAM 2016: CMS ARCADIA</a:t>
            </a:r>
            <a:endParaRPr lang="en-US" altLang="en-US" sz="3600" b="1" dirty="0"/>
          </a:p>
        </p:txBody>
      </p:sp>
      <p:pic>
        <p:nvPicPr>
          <p:cNvPr id="7" name="Picture 6"/>
          <p:cNvPicPr>
            <a:picLocks noChangeAspect="1"/>
          </p:cNvPicPr>
          <p:nvPr/>
        </p:nvPicPr>
        <p:blipFill rotWithShape="1">
          <a:blip r:embed="rId3">
            <a:extLst>
              <a:ext uri="{28A0092B-C50C-407E-A947-70E740481C1C}">
                <a14:useLocalDpi xmlns:a14="http://schemas.microsoft.com/office/drawing/2010/main" val="0"/>
              </a:ext>
            </a:extLst>
          </a:blip>
          <a:srcRect l="19885" t="4414" r="22390" b="5195"/>
          <a:stretch/>
        </p:blipFill>
        <p:spPr>
          <a:xfrm>
            <a:off x="8991600" y="1164336"/>
            <a:ext cx="3062084" cy="5147851"/>
          </a:xfrm>
          <a:prstGeom prst="rect">
            <a:avLst/>
          </a:prstGeom>
        </p:spPr>
      </p:pic>
      <p:sp>
        <p:nvSpPr>
          <p:cNvPr id="9" name="Rectangle 8"/>
          <p:cNvSpPr/>
          <p:nvPr/>
        </p:nvSpPr>
        <p:spPr>
          <a:xfrm>
            <a:off x="95825" y="2818323"/>
            <a:ext cx="8705275" cy="954107"/>
          </a:xfrm>
          <a:prstGeom prst="rect">
            <a:avLst/>
          </a:prstGeom>
        </p:spPr>
        <p:txBody>
          <a:bodyPr wrap="square">
            <a:spAutoFit/>
          </a:bodyPr>
          <a:lstStyle/>
          <a:p>
            <a:pPr marL="457200" indent="-457200">
              <a:buFont typeface="Wingdings" panose="05000000000000000000" pitchFamily="2" charset="2"/>
              <a:buChar char="q"/>
            </a:pPr>
            <a:r>
              <a:rPr lang="en-GB" sz="2800" b="1" dirty="0" smtClean="0">
                <a:latin typeface="+mj-lt"/>
              </a:rPr>
              <a:t>How do we distinguish different particles (by different subdetectors) according to their detected path </a:t>
            </a:r>
            <a:endParaRPr lang="en-GB" sz="2800" b="1" dirty="0">
              <a:latin typeface="+mj-lt"/>
            </a:endParaRPr>
          </a:p>
        </p:txBody>
      </p:sp>
      <p:sp>
        <p:nvSpPr>
          <p:cNvPr id="13" name="Rectangle 12"/>
          <p:cNvSpPr/>
          <p:nvPr/>
        </p:nvSpPr>
        <p:spPr>
          <a:xfrm>
            <a:off x="95825" y="1883579"/>
            <a:ext cx="9875926" cy="477054"/>
          </a:xfrm>
          <a:prstGeom prst="rect">
            <a:avLst/>
          </a:prstGeom>
        </p:spPr>
        <p:txBody>
          <a:bodyPr wrap="square">
            <a:spAutoFit/>
          </a:bodyPr>
          <a:lstStyle/>
          <a:p>
            <a:pPr marL="457200" indent="-457200">
              <a:buFont typeface="Wingdings" panose="05000000000000000000" pitchFamily="2" charset="2"/>
              <a:buChar char="q"/>
            </a:pPr>
            <a:r>
              <a:rPr lang="en-GB" sz="2500" b="1" dirty="0" smtClean="0">
                <a:latin typeface="+mj-lt"/>
              </a:rPr>
              <a:t>Showing the importance of magnetic field / solenoid</a:t>
            </a:r>
            <a:endParaRPr lang="en-GB" sz="2500" b="1" dirty="0">
              <a:latin typeface="+mj-lt"/>
            </a:endParaRPr>
          </a:p>
        </p:txBody>
      </p:sp>
      <p:sp>
        <p:nvSpPr>
          <p:cNvPr id="14" name="Rectangle 13"/>
          <p:cNvSpPr/>
          <p:nvPr/>
        </p:nvSpPr>
        <p:spPr>
          <a:xfrm>
            <a:off x="114587" y="4294642"/>
            <a:ext cx="8686225" cy="861774"/>
          </a:xfrm>
          <a:prstGeom prst="rect">
            <a:avLst/>
          </a:prstGeom>
        </p:spPr>
        <p:txBody>
          <a:bodyPr wrap="square">
            <a:spAutoFit/>
          </a:bodyPr>
          <a:lstStyle/>
          <a:p>
            <a:pPr marL="457200" indent="-457200">
              <a:buFont typeface="Wingdings" panose="05000000000000000000" pitchFamily="2" charset="2"/>
              <a:buChar char="q"/>
            </a:pPr>
            <a:r>
              <a:rPr lang="en-GB" sz="2500" b="1" dirty="0" smtClean="0">
                <a:latin typeface="+mj-lt"/>
              </a:rPr>
              <a:t>3D dynamic representation of collision + using LEDs to demonstrate the path of the particles</a:t>
            </a:r>
            <a:endParaRPr lang="en-GB" sz="2500" b="1" dirty="0">
              <a:latin typeface="+mj-lt"/>
            </a:endParaRPr>
          </a:p>
        </p:txBody>
      </p:sp>
      <p:sp>
        <p:nvSpPr>
          <p:cNvPr id="15" name="Rectangle 14"/>
          <p:cNvSpPr/>
          <p:nvPr/>
        </p:nvSpPr>
        <p:spPr>
          <a:xfrm>
            <a:off x="100263" y="5378882"/>
            <a:ext cx="8167437" cy="477054"/>
          </a:xfrm>
          <a:prstGeom prst="rect">
            <a:avLst/>
          </a:prstGeom>
        </p:spPr>
        <p:txBody>
          <a:bodyPr wrap="square">
            <a:spAutoFit/>
          </a:bodyPr>
          <a:lstStyle/>
          <a:p>
            <a:pPr marL="457200" indent="-457200">
              <a:buFont typeface="Wingdings" panose="05000000000000000000" pitchFamily="2" charset="2"/>
              <a:buChar char="q"/>
            </a:pPr>
            <a:r>
              <a:rPr lang="en-GB" sz="2500" b="1" dirty="0" smtClean="0">
                <a:latin typeface="+mj-lt"/>
              </a:rPr>
              <a:t>Interactive buttons and monitor with learning messages</a:t>
            </a:r>
            <a:endParaRPr lang="en-GB" sz="2500" b="1" dirty="0">
              <a:latin typeface="+mj-lt"/>
            </a:endParaRPr>
          </a:p>
        </p:txBody>
      </p:sp>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5981" y="1776322"/>
            <a:ext cx="8063761" cy="4535865"/>
          </a:xfrm>
          <a:prstGeom prst="rect">
            <a:avLst/>
          </a:prstGeom>
        </p:spPr>
      </p:pic>
    </p:spTree>
    <p:extLst>
      <p:ext uri="{BB962C8B-B14F-4D97-AF65-F5344CB8AC3E}">
        <p14:creationId xmlns:p14="http://schemas.microsoft.com/office/powerpoint/2010/main" val="362532240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1078523"/>
          </a:xfrm>
          <a:prstGeom prst="rect">
            <a:avLst/>
          </a:prstGeom>
        </p:spPr>
      </p:pic>
      <p:sp>
        <p:nvSpPr>
          <p:cNvPr id="5" name="Rectangle 4"/>
          <p:cNvSpPr/>
          <p:nvPr/>
        </p:nvSpPr>
        <p:spPr>
          <a:xfrm>
            <a:off x="2547145" y="1125013"/>
            <a:ext cx="6063455" cy="646331"/>
          </a:xfrm>
          <a:prstGeom prst="rect">
            <a:avLst/>
          </a:prstGeom>
        </p:spPr>
        <p:txBody>
          <a:bodyPr wrap="none">
            <a:spAutoFit/>
          </a:bodyPr>
          <a:lstStyle/>
          <a:p>
            <a:pPr lvl="0" eaLnBrk="0" fontAlgn="base" hangingPunct="0">
              <a:spcBef>
                <a:spcPct val="0"/>
              </a:spcBef>
              <a:spcAft>
                <a:spcPct val="0"/>
              </a:spcAft>
            </a:pPr>
            <a:r>
              <a:rPr lang="en-US" altLang="en-US" sz="3600" b="1" dirty="0" smtClean="0"/>
              <a:t>MY TEAM 2016: CMS ARCADIA</a:t>
            </a:r>
            <a:endParaRPr lang="en-US" altLang="en-US" sz="3600" b="1" dirty="0"/>
          </a:p>
        </p:txBody>
      </p:sp>
      <p:pic>
        <p:nvPicPr>
          <p:cNvPr id="7" name="Picture 6"/>
          <p:cNvPicPr>
            <a:picLocks noChangeAspect="1"/>
          </p:cNvPicPr>
          <p:nvPr/>
        </p:nvPicPr>
        <p:blipFill rotWithShape="1">
          <a:blip r:embed="rId3">
            <a:extLst>
              <a:ext uri="{28A0092B-C50C-407E-A947-70E740481C1C}">
                <a14:useLocalDpi xmlns:a14="http://schemas.microsoft.com/office/drawing/2010/main" val="0"/>
              </a:ext>
            </a:extLst>
          </a:blip>
          <a:srcRect l="19885" t="4414" r="22390" b="5195"/>
          <a:stretch/>
        </p:blipFill>
        <p:spPr>
          <a:xfrm>
            <a:off x="8991600" y="1164336"/>
            <a:ext cx="3062084" cy="5147851"/>
          </a:xfrm>
          <a:prstGeom prst="rect">
            <a:avLst/>
          </a:prstGeom>
        </p:spPr>
      </p:pic>
      <p:sp>
        <p:nvSpPr>
          <p:cNvPr id="9" name="Rectangle 8"/>
          <p:cNvSpPr/>
          <p:nvPr/>
        </p:nvSpPr>
        <p:spPr>
          <a:xfrm>
            <a:off x="95825" y="2818323"/>
            <a:ext cx="8705275" cy="954107"/>
          </a:xfrm>
          <a:prstGeom prst="rect">
            <a:avLst/>
          </a:prstGeom>
        </p:spPr>
        <p:txBody>
          <a:bodyPr wrap="square">
            <a:spAutoFit/>
          </a:bodyPr>
          <a:lstStyle/>
          <a:p>
            <a:pPr marL="457200" indent="-457200">
              <a:buFont typeface="Wingdings" panose="05000000000000000000" pitchFamily="2" charset="2"/>
              <a:buChar char="q"/>
            </a:pPr>
            <a:r>
              <a:rPr lang="en-GB" sz="2800" b="1" dirty="0" smtClean="0">
                <a:latin typeface="+mj-lt"/>
              </a:rPr>
              <a:t>How do we distinguish different particles (by different subdetectors) according to their detected path </a:t>
            </a:r>
            <a:endParaRPr lang="en-GB" sz="2800" b="1" dirty="0">
              <a:latin typeface="+mj-lt"/>
            </a:endParaRPr>
          </a:p>
        </p:txBody>
      </p:sp>
      <p:sp>
        <p:nvSpPr>
          <p:cNvPr id="12" name="Rectangle 11"/>
          <p:cNvSpPr/>
          <p:nvPr/>
        </p:nvSpPr>
        <p:spPr>
          <a:xfrm>
            <a:off x="0" y="2695454"/>
            <a:ext cx="8495725" cy="1199847"/>
          </a:xfrm>
          <a:prstGeom prst="rect">
            <a:avLst/>
          </a:prstGeom>
          <a:solidFill>
            <a:srgbClr val="F6892F">
              <a:alpha val="39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95825" y="1883579"/>
            <a:ext cx="9875926" cy="477054"/>
          </a:xfrm>
          <a:prstGeom prst="rect">
            <a:avLst/>
          </a:prstGeom>
        </p:spPr>
        <p:txBody>
          <a:bodyPr wrap="square">
            <a:spAutoFit/>
          </a:bodyPr>
          <a:lstStyle/>
          <a:p>
            <a:pPr marL="457200" indent="-457200">
              <a:buFont typeface="Wingdings" panose="05000000000000000000" pitchFamily="2" charset="2"/>
              <a:buChar char="q"/>
            </a:pPr>
            <a:r>
              <a:rPr lang="en-GB" sz="2500" b="1" dirty="0" smtClean="0">
                <a:latin typeface="+mj-lt"/>
              </a:rPr>
              <a:t>Showing the importance of magnetic field / solenoid</a:t>
            </a:r>
            <a:endParaRPr lang="en-GB" sz="2500" b="1" dirty="0">
              <a:latin typeface="+mj-lt"/>
            </a:endParaRPr>
          </a:p>
        </p:txBody>
      </p:sp>
      <p:sp>
        <p:nvSpPr>
          <p:cNvPr id="14" name="Rectangle 13"/>
          <p:cNvSpPr/>
          <p:nvPr/>
        </p:nvSpPr>
        <p:spPr>
          <a:xfrm>
            <a:off x="114587" y="4294642"/>
            <a:ext cx="8686225" cy="861774"/>
          </a:xfrm>
          <a:prstGeom prst="rect">
            <a:avLst/>
          </a:prstGeom>
        </p:spPr>
        <p:txBody>
          <a:bodyPr wrap="square">
            <a:spAutoFit/>
          </a:bodyPr>
          <a:lstStyle/>
          <a:p>
            <a:pPr marL="457200" indent="-457200">
              <a:buFont typeface="Wingdings" panose="05000000000000000000" pitchFamily="2" charset="2"/>
              <a:buChar char="q"/>
            </a:pPr>
            <a:r>
              <a:rPr lang="en-GB" sz="2500" b="1" dirty="0" smtClean="0">
                <a:latin typeface="+mj-lt"/>
              </a:rPr>
              <a:t>3D dynamic representation of collision + using LEDs to demonstrate the path of the particles</a:t>
            </a:r>
            <a:endParaRPr lang="en-GB" sz="2500" b="1" dirty="0">
              <a:latin typeface="+mj-lt"/>
            </a:endParaRPr>
          </a:p>
        </p:txBody>
      </p:sp>
      <p:sp>
        <p:nvSpPr>
          <p:cNvPr id="15" name="Rectangle 14"/>
          <p:cNvSpPr/>
          <p:nvPr/>
        </p:nvSpPr>
        <p:spPr>
          <a:xfrm>
            <a:off x="100263" y="5378882"/>
            <a:ext cx="8167437" cy="477054"/>
          </a:xfrm>
          <a:prstGeom prst="rect">
            <a:avLst/>
          </a:prstGeom>
        </p:spPr>
        <p:txBody>
          <a:bodyPr wrap="square">
            <a:spAutoFit/>
          </a:bodyPr>
          <a:lstStyle/>
          <a:p>
            <a:pPr marL="457200" indent="-457200">
              <a:buFont typeface="Wingdings" panose="05000000000000000000" pitchFamily="2" charset="2"/>
              <a:buChar char="q"/>
            </a:pPr>
            <a:r>
              <a:rPr lang="en-GB" sz="2500" b="1" dirty="0" smtClean="0">
                <a:latin typeface="+mj-lt"/>
              </a:rPr>
              <a:t>Interactive buttons and monitor with learning messages</a:t>
            </a:r>
            <a:endParaRPr lang="en-GB" sz="2500" b="1" dirty="0">
              <a:latin typeface="+mj-lt"/>
            </a:endParaRPr>
          </a:p>
        </p:txBody>
      </p:sp>
    </p:spTree>
    <p:extLst>
      <p:ext uri="{BB962C8B-B14F-4D97-AF65-F5344CB8AC3E}">
        <p14:creationId xmlns:p14="http://schemas.microsoft.com/office/powerpoint/2010/main" val="304027214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cmscreate.web.cern.ch/sites/cmscreate.web.cern.ch/themes/cern_overwrite/img/bg_orange.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3233"/>
            <a:ext cx="12195234" cy="1130968"/>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10414" y="1060919"/>
            <a:ext cx="12205648" cy="5675673"/>
          </a:xfrm>
          <a:prstGeom prst="rect">
            <a:avLst/>
          </a:prstGeom>
          <a:solidFill>
            <a:srgbClr val="FB8C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dirty="0"/>
          </a:p>
        </p:txBody>
      </p:sp>
      <p:pic>
        <p:nvPicPr>
          <p:cNvPr id="5" name="Picture 2" descr="http://cmscreate.web.cern.ch/sites/cmscreate.web.cern.ch/themes/cern_overwrite/img/bg_orange.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716078"/>
            <a:ext cx="12195234" cy="1130968"/>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Résultat de recherche d'images pour &quot;sparkle png&quo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884224"/>
            <a:ext cx="697830" cy="697830"/>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http://www.animatedgif.net/barslines/br_bar_e0.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2504" y="-1528522"/>
            <a:ext cx="3771900" cy="209550"/>
          </a:xfrm>
          <a:prstGeom prst="rect">
            <a:avLst/>
          </a:prstGeom>
          <a:noFill/>
          <a:extLst>
            <a:ext uri="{909E8E84-426E-40DD-AFC4-6F175D3DCCD1}">
              <a14:hiddenFill xmlns:a14="http://schemas.microsoft.com/office/drawing/2010/main">
                <a:solidFill>
                  <a:srgbClr val="FFFFFF"/>
                </a:solidFill>
              </a14:hiddenFill>
            </a:ext>
          </a:extLst>
        </p:spPr>
      </p:pic>
      <p:sp>
        <p:nvSpPr>
          <p:cNvPr id="34" name="Rectangle 33"/>
          <p:cNvSpPr/>
          <p:nvPr/>
        </p:nvSpPr>
        <p:spPr>
          <a:xfrm>
            <a:off x="6981792" y="1310896"/>
            <a:ext cx="6096000" cy="1938992"/>
          </a:xfrm>
          <a:prstGeom prst="rect">
            <a:avLst/>
          </a:prstGeom>
        </p:spPr>
        <p:txBody>
          <a:bodyPr>
            <a:spAutoFit/>
          </a:bodyPr>
          <a:lstStyle/>
          <a:p>
            <a:pPr algn="ctr"/>
            <a:r>
              <a:rPr lang="en-GB" sz="6000" b="1" dirty="0" smtClean="0">
                <a:solidFill>
                  <a:schemeClr val="bg1"/>
                </a:solidFill>
              </a:rPr>
              <a:t>Press </a:t>
            </a:r>
          </a:p>
          <a:p>
            <a:pPr algn="ctr"/>
            <a:r>
              <a:rPr lang="en-GB" sz="6000" b="1" dirty="0" smtClean="0">
                <a:solidFill>
                  <a:schemeClr val="bg1"/>
                </a:solidFill>
              </a:rPr>
              <a:t>START</a:t>
            </a:r>
            <a:endParaRPr lang="en-GB" sz="6000" b="1" dirty="0">
              <a:solidFill>
                <a:schemeClr val="bg1"/>
              </a:solidFill>
            </a:endParaRPr>
          </a:p>
        </p:txBody>
      </p:sp>
      <p:pic>
        <p:nvPicPr>
          <p:cNvPr id="3" name="Picture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243196" y="-10954"/>
            <a:ext cx="7402639" cy="6858000"/>
          </a:xfrm>
          <a:prstGeom prst="rect">
            <a:avLst/>
          </a:prstGeom>
        </p:spPr>
      </p:pic>
      <p:sp>
        <p:nvSpPr>
          <p:cNvPr id="35" name="Rounded Rectangle 34"/>
          <p:cNvSpPr/>
          <p:nvPr/>
        </p:nvSpPr>
        <p:spPr>
          <a:xfrm>
            <a:off x="4669442" y="4351041"/>
            <a:ext cx="2550148" cy="1670385"/>
          </a:xfrm>
          <a:prstGeom prst="round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b="1" dirty="0" smtClean="0">
              <a:solidFill>
                <a:schemeClr val="tx1"/>
              </a:solidFill>
            </a:endParaRPr>
          </a:p>
          <a:p>
            <a:pPr algn="ctr"/>
            <a:endParaRPr lang="en-GB" sz="1200" b="1" dirty="0" smtClean="0">
              <a:solidFill>
                <a:schemeClr val="bg1"/>
              </a:solidFill>
            </a:endParaRPr>
          </a:p>
          <a:p>
            <a:pPr algn="ctr"/>
            <a:r>
              <a:rPr lang="en-GB" sz="1200" b="1" dirty="0" smtClean="0">
                <a:solidFill>
                  <a:schemeClr val="bg1"/>
                </a:solidFill>
              </a:rPr>
              <a:t>Welcome! I am a CMS detector.! </a:t>
            </a:r>
          </a:p>
          <a:p>
            <a:pPr algn="ctr"/>
            <a:endParaRPr lang="en-GB" sz="200" b="1" dirty="0">
              <a:solidFill>
                <a:schemeClr val="bg1"/>
              </a:solidFill>
            </a:endParaRPr>
          </a:p>
          <a:p>
            <a:pPr algn="ctr"/>
            <a:r>
              <a:rPr lang="en-GB" sz="1200" b="1" dirty="0" smtClean="0">
                <a:solidFill>
                  <a:schemeClr val="bg1"/>
                </a:solidFill>
              </a:rPr>
              <a:t>I will teach you how to distinguish the particles which I detect! </a:t>
            </a:r>
          </a:p>
          <a:p>
            <a:pPr algn="ctr"/>
            <a:endParaRPr lang="en-GB" sz="200" b="1" dirty="0" smtClean="0">
              <a:solidFill>
                <a:schemeClr val="bg1"/>
              </a:solidFill>
            </a:endParaRPr>
          </a:p>
          <a:p>
            <a:pPr algn="ctr"/>
            <a:r>
              <a:rPr lang="en-GB" sz="1200" b="1" dirty="0" smtClean="0">
                <a:solidFill>
                  <a:schemeClr val="bg1"/>
                </a:solidFill>
              </a:rPr>
              <a:t>Let’s CMS GAME get started!</a:t>
            </a:r>
          </a:p>
          <a:p>
            <a:pPr algn="ctr"/>
            <a:endParaRPr lang="en-GB" sz="200" b="1" dirty="0" smtClean="0">
              <a:solidFill>
                <a:schemeClr val="bg1"/>
              </a:solidFill>
            </a:endParaRPr>
          </a:p>
          <a:p>
            <a:pPr algn="ctr"/>
            <a:r>
              <a:rPr lang="en-GB" sz="1200" b="1" dirty="0" smtClean="0">
                <a:solidFill>
                  <a:schemeClr val="bg1"/>
                </a:solidFill>
              </a:rPr>
              <a:t>Press START!</a:t>
            </a:r>
          </a:p>
          <a:p>
            <a:pPr algn="ctr"/>
            <a:endParaRPr lang="en-GB" dirty="0"/>
          </a:p>
        </p:txBody>
      </p:sp>
      <p:cxnSp>
        <p:nvCxnSpPr>
          <p:cNvPr id="36" name="Straight Arrow Connector 35"/>
          <p:cNvCxnSpPr/>
          <p:nvPr/>
        </p:nvCxnSpPr>
        <p:spPr>
          <a:xfrm flipH="1">
            <a:off x="7924800" y="2889830"/>
            <a:ext cx="1109819" cy="1424210"/>
          </a:xfrm>
          <a:prstGeom prst="straightConnector1">
            <a:avLst/>
          </a:prstGeom>
          <a:ln w="11430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37" name="Rectangle 36"/>
          <p:cNvSpPr/>
          <p:nvPr/>
        </p:nvSpPr>
        <p:spPr>
          <a:xfrm>
            <a:off x="-985293" y="1259392"/>
            <a:ext cx="6096000" cy="1938992"/>
          </a:xfrm>
          <a:prstGeom prst="rect">
            <a:avLst/>
          </a:prstGeom>
        </p:spPr>
        <p:txBody>
          <a:bodyPr>
            <a:spAutoFit/>
          </a:bodyPr>
          <a:lstStyle/>
          <a:p>
            <a:pPr algn="ctr"/>
            <a:r>
              <a:rPr lang="en-GB" sz="6000" b="1" dirty="0" smtClean="0">
                <a:solidFill>
                  <a:schemeClr val="bg1"/>
                </a:solidFill>
              </a:rPr>
              <a:t>Play </a:t>
            </a:r>
          </a:p>
          <a:p>
            <a:pPr algn="ctr"/>
            <a:r>
              <a:rPr lang="en-GB" sz="6000" b="1" dirty="0" smtClean="0">
                <a:solidFill>
                  <a:schemeClr val="bg1"/>
                </a:solidFill>
              </a:rPr>
              <a:t>CMS Game</a:t>
            </a:r>
            <a:endParaRPr lang="en-GB" sz="6000" b="1" dirty="0">
              <a:solidFill>
                <a:schemeClr val="bg1"/>
              </a:solidFill>
            </a:endParaRPr>
          </a:p>
        </p:txBody>
      </p:sp>
    </p:spTree>
    <p:extLst>
      <p:ext uri="{BB962C8B-B14F-4D97-AF65-F5344CB8AC3E}">
        <p14:creationId xmlns:p14="http://schemas.microsoft.com/office/powerpoint/2010/main" val="240340785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125415726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cmscreate.web.cern.ch/sites/cmscreate.web.cern.ch/themes/cern_overwrite/img/bg_orange.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13" y="-3233"/>
            <a:ext cx="12205648" cy="1130968"/>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10414" y="1060919"/>
            <a:ext cx="12205648" cy="5675673"/>
          </a:xfrm>
          <a:prstGeom prst="rect">
            <a:avLst/>
          </a:prstGeom>
          <a:solidFill>
            <a:srgbClr val="FB8C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dirty="0" smtClean="0"/>
          </a:p>
          <a:p>
            <a:pPr algn="ctr"/>
            <a:endParaRPr lang="en-GB" sz="2800" dirty="0"/>
          </a:p>
        </p:txBody>
      </p:sp>
      <p:pic>
        <p:nvPicPr>
          <p:cNvPr id="5" name="Picture 2" descr="http://cmscreate.web.cern.ch/sites/cmscreate.web.cern.ch/themes/cern_overwrite/img/bg_orange.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14" y="5716078"/>
            <a:ext cx="12202414" cy="1130968"/>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Résultat de recherche d'images pour &quot;sparkle png&quo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884224"/>
            <a:ext cx="697830" cy="697830"/>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http://www.animatedgif.net/barslines/br_bar_e0.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2504" y="-1528522"/>
            <a:ext cx="3771900" cy="209550"/>
          </a:xfrm>
          <a:prstGeom prst="rect">
            <a:avLst/>
          </a:prstGeom>
          <a:noFill/>
          <a:extLst>
            <a:ext uri="{909E8E84-426E-40DD-AFC4-6F175D3DCCD1}">
              <a14:hiddenFill xmlns:a14="http://schemas.microsoft.com/office/drawing/2010/main">
                <a:solidFill>
                  <a:srgbClr val="FFFFFF"/>
                </a:solidFill>
              </a14:hiddenFill>
            </a:ext>
          </a:extLst>
        </p:spPr>
      </p:pic>
      <p:sp>
        <p:nvSpPr>
          <p:cNvPr id="34" name="Rectangle 33"/>
          <p:cNvSpPr/>
          <p:nvPr/>
        </p:nvSpPr>
        <p:spPr>
          <a:xfrm>
            <a:off x="-906131" y="1900102"/>
            <a:ext cx="6096000" cy="1015663"/>
          </a:xfrm>
          <a:prstGeom prst="rect">
            <a:avLst/>
          </a:prstGeom>
        </p:spPr>
        <p:txBody>
          <a:bodyPr>
            <a:spAutoFit/>
          </a:bodyPr>
          <a:lstStyle/>
          <a:p>
            <a:pPr algn="ctr"/>
            <a:r>
              <a:rPr lang="en-GB" sz="6000" b="1" dirty="0" smtClean="0">
                <a:solidFill>
                  <a:schemeClr val="bg1"/>
                </a:solidFill>
              </a:rPr>
              <a:t>Collision</a:t>
            </a:r>
          </a:p>
        </p:txBody>
      </p:sp>
      <p:pic>
        <p:nvPicPr>
          <p:cNvPr id="51" name="Picture 5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085427" y="-17238"/>
            <a:ext cx="7402639" cy="6858000"/>
          </a:xfrm>
          <a:prstGeom prst="rect">
            <a:avLst/>
          </a:prstGeom>
        </p:spPr>
      </p:pic>
      <p:cxnSp>
        <p:nvCxnSpPr>
          <p:cNvPr id="52" name="Straight Connector 51"/>
          <p:cNvCxnSpPr/>
          <p:nvPr/>
        </p:nvCxnSpPr>
        <p:spPr>
          <a:xfrm flipV="1">
            <a:off x="6116087" y="2081314"/>
            <a:ext cx="270601" cy="9430"/>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flipV="1">
            <a:off x="5794283" y="1745065"/>
            <a:ext cx="188454" cy="345680"/>
          </a:xfrm>
          <a:prstGeom prst="line">
            <a:avLst/>
          </a:prstGeom>
          <a:ln w="3492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flipH="1" flipV="1">
            <a:off x="4970403" y="1538850"/>
            <a:ext cx="813202" cy="555379"/>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flipH="1">
            <a:off x="4090604" y="2131696"/>
            <a:ext cx="1673987" cy="1127186"/>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a:off x="6004742" y="2779586"/>
            <a:ext cx="80844" cy="194601"/>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pic>
        <p:nvPicPr>
          <p:cNvPr id="59" name="Picture 58"/>
          <p:cNvPicPr>
            <a:picLocks noChangeAspect="1"/>
          </p:cNvPicPr>
          <p:nvPr/>
        </p:nvPicPr>
        <p:blipFill>
          <a:blip r:embed="rId6"/>
          <a:stretch>
            <a:fillRect/>
          </a:stretch>
        </p:blipFill>
        <p:spPr>
          <a:xfrm>
            <a:off x="9681907" y="-2706289"/>
            <a:ext cx="2344289" cy="10803156"/>
          </a:xfrm>
          <a:prstGeom prst="rect">
            <a:avLst/>
          </a:prstGeom>
        </p:spPr>
      </p:pic>
      <p:sp>
        <p:nvSpPr>
          <p:cNvPr id="62" name="Rectangle 61"/>
          <p:cNvSpPr/>
          <p:nvPr/>
        </p:nvSpPr>
        <p:spPr>
          <a:xfrm>
            <a:off x="5888510" y="2798390"/>
            <a:ext cx="6096000" cy="707886"/>
          </a:xfrm>
          <a:prstGeom prst="rect">
            <a:avLst/>
          </a:prstGeom>
        </p:spPr>
        <p:txBody>
          <a:bodyPr>
            <a:spAutoFit/>
          </a:bodyPr>
          <a:lstStyle/>
          <a:p>
            <a:pPr algn="ctr"/>
            <a:r>
              <a:rPr lang="en-GB" sz="4000" b="1" dirty="0" smtClean="0">
                <a:solidFill>
                  <a:schemeClr val="bg1"/>
                </a:solidFill>
              </a:rPr>
              <a:t>Mirror</a:t>
            </a:r>
          </a:p>
        </p:txBody>
      </p:sp>
      <p:sp>
        <p:nvSpPr>
          <p:cNvPr id="63" name="Oval 62"/>
          <p:cNvSpPr/>
          <p:nvPr/>
        </p:nvSpPr>
        <p:spPr>
          <a:xfrm>
            <a:off x="10669072" y="2207896"/>
            <a:ext cx="303728" cy="704257"/>
          </a:xfrm>
          <a:prstGeom prst="ellipse">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64" name="Straight Arrow Connector 63"/>
          <p:cNvCxnSpPr/>
          <p:nvPr/>
        </p:nvCxnSpPr>
        <p:spPr>
          <a:xfrm flipH="1">
            <a:off x="10825497" y="2537374"/>
            <a:ext cx="982549" cy="0"/>
          </a:xfrm>
          <a:prstGeom prst="straightConnector1">
            <a:avLst/>
          </a:prstGeom>
          <a:ln w="317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65" name="Straight Arrow Connector 64"/>
          <p:cNvCxnSpPr>
            <a:stCxn id="63" idx="2"/>
          </p:cNvCxnSpPr>
          <p:nvPr/>
        </p:nvCxnSpPr>
        <p:spPr>
          <a:xfrm flipV="1">
            <a:off x="10669072" y="2527382"/>
            <a:ext cx="205574" cy="32643"/>
          </a:xfrm>
          <a:prstGeom prst="straightConnector1">
            <a:avLst/>
          </a:prstGeom>
          <a:ln w="31750">
            <a:solidFill>
              <a:srgbClr val="FFFF00"/>
            </a:solidFill>
            <a:tailEnd type="triangle"/>
          </a:ln>
        </p:spPr>
        <p:style>
          <a:lnRef idx="1">
            <a:schemeClr val="accent1"/>
          </a:lnRef>
          <a:fillRef idx="0">
            <a:schemeClr val="accent1"/>
          </a:fillRef>
          <a:effectRef idx="0">
            <a:schemeClr val="accent1"/>
          </a:effectRef>
          <a:fontRef idx="minor">
            <a:schemeClr val="tx1"/>
          </a:fontRef>
        </p:style>
      </p:cxnSp>
      <p:sp>
        <p:nvSpPr>
          <p:cNvPr id="67" name="Rounded Rectangle 66"/>
          <p:cNvSpPr/>
          <p:nvPr/>
        </p:nvSpPr>
        <p:spPr>
          <a:xfrm>
            <a:off x="4676348" y="4361355"/>
            <a:ext cx="2235870" cy="1670385"/>
          </a:xfrm>
          <a:prstGeom prst="round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8" name="TextBox 67"/>
          <p:cNvSpPr txBox="1"/>
          <p:nvPr/>
        </p:nvSpPr>
        <p:spPr>
          <a:xfrm>
            <a:off x="4870189" y="4346691"/>
            <a:ext cx="1848188" cy="1723549"/>
          </a:xfrm>
          <a:prstGeom prst="rect">
            <a:avLst/>
          </a:prstGeom>
          <a:noFill/>
        </p:spPr>
        <p:txBody>
          <a:bodyPr wrap="square" rtlCol="0">
            <a:spAutoFit/>
          </a:bodyPr>
          <a:lstStyle/>
          <a:p>
            <a:r>
              <a:rPr lang="en-GB" b="1" dirty="0" smtClean="0">
                <a:solidFill>
                  <a:srgbClr val="FF0000"/>
                </a:solidFill>
              </a:rPr>
              <a:t>ERROR MESSAGE</a:t>
            </a:r>
          </a:p>
          <a:p>
            <a:endParaRPr lang="en-GB" sz="200" dirty="0"/>
          </a:p>
          <a:p>
            <a:pPr algn="ctr"/>
            <a:r>
              <a:rPr lang="en-GB" sz="1600" dirty="0" smtClean="0">
                <a:solidFill>
                  <a:schemeClr val="bg1"/>
                </a:solidFill>
              </a:rPr>
              <a:t>MAGNETIC FIELD IS NOT ON! </a:t>
            </a:r>
          </a:p>
          <a:p>
            <a:endParaRPr lang="en-GB" sz="200" dirty="0" smtClean="0">
              <a:solidFill>
                <a:schemeClr val="bg1"/>
              </a:solidFill>
            </a:endParaRPr>
          </a:p>
          <a:p>
            <a:endParaRPr lang="en-GB" sz="200" dirty="0" smtClean="0">
              <a:solidFill>
                <a:schemeClr val="bg1"/>
              </a:solidFill>
            </a:endParaRPr>
          </a:p>
          <a:p>
            <a:r>
              <a:rPr lang="en-GB" sz="1000" dirty="0" smtClean="0">
                <a:solidFill>
                  <a:schemeClr val="bg1"/>
                </a:solidFill>
              </a:rPr>
              <a:t>I need  you to switch on the magnetic field, because without solenoid the detector is not able to analyse particles properly. </a:t>
            </a:r>
            <a:endParaRPr lang="en-GB" sz="1000" dirty="0">
              <a:solidFill>
                <a:schemeClr val="bg1"/>
              </a:solidFill>
            </a:endParaRPr>
          </a:p>
        </p:txBody>
      </p:sp>
    </p:spTree>
    <p:extLst>
      <p:ext uri="{BB962C8B-B14F-4D97-AF65-F5344CB8AC3E}">
        <p14:creationId xmlns:p14="http://schemas.microsoft.com/office/powerpoint/2010/main" val="385528221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282023353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cmscreate.web.cern.ch/sites/cmscreate.web.cern.ch/themes/cern_overwrite/img/bg_orange.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03" y="-3233"/>
            <a:ext cx="12205648" cy="1130968"/>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2004" y="1022512"/>
            <a:ext cx="12205648" cy="5675673"/>
          </a:xfrm>
          <a:prstGeom prst="rect">
            <a:avLst/>
          </a:prstGeom>
          <a:solidFill>
            <a:srgbClr val="FB8C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dirty="0"/>
          </a:p>
        </p:txBody>
      </p:sp>
      <p:pic>
        <p:nvPicPr>
          <p:cNvPr id="5" name="Picture 2" descr="http://cmscreate.web.cern.ch/sites/cmscreate.web.cern.ch/themes/cern_overwrite/img/bg_orange.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04" y="5716078"/>
            <a:ext cx="12205648" cy="1130968"/>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Résultat de recherche d'images pour &quot;sparkle png&quo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884224"/>
            <a:ext cx="697830" cy="697830"/>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http://www.animatedgif.net/barslines/br_bar_e0.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2504" y="-1528522"/>
            <a:ext cx="3771900" cy="209550"/>
          </a:xfrm>
          <a:prstGeom prst="rect">
            <a:avLst/>
          </a:prstGeom>
          <a:noFill/>
          <a:extLst>
            <a:ext uri="{909E8E84-426E-40DD-AFC4-6F175D3DCCD1}">
              <a14:hiddenFill xmlns:a14="http://schemas.microsoft.com/office/drawing/2010/main">
                <a:solidFill>
                  <a:srgbClr val="FFFFFF"/>
                </a:solidFill>
              </a14:hiddenFill>
            </a:ext>
          </a:extLst>
        </p:spPr>
      </p:pic>
      <p:sp>
        <p:nvSpPr>
          <p:cNvPr id="34" name="Rectangle 33"/>
          <p:cNvSpPr/>
          <p:nvPr/>
        </p:nvSpPr>
        <p:spPr>
          <a:xfrm>
            <a:off x="8249092" y="1022512"/>
            <a:ext cx="3436499" cy="1938992"/>
          </a:xfrm>
          <a:prstGeom prst="rect">
            <a:avLst/>
          </a:prstGeom>
        </p:spPr>
        <p:txBody>
          <a:bodyPr wrap="square">
            <a:spAutoFit/>
          </a:bodyPr>
          <a:lstStyle/>
          <a:p>
            <a:pPr algn="ctr"/>
            <a:r>
              <a:rPr lang="en-GB" sz="6000" b="1" dirty="0" smtClean="0">
                <a:solidFill>
                  <a:schemeClr val="bg1"/>
                </a:solidFill>
              </a:rPr>
              <a:t>Switch on solenoid!</a:t>
            </a:r>
          </a:p>
        </p:txBody>
      </p:sp>
      <p:pic>
        <p:nvPicPr>
          <p:cNvPr id="40" name="Picture 3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088974" y="-3233"/>
            <a:ext cx="7402639" cy="6858000"/>
          </a:xfrm>
          <a:prstGeom prst="rect">
            <a:avLst/>
          </a:prstGeom>
        </p:spPr>
      </p:pic>
      <p:cxnSp>
        <p:nvCxnSpPr>
          <p:cNvPr id="50" name="Straight Connector 49"/>
          <p:cNvCxnSpPr/>
          <p:nvPr/>
        </p:nvCxnSpPr>
        <p:spPr>
          <a:xfrm>
            <a:off x="6085586" y="2316949"/>
            <a:ext cx="219964" cy="197651"/>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6004742" y="2855786"/>
            <a:ext cx="80844" cy="194601"/>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sp>
        <p:nvSpPr>
          <p:cNvPr id="52" name="Arc 51"/>
          <p:cNvSpPr/>
          <p:nvPr/>
        </p:nvSpPr>
        <p:spPr>
          <a:xfrm rot="17597229">
            <a:off x="4693959" y="2305491"/>
            <a:ext cx="1793686" cy="1428369"/>
          </a:xfrm>
          <a:prstGeom prst="arc">
            <a:avLst>
              <a:gd name="adj1" fmla="val 16200000"/>
              <a:gd name="adj2" fmla="val 20936739"/>
            </a:avLst>
          </a:prstGeom>
          <a:noFill/>
          <a:ln w="47625">
            <a:solidFill>
              <a:srgbClr val="FFFF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53" name="Arc 52"/>
          <p:cNvSpPr/>
          <p:nvPr/>
        </p:nvSpPr>
        <p:spPr>
          <a:xfrm rot="17597229">
            <a:off x="5000546" y="810405"/>
            <a:ext cx="807451" cy="1614896"/>
          </a:xfrm>
          <a:prstGeom prst="arc">
            <a:avLst>
              <a:gd name="adj1" fmla="val 4682611"/>
              <a:gd name="adj2" fmla="val 7004768"/>
            </a:avLst>
          </a:prstGeom>
          <a:noFill/>
          <a:ln w="47625">
            <a:solidFill>
              <a:srgbClr val="FFFF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54" name="Arc 53"/>
          <p:cNvSpPr/>
          <p:nvPr/>
        </p:nvSpPr>
        <p:spPr>
          <a:xfrm rot="929517">
            <a:off x="4951209" y="677949"/>
            <a:ext cx="1771442" cy="1428369"/>
          </a:xfrm>
          <a:prstGeom prst="arc">
            <a:avLst>
              <a:gd name="adj1" fmla="val 4682611"/>
              <a:gd name="adj2" fmla="val 9058565"/>
            </a:avLst>
          </a:prstGeom>
          <a:noFill/>
          <a:ln w="47625">
            <a:solidFill>
              <a:srgbClr val="FFFF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55" name="Donut 54"/>
          <p:cNvSpPr/>
          <p:nvPr/>
        </p:nvSpPr>
        <p:spPr>
          <a:xfrm>
            <a:off x="4602428" y="886210"/>
            <a:ext cx="2335954" cy="2437434"/>
          </a:xfrm>
          <a:prstGeom prst="donut">
            <a:avLst>
              <a:gd name="adj" fmla="val 5883"/>
            </a:avLst>
          </a:prstGeom>
          <a:solidFill>
            <a:schemeClr val="tx1">
              <a:lumMod val="75000"/>
              <a:lumOff val="2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56" name="Arc 55"/>
          <p:cNvSpPr/>
          <p:nvPr/>
        </p:nvSpPr>
        <p:spPr>
          <a:xfrm rot="7908625">
            <a:off x="3735202" y="1546564"/>
            <a:ext cx="1303883" cy="1428369"/>
          </a:xfrm>
          <a:prstGeom prst="arc">
            <a:avLst>
              <a:gd name="adj1" fmla="val 16200000"/>
              <a:gd name="adj2" fmla="val 20936739"/>
            </a:avLst>
          </a:prstGeom>
          <a:noFill/>
          <a:ln w="47625">
            <a:solidFill>
              <a:srgbClr val="FFFF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57" name="Rounded Rectangle 56"/>
          <p:cNvSpPr/>
          <p:nvPr/>
        </p:nvSpPr>
        <p:spPr>
          <a:xfrm>
            <a:off x="4396305" y="4349766"/>
            <a:ext cx="2751666" cy="1670385"/>
          </a:xfrm>
          <a:prstGeom prst="round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8" name="TextBox 57"/>
          <p:cNvSpPr txBox="1"/>
          <p:nvPr/>
        </p:nvSpPr>
        <p:spPr>
          <a:xfrm>
            <a:off x="4627239" y="4338572"/>
            <a:ext cx="2406958" cy="1692771"/>
          </a:xfrm>
          <a:prstGeom prst="rect">
            <a:avLst/>
          </a:prstGeom>
          <a:noFill/>
        </p:spPr>
        <p:txBody>
          <a:bodyPr wrap="square" rtlCol="0">
            <a:spAutoFit/>
          </a:bodyPr>
          <a:lstStyle/>
          <a:p>
            <a:r>
              <a:rPr lang="en-GB" b="1" dirty="0">
                <a:solidFill>
                  <a:srgbClr val="FF0000"/>
                </a:solidFill>
              </a:rPr>
              <a:t> </a:t>
            </a:r>
            <a:r>
              <a:rPr lang="en-GB" b="1" dirty="0" smtClean="0">
                <a:solidFill>
                  <a:srgbClr val="FF0000"/>
                </a:solidFill>
              </a:rPr>
              <a:t>            GREAT!</a:t>
            </a:r>
          </a:p>
          <a:p>
            <a:r>
              <a:rPr lang="en-GB" b="1" dirty="0" smtClean="0">
                <a:solidFill>
                  <a:srgbClr val="FF0000"/>
                </a:solidFill>
              </a:rPr>
              <a:t>MAGNETIC FIELD ON</a:t>
            </a:r>
            <a:endParaRPr lang="en-GB" sz="200" dirty="0"/>
          </a:p>
          <a:p>
            <a:pPr algn="ctr"/>
            <a:endParaRPr lang="en-GB" sz="400" dirty="0" smtClean="0"/>
          </a:p>
          <a:p>
            <a:pPr algn="ctr"/>
            <a:r>
              <a:rPr lang="en-GB" sz="1600" dirty="0" smtClean="0">
                <a:solidFill>
                  <a:schemeClr val="bg1"/>
                </a:solidFill>
              </a:rPr>
              <a:t>Charged particles move on curved paths! </a:t>
            </a:r>
          </a:p>
          <a:p>
            <a:pPr algn="ctr"/>
            <a:r>
              <a:rPr lang="en-GB" sz="1600" dirty="0" smtClean="0">
                <a:solidFill>
                  <a:schemeClr val="bg1"/>
                </a:solidFill>
              </a:rPr>
              <a:t>Opposite charged particles bend opposite direction</a:t>
            </a:r>
            <a:r>
              <a:rPr lang="en-GB" sz="1600" dirty="0" smtClean="0"/>
              <a:t>. </a:t>
            </a:r>
            <a:endParaRPr lang="en-GB" sz="1000" dirty="0"/>
          </a:p>
        </p:txBody>
      </p:sp>
      <p:cxnSp>
        <p:nvCxnSpPr>
          <p:cNvPr id="59" name="Straight Arrow Connector 58"/>
          <p:cNvCxnSpPr/>
          <p:nvPr/>
        </p:nvCxnSpPr>
        <p:spPr>
          <a:xfrm flipH="1">
            <a:off x="7845360" y="2843254"/>
            <a:ext cx="2343642" cy="2300246"/>
          </a:xfrm>
          <a:prstGeom prst="straightConnector1">
            <a:avLst/>
          </a:prstGeom>
          <a:ln w="114300">
            <a:solidFill>
              <a:schemeClr val="bg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039959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mph" presetSubtype="0" fill="remove" grpId="0" nodeType="clickEffect">
                                  <p:stCondLst>
                                    <p:cond delay="0"/>
                                  </p:stCondLst>
                                  <p:childTnLst>
                                    <p:animClr clrSpc="rgb" dir="cw">
                                      <p:cBhvr override="childStyle">
                                        <p:cTn id="6" dur="250" autoRev="1" fill="remove"/>
                                        <p:tgtEl>
                                          <p:spTgt spid="55"/>
                                        </p:tgtEl>
                                        <p:attrNameLst>
                                          <p:attrName>style.color</p:attrName>
                                        </p:attrNameLst>
                                      </p:cBhvr>
                                      <p:to>
                                        <a:schemeClr val="bg1"/>
                                      </p:to>
                                    </p:animClr>
                                    <p:animClr clrSpc="rgb" dir="cw">
                                      <p:cBhvr>
                                        <p:cTn id="7" dur="250" autoRev="1" fill="remove"/>
                                        <p:tgtEl>
                                          <p:spTgt spid="55"/>
                                        </p:tgtEl>
                                        <p:attrNameLst>
                                          <p:attrName>fillcolor</p:attrName>
                                        </p:attrNameLst>
                                      </p:cBhvr>
                                      <p:to>
                                        <a:schemeClr val="bg1"/>
                                      </p:to>
                                    </p:animClr>
                                    <p:set>
                                      <p:cBhvr>
                                        <p:cTn id="8" dur="250" autoRev="1" fill="remove"/>
                                        <p:tgtEl>
                                          <p:spTgt spid="55"/>
                                        </p:tgtEl>
                                        <p:attrNameLst>
                                          <p:attrName>fill.type</p:attrName>
                                        </p:attrNameLst>
                                      </p:cBhvr>
                                      <p:to>
                                        <p:strVal val="solid"/>
                                      </p:to>
                                    </p:set>
                                    <p:set>
                                      <p:cBhvr>
                                        <p:cTn id="9" dur="250" autoRev="1" fill="remove"/>
                                        <p:tgtEl>
                                          <p:spTgt spid="55"/>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219518892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1078523"/>
          </a:xfrm>
          <a:prstGeom prst="rect">
            <a:avLst/>
          </a:prstGeom>
        </p:spPr>
      </p:pic>
      <p:sp>
        <p:nvSpPr>
          <p:cNvPr id="5" name="TextBox 4"/>
          <p:cNvSpPr txBox="1"/>
          <p:nvPr/>
        </p:nvSpPr>
        <p:spPr>
          <a:xfrm>
            <a:off x="4500050" y="1093405"/>
            <a:ext cx="2730043" cy="707886"/>
          </a:xfrm>
          <a:prstGeom prst="rect">
            <a:avLst/>
          </a:prstGeom>
          <a:noFill/>
        </p:spPr>
        <p:txBody>
          <a:bodyPr wrap="none" rtlCol="0">
            <a:spAutoFit/>
          </a:bodyPr>
          <a:lstStyle/>
          <a:p>
            <a:r>
              <a:rPr lang="en-GB" sz="4000" b="1" dirty="0" smtClean="0">
                <a:latin typeface="+mj-lt"/>
              </a:rPr>
              <a:t>CMS CREATE</a:t>
            </a:r>
            <a:endParaRPr lang="en-GB" sz="4000" b="1" dirty="0">
              <a:latin typeface="+mj-lt"/>
            </a:endParaRPr>
          </a:p>
        </p:txBody>
      </p:sp>
      <p:sp>
        <p:nvSpPr>
          <p:cNvPr id="6" name="Rectangle 5"/>
          <p:cNvSpPr/>
          <p:nvPr/>
        </p:nvSpPr>
        <p:spPr>
          <a:xfrm>
            <a:off x="527742" y="1953691"/>
            <a:ext cx="11245158" cy="954107"/>
          </a:xfrm>
          <a:prstGeom prst="rect">
            <a:avLst/>
          </a:prstGeom>
        </p:spPr>
        <p:txBody>
          <a:bodyPr wrap="square">
            <a:spAutoFit/>
          </a:bodyPr>
          <a:lstStyle/>
          <a:p>
            <a:pPr marL="457200" indent="-457200">
              <a:buFont typeface="Arial" panose="020B0604020202020204" pitchFamily="34" charset="0"/>
              <a:buChar char="•"/>
            </a:pPr>
            <a:r>
              <a:rPr lang="en-GB" sz="2800" dirty="0" smtClean="0">
                <a:effectLst/>
                <a:latin typeface="+mj-lt"/>
              </a:rPr>
              <a:t>2 day workshop in which teams compete to create a prototype for a public exhibit to explain elements of CMS to the public</a:t>
            </a:r>
            <a:endParaRPr lang="en-GB" sz="2800" dirty="0">
              <a:latin typeface="+mj-lt"/>
            </a:endParaRPr>
          </a:p>
        </p:txBody>
      </p:sp>
      <p:sp>
        <p:nvSpPr>
          <p:cNvPr id="7" name="Rectangle 6"/>
          <p:cNvSpPr/>
          <p:nvPr/>
        </p:nvSpPr>
        <p:spPr>
          <a:xfrm>
            <a:off x="546626" y="3036870"/>
            <a:ext cx="10445058" cy="892552"/>
          </a:xfrm>
          <a:prstGeom prst="rect">
            <a:avLst/>
          </a:prstGeom>
        </p:spPr>
        <p:txBody>
          <a:bodyPr wrap="square">
            <a:spAutoFit/>
          </a:bodyPr>
          <a:lstStyle/>
          <a:p>
            <a:pPr marL="342900" indent="-342900">
              <a:buFont typeface="Arial" panose="020B0604020202020204" pitchFamily="34" charset="0"/>
              <a:buChar char="•"/>
            </a:pPr>
            <a:r>
              <a:rPr lang="en-GB" sz="2600" dirty="0" smtClean="0">
                <a:latin typeface="+mj-lt"/>
              </a:rPr>
              <a:t>Goal:  Design an </a:t>
            </a:r>
            <a:r>
              <a:rPr lang="en-GB" sz="2600" b="1" dirty="0" smtClean="0">
                <a:latin typeface="+mj-lt"/>
              </a:rPr>
              <a:t>interactive exhibit </a:t>
            </a:r>
            <a:r>
              <a:rPr lang="en-GB" sz="2600" dirty="0" smtClean="0">
                <a:latin typeface="+mj-lt"/>
              </a:rPr>
              <a:t>for the general public</a:t>
            </a:r>
            <a:r>
              <a:rPr lang="en-GB" sz="2600" baseline="0" dirty="0" smtClean="0">
                <a:latin typeface="+mj-lt"/>
              </a:rPr>
              <a:t> </a:t>
            </a:r>
            <a:r>
              <a:rPr lang="en-GB" sz="2600" dirty="0" smtClean="0">
                <a:latin typeface="+mj-lt"/>
              </a:rPr>
              <a:t>illustrating what CMS does and how it does it</a:t>
            </a:r>
          </a:p>
        </p:txBody>
      </p:sp>
      <p:sp>
        <p:nvSpPr>
          <p:cNvPr id="8" name="Rectangle 7"/>
          <p:cNvSpPr/>
          <p:nvPr/>
        </p:nvSpPr>
        <p:spPr>
          <a:xfrm>
            <a:off x="470426" y="3997330"/>
            <a:ext cx="10749858" cy="1292662"/>
          </a:xfrm>
          <a:prstGeom prst="rect">
            <a:avLst/>
          </a:prstGeom>
        </p:spPr>
        <p:txBody>
          <a:bodyPr wrap="square">
            <a:spAutoFit/>
          </a:bodyPr>
          <a:lstStyle/>
          <a:p>
            <a:pPr marL="457200" indent="-457200">
              <a:buFont typeface="Arial" panose="020B0604020202020204" pitchFamily="34" charset="0"/>
              <a:buChar char="•"/>
            </a:pPr>
            <a:r>
              <a:rPr lang="en-US" sz="2600" dirty="0" smtClean="0">
                <a:latin typeface="+mj-lt"/>
              </a:rPr>
              <a:t>The winning exhibit is inserted on the visit circuit of CMS at Point 5 (underground control room) and should be suited </a:t>
            </a:r>
            <a:r>
              <a:rPr lang="en-US" sz="2600" b="1" dirty="0" smtClean="0">
                <a:latin typeface="+mj-lt"/>
              </a:rPr>
              <a:t>for the general public and children in particular</a:t>
            </a:r>
            <a:r>
              <a:rPr lang="en-US" sz="2600" dirty="0" smtClean="0">
                <a:latin typeface="+mj-lt"/>
              </a:rPr>
              <a:t> </a:t>
            </a:r>
          </a:p>
        </p:txBody>
      </p:sp>
      <p:grpSp>
        <p:nvGrpSpPr>
          <p:cNvPr id="9" name="Group 8"/>
          <p:cNvGrpSpPr/>
          <p:nvPr/>
        </p:nvGrpSpPr>
        <p:grpSpPr>
          <a:xfrm>
            <a:off x="756826" y="5284731"/>
            <a:ext cx="10657857" cy="1156417"/>
            <a:chOff x="374783" y="5589531"/>
            <a:chExt cx="10657857" cy="1156417"/>
          </a:xfrm>
        </p:grpSpPr>
        <p:pic>
          <p:nvPicPr>
            <p:cNvPr id="10" name="Picture 9"/>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864820" y="5589531"/>
              <a:ext cx="1167820" cy="1138395"/>
            </a:xfrm>
            <a:prstGeom prst="rect">
              <a:avLst/>
            </a:prstGeom>
          </p:spPr>
        </p:pic>
        <p:pic>
          <p:nvPicPr>
            <p:cNvPr id="11" name="Picture 10"/>
            <p:cNvPicPr>
              <a:picLocks noChangeAspect="1"/>
            </p:cNvPicPr>
            <p:nvPr/>
          </p:nvPicPr>
          <p:blipFill>
            <a:blip r:embed="rId4"/>
            <a:stretch>
              <a:fillRect/>
            </a:stretch>
          </p:blipFill>
          <p:spPr>
            <a:xfrm>
              <a:off x="4059405" y="5621391"/>
              <a:ext cx="1683011" cy="1124557"/>
            </a:xfrm>
            <a:prstGeom prst="rect">
              <a:avLst/>
            </a:prstGeom>
          </p:spPr>
        </p:pic>
        <p:pic>
          <p:nvPicPr>
            <p:cNvPr id="12" name="Picture 11"/>
            <p:cNvPicPr>
              <a:picLocks noChangeAspect="1"/>
            </p:cNvPicPr>
            <p:nvPr/>
          </p:nvPicPr>
          <p:blipFill>
            <a:blip r:embed="rId5"/>
            <a:stretch>
              <a:fillRect/>
            </a:stretch>
          </p:blipFill>
          <p:spPr>
            <a:xfrm>
              <a:off x="2305763" y="5614471"/>
              <a:ext cx="1499410" cy="1124557"/>
            </a:xfrm>
            <a:prstGeom prst="rect">
              <a:avLst/>
            </a:prstGeom>
          </p:spPr>
        </p:pic>
        <p:pic>
          <p:nvPicPr>
            <p:cNvPr id="13" name="Picture 12"/>
            <p:cNvPicPr>
              <a:picLocks noChangeAspect="1"/>
            </p:cNvPicPr>
            <p:nvPr/>
          </p:nvPicPr>
          <p:blipFill>
            <a:blip r:embed="rId6"/>
            <a:stretch>
              <a:fillRect/>
            </a:stretch>
          </p:blipFill>
          <p:spPr>
            <a:xfrm>
              <a:off x="374783" y="5607553"/>
              <a:ext cx="1676748" cy="1120373"/>
            </a:xfrm>
            <a:prstGeom prst="rect">
              <a:avLst/>
            </a:prstGeom>
          </p:spPr>
        </p:pic>
        <p:pic>
          <p:nvPicPr>
            <p:cNvPr id="14" name="Picture 13"/>
            <p:cNvPicPr>
              <a:picLocks noChangeAspect="1"/>
            </p:cNvPicPr>
            <p:nvPr/>
          </p:nvPicPr>
          <p:blipFill>
            <a:blip r:embed="rId7"/>
            <a:stretch>
              <a:fillRect/>
            </a:stretch>
          </p:blipFill>
          <p:spPr>
            <a:xfrm>
              <a:off x="5990385" y="5610939"/>
              <a:ext cx="1674776" cy="1119055"/>
            </a:xfrm>
            <a:prstGeom prst="rect">
              <a:avLst/>
            </a:prstGeom>
          </p:spPr>
        </p:pic>
        <p:pic>
          <p:nvPicPr>
            <p:cNvPr id="15" name="Picture 14"/>
            <p:cNvPicPr>
              <a:picLocks noChangeAspect="1"/>
            </p:cNvPicPr>
            <p:nvPr/>
          </p:nvPicPr>
          <p:blipFill>
            <a:blip r:embed="rId8"/>
            <a:stretch>
              <a:fillRect/>
            </a:stretch>
          </p:blipFill>
          <p:spPr>
            <a:xfrm>
              <a:off x="7913130" y="5600633"/>
              <a:ext cx="1703721" cy="1138395"/>
            </a:xfrm>
            <a:prstGeom prst="rect">
              <a:avLst/>
            </a:prstGeom>
          </p:spPr>
        </p:pic>
      </p:grpSp>
    </p:spTree>
    <p:extLst>
      <p:ext uri="{BB962C8B-B14F-4D97-AF65-F5344CB8AC3E}">
        <p14:creationId xmlns:p14="http://schemas.microsoft.com/office/powerpoint/2010/main" val="145548249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376008909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cmscreate.web.cern.ch/sites/cmscreate.web.cern.ch/themes/cern_overwrite/img/bg_orange.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3233"/>
            <a:ext cx="12203644" cy="1130968"/>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2004" y="1022512"/>
            <a:ext cx="12205648" cy="5675673"/>
          </a:xfrm>
          <a:prstGeom prst="rect">
            <a:avLst/>
          </a:prstGeom>
          <a:solidFill>
            <a:srgbClr val="FB8C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dirty="0"/>
          </a:p>
        </p:txBody>
      </p:sp>
      <p:pic>
        <p:nvPicPr>
          <p:cNvPr id="5" name="Picture 2" descr="http://cmscreate.web.cern.ch/sites/cmscreate.web.cern.ch/themes/cern_overwrite/img/bg_orange.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04" y="5716078"/>
            <a:ext cx="12205648" cy="1130968"/>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Résultat de recherche d'images pour &quot;sparkle png&quo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884224"/>
            <a:ext cx="697830" cy="697830"/>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http://www.animatedgif.net/barslines/br_bar_e0.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2504" y="-1528522"/>
            <a:ext cx="3771900" cy="209550"/>
          </a:xfrm>
          <a:prstGeom prst="rect">
            <a:avLst/>
          </a:prstGeom>
          <a:noFill/>
          <a:extLst>
            <a:ext uri="{909E8E84-426E-40DD-AFC4-6F175D3DCCD1}">
              <a14:hiddenFill xmlns:a14="http://schemas.microsoft.com/office/drawing/2010/main">
                <a:solidFill>
                  <a:srgbClr val="FFFFFF"/>
                </a:solidFill>
              </a14:hiddenFill>
            </a:ext>
          </a:extLst>
        </p:spPr>
      </p:pic>
      <p:pic>
        <p:nvPicPr>
          <p:cNvPr id="40" name="Picture 3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088974" y="-3233"/>
            <a:ext cx="7402639" cy="6858000"/>
          </a:xfrm>
          <a:prstGeom prst="rect">
            <a:avLst/>
          </a:prstGeom>
        </p:spPr>
      </p:pic>
      <p:sp>
        <p:nvSpPr>
          <p:cNvPr id="52" name="Arc 51"/>
          <p:cNvSpPr/>
          <p:nvPr/>
        </p:nvSpPr>
        <p:spPr>
          <a:xfrm rot="17597229">
            <a:off x="4693959" y="2305491"/>
            <a:ext cx="1793686" cy="1428369"/>
          </a:xfrm>
          <a:prstGeom prst="arc">
            <a:avLst>
              <a:gd name="adj1" fmla="val 16200000"/>
              <a:gd name="adj2" fmla="val 20936739"/>
            </a:avLst>
          </a:prstGeom>
          <a:noFill/>
          <a:ln w="47625">
            <a:solidFill>
              <a:srgbClr val="FFFF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55" name="Donut 54"/>
          <p:cNvSpPr/>
          <p:nvPr/>
        </p:nvSpPr>
        <p:spPr>
          <a:xfrm>
            <a:off x="4602428" y="886210"/>
            <a:ext cx="2335954" cy="2437434"/>
          </a:xfrm>
          <a:prstGeom prst="donut">
            <a:avLst>
              <a:gd name="adj" fmla="val 5883"/>
            </a:avLst>
          </a:prstGeom>
          <a:solidFill>
            <a:schemeClr val="tx1">
              <a:lumMod val="75000"/>
              <a:lumOff val="2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56" name="Arc 55"/>
          <p:cNvSpPr/>
          <p:nvPr/>
        </p:nvSpPr>
        <p:spPr>
          <a:xfrm rot="7908625">
            <a:off x="3735202" y="1546564"/>
            <a:ext cx="1303883" cy="1428369"/>
          </a:xfrm>
          <a:prstGeom prst="arc">
            <a:avLst>
              <a:gd name="adj1" fmla="val 16200000"/>
              <a:gd name="adj2" fmla="val 20936739"/>
            </a:avLst>
          </a:prstGeom>
          <a:noFill/>
          <a:ln w="47625">
            <a:solidFill>
              <a:srgbClr val="FFFF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57" name="Rounded Rectangle 56"/>
          <p:cNvSpPr/>
          <p:nvPr/>
        </p:nvSpPr>
        <p:spPr>
          <a:xfrm>
            <a:off x="4396305" y="4349766"/>
            <a:ext cx="2751666" cy="1670385"/>
          </a:xfrm>
          <a:prstGeom prst="round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0" name="Straight Arrow Connector 19"/>
          <p:cNvCxnSpPr/>
          <p:nvPr/>
        </p:nvCxnSpPr>
        <p:spPr>
          <a:xfrm flipH="1">
            <a:off x="9029360" y="2702433"/>
            <a:ext cx="455652" cy="918579"/>
          </a:xfrm>
          <a:prstGeom prst="straightConnector1">
            <a:avLst/>
          </a:prstGeom>
          <a:ln w="11430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21" name="Rectangle 20"/>
          <p:cNvSpPr/>
          <p:nvPr/>
        </p:nvSpPr>
        <p:spPr>
          <a:xfrm>
            <a:off x="8336592" y="873651"/>
            <a:ext cx="3436499" cy="1938992"/>
          </a:xfrm>
          <a:prstGeom prst="rect">
            <a:avLst/>
          </a:prstGeom>
        </p:spPr>
        <p:txBody>
          <a:bodyPr wrap="square">
            <a:spAutoFit/>
          </a:bodyPr>
          <a:lstStyle/>
          <a:p>
            <a:pPr algn="ctr"/>
            <a:r>
              <a:rPr lang="en-GB" sz="6000" b="1" dirty="0" smtClean="0">
                <a:solidFill>
                  <a:schemeClr val="bg1"/>
                </a:solidFill>
              </a:rPr>
              <a:t>Guess the particle! </a:t>
            </a:r>
          </a:p>
        </p:txBody>
      </p:sp>
      <p:sp>
        <p:nvSpPr>
          <p:cNvPr id="22" name="TextBox 21"/>
          <p:cNvSpPr txBox="1"/>
          <p:nvPr/>
        </p:nvSpPr>
        <p:spPr>
          <a:xfrm>
            <a:off x="4991268" y="4828382"/>
            <a:ext cx="2156703" cy="646331"/>
          </a:xfrm>
          <a:prstGeom prst="rect">
            <a:avLst/>
          </a:prstGeom>
          <a:noFill/>
        </p:spPr>
        <p:txBody>
          <a:bodyPr wrap="square" rtlCol="0">
            <a:spAutoFit/>
          </a:bodyPr>
          <a:lstStyle/>
          <a:p>
            <a:r>
              <a:rPr lang="en-GB" b="1" dirty="0"/>
              <a:t> </a:t>
            </a:r>
            <a:r>
              <a:rPr lang="en-GB" b="1" dirty="0" smtClean="0">
                <a:solidFill>
                  <a:schemeClr val="bg1"/>
                </a:solidFill>
              </a:rPr>
              <a:t>Which particle </a:t>
            </a:r>
          </a:p>
          <a:p>
            <a:r>
              <a:rPr lang="en-GB" b="1" dirty="0">
                <a:solidFill>
                  <a:schemeClr val="bg1"/>
                </a:solidFill>
              </a:rPr>
              <a:t> </a:t>
            </a:r>
            <a:r>
              <a:rPr lang="en-GB" b="1" dirty="0" smtClean="0">
                <a:solidFill>
                  <a:schemeClr val="bg1"/>
                </a:solidFill>
              </a:rPr>
              <a:t>  do you see? </a:t>
            </a:r>
            <a:endParaRPr lang="en-GB" sz="1000" b="1" dirty="0" smtClean="0">
              <a:solidFill>
                <a:schemeClr val="bg1"/>
              </a:solidFill>
            </a:endParaRPr>
          </a:p>
        </p:txBody>
      </p:sp>
    </p:spTree>
    <p:extLst>
      <p:ext uri="{BB962C8B-B14F-4D97-AF65-F5344CB8AC3E}">
        <p14:creationId xmlns:p14="http://schemas.microsoft.com/office/powerpoint/2010/main" val="78828451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236944181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cmscreate.web.cern.ch/sites/cmscreate.web.cern.ch/themes/cern_overwrite/img/bg_orange.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03" y="-3233"/>
            <a:ext cx="12205648" cy="1130968"/>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2004" y="1022512"/>
            <a:ext cx="12205648" cy="5675673"/>
          </a:xfrm>
          <a:prstGeom prst="rect">
            <a:avLst/>
          </a:prstGeom>
          <a:solidFill>
            <a:srgbClr val="FB8C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dirty="0"/>
          </a:p>
        </p:txBody>
      </p:sp>
      <p:pic>
        <p:nvPicPr>
          <p:cNvPr id="5" name="Picture 2" descr="http://cmscreate.web.cern.ch/sites/cmscreate.web.cern.ch/themes/cern_overwrite/img/bg_orange.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04" y="5716078"/>
            <a:ext cx="12205648" cy="1130968"/>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Résultat de recherche d'images pour &quot;sparkle png&quo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884224"/>
            <a:ext cx="697830" cy="697830"/>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http://www.animatedgif.net/barslines/br_bar_e0.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2504" y="-1528522"/>
            <a:ext cx="3771900" cy="209550"/>
          </a:xfrm>
          <a:prstGeom prst="rect">
            <a:avLst/>
          </a:prstGeom>
          <a:noFill/>
          <a:extLst>
            <a:ext uri="{909E8E84-426E-40DD-AFC4-6F175D3DCCD1}">
              <a14:hiddenFill xmlns:a14="http://schemas.microsoft.com/office/drawing/2010/main">
                <a:solidFill>
                  <a:srgbClr val="FFFFFF"/>
                </a:solidFill>
              </a14:hiddenFill>
            </a:ext>
          </a:extLst>
        </p:spPr>
      </p:pic>
      <p:pic>
        <p:nvPicPr>
          <p:cNvPr id="40" name="Picture 3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088974" y="-3233"/>
            <a:ext cx="7402639" cy="6858000"/>
          </a:xfrm>
          <a:prstGeom prst="rect">
            <a:avLst/>
          </a:prstGeom>
        </p:spPr>
      </p:pic>
      <p:sp>
        <p:nvSpPr>
          <p:cNvPr id="52" name="Arc 51"/>
          <p:cNvSpPr/>
          <p:nvPr/>
        </p:nvSpPr>
        <p:spPr>
          <a:xfrm rot="17597229">
            <a:off x="4693959" y="2305491"/>
            <a:ext cx="1793686" cy="1428369"/>
          </a:xfrm>
          <a:prstGeom prst="arc">
            <a:avLst>
              <a:gd name="adj1" fmla="val 16200000"/>
              <a:gd name="adj2" fmla="val 20936739"/>
            </a:avLst>
          </a:prstGeom>
          <a:noFill/>
          <a:ln w="47625">
            <a:solidFill>
              <a:srgbClr val="FFFF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55" name="Donut 54"/>
          <p:cNvSpPr/>
          <p:nvPr/>
        </p:nvSpPr>
        <p:spPr>
          <a:xfrm>
            <a:off x="4602428" y="886210"/>
            <a:ext cx="2335954" cy="2437434"/>
          </a:xfrm>
          <a:prstGeom prst="donut">
            <a:avLst>
              <a:gd name="adj" fmla="val 5883"/>
            </a:avLst>
          </a:prstGeom>
          <a:solidFill>
            <a:schemeClr val="tx1">
              <a:lumMod val="75000"/>
              <a:lumOff val="2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56" name="Arc 55"/>
          <p:cNvSpPr/>
          <p:nvPr/>
        </p:nvSpPr>
        <p:spPr>
          <a:xfrm rot="7908625">
            <a:off x="3735202" y="1546564"/>
            <a:ext cx="1303883" cy="1428369"/>
          </a:xfrm>
          <a:prstGeom prst="arc">
            <a:avLst>
              <a:gd name="adj1" fmla="val 16200000"/>
              <a:gd name="adj2" fmla="val 20936739"/>
            </a:avLst>
          </a:prstGeom>
          <a:noFill/>
          <a:ln w="47625">
            <a:solidFill>
              <a:srgbClr val="FFFF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57" name="Rounded Rectangle 56"/>
          <p:cNvSpPr/>
          <p:nvPr/>
        </p:nvSpPr>
        <p:spPr>
          <a:xfrm>
            <a:off x="4396305" y="4349766"/>
            <a:ext cx="2751666" cy="1670385"/>
          </a:xfrm>
          <a:prstGeom prst="round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0" name="Straight Arrow Connector 19"/>
          <p:cNvCxnSpPr/>
          <p:nvPr/>
        </p:nvCxnSpPr>
        <p:spPr>
          <a:xfrm flipH="1">
            <a:off x="9029360" y="2702433"/>
            <a:ext cx="455652" cy="918579"/>
          </a:xfrm>
          <a:prstGeom prst="straightConnector1">
            <a:avLst/>
          </a:prstGeom>
          <a:ln w="11430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21" name="Rectangle 20"/>
          <p:cNvSpPr/>
          <p:nvPr/>
        </p:nvSpPr>
        <p:spPr>
          <a:xfrm>
            <a:off x="8336592" y="873651"/>
            <a:ext cx="3436499" cy="1938992"/>
          </a:xfrm>
          <a:prstGeom prst="rect">
            <a:avLst/>
          </a:prstGeom>
        </p:spPr>
        <p:txBody>
          <a:bodyPr wrap="square">
            <a:spAutoFit/>
          </a:bodyPr>
          <a:lstStyle/>
          <a:p>
            <a:pPr algn="ctr"/>
            <a:r>
              <a:rPr lang="en-GB" sz="6000" b="1" dirty="0" smtClean="0">
                <a:solidFill>
                  <a:schemeClr val="bg1"/>
                </a:solidFill>
              </a:rPr>
              <a:t>Guess the particle! </a:t>
            </a:r>
          </a:p>
        </p:txBody>
      </p:sp>
      <p:sp>
        <p:nvSpPr>
          <p:cNvPr id="22" name="TextBox 21"/>
          <p:cNvSpPr txBox="1"/>
          <p:nvPr/>
        </p:nvSpPr>
        <p:spPr>
          <a:xfrm>
            <a:off x="4991268" y="4828382"/>
            <a:ext cx="2156703" cy="646331"/>
          </a:xfrm>
          <a:prstGeom prst="rect">
            <a:avLst/>
          </a:prstGeom>
          <a:noFill/>
        </p:spPr>
        <p:txBody>
          <a:bodyPr wrap="square" rtlCol="0">
            <a:spAutoFit/>
          </a:bodyPr>
          <a:lstStyle/>
          <a:p>
            <a:r>
              <a:rPr lang="en-GB" b="1" dirty="0"/>
              <a:t> </a:t>
            </a:r>
            <a:r>
              <a:rPr lang="en-GB" b="1" dirty="0" smtClean="0">
                <a:solidFill>
                  <a:schemeClr val="bg1"/>
                </a:solidFill>
              </a:rPr>
              <a:t>Which particle </a:t>
            </a:r>
          </a:p>
          <a:p>
            <a:r>
              <a:rPr lang="en-GB" b="1" dirty="0">
                <a:solidFill>
                  <a:schemeClr val="bg1"/>
                </a:solidFill>
              </a:rPr>
              <a:t> </a:t>
            </a:r>
            <a:r>
              <a:rPr lang="en-GB" b="1" dirty="0" smtClean="0">
                <a:solidFill>
                  <a:schemeClr val="bg1"/>
                </a:solidFill>
              </a:rPr>
              <a:t>  do you see? </a:t>
            </a:r>
            <a:endParaRPr lang="en-GB" sz="1000" b="1" dirty="0" smtClean="0">
              <a:solidFill>
                <a:schemeClr val="bg1"/>
              </a:solidFill>
            </a:endParaRPr>
          </a:p>
        </p:txBody>
      </p:sp>
      <p:sp>
        <p:nvSpPr>
          <p:cNvPr id="15" name="Oval 14"/>
          <p:cNvSpPr/>
          <p:nvPr/>
        </p:nvSpPr>
        <p:spPr>
          <a:xfrm>
            <a:off x="8252253" y="4292438"/>
            <a:ext cx="426172" cy="454401"/>
          </a:xfrm>
          <a:prstGeom prst="ellipse">
            <a:avLst/>
          </a:prstGeom>
          <a:noFill/>
          <a:ln w="476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64338286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cmscreate.web.cern.ch/sites/cmscreate.web.cern.ch/themes/cern_overwrite/img/bg_orange.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03" y="-3233"/>
            <a:ext cx="12205648" cy="1130968"/>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2004" y="1022512"/>
            <a:ext cx="12205648" cy="5675673"/>
          </a:xfrm>
          <a:prstGeom prst="rect">
            <a:avLst/>
          </a:prstGeom>
          <a:solidFill>
            <a:srgbClr val="FB8C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dirty="0"/>
          </a:p>
        </p:txBody>
      </p:sp>
      <p:pic>
        <p:nvPicPr>
          <p:cNvPr id="5" name="Picture 2" descr="http://cmscreate.web.cern.ch/sites/cmscreate.web.cern.ch/themes/cern_overwrite/img/bg_orange.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04" y="5716078"/>
            <a:ext cx="12205648" cy="1130968"/>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Résultat de recherche d'images pour &quot;sparkle png&quo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884224"/>
            <a:ext cx="697830" cy="697830"/>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http://www.animatedgif.net/barslines/br_bar_e0.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2504" y="-1528522"/>
            <a:ext cx="3771900" cy="209550"/>
          </a:xfrm>
          <a:prstGeom prst="rect">
            <a:avLst/>
          </a:prstGeom>
          <a:noFill/>
          <a:extLst>
            <a:ext uri="{909E8E84-426E-40DD-AFC4-6F175D3DCCD1}">
              <a14:hiddenFill xmlns:a14="http://schemas.microsoft.com/office/drawing/2010/main">
                <a:solidFill>
                  <a:srgbClr val="FFFFFF"/>
                </a:solidFill>
              </a14:hiddenFill>
            </a:ext>
          </a:extLst>
        </p:spPr>
      </p:pic>
      <p:pic>
        <p:nvPicPr>
          <p:cNvPr id="40" name="Picture 3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088974" y="-3233"/>
            <a:ext cx="7402639" cy="6858000"/>
          </a:xfrm>
          <a:prstGeom prst="rect">
            <a:avLst/>
          </a:prstGeom>
        </p:spPr>
      </p:pic>
      <p:sp>
        <p:nvSpPr>
          <p:cNvPr id="52" name="Arc 51"/>
          <p:cNvSpPr/>
          <p:nvPr/>
        </p:nvSpPr>
        <p:spPr>
          <a:xfrm rot="17597229">
            <a:off x="4693959" y="2305491"/>
            <a:ext cx="1793686" cy="1428369"/>
          </a:xfrm>
          <a:prstGeom prst="arc">
            <a:avLst>
              <a:gd name="adj1" fmla="val 16200000"/>
              <a:gd name="adj2" fmla="val 20936739"/>
            </a:avLst>
          </a:prstGeom>
          <a:noFill/>
          <a:ln w="47625">
            <a:solidFill>
              <a:srgbClr val="FFFF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55" name="Donut 54"/>
          <p:cNvSpPr/>
          <p:nvPr/>
        </p:nvSpPr>
        <p:spPr>
          <a:xfrm>
            <a:off x="4602428" y="886210"/>
            <a:ext cx="2335954" cy="2437434"/>
          </a:xfrm>
          <a:prstGeom prst="donut">
            <a:avLst>
              <a:gd name="adj" fmla="val 5883"/>
            </a:avLst>
          </a:prstGeom>
          <a:solidFill>
            <a:schemeClr val="tx1">
              <a:lumMod val="75000"/>
              <a:lumOff val="2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56" name="Arc 55"/>
          <p:cNvSpPr/>
          <p:nvPr/>
        </p:nvSpPr>
        <p:spPr>
          <a:xfrm rot="7908625">
            <a:off x="3735202" y="1546564"/>
            <a:ext cx="1303883" cy="1428369"/>
          </a:xfrm>
          <a:prstGeom prst="arc">
            <a:avLst>
              <a:gd name="adj1" fmla="val 16200000"/>
              <a:gd name="adj2" fmla="val 20936739"/>
            </a:avLst>
          </a:prstGeom>
          <a:noFill/>
          <a:ln w="47625">
            <a:solidFill>
              <a:srgbClr val="FFFF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57" name="Rounded Rectangle 56"/>
          <p:cNvSpPr/>
          <p:nvPr/>
        </p:nvSpPr>
        <p:spPr>
          <a:xfrm>
            <a:off x="4396304" y="4349766"/>
            <a:ext cx="2930561" cy="1670385"/>
          </a:xfrm>
          <a:prstGeom prst="round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0" name="Straight Arrow Connector 19"/>
          <p:cNvCxnSpPr/>
          <p:nvPr/>
        </p:nvCxnSpPr>
        <p:spPr>
          <a:xfrm flipH="1">
            <a:off x="6791863" y="3323644"/>
            <a:ext cx="1900479" cy="968794"/>
          </a:xfrm>
          <a:prstGeom prst="straightConnector1">
            <a:avLst/>
          </a:prstGeom>
          <a:ln w="11430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21" name="Rectangle 20"/>
          <p:cNvSpPr/>
          <p:nvPr/>
        </p:nvSpPr>
        <p:spPr>
          <a:xfrm>
            <a:off x="8336592" y="873651"/>
            <a:ext cx="3436499" cy="2862322"/>
          </a:xfrm>
          <a:prstGeom prst="rect">
            <a:avLst/>
          </a:prstGeom>
        </p:spPr>
        <p:txBody>
          <a:bodyPr wrap="square">
            <a:spAutoFit/>
          </a:bodyPr>
          <a:lstStyle/>
          <a:p>
            <a:pPr algn="ctr"/>
            <a:r>
              <a:rPr lang="en-GB" sz="6000" b="1" dirty="0" smtClean="0">
                <a:solidFill>
                  <a:schemeClr val="bg1"/>
                </a:solidFill>
              </a:rPr>
              <a:t>Get the correct answer  </a:t>
            </a:r>
          </a:p>
        </p:txBody>
      </p:sp>
      <p:sp>
        <p:nvSpPr>
          <p:cNvPr id="22" name="TextBox 21"/>
          <p:cNvSpPr txBox="1"/>
          <p:nvPr/>
        </p:nvSpPr>
        <p:spPr>
          <a:xfrm>
            <a:off x="4868251" y="4353874"/>
            <a:ext cx="2156703" cy="369332"/>
          </a:xfrm>
          <a:prstGeom prst="rect">
            <a:avLst/>
          </a:prstGeom>
          <a:noFill/>
        </p:spPr>
        <p:txBody>
          <a:bodyPr wrap="square" rtlCol="0">
            <a:spAutoFit/>
          </a:bodyPr>
          <a:lstStyle/>
          <a:p>
            <a:r>
              <a:rPr lang="en-GB" b="1" dirty="0"/>
              <a:t> </a:t>
            </a:r>
            <a:r>
              <a:rPr lang="en-GB" b="1" dirty="0" smtClean="0">
                <a:solidFill>
                  <a:schemeClr val="bg1"/>
                </a:solidFill>
              </a:rPr>
              <a:t>Correct reply is:</a:t>
            </a:r>
          </a:p>
        </p:txBody>
      </p:sp>
      <p:sp>
        <p:nvSpPr>
          <p:cNvPr id="16" name="TextBox 15"/>
          <p:cNvSpPr txBox="1"/>
          <p:nvPr/>
        </p:nvSpPr>
        <p:spPr>
          <a:xfrm>
            <a:off x="4396306" y="4402297"/>
            <a:ext cx="2930560" cy="1661993"/>
          </a:xfrm>
          <a:prstGeom prst="rect">
            <a:avLst/>
          </a:prstGeom>
          <a:noFill/>
        </p:spPr>
        <p:txBody>
          <a:bodyPr wrap="square" rtlCol="0">
            <a:spAutoFit/>
          </a:bodyPr>
          <a:lstStyle/>
          <a:p>
            <a:pPr algn="just"/>
            <a:r>
              <a:rPr lang="en-GB" b="1" dirty="0"/>
              <a:t> </a:t>
            </a:r>
            <a:r>
              <a:rPr lang="en-GB" b="1" dirty="0" smtClean="0"/>
              <a:t>       </a:t>
            </a:r>
          </a:p>
          <a:p>
            <a:pPr algn="just"/>
            <a:r>
              <a:rPr lang="en-GB" sz="1400" b="1" dirty="0" smtClean="0">
                <a:solidFill>
                  <a:srgbClr val="FF0000"/>
                </a:solidFill>
              </a:rPr>
              <a:t>MUON</a:t>
            </a:r>
            <a:r>
              <a:rPr lang="en-GB" sz="1300" b="1" dirty="0" smtClean="0"/>
              <a:t> </a:t>
            </a:r>
            <a:r>
              <a:rPr lang="en-GB" sz="1300" b="1" dirty="0">
                <a:solidFill>
                  <a:schemeClr val="bg1"/>
                </a:solidFill>
              </a:rPr>
              <a:t>is </a:t>
            </a:r>
            <a:r>
              <a:rPr lang="en-GB" sz="1300" b="1" dirty="0" smtClean="0">
                <a:solidFill>
                  <a:schemeClr val="bg1"/>
                </a:solidFill>
              </a:rPr>
              <a:t>big brother of  </a:t>
            </a:r>
            <a:r>
              <a:rPr lang="en-GB" sz="1300" b="1" dirty="0">
                <a:solidFill>
                  <a:schemeClr val="bg1"/>
                </a:solidFill>
              </a:rPr>
              <a:t>electron, </a:t>
            </a:r>
            <a:r>
              <a:rPr lang="en-GB" sz="1300" b="1" dirty="0" smtClean="0">
                <a:solidFill>
                  <a:schemeClr val="bg1"/>
                </a:solidFill>
              </a:rPr>
              <a:t>it has an electric charge, which  </a:t>
            </a:r>
            <a:r>
              <a:rPr lang="en-GB" sz="1300" b="1" dirty="0">
                <a:solidFill>
                  <a:schemeClr val="bg1"/>
                </a:solidFill>
              </a:rPr>
              <a:t>makes its path curved and </a:t>
            </a:r>
            <a:r>
              <a:rPr lang="en-GB" sz="1300" b="1" dirty="0" smtClean="0">
                <a:solidFill>
                  <a:schemeClr val="bg1"/>
                </a:solidFill>
              </a:rPr>
              <a:t>its low interactivity with matter makes </a:t>
            </a:r>
            <a:r>
              <a:rPr lang="en-GB" sz="1300" b="1" dirty="0">
                <a:solidFill>
                  <a:schemeClr val="bg1"/>
                </a:solidFill>
              </a:rPr>
              <a:t>it travel very far – </a:t>
            </a:r>
            <a:r>
              <a:rPr lang="en-GB" sz="1300" b="1" dirty="0" smtClean="0">
                <a:solidFill>
                  <a:schemeClr val="bg1"/>
                </a:solidFill>
              </a:rPr>
              <a:t>through </a:t>
            </a:r>
            <a:r>
              <a:rPr lang="en-GB" sz="1300" b="1" dirty="0">
                <a:solidFill>
                  <a:schemeClr val="bg1"/>
                </a:solidFill>
              </a:rPr>
              <a:t>the outermost layer – muon chamber. </a:t>
            </a:r>
          </a:p>
          <a:p>
            <a:pPr algn="just"/>
            <a:endParaRPr lang="en-GB" sz="500" b="1" dirty="0"/>
          </a:p>
        </p:txBody>
      </p:sp>
    </p:spTree>
    <p:extLst>
      <p:ext uri="{BB962C8B-B14F-4D97-AF65-F5344CB8AC3E}">
        <p14:creationId xmlns:p14="http://schemas.microsoft.com/office/powerpoint/2010/main" val="16541722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cmscreate.web.cern.ch/sites/cmscreate.web.cern.ch/themes/cern_overwrite/img/bg_orange.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03" y="-3233"/>
            <a:ext cx="12205648" cy="1130968"/>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2004" y="1022512"/>
            <a:ext cx="12205648" cy="5675673"/>
          </a:xfrm>
          <a:prstGeom prst="rect">
            <a:avLst/>
          </a:prstGeom>
          <a:solidFill>
            <a:srgbClr val="FB8C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dirty="0"/>
          </a:p>
        </p:txBody>
      </p:sp>
      <p:pic>
        <p:nvPicPr>
          <p:cNvPr id="5" name="Picture 2" descr="http://cmscreate.web.cern.ch/sites/cmscreate.web.cern.ch/themes/cern_overwrite/img/bg_orange.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04" y="5716078"/>
            <a:ext cx="12205648" cy="1130968"/>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Résultat de recherche d'images pour &quot;sparkle png&quo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884224"/>
            <a:ext cx="697830" cy="697830"/>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http://www.animatedgif.net/barslines/br_bar_e0.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2504" y="-1528522"/>
            <a:ext cx="3771900" cy="209550"/>
          </a:xfrm>
          <a:prstGeom prst="rect">
            <a:avLst/>
          </a:prstGeom>
          <a:noFill/>
          <a:extLst>
            <a:ext uri="{909E8E84-426E-40DD-AFC4-6F175D3DCCD1}">
              <a14:hiddenFill xmlns:a14="http://schemas.microsoft.com/office/drawing/2010/main">
                <a:solidFill>
                  <a:srgbClr val="FFFFFF"/>
                </a:solidFill>
              </a14:hiddenFill>
            </a:ext>
          </a:extLst>
        </p:spPr>
      </p:pic>
      <p:pic>
        <p:nvPicPr>
          <p:cNvPr id="40" name="Picture 3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088974" y="-3233"/>
            <a:ext cx="7402639" cy="6858000"/>
          </a:xfrm>
          <a:prstGeom prst="rect">
            <a:avLst/>
          </a:prstGeom>
        </p:spPr>
      </p:pic>
      <p:cxnSp>
        <p:nvCxnSpPr>
          <p:cNvPr id="50" name="Straight Connector 49"/>
          <p:cNvCxnSpPr/>
          <p:nvPr/>
        </p:nvCxnSpPr>
        <p:spPr>
          <a:xfrm>
            <a:off x="6085586" y="2316949"/>
            <a:ext cx="219964" cy="197651"/>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sp>
        <p:nvSpPr>
          <p:cNvPr id="55" name="Donut 54"/>
          <p:cNvSpPr/>
          <p:nvPr/>
        </p:nvSpPr>
        <p:spPr>
          <a:xfrm>
            <a:off x="4602428" y="886210"/>
            <a:ext cx="2335954" cy="2437434"/>
          </a:xfrm>
          <a:prstGeom prst="donut">
            <a:avLst>
              <a:gd name="adj" fmla="val 5883"/>
            </a:avLst>
          </a:prstGeom>
          <a:solidFill>
            <a:schemeClr val="tx1">
              <a:lumMod val="75000"/>
              <a:lumOff val="2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57" name="Rounded Rectangle 56"/>
          <p:cNvSpPr/>
          <p:nvPr/>
        </p:nvSpPr>
        <p:spPr>
          <a:xfrm>
            <a:off x="4396305" y="4349766"/>
            <a:ext cx="2751666" cy="1670385"/>
          </a:xfrm>
          <a:prstGeom prst="round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3" name="Straight Arrow Connector 22"/>
          <p:cNvCxnSpPr/>
          <p:nvPr/>
        </p:nvCxnSpPr>
        <p:spPr>
          <a:xfrm flipH="1">
            <a:off x="9029360" y="2702433"/>
            <a:ext cx="455652" cy="918579"/>
          </a:xfrm>
          <a:prstGeom prst="straightConnector1">
            <a:avLst/>
          </a:prstGeom>
          <a:ln w="11430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24" name="Rectangle 23"/>
          <p:cNvSpPr/>
          <p:nvPr/>
        </p:nvSpPr>
        <p:spPr>
          <a:xfrm>
            <a:off x="8336592" y="873651"/>
            <a:ext cx="3436499" cy="1938992"/>
          </a:xfrm>
          <a:prstGeom prst="rect">
            <a:avLst/>
          </a:prstGeom>
        </p:spPr>
        <p:txBody>
          <a:bodyPr wrap="square">
            <a:spAutoFit/>
          </a:bodyPr>
          <a:lstStyle/>
          <a:p>
            <a:pPr algn="ctr"/>
            <a:r>
              <a:rPr lang="en-GB" sz="6000" b="1" dirty="0" smtClean="0">
                <a:solidFill>
                  <a:schemeClr val="bg1"/>
                </a:solidFill>
              </a:rPr>
              <a:t>Guess the particle! </a:t>
            </a:r>
          </a:p>
        </p:txBody>
      </p:sp>
      <p:sp>
        <p:nvSpPr>
          <p:cNvPr id="25" name="TextBox 24"/>
          <p:cNvSpPr txBox="1"/>
          <p:nvPr/>
        </p:nvSpPr>
        <p:spPr>
          <a:xfrm>
            <a:off x="4991268" y="4828382"/>
            <a:ext cx="2156703" cy="646331"/>
          </a:xfrm>
          <a:prstGeom prst="rect">
            <a:avLst/>
          </a:prstGeom>
          <a:noFill/>
        </p:spPr>
        <p:txBody>
          <a:bodyPr wrap="square" rtlCol="0">
            <a:spAutoFit/>
          </a:bodyPr>
          <a:lstStyle/>
          <a:p>
            <a:r>
              <a:rPr lang="en-GB" b="1" dirty="0"/>
              <a:t> </a:t>
            </a:r>
            <a:r>
              <a:rPr lang="en-GB" b="1" dirty="0" smtClean="0">
                <a:solidFill>
                  <a:schemeClr val="bg1"/>
                </a:solidFill>
              </a:rPr>
              <a:t>Which particle </a:t>
            </a:r>
          </a:p>
          <a:p>
            <a:r>
              <a:rPr lang="en-GB" b="1" dirty="0">
                <a:solidFill>
                  <a:schemeClr val="bg1"/>
                </a:solidFill>
              </a:rPr>
              <a:t> </a:t>
            </a:r>
            <a:r>
              <a:rPr lang="en-GB" b="1" dirty="0" smtClean="0">
                <a:solidFill>
                  <a:schemeClr val="bg1"/>
                </a:solidFill>
              </a:rPr>
              <a:t>  do you see? </a:t>
            </a:r>
            <a:endParaRPr lang="en-GB" sz="1000" b="1" dirty="0" smtClean="0">
              <a:solidFill>
                <a:schemeClr val="bg1"/>
              </a:solidFill>
            </a:endParaRPr>
          </a:p>
        </p:txBody>
      </p:sp>
    </p:spTree>
    <p:extLst>
      <p:ext uri="{BB962C8B-B14F-4D97-AF65-F5344CB8AC3E}">
        <p14:creationId xmlns:p14="http://schemas.microsoft.com/office/powerpoint/2010/main" val="267751155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cmscreate.web.cern.ch/sites/cmscreate.web.cern.ch/themes/cern_overwrite/img/bg_orange.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3233"/>
            <a:ext cx="12203644" cy="1130968"/>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2004" y="1022512"/>
            <a:ext cx="12205648" cy="5675673"/>
          </a:xfrm>
          <a:prstGeom prst="rect">
            <a:avLst/>
          </a:prstGeom>
          <a:solidFill>
            <a:srgbClr val="FB8C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dirty="0"/>
          </a:p>
        </p:txBody>
      </p:sp>
      <p:pic>
        <p:nvPicPr>
          <p:cNvPr id="5" name="Picture 2" descr="http://cmscreate.web.cern.ch/sites/cmscreate.web.cern.ch/themes/cern_overwrite/img/bg_orange.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04" y="5716078"/>
            <a:ext cx="12205648" cy="1130968"/>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Résultat de recherche d'images pour &quot;sparkle png&quo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884224"/>
            <a:ext cx="697830" cy="697830"/>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http://www.animatedgif.net/barslines/br_bar_e0.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2504" y="-1528522"/>
            <a:ext cx="3771900" cy="209550"/>
          </a:xfrm>
          <a:prstGeom prst="rect">
            <a:avLst/>
          </a:prstGeom>
          <a:noFill/>
          <a:extLst>
            <a:ext uri="{909E8E84-426E-40DD-AFC4-6F175D3DCCD1}">
              <a14:hiddenFill xmlns:a14="http://schemas.microsoft.com/office/drawing/2010/main">
                <a:solidFill>
                  <a:srgbClr val="FFFFFF"/>
                </a:solidFill>
              </a14:hiddenFill>
            </a:ext>
          </a:extLst>
        </p:spPr>
      </p:pic>
      <p:pic>
        <p:nvPicPr>
          <p:cNvPr id="40" name="Picture 3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088974" y="-3233"/>
            <a:ext cx="7402639" cy="6858000"/>
          </a:xfrm>
          <a:prstGeom prst="rect">
            <a:avLst/>
          </a:prstGeom>
        </p:spPr>
      </p:pic>
      <p:cxnSp>
        <p:nvCxnSpPr>
          <p:cNvPr id="50" name="Straight Connector 49"/>
          <p:cNvCxnSpPr/>
          <p:nvPr/>
        </p:nvCxnSpPr>
        <p:spPr>
          <a:xfrm>
            <a:off x="6085586" y="2316949"/>
            <a:ext cx="219964" cy="197651"/>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sp>
        <p:nvSpPr>
          <p:cNvPr id="55" name="Donut 54"/>
          <p:cNvSpPr/>
          <p:nvPr/>
        </p:nvSpPr>
        <p:spPr>
          <a:xfrm>
            <a:off x="4602428" y="886210"/>
            <a:ext cx="2335954" cy="2437434"/>
          </a:xfrm>
          <a:prstGeom prst="donut">
            <a:avLst>
              <a:gd name="adj" fmla="val 5883"/>
            </a:avLst>
          </a:prstGeom>
          <a:solidFill>
            <a:schemeClr val="tx1">
              <a:lumMod val="75000"/>
              <a:lumOff val="2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57" name="Rounded Rectangle 56"/>
          <p:cNvSpPr/>
          <p:nvPr/>
        </p:nvSpPr>
        <p:spPr>
          <a:xfrm>
            <a:off x="4396305" y="4349766"/>
            <a:ext cx="2751666" cy="1670385"/>
          </a:xfrm>
          <a:prstGeom prst="round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p:cNvSpPr/>
          <p:nvPr/>
        </p:nvSpPr>
        <p:spPr>
          <a:xfrm>
            <a:off x="8098688" y="944052"/>
            <a:ext cx="3906379" cy="1938992"/>
          </a:xfrm>
          <a:prstGeom prst="rect">
            <a:avLst/>
          </a:prstGeom>
        </p:spPr>
        <p:txBody>
          <a:bodyPr wrap="square">
            <a:spAutoFit/>
          </a:bodyPr>
          <a:lstStyle/>
          <a:p>
            <a:pPr algn="ctr"/>
            <a:r>
              <a:rPr lang="en-GB" sz="6000" b="1" dirty="0" smtClean="0">
                <a:solidFill>
                  <a:schemeClr val="bg1"/>
                </a:solidFill>
              </a:rPr>
              <a:t>Answer + Explication</a:t>
            </a:r>
          </a:p>
        </p:txBody>
      </p:sp>
      <p:sp>
        <p:nvSpPr>
          <p:cNvPr id="21" name="TextBox 20"/>
          <p:cNvSpPr txBox="1"/>
          <p:nvPr/>
        </p:nvSpPr>
        <p:spPr>
          <a:xfrm>
            <a:off x="4396305" y="4339666"/>
            <a:ext cx="2751666" cy="1615827"/>
          </a:xfrm>
          <a:prstGeom prst="rect">
            <a:avLst/>
          </a:prstGeom>
          <a:noFill/>
        </p:spPr>
        <p:txBody>
          <a:bodyPr wrap="square" rtlCol="0">
            <a:spAutoFit/>
          </a:bodyPr>
          <a:lstStyle/>
          <a:p>
            <a:pPr algn="just"/>
            <a:r>
              <a:rPr lang="en-GB" b="1" dirty="0"/>
              <a:t> </a:t>
            </a:r>
            <a:r>
              <a:rPr lang="en-GB" b="1" dirty="0" smtClean="0"/>
              <a:t>              </a:t>
            </a:r>
            <a:r>
              <a:rPr lang="en-GB" b="1" dirty="0" smtClean="0">
                <a:solidFill>
                  <a:schemeClr val="bg1"/>
                </a:solidFill>
              </a:rPr>
              <a:t>CORRECT!</a:t>
            </a:r>
          </a:p>
          <a:p>
            <a:pPr algn="just"/>
            <a:r>
              <a:rPr lang="en-GB" sz="1600" b="1" dirty="0" smtClean="0">
                <a:solidFill>
                  <a:srgbClr val="FF0000"/>
                </a:solidFill>
              </a:rPr>
              <a:t>PHOTON</a:t>
            </a:r>
            <a:r>
              <a:rPr lang="en-GB" sz="1300" b="1" dirty="0" smtClean="0"/>
              <a:t> </a:t>
            </a:r>
            <a:r>
              <a:rPr lang="en-GB" sz="1300" b="1" dirty="0" smtClean="0">
                <a:solidFill>
                  <a:schemeClr val="bg1"/>
                </a:solidFill>
              </a:rPr>
              <a:t>has no mass. It has no electric charge and thus it is not seen by the tracker. Photon can be seen only by the electromagnetic calorimeter, where it stops and its energy is transformed into the light. </a:t>
            </a:r>
            <a:endParaRPr lang="en-GB" sz="500" b="1" dirty="0">
              <a:solidFill>
                <a:schemeClr val="bg1"/>
              </a:solidFill>
            </a:endParaRPr>
          </a:p>
        </p:txBody>
      </p:sp>
      <p:sp>
        <p:nvSpPr>
          <p:cNvPr id="22" name="Oval 21"/>
          <p:cNvSpPr/>
          <p:nvPr/>
        </p:nvSpPr>
        <p:spPr>
          <a:xfrm>
            <a:off x="8252253" y="3778088"/>
            <a:ext cx="426172" cy="454401"/>
          </a:xfrm>
          <a:prstGeom prst="ellipse">
            <a:avLst/>
          </a:prstGeom>
          <a:noFill/>
          <a:ln w="476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5" name="Straight Arrow Connector 14"/>
          <p:cNvCxnSpPr/>
          <p:nvPr/>
        </p:nvCxnSpPr>
        <p:spPr>
          <a:xfrm flipH="1">
            <a:off x="6938382" y="2724006"/>
            <a:ext cx="1639651" cy="1546923"/>
          </a:xfrm>
          <a:prstGeom prst="straightConnector1">
            <a:avLst/>
          </a:prstGeom>
          <a:ln w="114300">
            <a:solidFill>
              <a:schemeClr val="bg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6378695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cmscreate.web.cern.ch/sites/cmscreate.web.cern.ch/themes/cern_overwrite/img/bg_orange.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03" y="-3233"/>
            <a:ext cx="12205648" cy="1130968"/>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2004" y="1022512"/>
            <a:ext cx="12205648" cy="5675673"/>
          </a:xfrm>
          <a:prstGeom prst="rect">
            <a:avLst/>
          </a:prstGeom>
          <a:solidFill>
            <a:srgbClr val="FB8C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dirty="0"/>
          </a:p>
        </p:txBody>
      </p:sp>
      <p:pic>
        <p:nvPicPr>
          <p:cNvPr id="5" name="Picture 2" descr="http://cmscreate.web.cern.ch/sites/cmscreate.web.cern.ch/themes/cern_overwrite/img/bg_orange.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04" y="5716078"/>
            <a:ext cx="12194004" cy="1130968"/>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Résultat de recherche d'images pour &quot;sparkle png&quo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884224"/>
            <a:ext cx="697830" cy="697830"/>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http://www.animatedgif.net/barslines/br_bar_e0.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2504" y="-1528522"/>
            <a:ext cx="3771900" cy="209550"/>
          </a:xfrm>
          <a:prstGeom prst="rect">
            <a:avLst/>
          </a:prstGeom>
          <a:noFill/>
          <a:extLst>
            <a:ext uri="{909E8E84-426E-40DD-AFC4-6F175D3DCCD1}">
              <a14:hiddenFill xmlns:a14="http://schemas.microsoft.com/office/drawing/2010/main">
                <a:solidFill>
                  <a:srgbClr val="FFFFFF"/>
                </a:solidFill>
              </a14:hiddenFill>
            </a:ext>
          </a:extLst>
        </p:spPr>
      </p:pic>
      <p:pic>
        <p:nvPicPr>
          <p:cNvPr id="40" name="Picture 3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088974" y="-3233"/>
            <a:ext cx="7402639" cy="6858000"/>
          </a:xfrm>
          <a:prstGeom prst="rect">
            <a:avLst/>
          </a:prstGeom>
        </p:spPr>
      </p:pic>
      <p:sp>
        <p:nvSpPr>
          <p:cNvPr id="55" name="Donut 54"/>
          <p:cNvSpPr/>
          <p:nvPr/>
        </p:nvSpPr>
        <p:spPr>
          <a:xfrm>
            <a:off x="4602428" y="886210"/>
            <a:ext cx="2335954" cy="2437434"/>
          </a:xfrm>
          <a:prstGeom prst="donut">
            <a:avLst>
              <a:gd name="adj" fmla="val 5883"/>
            </a:avLst>
          </a:prstGeom>
          <a:solidFill>
            <a:schemeClr val="tx1">
              <a:lumMod val="75000"/>
              <a:lumOff val="2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57" name="Rounded Rectangle 56"/>
          <p:cNvSpPr/>
          <p:nvPr/>
        </p:nvSpPr>
        <p:spPr>
          <a:xfrm>
            <a:off x="4301055" y="4349766"/>
            <a:ext cx="2956996" cy="1670385"/>
          </a:xfrm>
          <a:prstGeom prst="round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0" name="Straight Arrow Connector 19"/>
          <p:cNvCxnSpPr/>
          <p:nvPr/>
        </p:nvCxnSpPr>
        <p:spPr>
          <a:xfrm flipH="1">
            <a:off x="7122992" y="2617481"/>
            <a:ext cx="1462203" cy="1653653"/>
          </a:xfrm>
          <a:prstGeom prst="straightConnector1">
            <a:avLst/>
          </a:prstGeom>
          <a:ln w="11430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4267201" y="4271134"/>
            <a:ext cx="3086100" cy="1815882"/>
          </a:xfrm>
          <a:prstGeom prst="rect">
            <a:avLst/>
          </a:prstGeom>
          <a:noFill/>
        </p:spPr>
        <p:txBody>
          <a:bodyPr wrap="square" rtlCol="0">
            <a:spAutoFit/>
          </a:bodyPr>
          <a:lstStyle/>
          <a:p>
            <a:pPr algn="just"/>
            <a:r>
              <a:rPr lang="en-GB" b="1" dirty="0"/>
              <a:t> </a:t>
            </a:r>
            <a:r>
              <a:rPr lang="en-GB" b="1" dirty="0" smtClean="0"/>
              <a:t>              </a:t>
            </a:r>
            <a:r>
              <a:rPr lang="en-GB" b="1" dirty="0" smtClean="0">
                <a:solidFill>
                  <a:schemeClr val="bg1"/>
                </a:solidFill>
              </a:rPr>
              <a:t>CORRECT!</a:t>
            </a:r>
          </a:p>
          <a:p>
            <a:pPr algn="just"/>
            <a:r>
              <a:rPr lang="en-GB" sz="1600" b="1" dirty="0" smtClean="0">
                <a:solidFill>
                  <a:srgbClr val="FF0000"/>
                </a:solidFill>
              </a:rPr>
              <a:t>PROTON </a:t>
            </a:r>
            <a:r>
              <a:rPr lang="en-GB" sz="1300" b="1" dirty="0" smtClean="0">
                <a:solidFill>
                  <a:schemeClr val="bg1"/>
                </a:solidFill>
              </a:rPr>
              <a:t>has positive electric charge, therefore it leaves electric signal in tracker and electromagnetic calorimeter. It travels </a:t>
            </a:r>
            <a:r>
              <a:rPr lang="en-GB" sz="1300" b="1" dirty="0" err="1" smtClean="0">
                <a:solidFill>
                  <a:schemeClr val="bg1"/>
                </a:solidFill>
              </a:rPr>
              <a:t>upto</a:t>
            </a:r>
            <a:r>
              <a:rPr lang="en-GB" sz="1300" b="1" dirty="0" smtClean="0">
                <a:solidFill>
                  <a:schemeClr val="bg1"/>
                </a:solidFill>
              </a:rPr>
              <a:t> hadronic calorimeter </a:t>
            </a:r>
            <a:r>
              <a:rPr lang="en-GB" sz="1300" b="1" dirty="0">
                <a:solidFill>
                  <a:schemeClr val="bg1"/>
                </a:solidFill>
              </a:rPr>
              <a:t>(for hadrons – particles made of quarks, like proton, neutron, pion…)</a:t>
            </a:r>
            <a:r>
              <a:rPr lang="en-GB" sz="1300" b="1" dirty="0" smtClean="0">
                <a:solidFill>
                  <a:schemeClr val="bg1"/>
                </a:solidFill>
              </a:rPr>
              <a:t> where it stops and deposits its energy.  </a:t>
            </a:r>
            <a:endParaRPr lang="en-GB" sz="500" b="1" dirty="0">
              <a:solidFill>
                <a:schemeClr val="bg1"/>
              </a:solidFill>
            </a:endParaRPr>
          </a:p>
        </p:txBody>
      </p:sp>
      <p:sp>
        <p:nvSpPr>
          <p:cNvPr id="22" name="Rectangle 21"/>
          <p:cNvSpPr/>
          <p:nvPr/>
        </p:nvSpPr>
        <p:spPr>
          <a:xfrm>
            <a:off x="8164689" y="804493"/>
            <a:ext cx="3906379" cy="1938992"/>
          </a:xfrm>
          <a:prstGeom prst="rect">
            <a:avLst/>
          </a:prstGeom>
        </p:spPr>
        <p:txBody>
          <a:bodyPr wrap="square">
            <a:spAutoFit/>
          </a:bodyPr>
          <a:lstStyle/>
          <a:p>
            <a:pPr algn="ctr"/>
            <a:r>
              <a:rPr lang="en-GB" sz="6000" b="1" dirty="0" smtClean="0">
                <a:solidFill>
                  <a:schemeClr val="bg1"/>
                </a:solidFill>
              </a:rPr>
              <a:t>Answer + Explication</a:t>
            </a:r>
          </a:p>
        </p:txBody>
      </p:sp>
      <p:sp>
        <p:nvSpPr>
          <p:cNvPr id="23" name="Oval 22"/>
          <p:cNvSpPr/>
          <p:nvPr/>
        </p:nvSpPr>
        <p:spPr>
          <a:xfrm>
            <a:off x="8252253" y="4749638"/>
            <a:ext cx="426172" cy="454401"/>
          </a:xfrm>
          <a:prstGeom prst="ellipse">
            <a:avLst/>
          </a:prstGeom>
          <a:noFill/>
          <a:ln w="476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Arc 14"/>
          <p:cNvSpPr/>
          <p:nvPr/>
        </p:nvSpPr>
        <p:spPr>
          <a:xfrm rot="929517">
            <a:off x="4951209" y="677949"/>
            <a:ext cx="1771442" cy="1428369"/>
          </a:xfrm>
          <a:prstGeom prst="arc">
            <a:avLst>
              <a:gd name="adj1" fmla="val 4682611"/>
              <a:gd name="adj2" fmla="val 9058565"/>
            </a:avLst>
          </a:prstGeom>
          <a:noFill/>
          <a:ln w="47625">
            <a:solidFill>
              <a:srgbClr val="FFFF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Tree>
    <p:extLst>
      <p:ext uri="{BB962C8B-B14F-4D97-AF65-F5344CB8AC3E}">
        <p14:creationId xmlns:p14="http://schemas.microsoft.com/office/powerpoint/2010/main" val="422479404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cmscreate.web.cern.ch/sites/cmscreate.web.cern.ch/themes/cern_overwrite/img/bg_orange.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03" y="-3233"/>
            <a:ext cx="12205648" cy="1130968"/>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2004" y="1022512"/>
            <a:ext cx="12205648" cy="5675673"/>
          </a:xfrm>
          <a:prstGeom prst="rect">
            <a:avLst/>
          </a:prstGeom>
          <a:solidFill>
            <a:srgbClr val="FB8C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dirty="0"/>
          </a:p>
        </p:txBody>
      </p:sp>
      <p:pic>
        <p:nvPicPr>
          <p:cNvPr id="5" name="Picture 2" descr="http://cmscreate.web.cern.ch/sites/cmscreate.web.cern.ch/themes/cern_overwrite/img/bg_orange.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716078"/>
            <a:ext cx="12203644" cy="1130968"/>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Résultat de recherche d'images pour &quot;sparkle png&quo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884224"/>
            <a:ext cx="697830" cy="697830"/>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http://www.animatedgif.net/barslines/br_bar_e0.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2504" y="-1528522"/>
            <a:ext cx="3771900" cy="209550"/>
          </a:xfrm>
          <a:prstGeom prst="rect">
            <a:avLst/>
          </a:prstGeom>
          <a:noFill/>
          <a:extLst>
            <a:ext uri="{909E8E84-426E-40DD-AFC4-6F175D3DCCD1}">
              <a14:hiddenFill xmlns:a14="http://schemas.microsoft.com/office/drawing/2010/main">
                <a:solidFill>
                  <a:srgbClr val="FFFFFF"/>
                </a:solidFill>
              </a14:hiddenFill>
            </a:ext>
          </a:extLst>
        </p:spPr>
      </p:pic>
      <p:pic>
        <p:nvPicPr>
          <p:cNvPr id="40" name="Picture 3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088974" y="-3233"/>
            <a:ext cx="7402639" cy="6858000"/>
          </a:xfrm>
          <a:prstGeom prst="rect">
            <a:avLst/>
          </a:prstGeom>
        </p:spPr>
      </p:pic>
      <p:sp>
        <p:nvSpPr>
          <p:cNvPr id="53" name="Arc 52"/>
          <p:cNvSpPr/>
          <p:nvPr/>
        </p:nvSpPr>
        <p:spPr>
          <a:xfrm rot="17597229">
            <a:off x="5000546" y="810405"/>
            <a:ext cx="807451" cy="1614896"/>
          </a:xfrm>
          <a:prstGeom prst="arc">
            <a:avLst>
              <a:gd name="adj1" fmla="val 4682611"/>
              <a:gd name="adj2" fmla="val 7004768"/>
            </a:avLst>
          </a:prstGeom>
          <a:noFill/>
          <a:ln w="47625">
            <a:solidFill>
              <a:srgbClr val="FFFF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55" name="Donut 54"/>
          <p:cNvSpPr/>
          <p:nvPr/>
        </p:nvSpPr>
        <p:spPr>
          <a:xfrm>
            <a:off x="4602428" y="886210"/>
            <a:ext cx="2335954" cy="2437434"/>
          </a:xfrm>
          <a:prstGeom prst="donut">
            <a:avLst>
              <a:gd name="adj" fmla="val 5883"/>
            </a:avLst>
          </a:prstGeom>
          <a:solidFill>
            <a:schemeClr val="tx1">
              <a:lumMod val="75000"/>
              <a:lumOff val="2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57" name="Rounded Rectangle 56"/>
          <p:cNvSpPr/>
          <p:nvPr/>
        </p:nvSpPr>
        <p:spPr>
          <a:xfrm>
            <a:off x="4396305" y="4349766"/>
            <a:ext cx="2751666" cy="1670385"/>
          </a:xfrm>
          <a:prstGeom prst="round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p:cNvSpPr/>
          <p:nvPr/>
        </p:nvSpPr>
        <p:spPr>
          <a:xfrm>
            <a:off x="8098688" y="944052"/>
            <a:ext cx="3806944" cy="1938992"/>
          </a:xfrm>
          <a:prstGeom prst="rect">
            <a:avLst/>
          </a:prstGeom>
        </p:spPr>
        <p:txBody>
          <a:bodyPr wrap="square">
            <a:spAutoFit/>
          </a:bodyPr>
          <a:lstStyle/>
          <a:p>
            <a:pPr algn="ctr"/>
            <a:r>
              <a:rPr lang="en-GB" sz="6000" b="1" dirty="0" smtClean="0">
                <a:solidFill>
                  <a:schemeClr val="bg1"/>
                </a:solidFill>
              </a:rPr>
              <a:t>Answer + </a:t>
            </a:r>
            <a:r>
              <a:rPr lang="en-GB" sz="6000" b="1" dirty="0" err="1" smtClean="0">
                <a:solidFill>
                  <a:schemeClr val="bg1"/>
                </a:solidFill>
              </a:rPr>
              <a:t>expilcation</a:t>
            </a:r>
            <a:endParaRPr lang="en-GB" sz="6000" b="1" dirty="0" smtClean="0">
              <a:solidFill>
                <a:schemeClr val="bg1"/>
              </a:solidFill>
            </a:endParaRPr>
          </a:p>
        </p:txBody>
      </p:sp>
      <p:cxnSp>
        <p:nvCxnSpPr>
          <p:cNvPr id="20" name="Straight Arrow Connector 19"/>
          <p:cNvCxnSpPr/>
          <p:nvPr/>
        </p:nvCxnSpPr>
        <p:spPr>
          <a:xfrm flipH="1">
            <a:off x="7025534" y="2820251"/>
            <a:ext cx="1639651" cy="1546923"/>
          </a:xfrm>
          <a:prstGeom prst="straightConnector1">
            <a:avLst/>
          </a:prstGeom>
          <a:ln w="11430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4408953" y="4418786"/>
            <a:ext cx="2758068" cy="1415772"/>
          </a:xfrm>
          <a:prstGeom prst="rect">
            <a:avLst/>
          </a:prstGeom>
          <a:noFill/>
        </p:spPr>
        <p:txBody>
          <a:bodyPr wrap="square" rtlCol="0">
            <a:spAutoFit/>
          </a:bodyPr>
          <a:lstStyle/>
          <a:p>
            <a:pPr algn="just"/>
            <a:r>
              <a:rPr lang="en-GB" b="1" dirty="0"/>
              <a:t> </a:t>
            </a:r>
            <a:r>
              <a:rPr lang="en-GB" b="1" dirty="0" smtClean="0"/>
              <a:t>       </a:t>
            </a:r>
            <a:r>
              <a:rPr lang="en-GB" b="1" dirty="0" smtClean="0">
                <a:solidFill>
                  <a:schemeClr val="bg1"/>
                </a:solidFill>
              </a:rPr>
              <a:t>CORRECT!</a:t>
            </a:r>
          </a:p>
          <a:p>
            <a:pPr algn="just"/>
            <a:r>
              <a:rPr lang="en-GB" sz="1600" b="1" dirty="0" smtClean="0">
                <a:solidFill>
                  <a:srgbClr val="FF0000"/>
                </a:solidFill>
              </a:rPr>
              <a:t>ELECTRON</a:t>
            </a:r>
            <a:r>
              <a:rPr lang="en-GB" sz="1300" b="1" dirty="0" smtClean="0"/>
              <a:t> </a:t>
            </a:r>
            <a:r>
              <a:rPr lang="en-GB" sz="1300" b="1" dirty="0" smtClean="0">
                <a:solidFill>
                  <a:schemeClr val="bg1"/>
                </a:solidFill>
              </a:rPr>
              <a:t>has negative electric charge, therefore it leaves electric signal in tracker and electromagnetic calorimeter where it interacts with matter and stops. </a:t>
            </a:r>
            <a:endParaRPr lang="en-GB" sz="500" b="1" dirty="0">
              <a:solidFill>
                <a:schemeClr val="bg1"/>
              </a:solidFill>
            </a:endParaRPr>
          </a:p>
        </p:txBody>
      </p:sp>
      <p:sp>
        <p:nvSpPr>
          <p:cNvPr id="22" name="Oval 21"/>
          <p:cNvSpPr/>
          <p:nvPr/>
        </p:nvSpPr>
        <p:spPr>
          <a:xfrm>
            <a:off x="8250759" y="4287646"/>
            <a:ext cx="426172" cy="454401"/>
          </a:xfrm>
          <a:prstGeom prst="ellipse">
            <a:avLst/>
          </a:prstGeom>
          <a:noFill/>
          <a:ln w="476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60066435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cmscreate.web.cern.ch/sites/cmscreate.web.cern.ch/themes/cern_overwrite/img/bg_orange.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2504" y="-3233"/>
            <a:ext cx="12874169" cy="1130968"/>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2004" y="1022512"/>
            <a:ext cx="12205648" cy="5675673"/>
          </a:xfrm>
          <a:prstGeom prst="rect">
            <a:avLst/>
          </a:prstGeom>
          <a:solidFill>
            <a:srgbClr val="FB8C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dirty="0"/>
          </a:p>
        </p:txBody>
      </p:sp>
      <p:pic>
        <p:nvPicPr>
          <p:cNvPr id="5" name="Picture 2" descr="http://cmscreate.web.cern.ch/sites/cmscreate.web.cern.ch/themes/cern_overwrite/img/bg_orange.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0481" y="5716078"/>
            <a:ext cx="12874169" cy="1130968"/>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Résultat de recherche d'images pour &quot;sparkle png&quo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884224"/>
            <a:ext cx="697830" cy="697830"/>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http://www.animatedgif.net/barslines/br_bar_e0.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2504" y="-1528522"/>
            <a:ext cx="3771900" cy="209550"/>
          </a:xfrm>
          <a:prstGeom prst="rect">
            <a:avLst/>
          </a:prstGeom>
          <a:noFill/>
          <a:extLst>
            <a:ext uri="{909E8E84-426E-40DD-AFC4-6F175D3DCCD1}">
              <a14:hiddenFill xmlns:a14="http://schemas.microsoft.com/office/drawing/2010/main">
                <a:solidFill>
                  <a:srgbClr val="FFFFFF"/>
                </a:solidFill>
              </a14:hiddenFill>
            </a:ext>
          </a:extLst>
        </p:spPr>
      </p:pic>
      <p:pic>
        <p:nvPicPr>
          <p:cNvPr id="40" name="Picture 3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088974" y="-3233"/>
            <a:ext cx="7402639" cy="6858000"/>
          </a:xfrm>
          <a:prstGeom prst="rect">
            <a:avLst/>
          </a:prstGeom>
        </p:spPr>
      </p:pic>
      <p:cxnSp>
        <p:nvCxnSpPr>
          <p:cNvPr id="51" name="Straight Connector 50"/>
          <p:cNvCxnSpPr/>
          <p:nvPr/>
        </p:nvCxnSpPr>
        <p:spPr>
          <a:xfrm>
            <a:off x="6004742" y="2855786"/>
            <a:ext cx="80844" cy="194601"/>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sp>
        <p:nvSpPr>
          <p:cNvPr id="55" name="Donut 54"/>
          <p:cNvSpPr/>
          <p:nvPr/>
        </p:nvSpPr>
        <p:spPr>
          <a:xfrm>
            <a:off x="4602428" y="886210"/>
            <a:ext cx="2335954" cy="2437434"/>
          </a:xfrm>
          <a:prstGeom prst="donut">
            <a:avLst>
              <a:gd name="adj" fmla="val 5883"/>
            </a:avLst>
          </a:prstGeom>
          <a:solidFill>
            <a:schemeClr val="tx1">
              <a:lumMod val="75000"/>
              <a:lumOff val="2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57" name="Rounded Rectangle 56"/>
          <p:cNvSpPr/>
          <p:nvPr/>
        </p:nvSpPr>
        <p:spPr>
          <a:xfrm>
            <a:off x="4247594" y="4349389"/>
            <a:ext cx="3086655" cy="1670385"/>
          </a:xfrm>
          <a:prstGeom prst="round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p:cNvSpPr/>
          <p:nvPr/>
        </p:nvSpPr>
        <p:spPr>
          <a:xfrm>
            <a:off x="8098688" y="944052"/>
            <a:ext cx="4058486" cy="1938992"/>
          </a:xfrm>
          <a:prstGeom prst="rect">
            <a:avLst/>
          </a:prstGeom>
        </p:spPr>
        <p:txBody>
          <a:bodyPr wrap="square">
            <a:spAutoFit/>
          </a:bodyPr>
          <a:lstStyle/>
          <a:p>
            <a:pPr algn="ctr"/>
            <a:r>
              <a:rPr lang="en-GB" sz="6000" b="1" dirty="0" smtClean="0">
                <a:solidFill>
                  <a:schemeClr val="bg1"/>
                </a:solidFill>
              </a:rPr>
              <a:t>Answer + explanation</a:t>
            </a:r>
          </a:p>
        </p:txBody>
      </p:sp>
      <p:cxnSp>
        <p:nvCxnSpPr>
          <p:cNvPr id="20" name="Straight Arrow Connector 19"/>
          <p:cNvCxnSpPr/>
          <p:nvPr/>
        </p:nvCxnSpPr>
        <p:spPr>
          <a:xfrm flipH="1">
            <a:off x="6913155" y="2889200"/>
            <a:ext cx="1639651" cy="1546923"/>
          </a:xfrm>
          <a:prstGeom prst="straightConnector1">
            <a:avLst/>
          </a:prstGeom>
          <a:ln w="11430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4176344" y="4291712"/>
            <a:ext cx="3157905" cy="1892826"/>
          </a:xfrm>
          <a:prstGeom prst="rect">
            <a:avLst/>
          </a:prstGeom>
          <a:noFill/>
        </p:spPr>
        <p:txBody>
          <a:bodyPr wrap="square" rtlCol="0">
            <a:spAutoFit/>
          </a:bodyPr>
          <a:lstStyle/>
          <a:p>
            <a:pPr algn="just"/>
            <a:r>
              <a:rPr lang="en-GB" b="1" dirty="0"/>
              <a:t> </a:t>
            </a:r>
            <a:r>
              <a:rPr lang="en-GB" b="1" dirty="0" smtClean="0"/>
              <a:t>                    </a:t>
            </a:r>
            <a:r>
              <a:rPr lang="en-GB" b="1" dirty="0" smtClean="0">
                <a:solidFill>
                  <a:schemeClr val="bg1"/>
                </a:solidFill>
              </a:rPr>
              <a:t>CORRECT!</a:t>
            </a:r>
          </a:p>
          <a:p>
            <a:pPr algn="just"/>
            <a:r>
              <a:rPr lang="en-GB" sz="1600" b="1" dirty="0" smtClean="0">
                <a:solidFill>
                  <a:srgbClr val="FF0000"/>
                </a:solidFill>
              </a:rPr>
              <a:t>NEUTRON</a:t>
            </a:r>
            <a:r>
              <a:rPr lang="en-GB" sz="1300" b="1" dirty="0" smtClean="0"/>
              <a:t> </a:t>
            </a:r>
            <a:r>
              <a:rPr lang="en-GB" sz="1300" b="1" dirty="0" smtClean="0">
                <a:solidFill>
                  <a:schemeClr val="bg1"/>
                </a:solidFill>
              </a:rPr>
              <a:t>has no electric charge, therefore it does not leave electric signal and is not detected in tracker and electromagnetic calorimeter. It is seen sometimes by the hadronic calorimeter (for hadrons – particles made of quarks, like proton, neutron…). </a:t>
            </a:r>
            <a:endParaRPr lang="en-GB" sz="1300" b="1" dirty="0">
              <a:solidFill>
                <a:schemeClr val="bg1"/>
              </a:solidFill>
            </a:endParaRPr>
          </a:p>
          <a:p>
            <a:pPr algn="just"/>
            <a:endParaRPr lang="en-GB" sz="500" b="1" dirty="0">
              <a:solidFill>
                <a:schemeClr val="bg1"/>
              </a:solidFill>
            </a:endParaRPr>
          </a:p>
        </p:txBody>
      </p:sp>
      <p:sp>
        <p:nvSpPr>
          <p:cNvPr id="22" name="Oval 21"/>
          <p:cNvSpPr/>
          <p:nvPr/>
        </p:nvSpPr>
        <p:spPr>
          <a:xfrm>
            <a:off x="8250998" y="5259196"/>
            <a:ext cx="426172" cy="454401"/>
          </a:xfrm>
          <a:prstGeom prst="ellipse">
            <a:avLst/>
          </a:prstGeom>
          <a:noFill/>
          <a:ln w="476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17840020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1078523"/>
          </a:xfrm>
          <a:prstGeom prst="rect">
            <a:avLst/>
          </a:prstGeom>
        </p:spPr>
      </p:pic>
      <p:pic>
        <p:nvPicPr>
          <p:cNvPr id="2" name="Picture 1">
            <a:hlinkClick r:id="rId3"/>
          </p:cNvPr>
          <p:cNvPicPr>
            <a:picLocks noChangeAspect="1"/>
          </p:cNvPicPr>
          <p:nvPr/>
        </p:nvPicPr>
        <p:blipFill>
          <a:blip r:embed="rId4"/>
          <a:stretch>
            <a:fillRect/>
          </a:stretch>
        </p:blipFill>
        <p:spPr>
          <a:xfrm>
            <a:off x="2333625" y="1728892"/>
            <a:ext cx="6886575" cy="3871808"/>
          </a:xfrm>
          <a:prstGeom prst="rect">
            <a:avLst/>
          </a:prstGeom>
        </p:spPr>
      </p:pic>
    </p:spTree>
    <p:extLst>
      <p:ext uri="{BB962C8B-B14F-4D97-AF65-F5344CB8AC3E}">
        <p14:creationId xmlns:p14="http://schemas.microsoft.com/office/powerpoint/2010/main" val="295990137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1078523"/>
          </a:xfrm>
          <a:prstGeom prst="rect">
            <a:avLst/>
          </a:prstGeom>
        </p:spPr>
      </p:pic>
      <p:pic>
        <p:nvPicPr>
          <p:cNvPr id="6" name="Picture 5">
            <a:hlinkClick r:id="rId3"/>
          </p:cNvPr>
          <p:cNvPicPr>
            <a:picLocks noChangeAspect="1"/>
          </p:cNvPicPr>
          <p:nvPr/>
        </p:nvPicPr>
        <p:blipFill>
          <a:blip r:embed="rId4"/>
          <a:stretch>
            <a:fillRect/>
          </a:stretch>
        </p:blipFill>
        <p:spPr>
          <a:xfrm>
            <a:off x="1495425" y="1257300"/>
            <a:ext cx="8911282" cy="5010150"/>
          </a:xfrm>
          <a:prstGeom prst="rect">
            <a:avLst/>
          </a:prstGeom>
        </p:spPr>
      </p:pic>
    </p:spTree>
    <p:extLst>
      <p:ext uri="{BB962C8B-B14F-4D97-AF65-F5344CB8AC3E}">
        <p14:creationId xmlns:p14="http://schemas.microsoft.com/office/powerpoint/2010/main" val="234351531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816699" y="1687132"/>
            <a:ext cx="4825167" cy="923330"/>
          </a:xfrm>
          <a:prstGeom prst="rect">
            <a:avLst/>
          </a:prstGeom>
          <a:noFill/>
        </p:spPr>
        <p:txBody>
          <a:bodyPr wrap="none" rtlCol="0">
            <a:spAutoFit/>
          </a:bodyPr>
          <a:lstStyle/>
          <a:p>
            <a:r>
              <a:rPr lang="en-GB" dirty="0" smtClean="0"/>
              <a:t>Trailer 1: </a:t>
            </a:r>
          </a:p>
          <a:p>
            <a:r>
              <a:rPr lang="en-GB" u="sng" dirty="0">
                <a:hlinkClick r:id="rId2"/>
              </a:rPr>
              <a:t>https://www.youtube.com/watch?v=X67IfkZLNBc</a:t>
            </a:r>
            <a:endParaRPr lang="en-GB" dirty="0"/>
          </a:p>
          <a:p>
            <a:endParaRPr lang="en-GB" dirty="0"/>
          </a:p>
        </p:txBody>
      </p:sp>
      <p:sp>
        <p:nvSpPr>
          <p:cNvPr id="6" name="TextBox 5"/>
          <p:cNvSpPr txBox="1"/>
          <p:nvPr/>
        </p:nvSpPr>
        <p:spPr>
          <a:xfrm>
            <a:off x="5164428" y="3464417"/>
            <a:ext cx="5747086" cy="646331"/>
          </a:xfrm>
          <a:prstGeom prst="rect">
            <a:avLst/>
          </a:prstGeom>
          <a:noFill/>
        </p:spPr>
        <p:txBody>
          <a:bodyPr wrap="none" rtlCol="0">
            <a:spAutoFit/>
          </a:bodyPr>
          <a:lstStyle/>
          <a:p>
            <a:r>
              <a:rPr lang="en-GB" dirty="0" smtClean="0"/>
              <a:t>Trailer 2:</a:t>
            </a:r>
            <a:r>
              <a:rPr lang="en-GB" u="sng" dirty="0">
                <a:hlinkClick r:id="rId3"/>
              </a:rPr>
              <a:t>https://www.youtube.com/watch?v=-2qDBl6bNOc</a:t>
            </a:r>
            <a:endParaRPr lang="en-GB" dirty="0"/>
          </a:p>
          <a:p>
            <a:endParaRPr lang="en-GB" dirty="0"/>
          </a:p>
        </p:txBody>
      </p:sp>
      <p:sp>
        <p:nvSpPr>
          <p:cNvPr id="7" name="TextBox 6"/>
          <p:cNvSpPr txBox="1"/>
          <p:nvPr/>
        </p:nvSpPr>
        <p:spPr>
          <a:xfrm>
            <a:off x="2009104" y="566670"/>
            <a:ext cx="5730864" cy="646331"/>
          </a:xfrm>
          <a:prstGeom prst="rect">
            <a:avLst/>
          </a:prstGeom>
          <a:noFill/>
        </p:spPr>
        <p:txBody>
          <a:bodyPr wrap="none" rtlCol="0">
            <a:spAutoFit/>
          </a:bodyPr>
          <a:lstStyle/>
          <a:p>
            <a:r>
              <a:rPr lang="en-GB" dirty="0" smtClean="0"/>
              <a:t>Website: </a:t>
            </a:r>
            <a:r>
              <a:rPr lang="en-GB" dirty="0" smtClean="0">
                <a:hlinkClick r:id="rId4"/>
              </a:rPr>
              <a:t>http://cmscreate.web.cern.ch/content/time-table</a:t>
            </a:r>
            <a:endParaRPr lang="en-GB" dirty="0" smtClean="0"/>
          </a:p>
          <a:p>
            <a:endParaRPr lang="en-GB" dirty="0"/>
          </a:p>
        </p:txBody>
      </p:sp>
    </p:spTree>
    <p:extLst>
      <p:ext uri="{BB962C8B-B14F-4D97-AF65-F5344CB8AC3E}">
        <p14:creationId xmlns:p14="http://schemas.microsoft.com/office/powerpoint/2010/main" val="262853060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1078523"/>
          </a:xfrm>
          <a:prstGeom prst="rect">
            <a:avLst/>
          </a:prstGeom>
        </p:spPr>
      </p:pic>
      <p:sp>
        <p:nvSpPr>
          <p:cNvPr id="5" name="TextBox 4"/>
          <p:cNvSpPr txBox="1"/>
          <p:nvPr/>
        </p:nvSpPr>
        <p:spPr>
          <a:xfrm>
            <a:off x="4500050" y="1074355"/>
            <a:ext cx="1595309" cy="707886"/>
          </a:xfrm>
          <a:prstGeom prst="rect">
            <a:avLst/>
          </a:prstGeom>
          <a:noFill/>
        </p:spPr>
        <p:txBody>
          <a:bodyPr wrap="none" rtlCol="0">
            <a:spAutoFit/>
          </a:bodyPr>
          <a:lstStyle/>
          <a:p>
            <a:r>
              <a:rPr lang="en-GB" sz="4000" b="1" dirty="0" smtClean="0">
                <a:latin typeface="+mj-lt"/>
              </a:rPr>
              <a:t>VENUE</a:t>
            </a:r>
            <a:endParaRPr lang="en-GB" sz="4000" b="1" dirty="0">
              <a:latin typeface="+mj-lt"/>
            </a:endParaRPr>
          </a:p>
        </p:txBody>
      </p:sp>
      <p:sp>
        <p:nvSpPr>
          <p:cNvPr id="15" name="Rectangle 1"/>
          <p:cNvSpPr>
            <a:spLocks noChangeArrowheads="1"/>
          </p:cNvSpPr>
          <p:nvPr/>
        </p:nvSpPr>
        <p:spPr bwMode="auto">
          <a:xfrm>
            <a:off x="4081399" y="2081635"/>
            <a:ext cx="2643571"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R="0" lvl="0" algn="l" defTabSz="914400" rtl="0" eaLnBrk="0" fontAlgn="base" latinLnBrk="0" hangingPunct="0">
              <a:lnSpc>
                <a:spcPct val="100000"/>
              </a:lnSpc>
              <a:spcBef>
                <a:spcPct val="0"/>
              </a:spcBef>
              <a:spcAft>
                <a:spcPct val="0"/>
              </a:spcAft>
              <a:buClrTx/>
              <a:buSzTx/>
              <a:tabLst/>
            </a:pPr>
            <a:r>
              <a:rPr lang="en-GB" altLang="en-US" sz="2000" dirty="0" smtClean="0">
                <a:latin typeface="+mj-lt"/>
                <a:ea typeface="Times New Roman" panose="02020603050405020304" pitchFamily="18" charset="0"/>
                <a:cs typeface="Times New Roman" panose="02020603050405020304" pitchFamily="18" charset="0"/>
              </a:rPr>
              <a:t>IDEASQUARE at CERN</a:t>
            </a:r>
            <a:endParaRPr kumimoji="0" lang="en-GB" altLang="en-US" sz="2800" b="1" i="0" u="none" strike="noStrike" cap="none" normalizeH="0" baseline="0" dirty="0" smtClean="0">
              <a:ln>
                <a:noFill/>
              </a:ln>
              <a:solidFill>
                <a:srgbClr val="2DA0CE"/>
              </a:solidFill>
              <a:effectLst/>
              <a:latin typeface="+mj-lt"/>
            </a:endParaRPr>
          </a:p>
        </p:txBody>
      </p:sp>
      <p:pic>
        <p:nvPicPr>
          <p:cNvPr id="4099" name="Picture 3" descr="Afficher l'image d'origin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4384" y="2023581"/>
            <a:ext cx="2231426" cy="2231427"/>
          </a:xfrm>
          <a:prstGeom prst="rect">
            <a:avLst/>
          </a:prstGeom>
          <a:noFill/>
          <a:extLst>
            <a:ext uri="{909E8E84-426E-40DD-AFC4-6F175D3DCCD1}">
              <a14:hiddenFill xmlns:a14="http://schemas.microsoft.com/office/drawing/2010/main">
                <a:solidFill>
                  <a:srgbClr val="FFFFFF"/>
                </a:solidFill>
              </a14:hiddenFill>
            </a:ext>
          </a:extLst>
        </p:spPr>
      </p:pic>
      <p:pic>
        <p:nvPicPr>
          <p:cNvPr id="4101" name="Picture 5" descr="Afficher l'image d'origin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48322" y="1273766"/>
            <a:ext cx="4130241" cy="2323692"/>
          </a:xfrm>
          <a:prstGeom prst="rect">
            <a:avLst/>
          </a:prstGeom>
          <a:noFill/>
          <a:extLst>
            <a:ext uri="{909E8E84-426E-40DD-AFC4-6F175D3DCCD1}">
              <a14:hiddenFill xmlns:a14="http://schemas.microsoft.com/office/drawing/2010/main">
                <a:solidFill>
                  <a:srgbClr val="FFFFFF"/>
                </a:solidFill>
              </a14:hiddenFill>
            </a:ext>
          </a:extLst>
        </p:spPr>
      </p:pic>
      <p:pic>
        <p:nvPicPr>
          <p:cNvPr id="4105" name="Picture 9" descr="http://kt.cern/sites/knowledgetransfer.web.cern.ch/files/images/banner-ideasquare.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45718" y="2856596"/>
            <a:ext cx="4682691" cy="3124234"/>
          </a:xfrm>
          <a:prstGeom prst="rect">
            <a:avLst/>
          </a:prstGeom>
          <a:noFill/>
          <a:extLst>
            <a:ext uri="{909E8E84-426E-40DD-AFC4-6F175D3DCCD1}">
              <a14:hiddenFill xmlns:a14="http://schemas.microsoft.com/office/drawing/2010/main">
                <a:solidFill>
                  <a:srgbClr val="FFFFFF"/>
                </a:solidFill>
              </a14:hiddenFill>
            </a:ext>
          </a:extLst>
        </p:spPr>
      </p:pic>
      <p:sp>
        <p:nvSpPr>
          <p:cNvPr id="16" name="Rectangle 15"/>
          <p:cNvSpPr/>
          <p:nvPr/>
        </p:nvSpPr>
        <p:spPr>
          <a:xfrm>
            <a:off x="7928409" y="3972309"/>
            <a:ext cx="4013683" cy="2246769"/>
          </a:xfrm>
          <a:prstGeom prst="rect">
            <a:avLst/>
          </a:prstGeom>
        </p:spPr>
        <p:txBody>
          <a:bodyPr wrap="square">
            <a:spAutoFit/>
          </a:bodyPr>
          <a:lstStyle/>
          <a:p>
            <a:pPr marL="342900" indent="-342900">
              <a:buFont typeface="Arial" panose="020B0604020202020204" pitchFamily="34" charset="0"/>
              <a:buChar char="•"/>
            </a:pPr>
            <a:r>
              <a:rPr lang="en-GB" sz="2000" dirty="0"/>
              <a:t>D</a:t>
            </a:r>
            <a:r>
              <a:rPr lang="en-GB" sz="2000" dirty="0" smtClean="0"/>
              <a:t>edicated test facility at CERN that hosts detector R&amp;D projects, and facilitates MS student programs </a:t>
            </a:r>
          </a:p>
          <a:p>
            <a:endParaRPr lang="en-GB" sz="2000" dirty="0"/>
          </a:p>
          <a:p>
            <a:pPr marL="342900" indent="-342900">
              <a:buFont typeface="Arial" panose="020B0604020202020204" pitchFamily="34" charset="0"/>
              <a:buChar char="•"/>
            </a:pPr>
            <a:r>
              <a:rPr lang="en-GB" sz="2000" dirty="0" smtClean="0"/>
              <a:t>Hosts special innovation-related events</a:t>
            </a:r>
            <a:endParaRPr lang="en-GB" sz="2000" dirty="0"/>
          </a:p>
        </p:txBody>
      </p:sp>
    </p:spTree>
    <p:extLst>
      <p:ext uri="{BB962C8B-B14F-4D97-AF65-F5344CB8AC3E}">
        <p14:creationId xmlns:p14="http://schemas.microsoft.com/office/powerpoint/2010/main" val="245786396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1078523"/>
          </a:xfrm>
          <a:prstGeom prst="rect">
            <a:avLst/>
          </a:prstGeom>
        </p:spPr>
      </p:pic>
      <p:sp>
        <p:nvSpPr>
          <p:cNvPr id="5" name="TextBox 4"/>
          <p:cNvSpPr txBox="1"/>
          <p:nvPr/>
        </p:nvSpPr>
        <p:spPr>
          <a:xfrm>
            <a:off x="4500050" y="1074355"/>
            <a:ext cx="3405419" cy="707886"/>
          </a:xfrm>
          <a:prstGeom prst="rect">
            <a:avLst/>
          </a:prstGeom>
          <a:noFill/>
        </p:spPr>
        <p:txBody>
          <a:bodyPr wrap="none" rtlCol="0">
            <a:spAutoFit/>
          </a:bodyPr>
          <a:lstStyle/>
          <a:p>
            <a:r>
              <a:rPr lang="en-GB" sz="4000" b="1" dirty="0" smtClean="0">
                <a:latin typeface="+mj-lt"/>
              </a:rPr>
              <a:t>DIVERSE TEAMS</a:t>
            </a:r>
            <a:endParaRPr lang="en-GB" sz="4000" b="1" dirty="0">
              <a:latin typeface="+mj-lt"/>
            </a:endParaRPr>
          </a:p>
        </p:txBody>
      </p:sp>
      <p:pic>
        <p:nvPicPr>
          <p:cNvPr id="9" name="Picture 4" descr="http://cmscreate.web.cern.ch/sites/cmscreate.web.cern.ch/files/images/icons-color/icon-about-cms-create-04.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1542" y="1701545"/>
            <a:ext cx="1095375" cy="1362075"/>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p:cNvSpPr/>
          <p:nvPr/>
        </p:nvSpPr>
        <p:spPr>
          <a:xfrm>
            <a:off x="0" y="3156099"/>
            <a:ext cx="2283061" cy="400110"/>
          </a:xfrm>
          <a:prstGeom prst="rect">
            <a:avLst/>
          </a:prstGeom>
        </p:spPr>
        <p:txBody>
          <a:bodyPr wrap="none">
            <a:spAutoFit/>
          </a:bodyPr>
          <a:lstStyle/>
          <a:p>
            <a:r>
              <a:rPr lang="en-GB" sz="2000" b="1" dirty="0" smtClean="0">
                <a:latin typeface="+mj-lt"/>
              </a:rPr>
              <a:t>4 teams of 6</a:t>
            </a:r>
            <a:r>
              <a:rPr lang="en-GB" sz="2000" b="1" baseline="0" dirty="0" smtClean="0">
                <a:latin typeface="+mj-lt"/>
              </a:rPr>
              <a:t> </a:t>
            </a:r>
            <a:r>
              <a:rPr lang="en-GB" sz="2000" b="1" dirty="0" smtClean="0">
                <a:latin typeface="+mj-lt"/>
              </a:rPr>
              <a:t>people</a:t>
            </a:r>
            <a:endParaRPr lang="en-GB" sz="2000" b="1" dirty="0">
              <a:latin typeface="+mj-lt"/>
            </a:endParaRPr>
          </a:p>
        </p:txBody>
      </p:sp>
      <p:sp>
        <p:nvSpPr>
          <p:cNvPr id="11" name="Rectangle 10"/>
          <p:cNvSpPr/>
          <p:nvPr/>
        </p:nvSpPr>
        <p:spPr>
          <a:xfrm>
            <a:off x="1771650" y="1735981"/>
            <a:ext cx="10572750" cy="1277273"/>
          </a:xfrm>
          <a:prstGeom prst="rect">
            <a:avLst/>
          </a:prstGeom>
        </p:spPr>
        <p:txBody>
          <a:bodyPr wrap="square">
            <a:spAutoFit/>
          </a:bodyPr>
          <a:lstStyle/>
          <a:p>
            <a:r>
              <a:rPr lang="en-GB" dirty="0" smtClean="0">
                <a:solidFill>
                  <a:srgbClr val="000000"/>
                </a:solidFill>
                <a:effectLst/>
                <a:latin typeface="arial" panose="020B0604020202020204" pitchFamily="34" charset="0"/>
              </a:rPr>
              <a:t>Each team made up from </a:t>
            </a:r>
            <a:r>
              <a:rPr lang="en-GB" b="1" dirty="0" smtClean="0">
                <a:solidFill>
                  <a:srgbClr val="000000"/>
                </a:solidFill>
                <a:effectLst/>
                <a:latin typeface="arial" panose="020B0604020202020204" pitchFamily="34" charset="0"/>
              </a:rPr>
              <a:t>4 CERN </a:t>
            </a:r>
            <a:r>
              <a:rPr lang="en-GB" dirty="0" smtClean="0">
                <a:solidFill>
                  <a:srgbClr val="000000"/>
                </a:solidFill>
                <a:effectLst/>
                <a:latin typeface="arial" panose="020B0604020202020204" pitchFamily="34" charset="0"/>
              </a:rPr>
              <a:t>members and </a:t>
            </a:r>
            <a:r>
              <a:rPr lang="en-GB" b="1" dirty="0" smtClean="0">
                <a:solidFill>
                  <a:srgbClr val="000000"/>
                </a:solidFill>
                <a:effectLst/>
                <a:latin typeface="arial" panose="020B0604020202020204" pitchFamily="34" charset="0"/>
              </a:rPr>
              <a:t>2 students from </a:t>
            </a:r>
            <a:r>
              <a:rPr lang="en-GB" b="1" i="1" dirty="0" smtClean="0">
                <a:solidFill>
                  <a:srgbClr val="000000"/>
                </a:solidFill>
                <a:effectLst/>
                <a:latin typeface="arial" panose="020B0604020202020204" pitchFamily="34" charset="0"/>
              </a:rPr>
              <a:t>IPAC School of Design</a:t>
            </a:r>
            <a:r>
              <a:rPr lang="en-GB" dirty="0" smtClean="0">
                <a:solidFill>
                  <a:srgbClr val="000000"/>
                </a:solidFill>
                <a:effectLst/>
                <a:latin typeface="arial" panose="020B0604020202020204" pitchFamily="34" charset="0"/>
              </a:rPr>
              <a:t>, Geneva. </a:t>
            </a:r>
          </a:p>
          <a:p>
            <a:endParaRPr lang="en-GB" dirty="0">
              <a:solidFill>
                <a:srgbClr val="000000"/>
              </a:solidFill>
              <a:latin typeface="arial" panose="020B0604020202020204" pitchFamily="34" charset="0"/>
            </a:endParaRPr>
          </a:p>
          <a:p>
            <a:pPr algn="ctr"/>
            <a:r>
              <a:rPr lang="en-GB" dirty="0" smtClean="0">
                <a:solidFill>
                  <a:srgbClr val="000000"/>
                </a:solidFill>
                <a:effectLst/>
                <a:latin typeface="arial" panose="020B0604020202020204" pitchFamily="34" charset="0"/>
              </a:rPr>
              <a:t>Ambition of the CMS CREATE organisers:</a:t>
            </a:r>
          </a:p>
          <a:p>
            <a:pPr algn="ctr"/>
            <a:endParaRPr lang="en-GB" sz="500" dirty="0" smtClean="0">
              <a:solidFill>
                <a:srgbClr val="000000"/>
              </a:solidFill>
              <a:effectLst/>
              <a:latin typeface="arial" panose="020B0604020202020204" pitchFamily="34" charset="0"/>
            </a:endParaRPr>
          </a:p>
          <a:p>
            <a:pPr algn="ctr"/>
            <a:r>
              <a:rPr lang="en-GB" b="1" dirty="0" smtClean="0">
                <a:solidFill>
                  <a:srgbClr val="000000"/>
                </a:solidFill>
                <a:latin typeface="arial" panose="020B0604020202020204" pitchFamily="34" charset="0"/>
              </a:rPr>
              <a:t>“M</a:t>
            </a:r>
            <a:r>
              <a:rPr lang="en-GB" b="1" dirty="0" smtClean="0">
                <a:solidFill>
                  <a:srgbClr val="000000"/>
                </a:solidFill>
                <a:effectLst/>
                <a:latin typeface="arial" panose="020B0604020202020204" pitchFamily="34" charset="0"/>
              </a:rPr>
              <a:t>aximise team diversity in order to enhance the creative process”</a:t>
            </a:r>
            <a:endParaRPr lang="en-GB" b="1" dirty="0"/>
          </a:p>
        </p:txBody>
      </p:sp>
      <p:sp>
        <p:nvSpPr>
          <p:cNvPr id="12" name="TextBox 11"/>
          <p:cNvSpPr txBox="1"/>
          <p:nvPr/>
        </p:nvSpPr>
        <p:spPr>
          <a:xfrm>
            <a:off x="4688534" y="3118059"/>
            <a:ext cx="4567532" cy="1938992"/>
          </a:xfrm>
          <a:prstGeom prst="rect">
            <a:avLst/>
          </a:prstGeom>
          <a:solidFill>
            <a:srgbClr val="F6892F"/>
          </a:solidFill>
        </p:spPr>
        <p:txBody>
          <a:bodyPr wrap="none" rtlCol="0">
            <a:spAutoFit/>
          </a:bodyPr>
          <a:lstStyle/>
          <a:p>
            <a:r>
              <a:rPr lang="en-GB" sz="2000" b="1" dirty="0" smtClean="0">
                <a:latin typeface="+mj-lt"/>
              </a:rPr>
              <a:t>Example of team: </a:t>
            </a:r>
            <a:r>
              <a:rPr lang="en-GB" sz="2000" dirty="0" smtClean="0">
                <a:latin typeface="+mj-lt"/>
              </a:rPr>
              <a:t>1 CMS physicist</a:t>
            </a:r>
          </a:p>
          <a:p>
            <a:r>
              <a:rPr lang="en-GB" sz="2000" dirty="0">
                <a:latin typeface="+mj-lt"/>
              </a:rPr>
              <a:t>	</a:t>
            </a:r>
            <a:r>
              <a:rPr lang="en-GB" sz="2000" dirty="0" smtClean="0">
                <a:latin typeface="+mj-lt"/>
              </a:rPr>
              <a:t>	1 software engineer</a:t>
            </a:r>
          </a:p>
          <a:p>
            <a:r>
              <a:rPr lang="en-GB" sz="2000" dirty="0">
                <a:latin typeface="+mj-lt"/>
              </a:rPr>
              <a:t>	</a:t>
            </a:r>
            <a:r>
              <a:rPr lang="en-GB" sz="2000" dirty="0" smtClean="0">
                <a:latin typeface="+mj-lt"/>
              </a:rPr>
              <a:t>	1 hardware engineer</a:t>
            </a:r>
          </a:p>
          <a:p>
            <a:r>
              <a:rPr lang="en-GB" sz="2000" dirty="0">
                <a:latin typeface="+mj-lt"/>
              </a:rPr>
              <a:t>	</a:t>
            </a:r>
            <a:r>
              <a:rPr lang="en-GB" sz="2000" dirty="0" smtClean="0">
                <a:latin typeface="+mj-lt"/>
              </a:rPr>
              <a:t>	1 outreach person/guide</a:t>
            </a:r>
          </a:p>
          <a:p>
            <a:r>
              <a:rPr lang="en-GB" sz="2000" dirty="0">
                <a:latin typeface="+mj-lt"/>
              </a:rPr>
              <a:t>	</a:t>
            </a:r>
            <a:r>
              <a:rPr lang="en-GB" sz="2000" dirty="0" smtClean="0">
                <a:latin typeface="+mj-lt"/>
              </a:rPr>
              <a:t>	1 </a:t>
            </a:r>
            <a:r>
              <a:rPr lang="en-GB" sz="2000" dirty="0" err="1" smtClean="0">
                <a:latin typeface="+mj-lt"/>
              </a:rPr>
              <a:t>graphist</a:t>
            </a:r>
            <a:endParaRPr lang="en-GB" sz="2000" dirty="0" smtClean="0">
              <a:latin typeface="+mj-lt"/>
            </a:endParaRPr>
          </a:p>
          <a:p>
            <a:r>
              <a:rPr lang="en-GB" sz="2000" dirty="0">
                <a:latin typeface="+mj-lt"/>
              </a:rPr>
              <a:t>	</a:t>
            </a:r>
            <a:r>
              <a:rPr lang="en-GB" sz="2000" dirty="0" smtClean="0">
                <a:latin typeface="+mj-lt"/>
              </a:rPr>
              <a:t>	1 architect</a:t>
            </a:r>
            <a:endParaRPr lang="en-GB" sz="2000" dirty="0">
              <a:latin typeface="+mj-lt"/>
            </a:endParaRPr>
          </a:p>
        </p:txBody>
      </p:sp>
      <p:pic>
        <p:nvPicPr>
          <p:cNvPr id="13" name="Picture 2"/>
          <p:cNvPicPr>
            <a:picLocks noChangeAspect="1" noChangeArrowheads="1"/>
          </p:cNvPicPr>
          <p:nvPr/>
        </p:nvPicPr>
        <p:blipFill>
          <a:blip r:embed="rId4" cstate="print"/>
          <a:srcRect/>
          <a:stretch>
            <a:fillRect/>
          </a:stretch>
        </p:blipFill>
        <p:spPr bwMode="auto">
          <a:xfrm>
            <a:off x="218179" y="5007846"/>
            <a:ext cx="1638300" cy="1282700"/>
          </a:xfrm>
          <a:prstGeom prst="rect">
            <a:avLst/>
          </a:prstGeom>
          <a:noFill/>
          <a:ln w="9525">
            <a:noFill/>
            <a:miter lim="800000"/>
            <a:headEnd/>
            <a:tailEnd/>
          </a:ln>
          <a:effectLst/>
        </p:spPr>
      </p:pic>
      <p:sp>
        <p:nvSpPr>
          <p:cNvPr id="15" name="Rectangle 1"/>
          <p:cNvSpPr>
            <a:spLocks noChangeArrowheads="1"/>
          </p:cNvSpPr>
          <p:nvPr/>
        </p:nvSpPr>
        <p:spPr bwMode="auto">
          <a:xfrm>
            <a:off x="1962150" y="5097195"/>
            <a:ext cx="10153650" cy="144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GB" altLang="en-US" sz="2000" dirty="0">
                <a:latin typeface="+mj-lt"/>
                <a:ea typeface="Times New Roman" panose="02020603050405020304" pitchFamily="18" charset="0"/>
                <a:cs typeface="Times New Roman" panose="02020603050405020304" pitchFamily="18" charset="0"/>
              </a:rPr>
              <a:t>T</a:t>
            </a:r>
            <a:r>
              <a:rPr kumimoji="0" lang="en-GB" altLang="en-US" sz="2000" b="0" i="0" u="none" strike="noStrike" cap="none" normalizeH="0" baseline="0" dirty="0" smtClean="0">
                <a:ln>
                  <a:noFill/>
                </a:ln>
                <a:solidFill>
                  <a:schemeClr val="tx1"/>
                </a:solidFill>
                <a:effectLst/>
                <a:latin typeface="+mj-lt"/>
                <a:ea typeface="Times New Roman" panose="02020603050405020304" pitchFamily="18" charset="0"/>
                <a:cs typeface="Times New Roman" panose="02020603050405020304" pitchFamily="18" charset="0"/>
              </a:rPr>
              <a:t>his activity could be done </a:t>
            </a:r>
            <a:r>
              <a:rPr kumimoji="0" lang="en-GB" altLang="en-US" sz="2000" b="1" i="0" u="none" strike="noStrike" cap="none" normalizeH="0" baseline="0" dirty="0" smtClean="0">
                <a:ln>
                  <a:noFill/>
                </a:ln>
                <a:solidFill>
                  <a:schemeClr val="tx1"/>
                </a:solidFill>
                <a:effectLst/>
                <a:latin typeface="+mj-lt"/>
                <a:ea typeface="Times New Roman" panose="02020603050405020304" pitchFamily="18" charset="0"/>
                <a:cs typeface="Times New Roman" panose="02020603050405020304" pitchFamily="18" charset="0"/>
              </a:rPr>
              <a:t>wherever</a:t>
            </a:r>
            <a:r>
              <a:rPr kumimoji="0" lang="en-GB" altLang="en-US" sz="2000" b="0" i="0" u="none" strike="noStrike" cap="none" normalizeH="0" baseline="0" dirty="0" smtClean="0">
                <a:ln>
                  <a:noFill/>
                </a:ln>
                <a:solidFill>
                  <a:schemeClr val="tx1"/>
                </a:solidFill>
                <a:effectLst/>
                <a:latin typeface="+mj-lt"/>
                <a:ea typeface="Times New Roman" panose="02020603050405020304" pitchFamily="18" charset="0"/>
                <a:cs typeface="Times New Roman" panose="02020603050405020304" pitchFamily="18" charset="0"/>
              </a:rPr>
              <a:t> also by </a:t>
            </a:r>
            <a:r>
              <a:rPr kumimoji="0" lang="en-GB" altLang="en-US" sz="2000" b="1" i="0" u="none" strike="noStrike" cap="none" normalizeH="0" baseline="0" dirty="0" smtClean="0">
                <a:ln>
                  <a:noFill/>
                </a:ln>
                <a:solidFill>
                  <a:schemeClr val="tx1"/>
                </a:solidFill>
                <a:effectLst/>
                <a:latin typeface="+mj-lt"/>
                <a:ea typeface="Times New Roman" panose="02020603050405020304" pitchFamily="18" charset="0"/>
                <a:cs typeface="Times New Roman" panose="02020603050405020304" pitchFamily="18" charset="0"/>
              </a:rPr>
              <a:t>high school or even younger students </a:t>
            </a: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GB" altLang="en-US" sz="2000" b="0" i="0" u="none" strike="noStrike" cap="none" normalizeH="0" baseline="0" dirty="0" smtClean="0">
                <a:ln>
                  <a:noFill/>
                </a:ln>
                <a:solidFill>
                  <a:schemeClr val="tx1"/>
                </a:solidFill>
                <a:effectLst/>
                <a:latin typeface="+mj-lt"/>
                <a:ea typeface="Times New Roman" panose="02020603050405020304" pitchFamily="18" charset="0"/>
                <a:cs typeface="Times New Roman" panose="02020603050405020304" pitchFamily="18" charset="0"/>
              </a:rPr>
              <a:t>The aspect of </a:t>
            </a:r>
            <a:r>
              <a:rPr kumimoji="0" lang="en-GB" altLang="en-US" sz="2000" b="1" i="0" u="none" strike="noStrike" cap="none" normalizeH="0" baseline="0" dirty="0" smtClean="0">
                <a:ln>
                  <a:noFill/>
                </a:ln>
                <a:solidFill>
                  <a:schemeClr val="tx1"/>
                </a:solidFill>
                <a:effectLst/>
                <a:latin typeface="+mj-lt"/>
                <a:ea typeface="Times New Roman" panose="02020603050405020304" pitchFamily="18" charset="0"/>
                <a:cs typeface="Times New Roman" panose="02020603050405020304" pitchFamily="18" charset="0"/>
              </a:rPr>
              <a:t>multidisciplinary teams </a:t>
            </a:r>
            <a:r>
              <a:rPr kumimoji="0" lang="en-GB" altLang="en-US" sz="2000" b="0" i="0" u="none" strike="noStrike" cap="none" normalizeH="0" baseline="0" dirty="0" smtClean="0">
                <a:ln>
                  <a:noFill/>
                </a:ln>
                <a:solidFill>
                  <a:schemeClr val="tx1"/>
                </a:solidFill>
                <a:effectLst/>
                <a:latin typeface="+mj-lt"/>
                <a:ea typeface="Times New Roman" panose="02020603050405020304" pitchFamily="18" charset="0"/>
                <a:cs typeface="Times New Roman" panose="02020603050405020304" pitchFamily="18" charset="0"/>
              </a:rPr>
              <a:t>is </a:t>
            </a:r>
            <a:r>
              <a:rPr kumimoji="0" lang="en-GB" altLang="en-US" sz="2000" b="1" i="0" u="none" strike="noStrike" cap="none" normalizeH="0" baseline="0" dirty="0" smtClean="0">
                <a:ln>
                  <a:noFill/>
                </a:ln>
                <a:solidFill>
                  <a:schemeClr val="tx1"/>
                </a:solidFill>
                <a:effectLst/>
                <a:latin typeface="+mj-lt"/>
                <a:ea typeface="Times New Roman" panose="02020603050405020304" pitchFamily="18" charset="0"/>
                <a:cs typeface="Times New Roman" panose="02020603050405020304" pitchFamily="18" charset="0"/>
              </a:rPr>
              <a:t>very inclusive </a:t>
            </a:r>
            <a:r>
              <a:rPr kumimoji="0" lang="en-GB" altLang="en-US" sz="2000" b="0" i="0" u="none" strike="noStrike" cap="none" normalizeH="0" baseline="0" dirty="0" smtClean="0">
                <a:ln>
                  <a:noFill/>
                </a:ln>
                <a:solidFill>
                  <a:schemeClr val="tx1"/>
                </a:solidFill>
                <a:effectLst/>
                <a:latin typeface="+mj-lt"/>
                <a:ea typeface="Times New Roman" panose="02020603050405020304" pitchFamily="18" charset="0"/>
                <a:cs typeface="Times New Roman" panose="02020603050405020304" pitchFamily="18" charset="0"/>
              </a:rPr>
              <a:t>– reaching also to students who don’t feel comfortable with physics or engineering, but study management, arts, architecture, </a:t>
            </a:r>
            <a:r>
              <a:rPr kumimoji="0" lang="en-GB" altLang="en-US" sz="2000" b="0" i="0" u="none" strike="noStrike" cap="none" normalizeH="0" baseline="0" dirty="0" err="1" smtClean="0">
                <a:ln>
                  <a:noFill/>
                </a:ln>
                <a:solidFill>
                  <a:schemeClr val="tx1"/>
                </a:solidFill>
                <a:effectLst/>
                <a:latin typeface="+mj-lt"/>
                <a:ea typeface="Times New Roman" panose="02020603050405020304" pitchFamily="18" charset="0"/>
                <a:cs typeface="Times New Roman" panose="02020603050405020304" pitchFamily="18" charset="0"/>
              </a:rPr>
              <a:t>etc</a:t>
            </a:r>
            <a:r>
              <a:rPr kumimoji="0" lang="en-GB" altLang="en-US" sz="2000" b="0" i="0" u="none" strike="noStrike" cap="none" normalizeH="0" baseline="0" dirty="0" smtClean="0">
                <a:ln>
                  <a:noFill/>
                </a:ln>
                <a:solidFill>
                  <a:schemeClr val="tx1"/>
                </a:solidFill>
                <a:effectLst/>
                <a:latin typeface="+mj-lt"/>
                <a:ea typeface="Times New Roman" panose="02020603050405020304" pitchFamily="18" charset="0"/>
                <a:cs typeface="Times New Roman" panose="02020603050405020304" pitchFamily="18" charset="0"/>
              </a:rPr>
              <a:t>…</a:t>
            </a:r>
          </a:p>
          <a:p>
            <a:pPr marR="0" lvl="0" algn="l" defTabSz="914400" rtl="0" eaLnBrk="0" fontAlgn="base" latinLnBrk="0" hangingPunct="0">
              <a:lnSpc>
                <a:spcPct val="100000"/>
              </a:lnSpc>
              <a:spcBef>
                <a:spcPct val="0"/>
              </a:spcBef>
              <a:spcAft>
                <a:spcPct val="0"/>
              </a:spcAft>
              <a:buClrTx/>
              <a:buSzTx/>
              <a:tabLst/>
            </a:pPr>
            <a:r>
              <a:rPr lang="en-GB" altLang="en-US" sz="2000" b="1" dirty="0" smtClean="0">
                <a:latin typeface="+mj-lt"/>
                <a:cs typeface="Times New Roman" panose="02020603050405020304" pitchFamily="18" charset="0"/>
              </a:rPr>
              <a:t>			      </a:t>
            </a:r>
            <a:r>
              <a:rPr lang="en-GB" altLang="en-US" sz="2800" b="1" dirty="0" smtClean="0">
                <a:solidFill>
                  <a:srgbClr val="2DA0CE"/>
                </a:solidFill>
                <a:latin typeface="+mj-lt"/>
                <a:cs typeface="Times New Roman" panose="02020603050405020304" pitchFamily="18" charset="0"/>
              </a:rPr>
              <a:t>Reaching to NEW AUDIENCES</a:t>
            </a:r>
            <a:endParaRPr kumimoji="0" lang="en-GB" altLang="en-US" sz="2800" b="1" i="0" u="none" strike="noStrike" cap="none" normalizeH="0" baseline="0" dirty="0" smtClean="0">
              <a:ln>
                <a:noFill/>
              </a:ln>
              <a:solidFill>
                <a:srgbClr val="2DA0CE"/>
              </a:solidFill>
              <a:effectLst/>
              <a:latin typeface="+mj-lt"/>
            </a:endParaRPr>
          </a:p>
        </p:txBody>
      </p:sp>
    </p:spTree>
    <p:extLst>
      <p:ext uri="{BB962C8B-B14F-4D97-AF65-F5344CB8AC3E}">
        <p14:creationId xmlns:p14="http://schemas.microsoft.com/office/powerpoint/2010/main" val="29602724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1078523"/>
          </a:xfrm>
          <a:prstGeom prst="rect">
            <a:avLst/>
          </a:prstGeom>
        </p:spPr>
      </p:pic>
      <p:sp>
        <p:nvSpPr>
          <p:cNvPr id="5" name="TextBox 4"/>
          <p:cNvSpPr txBox="1"/>
          <p:nvPr/>
        </p:nvSpPr>
        <p:spPr>
          <a:xfrm>
            <a:off x="4500050" y="998155"/>
            <a:ext cx="3405419" cy="707886"/>
          </a:xfrm>
          <a:prstGeom prst="rect">
            <a:avLst/>
          </a:prstGeom>
          <a:noFill/>
        </p:spPr>
        <p:txBody>
          <a:bodyPr wrap="none" rtlCol="0">
            <a:spAutoFit/>
          </a:bodyPr>
          <a:lstStyle/>
          <a:p>
            <a:r>
              <a:rPr lang="en-GB" sz="4000" b="1" dirty="0" smtClean="0">
                <a:latin typeface="+mj-lt"/>
              </a:rPr>
              <a:t>DIVERSE TEAMS</a:t>
            </a:r>
            <a:endParaRPr lang="en-GB" sz="4000" b="1" dirty="0">
              <a:latin typeface="+mj-lt"/>
            </a:endParaRPr>
          </a:p>
        </p:txBody>
      </p:sp>
      <p:pic>
        <p:nvPicPr>
          <p:cNvPr id="3" name="Picture 2"/>
          <p:cNvPicPr>
            <a:picLocks noChangeAspect="1"/>
          </p:cNvPicPr>
          <p:nvPr/>
        </p:nvPicPr>
        <p:blipFill>
          <a:blip r:embed="rId3" cstate="print">
            <a:extLst>
              <a:ext uri="{BEBA8EAE-BF5A-486C-A8C5-ECC9F3942E4B}">
                <a14:imgProps xmlns:a14="http://schemas.microsoft.com/office/drawing/2010/main">
                  <a14:imgLayer r:embed="rId4">
                    <a14:imgEffect>
                      <a14:sharpenSoften amount="25000"/>
                    </a14:imgEffect>
                  </a14:imgLayer>
                </a14:imgProps>
              </a:ext>
              <a:ext uri="{28A0092B-C50C-407E-A947-70E740481C1C}">
                <a14:useLocalDpi xmlns:a14="http://schemas.microsoft.com/office/drawing/2010/main" val="0"/>
              </a:ext>
            </a:extLst>
          </a:blip>
          <a:stretch>
            <a:fillRect/>
          </a:stretch>
        </p:blipFill>
        <p:spPr>
          <a:xfrm>
            <a:off x="99218" y="1247054"/>
            <a:ext cx="3882952" cy="2184161"/>
          </a:xfrm>
          <a:prstGeom prst="rect">
            <a:avLst/>
          </a:prstGeom>
        </p:spPr>
      </p:pic>
      <p:sp>
        <p:nvSpPr>
          <p:cNvPr id="6" name="Rectangle 5"/>
          <p:cNvSpPr/>
          <p:nvPr/>
        </p:nvSpPr>
        <p:spPr>
          <a:xfrm>
            <a:off x="1351140" y="3389451"/>
            <a:ext cx="1026755" cy="369332"/>
          </a:xfrm>
          <a:prstGeom prst="rect">
            <a:avLst/>
          </a:prstGeom>
        </p:spPr>
        <p:txBody>
          <a:bodyPr wrap="none">
            <a:spAutoFit/>
          </a:bodyPr>
          <a:lstStyle/>
          <a:p>
            <a:pPr algn="ctr"/>
            <a:r>
              <a:rPr lang="en-GB" b="1" u="sng" dirty="0" smtClean="0">
                <a:solidFill>
                  <a:schemeClr val="tx1"/>
                </a:solidFill>
                <a:latin typeface="Arial" charset="0"/>
                <a:ea typeface="Arial" charset="0"/>
                <a:cs typeface="Arial" charset="0"/>
              </a:rPr>
              <a:t>Team 3 </a:t>
            </a:r>
          </a:p>
        </p:txBody>
      </p:sp>
      <p:pic>
        <p:nvPicPr>
          <p:cNvPr id="17" name="Picture 1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115159" y="1255944"/>
            <a:ext cx="3867150" cy="2175272"/>
          </a:xfrm>
          <a:prstGeom prst="rect">
            <a:avLst/>
          </a:prstGeom>
        </p:spPr>
      </p:pic>
      <p:sp>
        <p:nvSpPr>
          <p:cNvPr id="18" name="Rectangle 17"/>
          <p:cNvSpPr/>
          <p:nvPr/>
        </p:nvSpPr>
        <p:spPr>
          <a:xfrm>
            <a:off x="9687897" y="3488366"/>
            <a:ext cx="1026755" cy="369332"/>
          </a:xfrm>
          <a:prstGeom prst="rect">
            <a:avLst/>
          </a:prstGeom>
        </p:spPr>
        <p:txBody>
          <a:bodyPr wrap="none">
            <a:spAutoFit/>
          </a:bodyPr>
          <a:lstStyle/>
          <a:p>
            <a:pPr algn="ctr"/>
            <a:r>
              <a:rPr lang="en-GB" b="1" u="sng" dirty="0" smtClean="0">
                <a:solidFill>
                  <a:schemeClr val="tx1"/>
                </a:solidFill>
                <a:latin typeface="Arial" charset="0"/>
                <a:ea typeface="Arial" charset="0"/>
                <a:cs typeface="Arial" charset="0"/>
              </a:rPr>
              <a:t>Team 4 </a:t>
            </a:r>
          </a:p>
        </p:txBody>
      </p:sp>
      <p:pic>
        <p:nvPicPr>
          <p:cNvPr id="19" name="Picture 1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115159" y="3944132"/>
            <a:ext cx="3867150" cy="2175272"/>
          </a:xfrm>
          <a:prstGeom prst="rect">
            <a:avLst/>
          </a:prstGeom>
        </p:spPr>
      </p:pic>
      <p:sp>
        <p:nvSpPr>
          <p:cNvPr id="20" name="Rectangle 19"/>
          <p:cNvSpPr/>
          <p:nvPr/>
        </p:nvSpPr>
        <p:spPr>
          <a:xfrm>
            <a:off x="9687897" y="6104708"/>
            <a:ext cx="1026755" cy="369332"/>
          </a:xfrm>
          <a:prstGeom prst="rect">
            <a:avLst/>
          </a:prstGeom>
        </p:spPr>
        <p:txBody>
          <a:bodyPr wrap="none">
            <a:spAutoFit/>
          </a:bodyPr>
          <a:lstStyle/>
          <a:p>
            <a:pPr algn="ctr"/>
            <a:r>
              <a:rPr lang="en-GB" b="1" u="sng" dirty="0" smtClean="0">
                <a:solidFill>
                  <a:schemeClr val="tx1"/>
                </a:solidFill>
                <a:latin typeface="Arial" charset="0"/>
                <a:ea typeface="Arial" charset="0"/>
                <a:cs typeface="Arial" charset="0"/>
              </a:rPr>
              <a:t>Team 1 </a:t>
            </a:r>
          </a:p>
        </p:txBody>
      </p:sp>
      <p:pic>
        <p:nvPicPr>
          <p:cNvPr id="21" name="Picture 20"/>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0020" y="3944132"/>
            <a:ext cx="3869284" cy="2176472"/>
          </a:xfrm>
          <a:prstGeom prst="rect">
            <a:avLst/>
          </a:prstGeom>
        </p:spPr>
      </p:pic>
      <p:sp>
        <p:nvSpPr>
          <p:cNvPr id="22" name="Rectangle 21"/>
          <p:cNvSpPr/>
          <p:nvPr/>
        </p:nvSpPr>
        <p:spPr>
          <a:xfrm>
            <a:off x="1501284" y="6104708"/>
            <a:ext cx="1026755" cy="369332"/>
          </a:xfrm>
          <a:prstGeom prst="rect">
            <a:avLst/>
          </a:prstGeom>
        </p:spPr>
        <p:txBody>
          <a:bodyPr wrap="none">
            <a:spAutoFit/>
          </a:bodyPr>
          <a:lstStyle/>
          <a:p>
            <a:pPr algn="ctr"/>
            <a:r>
              <a:rPr lang="en-GB" b="1" u="sng" dirty="0" smtClean="0">
                <a:solidFill>
                  <a:schemeClr val="tx1"/>
                </a:solidFill>
                <a:latin typeface="Arial" charset="0"/>
                <a:ea typeface="Arial" charset="0"/>
                <a:cs typeface="Arial" charset="0"/>
              </a:rPr>
              <a:t>Team 2 </a:t>
            </a:r>
          </a:p>
        </p:txBody>
      </p:sp>
      <p:graphicFrame>
        <p:nvGraphicFramePr>
          <p:cNvPr id="23" name="Table 22"/>
          <p:cNvGraphicFramePr>
            <a:graphicFrameLocks noGrp="1"/>
          </p:cNvGraphicFramePr>
          <p:nvPr>
            <p:extLst>
              <p:ext uri="{D42A27DB-BD31-4B8C-83A1-F6EECF244321}">
                <p14:modId xmlns:p14="http://schemas.microsoft.com/office/powerpoint/2010/main" val="3117722037"/>
              </p:ext>
            </p:extLst>
          </p:nvPr>
        </p:nvGraphicFramePr>
        <p:xfrm>
          <a:off x="5534751" y="4910159"/>
          <a:ext cx="2256221" cy="1483360"/>
        </p:xfrm>
        <a:graphic>
          <a:graphicData uri="http://schemas.openxmlformats.org/drawingml/2006/table">
            <a:tbl>
              <a:tblPr firstRow="1" bandRow="1">
                <a:tableStyleId>{5C22544A-7EE6-4342-B048-85BDC9FD1C3A}</a:tableStyleId>
              </a:tblPr>
              <a:tblGrid>
                <a:gridCol w="2256221"/>
              </a:tblGrid>
              <a:tr h="370840">
                <a:tc>
                  <a:txBody>
                    <a:bodyPr/>
                    <a:lstStyle/>
                    <a:p>
                      <a:pPr algn="ctr"/>
                      <a:r>
                        <a:rPr lang="en-GB" b="1" dirty="0" smtClean="0">
                          <a:solidFill>
                            <a:schemeClr val="tx1"/>
                          </a:solidFill>
                          <a:latin typeface="Arial" charset="0"/>
                          <a:ea typeface="Arial" charset="0"/>
                          <a:cs typeface="Arial" charset="0"/>
                        </a:rPr>
                        <a:t>Diversity</a:t>
                      </a:r>
                      <a:endParaRPr lang="en-GB" b="1" dirty="0">
                        <a:solidFill>
                          <a:schemeClr val="tx1"/>
                        </a:solidFill>
                        <a:latin typeface="Arial" charset="0"/>
                        <a:ea typeface="Arial" charset="0"/>
                        <a:cs typeface="Arial" charset="0"/>
                      </a:endParaRPr>
                    </a:p>
                  </a:txBody>
                  <a:tcPr>
                    <a:solidFill>
                      <a:schemeClr val="accent4">
                        <a:lumMod val="40000"/>
                        <a:lumOff val="60000"/>
                      </a:schemeClr>
                    </a:solidFill>
                  </a:tcPr>
                </a:tc>
              </a:tr>
              <a:tr h="370840">
                <a:tc>
                  <a:txBody>
                    <a:bodyPr/>
                    <a:lstStyle/>
                    <a:p>
                      <a:pPr algn="ctr"/>
                      <a:r>
                        <a:rPr lang="en-GB" b="0" dirty="0" smtClean="0">
                          <a:solidFill>
                            <a:schemeClr val="tx1"/>
                          </a:solidFill>
                          <a:latin typeface="Arial" charset="0"/>
                          <a:ea typeface="Arial" charset="0"/>
                          <a:cs typeface="Arial" charset="0"/>
                        </a:rPr>
                        <a:t>25 participants</a:t>
                      </a:r>
                      <a:endParaRPr lang="en-GB" b="0" dirty="0">
                        <a:solidFill>
                          <a:schemeClr val="tx1"/>
                        </a:solidFill>
                        <a:latin typeface="Arial" charset="0"/>
                        <a:ea typeface="Arial" charset="0"/>
                        <a:cs typeface="Arial" charset="0"/>
                      </a:endParaRPr>
                    </a:p>
                  </a:txBody>
                  <a:tcPr>
                    <a:solidFill>
                      <a:schemeClr val="accent4">
                        <a:lumMod val="40000"/>
                        <a:lumOff val="60000"/>
                      </a:schemeClr>
                    </a:solidFill>
                  </a:tcPr>
                </a:tc>
              </a:tr>
              <a:tr h="370840">
                <a:tc>
                  <a:txBody>
                    <a:bodyPr/>
                    <a:lstStyle/>
                    <a:p>
                      <a:pPr algn="ctr"/>
                      <a:r>
                        <a:rPr lang="en-GB" b="0" dirty="0" smtClean="0">
                          <a:solidFill>
                            <a:schemeClr val="tx1"/>
                          </a:solidFill>
                          <a:latin typeface="Arial" charset="0"/>
                          <a:ea typeface="Arial" charset="0"/>
                          <a:cs typeface="Arial" charset="0"/>
                        </a:rPr>
                        <a:t>15 nationalities</a:t>
                      </a:r>
                      <a:endParaRPr lang="en-GB" b="0" dirty="0">
                        <a:solidFill>
                          <a:schemeClr val="tx1"/>
                        </a:solidFill>
                        <a:latin typeface="Arial" charset="0"/>
                        <a:ea typeface="Arial" charset="0"/>
                        <a:cs typeface="Arial" charset="0"/>
                      </a:endParaRPr>
                    </a:p>
                  </a:txBody>
                  <a:tcPr>
                    <a:solidFill>
                      <a:schemeClr val="accent4">
                        <a:lumMod val="40000"/>
                        <a:lumOff val="60000"/>
                      </a:schemeClr>
                    </a:solidFill>
                  </a:tcPr>
                </a:tc>
              </a:tr>
              <a:tr h="370840">
                <a:tc>
                  <a:txBody>
                    <a:bodyPr/>
                    <a:lstStyle/>
                    <a:p>
                      <a:pPr algn="ctr"/>
                      <a:r>
                        <a:rPr lang="en-GB" b="0" dirty="0" smtClean="0">
                          <a:solidFill>
                            <a:schemeClr val="tx1"/>
                          </a:solidFill>
                          <a:latin typeface="Arial" charset="0"/>
                          <a:ea typeface="Arial" charset="0"/>
                          <a:cs typeface="Arial" charset="0"/>
                        </a:rPr>
                        <a:t>36% of women</a:t>
                      </a:r>
                      <a:endParaRPr lang="en-GB" b="0" dirty="0">
                        <a:solidFill>
                          <a:schemeClr val="tx1"/>
                        </a:solidFill>
                        <a:latin typeface="Arial" charset="0"/>
                        <a:ea typeface="Arial" charset="0"/>
                        <a:cs typeface="Arial" charset="0"/>
                      </a:endParaRPr>
                    </a:p>
                  </a:txBody>
                  <a:tcPr>
                    <a:solidFill>
                      <a:schemeClr val="accent4">
                        <a:lumMod val="40000"/>
                        <a:lumOff val="60000"/>
                      </a:schemeClr>
                    </a:solidFill>
                  </a:tcPr>
                </a:tc>
              </a:tr>
            </a:tbl>
          </a:graphicData>
        </a:graphic>
      </p:graphicFrame>
      <p:graphicFrame>
        <p:nvGraphicFramePr>
          <p:cNvPr id="25" name="Table 24"/>
          <p:cNvGraphicFramePr>
            <a:graphicFrameLocks noGrp="1"/>
          </p:cNvGraphicFramePr>
          <p:nvPr>
            <p:extLst>
              <p:ext uri="{D42A27DB-BD31-4B8C-83A1-F6EECF244321}">
                <p14:modId xmlns:p14="http://schemas.microsoft.com/office/powerpoint/2010/main" val="385993152"/>
              </p:ext>
            </p:extLst>
          </p:nvPr>
        </p:nvGraphicFramePr>
        <p:xfrm>
          <a:off x="5512798" y="1792832"/>
          <a:ext cx="2256221" cy="2966720"/>
        </p:xfrm>
        <a:graphic>
          <a:graphicData uri="http://schemas.openxmlformats.org/drawingml/2006/table">
            <a:tbl>
              <a:tblPr firstRow="1" bandRow="1">
                <a:tableStyleId>{5C22544A-7EE6-4342-B048-85BDC9FD1C3A}</a:tableStyleId>
              </a:tblPr>
              <a:tblGrid>
                <a:gridCol w="2256221"/>
              </a:tblGrid>
              <a:tr h="370840">
                <a:tc>
                  <a:txBody>
                    <a:bodyPr/>
                    <a:lstStyle/>
                    <a:p>
                      <a:pPr algn="ctr"/>
                      <a:r>
                        <a:rPr lang="en-GB" b="1" dirty="0" smtClean="0">
                          <a:solidFill>
                            <a:schemeClr val="tx1"/>
                          </a:solidFill>
                          <a:latin typeface="Arial" charset="0"/>
                          <a:ea typeface="Arial" charset="0"/>
                          <a:cs typeface="Arial" charset="0"/>
                        </a:rPr>
                        <a:t>Diversity</a:t>
                      </a:r>
                      <a:endParaRPr lang="en-GB" b="1" dirty="0">
                        <a:solidFill>
                          <a:schemeClr val="tx1"/>
                        </a:solidFill>
                        <a:latin typeface="Arial" charset="0"/>
                        <a:ea typeface="Arial" charset="0"/>
                        <a:cs typeface="Arial" charset="0"/>
                      </a:endParaRPr>
                    </a:p>
                  </a:txBody>
                  <a:tcPr>
                    <a:solidFill>
                      <a:srgbClr val="FF9103"/>
                    </a:solidFill>
                  </a:tcPr>
                </a:tc>
              </a:tr>
              <a:tr h="370840">
                <a:tc>
                  <a:txBody>
                    <a:bodyPr/>
                    <a:lstStyle/>
                    <a:p>
                      <a:pPr algn="ctr"/>
                      <a:r>
                        <a:rPr lang="en-GB" b="0" dirty="0" smtClean="0">
                          <a:solidFill>
                            <a:schemeClr val="tx1"/>
                          </a:solidFill>
                          <a:latin typeface="Arial" charset="0"/>
                          <a:ea typeface="Arial" charset="0"/>
                          <a:cs typeface="Arial" charset="0"/>
                        </a:rPr>
                        <a:t>24 participants</a:t>
                      </a:r>
                      <a:endParaRPr lang="en-GB" b="0" dirty="0">
                        <a:solidFill>
                          <a:schemeClr val="tx1"/>
                        </a:solidFill>
                        <a:latin typeface="Arial" charset="0"/>
                        <a:ea typeface="Arial" charset="0"/>
                        <a:cs typeface="Arial" charset="0"/>
                      </a:endParaRPr>
                    </a:p>
                  </a:txBody>
                  <a:tcPr>
                    <a:solidFill>
                      <a:srgbClr val="FF9103"/>
                    </a:solidFill>
                  </a:tcPr>
                </a:tc>
              </a:tr>
              <a:tr h="370840">
                <a:tc>
                  <a:txBody>
                    <a:bodyPr/>
                    <a:lstStyle/>
                    <a:p>
                      <a:pPr algn="ctr"/>
                      <a:r>
                        <a:rPr lang="en-GB" b="0" dirty="0" smtClean="0">
                          <a:solidFill>
                            <a:schemeClr val="tx1"/>
                          </a:solidFill>
                          <a:latin typeface="Arial" charset="0"/>
                          <a:ea typeface="Arial" charset="0"/>
                          <a:cs typeface="Arial" charset="0"/>
                        </a:rPr>
                        <a:t>12 nationalities</a:t>
                      </a:r>
                      <a:endParaRPr lang="en-GB" b="0" dirty="0">
                        <a:solidFill>
                          <a:schemeClr val="tx1"/>
                        </a:solidFill>
                        <a:latin typeface="Arial" charset="0"/>
                        <a:ea typeface="Arial" charset="0"/>
                        <a:cs typeface="Arial" charset="0"/>
                      </a:endParaRPr>
                    </a:p>
                  </a:txBody>
                  <a:tcPr>
                    <a:solidFill>
                      <a:srgbClr val="FF9103"/>
                    </a:solidFill>
                  </a:tcPr>
                </a:tc>
              </a:tr>
              <a:tr h="370840">
                <a:tc>
                  <a:txBody>
                    <a:bodyPr/>
                    <a:lstStyle/>
                    <a:p>
                      <a:pPr algn="ctr"/>
                      <a:r>
                        <a:rPr lang="en-GB" b="0" dirty="0" smtClean="0">
                          <a:solidFill>
                            <a:schemeClr val="tx1"/>
                          </a:solidFill>
                          <a:latin typeface="Arial" charset="0"/>
                          <a:ea typeface="Arial" charset="0"/>
                          <a:cs typeface="Arial" charset="0"/>
                        </a:rPr>
                        <a:t>50% of women</a:t>
                      </a:r>
                      <a:endParaRPr lang="en-GB" b="0" dirty="0">
                        <a:solidFill>
                          <a:schemeClr val="tx1"/>
                        </a:solidFill>
                        <a:latin typeface="Arial" charset="0"/>
                        <a:ea typeface="Arial" charset="0"/>
                        <a:cs typeface="Arial" charset="0"/>
                      </a:endParaRPr>
                    </a:p>
                  </a:txBody>
                  <a:tcPr>
                    <a:solidFill>
                      <a:srgbClr val="FF9103"/>
                    </a:solidFill>
                  </a:tcPr>
                </a:tc>
              </a:tr>
              <a:tr h="370840">
                <a:tc>
                  <a:txBody>
                    <a:bodyPr/>
                    <a:lstStyle/>
                    <a:p>
                      <a:pPr algn="ctr"/>
                      <a:r>
                        <a:rPr lang="en-GB" b="0" dirty="0" smtClean="0">
                          <a:solidFill>
                            <a:schemeClr val="tx1"/>
                          </a:solidFill>
                          <a:latin typeface="Arial" charset="0"/>
                          <a:ea typeface="Arial" charset="0"/>
                          <a:cs typeface="Arial" charset="0"/>
                        </a:rPr>
                        <a:t>Physicists</a:t>
                      </a:r>
                    </a:p>
                  </a:txBody>
                  <a:tcPr>
                    <a:solidFill>
                      <a:srgbClr val="FF9103"/>
                    </a:solidFill>
                  </a:tcPr>
                </a:tc>
              </a:tr>
              <a:tr h="370840">
                <a:tc>
                  <a:txBody>
                    <a:bodyPr/>
                    <a:lstStyle/>
                    <a:p>
                      <a:pPr algn="ctr"/>
                      <a:r>
                        <a:rPr lang="en-GB" b="0" dirty="0" smtClean="0">
                          <a:solidFill>
                            <a:schemeClr val="tx1"/>
                          </a:solidFill>
                          <a:latin typeface="Arial" charset="0"/>
                          <a:ea typeface="Arial" charset="0"/>
                          <a:cs typeface="Arial" charset="0"/>
                        </a:rPr>
                        <a:t>Tech/Engineers</a:t>
                      </a:r>
                    </a:p>
                  </a:txBody>
                  <a:tcPr>
                    <a:solidFill>
                      <a:srgbClr val="FF9103"/>
                    </a:solidFill>
                  </a:tcPr>
                </a:tc>
              </a:tr>
              <a:tr h="370840">
                <a:tc>
                  <a:txBody>
                    <a:bodyPr/>
                    <a:lstStyle/>
                    <a:p>
                      <a:pPr algn="ctr"/>
                      <a:r>
                        <a:rPr lang="en-GB" b="0" dirty="0" smtClean="0">
                          <a:solidFill>
                            <a:schemeClr val="tx1"/>
                          </a:solidFill>
                          <a:latin typeface="Arial" charset="0"/>
                          <a:ea typeface="Arial" charset="0"/>
                          <a:cs typeface="Arial" charset="0"/>
                        </a:rPr>
                        <a:t>Graphic Design</a:t>
                      </a:r>
                    </a:p>
                  </a:txBody>
                  <a:tcPr>
                    <a:solidFill>
                      <a:srgbClr val="FF9103"/>
                    </a:solidFill>
                  </a:tcPr>
                </a:tc>
              </a:tr>
              <a:tr h="370840">
                <a:tc>
                  <a:txBody>
                    <a:bodyPr/>
                    <a:lstStyle/>
                    <a:p>
                      <a:pPr algn="ctr"/>
                      <a:r>
                        <a:rPr lang="en-GB" b="0" dirty="0" smtClean="0">
                          <a:solidFill>
                            <a:schemeClr val="tx1"/>
                          </a:solidFill>
                          <a:latin typeface="Arial" charset="0"/>
                          <a:ea typeface="Arial" charset="0"/>
                          <a:cs typeface="Arial" charset="0"/>
                        </a:rPr>
                        <a:t>Architecture</a:t>
                      </a:r>
                    </a:p>
                  </a:txBody>
                  <a:tcPr>
                    <a:solidFill>
                      <a:srgbClr val="FF9103"/>
                    </a:solidFill>
                  </a:tcPr>
                </a:tc>
              </a:tr>
            </a:tbl>
          </a:graphicData>
        </a:graphic>
      </p:graphicFrame>
      <p:sp>
        <p:nvSpPr>
          <p:cNvPr id="27" name="TextBox 26"/>
          <p:cNvSpPr txBox="1"/>
          <p:nvPr/>
        </p:nvSpPr>
        <p:spPr>
          <a:xfrm>
            <a:off x="4089770" y="3104155"/>
            <a:ext cx="1349665" cy="338554"/>
          </a:xfrm>
          <a:prstGeom prst="rect">
            <a:avLst/>
          </a:prstGeom>
          <a:solidFill>
            <a:srgbClr val="FF9103"/>
          </a:solidFill>
        </p:spPr>
        <p:txBody>
          <a:bodyPr wrap="none" rtlCol="0">
            <a:spAutoFit/>
          </a:bodyPr>
          <a:lstStyle/>
          <a:p>
            <a:r>
              <a:rPr lang="en-GB" sz="1600" b="1" dirty="0" smtClean="0">
                <a:latin typeface="+mj-lt"/>
              </a:rPr>
              <a:t>CMS CREATE 2</a:t>
            </a:r>
            <a:endParaRPr lang="en-GB" sz="1600" b="1" dirty="0">
              <a:latin typeface="+mj-lt"/>
            </a:endParaRPr>
          </a:p>
        </p:txBody>
      </p:sp>
      <p:sp>
        <p:nvSpPr>
          <p:cNvPr id="28" name="TextBox 27"/>
          <p:cNvSpPr txBox="1"/>
          <p:nvPr/>
        </p:nvSpPr>
        <p:spPr>
          <a:xfrm>
            <a:off x="4110988" y="5482562"/>
            <a:ext cx="1349665" cy="338554"/>
          </a:xfrm>
          <a:prstGeom prst="rect">
            <a:avLst/>
          </a:prstGeom>
          <a:solidFill>
            <a:srgbClr val="FFE699"/>
          </a:solidFill>
        </p:spPr>
        <p:txBody>
          <a:bodyPr wrap="none" rtlCol="0">
            <a:spAutoFit/>
          </a:bodyPr>
          <a:lstStyle/>
          <a:p>
            <a:r>
              <a:rPr lang="en-GB" sz="1600" b="1" dirty="0" smtClean="0">
                <a:latin typeface="+mj-lt"/>
              </a:rPr>
              <a:t>CMS CREATE 1</a:t>
            </a:r>
            <a:endParaRPr lang="en-GB" sz="1600" b="1" dirty="0">
              <a:latin typeface="+mj-lt"/>
            </a:endParaRPr>
          </a:p>
        </p:txBody>
      </p:sp>
    </p:spTree>
    <p:extLst>
      <p:ext uri="{BB962C8B-B14F-4D97-AF65-F5344CB8AC3E}">
        <p14:creationId xmlns:p14="http://schemas.microsoft.com/office/powerpoint/2010/main" val="185651697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1078523"/>
          </a:xfrm>
          <a:prstGeom prst="rect">
            <a:avLst/>
          </a:prstGeom>
        </p:spPr>
      </p:pic>
      <p:sp>
        <p:nvSpPr>
          <p:cNvPr id="5" name="TextBox 4"/>
          <p:cNvSpPr txBox="1"/>
          <p:nvPr/>
        </p:nvSpPr>
        <p:spPr>
          <a:xfrm>
            <a:off x="4500050" y="1245805"/>
            <a:ext cx="2122697" cy="707886"/>
          </a:xfrm>
          <a:prstGeom prst="rect">
            <a:avLst/>
          </a:prstGeom>
          <a:noFill/>
        </p:spPr>
        <p:txBody>
          <a:bodyPr wrap="none" rtlCol="0">
            <a:spAutoFit/>
          </a:bodyPr>
          <a:lstStyle/>
          <a:p>
            <a:r>
              <a:rPr lang="en-GB" sz="4000" b="1" dirty="0" smtClean="0">
                <a:latin typeface="+mj-lt"/>
              </a:rPr>
              <a:t>TIMELINE</a:t>
            </a:r>
            <a:endParaRPr lang="en-GB" sz="4000" b="1" dirty="0">
              <a:latin typeface="+mj-lt"/>
            </a:endParaRPr>
          </a:p>
        </p:txBody>
      </p:sp>
      <p:pic>
        <p:nvPicPr>
          <p:cNvPr id="9" name="Picture 2" descr="http://cmscreate.web.cern.ch/sites/cmscreate.web.cern.ch/files/images/icons-color/icon-about-cms-create-01-red.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74" y="1599748"/>
            <a:ext cx="1085850" cy="1362075"/>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220183" y="3094666"/>
            <a:ext cx="1261627" cy="430887"/>
          </a:xfrm>
          <a:prstGeom prst="rect">
            <a:avLst/>
          </a:prstGeom>
          <a:noFill/>
        </p:spPr>
        <p:txBody>
          <a:bodyPr wrap="none" rtlCol="0">
            <a:spAutoFit/>
          </a:bodyPr>
          <a:lstStyle/>
          <a:p>
            <a:r>
              <a:rPr lang="en-GB" sz="2200" b="1" dirty="0" smtClean="0"/>
              <a:t>33 hours </a:t>
            </a:r>
            <a:endParaRPr lang="en-GB" sz="2200" b="1" dirty="0"/>
          </a:p>
        </p:txBody>
      </p:sp>
      <p:sp>
        <p:nvSpPr>
          <p:cNvPr id="11" name="Rectangle 10"/>
          <p:cNvSpPr/>
          <p:nvPr/>
        </p:nvSpPr>
        <p:spPr>
          <a:xfrm>
            <a:off x="2222868" y="3155953"/>
            <a:ext cx="8621232" cy="769441"/>
          </a:xfrm>
          <a:prstGeom prst="rect">
            <a:avLst/>
          </a:prstGeom>
        </p:spPr>
        <p:txBody>
          <a:bodyPr wrap="square">
            <a:spAutoFit/>
          </a:bodyPr>
          <a:lstStyle/>
          <a:p>
            <a:r>
              <a:rPr lang="en-GB" sz="2200" dirty="0" smtClean="0">
                <a:solidFill>
                  <a:srgbClr val="2A2A2A"/>
                </a:solidFill>
                <a:effectLst/>
                <a:latin typeface="+mj-lt"/>
              </a:rPr>
              <a:t>Each team will have 33 hours to complete the challenge with guidance from design professionals and technical experts</a:t>
            </a:r>
            <a:endParaRPr lang="en-GB" sz="2200" dirty="0">
              <a:latin typeface="+mj-lt"/>
            </a:endParaRPr>
          </a:p>
        </p:txBody>
      </p:sp>
      <p:sp>
        <p:nvSpPr>
          <p:cNvPr id="2" name="Rectangle 1"/>
          <p:cNvSpPr/>
          <p:nvPr/>
        </p:nvSpPr>
        <p:spPr>
          <a:xfrm>
            <a:off x="2237668" y="2280785"/>
            <a:ext cx="7716664" cy="430887"/>
          </a:xfrm>
          <a:prstGeom prst="rect">
            <a:avLst/>
          </a:prstGeom>
        </p:spPr>
        <p:txBody>
          <a:bodyPr wrap="none">
            <a:spAutoFit/>
          </a:bodyPr>
          <a:lstStyle/>
          <a:p>
            <a:r>
              <a:rPr lang="en-GB" sz="2200" b="0" dirty="0" smtClean="0">
                <a:latin typeface="+mj-lt"/>
              </a:rPr>
              <a:t>Started on 03.10.2016 at 09:00 and ended on 04.10.2016 at</a:t>
            </a:r>
            <a:r>
              <a:rPr lang="en-GB" sz="2200" b="0" baseline="0" dirty="0" smtClean="0">
                <a:latin typeface="+mj-lt"/>
              </a:rPr>
              <a:t> </a:t>
            </a:r>
            <a:r>
              <a:rPr lang="en-GB" sz="2200" b="0" dirty="0" smtClean="0">
                <a:latin typeface="+mj-lt"/>
              </a:rPr>
              <a:t>17:00</a:t>
            </a:r>
          </a:p>
        </p:txBody>
      </p:sp>
      <p:sp>
        <p:nvSpPr>
          <p:cNvPr id="12" name="TextShape 1"/>
          <p:cNvSpPr txBox="1"/>
          <p:nvPr/>
        </p:nvSpPr>
        <p:spPr>
          <a:xfrm>
            <a:off x="800248" y="4174169"/>
            <a:ext cx="10872662" cy="2090552"/>
          </a:xfrm>
          <a:prstGeom prst="rect">
            <a:avLst/>
          </a:prstGeom>
          <a:solidFill>
            <a:srgbClr val="FF9103"/>
          </a:solidFill>
        </p:spPr>
        <p:txBody>
          <a:bodyPr lIns="0" tIns="0" rIns="0" bIns="0" anchor="ctr"/>
          <a:lstStyle/>
          <a:p>
            <a:r>
              <a:rPr lang="en-US" sz="2800" b="1" dirty="0" smtClean="0">
                <a:latin typeface="Arial" charset="0"/>
                <a:ea typeface="Arial" charset="0"/>
                <a:cs typeface="Arial" charset="0"/>
              </a:rPr>
              <a:t> A 33hour team project supported by advisors</a:t>
            </a:r>
          </a:p>
          <a:p>
            <a:r>
              <a:rPr lang="en-US" sz="2800" b="1" dirty="0">
                <a:latin typeface="Arial" charset="0"/>
                <a:ea typeface="Arial" charset="0"/>
                <a:cs typeface="Arial" charset="0"/>
              </a:rPr>
              <a:t>	</a:t>
            </a:r>
            <a:r>
              <a:rPr lang="en-US" sz="2400" b="1" dirty="0" smtClean="0">
                <a:latin typeface="Arial" charset="0"/>
                <a:ea typeface="Arial" charset="0"/>
                <a:cs typeface="Arial" charset="0"/>
              </a:rPr>
              <a:t>CMS scientists (and guides)</a:t>
            </a:r>
          </a:p>
          <a:p>
            <a:pPr lvl="2"/>
            <a:r>
              <a:rPr lang="en-US" sz="2400" b="1" dirty="0" smtClean="0">
                <a:latin typeface="Arial" charset="0"/>
                <a:ea typeface="Arial" charset="0"/>
                <a:cs typeface="Arial" charset="0"/>
              </a:rPr>
              <a:t>Senior product designers</a:t>
            </a:r>
          </a:p>
          <a:p>
            <a:pPr lvl="2"/>
            <a:r>
              <a:rPr lang="en-US" sz="2400" b="1" dirty="0" smtClean="0">
                <a:latin typeface="Arial" charset="0"/>
                <a:ea typeface="Arial" charset="0"/>
                <a:cs typeface="Arial" charset="0"/>
              </a:rPr>
              <a:t>Technical professionals</a:t>
            </a:r>
          </a:p>
          <a:p>
            <a:pPr lvl="2"/>
            <a:r>
              <a:rPr lang="en-US" sz="2400" b="1" dirty="0" smtClean="0">
                <a:latin typeface="Arial" charset="0"/>
                <a:ea typeface="Arial" charset="0"/>
                <a:cs typeface="Arial" charset="0"/>
              </a:rPr>
              <a:t>Communication professionals</a:t>
            </a:r>
            <a:endParaRPr sz="1200" dirty="0">
              <a:latin typeface="Arial" charset="0"/>
              <a:ea typeface="Arial" charset="0"/>
              <a:cs typeface="Arial" charset="0"/>
            </a:endParaRPr>
          </a:p>
        </p:txBody>
      </p:sp>
      <p:pic>
        <p:nvPicPr>
          <p:cNvPr id="13" name="Picture 12"/>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9054793" y="4987654"/>
            <a:ext cx="1214416" cy="753686"/>
          </a:xfrm>
          <a:prstGeom prst="rect">
            <a:avLst/>
          </a:prstGeom>
        </p:spPr>
      </p:pic>
      <p:sp>
        <p:nvSpPr>
          <p:cNvPr id="14" name="TextBox 13"/>
          <p:cNvSpPr txBox="1"/>
          <p:nvPr/>
        </p:nvSpPr>
        <p:spPr>
          <a:xfrm>
            <a:off x="10144019" y="5004707"/>
            <a:ext cx="1326004" cy="646331"/>
          </a:xfrm>
          <a:prstGeom prst="rect">
            <a:avLst/>
          </a:prstGeom>
          <a:noFill/>
        </p:spPr>
        <p:txBody>
          <a:bodyPr wrap="none" rtlCol="0">
            <a:spAutoFit/>
          </a:bodyPr>
          <a:lstStyle/>
          <a:p>
            <a:pPr algn="ctr"/>
            <a:r>
              <a:rPr lang="en-GB" dirty="0" smtClean="0">
                <a:latin typeface="Arial" charset="0"/>
                <a:ea typeface="Arial" charset="0"/>
                <a:cs typeface="Arial" charset="0"/>
              </a:rPr>
              <a:t>Pizza party</a:t>
            </a:r>
          </a:p>
          <a:p>
            <a:pPr algn="ctr"/>
            <a:r>
              <a:rPr lang="en-GB" dirty="0" smtClean="0">
                <a:latin typeface="Arial" charset="0"/>
                <a:ea typeface="Arial" charset="0"/>
                <a:cs typeface="Arial" charset="0"/>
              </a:rPr>
              <a:t>included</a:t>
            </a:r>
            <a:endParaRPr lang="en-GB" dirty="0">
              <a:latin typeface="Arial" charset="0"/>
              <a:ea typeface="Arial" charset="0"/>
              <a:cs typeface="Arial" charset="0"/>
            </a:endParaRPr>
          </a:p>
        </p:txBody>
      </p:sp>
    </p:spTree>
    <p:extLst>
      <p:ext uri="{BB962C8B-B14F-4D97-AF65-F5344CB8AC3E}">
        <p14:creationId xmlns:p14="http://schemas.microsoft.com/office/powerpoint/2010/main" val="20544566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1078523"/>
          </a:xfrm>
          <a:prstGeom prst="rect">
            <a:avLst/>
          </a:prstGeom>
        </p:spPr>
      </p:pic>
      <p:sp>
        <p:nvSpPr>
          <p:cNvPr id="5" name="TextBox 4"/>
          <p:cNvSpPr txBox="1"/>
          <p:nvPr/>
        </p:nvSpPr>
        <p:spPr>
          <a:xfrm>
            <a:off x="5215167" y="1004088"/>
            <a:ext cx="1439625" cy="707886"/>
          </a:xfrm>
          <a:prstGeom prst="rect">
            <a:avLst/>
          </a:prstGeom>
          <a:noFill/>
        </p:spPr>
        <p:txBody>
          <a:bodyPr wrap="none" rtlCol="0">
            <a:spAutoFit/>
          </a:bodyPr>
          <a:lstStyle/>
          <a:p>
            <a:r>
              <a:rPr lang="en-GB" sz="4000" b="1" dirty="0" smtClean="0"/>
              <a:t>STEPS</a:t>
            </a:r>
            <a:endParaRPr lang="en-GB" sz="4000" b="1" dirty="0"/>
          </a:p>
        </p:txBody>
      </p:sp>
      <p:sp>
        <p:nvSpPr>
          <p:cNvPr id="12" name="TextBox 11"/>
          <p:cNvSpPr txBox="1"/>
          <p:nvPr/>
        </p:nvSpPr>
        <p:spPr>
          <a:xfrm>
            <a:off x="734356" y="1299945"/>
            <a:ext cx="2095445" cy="369332"/>
          </a:xfrm>
          <a:prstGeom prst="rect">
            <a:avLst/>
          </a:prstGeom>
          <a:noFill/>
        </p:spPr>
        <p:txBody>
          <a:bodyPr wrap="none" rtlCol="0">
            <a:spAutoFit/>
          </a:bodyPr>
          <a:lstStyle/>
          <a:p>
            <a:r>
              <a:rPr lang="en-GB" dirty="0" smtClean="0">
                <a:latin typeface="Arial" charset="0"/>
                <a:ea typeface="Arial" charset="0"/>
                <a:cs typeface="Arial" charset="0"/>
              </a:rPr>
              <a:t>Conceptual design</a:t>
            </a:r>
            <a:endParaRPr lang="en-GB" dirty="0">
              <a:latin typeface="Arial" charset="0"/>
              <a:ea typeface="Arial" charset="0"/>
              <a:cs typeface="Arial" charset="0"/>
            </a:endParaRPr>
          </a:p>
        </p:txBody>
      </p:sp>
      <p:pic>
        <p:nvPicPr>
          <p:cNvPr id="13" name="Picture 12"/>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14726" y="1719215"/>
            <a:ext cx="3391128" cy="2260752"/>
          </a:xfrm>
          <a:prstGeom prst="rect">
            <a:avLst/>
          </a:prstGeom>
        </p:spPr>
      </p:pic>
      <p:sp>
        <p:nvSpPr>
          <p:cNvPr id="14" name="TextBox 13"/>
          <p:cNvSpPr txBox="1"/>
          <p:nvPr/>
        </p:nvSpPr>
        <p:spPr>
          <a:xfrm>
            <a:off x="9346863" y="1640575"/>
            <a:ext cx="1479892" cy="369332"/>
          </a:xfrm>
          <a:prstGeom prst="rect">
            <a:avLst/>
          </a:prstGeom>
          <a:noFill/>
        </p:spPr>
        <p:txBody>
          <a:bodyPr wrap="none" rtlCol="0">
            <a:spAutoFit/>
          </a:bodyPr>
          <a:lstStyle/>
          <a:p>
            <a:r>
              <a:rPr lang="en-GB" dirty="0" smtClean="0">
                <a:latin typeface="Arial" charset="0"/>
                <a:ea typeface="Arial" charset="0"/>
                <a:cs typeface="Arial" charset="0"/>
              </a:rPr>
              <a:t>Presentation</a:t>
            </a:r>
            <a:endParaRPr lang="en-GB" dirty="0">
              <a:latin typeface="Arial" charset="0"/>
              <a:ea typeface="Arial" charset="0"/>
              <a:cs typeface="Arial" charset="0"/>
            </a:endParaRPr>
          </a:p>
        </p:txBody>
      </p:sp>
      <p:pic>
        <p:nvPicPr>
          <p:cNvPr id="15" name="Picture 14"/>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4654813" y="2020662"/>
            <a:ext cx="2952589" cy="1968392"/>
          </a:xfrm>
          <a:prstGeom prst="rect">
            <a:avLst/>
          </a:prstGeom>
        </p:spPr>
      </p:pic>
      <p:pic>
        <p:nvPicPr>
          <p:cNvPr id="16" name="Picture 15"/>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6354080" y="3165421"/>
            <a:ext cx="2118360" cy="2824480"/>
          </a:xfrm>
          <a:prstGeom prst="rect">
            <a:avLst/>
          </a:prstGeom>
        </p:spPr>
      </p:pic>
      <p:sp>
        <p:nvSpPr>
          <p:cNvPr id="17" name="TextBox 16"/>
          <p:cNvSpPr txBox="1"/>
          <p:nvPr/>
        </p:nvSpPr>
        <p:spPr>
          <a:xfrm>
            <a:off x="5200045" y="1580009"/>
            <a:ext cx="1351652" cy="369332"/>
          </a:xfrm>
          <a:prstGeom prst="rect">
            <a:avLst/>
          </a:prstGeom>
          <a:noFill/>
        </p:spPr>
        <p:txBody>
          <a:bodyPr wrap="none" rtlCol="0">
            <a:spAutoFit/>
          </a:bodyPr>
          <a:lstStyle/>
          <a:p>
            <a:r>
              <a:rPr lang="en-GB" dirty="0" smtClean="0">
                <a:latin typeface="Arial" charset="0"/>
                <a:ea typeface="Arial" charset="0"/>
                <a:cs typeface="Arial" charset="0"/>
              </a:rPr>
              <a:t>Prototyping</a:t>
            </a:r>
            <a:endParaRPr lang="en-GB" dirty="0">
              <a:latin typeface="Arial" charset="0"/>
              <a:ea typeface="Arial" charset="0"/>
              <a:cs typeface="Arial" charset="0"/>
            </a:endParaRPr>
          </a:p>
        </p:txBody>
      </p:sp>
      <p:pic>
        <p:nvPicPr>
          <p:cNvPr id="18" name="Picture 17"/>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81784" y="3487130"/>
            <a:ext cx="3400588" cy="2267058"/>
          </a:xfrm>
          <a:prstGeom prst="rect">
            <a:avLst/>
          </a:prstGeom>
        </p:spPr>
      </p:pic>
      <p:pic>
        <p:nvPicPr>
          <p:cNvPr id="19" name="Picture 18"/>
          <p:cNvPicPr>
            <a:picLocks noChangeAspect="1"/>
          </p:cNvPicPr>
          <p:nvPr/>
        </p:nvPicPr>
        <p:blipFill rotWithShape="1">
          <a:blip r:embed="rId7" cstate="print">
            <a:extLst>
              <a:ext uri="{28A0092B-C50C-407E-A947-70E740481C1C}">
                <a14:useLocalDpi xmlns:a14="http://schemas.microsoft.com/office/drawing/2010/main"/>
              </a:ext>
            </a:extLst>
          </a:blip>
          <a:srcRect/>
          <a:stretch/>
        </p:blipFill>
        <p:spPr>
          <a:xfrm>
            <a:off x="8854066" y="2036675"/>
            <a:ext cx="2695355" cy="1814180"/>
          </a:xfrm>
          <a:prstGeom prst="rect">
            <a:avLst/>
          </a:prstGeom>
        </p:spPr>
      </p:pic>
      <p:sp>
        <p:nvSpPr>
          <p:cNvPr id="20" name="Right Arrow 19"/>
          <p:cNvSpPr/>
          <p:nvPr/>
        </p:nvSpPr>
        <p:spPr>
          <a:xfrm>
            <a:off x="3790946" y="1469658"/>
            <a:ext cx="978408" cy="484632"/>
          </a:xfrm>
          <a:prstGeom prst="rightArrow">
            <a:avLst/>
          </a:prstGeom>
          <a:solidFill>
            <a:srgbClr val="FF910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1" name="Right Arrow 20"/>
          <p:cNvSpPr/>
          <p:nvPr/>
        </p:nvSpPr>
        <p:spPr>
          <a:xfrm>
            <a:off x="7955784" y="1395024"/>
            <a:ext cx="978408" cy="484632"/>
          </a:xfrm>
          <a:prstGeom prst="rightArrow">
            <a:avLst/>
          </a:prstGeom>
          <a:solidFill>
            <a:srgbClr val="FF910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22" name="Picture 21"/>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a:off x="9219638" y="3371742"/>
            <a:ext cx="2927058" cy="1951372"/>
          </a:xfrm>
          <a:prstGeom prst="rect">
            <a:avLst/>
          </a:prstGeom>
        </p:spPr>
      </p:pic>
      <p:sp>
        <p:nvSpPr>
          <p:cNvPr id="6" name="Rectangle 5"/>
          <p:cNvSpPr/>
          <p:nvPr/>
        </p:nvSpPr>
        <p:spPr>
          <a:xfrm>
            <a:off x="-51567" y="5754188"/>
            <a:ext cx="3574113" cy="646331"/>
          </a:xfrm>
          <a:prstGeom prst="rect">
            <a:avLst/>
          </a:prstGeom>
        </p:spPr>
        <p:txBody>
          <a:bodyPr wrap="square">
            <a:spAutoFit/>
          </a:bodyPr>
          <a:lstStyle/>
          <a:p>
            <a:pPr lvl="1"/>
            <a:r>
              <a:rPr lang="en-US" sz="1600" dirty="0" smtClean="0"/>
              <a:t>From 09:00 in team containers</a:t>
            </a:r>
          </a:p>
          <a:p>
            <a:pPr lvl="1"/>
            <a:r>
              <a:rPr lang="en-US" sz="2000" u="sng" dirty="0" smtClean="0"/>
              <a:t>Advisers feedback </a:t>
            </a:r>
            <a:r>
              <a:rPr lang="en-US" sz="1600" dirty="0" smtClean="0"/>
              <a:t> ~ 10:00</a:t>
            </a:r>
          </a:p>
        </p:txBody>
      </p:sp>
      <p:sp>
        <p:nvSpPr>
          <p:cNvPr id="7" name="Rectangle 6"/>
          <p:cNvSpPr/>
          <p:nvPr/>
        </p:nvSpPr>
        <p:spPr>
          <a:xfrm>
            <a:off x="3257550" y="4060375"/>
            <a:ext cx="3096530" cy="2308324"/>
          </a:xfrm>
          <a:prstGeom prst="rect">
            <a:avLst/>
          </a:prstGeom>
        </p:spPr>
        <p:txBody>
          <a:bodyPr wrap="square">
            <a:spAutoFit/>
          </a:bodyPr>
          <a:lstStyle/>
          <a:p>
            <a:pPr lvl="1"/>
            <a:r>
              <a:rPr lang="en-US" sz="1600" dirty="0" smtClean="0"/>
              <a:t>Prototyping facilities and material: </a:t>
            </a:r>
          </a:p>
          <a:p>
            <a:pPr lvl="1"/>
            <a:r>
              <a:rPr lang="en-US" sz="1600" dirty="0" smtClean="0"/>
              <a:t>3D printers, machine shop, electronics workshop</a:t>
            </a:r>
          </a:p>
          <a:p>
            <a:pPr lvl="1"/>
            <a:r>
              <a:rPr lang="en-US" sz="1600" dirty="0" smtClean="0"/>
              <a:t>Wood, metal, cloth, </a:t>
            </a:r>
            <a:r>
              <a:rPr lang="en-US" sz="1600" dirty="0" err="1" smtClean="0"/>
              <a:t>lego</a:t>
            </a:r>
            <a:r>
              <a:rPr lang="en-US" sz="1600" dirty="0" smtClean="0"/>
              <a:t> blocks, electronics components, foam, </a:t>
            </a:r>
            <a:r>
              <a:rPr lang="en-US" sz="1600" dirty="0" err="1" smtClean="0"/>
              <a:t>Sugru</a:t>
            </a:r>
            <a:r>
              <a:rPr lang="en-US" sz="1600" dirty="0" smtClean="0"/>
              <a:t>, </a:t>
            </a:r>
            <a:r>
              <a:rPr lang="en-US" sz="1600" dirty="0" err="1" smtClean="0"/>
              <a:t>Pledoh</a:t>
            </a:r>
            <a:r>
              <a:rPr lang="en-US" sz="1600" dirty="0" smtClean="0"/>
              <a:t>, tape, cardboard, springs, magnets …</a:t>
            </a:r>
            <a:endParaRPr lang="en-GB" dirty="0"/>
          </a:p>
        </p:txBody>
      </p:sp>
      <p:sp>
        <p:nvSpPr>
          <p:cNvPr id="8" name="Rectangle 7"/>
          <p:cNvSpPr/>
          <p:nvPr/>
        </p:nvSpPr>
        <p:spPr>
          <a:xfrm>
            <a:off x="8854066" y="5405126"/>
            <a:ext cx="3033134" cy="584775"/>
          </a:xfrm>
          <a:prstGeom prst="rect">
            <a:avLst/>
          </a:prstGeom>
        </p:spPr>
        <p:txBody>
          <a:bodyPr wrap="square">
            <a:spAutoFit/>
          </a:bodyPr>
          <a:lstStyle/>
          <a:p>
            <a:pPr lvl="1"/>
            <a:r>
              <a:rPr lang="en-US" sz="1600" dirty="0" smtClean="0"/>
              <a:t>17:00</a:t>
            </a:r>
          </a:p>
          <a:p>
            <a:pPr lvl="1"/>
            <a:r>
              <a:rPr lang="en-US" sz="1600" dirty="0" smtClean="0"/>
              <a:t>Duration: max 20’ incl. Q&amp;A</a:t>
            </a:r>
          </a:p>
        </p:txBody>
      </p:sp>
    </p:spTree>
    <p:extLst>
      <p:ext uri="{BB962C8B-B14F-4D97-AF65-F5344CB8AC3E}">
        <p14:creationId xmlns:p14="http://schemas.microsoft.com/office/powerpoint/2010/main" val="209275968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1078523"/>
          </a:xfrm>
          <a:prstGeom prst="rect">
            <a:avLst/>
          </a:prstGeom>
        </p:spPr>
      </p:pic>
      <p:sp>
        <p:nvSpPr>
          <p:cNvPr id="5" name="TextBox 4"/>
          <p:cNvSpPr txBox="1"/>
          <p:nvPr/>
        </p:nvSpPr>
        <p:spPr>
          <a:xfrm>
            <a:off x="5015139" y="1093912"/>
            <a:ext cx="2574551" cy="707886"/>
          </a:xfrm>
          <a:prstGeom prst="rect">
            <a:avLst/>
          </a:prstGeom>
          <a:noFill/>
        </p:spPr>
        <p:txBody>
          <a:bodyPr wrap="none" rtlCol="0">
            <a:spAutoFit/>
          </a:bodyPr>
          <a:lstStyle/>
          <a:p>
            <a:r>
              <a:rPr lang="en-GB" sz="4000" b="1" dirty="0" smtClean="0">
                <a:latin typeface="+mj-lt"/>
              </a:rPr>
              <a:t>WORKING…</a:t>
            </a:r>
            <a:endParaRPr lang="en-GB" sz="4000" b="1" dirty="0">
              <a:latin typeface="+mj-lt"/>
            </a:endParaRPr>
          </a:p>
        </p:txBody>
      </p:sp>
      <p:pic>
        <p:nvPicPr>
          <p:cNvPr id="9" name="Picture 2" descr="http://cmscreate.web.cern.ch/sites/cmscreate.web.cern.ch/files/images/icons-color/icon-about-cms-create-01-red.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0041" y="3752760"/>
            <a:ext cx="1085850" cy="1362075"/>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447782" y="5341333"/>
            <a:ext cx="2665281" cy="646331"/>
          </a:xfrm>
          <a:prstGeom prst="rect">
            <a:avLst/>
          </a:prstGeom>
          <a:noFill/>
        </p:spPr>
        <p:txBody>
          <a:bodyPr wrap="none" rtlCol="0">
            <a:spAutoFit/>
          </a:bodyPr>
          <a:lstStyle/>
          <a:p>
            <a:r>
              <a:rPr lang="en-GB" sz="3600" b="1" dirty="0" smtClean="0">
                <a:latin typeface="+mj-lt"/>
              </a:rPr>
              <a:t>Last hour !!!! </a:t>
            </a:r>
            <a:endParaRPr lang="en-GB" sz="3600" b="1" dirty="0">
              <a:latin typeface="+mj-lt"/>
            </a:endParaRPr>
          </a:p>
        </p:txBody>
      </p:sp>
      <p:pic>
        <p:nvPicPr>
          <p:cNvPr id="16" name="Picture 1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66088" y="1953691"/>
            <a:ext cx="2423243" cy="1817432"/>
          </a:xfrm>
          <a:prstGeom prst="rect">
            <a:avLst/>
          </a:prstGeom>
        </p:spPr>
      </p:pic>
      <p:pic>
        <p:nvPicPr>
          <p:cNvPr id="17" name="Picture 1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933854" y="4455274"/>
            <a:ext cx="2362823" cy="1772118"/>
          </a:xfrm>
          <a:prstGeom prst="rect">
            <a:avLst/>
          </a:prstGeom>
        </p:spPr>
      </p:pic>
      <p:pic>
        <p:nvPicPr>
          <p:cNvPr id="18" name="Picture 1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259187" y="2094756"/>
            <a:ext cx="2360738" cy="1770554"/>
          </a:xfrm>
          <a:prstGeom prst="rect">
            <a:avLst/>
          </a:prstGeom>
        </p:spPr>
      </p:pic>
      <p:pic>
        <p:nvPicPr>
          <p:cNvPr id="19" name="Picture 1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097802" y="3865310"/>
            <a:ext cx="1825626" cy="2434168"/>
          </a:xfrm>
          <a:prstGeom prst="rect">
            <a:avLst/>
          </a:prstGeom>
        </p:spPr>
      </p:pic>
      <p:sp>
        <p:nvSpPr>
          <p:cNvPr id="3" name="Rectangle 2"/>
          <p:cNvSpPr/>
          <p:nvPr/>
        </p:nvSpPr>
        <p:spPr>
          <a:xfrm>
            <a:off x="8015498" y="1725424"/>
            <a:ext cx="962635" cy="369332"/>
          </a:xfrm>
          <a:prstGeom prst="rect">
            <a:avLst/>
          </a:prstGeom>
        </p:spPr>
        <p:txBody>
          <a:bodyPr wrap="none">
            <a:spAutoFit/>
          </a:bodyPr>
          <a:lstStyle/>
          <a:p>
            <a:pPr algn="ctr"/>
            <a:r>
              <a:rPr lang="en-GB" b="1" u="sng" dirty="0" smtClean="0">
                <a:solidFill>
                  <a:schemeClr val="tx1"/>
                </a:solidFill>
                <a:latin typeface="Arial" charset="0"/>
                <a:ea typeface="Arial" charset="0"/>
                <a:cs typeface="Arial" charset="0"/>
              </a:rPr>
              <a:t>Team 4</a:t>
            </a:r>
          </a:p>
        </p:txBody>
      </p:sp>
      <p:sp>
        <p:nvSpPr>
          <p:cNvPr id="6" name="Rectangle 5"/>
          <p:cNvSpPr/>
          <p:nvPr/>
        </p:nvSpPr>
        <p:spPr>
          <a:xfrm>
            <a:off x="2981536" y="1569660"/>
            <a:ext cx="962636" cy="369332"/>
          </a:xfrm>
          <a:prstGeom prst="rect">
            <a:avLst/>
          </a:prstGeom>
        </p:spPr>
        <p:txBody>
          <a:bodyPr wrap="none">
            <a:spAutoFit/>
          </a:bodyPr>
          <a:lstStyle/>
          <a:p>
            <a:r>
              <a:rPr lang="en-GB" b="1" u="sng" dirty="0" smtClean="0">
                <a:solidFill>
                  <a:schemeClr val="tx1"/>
                </a:solidFill>
                <a:latin typeface="Arial" charset="0"/>
                <a:ea typeface="Arial" charset="0"/>
                <a:cs typeface="Arial" charset="0"/>
              </a:rPr>
              <a:t>Team 3</a:t>
            </a:r>
            <a:endParaRPr lang="en-GB" dirty="0"/>
          </a:p>
        </p:txBody>
      </p:sp>
      <p:sp>
        <p:nvSpPr>
          <p:cNvPr id="7" name="Rectangle 6"/>
          <p:cNvSpPr/>
          <p:nvPr/>
        </p:nvSpPr>
        <p:spPr>
          <a:xfrm>
            <a:off x="9502543" y="4064466"/>
            <a:ext cx="962635" cy="369332"/>
          </a:xfrm>
          <a:prstGeom prst="rect">
            <a:avLst/>
          </a:prstGeom>
        </p:spPr>
        <p:txBody>
          <a:bodyPr wrap="none">
            <a:spAutoFit/>
          </a:bodyPr>
          <a:lstStyle/>
          <a:p>
            <a:pPr lvl="0" algn="ctr">
              <a:defRPr/>
            </a:pPr>
            <a:r>
              <a:rPr lang="en-GB" b="1" u="sng" dirty="0">
                <a:latin typeface="Arial" charset="0"/>
                <a:ea typeface="Arial" charset="0"/>
                <a:cs typeface="Arial" charset="0"/>
              </a:rPr>
              <a:t>Team 2</a:t>
            </a:r>
          </a:p>
        </p:txBody>
      </p:sp>
      <p:sp>
        <p:nvSpPr>
          <p:cNvPr id="8" name="Rectangle 7"/>
          <p:cNvSpPr/>
          <p:nvPr/>
        </p:nvSpPr>
        <p:spPr>
          <a:xfrm>
            <a:off x="5549725" y="3495978"/>
            <a:ext cx="1026755" cy="369332"/>
          </a:xfrm>
          <a:prstGeom prst="rect">
            <a:avLst/>
          </a:prstGeom>
        </p:spPr>
        <p:txBody>
          <a:bodyPr wrap="none">
            <a:spAutoFit/>
          </a:bodyPr>
          <a:lstStyle/>
          <a:p>
            <a:pPr algn="ctr"/>
            <a:r>
              <a:rPr lang="en-GB" b="1" u="sng" dirty="0" smtClean="0">
                <a:solidFill>
                  <a:schemeClr val="tx1"/>
                </a:solidFill>
                <a:latin typeface="Arial" charset="0"/>
                <a:ea typeface="Arial" charset="0"/>
                <a:cs typeface="Arial" charset="0"/>
              </a:rPr>
              <a:t>Team 1 </a:t>
            </a:r>
          </a:p>
        </p:txBody>
      </p:sp>
    </p:spTree>
    <p:extLst>
      <p:ext uri="{BB962C8B-B14F-4D97-AF65-F5344CB8AC3E}">
        <p14:creationId xmlns:p14="http://schemas.microsoft.com/office/powerpoint/2010/main" val="236368388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1872</TotalTime>
  <Words>941</Words>
  <Application>Microsoft Office PowerPoint</Application>
  <PresentationFormat>Widescreen</PresentationFormat>
  <Paragraphs>164</Paragraphs>
  <Slides>31</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31</vt:i4>
      </vt:variant>
    </vt:vector>
  </HeadingPairs>
  <TitlesOfParts>
    <vt:vector size="38" baseType="lpstr">
      <vt:lpstr>Arial</vt:lpstr>
      <vt:lpstr>Arial</vt:lpstr>
      <vt:lpstr>Calibri</vt:lpstr>
      <vt:lpstr>Calibri Light</vt:lpstr>
      <vt:lpstr>Times New Roman</vt:lpstr>
      <vt:lpstr>Wingdings</vt:lpstr>
      <vt:lpstr>Office Theme</vt:lpstr>
      <vt:lpstr>CMS CREATE #2</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Barbora Gulejova</dc:creator>
  <cp:lastModifiedBy>Barbora Bruant Gulejova</cp:lastModifiedBy>
  <cp:revision>54</cp:revision>
  <dcterms:created xsi:type="dcterms:W3CDTF">2016-11-08T16:44:48Z</dcterms:created>
  <dcterms:modified xsi:type="dcterms:W3CDTF">2016-11-10T14:09:34Z</dcterms:modified>
</cp:coreProperties>
</file>