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3" r:id="rId16"/>
    <p:sldId id="272" r:id="rId17"/>
    <p:sldId id="270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563" autoAdjust="0"/>
  </p:normalViewPr>
  <p:slideViewPr>
    <p:cSldViewPr snapToGrid="0" snapToObjects="1" showGuides="1">
      <p:cViewPr varScale="1">
        <p:scale>
          <a:sx n="83" d="100"/>
          <a:sy n="83" d="100"/>
        </p:scale>
        <p:origin x="-1432" y="-104"/>
      </p:cViewPr>
      <p:guideLst>
        <p:guide orient="horz" pos="209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BC6BF-7A0B-2542-9337-747EDA985048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CB4525-1EAB-4C40-A6F8-DB3D0F498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823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3EC8C-7D73-AF49-8907-C2D6157A1AF4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6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2530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CAFA-0D0E-CA41-BCD0-A7AAD9A5986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6BB8-3628-A14E-90F9-8A8BDEF02C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823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CAFA-0D0E-CA41-BCD0-A7AAD9A5986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6BB8-3628-A14E-90F9-8A8BDEF02C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3117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CAFA-0D0E-CA41-BCD0-A7AAD9A5986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6BB8-3628-A14E-90F9-8A8BDEF02C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3800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CAFA-0D0E-CA41-BCD0-A7AAD9A5986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6BB8-3628-A14E-90F9-8A8BDEF02C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4131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CAFA-0D0E-CA41-BCD0-A7AAD9A5986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6BB8-3628-A14E-90F9-8A8BDEF02C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1370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CAFA-0D0E-CA41-BCD0-A7AAD9A5986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6BB8-3628-A14E-90F9-8A8BDEF02C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2479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CAFA-0D0E-CA41-BCD0-A7AAD9A5986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6BB8-3628-A14E-90F9-8A8BDEF02C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8864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CAFA-0D0E-CA41-BCD0-A7AAD9A5986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6BB8-3628-A14E-90F9-8A8BDEF02C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2112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CAFA-0D0E-CA41-BCD0-A7AAD9A5986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6BB8-3628-A14E-90F9-8A8BDEF02C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21046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CAFA-0D0E-CA41-BCD0-A7AAD9A5986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6BB8-3628-A14E-90F9-8A8BDEF02C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4969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CAFA-0D0E-CA41-BCD0-A7AAD9A5986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6BB8-3628-A14E-90F9-8A8BDEF02C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2885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DCAFA-0D0E-CA41-BCD0-A7AAD9A5986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26BB8-3628-A14E-90F9-8A8BDEF02C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5073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5" Type="http://schemas.openxmlformats.org/officeDocument/2006/relationships/image" Target="../media/image6.jpe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6.jpe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4" Type="http://schemas.openxmlformats.org/officeDocument/2006/relationships/image" Target="../media/image48.jpg"/><Relationship Id="rId5" Type="http://schemas.openxmlformats.org/officeDocument/2006/relationships/image" Target="../media/image49.jpg"/><Relationship Id="rId6" Type="http://schemas.openxmlformats.org/officeDocument/2006/relationships/image" Target="../media/image5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jpeg"/><Relationship Id="rId8" Type="http://schemas.openxmlformats.org/officeDocument/2006/relationships/image" Target="../media/image21.png"/><Relationship Id="rId9" Type="http://schemas.openxmlformats.org/officeDocument/2006/relationships/image" Target="../media/image22.png"/><Relationship Id="rId1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hyperlink" Target="https://indico.cern.ch/event/544827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8387" y="314442"/>
            <a:ext cx="9018579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prstClr val="white"/>
                </a:solidFill>
                <a:latin typeface="Helvetica Light"/>
                <a:cs typeface="Helvetica Light"/>
              </a:rPr>
              <a:t>A Pilot </a:t>
            </a:r>
            <a:r>
              <a:rPr lang="en-US" sz="2400" b="1" dirty="0" smtClean="0">
                <a:solidFill>
                  <a:prstClr val="white"/>
                </a:solidFill>
                <a:latin typeface="Helvetica Light"/>
                <a:cs typeface="Helvetica Light"/>
              </a:rPr>
              <a:t>CPD Course for </a:t>
            </a:r>
            <a:r>
              <a:rPr lang="en-US" sz="2400" b="1" dirty="0">
                <a:solidFill>
                  <a:prstClr val="white"/>
                </a:solidFill>
                <a:latin typeface="Helvetica Light"/>
                <a:cs typeface="Helvetica Light"/>
              </a:rPr>
              <a:t>Primary School Teachers from Greece</a:t>
            </a:r>
          </a:p>
        </p:txBody>
      </p:sp>
      <p:pic>
        <p:nvPicPr>
          <p:cNvPr id="3" name="Picture 2" descr="Screen Shot 2016-08-15 at 9.51.5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75256"/>
            <a:ext cx="9144000" cy="53770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71" y="6026730"/>
            <a:ext cx="914133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normAutofit/>
          </a:bodyPr>
          <a:lstStyle/>
          <a:p>
            <a:pPr algn="ctr"/>
            <a:endParaRPr lang="en-US" sz="2400" dirty="0" smtClean="0">
              <a:solidFill>
                <a:prstClr val="black"/>
              </a:solidFill>
              <a:latin typeface="Helvetica Light"/>
              <a:cs typeface="Helvetica Light"/>
            </a:endParaRPr>
          </a:p>
          <a:p>
            <a:pPr algn="ctr"/>
            <a:r>
              <a:rPr lang="en-US" sz="2000" dirty="0" smtClean="0">
                <a:solidFill>
                  <a:prstClr val="black"/>
                </a:solidFill>
                <a:latin typeface="Helvetica Light"/>
                <a:cs typeface="Helvetica Light"/>
              </a:rPr>
              <a:t>12</a:t>
            </a:r>
            <a:r>
              <a:rPr lang="en-US" sz="2000" baseline="30000" dirty="0" smtClean="0">
                <a:solidFill>
                  <a:prstClr val="black"/>
                </a:solidFill>
                <a:latin typeface="Helvetica Light"/>
                <a:cs typeface="Helvetica Light"/>
              </a:rPr>
              <a:t>th</a:t>
            </a:r>
            <a:r>
              <a:rPr lang="en-US" sz="2000" dirty="0" smtClean="0">
                <a:solidFill>
                  <a:prstClr val="black"/>
                </a:solidFill>
                <a:latin typeface="Helvetica Light"/>
                <a:cs typeface="Helvetica Light"/>
              </a:rPr>
              <a:t> IPPOG Meeting at CERN</a:t>
            </a:r>
          </a:p>
          <a:p>
            <a:pPr algn="ctr"/>
            <a:endParaRPr lang="en-US" sz="2400" dirty="0" smtClean="0">
              <a:solidFill>
                <a:prstClr val="black"/>
              </a:solidFill>
              <a:latin typeface="Helvetica Light"/>
              <a:cs typeface="Helvetica Light"/>
            </a:endParaRPr>
          </a:p>
        </p:txBody>
      </p:sp>
      <p:pic>
        <p:nvPicPr>
          <p:cNvPr id="7" name="Picture 6" descr="CMSlogo_black_red_label_1024_May201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83" y="6053375"/>
            <a:ext cx="788945" cy="788945"/>
          </a:xfrm>
          <a:prstGeom prst="rect">
            <a:avLst/>
          </a:prstGeom>
        </p:spPr>
      </p:pic>
      <p:pic>
        <p:nvPicPr>
          <p:cNvPr id="8" name="Picture 7" descr="Creations_logo.ai (Adobe Illustrator).ps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967"/>
          <a:stretch/>
        </p:blipFill>
        <p:spPr>
          <a:xfrm>
            <a:off x="6324560" y="5707486"/>
            <a:ext cx="3709177" cy="122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94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634333" y="3760992"/>
            <a:ext cx="4454957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white"/>
                </a:solidFill>
                <a:latin typeface="Helvetica Light"/>
                <a:cs typeface="Helvetica Light"/>
              </a:rPr>
              <a:t>Visits</a:t>
            </a:r>
          </a:p>
        </p:txBody>
      </p:sp>
      <p:pic>
        <p:nvPicPr>
          <p:cNvPr id="10" name="Picture 9" descr="MAX_829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7134"/>
            <a:ext cx="4570265" cy="3049224"/>
          </a:xfrm>
          <a:prstGeom prst="rect">
            <a:avLst/>
          </a:prstGeom>
        </p:spPr>
      </p:pic>
      <p:pic>
        <p:nvPicPr>
          <p:cNvPr id="11" name="Picture 10" descr="DSC_098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5676" y="711188"/>
            <a:ext cx="4552755" cy="3035170"/>
          </a:xfrm>
          <a:prstGeom prst="rect">
            <a:avLst/>
          </a:prstGeom>
        </p:spPr>
      </p:pic>
      <p:pic>
        <p:nvPicPr>
          <p:cNvPr id="13" name="Picture 12" descr="MAX_8540-2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09" y="4144220"/>
            <a:ext cx="4545555" cy="27179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-216"/>
            <a:ext cx="915843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prstClr val="black"/>
                </a:solidFill>
                <a:latin typeface="Helvetica Light"/>
                <a:cs typeface="Helvetica Light"/>
              </a:rPr>
              <a:t>Five</a:t>
            </a:r>
            <a:r>
              <a:rPr lang="en-US" sz="3600" dirty="0">
                <a:solidFill>
                  <a:prstClr val="black"/>
                </a:solidFill>
                <a:latin typeface="Helvetica Light"/>
                <a:cs typeface="Helvetica Light"/>
              </a:rPr>
              <a:t>-day Programme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3588" y="671023"/>
            <a:ext cx="4570412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white"/>
                </a:solidFill>
                <a:latin typeface="Helvetica Light"/>
                <a:cs typeface="Helvetica Light"/>
              </a:rPr>
              <a:t>Special workshops</a:t>
            </a:r>
          </a:p>
        </p:txBody>
      </p:sp>
      <p:pic>
        <p:nvPicPr>
          <p:cNvPr id="7" name="Picture 6" descr="13095825_555089441743_4979481303925373341_n-2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" y="0"/>
            <a:ext cx="624697" cy="64611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710" y="3760992"/>
            <a:ext cx="4639623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white"/>
                </a:solidFill>
                <a:latin typeface="Helvetica Light"/>
                <a:cs typeface="Helvetica Light"/>
              </a:rPr>
              <a:t>Seminars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671023"/>
            <a:ext cx="4573588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white"/>
                </a:solidFill>
                <a:latin typeface="Helvetica Light"/>
                <a:cs typeface="Helvetica Light"/>
              </a:rPr>
              <a:t>Hands-on experiments</a:t>
            </a:r>
          </a:p>
        </p:txBody>
      </p:sp>
      <p:pic>
        <p:nvPicPr>
          <p:cNvPr id="4" name="Picture 3" descr="Screen Shot 2016-11-10 at 1.10.24 PM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308"/>
          <a:stretch/>
        </p:blipFill>
        <p:spPr>
          <a:xfrm>
            <a:off x="4570264" y="4210532"/>
            <a:ext cx="4588167" cy="264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37954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216"/>
            <a:ext cx="915843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prstClr val="black"/>
                </a:solidFill>
                <a:latin typeface="Helvetica Light"/>
                <a:cs typeface="Helvetica Light"/>
              </a:rPr>
              <a:t>Evaluation</a:t>
            </a:r>
          </a:p>
        </p:txBody>
      </p:sp>
      <p:pic>
        <p:nvPicPr>
          <p:cNvPr id="12" name="Picture 11" descr="13095825_555089441743_4979481303925373341_n-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" y="0"/>
            <a:ext cx="624697" cy="646115"/>
          </a:xfrm>
          <a:prstGeom prst="rect">
            <a:avLst/>
          </a:prstGeom>
        </p:spPr>
      </p:pic>
      <p:pic>
        <p:nvPicPr>
          <p:cNvPr id="2" name="Picture 1" descr="Photo_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636283"/>
            <a:ext cx="9158431" cy="623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16936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216"/>
            <a:ext cx="915843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prstClr val="black"/>
                </a:solidFill>
                <a:latin typeface="Helvetica Light"/>
                <a:cs typeface="Helvetica Light"/>
              </a:rPr>
              <a:t>Evaluation</a:t>
            </a:r>
          </a:p>
        </p:txBody>
      </p:sp>
      <p:pic>
        <p:nvPicPr>
          <p:cNvPr id="12" name="Picture 11" descr="13095825_555089441743_4979481303925373341_n-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" y="0"/>
            <a:ext cx="624697" cy="646115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3732730" y="5969171"/>
            <a:ext cx="1682413" cy="631812"/>
            <a:chOff x="7461587" y="659160"/>
            <a:chExt cx="1682413" cy="631812"/>
          </a:xfrm>
        </p:grpSpPr>
        <p:pic>
          <p:nvPicPr>
            <p:cNvPr id="3" name="Picture 2" descr="Screen Shot 2016-09-01 at 11.59.21 A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8121889" y="-1142"/>
              <a:ext cx="361809" cy="1682413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7461587" y="952418"/>
              <a:ext cx="16824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Calibri"/>
                </a:rPr>
                <a:t>Disagree </a:t>
              </a:r>
              <a:r>
                <a:rPr lang="en-US" sz="1600" dirty="0">
                  <a:solidFill>
                    <a:prstClr val="black"/>
                  </a:solidFill>
                  <a:latin typeface="Calibri"/>
                  <a:sym typeface="Wingdings"/>
                </a:rPr>
                <a:t> Agree</a:t>
              </a:r>
              <a:endParaRPr lang="en-US" sz="160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56515" y="1501122"/>
            <a:ext cx="1754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Calibri"/>
              </a:rPr>
              <a:t>Usefulness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69101" y="1484627"/>
            <a:ext cx="340416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Calibri"/>
              </a:rPr>
              <a:t>Get familiar w/ culture of science, technology &amp; innovation at CERN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91156" y="1484627"/>
            <a:ext cx="18827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Calibri"/>
              </a:rPr>
              <a:t>Share with  colleagues</a:t>
            </a:r>
          </a:p>
        </p:txBody>
      </p:sp>
      <p:pic>
        <p:nvPicPr>
          <p:cNvPr id="9" name="Picture 8" descr="Screen Shot 2016-09-01 at 12.06.2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494" y="2888596"/>
            <a:ext cx="2514600" cy="2552700"/>
          </a:xfrm>
          <a:prstGeom prst="rect">
            <a:avLst/>
          </a:prstGeom>
        </p:spPr>
      </p:pic>
      <p:pic>
        <p:nvPicPr>
          <p:cNvPr id="11" name="Picture 10" descr="Screen Shot 2016-09-01 at 12.06.30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1087" y="2818803"/>
            <a:ext cx="2425700" cy="2590800"/>
          </a:xfrm>
          <a:prstGeom prst="rect">
            <a:avLst/>
          </a:prstGeom>
        </p:spPr>
      </p:pic>
      <p:pic>
        <p:nvPicPr>
          <p:cNvPr id="14" name="Picture 13" descr="Screen Shot 2016-09-01 at 12.11.33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1419" y="2963598"/>
            <a:ext cx="2540000" cy="242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044614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216"/>
            <a:ext cx="915843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prstClr val="black"/>
                </a:solidFill>
                <a:latin typeface="Helvetica Light"/>
                <a:cs typeface="Helvetica Light"/>
              </a:rPr>
              <a:t>Evaluation</a:t>
            </a:r>
          </a:p>
        </p:txBody>
      </p:sp>
      <p:pic>
        <p:nvPicPr>
          <p:cNvPr id="12" name="Picture 11" descr="13095825_555089441743_4979481303925373341_n-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" y="0"/>
            <a:ext cx="624697" cy="646115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3732730" y="5969171"/>
            <a:ext cx="1682413" cy="631812"/>
            <a:chOff x="7461587" y="659160"/>
            <a:chExt cx="1682413" cy="631812"/>
          </a:xfrm>
        </p:grpSpPr>
        <p:pic>
          <p:nvPicPr>
            <p:cNvPr id="3" name="Picture 2" descr="Screen Shot 2016-09-01 at 11.59.21 A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8121889" y="-1142"/>
              <a:ext cx="361809" cy="1682413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7461587" y="952418"/>
              <a:ext cx="16824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Calibri"/>
                </a:rPr>
                <a:t>Disagree </a:t>
              </a:r>
              <a:r>
                <a:rPr lang="en-US" sz="1600" dirty="0">
                  <a:solidFill>
                    <a:prstClr val="black"/>
                  </a:solidFill>
                  <a:latin typeface="Calibri"/>
                  <a:sym typeface="Wingdings"/>
                </a:rPr>
                <a:t> Agree</a:t>
              </a:r>
              <a:endParaRPr lang="en-US" sz="160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907735" y="1501122"/>
            <a:ext cx="20287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Calibri"/>
              </a:rPr>
              <a:t>Met my expectations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85595" y="1484627"/>
            <a:ext cx="3404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Calibri"/>
              </a:rPr>
              <a:t>Happy w/ </a:t>
            </a:r>
          </a:p>
          <a:p>
            <a:pPr algn="ctr"/>
            <a:r>
              <a:rPr lang="en-US" sz="2400" dirty="0">
                <a:solidFill>
                  <a:prstClr val="black"/>
                </a:solidFill>
                <a:latin typeface="Calibri"/>
              </a:rPr>
              <a:t>organization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7033" y="1484627"/>
            <a:ext cx="18827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Calibri"/>
              </a:rPr>
              <a:t>Recommend to colleagues</a:t>
            </a:r>
          </a:p>
        </p:txBody>
      </p:sp>
      <p:pic>
        <p:nvPicPr>
          <p:cNvPr id="13" name="Picture 12" descr="Screen Shot 2016-09-01 at 12.06.4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422" y="2901278"/>
            <a:ext cx="2616200" cy="2489200"/>
          </a:xfrm>
          <a:prstGeom prst="rect">
            <a:avLst/>
          </a:prstGeom>
        </p:spPr>
      </p:pic>
      <p:pic>
        <p:nvPicPr>
          <p:cNvPr id="2" name="Picture 1" descr="Screen Shot 2016-09-01 at 12.14.50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600" y="2901278"/>
            <a:ext cx="2590800" cy="2501900"/>
          </a:xfrm>
          <a:prstGeom prst="rect">
            <a:avLst/>
          </a:prstGeom>
        </p:spPr>
      </p:pic>
      <p:pic>
        <p:nvPicPr>
          <p:cNvPr id="16" name="Picture 15" descr="Screen Shot 2016-09-01 at 12.16.33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2900" y="2969888"/>
            <a:ext cx="24511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20185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10-06 at 12.04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95" y="1286554"/>
            <a:ext cx="2957680" cy="3571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-216"/>
            <a:ext cx="915843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prstClr val="black"/>
                </a:solidFill>
                <a:latin typeface="Helvetica Light"/>
                <a:cs typeface="Helvetica Light"/>
              </a:rPr>
              <a:t>Dissemination</a:t>
            </a:r>
          </a:p>
        </p:txBody>
      </p:sp>
      <p:pic>
        <p:nvPicPr>
          <p:cNvPr id="12" name="Picture 11" descr="13095825_555089441743_4979481303925373341_n-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" y="0"/>
            <a:ext cx="624697" cy="646115"/>
          </a:xfrm>
          <a:prstGeom prst="rect">
            <a:avLst/>
          </a:prstGeom>
        </p:spPr>
      </p:pic>
      <p:pic>
        <p:nvPicPr>
          <p:cNvPr id="2" name="Picture 1" descr="AAEAAQAAAAAAAAjgAAAAJGZjNmViNzBjLTllYjEtNDI4MC1iZTI1LTZlMzIxYzExZDAzMw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7" t="2981" r="8977" b="7859"/>
          <a:stretch/>
        </p:blipFill>
        <p:spPr>
          <a:xfrm>
            <a:off x="1291273" y="1798983"/>
            <a:ext cx="3005666" cy="46425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52778" y="719668"/>
            <a:ext cx="3005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Calibri"/>
              </a:rPr>
              <a:t>National Newspaper (+video)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41623" y="719668"/>
            <a:ext cx="3005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Calibri"/>
              </a:rPr>
              <a:t>National TV</a:t>
            </a:r>
          </a:p>
        </p:txBody>
      </p:sp>
      <p:pic>
        <p:nvPicPr>
          <p:cNvPr id="6" name="Picture 5" descr="Screen Shot 2016-10-06 at 12.01.4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777" y="1286554"/>
            <a:ext cx="3894667" cy="23140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Screen Shot 2016-10-06 at 12.04.02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127" y="4121611"/>
            <a:ext cx="3984162" cy="2122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Screen Shot 2016-10-06 at 12.11.25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7" y="4670779"/>
            <a:ext cx="3194340" cy="2074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009090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11-09 at 10.39.1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081" y="794775"/>
            <a:ext cx="3898960" cy="24336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1" descr="Screen Shot 2016-11-09 at 10.29.5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" y="794775"/>
            <a:ext cx="5158582" cy="48352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-216"/>
            <a:ext cx="915843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prstClr val="black"/>
                </a:solidFill>
                <a:latin typeface="Helvetica Light"/>
                <a:cs typeface="Helvetica Light"/>
              </a:rPr>
              <a:t>Dissemination</a:t>
            </a:r>
          </a:p>
        </p:txBody>
      </p:sp>
      <p:pic>
        <p:nvPicPr>
          <p:cNvPr id="12" name="Picture 11" descr="13095825_555089441743_4979481303925373341_n-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" y="0"/>
            <a:ext cx="624697" cy="646115"/>
          </a:xfrm>
          <a:prstGeom prst="rect">
            <a:avLst/>
          </a:prstGeom>
        </p:spPr>
      </p:pic>
      <p:pic>
        <p:nvPicPr>
          <p:cNvPr id="17" name="Picture 16" descr="Screen Shot 2016-10-06 at 12.23.3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054" y="3394661"/>
            <a:ext cx="5663555" cy="34093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Screen Shot 2016-11-09 at 10.33.20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" y="4601689"/>
            <a:ext cx="3694990" cy="22022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4552463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216"/>
            <a:ext cx="915843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prstClr val="black"/>
                </a:solidFill>
                <a:latin typeface="Helvetica Light"/>
                <a:cs typeface="Helvetica Light"/>
              </a:rPr>
              <a:t>Dissemination</a:t>
            </a:r>
          </a:p>
        </p:txBody>
      </p:sp>
      <p:pic>
        <p:nvPicPr>
          <p:cNvPr id="12" name="Picture 11" descr="13095825_555089441743_4979481303925373341_n-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" y="0"/>
            <a:ext cx="624697" cy="646115"/>
          </a:xfrm>
          <a:prstGeom prst="rect">
            <a:avLst/>
          </a:prstGeom>
        </p:spPr>
      </p:pic>
      <p:pic>
        <p:nvPicPr>
          <p:cNvPr id="9" name="Picture 8" descr="filippo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11" y="3965221"/>
            <a:ext cx="4369841" cy="2906115"/>
          </a:xfrm>
          <a:prstGeom prst="rect">
            <a:avLst/>
          </a:prstGeom>
        </p:spPr>
      </p:pic>
      <p:pic>
        <p:nvPicPr>
          <p:cNvPr id="11" name="Picture 10" descr="saranti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940" y="776884"/>
            <a:ext cx="4339059" cy="2885644"/>
          </a:xfrm>
          <a:prstGeom prst="rect">
            <a:avLst/>
          </a:prstGeom>
        </p:spPr>
      </p:pic>
      <p:pic>
        <p:nvPicPr>
          <p:cNvPr id="14" name="Picture 13" descr="elen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48" y="776884"/>
            <a:ext cx="4339059" cy="2885644"/>
          </a:xfrm>
          <a:prstGeom prst="rect">
            <a:avLst/>
          </a:prstGeom>
        </p:spPr>
      </p:pic>
      <p:pic>
        <p:nvPicPr>
          <p:cNvPr id="15" name="Picture 14" descr="kyriaki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162" y="3965221"/>
            <a:ext cx="4346837" cy="2892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81020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216"/>
            <a:ext cx="915843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prstClr val="black"/>
                </a:solidFill>
                <a:latin typeface="Helvetica Light"/>
                <a:cs typeface="Helvetica Light"/>
              </a:rPr>
              <a:t>Community Building</a:t>
            </a:r>
            <a:endParaRPr lang="en-US" sz="3600" dirty="0">
              <a:solidFill>
                <a:prstClr val="black"/>
              </a:solidFill>
              <a:latin typeface="Helvetica Light"/>
              <a:cs typeface="Helvetica Light"/>
            </a:endParaRPr>
          </a:p>
        </p:txBody>
      </p:sp>
      <p:pic>
        <p:nvPicPr>
          <p:cNvPr id="12" name="Picture 11" descr="13095825_555089441743_4979481303925373341_n-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" y="0"/>
            <a:ext cx="624697" cy="646115"/>
          </a:xfrm>
          <a:prstGeom prst="rect">
            <a:avLst/>
          </a:prstGeom>
        </p:spPr>
      </p:pic>
      <p:pic>
        <p:nvPicPr>
          <p:cNvPr id="2" name="Picture 1" descr="Screen Shot 2016-11-09 at 10.10.4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9732"/>
            <a:ext cx="9144000" cy="5531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56107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laying-with-protons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>
          <a:xfrm>
            <a:off x="472878" y="-108920"/>
            <a:ext cx="8229600" cy="4525963"/>
          </a:xfrm>
        </p:spPr>
      </p:pic>
      <p:pic>
        <p:nvPicPr>
          <p:cNvPr id="5" name="Picture 4" descr="CMSlogo_black_red_label_1024_May201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83" y="5959295"/>
            <a:ext cx="788945" cy="788945"/>
          </a:xfrm>
          <a:prstGeom prst="rect">
            <a:avLst/>
          </a:prstGeom>
        </p:spPr>
      </p:pic>
      <p:pic>
        <p:nvPicPr>
          <p:cNvPr id="6" name="Picture 5" descr="Creations_logo.ai (Adobe Illustrator).ps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967"/>
          <a:stretch/>
        </p:blipFill>
        <p:spPr>
          <a:xfrm>
            <a:off x="6324560" y="5644766"/>
            <a:ext cx="3709177" cy="12246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61394" y="391998"/>
            <a:ext cx="4217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10" descr="Screen Shot 2016-11-09 at 10.50.37 PM.png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27654"/>
            <a:ext cx="9144000" cy="150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534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:push dir="u"/>
      </p:transition>
    </mc:Choice>
    <mc:Fallback xmlns="">
      <p:transition xmlns:p14="http://schemas.microsoft.com/office/powerpoint/2010/main" spd="slow">
        <p:push dir="u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216"/>
            <a:ext cx="915843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prstClr val="black"/>
                </a:solidFill>
                <a:latin typeface="Helvetica Light"/>
                <a:cs typeface="Helvetica Light"/>
              </a:rPr>
              <a:t>Background</a:t>
            </a:r>
          </a:p>
        </p:txBody>
      </p:sp>
      <p:pic>
        <p:nvPicPr>
          <p:cNvPr id="6" name="Picture 5" descr="Screen Shot 2016-06-15 at 3.56.4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" y="1632786"/>
            <a:ext cx="4579200" cy="4290043"/>
          </a:xfrm>
          <a:prstGeom prst="rect">
            <a:avLst/>
          </a:prstGeom>
        </p:spPr>
      </p:pic>
      <p:pic>
        <p:nvPicPr>
          <p:cNvPr id="7" name="Picture 6" descr="Screen Shot 2016-06-15 at 4.00.1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605" y="1632171"/>
            <a:ext cx="4610395" cy="42906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918448"/>
            <a:ext cx="91440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white"/>
                </a:solidFill>
                <a:latin typeface="Helvetica Light"/>
                <a:cs typeface="Helvetica Light"/>
              </a:rPr>
              <a:t>Fall 2013 - Spring 2014</a:t>
            </a:r>
          </a:p>
        </p:txBody>
      </p:sp>
      <p:pic>
        <p:nvPicPr>
          <p:cNvPr id="9" name="Picture 8" descr="13095825_555089441743_4979481303925373341_n-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" y="0"/>
            <a:ext cx="624697" cy="646115"/>
          </a:xfrm>
          <a:prstGeom prst="rect">
            <a:avLst/>
          </a:prstGeom>
        </p:spPr>
      </p:pic>
      <p:pic>
        <p:nvPicPr>
          <p:cNvPr id="10" name="Picture 9" descr="Screen Shot 2016-06-16 at 11.29.47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1945" y="712224"/>
            <a:ext cx="6348835" cy="85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548220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216"/>
            <a:ext cx="915843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prstClr val="black"/>
                </a:solidFill>
                <a:latin typeface="Helvetica Light"/>
                <a:cs typeface="Helvetica Light"/>
              </a:rPr>
              <a:t>Public Attention</a:t>
            </a:r>
          </a:p>
        </p:txBody>
      </p:sp>
      <p:pic>
        <p:nvPicPr>
          <p:cNvPr id="9" name="Picture 8" descr="13095825_555089441743_4979481303925373341_n-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" y="0"/>
            <a:ext cx="624697" cy="646115"/>
          </a:xfrm>
          <a:prstGeom prst="rect">
            <a:avLst/>
          </a:prstGeom>
        </p:spPr>
      </p:pic>
      <p:pic>
        <p:nvPicPr>
          <p:cNvPr id="11" name="Picture 10" descr="Screen Shot 2016-04-11 at 9.26.4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7910" y="1071279"/>
            <a:ext cx="3974339" cy="444997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4637910" y="5242438"/>
            <a:ext cx="657411" cy="395101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noFill/>
              <a:latin typeface="Calibri"/>
            </a:endParaRPr>
          </a:p>
        </p:txBody>
      </p:sp>
      <p:pic>
        <p:nvPicPr>
          <p:cNvPr id="2" name="Picture 1" descr="Screen Shot 2016-06-16 at 2.11.5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860" y="1071279"/>
            <a:ext cx="3974339" cy="3107097"/>
          </a:xfrm>
          <a:prstGeom prst="rect">
            <a:avLst/>
          </a:prstGeom>
        </p:spPr>
      </p:pic>
      <p:pic>
        <p:nvPicPr>
          <p:cNvPr id="3" name="Picture 2" descr="Screen Shot 2016-06-16 at 2.11.32 PM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860" y="708745"/>
            <a:ext cx="3490095" cy="372535"/>
          </a:xfrm>
          <a:prstGeom prst="rect">
            <a:avLst/>
          </a:prstGeom>
          <a:ln>
            <a:noFill/>
          </a:ln>
        </p:spPr>
      </p:pic>
      <p:pic>
        <p:nvPicPr>
          <p:cNvPr id="4" name="Picture 3" descr="Screen Shot 2016-06-16 at 2.12.19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860" y="3933971"/>
            <a:ext cx="3975929" cy="2924029"/>
          </a:xfrm>
          <a:prstGeom prst="rect">
            <a:avLst/>
          </a:prstGeom>
        </p:spPr>
      </p:pic>
      <p:pic>
        <p:nvPicPr>
          <p:cNvPr id="15" name="Picture 14" descr="Screen Shot 2016-06-14 at 12.40.40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819" y="6052729"/>
            <a:ext cx="5137430" cy="730805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3474819" y="6617123"/>
            <a:ext cx="657411" cy="19449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noFill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465059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216"/>
            <a:ext cx="915843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prstClr val="black"/>
                </a:solidFill>
                <a:latin typeface="Helvetica Light"/>
                <a:cs typeface="Helvetica Light"/>
              </a:rPr>
              <a:t>Support</a:t>
            </a:r>
          </a:p>
        </p:txBody>
      </p:sp>
      <p:pic>
        <p:nvPicPr>
          <p:cNvPr id="9" name="Picture 8" descr="13095825_555089441743_4979481303925373341_n-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" y="0"/>
            <a:ext cx="624697" cy="646115"/>
          </a:xfrm>
          <a:prstGeom prst="rect">
            <a:avLst/>
          </a:prstGeom>
        </p:spPr>
      </p:pic>
      <p:pic>
        <p:nvPicPr>
          <p:cNvPr id="6" name="Picture 5" descr="P105075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" y="646115"/>
            <a:ext cx="4562475" cy="3421856"/>
          </a:xfrm>
          <a:prstGeom prst="rect">
            <a:avLst/>
          </a:prstGeom>
        </p:spPr>
      </p:pic>
      <p:pic>
        <p:nvPicPr>
          <p:cNvPr id="8" name="Picture 7" descr="P105079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36144"/>
            <a:ext cx="4562475" cy="3421856"/>
          </a:xfrm>
          <a:prstGeom prst="rect">
            <a:avLst/>
          </a:prstGeom>
        </p:spPr>
      </p:pic>
      <p:pic>
        <p:nvPicPr>
          <p:cNvPr id="10" name="Picture 9" descr="P1050865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95875" y="650396"/>
            <a:ext cx="2566392" cy="323167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566311" y="650396"/>
            <a:ext cx="2123872" cy="280076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white"/>
                </a:solidFill>
                <a:latin typeface="Helvetica Light"/>
                <a:cs typeface="Helvetica Light"/>
              </a:rPr>
              <a:t>“It was moving and exciting to see what is possible with primary school students, going beyond exciting them about science to getting them engaged effectively.”</a:t>
            </a:r>
          </a:p>
          <a:p>
            <a:pPr algn="r"/>
            <a:endParaRPr lang="en-US" sz="1600" dirty="0">
              <a:solidFill>
                <a:prstClr val="white"/>
              </a:solidFill>
              <a:latin typeface="Helvetica Light"/>
              <a:cs typeface="Helvetica Light"/>
            </a:endParaRPr>
          </a:p>
          <a:p>
            <a:pPr algn="r"/>
            <a:r>
              <a:rPr lang="en-US" sz="1600" dirty="0">
                <a:solidFill>
                  <a:prstClr val="white"/>
                </a:solidFill>
                <a:latin typeface="Helvetica Light"/>
                <a:cs typeface="Helvetica Light"/>
              </a:rPr>
              <a:t>John Ellis </a:t>
            </a:r>
          </a:p>
        </p:txBody>
      </p:sp>
      <p:pic>
        <p:nvPicPr>
          <p:cNvPr id="2" name="Picture 1" descr="P1050776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2476" y="3430192"/>
            <a:ext cx="4602174" cy="3427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93080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216"/>
            <a:ext cx="915843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prstClr val="black"/>
                </a:solidFill>
                <a:latin typeface="Helvetica Light"/>
                <a:cs typeface="Helvetica Light"/>
              </a:rPr>
              <a:t>Aims &amp; Expected Impact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918448"/>
            <a:ext cx="4271963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white"/>
                </a:solidFill>
                <a:latin typeface="Helvetica Light"/>
                <a:cs typeface="Helvetica Light"/>
              </a:rPr>
              <a:t>Teachers will: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56582" y="918448"/>
            <a:ext cx="4271963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white"/>
                </a:solidFill>
                <a:latin typeface="Helvetica Light"/>
                <a:cs typeface="Helvetica Light"/>
              </a:rPr>
              <a:t>Create sustainable impact by: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1567148"/>
            <a:ext cx="4401531" cy="501675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rgbClr val="FFFFFF"/>
                </a:solidFill>
                <a:latin typeface="Helvetica Light"/>
                <a:cs typeface="Helvetica Light"/>
              </a:rPr>
              <a:t>get familiar with </a:t>
            </a:r>
            <a:r>
              <a:rPr lang="en-US" sz="2000" dirty="0" smtClean="0">
                <a:solidFill>
                  <a:srgbClr val="FFFFFF"/>
                </a:solidFill>
                <a:latin typeface="Helvetica Light"/>
                <a:cs typeface="Helvetica Light"/>
              </a:rPr>
              <a:t>unique culture </a:t>
            </a:r>
            <a:r>
              <a:rPr lang="en-US" sz="2000" dirty="0">
                <a:solidFill>
                  <a:srgbClr val="FFFFFF"/>
                </a:solidFill>
                <a:latin typeface="Helvetica Light"/>
                <a:cs typeface="Helvetica Light"/>
              </a:rPr>
              <a:t>of cutting-edge science, technology and </a:t>
            </a:r>
            <a:r>
              <a:rPr lang="en-US" sz="2000" dirty="0" smtClean="0">
                <a:solidFill>
                  <a:srgbClr val="FFFFFF"/>
                </a:solidFill>
                <a:latin typeface="Helvetica Light"/>
                <a:cs typeface="Helvetica Light"/>
              </a:rPr>
              <a:t>innovation at CERN</a:t>
            </a:r>
            <a:endParaRPr lang="en-US" sz="2000" dirty="0">
              <a:solidFill>
                <a:srgbClr val="FFFFFF"/>
              </a:solidFill>
              <a:latin typeface="Helvetica Light"/>
              <a:cs typeface="Helvetica Light"/>
            </a:endParaRP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rgbClr val="FFFFFF"/>
                </a:solidFill>
                <a:latin typeface="Helvetica Light"/>
                <a:cs typeface="Helvetica Light"/>
              </a:rPr>
              <a:t>get inspired and motivated to share their newly acquired knowledge and experience with </a:t>
            </a:r>
            <a:r>
              <a:rPr lang="en-US" sz="2000" dirty="0" smtClean="0">
                <a:solidFill>
                  <a:srgbClr val="FFFFFF"/>
                </a:solidFill>
                <a:latin typeface="Helvetica Light"/>
                <a:cs typeface="Helvetica Light"/>
              </a:rPr>
              <a:t>pupils </a:t>
            </a:r>
            <a:r>
              <a:rPr lang="en-US" sz="2000" dirty="0">
                <a:solidFill>
                  <a:srgbClr val="FFFFFF"/>
                </a:solidFill>
                <a:latin typeface="Helvetica Light"/>
                <a:cs typeface="Helvetica Light"/>
              </a:rPr>
              <a:t>and peers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rgbClr val="FFFFFF"/>
                </a:solidFill>
                <a:latin typeface="Helvetica Light"/>
                <a:cs typeface="Helvetica Light"/>
              </a:rPr>
              <a:t>design learning activities, especially hands-on experiments in the classroom, customized to </a:t>
            </a:r>
            <a:r>
              <a:rPr lang="en-US" sz="2000" dirty="0" smtClean="0">
                <a:solidFill>
                  <a:srgbClr val="FFFFFF"/>
                </a:solidFill>
                <a:latin typeface="Helvetica Light"/>
                <a:cs typeface="Helvetica Light"/>
              </a:rPr>
              <a:t>pupils</a:t>
            </a:r>
            <a:r>
              <a:rPr lang="en-US" sz="2000" dirty="0">
                <a:solidFill>
                  <a:srgbClr val="FFFFFF"/>
                </a:solidFill>
                <a:latin typeface="Helvetica Light"/>
                <a:cs typeface="Helvetica Light"/>
              </a:rPr>
              <a:t>’ needs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2000" dirty="0">
                <a:solidFill>
                  <a:srgbClr val="FFFFFF"/>
                </a:solidFill>
                <a:latin typeface="Helvetica Light"/>
                <a:cs typeface="Helvetica Light"/>
              </a:rPr>
              <a:t>develop educational methodologies and resources </a:t>
            </a:r>
            <a:r>
              <a:rPr lang="en-US" sz="2000" dirty="0" smtClean="0">
                <a:solidFill>
                  <a:srgbClr val="FFFFFF"/>
                </a:solidFill>
                <a:latin typeface="Helvetica Light"/>
                <a:cs typeface="Helvetica Light"/>
              </a:rPr>
              <a:t>to enhance </a:t>
            </a:r>
            <a:r>
              <a:rPr lang="en-US" sz="2000" dirty="0">
                <a:solidFill>
                  <a:srgbClr val="FFFFFF"/>
                </a:solidFill>
                <a:latin typeface="Helvetica Light"/>
                <a:cs typeface="Helvetica Light"/>
              </a:rPr>
              <a:t>the standard curriculum</a:t>
            </a:r>
          </a:p>
          <a:p>
            <a:endParaRPr lang="en-US" sz="2000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66673" y="1578693"/>
            <a:ext cx="4271963" cy="463203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l-GR" sz="2000" dirty="0">
                <a:solidFill>
                  <a:srgbClr val="FFFFFF"/>
                </a:solidFill>
                <a:latin typeface="Helvetica Light"/>
                <a:cs typeface="Helvetica Light"/>
              </a:rPr>
              <a:t>instilling a culture of collaboration and participation among educators and pupils, especially in remote and underprivileged areas</a:t>
            </a:r>
            <a:endParaRPr lang="en-US" sz="2000" dirty="0">
              <a:solidFill>
                <a:srgbClr val="FFFFFF"/>
              </a:solidFill>
              <a:latin typeface="Helvetica Light"/>
              <a:cs typeface="Helvetica Light"/>
            </a:endParaRP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l-GR" sz="2000" dirty="0">
                <a:solidFill>
                  <a:srgbClr val="FFFFFF"/>
                </a:solidFill>
                <a:latin typeface="Helvetica Light"/>
                <a:cs typeface="Helvetica Light"/>
              </a:rPr>
              <a:t>developing a digital platform for sharing ideas, advice and resources</a:t>
            </a:r>
            <a:endParaRPr lang="en-US" sz="2000" dirty="0">
              <a:solidFill>
                <a:srgbClr val="FFFFFF"/>
              </a:solidFill>
              <a:latin typeface="Helvetica Light"/>
              <a:cs typeface="Helvetica Light"/>
            </a:endParaRP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l-GR" sz="2000" dirty="0">
                <a:solidFill>
                  <a:srgbClr val="FFFFFF"/>
                </a:solidFill>
                <a:latin typeface="Helvetica Light"/>
                <a:cs typeface="Helvetica Light"/>
              </a:rPr>
              <a:t>creating a network of </a:t>
            </a:r>
            <a:r>
              <a:rPr lang="en-GB" sz="2000" dirty="0">
                <a:solidFill>
                  <a:srgbClr val="FFFFFF"/>
                </a:solidFill>
                <a:latin typeface="Helvetica Light"/>
                <a:cs typeface="Helvetica Light"/>
              </a:rPr>
              <a:t>science </a:t>
            </a:r>
            <a:r>
              <a:rPr lang="el-GR" sz="2000" dirty="0">
                <a:solidFill>
                  <a:srgbClr val="FFFFFF"/>
                </a:solidFill>
                <a:latin typeface="Helvetica Light"/>
                <a:cs typeface="Helvetica Light"/>
              </a:rPr>
              <a:t>ambassadors who will act as leaders and </a:t>
            </a:r>
            <a:r>
              <a:rPr lang="en-GB" sz="2000" dirty="0" smtClean="0">
                <a:solidFill>
                  <a:srgbClr val="FFFFFF"/>
                </a:solidFill>
                <a:latin typeface="Helvetica Light"/>
                <a:cs typeface="Helvetica Light"/>
              </a:rPr>
              <a:t>role models </a:t>
            </a:r>
            <a:r>
              <a:rPr lang="el-GR" sz="2000" dirty="0" smtClean="0">
                <a:solidFill>
                  <a:srgbClr val="FFFFFF"/>
                </a:solidFill>
                <a:latin typeface="Helvetica Light"/>
                <a:cs typeface="Helvetica Light"/>
              </a:rPr>
              <a:t>in </a:t>
            </a:r>
            <a:r>
              <a:rPr lang="el-GR" sz="2000" dirty="0">
                <a:solidFill>
                  <a:srgbClr val="FFFFFF"/>
                </a:solidFill>
                <a:latin typeface="Helvetica Light"/>
                <a:cs typeface="Helvetica Light"/>
              </a:rPr>
              <a:t>their local communities</a:t>
            </a:r>
            <a:endParaRPr lang="en-US" sz="2000" dirty="0">
              <a:solidFill>
                <a:srgbClr val="FFFFFF"/>
              </a:solidFill>
              <a:latin typeface="Helvetica Light"/>
              <a:cs typeface="Helvetica Light"/>
            </a:endParaRP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l-GR" sz="2000" dirty="0">
                <a:solidFill>
                  <a:srgbClr val="FFFFFF"/>
                </a:solidFill>
                <a:latin typeface="Helvetica Light"/>
                <a:cs typeface="Helvetica Light"/>
              </a:rPr>
              <a:t>serving as a blueprint for future science education initiatives</a:t>
            </a:r>
            <a:endParaRPr lang="en-US" sz="2000" dirty="0">
              <a:solidFill>
                <a:srgbClr val="FFFFFF"/>
              </a:solidFill>
              <a:latin typeface="Helvetica Light"/>
              <a:cs typeface="Helvetica Light"/>
            </a:endParaRPr>
          </a:p>
        </p:txBody>
      </p:sp>
      <p:pic>
        <p:nvPicPr>
          <p:cNvPr id="7" name="Picture 6" descr="13095825_555089441743_4979481303925373341_n-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" y="0"/>
            <a:ext cx="624697" cy="64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93465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216"/>
            <a:ext cx="915843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prstClr val="black"/>
                </a:solidFill>
                <a:latin typeface="Helvetica Light"/>
                <a:cs typeface="Helvetica Light"/>
              </a:rPr>
              <a:t>Organizers | Partners | Sponsors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978454"/>
            <a:ext cx="488494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white"/>
                </a:solidFill>
                <a:latin typeface="Helvetica Light"/>
                <a:cs typeface="Helvetica Light"/>
              </a:rPr>
              <a:t>Organized by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56582" y="978454"/>
            <a:ext cx="444514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white"/>
                </a:solidFill>
                <a:latin typeface="Helvetica Light"/>
                <a:cs typeface="Helvetica Light"/>
              </a:rPr>
              <a:t>Supported by</a:t>
            </a:r>
          </a:p>
        </p:txBody>
      </p:sp>
      <p:pic>
        <p:nvPicPr>
          <p:cNvPr id="12" name="Picture 11" descr="13095825_555089441743_4979481303925373341_n-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" y="0"/>
            <a:ext cx="624697" cy="64611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2789188"/>
            <a:ext cx="4970428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white"/>
                </a:solidFill>
                <a:latin typeface="Helvetica Light"/>
                <a:cs typeface="Helvetica Light"/>
              </a:rPr>
              <a:t>Hosted by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13289" y="2789188"/>
            <a:ext cx="444514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white"/>
                </a:solidFill>
                <a:latin typeface="Helvetica Light"/>
                <a:cs typeface="Helvetica Light"/>
              </a:rPr>
              <a:t>Under the auspices of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01510" y="5924812"/>
            <a:ext cx="3063578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white"/>
                </a:solidFill>
                <a:latin typeface="Helvetica Light"/>
                <a:cs typeface="Helvetica Light"/>
              </a:rPr>
              <a:t>Follow-up &amp; Evaluation</a:t>
            </a:r>
          </a:p>
          <a:p>
            <a:pPr algn="ctr"/>
            <a:r>
              <a:rPr lang="en-US" b="1" dirty="0">
                <a:solidFill>
                  <a:prstClr val="white"/>
                </a:solidFill>
                <a:latin typeface="Helvetica Light"/>
                <a:cs typeface="Helvetica Light"/>
              </a:rPr>
              <a:t>S. </a:t>
            </a:r>
            <a:r>
              <a:rPr lang="en-US" b="1" dirty="0" err="1">
                <a:solidFill>
                  <a:prstClr val="white"/>
                </a:solidFill>
                <a:latin typeface="Helvetica Light"/>
                <a:cs typeface="Helvetica Light"/>
              </a:rPr>
              <a:t>Cherouvis</a:t>
            </a:r>
            <a:r>
              <a:rPr lang="en-US" b="1" dirty="0">
                <a:solidFill>
                  <a:prstClr val="white"/>
                </a:solidFill>
                <a:latin typeface="Helvetica Light"/>
                <a:cs typeface="Helvetica Light"/>
              </a:rPr>
              <a:t> (CREATIONS)</a:t>
            </a:r>
          </a:p>
          <a:p>
            <a:pPr algn="ctr"/>
            <a:r>
              <a:rPr lang="en-US" b="1" dirty="0">
                <a:solidFill>
                  <a:prstClr val="white"/>
                </a:solidFill>
                <a:latin typeface="Helvetica Light"/>
                <a:cs typeface="Helvetica Light"/>
              </a:rPr>
              <a:t>A. Alexopoulos (CERN)</a:t>
            </a:r>
          </a:p>
        </p:txBody>
      </p:sp>
      <p:pic>
        <p:nvPicPr>
          <p:cNvPr id="2" name="Picture 1" descr="Logo 4 Net.png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39426" y="1370112"/>
            <a:ext cx="1368435" cy="1309113"/>
          </a:xfrm>
          <a:prstGeom prst="rect">
            <a:avLst/>
          </a:prstGeom>
        </p:spPr>
      </p:pic>
      <p:pic>
        <p:nvPicPr>
          <p:cNvPr id="3" name="Picture 2" descr="CMSlogo_black_red_label_1024_May2014-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113" y="1492222"/>
            <a:ext cx="1172386" cy="117238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-1" y="4466785"/>
            <a:ext cx="915843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white"/>
                </a:solidFill>
                <a:latin typeface="Helvetica Light"/>
                <a:cs typeface="Helvetica Light"/>
              </a:rPr>
              <a:t>Sponsored by</a:t>
            </a:r>
          </a:p>
        </p:txBody>
      </p:sp>
      <p:pic>
        <p:nvPicPr>
          <p:cNvPr id="4" name="Picture 3" descr="logo_s_Ideasquare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8498" y="3226530"/>
            <a:ext cx="1169433" cy="1169433"/>
          </a:xfrm>
          <a:prstGeom prst="rect">
            <a:avLst/>
          </a:prstGeom>
        </p:spPr>
      </p:pic>
      <p:pic>
        <p:nvPicPr>
          <p:cNvPr id="6" name="Picture 5" descr="Creations_logo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5204" y="1605179"/>
            <a:ext cx="2207383" cy="837702"/>
          </a:xfrm>
          <a:prstGeom prst="rect">
            <a:avLst/>
          </a:prstGeom>
        </p:spPr>
      </p:pic>
      <p:pic>
        <p:nvPicPr>
          <p:cNvPr id="7" name="Picture 6" descr="minedu-en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1381" y="3375661"/>
            <a:ext cx="3125054" cy="86052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-5164" y="5924812"/>
            <a:ext cx="3063578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prstClr val="white"/>
                </a:solidFill>
                <a:latin typeface="Helvetica Light"/>
                <a:cs typeface="Helvetica Light"/>
              </a:rPr>
              <a:t>Organization</a:t>
            </a:r>
            <a:endParaRPr lang="en-US" sz="2400" dirty="0">
              <a:solidFill>
                <a:prstClr val="white"/>
              </a:solidFill>
              <a:latin typeface="Helvetica Light"/>
              <a:cs typeface="Helvetica Light"/>
            </a:endParaRPr>
          </a:p>
          <a:p>
            <a:pPr algn="ctr"/>
            <a:r>
              <a:rPr lang="en-US" b="1" dirty="0">
                <a:solidFill>
                  <a:prstClr val="white"/>
                </a:solidFill>
                <a:latin typeface="Helvetica Light"/>
                <a:cs typeface="Helvetica Light"/>
              </a:rPr>
              <a:t>A. Alexopoulos (CERN)</a:t>
            </a:r>
          </a:p>
          <a:p>
            <a:pPr algn="ctr"/>
            <a:r>
              <a:rPr lang="en-US" b="1" dirty="0">
                <a:solidFill>
                  <a:prstClr val="white"/>
                </a:solidFill>
                <a:latin typeface="Helvetica Light"/>
                <a:cs typeface="Helvetica Light"/>
              </a:rPr>
              <a:t>G. </a:t>
            </a:r>
            <a:r>
              <a:rPr lang="en-US" b="1" dirty="0" err="1">
                <a:solidFill>
                  <a:prstClr val="white"/>
                </a:solidFill>
                <a:latin typeface="Helvetica Light"/>
                <a:cs typeface="Helvetica Light"/>
              </a:rPr>
              <a:t>Divanis</a:t>
            </a:r>
            <a:r>
              <a:rPr lang="en-US" b="1" dirty="0">
                <a:solidFill>
                  <a:prstClr val="white"/>
                </a:solidFill>
                <a:latin typeface="Helvetica Light"/>
                <a:cs typeface="Helvetica Light"/>
              </a:rPr>
              <a:t> (New Wrinkle)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052363" y="5924812"/>
            <a:ext cx="3063578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white"/>
                </a:solidFill>
                <a:latin typeface="Helvetica Light"/>
                <a:cs typeface="Helvetica Light"/>
              </a:rPr>
              <a:t>Educational Coordination</a:t>
            </a:r>
          </a:p>
          <a:p>
            <a:pPr algn="ctr"/>
            <a:r>
              <a:rPr lang="en-US" b="1" dirty="0">
                <a:solidFill>
                  <a:prstClr val="white"/>
                </a:solidFill>
                <a:latin typeface="Helvetica Light"/>
                <a:cs typeface="Helvetica Light"/>
              </a:rPr>
              <a:t>T. </a:t>
            </a:r>
            <a:r>
              <a:rPr lang="en-US" b="1" dirty="0" err="1">
                <a:solidFill>
                  <a:prstClr val="white"/>
                </a:solidFill>
                <a:latin typeface="Helvetica Light"/>
                <a:cs typeface="Helvetica Light"/>
              </a:rPr>
              <a:t>Nantsou</a:t>
            </a:r>
            <a:endParaRPr lang="en-US" b="1" dirty="0">
              <a:solidFill>
                <a:prstClr val="white"/>
              </a:solidFill>
              <a:latin typeface="Helvetica Light"/>
              <a:cs typeface="Helvetica Light"/>
            </a:endParaRPr>
          </a:p>
          <a:p>
            <a:pPr algn="ctr"/>
            <a:r>
              <a:rPr lang="en-US" b="1" dirty="0">
                <a:solidFill>
                  <a:prstClr val="white"/>
                </a:solidFill>
                <a:latin typeface="Helvetica Light"/>
                <a:cs typeface="Helvetica Light"/>
              </a:rPr>
              <a:t>(Hill Memorial School)</a:t>
            </a:r>
          </a:p>
        </p:txBody>
      </p:sp>
      <p:pic>
        <p:nvPicPr>
          <p:cNvPr id="25" name="Picture 24" descr="Screen Shot 2016-06-16 at 11.14.11 AM.pn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176" y="4988073"/>
            <a:ext cx="3434638" cy="719891"/>
          </a:xfrm>
          <a:prstGeom prst="rect">
            <a:avLst/>
          </a:prstGeom>
        </p:spPr>
      </p:pic>
      <p:pic>
        <p:nvPicPr>
          <p:cNvPr id="26" name="Picture 25" descr="Screen Shot 2016-06-16 at 11.14.11 AM.png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4484" y="4988073"/>
            <a:ext cx="3355432" cy="719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677840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216"/>
            <a:ext cx="915843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prstClr val="black"/>
                </a:solidFill>
                <a:latin typeface="Helvetica Light"/>
                <a:cs typeface="Helvetica Light"/>
              </a:rPr>
              <a:t>Recruitment &amp; Selection</a:t>
            </a:r>
          </a:p>
        </p:txBody>
      </p:sp>
      <p:pic>
        <p:nvPicPr>
          <p:cNvPr id="12" name="Picture 11" descr="13095825_555089441743_4979481303925373341_n-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" y="0"/>
            <a:ext cx="624697" cy="646115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1075764" y="2151530"/>
            <a:ext cx="0" cy="963145"/>
          </a:xfrm>
          <a:prstGeom prst="line">
            <a:avLst/>
          </a:prstGeom>
          <a:ln w="19050" cmpd="sng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948764" y="3114675"/>
            <a:ext cx="254000" cy="239059"/>
          </a:xfrm>
          <a:prstGeom prst="ellipse">
            <a:avLst/>
          </a:prstGeom>
          <a:solidFill>
            <a:srgbClr val="008000"/>
          </a:solidFill>
          <a:ln w="190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5049" y="3052181"/>
            <a:ext cx="91717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  <a:latin typeface="Helvetica Light"/>
                <a:cs typeface="Helvetica Light"/>
              </a:rPr>
              <a:t>29 Mar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1075764" y="3353734"/>
            <a:ext cx="0" cy="963145"/>
          </a:xfrm>
          <a:prstGeom prst="line">
            <a:avLst/>
          </a:prstGeom>
          <a:ln w="19050" cmpd="sng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948764" y="3933296"/>
            <a:ext cx="254000" cy="239059"/>
          </a:xfrm>
          <a:prstGeom prst="ellipse">
            <a:avLst/>
          </a:prstGeom>
          <a:solidFill>
            <a:srgbClr val="008000"/>
          </a:solidFill>
          <a:ln w="190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5049" y="3870802"/>
            <a:ext cx="92938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  <a:latin typeface="Helvetica Light"/>
                <a:cs typeface="Helvetica Light"/>
              </a:rPr>
              <a:t>31 May</a:t>
            </a:r>
          </a:p>
        </p:txBody>
      </p:sp>
      <p:cxnSp>
        <p:nvCxnSpPr>
          <p:cNvPr id="21" name="Straight Connector 20"/>
          <p:cNvCxnSpPr>
            <a:stCxn id="19" idx="4"/>
          </p:cNvCxnSpPr>
          <p:nvPr/>
        </p:nvCxnSpPr>
        <p:spPr>
          <a:xfrm>
            <a:off x="1075764" y="4172355"/>
            <a:ext cx="0" cy="2685645"/>
          </a:xfrm>
          <a:prstGeom prst="line">
            <a:avLst/>
          </a:prstGeom>
          <a:ln w="19050" cmpd="sng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948764" y="5120200"/>
            <a:ext cx="254000" cy="239059"/>
          </a:xfrm>
          <a:prstGeom prst="ellipse">
            <a:avLst/>
          </a:prstGeom>
          <a:solidFill>
            <a:srgbClr val="008000"/>
          </a:solidFill>
          <a:ln w="190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3" name="Picture 12" descr="Screen Shot 2016-04-11 at 9.06.5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049" y="637413"/>
            <a:ext cx="2246801" cy="218006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251612" y="3052181"/>
            <a:ext cx="2815103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  <a:latin typeface="Helvetica Light"/>
                <a:cs typeface="Helvetica Light"/>
              </a:rPr>
              <a:t>Call by Ministry</a:t>
            </a:r>
            <a:r>
              <a:rPr lang="el-GR" sz="1600" dirty="0">
                <a:solidFill>
                  <a:prstClr val="black"/>
                </a:solidFill>
                <a:latin typeface="Helvetica Light"/>
                <a:cs typeface="Helvetica Light"/>
              </a:rPr>
              <a:t> ο</a:t>
            </a:r>
            <a:r>
              <a:rPr lang="en-US" sz="1600" dirty="0">
                <a:solidFill>
                  <a:prstClr val="black"/>
                </a:solidFill>
                <a:latin typeface="Helvetica Light"/>
                <a:cs typeface="Helvetica Light"/>
              </a:rPr>
              <a:t>f Education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251612" y="3650628"/>
            <a:ext cx="2815103" cy="8309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  <a:latin typeface="Helvetica Light"/>
                <a:cs typeface="Helvetica Light"/>
              </a:rPr>
              <a:t>Deadline for submissions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  <a:latin typeface="Helvetica Light"/>
                <a:cs typeface="Helvetica Light"/>
              </a:rPr>
              <a:t>151 applications received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  <a:latin typeface="Helvetica Light"/>
                <a:cs typeface="Helvetica Light"/>
              </a:rPr>
              <a:t>(70% females)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-5049" y="5057849"/>
            <a:ext cx="91717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  <a:latin typeface="Helvetica Light"/>
                <a:cs typeface="Helvetica Light"/>
              </a:rPr>
              <a:t>30 Jun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251612" y="4703730"/>
            <a:ext cx="2815103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  <a:latin typeface="Helvetica Light"/>
                <a:cs typeface="Helvetica Light"/>
              </a:rPr>
              <a:t>Pre-screening </a:t>
            </a:r>
            <a:r>
              <a:rPr lang="en-US" sz="1600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1600" dirty="0">
              <a:solidFill>
                <a:srgbClr val="008000"/>
              </a:solidFill>
              <a:latin typeface="Helvetica Light"/>
              <a:cs typeface="Helvetica Light"/>
            </a:endParaRPr>
          </a:p>
          <a:p>
            <a:pPr algn="ctr"/>
            <a:r>
              <a:rPr lang="en-US" sz="1600" dirty="0">
                <a:solidFill>
                  <a:prstClr val="black"/>
                </a:solidFill>
                <a:latin typeface="Helvetica Light"/>
                <a:cs typeface="Helvetica Light"/>
              </a:rPr>
              <a:t>Shortlist </a:t>
            </a:r>
            <a:r>
              <a:rPr lang="en-US" sz="1600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1600" dirty="0">
              <a:solidFill>
                <a:prstClr val="black"/>
              </a:solidFill>
              <a:latin typeface="Helvetica Light"/>
              <a:cs typeface="Helvetica Light"/>
            </a:endParaRPr>
          </a:p>
          <a:p>
            <a:pPr algn="ctr"/>
            <a:r>
              <a:rPr lang="en-US" sz="1600" dirty="0">
                <a:solidFill>
                  <a:prstClr val="black"/>
                </a:solidFill>
                <a:latin typeface="Helvetica Light"/>
                <a:cs typeface="Helvetica Light"/>
              </a:rPr>
              <a:t>Video interviews (20)</a:t>
            </a:r>
            <a:r>
              <a:rPr lang="el-GR" sz="1600" dirty="0">
                <a:solidFill>
                  <a:prstClr val="black"/>
                </a:solidFill>
                <a:latin typeface="Helvetica Light"/>
                <a:cs typeface="Helvetica Light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sz="1600" dirty="0">
                <a:solidFill>
                  <a:prstClr val="black"/>
                </a:solidFill>
                <a:latin typeface="Helvetica Light"/>
                <a:cs typeface="Helvetica Light"/>
              </a:rPr>
              <a:t> 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  <a:latin typeface="Helvetica Light"/>
                <a:cs typeface="Helvetica Light"/>
              </a:rPr>
              <a:t>Final selection (10)</a:t>
            </a:r>
            <a:r>
              <a:rPr lang="el-GR" sz="1600" dirty="0">
                <a:solidFill>
                  <a:prstClr val="black"/>
                </a:solidFill>
                <a:latin typeface="Helvetica Light"/>
                <a:cs typeface="Helvetica Light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sz="1600" dirty="0">
                <a:solidFill>
                  <a:prstClr val="black"/>
                </a:solidFill>
                <a:latin typeface="Helvetica Light"/>
                <a:cs typeface="Helvetica Light"/>
              </a:rPr>
              <a:t> </a:t>
            </a:r>
            <a:endParaRPr lang="en-US" sz="1600" dirty="0">
              <a:solidFill>
                <a:srgbClr val="008000"/>
              </a:solidFill>
              <a:latin typeface="Helvetica Light"/>
              <a:cs typeface="Helvetica Ligh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-5049" y="5942397"/>
            <a:ext cx="917177" cy="5847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  <a:latin typeface="Helvetica Light"/>
                <a:cs typeface="Helvetica Light"/>
              </a:rPr>
              <a:t>17-22 Aug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251612" y="6046464"/>
            <a:ext cx="2815103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black"/>
                </a:solidFill>
                <a:latin typeface="Helvetica Light"/>
                <a:cs typeface="Helvetica Light"/>
                <a:hlinkClick r:id="rId4"/>
              </a:rPr>
              <a:t>PwP Course at CERN</a:t>
            </a:r>
            <a:endParaRPr lang="en-US" sz="1600" dirty="0">
              <a:solidFill>
                <a:prstClr val="black"/>
              </a:solidFill>
              <a:latin typeface="Helvetica Light"/>
              <a:cs typeface="Helvetica Light"/>
            </a:endParaRPr>
          </a:p>
        </p:txBody>
      </p:sp>
      <p:cxnSp>
        <p:nvCxnSpPr>
          <p:cNvPr id="6" name="Straight Connector 5"/>
          <p:cNvCxnSpPr>
            <a:stCxn id="24" idx="3"/>
            <a:endCxn id="37" idx="1"/>
          </p:cNvCxnSpPr>
          <p:nvPr/>
        </p:nvCxnSpPr>
        <p:spPr>
          <a:xfrm>
            <a:off x="4066715" y="3221458"/>
            <a:ext cx="1653441" cy="1063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5151401" y="1990145"/>
            <a:ext cx="4431" cy="12391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141401" y="1992672"/>
            <a:ext cx="588755" cy="224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720156" y="1494254"/>
            <a:ext cx="3423844" cy="9848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Helvetica Light"/>
                <a:cs typeface="Helvetica Light"/>
              </a:rPr>
              <a:t>Public primary schools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prstClr val="black"/>
                </a:solidFill>
                <a:latin typeface="Helvetica Light"/>
                <a:cs typeface="Helvetica Light"/>
              </a:rPr>
              <a:t>all islands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prstClr val="black"/>
                </a:solidFill>
                <a:latin typeface="Helvetica Light"/>
                <a:cs typeface="Helvetica Light"/>
              </a:rPr>
              <a:t>underprivileged urban areas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prstClr val="black"/>
                </a:solidFill>
                <a:latin typeface="Helvetica Light"/>
                <a:cs typeface="Helvetica Light"/>
              </a:rPr>
              <a:t>permanent &amp; temporary teachers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720156" y="2816591"/>
            <a:ext cx="3423844" cy="8309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prstClr val="black"/>
                </a:solidFill>
                <a:latin typeface="Helvetica Light"/>
                <a:cs typeface="Helvetica Light"/>
              </a:rPr>
              <a:t>CV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prstClr val="black"/>
                </a:solidFill>
                <a:latin typeface="Helvetica Light"/>
                <a:cs typeface="Helvetica Light"/>
              </a:rPr>
              <a:t>motivation letter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prstClr val="black"/>
                </a:solidFill>
                <a:latin typeface="Helvetica Light"/>
                <a:cs typeface="Helvetica Light"/>
              </a:rPr>
              <a:t>vision for the school of tomorrow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4081146" y="5286222"/>
            <a:ext cx="1074686" cy="224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5155832" y="4627005"/>
            <a:ext cx="0" cy="12799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145832" y="4627493"/>
            <a:ext cx="588755" cy="224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145832" y="5901846"/>
            <a:ext cx="588755" cy="224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734587" y="4249087"/>
            <a:ext cx="3423844" cy="7694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Helvetica Light"/>
                <a:cs typeface="Helvetica Light"/>
              </a:rPr>
              <a:t>Two committees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prstClr val="black"/>
                </a:solidFill>
                <a:latin typeface="Helvetica Light"/>
                <a:cs typeface="Helvetica Light"/>
              </a:rPr>
              <a:t>advisory (Greece)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prstClr val="black"/>
                </a:solidFill>
                <a:latin typeface="Helvetica Light"/>
                <a:cs typeface="Helvetica Light"/>
              </a:rPr>
              <a:t>selection (CERN)</a:t>
            </a:r>
            <a:endParaRPr lang="en-US" sz="1200" dirty="0">
              <a:solidFill>
                <a:prstClr val="black"/>
              </a:solidFill>
              <a:latin typeface="Helvetica Light"/>
              <a:cs typeface="Helvetica Ligh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34587" y="5301397"/>
            <a:ext cx="1795619" cy="12003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Helvetica Light"/>
                <a:cs typeface="Helvetica Light"/>
              </a:rPr>
              <a:t>Typical criteria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prstClr val="black"/>
                </a:solidFill>
                <a:latin typeface="Helvetica Light"/>
                <a:cs typeface="Helvetica Light"/>
              </a:rPr>
              <a:t>eligible areas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prstClr val="black"/>
                </a:solidFill>
                <a:latin typeface="Helvetica Light"/>
                <a:cs typeface="Helvetica Light"/>
              </a:rPr>
              <a:t>good ENG (B2)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prstClr val="black"/>
                </a:solidFill>
                <a:latin typeface="Helvetica Light"/>
                <a:cs typeface="Helvetica Light"/>
              </a:rPr>
              <a:t>min 30% females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362812" y="5301868"/>
            <a:ext cx="1795619" cy="12003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Helvetica Light"/>
                <a:cs typeface="Helvetica Light"/>
              </a:rPr>
              <a:t>Desired criteria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prstClr val="black"/>
                </a:solidFill>
                <a:latin typeface="Helvetica Light"/>
                <a:cs typeface="Helvetica Light"/>
              </a:rPr>
              <a:t>5</a:t>
            </a:r>
            <a:r>
              <a:rPr lang="en-US" sz="1400" baseline="30000" dirty="0">
                <a:solidFill>
                  <a:prstClr val="black"/>
                </a:solidFill>
                <a:latin typeface="Helvetica Light"/>
                <a:cs typeface="Helvetica Light"/>
              </a:rPr>
              <a:t>th</a:t>
            </a:r>
            <a:r>
              <a:rPr lang="en-US" sz="1400" dirty="0">
                <a:solidFill>
                  <a:prstClr val="black"/>
                </a:solidFill>
                <a:latin typeface="Helvetica Light"/>
                <a:cs typeface="Helvetica Light"/>
              </a:rPr>
              <a:t>+6</a:t>
            </a:r>
            <a:r>
              <a:rPr lang="en-US" sz="1400" baseline="30000" dirty="0">
                <a:solidFill>
                  <a:prstClr val="black"/>
                </a:solidFill>
                <a:latin typeface="Helvetica Light"/>
                <a:cs typeface="Helvetica Light"/>
              </a:rPr>
              <a:t>th</a:t>
            </a:r>
            <a:r>
              <a:rPr lang="en-US" sz="1400" dirty="0">
                <a:solidFill>
                  <a:prstClr val="black"/>
                </a:solidFill>
                <a:latin typeface="Helvetica Light"/>
                <a:cs typeface="Helvetica Light"/>
              </a:rPr>
              <a:t> grades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prstClr val="black"/>
                </a:solidFill>
                <a:latin typeface="Helvetica Light"/>
                <a:cs typeface="Helvetica Light"/>
              </a:rPr>
              <a:t>community involvement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prstClr val="black"/>
                </a:solidFill>
                <a:latin typeface="Helvetica Light"/>
                <a:cs typeface="Helvetica Light"/>
              </a:rPr>
              <a:t>PD in STEM</a:t>
            </a:r>
          </a:p>
        </p:txBody>
      </p:sp>
      <p:sp>
        <p:nvSpPr>
          <p:cNvPr id="33" name="Oval 32"/>
          <p:cNvSpPr/>
          <p:nvPr/>
        </p:nvSpPr>
        <p:spPr>
          <a:xfrm>
            <a:off x="948764" y="6114822"/>
            <a:ext cx="254000" cy="239059"/>
          </a:xfrm>
          <a:prstGeom prst="ellipse">
            <a:avLst/>
          </a:prstGeom>
          <a:solidFill>
            <a:srgbClr val="008000"/>
          </a:solidFill>
          <a:ln w="1905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649844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0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9" grpId="0" animBg="1"/>
      <p:bldP spid="30" grpId="0" animBg="1"/>
      <p:bldP spid="35" grpId="0" animBg="1"/>
      <p:bldP spid="37" grpId="0" animBg="1"/>
      <p:bldP spid="42" grpId="0" animBg="1"/>
      <p:bldP spid="43" grpId="0" animBg="1"/>
      <p:bldP spid="47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216"/>
            <a:ext cx="915843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prstClr val="black"/>
                </a:solidFill>
                <a:latin typeface="Helvetica Light"/>
                <a:cs typeface="Helvetica Light"/>
              </a:rPr>
              <a:t>Committees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918448"/>
            <a:ext cx="4271963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prstClr val="white"/>
                </a:solidFill>
                <a:latin typeface="Helvetica Light"/>
                <a:cs typeface="Helvetica Light"/>
              </a:rPr>
              <a:t>Advisory Committee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56582" y="918448"/>
            <a:ext cx="4271963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prstClr val="white"/>
                </a:solidFill>
                <a:latin typeface="Helvetica Light"/>
                <a:cs typeface="Helvetica Light"/>
              </a:rPr>
              <a:t>Selection Committee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1740323"/>
            <a:ext cx="4271963" cy="261610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solidFill>
                  <a:prstClr val="white"/>
                </a:solidFill>
                <a:latin typeface="Helvetica Light"/>
                <a:cs typeface="Helvetica Light"/>
              </a:rPr>
              <a:t>Thanasis</a:t>
            </a:r>
            <a:r>
              <a:rPr lang="en-US" sz="2000" dirty="0">
                <a:solidFill>
                  <a:prstClr val="white"/>
                </a:solidFill>
                <a:latin typeface="Helvetica Light"/>
                <a:cs typeface="Helvetica Ligh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Helvetica Light"/>
                <a:cs typeface="Helvetica Light"/>
              </a:rPr>
              <a:t>Valtinos</a:t>
            </a:r>
            <a:endParaRPr lang="en-US" sz="2000" dirty="0">
              <a:solidFill>
                <a:prstClr val="white"/>
              </a:solidFill>
              <a:latin typeface="Helvetica Light"/>
              <a:cs typeface="Helvetica Light"/>
            </a:endParaRPr>
          </a:p>
          <a:p>
            <a:pPr algn="ctr"/>
            <a:r>
              <a:rPr lang="en-US" sz="1600" dirty="0">
                <a:solidFill>
                  <a:prstClr val="white"/>
                </a:solidFill>
                <a:latin typeface="Helvetica Light"/>
                <a:cs typeface="Helvetica Light"/>
              </a:rPr>
              <a:t>President of the Academy of Athens</a:t>
            </a:r>
          </a:p>
          <a:p>
            <a:pPr algn="ctr"/>
            <a:endParaRPr lang="en-US" sz="2000" dirty="0">
              <a:solidFill>
                <a:prstClr val="white"/>
              </a:solidFill>
              <a:latin typeface="Helvetica Light"/>
              <a:cs typeface="Helvetica Light"/>
            </a:endParaRPr>
          </a:p>
          <a:p>
            <a:pPr algn="ctr"/>
            <a:r>
              <a:rPr lang="en-US" sz="2000" dirty="0">
                <a:solidFill>
                  <a:prstClr val="white"/>
                </a:solidFill>
                <a:latin typeface="Helvetica Light"/>
                <a:cs typeface="Helvetica Light"/>
              </a:rPr>
              <a:t>Stavros </a:t>
            </a:r>
            <a:r>
              <a:rPr lang="en-US" sz="2000" dirty="0" err="1">
                <a:solidFill>
                  <a:prstClr val="white"/>
                </a:solidFill>
                <a:latin typeface="Helvetica Light"/>
                <a:cs typeface="Helvetica Light"/>
              </a:rPr>
              <a:t>Zoumboulakis</a:t>
            </a:r>
            <a:endParaRPr lang="en-US" sz="2000" dirty="0">
              <a:solidFill>
                <a:prstClr val="white"/>
              </a:solidFill>
              <a:latin typeface="Helvetica Light"/>
              <a:cs typeface="Helvetica Light"/>
            </a:endParaRPr>
          </a:p>
          <a:p>
            <a:pPr algn="ctr"/>
            <a:r>
              <a:rPr lang="en-US" sz="1600" dirty="0">
                <a:solidFill>
                  <a:prstClr val="white"/>
                </a:solidFill>
                <a:latin typeface="Helvetica Light"/>
                <a:cs typeface="Helvetica Light"/>
              </a:rPr>
              <a:t>President of the Supervisory Council of the National Library of Greece</a:t>
            </a:r>
          </a:p>
          <a:p>
            <a:pPr algn="ctr"/>
            <a:endParaRPr lang="en-US" sz="2000" dirty="0">
              <a:solidFill>
                <a:prstClr val="white"/>
              </a:solidFill>
              <a:latin typeface="Helvetica Light"/>
              <a:cs typeface="Helvetica Light"/>
            </a:endParaRPr>
          </a:p>
          <a:p>
            <a:pPr algn="ctr"/>
            <a:r>
              <a:rPr lang="en-US" sz="2000" dirty="0" err="1">
                <a:solidFill>
                  <a:prstClr val="white"/>
                </a:solidFill>
                <a:latin typeface="Helvetica Light"/>
                <a:cs typeface="Helvetica Light"/>
              </a:rPr>
              <a:t>Dimitris</a:t>
            </a:r>
            <a:r>
              <a:rPr lang="en-US" sz="2000" dirty="0">
                <a:solidFill>
                  <a:prstClr val="white"/>
                </a:solidFill>
                <a:latin typeface="Helvetica Light"/>
                <a:cs typeface="Helvetica Ligh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Helvetica Light"/>
                <a:cs typeface="Helvetica Light"/>
              </a:rPr>
              <a:t>Nollas</a:t>
            </a:r>
            <a:endParaRPr lang="en-US" sz="2000" dirty="0">
              <a:solidFill>
                <a:prstClr val="white"/>
              </a:solidFill>
              <a:latin typeface="Helvetica Light"/>
              <a:cs typeface="Helvetica Light"/>
            </a:endParaRPr>
          </a:p>
          <a:p>
            <a:pPr algn="ctr"/>
            <a:r>
              <a:rPr lang="en-US" sz="1600" dirty="0">
                <a:solidFill>
                  <a:prstClr val="white"/>
                </a:solidFill>
                <a:latin typeface="Helvetica Light"/>
                <a:cs typeface="Helvetica Light"/>
              </a:rPr>
              <a:t>Writer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66673" y="1751868"/>
            <a:ext cx="4271963" cy="283154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prstClr val="white"/>
                </a:solidFill>
                <a:latin typeface="Helvetica Light"/>
                <a:cs typeface="Helvetica Light"/>
              </a:rPr>
              <a:t>John Ellis</a:t>
            </a:r>
          </a:p>
          <a:p>
            <a:pPr algn="ctr"/>
            <a:endParaRPr lang="en-US" dirty="0">
              <a:solidFill>
                <a:prstClr val="white"/>
              </a:solidFill>
              <a:latin typeface="Helvetica Light"/>
              <a:cs typeface="Helvetica Light"/>
            </a:endParaRPr>
          </a:p>
          <a:p>
            <a:pPr algn="ctr"/>
            <a:r>
              <a:rPr lang="en-US" sz="2000" dirty="0">
                <a:solidFill>
                  <a:prstClr val="white"/>
                </a:solidFill>
                <a:latin typeface="Helvetica Light"/>
                <a:cs typeface="Helvetica Light"/>
              </a:rPr>
              <a:t>Mick </a:t>
            </a:r>
            <a:r>
              <a:rPr lang="en-US" sz="2000" dirty="0" err="1">
                <a:solidFill>
                  <a:prstClr val="white"/>
                </a:solidFill>
                <a:latin typeface="Helvetica Light"/>
                <a:cs typeface="Helvetica Light"/>
              </a:rPr>
              <a:t>Storr</a:t>
            </a:r>
            <a:endParaRPr lang="en-US" sz="2000" dirty="0">
              <a:solidFill>
                <a:prstClr val="white"/>
              </a:solidFill>
              <a:latin typeface="Helvetica Light"/>
              <a:cs typeface="Helvetica Light"/>
            </a:endParaRPr>
          </a:p>
          <a:p>
            <a:pPr algn="ctr"/>
            <a:endParaRPr lang="en-US" sz="2000" dirty="0">
              <a:solidFill>
                <a:prstClr val="white"/>
              </a:solidFill>
              <a:latin typeface="Helvetica Light"/>
              <a:cs typeface="Helvetica Light"/>
            </a:endParaRPr>
          </a:p>
          <a:p>
            <a:pPr algn="ctr"/>
            <a:r>
              <a:rPr lang="en-US" sz="2000" dirty="0" err="1">
                <a:solidFill>
                  <a:prstClr val="white"/>
                </a:solidFill>
                <a:latin typeface="Helvetica Light"/>
                <a:cs typeface="Helvetica Light"/>
              </a:rPr>
              <a:t>Machi</a:t>
            </a:r>
            <a:r>
              <a:rPr lang="en-US" sz="2000" dirty="0">
                <a:solidFill>
                  <a:prstClr val="white"/>
                </a:solidFill>
                <a:latin typeface="Helvetica Light"/>
                <a:cs typeface="Helvetica Ligh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Helvetica Light"/>
                <a:cs typeface="Helvetica Light"/>
              </a:rPr>
              <a:t>Tsirou</a:t>
            </a:r>
            <a:endParaRPr lang="en-US" sz="2000" dirty="0">
              <a:solidFill>
                <a:prstClr val="white"/>
              </a:solidFill>
              <a:latin typeface="Helvetica Light"/>
              <a:cs typeface="Helvetica Light"/>
            </a:endParaRPr>
          </a:p>
          <a:p>
            <a:pPr algn="ctr"/>
            <a:endParaRPr lang="en-US" sz="2000" dirty="0">
              <a:solidFill>
                <a:prstClr val="white"/>
              </a:solidFill>
              <a:latin typeface="Helvetica Light"/>
              <a:cs typeface="Helvetica Light"/>
            </a:endParaRPr>
          </a:p>
          <a:p>
            <a:pPr algn="ctr"/>
            <a:r>
              <a:rPr lang="en-US" sz="2000" dirty="0">
                <a:solidFill>
                  <a:prstClr val="white"/>
                </a:solidFill>
                <a:latin typeface="Helvetica Light"/>
                <a:cs typeface="Helvetica Light"/>
              </a:rPr>
              <a:t>Emmanuel </a:t>
            </a:r>
            <a:r>
              <a:rPr lang="en-US" sz="2000" dirty="0" err="1">
                <a:solidFill>
                  <a:prstClr val="white"/>
                </a:solidFill>
                <a:latin typeface="Helvetica Light"/>
                <a:cs typeface="Helvetica Light"/>
              </a:rPr>
              <a:t>Tsesmelis</a:t>
            </a:r>
            <a:endParaRPr lang="en-US" sz="2000" dirty="0">
              <a:solidFill>
                <a:prstClr val="white"/>
              </a:solidFill>
              <a:latin typeface="Helvetica Light"/>
              <a:cs typeface="Helvetica Light"/>
            </a:endParaRPr>
          </a:p>
          <a:p>
            <a:pPr algn="ctr"/>
            <a:endParaRPr lang="en-US" sz="2000" dirty="0">
              <a:solidFill>
                <a:prstClr val="white"/>
              </a:solidFill>
              <a:latin typeface="Helvetica Light"/>
              <a:cs typeface="Helvetica Light"/>
            </a:endParaRPr>
          </a:p>
          <a:p>
            <a:pPr algn="ctr"/>
            <a:r>
              <a:rPr lang="en-US" sz="2000" dirty="0">
                <a:solidFill>
                  <a:prstClr val="white"/>
                </a:solidFill>
                <a:latin typeface="Helvetica Light"/>
                <a:cs typeface="Helvetica Light"/>
              </a:rPr>
              <a:t>Angelos Alexopoulos</a:t>
            </a:r>
          </a:p>
        </p:txBody>
      </p:sp>
      <p:pic>
        <p:nvPicPr>
          <p:cNvPr id="12" name="Picture 11" descr="13095825_555089441743_4979481303925373341_n-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" y="0"/>
            <a:ext cx="624697" cy="64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00347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216"/>
            <a:ext cx="915843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prstClr val="black"/>
                </a:solidFill>
                <a:latin typeface="Helvetica Light"/>
                <a:cs typeface="Helvetica Light"/>
              </a:rPr>
              <a:t>Participants</a:t>
            </a:r>
          </a:p>
        </p:txBody>
      </p:sp>
      <p:pic>
        <p:nvPicPr>
          <p:cNvPr id="12" name="Picture 11" descr="13095825_555089441743_4979481303925373341_n-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" y="0"/>
            <a:ext cx="624697" cy="646115"/>
          </a:xfrm>
          <a:prstGeom prst="rect">
            <a:avLst/>
          </a:prstGeom>
        </p:spPr>
      </p:pic>
      <p:pic>
        <p:nvPicPr>
          <p:cNvPr id="2" name="Picture 1" descr="PwPGreece2016ma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8652" y="649540"/>
            <a:ext cx="6524559" cy="624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00558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</TotalTime>
  <Words>450</Words>
  <Application>Microsoft Macintosh PowerPoint</Application>
  <PresentationFormat>On-screen Show (4:3)</PresentationFormat>
  <Paragraphs>114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weq</dc:creator>
  <cp:lastModifiedBy>weq</cp:lastModifiedBy>
  <cp:revision>13</cp:revision>
  <dcterms:created xsi:type="dcterms:W3CDTF">2016-11-09T21:15:27Z</dcterms:created>
  <dcterms:modified xsi:type="dcterms:W3CDTF">2016-11-10T12:22:29Z</dcterms:modified>
</cp:coreProperties>
</file>