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5" r:id="rId2"/>
    <p:sldId id="258" r:id="rId3"/>
    <p:sldId id="259" r:id="rId4"/>
    <p:sldId id="260" r:id="rId5"/>
    <p:sldId id="276"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E81"/>
    <a:srgbClr val="FFFFFF"/>
    <a:srgbClr val="22529E"/>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83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9FFC0C-1DDE-4BFB-A224-2C75AFA2A033}" type="datetimeFigureOut">
              <a:rPr lang="en-GB" smtClean="0"/>
              <a:t>26/10/2016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172F20-8CF5-4F21-8E32-89F541CDF105}" type="slidenum">
              <a:rPr lang="en-GB" smtClean="0"/>
              <a:t>‹#›</a:t>
            </a:fld>
            <a:endParaRPr lang="en-GB"/>
          </a:p>
        </p:txBody>
      </p:sp>
    </p:spTree>
    <p:extLst>
      <p:ext uri="{BB962C8B-B14F-4D97-AF65-F5344CB8AC3E}">
        <p14:creationId xmlns:p14="http://schemas.microsoft.com/office/powerpoint/2010/main" val="1315885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9/16/2016</a:t>
            </a:r>
            <a:endParaRPr lang="en-GB"/>
          </a:p>
        </p:txBody>
      </p:sp>
      <p:sp>
        <p:nvSpPr>
          <p:cNvPr id="5" name="Footer Placeholder 4"/>
          <p:cNvSpPr>
            <a:spLocks noGrp="1"/>
          </p:cNvSpPr>
          <p:nvPr>
            <p:ph type="ftr" sz="quarter" idx="11"/>
          </p:nvPr>
        </p:nvSpPr>
        <p:spPr/>
        <p:txBody>
          <a:bodyPr/>
          <a:lstStyle/>
          <a:p>
            <a:r>
              <a:rPr lang="en-GB" smtClean="0"/>
              <a:t>182nd Session of the CERN Council – Markus Joos</a:t>
            </a:r>
            <a:endParaRPr lang="en-GB"/>
          </a:p>
        </p:txBody>
      </p:sp>
      <p:sp>
        <p:nvSpPr>
          <p:cNvPr id="6" name="Slide Number Placeholder 5"/>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290407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9/16/2016</a:t>
            </a:r>
            <a:endParaRPr lang="en-GB"/>
          </a:p>
        </p:txBody>
      </p:sp>
      <p:sp>
        <p:nvSpPr>
          <p:cNvPr id="5" name="Footer Placeholder 4"/>
          <p:cNvSpPr>
            <a:spLocks noGrp="1"/>
          </p:cNvSpPr>
          <p:nvPr>
            <p:ph type="ftr" sz="quarter" idx="11"/>
          </p:nvPr>
        </p:nvSpPr>
        <p:spPr/>
        <p:txBody>
          <a:bodyPr/>
          <a:lstStyle/>
          <a:p>
            <a:r>
              <a:rPr lang="en-GB" smtClean="0"/>
              <a:t>182nd Session of the CERN Council – Markus Joos</a:t>
            </a:r>
            <a:endParaRPr lang="en-GB"/>
          </a:p>
        </p:txBody>
      </p:sp>
      <p:sp>
        <p:nvSpPr>
          <p:cNvPr id="6" name="Slide Number Placeholder 5"/>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756124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9/16/2016</a:t>
            </a:r>
            <a:endParaRPr lang="en-GB"/>
          </a:p>
        </p:txBody>
      </p:sp>
      <p:sp>
        <p:nvSpPr>
          <p:cNvPr id="5" name="Footer Placeholder 4"/>
          <p:cNvSpPr>
            <a:spLocks noGrp="1"/>
          </p:cNvSpPr>
          <p:nvPr>
            <p:ph type="ftr" sz="quarter" idx="11"/>
          </p:nvPr>
        </p:nvSpPr>
        <p:spPr/>
        <p:txBody>
          <a:bodyPr/>
          <a:lstStyle/>
          <a:p>
            <a:r>
              <a:rPr lang="en-GB" smtClean="0"/>
              <a:t>182nd Session of the CERN Council – Markus Joos</a:t>
            </a:r>
            <a:endParaRPr lang="en-GB"/>
          </a:p>
        </p:txBody>
      </p:sp>
      <p:sp>
        <p:nvSpPr>
          <p:cNvPr id="6" name="Slide Number Placeholder 5"/>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2481535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9/16/2016</a:t>
            </a:r>
            <a:endParaRPr lang="en-GB"/>
          </a:p>
        </p:txBody>
      </p:sp>
      <p:sp>
        <p:nvSpPr>
          <p:cNvPr id="5" name="Footer Placeholder 4"/>
          <p:cNvSpPr>
            <a:spLocks noGrp="1"/>
          </p:cNvSpPr>
          <p:nvPr>
            <p:ph type="ftr" sz="quarter" idx="11"/>
          </p:nvPr>
        </p:nvSpPr>
        <p:spPr/>
        <p:txBody>
          <a:bodyPr/>
          <a:lstStyle/>
          <a:p>
            <a:r>
              <a:rPr lang="en-GB" smtClean="0"/>
              <a:t>182nd Session of the CERN Council – Markus Joos</a:t>
            </a:r>
            <a:endParaRPr lang="en-GB"/>
          </a:p>
        </p:txBody>
      </p:sp>
      <p:sp>
        <p:nvSpPr>
          <p:cNvPr id="6" name="Slide Number Placeholder 5"/>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867254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9/16/2016</a:t>
            </a:r>
            <a:endParaRPr lang="en-GB"/>
          </a:p>
        </p:txBody>
      </p:sp>
      <p:sp>
        <p:nvSpPr>
          <p:cNvPr id="5" name="Footer Placeholder 4"/>
          <p:cNvSpPr>
            <a:spLocks noGrp="1"/>
          </p:cNvSpPr>
          <p:nvPr>
            <p:ph type="ftr" sz="quarter" idx="11"/>
          </p:nvPr>
        </p:nvSpPr>
        <p:spPr/>
        <p:txBody>
          <a:bodyPr/>
          <a:lstStyle/>
          <a:p>
            <a:r>
              <a:rPr lang="en-GB" smtClean="0"/>
              <a:t>182nd Session of the CERN Council – Markus Joos</a:t>
            </a:r>
            <a:endParaRPr lang="en-GB"/>
          </a:p>
        </p:txBody>
      </p:sp>
      <p:sp>
        <p:nvSpPr>
          <p:cNvPr id="6" name="Slide Number Placeholder 5"/>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3467456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9/16/2016</a:t>
            </a:r>
            <a:endParaRPr lang="en-GB"/>
          </a:p>
        </p:txBody>
      </p:sp>
      <p:sp>
        <p:nvSpPr>
          <p:cNvPr id="6" name="Footer Placeholder 5"/>
          <p:cNvSpPr>
            <a:spLocks noGrp="1"/>
          </p:cNvSpPr>
          <p:nvPr>
            <p:ph type="ftr" sz="quarter" idx="11"/>
          </p:nvPr>
        </p:nvSpPr>
        <p:spPr/>
        <p:txBody>
          <a:bodyPr/>
          <a:lstStyle/>
          <a:p>
            <a:r>
              <a:rPr lang="en-GB" smtClean="0"/>
              <a:t>182nd Session of the CERN Council – Markus Joos</a:t>
            </a:r>
            <a:endParaRPr lang="en-GB"/>
          </a:p>
        </p:txBody>
      </p:sp>
      <p:sp>
        <p:nvSpPr>
          <p:cNvPr id="7" name="Slide Number Placeholder 6"/>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3984845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9/16/2016</a:t>
            </a:r>
            <a:endParaRPr lang="en-GB"/>
          </a:p>
        </p:txBody>
      </p:sp>
      <p:sp>
        <p:nvSpPr>
          <p:cNvPr id="8" name="Footer Placeholder 7"/>
          <p:cNvSpPr>
            <a:spLocks noGrp="1"/>
          </p:cNvSpPr>
          <p:nvPr>
            <p:ph type="ftr" sz="quarter" idx="11"/>
          </p:nvPr>
        </p:nvSpPr>
        <p:spPr/>
        <p:txBody>
          <a:bodyPr/>
          <a:lstStyle/>
          <a:p>
            <a:r>
              <a:rPr lang="en-GB" smtClean="0"/>
              <a:t>182nd Session of the CERN Council – Markus Joos</a:t>
            </a:r>
            <a:endParaRPr lang="en-GB"/>
          </a:p>
        </p:txBody>
      </p:sp>
      <p:sp>
        <p:nvSpPr>
          <p:cNvPr id="9" name="Slide Number Placeholder 8"/>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3873126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9/16/2016</a:t>
            </a:r>
            <a:endParaRPr lang="en-GB"/>
          </a:p>
        </p:txBody>
      </p:sp>
      <p:sp>
        <p:nvSpPr>
          <p:cNvPr id="4" name="Footer Placeholder 3"/>
          <p:cNvSpPr>
            <a:spLocks noGrp="1"/>
          </p:cNvSpPr>
          <p:nvPr>
            <p:ph type="ftr" sz="quarter" idx="11"/>
          </p:nvPr>
        </p:nvSpPr>
        <p:spPr/>
        <p:txBody>
          <a:bodyPr/>
          <a:lstStyle/>
          <a:p>
            <a:r>
              <a:rPr lang="en-GB" smtClean="0"/>
              <a:t>182nd Session of the CERN Council – Markus Joos</a:t>
            </a:r>
            <a:endParaRPr lang="en-GB"/>
          </a:p>
        </p:txBody>
      </p:sp>
      <p:sp>
        <p:nvSpPr>
          <p:cNvPr id="5" name="Slide Number Placeholder 4"/>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797219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9/16/2016</a:t>
            </a:r>
            <a:endParaRPr lang="en-GB"/>
          </a:p>
        </p:txBody>
      </p:sp>
      <p:sp>
        <p:nvSpPr>
          <p:cNvPr id="3" name="Footer Placeholder 2"/>
          <p:cNvSpPr>
            <a:spLocks noGrp="1"/>
          </p:cNvSpPr>
          <p:nvPr>
            <p:ph type="ftr" sz="quarter" idx="11"/>
          </p:nvPr>
        </p:nvSpPr>
        <p:spPr/>
        <p:txBody>
          <a:bodyPr/>
          <a:lstStyle/>
          <a:p>
            <a:r>
              <a:rPr lang="en-GB" smtClean="0"/>
              <a:t>182nd Session of the CERN Council – Markus Joos</a:t>
            </a:r>
            <a:endParaRPr lang="en-GB"/>
          </a:p>
        </p:txBody>
      </p:sp>
      <p:sp>
        <p:nvSpPr>
          <p:cNvPr id="4" name="Slide Number Placeholder 3"/>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2699255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9/16/2016</a:t>
            </a:r>
            <a:endParaRPr lang="en-GB"/>
          </a:p>
        </p:txBody>
      </p:sp>
      <p:sp>
        <p:nvSpPr>
          <p:cNvPr id="6" name="Footer Placeholder 5"/>
          <p:cNvSpPr>
            <a:spLocks noGrp="1"/>
          </p:cNvSpPr>
          <p:nvPr>
            <p:ph type="ftr" sz="quarter" idx="11"/>
          </p:nvPr>
        </p:nvSpPr>
        <p:spPr/>
        <p:txBody>
          <a:bodyPr/>
          <a:lstStyle/>
          <a:p>
            <a:r>
              <a:rPr lang="en-GB" smtClean="0"/>
              <a:t>182nd Session of the CERN Council – Markus Joos</a:t>
            </a:r>
            <a:endParaRPr lang="en-GB"/>
          </a:p>
        </p:txBody>
      </p:sp>
      <p:sp>
        <p:nvSpPr>
          <p:cNvPr id="7" name="Slide Number Placeholder 6"/>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1887680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9/16/2016</a:t>
            </a:r>
            <a:endParaRPr lang="en-GB"/>
          </a:p>
        </p:txBody>
      </p:sp>
      <p:sp>
        <p:nvSpPr>
          <p:cNvPr id="6" name="Footer Placeholder 5"/>
          <p:cNvSpPr>
            <a:spLocks noGrp="1"/>
          </p:cNvSpPr>
          <p:nvPr>
            <p:ph type="ftr" sz="quarter" idx="11"/>
          </p:nvPr>
        </p:nvSpPr>
        <p:spPr/>
        <p:txBody>
          <a:bodyPr/>
          <a:lstStyle/>
          <a:p>
            <a:r>
              <a:rPr lang="en-GB" smtClean="0"/>
              <a:t>182nd Session of the CERN Council – Markus Joos</a:t>
            </a:r>
            <a:endParaRPr lang="en-GB"/>
          </a:p>
        </p:txBody>
      </p:sp>
      <p:sp>
        <p:nvSpPr>
          <p:cNvPr id="7" name="Slide Number Placeholder 6"/>
          <p:cNvSpPr>
            <a:spLocks noGrp="1"/>
          </p:cNvSpPr>
          <p:nvPr>
            <p:ph type="sldNum" sz="quarter" idx="12"/>
          </p:nvPr>
        </p:nvSpPr>
        <p:spPr/>
        <p:txBody>
          <a:bodyPr/>
          <a:lstStyle/>
          <a:p>
            <a:fld id="{8ACFF82D-EF49-47EC-BC0C-1FF1DFE679CF}" type="slidenum">
              <a:rPr lang="en-GB" smtClean="0"/>
              <a:t>‹#›</a:t>
            </a:fld>
            <a:endParaRPr lang="en-GB"/>
          </a:p>
        </p:txBody>
      </p:sp>
    </p:spTree>
    <p:extLst>
      <p:ext uri="{BB962C8B-B14F-4D97-AF65-F5344CB8AC3E}">
        <p14:creationId xmlns:p14="http://schemas.microsoft.com/office/powerpoint/2010/main" val="2913592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9/16/2016</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182nd Session of the CERN Council – Markus Joos</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CFF82D-EF49-47EC-BC0C-1FF1DFE679CF}" type="slidenum">
              <a:rPr lang="en-GB" smtClean="0"/>
              <a:t>‹#›</a:t>
            </a:fld>
            <a:endParaRPr lang="en-GB"/>
          </a:p>
        </p:txBody>
      </p:sp>
    </p:spTree>
    <p:extLst>
      <p:ext uri="{BB962C8B-B14F-4D97-AF65-F5344CB8AC3E}">
        <p14:creationId xmlns:p14="http://schemas.microsoft.com/office/powerpoint/2010/main" val="32847134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a:t>
            </a:r>
            <a:r>
              <a:rPr lang="en-US" sz="1400" dirty="0" smtClean="0">
                <a:solidFill>
                  <a:schemeClr val="bg1"/>
                </a:solidFill>
              </a:rPr>
              <a:t>Markus Joos – 10/11/2016</a:t>
            </a:r>
            <a:endParaRPr lang="en-US" sz="1400" dirty="0">
              <a:solidFill>
                <a:schemeClr val="bg1"/>
              </a:solidFill>
            </a:endParaRP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a:t>
            </a:fld>
            <a:endParaRPr lang="en-GB" sz="1400" dirty="0">
              <a:solidFill>
                <a:schemeClr val="bg1"/>
              </a:solidFill>
            </a:endParaRPr>
          </a:p>
        </p:txBody>
      </p:sp>
      <p:pic>
        <p:nvPicPr>
          <p:cNvPr id="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980718" y="2852055"/>
            <a:ext cx="2706082" cy="1890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8" name="Title 1"/>
          <p:cNvSpPr txBox="1">
            <a:spLocks/>
          </p:cNvSpPr>
          <p:nvPr/>
        </p:nvSpPr>
        <p:spPr>
          <a:xfrm>
            <a:off x="457200" y="155616"/>
            <a:ext cx="8226854" cy="1855284"/>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4000" b="0" i="0" u="none" strike="noStrike" kern="1200" cap="none" spc="0" normalizeH="0" baseline="0" noProof="0" dirty="0" smtClean="0">
                <a:ln>
                  <a:noFill/>
                </a:ln>
                <a:solidFill>
                  <a:srgbClr val="0055A0"/>
                </a:solidFill>
                <a:effectLst/>
                <a:uLnTx/>
                <a:uFillTx/>
                <a:latin typeface="Arial"/>
                <a:ea typeface="+mj-ea"/>
                <a:cs typeface="+mj-cs"/>
              </a:rPr>
              <a:t>Report on the Beamline for Schools (BL4S) Competition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dirty="0" smtClean="0">
              <a:ln>
                <a:noFill/>
              </a:ln>
              <a:solidFill>
                <a:srgbClr val="0055A0"/>
              </a:solidFill>
              <a:effectLst/>
              <a:uLnTx/>
              <a:uFillTx/>
              <a:latin typeface="Arial"/>
              <a:ea typeface="+mj-ea"/>
              <a:cs typeface="+mj-cs"/>
            </a:endParaRPr>
          </a:p>
          <a:p>
            <a:pPr lvl="0" algn="ctr" defTabSz="914400">
              <a:defRPr/>
            </a:pPr>
            <a:r>
              <a:rPr lang="en-US" altLang="en-US" sz="1800" dirty="0">
                <a:solidFill>
                  <a:srgbClr val="0055A0"/>
                </a:solidFill>
                <a:latin typeface="Arial"/>
              </a:rPr>
              <a:t>IPPOG Open Session, </a:t>
            </a:r>
            <a:r>
              <a:rPr kumimoji="0" lang="en-US" altLang="en-US" sz="1800" b="0" i="0" u="none" strike="noStrike" kern="1200" cap="none" spc="0" normalizeH="0" baseline="0" noProof="0" dirty="0" smtClean="0">
                <a:ln>
                  <a:noFill/>
                </a:ln>
                <a:solidFill>
                  <a:srgbClr val="0055A0"/>
                </a:solidFill>
                <a:effectLst/>
                <a:uLnTx/>
                <a:uFillTx/>
                <a:latin typeface="Arial"/>
                <a:ea typeface="+mj-ea"/>
                <a:cs typeface="+mj-cs"/>
              </a:rPr>
              <a:t>10.11.2016, Markus Joos</a:t>
            </a:r>
            <a:endParaRPr kumimoji="0" lang="en-GB" sz="1800" b="0" i="0" u="none" strike="noStrike" kern="1200" cap="none" spc="0" normalizeH="0" baseline="0" noProof="0" dirty="0">
              <a:ln>
                <a:noFill/>
              </a:ln>
              <a:solidFill>
                <a:srgbClr val="0055A0"/>
              </a:solidFill>
              <a:effectLst/>
              <a:uLnTx/>
              <a:uFillTx/>
              <a:latin typeface="Arial"/>
              <a:ea typeface="+mj-ea"/>
              <a:cs typeface="+mj-cs"/>
            </a:endParaRPr>
          </a:p>
        </p:txBody>
      </p:sp>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2252180"/>
            <a:ext cx="4928171" cy="3696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4183713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10</a:t>
            </a:fld>
            <a:endParaRPr lang="en-GB" sz="1400" dirty="0">
              <a:solidFill>
                <a:schemeClr val="bg1"/>
              </a:solidFill>
            </a:endParaRPr>
          </a:p>
        </p:txBody>
      </p:sp>
      <p:sp>
        <p:nvSpPr>
          <p:cNvPr id="6" name="Title 1"/>
          <p:cNvSpPr txBox="1">
            <a:spLocks/>
          </p:cNvSpPr>
          <p:nvPr/>
        </p:nvSpPr>
        <p:spPr>
          <a:xfrm>
            <a:off x="457200" y="-4633"/>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The winners</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Rectangle 2"/>
          <p:cNvSpPr txBox="1">
            <a:spLocks noChangeArrowheads="1"/>
          </p:cNvSpPr>
          <p:nvPr/>
        </p:nvSpPr>
        <p:spPr>
          <a:xfrm>
            <a:off x="65537" y="800762"/>
            <a:ext cx="4124325" cy="999254"/>
          </a:xfrm>
          <a:prstGeom prst="rect">
            <a:avLst/>
          </a:prstGeom>
          <a:ln/>
        </p:spPr>
        <p:txBody>
          <a:bodyPr vert="horz">
            <a:normAutofit fontScale="2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31800" indent="0" defTabSz="914400">
              <a:buClr>
                <a:srgbClr val="0055A0"/>
              </a:buClr>
              <a:buFont typeface="Arial"/>
              <a:buNone/>
            </a:pPr>
            <a:r>
              <a:rPr lang="en-US" altLang="en-US" sz="4800" dirty="0" smtClean="0">
                <a:solidFill>
                  <a:srgbClr val="0055A0"/>
                </a:solidFill>
                <a:latin typeface="Arial"/>
              </a:rPr>
              <a:t>2014:</a:t>
            </a:r>
            <a:br>
              <a:rPr lang="en-US" altLang="en-US" sz="4800" dirty="0" smtClean="0">
                <a:solidFill>
                  <a:srgbClr val="0055A0"/>
                </a:solidFill>
                <a:latin typeface="Arial"/>
              </a:rPr>
            </a:br>
            <a:r>
              <a:rPr lang="en-US" altLang="en-US" sz="4800" b="1" dirty="0" smtClean="0">
                <a:solidFill>
                  <a:srgbClr val="0055A0"/>
                </a:solidFill>
                <a:latin typeface="Arial"/>
              </a:rPr>
              <a:t>Odysseus' Comrades</a:t>
            </a:r>
            <a:r>
              <a:rPr lang="en-US" altLang="en-US" sz="4800" dirty="0" smtClean="0">
                <a:solidFill>
                  <a:srgbClr val="0055A0"/>
                </a:solidFill>
                <a:latin typeface="Arial"/>
              </a:rPr>
              <a:t> from Greece</a:t>
            </a:r>
            <a:br>
              <a:rPr lang="en-US" altLang="en-US" sz="4800" dirty="0" smtClean="0">
                <a:solidFill>
                  <a:srgbClr val="0055A0"/>
                </a:solidFill>
                <a:latin typeface="Arial"/>
              </a:rPr>
            </a:br>
            <a:r>
              <a:rPr lang="en-US" altLang="en-US" sz="4800" b="1" dirty="0" err="1" smtClean="0">
                <a:solidFill>
                  <a:srgbClr val="0055A0"/>
                </a:solidFill>
                <a:latin typeface="Arial"/>
              </a:rPr>
              <a:t>Dominicuscollege</a:t>
            </a:r>
            <a:r>
              <a:rPr lang="en-US" altLang="en-US" sz="4800" dirty="0" smtClean="0">
                <a:solidFill>
                  <a:srgbClr val="0055A0"/>
                </a:solidFill>
                <a:latin typeface="Arial"/>
              </a:rPr>
              <a:t> from the Netherlands</a:t>
            </a:r>
          </a:p>
          <a:p>
            <a:pPr marL="431800" indent="0" defTabSz="914400">
              <a:spcBef>
                <a:spcPts val="1725"/>
              </a:spcBef>
              <a:buClr>
                <a:srgbClr val="0055A0"/>
              </a:buClr>
              <a:buFont typeface="Arial"/>
              <a:buNone/>
            </a:pPr>
            <a:r>
              <a:rPr lang="en-US" altLang="en-US" sz="7200" dirty="0" smtClean="0">
                <a:solidFill>
                  <a:srgbClr val="0055A0"/>
                </a:solidFill>
                <a:latin typeface="Arial"/>
              </a:rPr>
              <a:t>2016:</a:t>
            </a:r>
            <a:endParaRPr lang="en-US" altLang="en-US" sz="2000" dirty="0">
              <a:solidFill>
                <a:srgbClr val="0055A0"/>
              </a:solidFill>
              <a:latin typeface="Arial"/>
            </a:endParaRPr>
          </a:p>
        </p:txBody>
      </p:sp>
      <p:sp>
        <p:nvSpPr>
          <p:cNvPr id="8" name="Rectangle 3"/>
          <p:cNvSpPr>
            <a:spLocks/>
          </p:cNvSpPr>
          <p:nvPr/>
        </p:nvSpPr>
        <p:spPr bwMode="auto">
          <a:xfrm rot="-293945">
            <a:off x="3222478" y="4900796"/>
            <a:ext cx="2500786" cy="1009154"/>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55A0"/>
                </a:solidFill>
                <a:effectLst/>
                <a:uLnTx/>
                <a:uFillTx/>
                <a:latin typeface="Gill Sans" charset="0"/>
              </a:rPr>
              <a:t>‘My Mum asked me “What is your team doing in the competition?” To which I replied, “Oh, just proving Einstein’s Special Theory of Relativity” ‘ </a:t>
            </a:r>
            <a:r>
              <a:rPr kumimoji="0" lang="en-GB" sz="1100" b="0" i="0" u="none" strike="noStrike" kern="0" cap="none" spc="0" normalizeH="0" baseline="0" noProof="0" dirty="0" smtClean="0">
                <a:ln>
                  <a:noFill/>
                </a:ln>
                <a:solidFill>
                  <a:srgbClr val="0055A0"/>
                </a:solidFill>
                <a:effectLst/>
                <a:uLnTx/>
                <a:uFillTx/>
                <a:latin typeface="Gill Sans" charset="0"/>
              </a:rPr>
              <a:t> - </a:t>
            </a:r>
            <a:r>
              <a:rPr kumimoji="0" lang="en-GB" sz="1100" b="0" i="0" u="none" strike="noStrike" kern="0" cap="none" spc="0" normalizeH="0" baseline="0" noProof="0" dirty="0" smtClean="0">
                <a:ln>
                  <a:noFill/>
                </a:ln>
                <a:solidFill>
                  <a:srgbClr val="B21E81"/>
                </a:solidFill>
                <a:effectLst/>
                <a:uLnTx/>
                <a:uFillTx/>
                <a:latin typeface="Gill Sans" charset="0"/>
              </a:rPr>
              <a:t>Achintya Singh, member of 2016 winning team</a:t>
            </a:r>
            <a:endParaRPr kumimoji="0" lang="en-GB" sz="1100" b="0" i="0" u="none" strike="noStrike" kern="0" cap="none" spc="0" normalizeH="0" baseline="0" noProof="0" dirty="0">
              <a:ln>
                <a:noFill/>
              </a:ln>
              <a:solidFill>
                <a:srgbClr val="B21E81"/>
              </a:solidFill>
              <a:effectLst/>
              <a:uLnTx/>
              <a:uFillTx/>
              <a:latin typeface="Gill Sans" charset="0"/>
            </a:endParaRPr>
          </a:p>
        </p:txBody>
      </p:sp>
      <p:sp>
        <p:nvSpPr>
          <p:cNvPr id="9" name="Rectangle 8"/>
          <p:cNvSpPr/>
          <p:nvPr/>
        </p:nvSpPr>
        <p:spPr>
          <a:xfrm>
            <a:off x="525864" y="4651366"/>
            <a:ext cx="2715242" cy="1384995"/>
          </a:xfrm>
          <a:prstGeom prst="rect">
            <a:avLst/>
          </a:prstGeom>
        </p:spPr>
        <p:txBody>
          <a:bodyPr wrap="square">
            <a:spAutoFit/>
          </a:bodyPr>
          <a:lstStyle/>
          <a:p>
            <a:pPr defTabSz="914400"/>
            <a:r>
              <a:rPr lang="en-US" altLang="en-US" sz="1400" b="1" dirty="0">
                <a:solidFill>
                  <a:srgbClr val="0055A0"/>
                </a:solidFill>
                <a:latin typeface="Arial"/>
              </a:rPr>
              <a:t>Relatively Special</a:t>
            </a:r>
            <a:r>
              <a:rPr lang="en-US" altLang="en-US" sz="1400" dirty="0">
                <a:solidFill>
                  <a:srgbClr val="0055A0"/>
                </a:solidFill>
                <a:latin typeface="Arial"/>
              </a:rPr>
              <a:t> from the UK: </a:t>
            </a:r>
            <a:r>
              <a:rPr lang="en-GB" altLang="en-US" sz="1400" dirty="0">
                <a:solidFill>
                  <a:srgbClr val="0055A0"/>
                </a:solidFill>
                <a:latin typeface="Arial"/>
              </a:rPr>
              <a:t>Test the validity of the </a:t>
            </a:r>
            <a:r>
              <a:rPr lang="en-GB" altLang="en-US" sz="1400" dirty="0">
                <a:solidFill>
                  <a:srgbClr val="B21E81"/>
                </a:solidFill>
                <a:latin typeface="Arial"/>
              </a:rPr>
              <a:t>Lorentz factor </a:t>
            </a:r>
            <a:r>
              <a:rPr lang="en-GB" altLang="en-US" sz="1400" dirty="0">
                <a:solidFill>
                  <a:srgbClr val="0055A0"/>
                </a:solidFill>
                <a:latin typeface="Arial"/>
              </a:rPr>
              <a:t>by measuring the effect of time dilation due to special relativity on the decay rate of pions.</a:t>
            </a:r>
            <a:endParaRPr lang="en-GB" sz="1400" dirty="0">
              <a:solidFill>
                <a:srgbClr val="0055A0"/>
              </a:solidFill>
              <a:latin typeface="Arial"/>
            </a:endParaRPr>
          </a:p>
        </p:txBody>
      </p:sp>
      <p:sp>
        <p:nvSpPr>
          <p:cNvPr id="10" name="Rectangle 9"/>
          <p:cNvSpPr/>
          <p:nvPr/>
        </p:nvSpPr>
        <p:spPr>
          <a:xfrm>
            <a:off x="5323337" y="4652924"/>
            <a:ext cx="3363463" cy="1169551"/>
          </a:xfrm>
          <a:prstGeom prst="rect">
            <a:avLst/>
          </a:prstGeom>
        </p:spPr>
        <p:txBody>
          <a:bodyPr wrap="square">
            <a:spAutoFit/>
          </a:bodyPr>
          <a:lstStyle/>
          <a:p>
            <a:pPr marL="889000" defTabSz="914400">
              <a:spcBef>
                <a:spcPts val="1725"/>
              </a:spcBef>
            </a:pPr>
            <a:r>
              <a:rPr lang="en-US" altLang="en-US" sz="1400" b="1" dirty="0">
                <a:solidFill>
                  <a:srgbClr val="0055A0"/>
                </a:solidFill>
                <a:latin typeface="Arial"/>
              </a:rPr>
              <a:t>Pyramid hunters</a:t>
            </a:r>
            <a:r>
              <a:rPr lang="en-US" altLang="en-US" sz="1400" dirty="0">
                <a:solidFill>
                  <a:srgbClr val="0055A0"/>
                </a:solidFill>
                <a:latin typeface="Arial"/>
              </a:rPr>
              <a:t> from Poland: </a:t>
            </a:r>
            <a:r>
              <a:rPr lang="en-GB" altLang="en-US" sz="1400" dirty="0">
                <a:solidFill>
                  <a:srgbClr val="0055A0"/>
                </a:solidFill>
                <a:latin typeface="Arial"/>
              </a:rPr>
              <a:t>Try to examine the internal structure of the </a:t>
            </a:r>
            <a:r>
              <a:rPr lang="en-GB" altLang="en-US" sz="1400" dirty="0" err="1">
                <a:solidFill>
                  <a:srgbClr val="0055A0"/>
                </a:solidFill>
                <a:latin typeface="Arial"/>
              </a:rPr>
              <a:t>Chephren</a:t>
            </a:r>
            <a:r>
              <a:rPr lang="en-GB" altLang="en-US" sz="1400" dirty="0">
                <a:solidFill>
                  <a:srgbClr val="0055A0"/>
                </a:solidFill>
                <a:latin typeface="Arial"/>
              </a:rPr>
              <a:t> pyramid using </a:t>
            </a:r>
            <a:r>
              <a:rPr lang="en-GB" altLang="en-US" sz="1400" dirty="0">
                <a:solidFill>
                  <a:srgbClr val="B21E81"/>
                </a:solidFill>
                <a:latin typeface="Arial"/>
              </a:rPr>
              <a:t>muon tomography</a:t>
            </a:r>
            <a:endParaRPr lang="en-US" altLang="en-US" sz="1400" dirty="0">
              <a:solidFill>
                <a:srgbClr val="B21E81"/>
              </a:solidFill>
              <a:latin typeface="Arial"/>
            </a:endParaRPr>
          </a:p>
        </p:txBody>
      </p:sp>
      <p:sp>
        <p:nvSpPr>
          <p:cNvPr id="11" name="Rectangle 10"/>
          <p:cNvSpPr/>
          <p:nvPr/>
        </p:nvSpPr>
        <p:spPr>
          <a:xfrm>
            <a:off x="2633497" y="788353"/>
            <a:ext cx="3710153" cy="646331"/>
          </a:xfrm>
          <a:prstGeom prst="rect">
            <a:avLst/>
          </a:prstGeom>
        </p:spPr>
        <p:txBody>
          <a:bodyPr wrap="square">
            <a:spAutoFit/>
          </a:bodyPr>
          <a:lstStyle/>
          <a:p>
            <a:pPr marL="889000" defTabSz="914400">
              <a:spcBef>
                <a:spcPts val="1725"/>
              </a:spcBef>
            </a:pPr>
            <a:r>
              <a:rPr lang="en-US" altLang="en-US" sz="1200" dirty="0">
                <a:solidFill>
                  <a:srgbClr val="0055A0"/>
                </a:solidFill>
                <a:latin typeface="Arial"/>
              </a:rPr>
              <a:t>2015:</a:t>
            </a:r>
            <a:br>
              <a:rPr lang="en-US" altLang="en-US" sz="1200" dirty="0">
                <a:solidFill>
                  <a:srgbClr val="0055A0"/>
                </a:solidFill>
                <a:latin typeface="Arial"/>
              </a:rPr>
            </a:br>
            <a:r>
              <a:rPr lang="en-US" altLang="en-US" sz="1200" b="1" dirty="0">
                <a:solidFill>
                  <a:srgbClr val="0055A0"/>
                </a:solidFill>
                <a:latin typeface="Arial"/>
              </a:rPr>
              <a:t>Leo4G</a:t>
            </a:r>
            <a:r>
              <a:rPr lang="en-US" altLang="en-US" sz="1200" dirty="0">
                <a:solidFill>
                  <a:srgbClr val="0055A0"/>
                </a:solidFill>
                <a:latin typeface="Arial"/>
              </a:rPr>
              <a:t> from Italy</a:t>
            </a:r>
            <a:br>
              <a:rPr lang="en-US" altLang="en-US" sz="1200" dirty="0">
                <a:solidFill>
                  <a:srgbClr val="0055A0"/>
                </a:solidFill>
                <a:latin typeface="Arial"/>
              </a:rPr>
            </a:br>
            <a:r>
              <a:rPr lang="en-US" altLang="en-US" sz="1200" b="1" dirty="0">
                <a:solidFill>
                  <a:srgbClr val="0055A0"/>
                </a:solidFill>
                <a:latin typeface="Arial"/>
              </a:rPr>
              <a:t>Accelerating Africa</a:t>
            </a:r>
            <a:r>
              <a:rPr lang="en-US" altLang="en-US" sz="1200" dirty="0">
                <a:solidFill>
                  <a:srgbClr val="0055A0"/>
                </a:solidFill>
                <a:latin typeface="Arial"/>
              </a:rPr>
              <a:t> from South Africa</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4949" y="1709039"/>
            <a:ext cx="3767030" cy="282527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863" y="1741205"/>
            <a:ext cx="3720089" cy="2790067"/>
          </a:xfrm>
          <a:prstGeom prst="rect">
            <a:avLst/>
          </a:prstGeom>
        </p:spPr>
      </p:pic>
    </p:spTree>
    <p:extLst>
      <p:ext uri="{BB962C8B-B14F-4D97-AF65-F5344CB8AC3E}">
        <p14:creationId xmlns:p14="http://schemas.microsoft.com/office/powerpoint/2010/main" val="117172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11</a:t>
            </a:fld>
            <a:endParaRPr lang="en-GB" sz="1400" dirty="0">
              <a:solidFill>
                <a:schemeClr val="bg1"/>
              </a:solidFill>
            </a:endParaRPr>
          </a:p>
        </p:txBody>
      </p:sp>
      <p:sp>
        <p:nvSpPr>
          <p:cNvPr id="6"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dirty="0" smtClean="0">
                <a:ln>
                  <a:noFill/>
                </a:ln>
                <a:solidFill>
                  <a:srgbClr val="0055A0"/>
                </a:solidFill>
                <a:effectLst/>
                <a:uLnTx/>
                <a:uFillTx/>
                <a:latin typeface="Arial"/>
                <a:ea typeface="+mj-ea"/>
                <a:cs typeface="+mj-cs"/>
              </a:rPr>
              <a:t>The students at CERN</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Rectangle 3"/>
          <p:cNvSpPr>
            <a:spLocks/>
          </p:cNvSpPr>
          <p:nvPr/>
        </p:nvSpPr>
        <p:spPr bwMode="auto">
          <a:xfrm>
            <a:off x="266452" y="1191044"/>
            <a:ext cx="3841524" cy="1895055"/>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55A0"/>
                </a:solidFill>
                <a:effectLst/>
                <a:uLnTx/>
                <a:uFillTx/>
                <a:latin typeface="Gill Sans" charset="0"/>
              </a:rPr>
              <a:t>"When I first heard the good news I was ecstatic, my hands where shaking and my heart was beating faster than usual. I could not believe that such an amazing opportunity has been blessed to me. I've always wanted to pursue a career in Physics or Engineering and winning this amazing competition has brought me closer  to my dreams. </a:t>
            </a:r>
            <a:r>
              <a:rPr kumimoji="0" lang="en-GB" sz="1200" b="0" i="0" u="none" strike="noStrike" kern="0" cap="none" spc="0" normalizeH="0" baseline="0" noProof="0" dirty="0" smtClean="0">
                <a:ln>
                  <a:noFill/>
                </a:ln>
                <a:solidFill>
                  <a:srgbClr val="0055A0"/>
                </a:solidFill>
                <a:effectLst/>
                <a:uLnTx/>
                <a:uFillTx/>
                <a:latin typeface="Gill Sans" charset="0"/>
              </a:rPr>
              <a:t>I'm truly </a:t>
            </a:r>
            <a:r>
              <a:rPr kumimoji="0" lang="en-GB" sz="1200" b="0" i="0" u="none" strike="noStrike" kern="0" cap="none" spc="0" normalizeH="0" baseline="0" noProof="0" dirty="0">
                <a:ln>
                  <a:noFill/>
                </a:ln>
                <a:solidFill>
                  <a:srgbClr val="0055A0"/>
                </a:solidFill>
                <a:effectLst/>
                <a:uLnTx/>
                <a:uFillTx/>
                <a:latin typeface="Gill Sans" charset="0"/>
              </a:rPr>
              <a:t>thankful for this opportunity given to me and I know that I will take it with my two bare hands and not let go of it. </a:t>
            </a:r>
            <a:r>
              <a:rPr kumimoji="0" lang="en-GB" sz="1200" b="0" i="0" u="none" strike="noStrike" kern="0" cap="none" spc="0" normalizeH="0" baseline="0" noProof="0" dirty="0" smtClean="0">
                <a:ln>
                  <a:noFill/>
                </a:ln>
                <a:solidFill>
                  <a:srgbClr val="0055A0"/>
                </a:solidFill>
                <a:effectLst/>
                <a:uLnTx/>
                <a:uFillTx/>
                <a:latin typeface="Gill Sans" charset="0"/>
              </a:rPr>
              <a:t>" </a:t>
            </a:r>
            <a:r>
              <a:rPr kumimoji="0" lang="en-GB" sz="1200" b="0" i="0" u="none" strike="noStrike" kern="0" cap="none" spc="0" normalizeH="0" baseline="0" noProof="0" dirty="0">
                <a:ln>
                  <a:noFill/>
                </a:ln>
                <a:solidFill>
                  <a:srgbClr val="0055A0"/>
                </a:solidFill>
                <a:effectLst/>
                <a:uLnTx/>
                <a:uFillTx/>
                <a:latin typeface="Gill Sans" charset="0"/>
              </a:rPr>
              <a:t>- </a:t>
            </a:r>
            <a:r>
              <a:rPr kumimoji="0" lang="en-GB" sz="1200" b="0" i="0" u="none" strike="noStrike" kern="0" cap="none" spc="0" normalizeH="0" baseline="0" noProof="0" dirty="0" err="1">
                <a:ln>
                  <a:noFill/>
                </a:ln>
                <a:solidFill>
                  <a:srgbClr val="B21E81"/>
                </a:solidFill>
                <a:effectLst/>
                <a:uLnTx/>
                <a:uFillTx/>
                <a:latin typeface="Gill Sans" charset="0"/>
              </a:rPr>
              <a:t>Malaika</a:t>
            </a:r>
            <a:r>
              <a:rPr kumimoji="0" lang="en-GB" sz="1200" b="0" i="0" u="none" strike="noStrike" kern="0" cap="none" spc="0" normalizeH="0" baseline="0" noProof="0" dirty="0">
                <a:ln>
                  <a:noFill/>
                </a:ln>
                <a:solidFill>
                  <a:srgbClr val="B21E81"/>
                </a:solidFill>
                <a:effectLst/>
                <a:uLnTx/>
                <a:uFillTx/>
                <a:latin typeface="Gill Sans" charset="0"/>
              </a:rPr>
              <a:t> Elliot </a:t>
            </a:r>
            <a:r>
              <a:rPr kumimoji="0" lang="en-GB" sz="1200" b="0" i="0" u="none" strike="noStrike" kern="0" cap="none" spc="0" normalizeH="0" baseline="0" noProof="0" dirty="0" err="1" smtClean="0">
                <a:ln>
                  <a:noFill/>
                </a:ln>
                <a:solidFill>
                  <a:srgbClr val="B21E81"/>
                </a:solidFill>
                <a:effectLst/>
                <a:uLnTx/>
                <a:uFillTx/>
                <a:latin typeface="Gill Sans" charset="0"/>
              </a:rPr>
              <a:t>Motsoai</a:t>
            </a:r>
            <a:r>
              <a:rPr kumimoji="0" lang="en-GB" sz="1200" b="0" i="0" u="none" strike="noStrike" kern="0" cap="none" spc="0" normalizeH="0" baseline="0" noProof="0" dirty="0" smtClean="0">
                <a:ln>
                  <a:noFill/>
                </a:ln>
                <a:solidFill>
                  <a:srgbClr val="B21E81"/>
                </a:solidFill>
                <a:effectLst/>
                <a:uLnTx/>
                <a:uFillTx/>
                <a:latin typeface="Gill Sans" charset="0"/>
              </a:rPr>
              <a:t>, member of 2015 winning team</a:t>
            </a:r>
            <a:endParaRPr kumimoji="0" lang="en-GB" sz="1200" b="0" i="0" u="none" strike="noStrike" kern="0" cap="none" spc="0" normalizeH="0" baseline="0" noProof="0" dirty="0">
              <a:ln>
                <a:noFill/>
              </a:ln>
              <a:solidFill>
                <a:srgbClr val="B21E81"/>
              </a:solidFill>
              <a:effectLst/>
              <a:uLnTx/>
              <a:uFillTx/>
              <a:latin typeface="Gill Sans" charset="0"/>
            </a:endParaRPr>
          </a:p>
        </p:txBody>
      </p:sp>
      <p:sp>
        <p:nvSpPr>
          <p:cNvPr id="8" name="Rectangle 4"/>
          <p:cNvSpPr>
            <a:spLocks/>
          </p:cNvSpPr>
          <p:nvPr/>
        </p:nvSpPr>
        <p:spPr bwMode="auto">
          <a:xfrm>
            <a:off x="4590611" y="4441371"/>
            <a:ext cx="4060427" cy="1176914"/>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55A0"/>
                </a:solidFill>
                <a:effectLst/>
                <a:uLnTx/>
                <a:uFillTx/>
                <a:latin typeface="Gill Sans" charset="0"/>
              </a:rPr>
              <a:t>“This </a:t>
            </a:r>
            <a:r>
              <a:rPr kumimoji="0" lang="en-GB" sz="1200" b="0" i="0" u="none" strike="noStrike" kern="0" cap="none" spc="0" normalizeH="0" baseline="0" noProof="0" dirty="0">
                <a:ln>
                  <a:noFill/>
                </a:ln>
                <a:solidFill>
                  <a:srgbClr val="0055A0"/>
                </a:solidFill>
                <a:effectLst/>
                <a:uLnTx/>
                <a:uFillTx/>
                <a:latin typeface="Gill Sans" charset="0"/>
              </a:rPr>
              <a:t>competition showed us that science is something that you can share with other people, have fun with and also miss once you don’t do it anymore. Personally </a:t>
            </a:r>
            <a:r>
              <a:rPr kumimoji="0" lang="en-GB" sz="1200" b="0" i="0" u="none" strike="noStrike" kern="0" cap="none" spc="0" normalizeH="0" baseline="0" noProof="0" dirty="0" smtClean="0">
                <a:ln>
                  <a:noFill/>
                </a:ln>
                <a:solidFill>
                  <a:srgbClr val="0055A0"/>
                </a:solidFill>
                <a:effectLst/>
                <a:uLnTx/>
                <a:uFillTx/>
                <a:latin typeface="Gill Sans" charset="0"/>
              </a:rPr>
              <a:t>I think </a:t>
            </a:r>
            <a:r>
              <a:rPr kumimoji="0" lang="en-GB" sz="1200" b="0" i="0" u="none" strike="noStrike" kern="0" cap="none" spc="0" normalizeH="0" baseline="0" noProof="0" dirty="0">
                <a:ln>
                  <a:noFill/>
                </a:ln>
                <a:solidFill>
                  <a:srgbClr val="0055A0"/>
                </a:solidFill>
                <a:effectLst/>
                <a:uLnTx/>
                <a:uFillTx/>
                <a:latin typeface="Gill Sans" charset="0"/>
              </a:rPr>
              <a:t>this was one of the best experiences of my </a:t>
            </a:r>
            <a:r>
              <a:rPr kumimoji="0" lang="en-GB" sz="1200" b="0" i="0" u="none" strike="noStrike" kern="0" cap="none" spc="0" normalizeH="0" baseline="0" noProof="0" dirty="0" smtClean="0">
                <a:ln>
                  <a:noFill/>
                </a:ln>
                <a:solidFill>
                  <a:srgbClr val="0055A0"/>
                </a:solidFill>
                <a:effectLst/>
                <a:uLnTx/>
                <a:uFillTx/>
                <a:latin typeface="Gill Sans" charset="0"/>
              </a:rPr>
              <a:t>life” - </a:t>
            </a:r>
            <a:r>
              <a:rPr kumimoji="0" lang="en-GB" sz="1200" b="0" i="0" u="none" strike="noStrike" kern="0" cap="none" spc="0" normalizeH="0" baseline="0" noProof="0" dirty="0" smtClean="0">
                <a:ln>
                  <a:noFill/>
                </a:ln>
                <a:solidFill>
                  <a:srgbClr val="B21E81"/>
                </a:solidFill>
                <a:effectLst/>
                <a:uLnTx/>
                <a:uFillTx/>
                <a:latin typeface="Gill Sans" charset="0"/>
              </a:rPr>
              <a:t>Giulio </a:t>
            </a:r>
            <a:r>
              <a:rPr kumimoji="0" lang="en-GB" sz="1200" b="0" i="0" u="none" strike="noStrike" kern="0" cap="none" spc="0" normalizeH="0" baseline="0" noProof="0" dirty="0" err="1" smtClean="0">
                <a:ln>
                  <a:noFill/>
                </a:ln>
                <a:solidFill>
                  <a:srgbClr val="B21E81"/>
                </a:solidFill>
                <a:effectLst/>
                <a:uLnTx/>
                <a:uFillTx/>
                <a:latin typeface="Gill Sans" charset="0"/>
              </a:rPr>
              <a:t>Marrone</a:t>
            </a:r>
            <a:r>
              <a:rPr kumimoji="0" lang="en-GB" sz="1200" b="0" i="0" u="none" strike="noStrike" kern="0" cap="none" spc="0" normalizeH="0" baseline="0" noProof="0" dirty="0" smtClean="0">
                <a:ln>
                  <a:noFill/>
                </a:ln>
                <a:solidFill>
                  <a:srgbClr val="B21E81"/>
                </a:solidFill>
                <a:effectLst/>
                <a:uLnTx/>
                <a:uFillTx/>
                <a:latin typeface="Gill Sans" charset="0"/>
              </a:rPr>
              <a:t>, </a:t>
            </a:r>
            <a:r>
              <a:rPr kumimoji="0" lang="en-GB" sz="1200" b="0" i="0" u="none" strike="noStrike" kern="0" cap="none" spc="0" normalizeH="0" baseline="0" noProof="0" dirty="0">
                <a:ln>
                  <a:noFill/>
                </a:ln>
                <a:solidFill>
                  <a:srgbClr val="B21E81"/>
                </a:solidFill>
                <a:effectLst/>
                <a:uLnTx/>
                <a:uFillTx/>
                <a:latin typeface="Gill Sans" charset="0"/>
              </a:rPr>
              <a:t>member of 2015 winning team</a:t>
            </a:r>
            <a:r>
              <a:rPr kumimoji="0" lang="en-ZA" sz="1200" b="0" i="0" u="none" strike="noStrike" kern="0" cap="none" spc="0" normalizeH="0" baseline="0" noProof="0" dirty="0" smtClean="0">
                <a:ln>
                  <a:noFill/>
                </a:ln>
                <a:solidFill>
                  <a:srgbClr val="B21E81"/>
                </a:solidFill>
                <a:effectLst/>
                <a:uLnTx/>
                <a:uFillTx/>
                <a:latin typeface="Gill Sans" charset="0"/>
              </a:rPr>
              <a:t> </a:t>
            </a:r>
            <a:endParaRPr kumimoji="0" lang="en-US" altLang="en-US" sz="1200" b="0" i="0" u="none" strike="noStrike" kern="0" cap="none" spc="0" normalizeH="0" baseline="0" noProof="0" dirty="0">
              <a:ln>
                <a:noFill/>
              </a:ln>
              <a:solidFill>
                <a:srgbClr val="B21E81"/>
              </a:solidFill>
              <a:effectLst/>
              <a:uLnTx/>
              <a:uFillTx/>
              <a:latin typeface="Gill Sans" charset="0"/>
              <a:cs typeface="Gill Sans"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0627" y="1220441"/>
            <a:ext cx="4080412" cy="272367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452" y="3240627"/>
            <a:ext cx="3841524" cy="2738176"/>
          </a:xfrm>
          <a:prstGeom prst="rect">
            <a:avLst/>
          </a:prstGeom>
        </p:spPr>
      </p:pic>
    </p:spTree>
    <p:extLst>
      <p:ext uri="{BB962C8B-B14F-4D97-AF65-F5344CB8AC3E}">
        <p14:creationId xmlns:p14="http://schemas.microsoft.com/office/powerpoint/2010/main" val="69760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12</a:t>
            </a:fld>
            <a:endParaRPr lang="en-GB" sz="1400" dirty="0">
              <a:solidFill>
                <a:schemeClr val="bg1"/>
              </a:solidFill>
            </a:endParaRPr>
          </a:p>
        </p:txBody>
      </p:sp>
      <p:sp>
        <p:nvSpPr>
          <p:cNvPr id="6" name="Rectangle 3"/>
          <p:cNvSpPr>
            <a:spLocks/>
          </p:cNvSpPr>
          <p:nvPr/>
        </p:nvSpPr>
        <p:spPr bwMode="auto">
          <a:xfrm>
            <a:off x="247650" y="4109776"/>
            <a:ext cx="4163575" cy="1891987"/>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GB" dirty="0" smtClean="0"/>
              <a:t>“</a:t>
            </a:r>
            <a:r>
              <a:rPr lang="en-US" dirty="0"/>
              <a:t>Being responsible for implementing an experiment that was proposed by a team of ambitious students was not a small </a:t>
            </a:r>
            <a:r>
              <a:rPr lang="en-US" dirty="0" smtClean="0"/>
              <a:t>burden </a:t>
            </a:r>
            <a:r>
              <a:rPr lang="en-US" dirty="0"/>
              <a:t>in the beginning. The 10 days we spent with the students have been an incredible experience and have helped me a lot to develop skills that will be essential for my professional career</a:t>
            </a:r>
            <a:r>
              <a:rPr lang="en-US" dirty="0" smtClean="0"/>
              <a:t>.” – </a:t>
            </a:r>
            <a:r>
              <a:rPr lang="en-GB" dirty="0" smtClean="0">
                <a:solidFill>
                  <a:srgbClr val="B21E81"/>
                </a:solidFill>
              </a:rPr>
              <a:t>Candan Dozen, 2015 support scientist</a:t>
            </a:r>
          </a:p>
          <a:p>
            <a:endParaRPr lang="en-GB" dirty="0" smtClean="0"/>
          </a:p>
          <a:p>
            <a:r>
              <a:rPr lang="en-GB" altLang="en-US" dirty="0" smtClean="0">
                <a:cs typeface="Gill Sans" charset="0"/>
              </a:rPr>
              <a:t>“BL4S </a:t>
            </a:r>
            <a:r>
              <a:rPr lang="en-GB" altLang="en-US" dirty="0">
                <a:cs typeface="Gill Sans" charset="0"/>
              </a:rPr>
              <a:t>is the definition of turning my hobby into my work. It’s one of the most fun projects I had through my years at CERN</a:t>
            </a:r>
            <a:r>
              <a:rPr lang="en-GB" altLang="en-US" dirty="0" smtClean="0">
                <a:cs typeface="Gill Sans" charset="0"/>
              </a:rPr>
              <a:t>.” </a:t>
            </a:r>
            <a:r>
              <a:rPr lang="en-GB" altLang="en-US" dirty="0" smtClean="0">
                <a:solidFill>
                  <a:srgbClr val="0055A0"/>
                </a:solidFill>
                <a:cs typeface="Gill Sans" charset="0"/>
              </a:rPr>
              <a:t>– </a:t>
            </a:r>
            <a:r>
              <a:rPr lang="en-GB" altLang="en-US" dirty="0" smtClean="0">
                <a:solidFill>
                  <a:srgbClr val="B21E81"/>
                </a:solidFill>
                <a:cs typeface="Gill Sans" charset="0"/>
              </a:rPr>
              <a:t>Theodoros Vafeiadis – 2016 support scientist</a:t>
            </a:r>
            <a:endParaRPr lang="en-US" altLang="en-US" dirty="0">
              <a:solidFill>
                <a:srgbClr val="B21E81"/>
              </a:solidFill>
              <a:cs typeface="Gill Sans" charset="0"/>
            </a:endParaRPr>
          </a:p>
        </p:txBody>
      </p:sp>
      <p:sp>
        <p:nvSpPr>
          <p:cNvPr id="7" name="Rectangle 5"/>
          <p:cNvSpPr>
            <a:spLocks/>
          </p:cNvSpPr>
          <p:nvPr/>
        </p:nvSpPr>
        <p:spPr bwMode="auto">
          <a:xfrm>
            <a:off x="4481566" y="1292027"/>
            <a:ext cx="4509532" cy="1772720"/>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GB" dirty="0"/>
              <a:t> "When our teacher came and told us that we had won and we would go to CERN and do the </a:t>
            </a:r>
            <a:r>
              <a:rPr lang="en-GB" dirty="0" smtClean="0"/>
              <a:t>experiments </a:t>
            </a:r>
            <a:r>
              <a:rPr lang="en-GB" dirty="0"/>
              <a:t>I couldn't believe. I was shocked. I had hoped that maybe some day I would go there to visit CERN but I have never expected that it would happen so quickly." - </a:t>
            </a:r>
            <a:r>
              <a:rPr lang="en-GB" dirty="0">
                <a:solidFill>
                  <a:srgbClr val="B21E81"/>
                </a:solidFill>
              </a:rPr>
              <a:t>Ewa </a:t>
            </a:r>
            <a:r>
              <a:rPr lang="en-GB" dirty="0" err="1" smtClean="0">
                <a:solidFill>
                  <a:srgbClr val="B21E81"/>
                </a:solidFill>
              </a:rPr>
              <a:t>Pijus</a:t>
            </a:r>
            <a:r>
              <a:rPr lang="en-GB" dirty="0" smtClean="0">
                <a:solidFill>
                  <a:srgbClr val="B21E81"/>
                </a:solidFill>
              </a:rPr>
              <a:t>, winner of 2016</a:t>
            </a:r>
            <a:endParaRPr lang="en-GB" dirty="0">
              <a:solidFill>
                <a:srgbClr val="B21E81"/>
              </a:solidFill>
            </a:endParaRPr>
          </a:p>
          <a:p>
            <a:endParaRPr lang="en-GB" dirty="0"/>
          </a:p>
          <a:p>
            <a:r>
              <a:rPr lang="en-GB" dirty="0" smtClean="0"/>
              <a:t>“The </a:t>
            </a:r>
            <a:r>
              <a:rPr lang="en-GB" dirty="0"/>
              <a:t>fact that we won has yet to sink in. This is simply the most brilliant way to connect school kids with real-life, world class scientists</a:t>
            </a:r>
            <a:r>
              <a:rPr lang="en-GB" dirty="0" smtClean="0"/>
              <a:t>.”   </a:t>
            </a:r>
            <a:r>
              <a:rPr lang="en-GB" dirty="0" err="1">
                <a:solidFill>
                  <a:srgbClr val="B21E81"/>
                </a:solidFill>
              </a:rPr>
              <a:t>Tek</a:t>
            </a:r>
            <a:r>
              <a:rPr lang="en-GB" dirty="0">
                <a:solidFill>
                  <a:srgbClr val="B21E81"/>
                </a:solidFill>
              </a:rPr>
              <a:t> </a:t>
            </a:r>
            <a:r>
              <a:rPr lang="en-GB" dirty="0" err="1">
                <a:solidFill>
                  <a:srgbClr val="B21E81"/>
                </a:solidFill>
              </a:rPr>
              <a:t>Kan</a:t>
            </a:r>
            <a:r>
              <a:rPr lang="en-GB" dirty="0">
                <a:solidFill>
                  <a:srgbClr val="B21E81"/>
                </a:solidFill>
              </a:rPr>
              <a:t> Chung , winner of 2016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4949" y="3130783"/>
            <a:ext cx="3787689" cy="28407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7650" y="1202227"/>
            <a:ext cx="3880434" cy="2820789"/>
          </a:xfrm>
          <a:prstGeom prst="rect">
            <a:avLst/>
          </a:prstGeom>
        </p:spPr>
      </p:pic>
      <p:sp>
        <p:nvSpPr>
          <p:cNvPr id="10" name="Title 1"/>
          <p:cNvSpPr txBox="1">
            <a:spLocks/>
          </p:cNvSpPr>
          <p:nvPr/>
        </p:nvSpPr>
        <p:spPr>
          <a:xfrm>
            <a:off x="216041" y="122964"/>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dirty="0" smtClean="0">
                <a:ln>
                  <a:noFill/>
                </a:ln>
                <a:solidFill>
                  <a:srgbClr val="0055A0"/>
                </a:solidFill>
                <a:effectLst/>
                <a:uLnTx/>
                <a:uFillTx/>
                <a:latin typeface="Arial"/>
                <a:ea typeface="+mj-ea"/>
                <a:cs typeface="+mj-cs"/>
              </a:rPr>
              <a:t>The students at CERN</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Tree>
    <p:extLst>
      <p:ext uri="{BB962C8B-B14F-4D97-AF65-F5344CB8AC3E}">
        <p14:creationId xmlns:p14="http://schemas.microsoft.com/office/powerpoint/2010/main" val="264324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13</a:t>
            </a:fld>
            <a:endParaRPr lang="en-GB" sz="1400" dirty="0">
              <a:solidFill>
                <a:schemeClr val="bg1"/>
              </a:solidFill>
            </a:endParaRPr>
          </a:p>
        </p:txBody>
      </p:sp>
      <p:sp>
        <p:nvSpPr>
          <p:cNvPr id="6"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2017 and beyond</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TextBox 6"/>
          <p:cNvSpPr txBox="1"/>
          <p:nvPr/>
        </p:nvSpPr>
        <p:spPr>
          <a:xfrm>
            <a:off x="457200" y="1400597"/>
            <a:ext cx="7870286" cy="5293757"/>
          </a:xfrm>
          <a:prstGeom prst="rect">
            <a:avLst/>
          </a:prstGeom>
          <a:noFill/>
        </p:spPr>
        <p:txBody>
          <a:bodyPr wrap="square" rtlCol="0">
            <a:spAutoFit/>
          </a:bodyPr>
          <a:lstStyle/>
          <a:p>
            <a:pPr marL="571500" indent="-571500" defTabSz="914400">
              <a:buFont typeface="Arial" panose="020B0604020202020204" pitchFamily="34" charset="0"/>
              <a:buChar char="•"/>
            </a:pPr>
            <a:r>
              <a:rPr lang="en-GB" dirty="0" smtClean="0">
                <a:solidFill>
                  <a:srgbClr val="B21E81"/>
                </a:solidFill>
                <a:latin typeface="Arial"/>
              </a:rPr>
              <a:t>Financing</a:t>
            </a:r>
            <a:r>
              <a:rPr lang="en-GB" dirty="0" smtClean="0">
                <a:latin typeface="Arial"/>
              </a:rPr>
              <a:t> for 2017 secured</a:t>
            </a:r>
          </a:p>
          <a:p>
            <a:pPr marL="571500" indent="-571500" defTabSz="914400">
              <a:buFont typeface="Arial" panose="020B0604020202020204" pitchFamily="34" charset="0"/>
              <a:buChar char="•"/>
            </a:pPr>
            <a:r>
              <a:rPr lang="en-GB" dirty="0" smtClean="0">
                <a:solidFill>
                  <a:srgbClr val="B21E81"/>
                </a:solidFill>
                <a:latin typeface="Arial"/>
              </a:rPr>
              <a:t>No regional contacts </a:t>
            </a:r>
            <a:r>
              <a:rPr lang="en-GB" dirty="0" smtClean="0">
                <a:latin typeface="Arial"/>
              </a:rPr>
              <a:t>for:</a:t>
            </a:r>
          </a:p>
          <a:p>
            <a:pPr marL="1028700" lvl="1" indent="-571500" defTabSz="914400">
              <a:buFont typeface="Arial" panose="020B0604020202020204" pitchFamily="34" charset="0"/>
              <a:buChar char="•"/>
            </a:pPr>
            <a:r>
              <a:rPr lang="en-GB" sz="1400" dirty="0" smtClean="0">
                <a:latin typeface="Arial"/>
              </a:rPr>
              <a:t>Australia, Bulgaria, Denmark, Ireland and Romania (as well as some non-IPPOG nations such as India, China, japan, Russia, etc.) </a:t>
            </a:r>
          </a:p>
          <a:p>
            <a:pPr marL="1028700" lvl="1" indent="-571500" defTabSz="914400">
              <a:buFont typeface="Arial" panose="020B0604020202020204" pitchFamily="34" charset="0"/>
              <a:buChar char="•"/>
            </a:pPr>
            <a:r>
              <a:rPr lang="en-GB" sz="1200" dirty="0">
                <a:latin typeface="Arial"/>
              </a:rPr>
              <a:t>https://beamline-for-schools.web.cern.ch/contact</a:t>
            </a:r>
            <a:endParaRPr lang="en-GB" sz="1200" dirty="0" smtClean="0">
              <a:latin typeface="Arial"/>
            </a:endParaRPr>
          </a:p>
          <a:p>
            <a:pPr marL="571500" indent="-571500" defTabSz="914400">
              <a:buFont typeface="Arial" panose="020B0604020202020204" pitchFamily="34" charset="0"/>
              <a:buChar char="•"/>
            </a:pPr>
            <a:r>
              <a:rPr lang="en-GB" dirty="0" smtClean="0">
                <a:latin typeface="Arial"/>
              </a:rPr>
              <a:t>We have to make (even) </a:t>
            </a:r>
            <a:r>
              <a:rPr lang="en-GB" dirty="0" smtClean="0">
                <a:solidFill>
                  <a:srgbClr val="B21E81"/>
                </a:solidFill>
                <a:latin typeface="Arial"/>
              </a:rPr>
              <a:t>more publicity</a:t>
            </a:r>
          </a:p>
          <a:p>
            <a:pPr marL="571500" indent="-571500" defTabSz="914400">
              <a:buFont typeface="Arial" panose="020B0604020202020204" pitchFamily="34" charset="0"/>
              <a:buChar char="•"/>
            </a:pPr>
            <a:r>
              <a:rPr lang="en-GB" dirty="0" smtClean="0">
                <a:latin typeface="Arial"/>
              </a:rPr>
              <a:t>I am still looking for two </a:t>
            </a:r>
            <a:r>
              <a:rPr lang="en-GB" dirty="0" smtClean="0">
                <a:solidFill>
                  <a:srgbClr val="B21E81"/>
                </a:solidFill>
                <a:latin typeface="Arial"/>
              </a:rPr>
              <a:t>support scientists</a:t>
            </a:r>
          </a:p>
          <a:p>
            <a:pPr marL="1028700" lvl="1" indent="-571500" defTabSz="914400">
              <a:buFont typeface="Arial" panose="020B0604020202020204" pitchFamily="34" charset="0"/>
              <a:buChar char="•"/>
            </a:pPr>
            <a:r>
              <a:rPr lang="en-GB" sz="1400" dirty="0" smtClean="0">
                <a:latin typeface="Arial"/>
              </a:rPr>
              <a:t>Offer: PJAS contracts from Feb. 2017 to Sep. 2017</a:t>
            </a:r>
          </a:p>
          <a:p>
            <a:pPr marL="571500" indent="-571500" defTabSz="914400">
              <a:buFont typeface="Arial" panose="020B0604020202020204" pitchFamily="34" charset="0"/>
              <a:buChar char="•"/>
            </a:pPr>
            <a:endParaRPr lang="en-GB" sz="1600" dirty="0">
              <a:solidFill>
                <a:srgbClr val="4D4D4D">
                  <a:lumMod val="50000"/>
                </a:srgbClr>
              </a:solidFill>
              <a:latin typeface="Arial"/>
            </a:endParaRPr>
          </a:p>
          <a:p>
            <a:pPr marL="571500" indent="-571500" defTabSz="914400">
              <a:buFont typeface="Arial" panose="020B0604020202020204" pitchFamily="34" charset="0"/>
              <a:buChar char="•"/>
            </a:pPr>
            <a:r>
              <a:rPr lang="en-GB" dirty="0" smtClean="0">
                <a:solidFill>
                  <a:srgbClr val="B21E81"/>
                </a:solidFill>
                <a:latin typeface="Arial"/>
              </a:rPr>
              <a:t>Ready to continue </a:t>
            </a:r>
            <a:r>
              <a:rPr lang="en-GB" dirty="0" smtClean="0">
                <a:solidFill>
                  <a:srgbClr val="4D4D4D">
                    <a:lumMod val="50000"/>
                  </a:srgbClr>
                </a:solidFill>
                <a:latin typeface="Arial"/>
              </a:rPr>
              <a:t>in 2018 once financing has been clarified</a:t>
            </a:r>
          </a:p>
          <a:p>
            <a:pPr marL="571500" indent="-571500" defTabSz="914400">
              <a:buFont typeface="Arial" panose="020B0604020202020204" pitchFamily="34" charset="0"/>
              <a:buChar char="•"/>
            </a:pPr>
            <a:r>
              <a:rPr lang="en-GB" dirty="0" smtClean="0">
                <a:solidFill>
                  <a:srgbClr val="4D4D4D">
                    <a:lumMod val="50000"/>
                  </a:srgbClr>
                </a:solidFill>
                <a:latin typeface="Arial"/>
              </a:rPr>
              <a:t>2019 and 2020</a:t>
            </a:r>
          </a:p>
          <a:p>
            <a:pPr marL="1028700" lvl="1" indent="-571500" defTabSz="914400">
              <a:buFont typeface="Arial" panose="020B0604020202020204" pitchFamily="34" charset="0"/>
              <a:buChar char="•"/>
            </a:pPr>
            <a:r>
              <a:rPr lang="en-GB" dirty="0" smtClean="0">
                <a:solidFill>
                  <a:srgbClr val="4D4D4D">
                    <a:lumMod val="50000"/>
                  </a:srgbClr>
                </a:solidFill>
                <a:latin typeface="Arial"/>
              </a:rPr>
              <a:t>PS switched off for maintenance</a:t>
            </a:r>
          </a:p>
          <a:p>
            <a:pPr marL="1028700" lvl="1" indent="-571500" defTabSz="914400">
              <a:buFont typeface="Arial" panose="020B0604020202020204" pitchFamily="34" charset="0"/>
              <a:buChar char="•"/>
            </a:pPr>
            <a:r>
              <a:rPr lang="en-GB" dirty="0" smtClean="0">
                <a:solidFill>
                  <a:srgbClr val="4D4D4D">
                    <a:lumMod val="50000"/>
                  </a:srgbClr>
                </a:solidFill>
                <a:latin typeface="Arial"/>
              </a:rPr>
              <a:t>Possibility to </a:t>
            </a:r>
            <a:r>
              <a:rPr lang="en-GB" dirty="0" smtClean="0">
                <a:solidFill>
                  <a:srgbClr val="B21E81"/>
                </a:solidFill>
                <a:latin typeface="Arial"/>
              </a:rPr>
              <a:t>host BL4S at another institute</a:t>
            </a:r>
          </a:p>
          <a:p>
            <a:pPr marL="1485900" lvl="2" indent="-571500" defTabSz="914400">
              <a:buFont typeface="Arial" panose="020B0604020202020204" pitchFamily="34" charset="0"/>
              <a:buChar char="•"/>
            </a:pPr>
            <a:r>
              <a:rPr lang="en-GB" sz="1600" dirty="0" smtClean="0">
                <a:solidFill>
                  <a:srgbClr val="4D4D4D">
                    <a:lumMod val="50000"/>
                  </a:srgbClr>
                </a:solidFill>
                <a:latin typeface="Arial"/>
              </a:rPr>
              <a:t>CERN may be able to offer support (experience, material)</a:t>
            </a:r>
          </a:p>
          <a:p>
            <a:pPr marL="571500" indent="-571500" defTabSz="914400">
              <a:buFont typeface="Arial" panose="020B0604020202020204" pitchFamily="34" charset="0"/>
              <a:buChar char="•"/>
            </a:pPr>
            <a:r>
              <a:rPr lang="en-GB" dirty="0" smtClean="0">
                <a:solidFill>
                  <a:srgbClr val="4D4D4D">
                    <a:lumMod val="50000"/>
                  </a:srgbClr>
                </a:solidFill>
                <a:latin typeface="Arial"/>
              </a:rPr>
              <a:t>2021+: BL4S possible in the refurbished East Hall</a:t>
            </a:r>
          </a:p>
          <a:p>
            <a:pPr marL="571500" indent="-571500" defTabSz="914400">
              <a:buFont typeface="Arial" panose="020B0604020202020204" pitchFamily="34" charset="0"/>
              <a:buChar char="•"/>
            </a:pPr>
            <a:endParaRPr lang="en-GB" dirty="0" smtClean="0">
              <a:solidFill>
                <a:srgbClr val="4D4D4D">
                  <a:lumMod val="50000"/>
                </a:srgbClr>
              </a:solidFill>
              <a:latin typeface="Arial"/>
            </a:endParaRPr>
          </a:p>
          <a:p>
            <a:pPr marL="571500" indent="-571500" defTabSz="914400">
              <a:buFont typeface="Arial" panose="020B0604020202020204" pitchFamily="34" charset="0"/>
              <a:buChar char="•"/>
            </a:pPr>
            <a:r>
              <a:rPr lang="en-GB" dirty="0" smtClean="0">
                <a:solidFill>
                  <a:srgbClr val="4D4D4D">
                    <a:lumMod val="50000"/>
                  </a:srgbClr>
                </a:solidFill>
                <a:latin typeface="Arial"/>
              </a:rPr>
              <a:t>The </a:t>
            </a:r>
            <a:r>
              <a:rPr lang="en-GB" dirty="0" smtClean="0">
                <a:solidFill>
                  <a:srgbClr val="B21E81"/>
                </a:solidFill>
                <a:latin typeface="Arial"/>
              </a:rPr>
              <a:t>main</a:t>
            </a:r>
            <a:r>
              <a:rPr lang="en-GB" dirty="0" smtClean="0">
                <a:solidFill>
                  <a:srgbClr val="4D4D4D">
                    <a:lumMod val="50000"/>
                  </a:srgbClr>
                </a:solidFill>
                <a:latin typeface="Arial"/>
              </a:rPr>
              <a:t> </a:t>
            </a:r>
            <a:r>
              <a:rPr lang="en-GB" dirty="0" smtClean="0">
                <a:solidFill>
                  <a:srgbClr val="B21E81"/>
                </a:solidFill>
                <a:latin typeface="Arial"/>
              </a:rPr>
              <a:t>challenge </a:t>
            </a:r>
            <a:r>
              <a:rPr lang="en-GB" dirty="0" smtClean="0">
                <a:solidFill>
                  <a:srgbClr val="4D4D4D">
                    <a:lumMod val="50000"/>
                  </a:srgbClr>
                </a:solidFill>
                <a:latin typeface="Arial"/>
              </a:rPr>
              <a:t>every year: </a:t>
            </a:r>
            <a:r>
              <a:rPr lang="en-GB" dirty="0" smtClean="0">
                <a:solidFill>
                  <a:srgbClr val="B21E81"/>
                </a:solidFill>
                <a:latin typeface="Arial"/>
              </a:rPr>
              <a:t>Publicity</a:t>
            </a:r>
          </a:p>
          <a:p>
            <a:pPr marL="1028700" lvl="2" indent="-571500" defTabSz="914400">
              <a:buFont typeface="Arial" panose="020B0604020202020204" pitchFamily="34" charset="0"/>
              <a:buChar char="•"/>
            </a:pPr>
            <a:r>
              <a:rPr lang="en-US" sz="1200" dirty="0" smtClean="0">
                <a:latin typeface="Arial"/>
              </a:rPr>
              <a:t>World wide there </a:t>
            </a:r>
            <a:r>
              <a:rPr lang="en-US" sz="1200" dirty="0">
                <a:latin typeface="Arial"/>
              </a:rPr>
              <a:t>are </a:t>
            </a:r>
            <a:r>
              <a:rPr lang="en-US" sz="1200" dirty="0" smtClean="0">
                <a:latin typeface="Arial"/>
              </a:rPr>
              <a:t>~470 </a:t>
            </a:r>
            <a:r>
              <a:rPr lang="en-US" sz="1200" dirty="0">
                <a:latin typeface="Arial"/>
              </a:rPr>
              <a:t>million students of the right age….</a:t>
            </a:r>
          </a:p>
          <a:p>
            <a:pPr marL="571500" indent="-571500" defTabSz="914400">
              <a:buFont typeface="Arial" panose="020B0604020202020204" pitchFamily="34" charset="0"/>
              <a:buChar char="•"/>
            </a:pPr>
            <a:endParaRPr lang="en-GB" sz="2000" dirty="0" smtClean="0">
              <a:solidFill>
                <a:srgbClr val="FF0000"/>
              </a:solidFill>
              <a:latin typeface="Arial"/>
            </a:endParaRPr>
          </a:p>
          <a:p>
            <a:pPr marL="571500" indent="-571500" defTabSz="914400">
              <a:buFont typeface="Arial" panose="020B0604020202020204" pitchFamily="34" charset="0"/>
              <a:buChar char="•"/>
            </a:pPr>
            <a:endParaRPr lang="en-GB" sz="2000" dirty="0">
              <a:solidFill>
                <a:srgbClr val="0055A0"/>
              </a:solidFill>
              <a:latin typeface="Arial"/>
            </a:endParaRPr>
          </a:p>
        </p:txBody>
      </p:sp>
    </p:spTree>
    <p:extLst>
      <p:ext uri="{BB962C8B-B14F-4D97-AF65-F5344CB8AC3E}">
        <p14:creationId xmlns:p14="http://schemas.microsoft.com/office/powerpoint/2010/main" val="1920265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14</a:t>
            </a:fld>
            <a:endParaRPr lang="en-GB" sz="1400" dirty="0">
              <a:solidFill>
                <a:schemeClr val="bg1"/>
              </a:solidFill>
            </a:endParaRPr>
          </a:p>
        </p:txBody>
      </p:sp>
      <p:sp>
        <p:nvSpPr>
          <p:cNvPr id="6"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Thank you!</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8235" y="387969"/>
            <a:ext cx="4187611" cy="279464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7333" y="1608573"/>
            <a:ext cx="4501796" cy="2982440"/>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t="30274"/>
          <a:stretch/>
        </p:blipFill>
        <p:spPr>
          <a:xfrm>
            <a:off x="4069977" y="3617256"/>
            <a:ext cx="4715433" cy="2465903"/>
          </a:xfrm>
          <a:prstGeom prst="rect">
            <a:avLst/>
          </a:prstGeom>
        </p:spPr>
      </p:pic>
    </p:spTree>
    <p:extLst>
      <p:ext uri="{BB962C8B-B14F-4D97-AF65-F5344CB8AC3E}">
        <p14:creationId xmlns:p14="http://schemas.microsoft.com/office/powerpoint/2010/main" val="324531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2</a:t>
            </a:fld>
            <a:endParaRPr lang="en-GB" sz="1400" dirty="0">
              <a:solidFill>
                <a:schemeClr val="bg1"/>
              </a:solidFill>
            </a:endParaRPr>
          </a:p>
        </p:txBody>
      </p:sp>
      <p:pic>
        <p:nvPicPr>
          <p:cNvPr id="4" name="Picture 3"/>
          <p:cNvPicPr>
            <a:picLocks noChangeAspect="1"/>
          </p:cNvPicPr>
          <p:nvPr/>
        </p:nvPicPr>
        <p:blipFill>
          <a:blip r:embed="rId3"/>
          <a:stretch>
            <a:fillRect/>
          </a:stretch>
        </p:blipFill>
        <p:spPr>
          <a:xfrm>
            <a:off x="136884" y="370776"/>
            <a:ext cx="8669263" cy="4810161"/>
          </a:xfrm>
          <a:prstGeom prst="rect">
            <a:avLst/>
          </a:prstGeom>
        </p:spPr>
      </p:pic>
    </p:spTree>
    <p:extLst>
      <p:ext uri="{BB962C8B-B14F-4D97-AF65-F5344CB8AC3E}">
        <p14:creationId xmlns:p14="http://schemas.microsoft.com/office/powerpoint/2010/main" val="2162915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3</a:t>
            </a:fld>
            <a:endParaRPr lang="en-GB" sz="1400" dirty="0">
              <a:solidFill>
                <a:schemeClr val="bg1"/>
              </a:solidFill>
            </a:endParaRPr>
          </a:p>
        </p:txBody>
      </p:sp>
      <p:sp>
        <p:nvSpPr>
          <p:cNvPr id="6"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dirty="0" smtClean="0">
                <a:ln>
                  <a:noFill/>
                </a:ln>
                <a:solidFill>
                  <a:srgbClr val="0055A0"/>
                </a:solidFill>
                <a:effectLst/>
                <a:uLnTx/>
                <a:uFillTx/>
                <a:latin typeface="Arial"/>
                <a:ea typeface="+mj-ea"/>
                <a:cs typeface="+mj-cs"/>
              </a:rPr>
              <a:t>BL4S - taking part</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Rectangle 2"/>
          <p:cNvSpPr txBox="1">
            <a:spLocks noChangeArrowheads="1"/>
          </p:cNvSpPr>
          <p:nvPr/>
        </p:nvSpPr>
        <p:spPr>
          <a:xfrm>
            <a:off x="0" y="1244600"/>
            <a:ext cx="9144000" cy="3695890"/>
          </a:xfrm>
          <a:prstGeom prst="rect">
            <a:avLst/>
          </a:prstGeom>
          <a:ln/>
        </p:spPr>
        <p:txBody>
          <a:bodyPr vert="horz">
            <a:normAutofit fontScale="6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889000" defTabSz="914400">
              <a:buClr>
                <a:srgbClr val="0055A0"/>
              </a:buClr>
            </a:pPr>
            <a:r>
              <a:rPr lang="en-US" altLang="en-US" sz="2400" dirty="0" smtClean="0">
                <a:solidFill>
                  <a:srgbClr val="4D4D4D">
                    <a:lumMod val="50000"/>
                  </a:srgbClr>
                </a:solidFill>
                <a:latin typeface="Arial"/>
              </a:rPr>
              <a:t>BL4S is a </a:t>
            </a:r>
            <a:r>
              <a:rPr lang="en-US" altLang="en-US" sz="2400" dirty="0" smtClean="0">
                <a:solidFill>
                  <a:srgbClr val="B21E81"/>
                </a:solidFill>
                <a:latin typeface="Arial"/>
              </a:rPr>
              <a:t>worldwide competition for teams of high school students</a:t>
            </a:r>
            <a:r>
              <a:rPr lang="en-US" altLang="en-US" sz="2400" dirty="0" smtClean="0">
                <a:solidFill>
                  <a:srgbClr val="4D4D4D">
                    <a:lumMod val="50000"/>
                  </a:srgbClr>
                </a:solidFill>
                <a:latin typeface="Arial"/>
              </a:rPr>
              <a:t>, aged at least 16 years and guided by a teacher </a:t>
            </a:r>
            <a:r>
              <a:rPr lang="en-US" altLang="en-US" sz="1600" dirty="0" smtClean="0">
                <a:solidFill>
                  <a:srgbClr val="4D4D4D">
                    <a:lumMod val="50000"/>
                  </a:srgbClr>
                </a:solidFill>
                <a:latin typeface="Arial"/>
              </a:rPr>
              <a:t>(or other adult)</a:t>
            </a:r>
            <a:r>
              <a:rPr lang="en-US" altLang="en-US" sz="2400" dirty="0" smtClean="0">
                <a:solidFill>
                  <a:srgbClr val="4D4D4D">
                    <a:lumMod val="50000"/>
                  </a:srgbClr>
                </a:solidFill>
                <a:latin typeface="Arial"/>
              </a:rPr>
              <a:t>,  to use a fully equipped beam line at CERN’s Proton Synchrotron</a:t>
            </a:r>
          </a:p>
          <a:p>
            <a:pPr marL="889000" defTabSz="914400">
              <a:spcBef>
                <a:spcPts val="1625"/>
              </a:spcBef>
              <a:buClr>
                <a:srgbClr val="0055A0"/>
              </a:buClr>
            </a:pPr>
            <a:r>
              <a:rPr lang="en-US" altLang="en-US" sz="2400" dirty="0" smtClean="0">
                <a:solidFill>
                  <a:srgbClr val="4D4D4D">
                    <a:lumMod val="50000"/>
                  </a:srgbClr>
                </a:solidFill>
                <a:latin typeface="Arial"/>
              </a:rPr>
              <a:t>Teams have to design an experiment which uses a particle beam. They have to submit  a </a:t>
            </a:r>
            <a:r>
              <a:rPr lang="en-US" altLang="en-US" sz="2400" dirty="0" smtClean="0">
                <a:solidFill>
                  <a:srgbClr val="B21E81"/>
                </a:solidFill>
                <a:latin typeface="Arial"/>
              </a:rPr>
              <a:t>written proposal </a:t>
            </a:r>
            <a:r>
              <a:rPr lang="en-US" altLang="en-US" sz="1600" dirty="0" smtClean="0">
                <a:solidFill>
                  <a:srgbClr val="4D4D4D">
                    <a:lumMod val="50000"/>
                  </a:srgbClr>
                </a:solidFill>
                <a:latin typeface="Arial"/>
              </a:rPr>
              <a:t>(max. 1000 words)</a:t>
            </a:r>
            <a:r>
              <a:rPr lang="en-US" altLang="en-US" sz="2400" dirty="0" smtClean="0">
                <a:solidFill>
                  <a:srgbClr val="4D4D4D">
                    <a:lumMod val="50000"/>
                  </a:srgbClr>
                </a:solidFill>
                <a:latin typeface="Arial"/>
              </a:rPr>
              <a:t> and a one-minute </a:t>
            </a:r>
            <a:r>
              <a:rPr lang="en-US" altLang="en-US" sz="2400" dirty="0" smtClean="0">
                <a:solidFill>
                  <a:srgbClr val="B21E81"/>
                </a:solidFill>
                <a:latin typeface="Arial"/>
              </a:rPr>
              <a:t>video</a:t>
            </a:r>
          </a:p>
          <a:p>
            <a:pPr marL="889000" defTabSz="914400">
              <a:spcBef>
                <a:spcPts val="1625"/>
              </a:spcBef>
              <a:buClr>
                <a:srgbClr val="0055A0"/>
              </a:buClr>
            </a:pPr>
            <a:r>
              <a:rPr lang="en-US" altLang="en-US" sz="2400" dirty="0" smtClean="0">
                <a:solidFill>
                  <a:srgbClr val="4D4D4D">
                    <a:lumMod val="50000"/>
                  </a:srgbClr>
                </a:solidFill>
                <a:latin typeface="Arial"/>
              </a:rPr>
              <a:t>Launch: autumn (earlier if possible), proposal submission: 31 March</a:t>
            </a:r>
          </a:p>
          <a:p>
            <a:pPr marL="889000" defTabSz="914400">
              <a:spcBef>
                <a:spcPts val="1625"/>
              </a:spcBef>
              <a:buClr>
                <a:srgbClr val="0055A0"/>
              </a:buClr>
            </a:pPr>
            <a:r>
              <a:rPr lang="en-US" altLang="en-US" sz="2400" dirty="0" smtClean="0">
                <a:solidFill>
                  <a:srgbClr val="4D4D4D">
                    <a:lumMod val="50000"/>
                  </a:srgbClr>
                </a:solidFill>
                <a:latin typeface="Arial"/>
              </a:rPr>
              <a:t>Teams can get support and advice from CERN’s BL4S team or from </a:t>
            </a:r>
            <a:r>
              <a:rPr lang="en-US" altLang="en-US" sz="2400" dirty="0" smtClean="0">
                <a:solidFill>
                  <a:srgbClr val="B21E81"/>
                </a:solidFill>
                <a:latin typeface="Arial"/>
              </a:rPr>
              <a:t>volunteer physicists </a:t>
            </a:r>
            <a:r>
              <a:rPr lang="en-US" altLang="en-US" sz="2400" dirty="0" smtClean="0">
                <a:solidFill>
                  <a:srgbClr val="4D4D4D">
                    <a:lumMod val="50000"/>
                  </a:srgbClr>
                </a:solidFill>
                <a:latin typeface="Arial"/>
              </a:rPr>
              <a:t>from all over the world, mainly via the International Particle Physics Outreach Group (</a:t>
            </a:r>
            <a:r>
              <a:rPr lang="en-US" altLang="en-US" sz="2400" dirty="0" smtClean="0">
                <a:solidFill>
                  <a:srgbClr val="B21E81"/>
                </a:solidFill>
                <a:latin typeface="Arial"/>
              </a:rPr>
              <a:t>IPPOG</a:t>
            </a:r>
            <a:r>
              <a:rPr lang="en-US" altLang="en-US" sz="2400" dirty="0" smtClean="0">
                <a:solidFill>
                  <a:srgbClr val="4D4D4D">
                    <a:lumMod val="50000"/>
                  </a:srgbClr>
                </a:solidFill>
                <a:latin typeface="Arial"/>
              </a:rPr>
              <a:t>)</a:t>
            </a:r>
          </a:p>
          <a:p>
            <a:pPr marL="889000" defTabSz="914400">
              <a:spcBef>
                <a:spcPts val="1625"/>
              </a:spcBef>
              <a:buClr>
                <a:srgbClr val="0055A0"/>
              </a:buClr>
            </a:pPr>
            <a:r>
              <a:rPr lang="en-US" altLang="en-US" sz="2400" dirty="0" smtClean="0">
                <a:solidFill>
                  <a:srgbClr val="4D4D4D">
                    <a:lumMod val="50000"/>
                  </a:srgbClr>
                </a:solidFill>
                <a:latin typeface="Arial"/>
              </a:rPr>
              <a:t>Equipment provided by CERN can be used for the proposed experiments:</a:t>
            </a:r>
          </a:p>
          <a:p>
            <a:pPr marL="1333500" lvl="1" defTabSz="914400">
              <a:spcBef>
                <a:spcPts val="1625"/>
              </a:spcBef>
              <a:buClr>
                <a:srgbClr val="0055A0"/>
              </a:buClr>
            </a:pPr>
            <a:r>
              <a:rPr lang="en-US" altLang="en-US" sz="2000" dirty="0">
                <a:solidFill>
                  <a:srgbClr val="4D4D4D">
                    <a:lumMod val="50000"/>
                  </a:srgbClr>
                </a:solidFill>
                <a:latin typeface="Arial"/>
              </a:rPr>
              <a:t>A</a:t>
            </a:r>
            <a:r>
              <a:rPr lang="en-US" altLang="en-US" sz="2000" dirty="0" smtClean="0">
                <a:solidFill>
                  <a:srgbClr val="4D4D4D">
                    <a:lumMod val="50000"/>
                  </a:srgbClr>
                </a:solidFill>
                <a:latin typeface="Arial"/>
              </a:rPr>
              <a:t> </a:t>
            </a:r>
            <a:r>
              <a:rPr lang="en-US" altLang="en-US" sz="2000" dirty="0" smtClean="0">
                <a:solidFill>
                  <a:srgbClr val="B21E81"/>
                </a:solidFill>
                <a:latin typeface="Arial"/>
              </a:rPr>
              <a:t>beam</a:t>
            </a:r>
            <a:r>
              <a:rPr lang="en-US" altLang="en-US" sz="2000" dirty="0" smtClean="0">
                <a:solidFill>
                  <a:srgbClr val="4D4D4D">
                    <a:lumMod val="50000"/>
                  </a:srgbClr>
                </a:solidFill>
                <a:latin typeface="Arial"/>
              </a:rPr>
              <a:t> providing electrons, muons, pions, kaons and protons with momenta between 0.5 and 10 GeV</a:t>
            </a:r>
          </a:p>
          <a:p>
            <a:pPr marL="1333500" lvl="1" defTabSz="914400">
              <a:spcBef>
                <a:spcPts val="1625"/>
              </a:spcBef>
              <a:buClr>
                <a:srgbClr val="0055A0"/>
              </a:buClr>
            </a:pPr>
            <a:r>
              <a:rPr lang="en-US" altLang="en-US" sz="2000" dirty="0">
                <a:solidFill>
                  <a:srgbClr val="4D4D4D">
                    <a:lumMod val="50000"/>
                  </a:srgbClr>
                </a:solidFill>
                <a:latin typeface="Arial"/>
              </a:rPr>
              <a:t>S</a:t>
            </a:r>
            <a:r>
              <a:rPr lang="en-US" altLang="en-US" sz="2000" dirty="0" smtClean="0">
                <a:solidFill>
                  <a:srgbClr val="4D4D4D">
                    <a:lumMod val="50000"/>
                  </a:srgbClr>
                </a:solidFill>
                <a:latin typeface="Arial"/>
              </a:rPr>
              <a:t>tate-of-the-art </a:t>
            </a:r>
            <a:r>
              <a:rPr lang="en-US" altLang="en-US" sz="2000" dirty="0" smtClean="0">
                <a:solidFill>
                  <a:srgbClr val="B21E81"/>
                </a:solidFill>
                <a:latin typeface="Arial"/>
              </a:rPr>
              <a:t>particle detectors </a:t>
            </a:r>
            <a:r>
              <a:rPr lang="en-US" altLang="en-US" sz="2000" dirty="0" smtClean="0">
                <a:solidFill>
                  <a:srgbClr val="4D4D4D">
                    <a:lumMod val="50000"/>
                  </a:srgbClr>
                </a:solidFill>
                <a:latin typeface="Arial"/>
              </a:rPr>
              <a:t>(delay wire chambers, lead glass calorimeters, multi-gap resistive plate chambers, </a:t>
            </a:r>
            <a:r>
              <a:rPr lang="en-US" altLang="en-US" sz="2000" dirty="0">
                <a:solidFill>
                  <a:srgbClr val="4D4D4D">
                    <a:lumMod val="50000"/>
                  </a:srgbClr>
                </a:solidFill>
                <a:latin typeface="Arial"/>
              </a:rPr>
              <a:t>scintillators, silicon pixel detectors) </a:t>
            </a:r>
            <a:r>
              <a:rPr lang="en-US" altLang="en-US" sz="2000" dirty="0" smtClean="0">
                <a:solidFill>
                  <a:srgbClr val="4D4D4D">
                    <a:lumMod val="50000"/>
                  </a:srgbClr>
                </a:solidFill>
                <a:latin typeface="Arial"/>
              </a:rPr>
              <a:t>read out by (a simplified version of) the </a:t>
            </a:r>
            <a:r>
              <a:rPr lang="en-US" altLang="en-US" sz="2000" dirty="0" smtClean="0">
                <a:solidFill>
                  <a:srgbClr val="B21E81"/>
                </a:solidFill>
                <a:latin typeface="Arial"/>
              </a:rPr>
              <a:t>ATLAS</a:t>
            </a:r>
            <a:r>
              <a:rPr lang="en-US" altLang="en-US" sz="2000" dirty="0" smtClean="0">
                <a:solidFill>
                  <a:srgbClr val="4D4D4D">
                    <a:lumMod val="50000"/>
                  </a:srgbClr>
                </a:solidFill>
                <a:latin typeface="Arial"/>
              </a:rPr>
              <a:t> </a:t>
            </a:r>
            <a:r>
              <a:rPr lang="en-US" altLang="en-US" sz="2000" dirty="0" smtClean="0">
                <a:solidFill>
                  <a:srgbClr val="B21E81"/>
                </a:solidFill>
                <a:latin typeface="Arial"/>
              </a:rPr>
              <a:t>data acquisition system</a:t>
            </a:r>
            <a:endParaRPr lang="en-US" altLang="en-US" sz="2000" dirty="0">
              <a:solidFill>
                <a:srgbClr val="B21E81"/>
              </a:solidFill>
              <a:latin typeface="Arial"/>
            </a:endParaRPr>
          </a:p>
        </p:txBody>
      </p:sp>
      <p:sp>
        <p:nvSpPr>
          <p:cNvPr id="8" name="Rectangle 3"/>
          <p:cNvSpPr>
            <a:spLocks/>
          </p:cNvSpPr>
          <p:nvPr/>
        </p:nvSpPr>
        <p:spPr bwMode="auto">
          <a:xfrm rot="21272231">
            <a:off x="5013174" y="5011479"/>
            <a:ext cx="3956685" cy="948401"/>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1" u="none" strike="noStrike" kern="0" cap="none" spc="0" normalizeH="0" baseline="0" noProof="0" dirty="0" smtClean="0">
                <a:ln>
                  <a:noFill/>
                </a:ln>
                <a:solidFill>
                  <a:srgbClr val="0055A0"/>
                </a:solidFill>
                <a:effectLst/>
                <a:uLnTx/>
                <a:uFillTx/>
                <a:latin typeface="Gill Sans" charset="0"/>
              </a:rPr>
              <a:t>“CERN </a:t>
            </a:r>
            <a:r>
              <a:rPr kumimoji="0" lang="en-GB" sz="1200" b="0" i="1" u="none" strike="noStrike" kern="0" cap="none" spc="0" normalizeH="0" baseline="0" noProof="0" dirty="0">
                <a:ln>
                  <a:noFill/>
                </a:ln>
                <a:solidFill>
                  <a:srgbClr val="0055A0"/>
                </a:solidFill>
                <a:effectLst/>
                <a:uLnTx/>
                <a:uFillTx/>
                <a:latin typeface="Gill Sans" charset="0"/>
              </a:rPr>
              <a:t>is a symbol of scientific progress itself, and it would be a pleasure for us to work in this magnificent factory of innovation and to be a part, even if a very small one, of the “acceleration of science”. “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B21E81"/>
                </a:solidFill>
                <a:effectLst/>
                <a:uLnTx/>
                <a:uFillTx/>
                <a:latin typeface="Gill Sans" charset="0"/>
              </a:rPr>
              <a:t>I </a:t>
            </a:r>
            <a:r>
              <a:rPr kumimoji="0" lang="en-GB" sz="1200" b="0" i="0" u="none" strike="noStrike" kern="0" cap="none" spc="0" normalizeH="0" baseline="0" noProof="0" dirty="0" err="1" smtClean="0">
                <a:ln>
                  <a:noFill/>
                </a:ln>
                <a:solidFill>
                  <a:srgbClr val="B21E81"/>
                </a:solidFill>
                <a:effectLst/>
                <a:uLnTx/>
                <a:uFillTx/>
                <a:latin typeface="Gill Sans" charset="0"/>
              </a:rPr>
              <a:t>Tauresini</a:t>
            </a:r>
            <a:r>
              <a:rPr kumimoji="0" lang="en-GB" sz="1200" b="0" i="0" u="none" strike="noStrike" kern="0" cap="none" spc="0" normalizeH="0" baseline="0" noProof="0" dirty="0" smtClean="0">
                <a:ln>
                  <a:noFill/>
                </a:ln>
                <a:solidFill>
                  <a:srgbClr val="B21E81"/>
                </a:solidFill>
                <a:effectLst/>
                <a:uLnTx/>
                <a:uFillTx/>
                <a:latin typeface="Gill Sans" charset="0"/>
              </a:rPr>
              <a:t> – Candidate team of 2016</a:t>
            </a:r>
            <a:endParaRPr kumimoji="0" lang="en-US" altLang="en-US" sz="1200" b="0" i="0" u="none" strike="noStrike" kern="0" cap="none" spc="0" normalizeH="0" baseline="0" noProof="0" dirty="0">
              <a:ln>
                <a:noFill/>
              </a:ln>
              <a:solidFill>
                <a:srgbClr val="B21E81"/>
              </a:solidFill>
              <a:effectLst/>
              <a:uLnTx/>
              <a:uFillTx/>
              <a:latin typeface="Gill Sans" charset="0"/>
              <a:cs typeface="Gill Sans" charset="0"/>
            </a:endParaRPr>
          </a:p>
        </p:txBody>
      </p:sp>
    </p:spTree>
    <p:extLst>
      <p:ext uri="{BB962C8B-B14F-4D97-AF65-F5344CB8AC3E}">
        <p14:creationId xmlns:p14="http://schemas.microsoft.com/office/powerpoint/2010/main" val="2544785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4</a:t>
            </a:fld>
            <a:endParaRPr lang="en-GB" sz="1400" dirty="0">
              <a:solidFill>
                <a:schemeClr val="bg1"/>
              </a:solidFill>
            </a:endParaRPr>
          </a:p>
        </p:txBody>
      </p:sp>
      <p:sp>
        <p:nvSpPr>
          <p:cNvPr id="8" name="TextBox 7"/>
          <p:cNvSpPr txBox="1"/>
          <p:nvPr/>
        </p:nvSpPr>
        <p:spPr>
          <a:xfrm>
            <a:off x="7345742" y="5465906"/>
            <a:ext cx="1748692" cy="600164"/>
          </a:xfrm>
          <a:prstGeom prst="rect">
            <a:avLst/>
          </a:prstGeom>
          <a:noFill/>
        </p:spPr>
        <p:txBody>
          <a:bodyPr wrap="square" rtlCol="0">
            <a:spAutoFit/>
          </a:bodyPr>
          <a:lstStyle/>
          <a:p>
            <a:r>
              <a:rPr lang="en-GB" sz="1100" dirty="0" smtClean="0">
                <a:solidFill>
                  <a:srgbClr val="7030A0"/>
                </a:solidFill>
              </a:rPr>
              <a:t>* Teams that made a well motivated but unfeasible proposal</a:t>
            </a:r>
            <a:endParaRPr lang="en-GB" sz="1100" dirty="0">
              <a:solidFill>
                <a:srgbClr val="7030A0"/>
              </a:solidFill>
            </a:endParaRPr>
          </a:p>
        </p:txBody>
      </p:sp>
      <p:sp>
        <p:nvSpPr>
          <p:cNvPr id="9" name="TextBox 8"/>
          <p:cNvSpPr txBox="1"/>
          <p:nvPr/>
        </p:nvSpPr>
        <p:spPr>
          <a:xfrm>
            <a:off x="7411036" y="3011339"/>
            <a:ext cx="657552" cy="307777"/>
          </a:xfrm>
          <a:prstGeom prst="rect">
            <a:avLst/>
          </a:prstGeom>
          <a:noFill/>
        </p:spPr>
        <p:txBody>
          <a:bodyPr wrap="none" rtlCol="0">
            <a:spAutoFit/>
          </a:bodyPr>
          <a:lstStyle/>
          <a:p>
            <a:r>
              <a:rPr lang="en-GB" sz="1400" dirty="0" smtClean="0"/>
              <a:t>T-shirt</a:t>
            </a:r>
            <a:endParaRPr lang="en-GB" sz="1400" dirty="0"/>
          </a:p>
        </p:txBody>
      </p:sp>
      <p:sp>
        <p:nvSpPr>
          <p:cNvPr id="10" name="TextBox 9"/>
          <p:cNvSpPr txBox="1"/>
          <p:nvPr/>
        </p:nvSpPr>
        <p:spPr>
          <a:xfrm>
            <a:off x="7259955" y="4730478"/>
            <a:ext cx="1850841" cy="307777"/>
          </a:xfrm>
          <a:prstGeom prst="rect">
            <a:avLst/>
          </a:prstGeom>
          <a:noFill/>
        </p:spPr>
        <p:txBody>
          <a:bodyPr wrap="square" rtlCol="0">
            <a:spAutoFit/>
          </a:bodyPr>
          <a:lstStyle/>
          <a:p>
            <a:r>
              <a:rPr lang="en-GB" sz="1400" dirty="0" smtClean="0"/>
              <a:t>CosmicPi detector</a:t>
            </a:r>
            <a:endParaRPr lang="en-GB" sz="1400" dirty="0"/>
          </a:p>
        </p:txBody>
      </p:sp>
      <p:sp>
        <p:nvSpPr>
          <p:cNvPr id="11" name="TextBox 10"/>
          <p:cNvSpPr txBox="1"/>
          <p:nvPr/>
        </p:nvSpPr>
        <p:spPr>
          <a:xfrm>
            <a:off x="3582387" y="5710018"/>
            <a:ext cx="1850841" cy="307777"/>
          </a:xfrm>
          <a:prstGeom prst="rect">
            <a:avLst/>
          </a:prstGeom>
          <a:noFill/>
        </p:spPr>
        <p:txBody>
          <a:bodyPr wrap="square" rtlCol="0">
            <a:spAutoFit/>
          </a:bodyPr>
          <a:lstStyle/>
          <a:p>
            <a:r>
              <a:rPr lang="en-GB" sz="1400" dirty="0" smtClean="0"/>
              <a:t>MRPC detector</a:t>
            </a:r>
            <a:endParaRPr lang="en-GB" sz="1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548" y="4289518"/>
            <a:ext cx="2703007" cy="1802005"/>
          </a:xfrm>
          <a:prstGeom prst="rect">
            <a:avLst/>
          </a:prstGeom>
        </p:spPr>
      </p:pic>
      <p:pic>
        <p:nvPicPr>
          <p:cNvPr id="14" name="Picture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403556" y="3473814"/>
            <a:ext cx="1574511" cy="1180883"/>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3271" t="10433" r="9238" b="16193"/>
          <a:stretch/>
        </p:blipFill>
        <p:spPr>
          <a:xfrm>
            <a:off x="7435748" y="928114"/>
            <a:ext cx="1583933" cy="2007444"/>
          </a:xfrm>
          <a:prstGeom prst="rect">
            <a:avLst/>
          </a:prstGeom>
        </p:spPr>
      </p:pic>
      <p:sp>
        <p:nvSpPr>
          <p:cNvPr id="1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New in 2016</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18" name="TextBox 17"/>
          <p:cNvSpPr txBox="1"/>
          <p:nvPr/>
        </p:nvSpPr>
        <p:spPr>
          <a:xfrm>
            <a:off x="309711" y="1171461"/>
            <a:ext cx="7875664" cy="3123932"/>
          </a:xfrm>
          <a:prstGeom prst="rect">
            <a:avLst/>
          </a:prstGeom>
          <a:noFill/>
        </p:spPr>
        <p:txBody>
          <a:bodyPr wrap="square" rtlCol="0">
            <a:spAutoFit/>
          </a:bodyPr>
          <a:lstStyle/>
          <a:p>
            <a:pPr marL="571500" indent="-571500" defTabSz="914400">
              <a:buFont typeface="Arial" panose="020B0604020202020204" pitchFamily="34" charset="0"/>
              <a:buChar char="•"/>
            </a:pPr>
            <a:r>
              <a:rPr lang="en-GB" sz="2000" dirty="0" smtClean="0">
                <a:solidFill>
                  <a:srgbClr val="B21E81"/>
                </a:solidFill>
                <a:latin typeface="Arial"/>
              </a:rPr>
              <a:t>Additional prizes </a:t>
            </a:r>
            <a:r>
              <a:rPr lang="en-GB" sz="2000" dirty="0" smtClean="0">
                <a:solidFill>
                  <a:srgbClr val="4D4D4D">
                    <a:lumMod val="50000"/>
                  </a:srgbClr>
                </a:solidFill>
                <a:latin typeface="Arial"/>
              </a:rPr>
              <a:t>for shortlisted and noteworthy</a:t>
            </a:r>
            <a:r>
              <a:rPr lang="en-GB" sz="2000" dirty="0" smtClean="0">
                <a:solidFill>
                  <a:srgbClr val="B21E81"/>
                </a:solidFill>
                <a:latin typeface="Arial"/>
              </a:rPr>
              <a:t>*</a:t>
            </a:r>
            <a:r>
              <a:rPr lang="en-GB" sz="2000" dirty="0" smtClean="0">
                <a:solidFill>
                  <a:srgbClr val="4D4D4D">
                    <a:lumMod val="50000"/>
                  </a:srgbClr>
                </a:solidFill>
                <a:latin typeface="Arial"/>
              </a:rPr>
              <a:t> teams</a:t>
            </a:r>
          </a:p>
          <a:p>
            <a:pPr defTabSz="914400"/>
            <a:endParaRPr lang="en-GB" sz="2000" dirty="0" smtClean="0">
              <a:solidFill>
                <a:srgbClr val="4D4D4D">
                  <a:lumMod val="50000"/>
                </a:srgbClr>
              </a:solidFill>
              <a:latin typeface="Arial"/>
            </a:endParaRPr>
          </a:p>
          <a:p>
            <a:pPr marL="571500" indent="-571500" defTabSz="914400">
              <a:buFont typeface="Arial" panose="020B0604020202020204" pitchFamily="34" charset="0"/>
              <a:buChar char="•"/>
            </a:pPr>
            <a:r>
              <a:rPr lang="en-GB" sz="2000" dirty="0" smtClean="0">
                <a:solidFill>
                  <a:srgbClr val="4D4D4D">
                    <a:lumMod val="50000"/>
                  </a:srgbClr>
                </a:solidFill>
                <a:latin typeface="Arial"/>
              </a:rPr>
              <a:t>Improved </a:t>
            </a:r>
            <a:r>
              <a:rPr lang="en-GB" sz="2000" dirty="0" smtClean="0">
                <a:solidFill>
                  <a:srgbClr val="B21E81"/>
                </a:solidFill>
                <a:latin typeface="Arial"/>
              </a:rPr>
              <a:t>documentation</a:t>
            </a:r>
            <a:r>
              <a:rPr lang="en-GB" sz="2000" dirty="0" smtClean="0">
                <a:solidFill>
                  <a:srgbClr val="4D4D4D">
                    <a:lumMod val="50000"/>
                  </a:srgbClr>
                </a:solidFill>
                <a:latin typeface="Arial"/>
              </a:rPr>
              <a:t> and </a:t>
            </a:r>
            <a:r>
              <a:rPr lang="en-GB" sz="2000" dirty="0" smtClean="0">
                <a:solidFill>
                  <a:srgbClr val="B21E81"/>
                </a:solidFill>
                <a:latin typeface="Arial"/>
              </a:rPr>
              <a:t>Web site</a:t>
            </a:r>
          </a:p>
          <a:p>
            <a:pPr marL="1028700" lvl="1" indent="-571500" defTabSz="914400">
              <a:buFont typeface="Arial" panose="020B0604020202020204" pitchFamily="34" charset="0"/>
              <a:buChar char="•"/>
            </a:pPr>
            <a:r>
              <a:rPr lang="en-GB" sz="1400" dirty="0">
                <a:solidFill>
                  <a:srgbClr val="4D4D4D">
                    <a:lumMod val="50000"/>
                  </a:srgbClr>
                </a:solidFill>
                <a:latin typeface="Arial"/>
              </a:rPr>
              <a:t>c</a:t>
            </a:r>
            <a:r>
              <a:rPr lang="en-GB" sz="1400" dirty="0" smtClean="0">
                <a:solidFill>
                  <a:srgbClr val="4D4D4D">
                    <a:lumMod val="50000"/>
                  </a:srgbClr>
                </a:solidFill>
                <a:latin typeface="Arial"/>
              </a:rPr>
              <a:t>ern.ch/bl4s</a:t>
            </a:r>
            <a:endParaRPr lang="en-GB" sz="2000" dirty="0" smtClean="0">
              <a:solidFill>
                <a:srgbClr val="4D4D4D">
                  <a:lumMod val="50000"/>
                </a:srgbClr>
              </a:solidFill>
              <a:latin typeface="Arial"/>
            </a:endParaRPr>
          </a:p>
          <a:p>
            <a:pPr defTabSz="914400"/>
            <a:endParaRPr lang="en-GB" sz="2000" dirty="0" smtClean="0">
              <a:solidFill>
                <a:srgbClr val="4D4D4D">
                  <a:lumMod val="50000"/>
                </a:srgbClr>
              </a:solidFill>
              <a:latin typeface="Arial"/>
            </a:endParaRPr>
          </a:p>
          <a:p>
            <a:pPr marL="571500" indent="-571500" defTabSz="914400">
              <a:buFont typeface="Arial" panose="020B0604020202020204" pitchFamily="34" charset="0"/>
              <a:buChar char="•"/>
            </a:pPr>
            <a:r>
              <a:rPr lang="en-GB" sz="2000" dirty="0">
                <a:solidFill>
                  <a:srgbClr val="4D4D4D">
                    <a:lumMod val="50000"/>
                  </a:srgbClr>
                </a:solidFill>
                <a:latin typeface="Arial"/>
              </a:rPr>
              <a:t>Short descriptions of BL4S in </a:t>
            </a:r>
            <a:r>
              <a:rPr lang="en-GB" sz="2000" dirty="0">
                <a:solidFill>
                  <a:srgbClr val="B21E81"/>
                </a:solidFill>
                <a:latin typeface="Arial"/>
              </a:rPr>
              <a:t>20 languages</a:t>
            </a:r>
          </a:p>
          <a:p>
            <a:pPr marL="1028700" lvl="1" indent="-571500" defTabSz="914400">
              <a:buFont typeface="Arial" panose="020B0604020202020204" pitchFamily="34" charset="0"/>
              <a:buChar char="•"/>
            </a:pPr>
            <a:r>
              <a:rPr lang="en-GB" sz="1100" dirty="0">
                <a:solidFill>
                  <a:srgbClr val="4D4D4D">
                    <a:lumMod val="50000"/>
                  </a:srgbClr>
                </a:solidFill>
                <a:latin typeface="Arial"/>
              </a:rPr>
              <a:t>https://beamline-for-schools.web.cern.ch/useful-documents#languages</a:t>
            </a:r>
            <a:endParaRPr lang="en-GB" sz="2000" dirty="0">
              <a:solidFill>
                <a:srgbClr val="4D4D4D">
                  <a:lumMod val="50000"/>
                </a:srgbClr>
              </a:solidFill>
              <a:latin typeface="Arial"/>
            </a:endParaRPr>
          </a:p>
          <a:p>
            <a:pPr marL="571500" indent="-571500" defTabSz="914400">
              <a:buFont typeface="Arial" panose="020B0604020202020204" pitchFamily="34" charset="0"/>
              <a:buChar char="•"/>
            </a:pPr>
            <a:endParaRPr lang="en-GB" sz="2000" dirty="0" smtClean="0">
              <a:solidFill>
                <a:srgbClr val="4D4D4D">
                  <a:lumMod val="50000"/>
                </a:srgbClr>
              </a:solidFill>
              <a:latin typeface="Arial"/>
            </a:endParaRPr>
          </a:p>
          <a:p>
            <a:pPr marL="571500" indent="-571500" defTabSz="914400">
              <a:buFont typeface="Arial" panose="020B0604020202020204" pitchFamily="34" charset="0"/>
              <a:buChar char="•"/>
            </a:pPr>
            <a:r>
              <a:rPr lang="en-GB" sz="2000" dirty="0" smtClean="0">
                <a:solidFill>
                  <a:srgbClr val="4D4D4D">
                    <a:lumMod val="50000"/>
                  </a:srgbClr>
                </a:solidFill>
                <a:latin typeface="Arial"/>
              </a:rPr>
              <a:t>A new type of detector: </a:t>
            </a:r>
            <a:r>
              <a:rPr lang="en-GB" sz="2000" dirty="0" smtClean="0">
                <a:solidFill>
                  <a:srgbClr val="B21E81"/>
                </a:solidFill>
                <a:latin typeface="Arial"/>
              </a:rPr>
              <a:t>MRPC</a:t>
            </a:r>
          </a:p>
          <a:p>
            <a:pPr marL="1028700" lvl="1" indent="-571500" defTabSz="914400">
              <a:buFont typeface="Arial" panose="020B0604020202020204" pitchFamily="34" charset="0"/>
              <a:buChar char="•"/>
            </a:pPr>
            <a:r>
              <a:rPr lang="en-GB" sz="1400" dirty="0" smtClean="0">
                <a:solidFill>
                  <a:srgbClr val="4D4D4D">
                    <a:lumMod val="50000"/>
                  </a:srgbClr>
                </a:solidFill>
                <a:latin typeface="Arial"/>
              </a:rPr>
              <a:t>Designed and built by the BL4S support scientists with help from an expert</a:t>
            </a:r>
          </a:p>
          <a:p>
            <a:pPr lvl="1" defTabSz="914400"/>
            <a:endParaRPr lang="en-GB" dirty="0">
              <a:solidFill>
                <a:srgbClr val="4D4D4D">
                  <a:lumMod val="50000"/>
                </a:srgbClr>
              </a:solidFill>
              <a:latin typeface="Arial"/>
            </a:endParaRPr>
          </a:p>
        </p:txBody>
      </p:sp>
    </p:spTree>
    <p:extLst>
      <p:ext uri="{BB962C8B-B14F-4D97-AF65-F5344CB8AC3E}">
        <p14:creationId xmlns:p14="http://schemas.microsoft.com/office/powerpoint/2010/main" val="2866113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5</a:t>
            </a:fld>
            <a:endParaRPr lang="en-GB" sz="1400" dirty="0">
              <a:solidFill>
                <a:schemeClr val="bg1"/>
              </a:solidFill>
            </a:endParaRPr>
          </a:p>
        </p:txBody>
      </p:sp>
      <p:sp>
        <p:nvSpPr>
          <p:cNvPr id="1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dirty="0" smtClean="0">
                <a:ln>
                  <a:noFill/>
                </a:ln>
                <a:solidFill>
                  <a:srgbClr val="0055A0"/>
                </a:solidFill>
                <a:effectLst/>
                <a:uLnTx/>
                <a:uFillTx/>
                <a:latin typeface="Arial"/>
                <a:ea typeface="+mj-ea"/>
                <a:cs typeface="+mj-cs"/>
              </a:rPr>
              <a:t>New in 2017</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18" name="TextBox 17"/>
          <p:cNvSpPr txBox="1"/>
          <p:nvPr/>
        </p:nvSpPr>
        <p:spPr>
          <a:xfrm>
            <a:off x="309711" y="1171461"/>
            <a:ext cx="7875664" cy="3600986"/>
          </a:xfrm>
          <a:prstGeom prst="rect">
            <a:avLst/>
          </a:prstGeom>
          <a:noFill/>
        </p:spPr>
        <p:txBody>
          <a:bodyPr wrap="square" rtlCol="0">
            <a:spAutoFit/>
          </a:bodyPr>
          <a:lstStyle/>
          <a:p>
            <a:pPr marL="571500" indent="-571500" defTabSz="914400">
              <a:lnSpc>
                <a:spcPct val="150000"/>
              </a:lnSpc>
              <a:buFont typeface="Arial" panose="020B0604020202020204" pitchFamily="34" charset="0"/>
              <a:buChar char="•"/>
            </a:pPr>
            <a:r>
              <a:rPr lang="en-GB" sz="2000" dirty="0" smtClean="0">
                <a:latin typeface="Arial"/>
              </a:rPr>
              <a:t>Competition </a:t>
            </a:r>
            <a:r>
              <a:rPr lang="en-GB" sz="2000" dirty="0" smtClean="0">
                <a:solidFill>
                  <a:srgbClr val="B21E81"/>
                </a:solidFill>
                <a:latin typeface="Arial"/>
              </a:rPr>
              <a:t>announced much earlier </a:t>
            </a:r>
            <a:r>
              <a:rPr lang="en-GB" sz="2000" dirty="0" smtClean="0">
                <a:latin typeface="Arial"/>
              </a:rPr>
              <a:t>(July)</a:t>
            </a:r>
          </a:p>
          <a:p>
            <a:pPr marL="1028700" lvl="1" indent="-571500" defTabSz="914400">
              <a:lnSpc>
                <a:spcPct val="150000"/>
              </a:lnSpc>
              <a:buFont typeface="Arial" panose="020B0604020202020204" pitchFamily="34" charset="0"/>
              <a:buChar char="•"/>
            </a:pPr>
            <a:r>
              <a:rPr lang="en-GB" sz="2000" dirty="0" smtClean="0">
                <a:latin typeface="Arial"/>
              </a:rPr>
              <a:t>September 2016: </a:t>
            </a:r>
            <a:r>
              <a:rPr lang="en-GB" sz="2000" dirty="0" smtClean="0">
                <a:solidFill>
                  <a:srgbClr val="B21E81"/>
                </a:solidFill>
                <a:latin typeface="Arial"/>
              </a:rPr>
              <a:t>Video from Bastille </a:t>
            </a:r>
            <a:r>
              <a:rPr lang="en-GB" sz="2000" dirty="0" smtClean="0">
                <a:latin typeface="Arial"/>
              </a:rPr>
              <a:t>released</a:t>
            </a:r>
          </a:p>
          <a:p>
            <a:pPr marL="1028700" lvl="1" indent="-571500" defTabSz="914400">
              <a:lnSpc>
                <a:spcPct val="150000"/>
              </a:lnSpc>
              <a:buFont typeface="Arial" panose="020B0604020202020204" pitchFamily="34" charset="0"/>
              <a:buChar char="•"/>
            </a:pPr>
            <a:r>
              <a:rPr lang="en-GB" sz="2000" dirty="0" smtClean="0">
                <a:latin typeface="Arial"/>
              </a:rPr>
              <a:t>November 2016 and January 2017: Two </a:t>
            </a:r>
            <a:r>
              <a:rPr lang="en-GB" sz="2000" dirty="0" smtClean="0">
                <a:solidFill>
                  <a:srgbClr val="B21E81"/>
                </a:solidFill>
                <a:latin typeface="Arial"/>
              </a:rPr>
              <a:t>more</a:t>
            </a:r>
            <a:r>
              <a:rPr lang="en-GB" sz="2000" dirty="0" smtClean="0">
                <a:latin typeface="Arial"/>
              </a:rPr>
              <a:t> waves of </a:t>
            </a:r>
            <a:r>
              <a:rPr lang="en-GB" sz="2000" dirty="0" smtClean="0">
                <a:solidFill>
                  <a:srgbClr val="B21E81"/>
                </a:solidFill>
                <a:latin typeface="Arial"/>
              </a:rPr>
              <a:t>publicity</a:t>
            </a:r>
          </a:p>
          <a:p>
            <a:pPr marL="571500" indent="-571500" defTabSz="914400">
              <a:lnSpc>
                <a:spcPct val="150000"/>
              </a:lnSpc>
              <a:buFont typeface="Arial" panose="020B0604020202020204" pitchFamily="34" charset="0"/>
              <a:buChar char="•"/>
            </a:pPr>
            <a:r>
              <a:rPr lang="en-GB" sz="2000" dirty="0" smtClean="0">
                <a:latin typeface="Arial"/>
              </a:rPr>
              <a:t>Still improving Website and documentation</a:t>
            </a:r>
          </a:p>
          <a:p>
            <a:pPr marL="571500" indent="-571500" defTabSz="914400">
              <a:lnSpc>
                <a:spcPct val="150000"/>
              </a:lnSpc>
              <a:buFont typeface="Arial" panose="020B0604020202020204" pitchFamily="34" charset="0"/>
              <a:buChar char="•"/>
            </a:pPr>
            <a:r>
              <a:rPr lang="en-GB" sz="2000" dirty="0" smtClean="0">
                <a:latin typeface="Arial"/>
              </a:rPr>
              <a:t>Better definition of who is allowed to participate</a:t>
            </a:r>
          </a:p>
          <a:p>
            <a:pPr marL="571500" indent="-571500" defTabSz="914400">
              <a:lnSpc>
                <a:spcPct val="150000"/>
              </a:lnSpc>
              <a:buFont typeface="Arial" panose="020B0604020202020204" pitchFamily="34" charset="0"/>
              <a:buChar char="•"/>
            </a:pPr>
            <a:r>
              <a:rPr lang="en-GB" sz="2000" dirty="0" smtClean="0">
                <a:latin typeface="Arial"/>
              </a:rPr>
              <a:t>Planning to build two </a:t>
            </a:r>
            <a:r>
              <a:rPr lang="en-GB" sz="2000" dirty="0" err="1" smtClean="0">
                <a:solidFill>
                  <a:srgbClr val="B21E81"/>
                </a:solidFill>
                <a:latin typeface="Arial"/>
              </a:rPr>
              <a:t>MicroMega</a:t>
            </a:r>
            <a:r>
              <a:rPr lang="en-GB" sz="2000" dirty="0" smtClean="0">
                <a:solidFill>
                  <a:srgbClr val="B21E81"/>
                </a:solidFill>
                <a:latin typeface="Arial"/>
              </a:rPr>
              <a:t> detectors</a:t>
            </a:r>
          </a:p>
          <a:p>
            <a:pPr lvl="1" defTabSz="914400"/>
            <a:endParaRPr lang="en-GB" dirty="0">
              <a:solidFill>
                <a:srgbClr val="4D4D4D">
                  <a:lumMod val="50000"/>
                </a:srgbClr>
              </a:solidFill>
              <a:latin typeface="Arial"/>
            </a:endParaRPr>
          </a:p>
        </p:txBody>
      </p:sp>
    </p:spTree>
    <p:extLst>
      <p:ext uri="{BB962C8B-B14F-4D97-AF65-F5344CB8AC3E}">
        <p14:creationId xmlns:p14="http://schemas.microsoft.com/office/powerpoint/2010/main" val="1118472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1401" y="395710"/>
            <a:ext cx="4862421" cy="3513099"/>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6</a:t>
            </a:fld>
            <a:endParaRPr lang="en-GB" sz="1400" dirty="0">
              <a:solidFill>
                <a:schemeClr val="bg1"/>
              </a:solidFill>
            </a:endParaRPr>
          </a:p>
        </p:txBody>
      </p:sp>
      <p:sp>
        <p:nvSpPr>
          <p:cNvPr id="6" name="Title 1"/>
          <p:cNvSpPr txBox="1">
            <a:spLocks/>
          </p:cNvSpPr>
          <p:nvPr/>
        </p:nvSpPr>
        <p:spPr>
          <a:xfrm>
            <a:off x="140677"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800" b="0" i="0" u="none" strike="noStrike" kern="1200" cap="none" spc="0" normalizeH="0" baseline="0" noProof="0" smtClean="0">
                <a:ln>
                  <a:noFill/>
                </a:ln>
                <a:solidFill>
                  <a:srgbClr val="0055A0"/>
                </a:solidFill>
                <a:effectLst/>
                <a:uLnTx/>
                <a:uFillTx/>
                <a:latin typeface="Arial"/>
                <a:ea typeface="+mj-ea"/>
                <a:cs typeface="+mj-cs"/>
              </a:rPr>
              <a:t>BL4S – Impact</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Rectangle 6"/>
          <p:cNvSpPr>
            <a:spLocks/>
          </p:cNvSpPr>
          <p:nvPr/>
        </p:nvSpPr>
        <p:spPr bwMode="auto">
          <a:xfrm rot="-461763">
            <a:off x="4820169" y="4765339"/>
            <a:ext cx="4014445" cy="1043774"/>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0" i="1" u="none" strike="noStrike" kern="0" cap="none" spc="0" normalizeH="0" baseline="0" noProof="0" dirty="0">
                <a:ln>
                  <a:noFill/>
                </a:ln>
                <a:solidFill>
                  <a:srgbClr val="0055A0"/>
                </a:solidFill>
                <a:effectLst/>
                <a:uLnTx/>
                <a:uFillTx/>
                <a:latin typeface="Gill Sans" charset="0"/>
              </a:rPr>
              <a:t>“Modern </a:t>
            </a:r>
            <a:r>
              <a:rPr kumimoji="0" lang="en-GB" sz="1100" b="0" i="1" u="none" strike="noStrike" kern="0" cap="none" spc="0" normalizeH="0" baseline="0" noProof="0" dirty="0" smtClean="0">
                <a:ln>
                  <a:noFill/>
                </a:ln>
                <a:solidFill>
                  <a:srgbClr val="0055A0"/>
                </a:solidFill>
                <a:effectLst/>
                <a:uLnTx/>
                <a:uFillTx/>
                <a:latin typeface="Gill Sans" charset="0"/>
              </a:rPr>
              <a:t>physics </a:t>
            </a:r>
            <a:r>
              <a:rPr kumimoji="0" lang="en-GB" sz="1100" b="0" i="1" u="none" strike="noStrike" kern="0" cap="none" spc="0" normalizeH="0" baseline="0" noProof="0" dirty="0">
                <a:ln>
                  <a:noFill/>
                </a:ln>
                <a:solidFill>
                  <a:srgbClr val="0055A0"/>
                </a:solidFill>
                <a:effectLst/>
                <a:uLnTx/>
                <a:uFillTx/>
                <a:latin typeface="Gill Sans" charset="0"/>
              </a:rPr>
              <a:t>has always been considered by the scholastic system as a marginal part of the educational plan. For this reason the project has been very appealing for us because it consents to keep in touch with a physics topic that is still unknown for most of the students. </a:t>
            </a:r>
            <a:r>
              <a:rPr kumimoji="0" lang="en-GB" sz="1100" b="0" i="1" u="none" strike="noStrike" kern="0" cap="none" spc="0" normalizeH="0" baseline="0" noProof="0" dirty="0" smtClean="0">
                <a:ln>
                  <a:noFill/>
                </a:ln>
                <a:solidFill>
                  <a:srgbClr val="0055A0"/>
                </a:solidFill>
                <a:effectLst/>
                <a:uLnTx/>
                <a:uFillTx/>
                <a:latin typeface="Gill Sans" charset="0"/>
              </a:rPr>
              <a:t>“ - </a:t>
            </a:r>
            <a:r>
              <a:rPr kumimoji="0" lang="en-GB" sz="1100" b="0" i="0" u="none" strike="noStrike" kern="0" cap="none" spc="0" normalizeH="0" baseline="0" noProof="0" dirty="0" err="1" smtClean="0">
                <a:ln>
                  <a:noFill/>
                </a:ln>
                <a:solidFill>
                  <a:srgbClr val="B21E81"/>
                </a:solidFill>
                <a:effectLst/>
                <a:uLnTx/>
                <a:uFillTx/>
                <a:latin typeface="Gill Sans" charset="0"/>
              </a:rPr>
              <a:t>Alessyenphysik</a:t>
            </a:r>
            <a:r>
              <a:rPr kumimoji="0" lang="en-GB" sz="1100" b="0" i="0" u="none" strike="noStrike" kern="0" cap="none" spc="0" normalizeH="0" baseline="0" noProof="0" dirty="0" smtClean="0">
                <a:ln>
                  <a:noFill/>
                </a:ln>
                <a:solidFill>
                  <a:srgbClr val="B21E81"/>
                </a:solidFill>
                <a:effectLst/>
                <a:uLnTx/>
                <a:uFillTx/>
                <a:latin typeface="Gill Sans" charset="0"/>
              </a:rPr>
              <a:t> – Candidate team of 2016</a:t>
            </a:r>
            <a:endParaRPr kumimoji="0" lang="en-US" altLang="en-US" sz="1100" b="0" i="0" u="none" strike="noStrike" kern="0" cap="none" spc="0" normalizeH="0" baseline="0" noProof="0" dirty="0">
              <a:ln>
                <a:noFill/>
              </a:ln>
              <a:solidFill>
                <a:srgbClr val="B21E81"/>
              </a:solidFill>
              <a:effectLst/>
              <a:uLnTx/>
              <a:uFillTx/>
              <a:latin typeface="Gill Sans" charset="0"/>
              <a:cs typeface="Gill Sans"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6325840"/>
              </p:ext>
            </p:extLst>
          </p:nvPr>
        </p:nvGraphicFramePr>
        <p:xfrm>
          <a:off x="379779" y="1475587"/>
          <a:ext cx="3592964" cy="914400"/>
        </p:xfrm>
        <a:graphic>
          <a:graphicData uri="http://schemas.openxmlformats.org/drawingml/2006/table">
            <a:tbl>
              <a:tblPr firstRow="1" bandRow="1"/>
              <a:tblGrid>
                <a:gridCol w="1678439">
                  <a:extLst>
                    <a:ext uri="{9D8B030D-6E8A-4147-A177-3AD203B41FA5}">
                      <a16:colId xmlns:a16="http://schemas.microsoft.com/office/drawing/2014/main" val="20000"/>
                    </a:ext>
                  </a:extLst>
                </a:gridCol>
                <a:gridCol w="657225">
                  <a:extLst>
                    <a:ext uri="{9D8B030D-6E8A-4147-A177-3AD203B41FA5}">
                      <a16:colId xmlns:a16="http://schemas.microsoft.com/office/drawing/2014/main" val="20001"/>
                    </a:ext>
                  </a:extLst>
                </a:gridCol>
                <a:gridCol w="657225">
                  <a:extLst>
                    <a:ext uri="{9D8B030D-6E8A-4147-A177-3AD203B41FA5}">
                      <a16:colId xmlns:a16="http://schemas.microsoft.com/office/drawing/2014/main" val="20002"/>
                    </a:ext>
                  </a:extLst>
                </a:gridCol>
                <a:gridCol w="600075">
                  <a:extLst>
                    <a:ext uri="{9D8B030D-6E8A-4147-A177-3AD203B41FA5}">
                      <a16:colId xmlns:a16="http://schemas.microsoft.com/office/drawing/2014/main" val="20003"/>
                    </a:ext>
                  </a:extLst>
                </a:gridCol>
              </a:tblGrid>
              <a:tr h="14470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r"/>
                      <a:r>
                        <a:rPr lang="en-GB" sz="1400" dirty="0" smtClean="0">
                          <a:solidFill>
                            <a:schemeClr val="tx1"/>
                          </a:solidFill>
                        </a:rPr>
                        <a:t>2014</a:t>
                      </a:r>
                      <a:endParaRPr lang="en-GB" sz="140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r"/>
                      <a:r>
                        <a:rPr lang="en-GB" sz="1400" dirty="0" smtClean="0">
                          <a:solidFill>
                            <a:schemeClr val="tx1"/>
                          </a:solidFill>
                        </a:rPr>
                        <a:t>2015</a:t>
                      </a:r>
                      <a:endParaRPr lang="en-GB" sz="140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r"/>
                      <a:r>
                        <a:rPr lang="en-US" sz="1400" dirty="0" smtClean="0">
                          <a:solidFill>
                            <a:schemeClr val="tx1"/>
                          </a:solidFill>
                        </a:rPr>
                        <a:t>2016</a:t>
                      </a:r>
                      <a:endParaRPr lang="en-GB" sz="140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10000"/>
                  </a:ext>
                </a:extLst>
              </a:tr>
              <a:tr h="16061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GB" sz="1400" dirty="0" smtClean="0"/>
                        <a:t>Full proposals</a:t>
                      </a:r>
                      <a:endParaRPr lang="en-GB"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GB" sz="1400" dirty="0" smtClean="0"/>
                        <a:t>292</a:t>
                      </a:r>
                      <a:endParaRPr lang="en-GB"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GB" sz="1400" dirty="0" smtClean="0"/>
                        <a:t>119</a:t>
                      </a:r>
                      <a:endParaRPr lang="en-GB"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US" sz="1400" dirty="0" smtClean="0"/>
                        <a:t>151</a:t>
                      </a:r>
                      <a:endParaRPr lang="en-GB"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15266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GB" sz="1400" dirty="0" smtClean="0"/>
                        <a:t>Countries</a:t>
                      </a:r>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GB" sz="1400" dirty="0" smtClean="0"/>
                        <a:t>50</a:t>
                      </a:r>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GB" sz="1400" dirty="0" smtClean="0"/>
                        <a:t>28</a:t>
                      </a:r>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en-GB" sz="1400" dirty="0" smtClean="0"/>
                        <a:t>37</a:t>
                      </a:r>
                      <a:endParaRPr lang="en-GB"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4173140391"/>
                  </a:ext>
                </a:extLst>
              </a:tr>
            </a:tbl>
          </a:graphicData>
        </a:graphic>
      </p:graphicFrame>
      <p:sp>
        <p:nvSpPr>
          <p:cNvPr id="9" name="TextBox 8"/>
          <p:cNvSpPr txBox="1"/>
          <p:nvPr/>
        </p:nvSpPr>
        <p:spPr>
          <a:xfrm>
            <a:off x="379780" y="2555879"/>
            <a:ext cx="3954828" cy="2800767"/>
          </a:xfrm>
          <a:prstGeom prst="rect">
            <a:avLst/>
          </a:prstGeom>
          <a:noFill/>
        </p:spPr>
        <p:txBody>
          <a:bodyPr wrap="square" rtlCol="0">
            <a:spAutoFit/>
          </a:bodyPr>
          <a:lstStyle/>
          <a:p>
            <a:pPr marL="285750" indent="-285750" defTabSz="914400">
              <a:buFont typeface="Arial" panose="020B0604020202020204" pitchFamily="34" charset="0"/>
              <a:buChar char="•"/>
            </a:pPr>
            <a:r>
              <a:rPr lang="en-GB" sz="1600" dirty="0" smtClean="0">
                <a:solidFill>
                  <a:srgbClr val="0055A0"/>
                </a:solidFill>
                <a:latin typeface="Arial"/>
              </a:rPr>
              <a:t>In total ~</a:t>
            </a:r>
            <a:r>
              <a:rPr lang="en-GB" sz="1600" dirty="0" smtClean="0">
                <a:solidFill>
                  <a:srgbClr val="B21E81"/>
                </a:solidFill>
                <a:latin typeface="Arial"/>
              </a:rPr>
              <a:t>5500 students </a:t>
            </a:r>
            <a:r>
              <a:rPr lang="en-GB" sz="1600" dirty="0" smtClean="0">
                <a:solidFill>
                  <a:srgbClr val="0055A0"/>
                </a:solidFill>
                <a:latin typeface="Arial"/>
              </a:rPr>
              <a:t>have participated since 2014</a:t>
            </a:r>
          </a:p>
          <a:p>
            <a:pPr marL="285750" indent="-285750" defTabSz="914400">
              <a:buFont typeface="Arial" panose="020B0604020202020204" pitchFamily="34" charset="0"/>
              <a:buChar char="•"/>
            </a:pPr>
            <a:r>
              <a:rPr lang="en-GB" sz="1600" dirty="0" smtClean="0">
                <a:solidFill>
                  <a:srgbClr val="0055A0"/>
                </a:solidFill>
                <a:latin typeface="Arial"/>
              </a:rPr>
              <a:t>2/3 boys, </a:t>
            </a:r>
            <a:r>
              <a:rPr lang="en-GB" sz="1600" dirty="0" smtClean="0">
                <a:solidFill>
                  <a:srgbClr val="B21E81"/>
                </a:solidFill>
                <a:latin typeface="Arial"/>
              </a:rPr>
              <a:t>1/3 girls</a:t>
            </a:r>
          </a:p>
          <a:p>
            <a:pPr marL="285750" indent="-285750" defTabSz="914400">
              <a:buFont typeface="Arial" panose="020B0604020202020204" pitchFamily="34" charset="0"/>
              <a:buChar char="•"/>
            </a:pPr>
            <a:r>
              <a:rPr lang="en-GB" sz="1600" dirty="0" smtClean="0">
                <a:solidFill>
                  <a:srgbClr val="0055A0"/>
                </a:solidFill>
                <a:latin typeface="Arial"/>
              </a:rPr>
              <a:t>1/3 from </a:t>
            </a:r>
            <a:r>
              <a:rPr lang="en-GB" sz="1600" dirty="0" smtClean="0">
                <a:solidFill>
                  <a:srgbClr val="B21E81"/>
                </a:solidFill>
                <a:latin typeface="Arial"/>
              </a:rPr>
              <a:t>non member states</a:t>
            </a:r>
          </a:p>
          <a:p>
            <a:pPr marL="285750" indent="-285750" defTabSz="914400">
              <a:buFont typeface="Arial" panose="020B0604020202020204" pitchFamily="34" charset="0"/>
              <a:buChar char="•"/>
            </a:pPr>
            <a:r>
              <a:rPr lang="en-GB" sz="1600" dirty="0" smtClean="0">
                <a:solidFill>
                  <a:srgbClr val="0055A0"/>
                </a:solidFill>
                <a:latin typeface="Arial"/>
              </a:rPr>
              <a:t>Teams spent on average </a:t>
            </a:r>
            <a:r>
              <a:rPr lang="en-GB" sz="1600" dirty="0" smtClean="0">
                <a:solidFill>
                  <a:srgbClr val="B21E81"/>
                </a:solidFill>
                <a:latin typeface="Arial"/>
              </a:rPr>
              <a:t>22 hours </a:t>
            </a:r>
            <a:r>
              <a:rPr lang="en-GB" sz="1600" dirty="0" smtClean="0">
                <a:solidFill>
                  <a:srgbClr val="0055A0"/>
                </a:solidFill>
                <a:latin typeface="Arial"/>
              </a:rPr>
              <a:t>on making their proposal</a:t>
            </a:r>
          </a:p>
          <a:p>
            <a:pPr marL="285750" indent="-285750" defTabSz="914400">
              <a:buFont typeface="Arial" panose="020B0604020202020204" pitchFamily="34" charset="0"/>
              <a:buChar char="•"/>
            </a:pPr>
            <a:r>
              <a:rPr lang="en-GB" sz="1600" dirty="0" smtClean="0">
                <a:solidFill>
                  <a:srgbClr val="0055A0"/>
                </a:solidFill>
                <a:latin typeface="Arial"/>
              </a:rPr>
              <a:t>Short listed teams spent 48 hours  (</a:t>
            </a:r>
            <a:r>
              <a:rPr lang="en-GB" sz="1600" dirty="0" smtClean="0">
                <a:solidFill>
                  <a:srgbClr val="B21E81"/>
                </a:solidFill>
                <a:latin typeface="Arial"/>
              </a:rPr>
              <a:t>effort pays out…)</a:t>
            </a:r>
          </a:p>
          <a:p>
            <a:pPr marL="285750" indent="-285750" defTabSz="914400">
              <a:buFont typeface="Arial" panose="020B0604020202020204" pitchFamily="34" charset="0"/>
              <a:buChar char="•"/>
            </a:pPr>
            <a:r>
              <a:rPr lang="en-GB" sz="1600" dirty="0" smtClean="0">
                <a:solidFill>
                  <a:srgbClr val="0055A0"/>
                </a:solidFill>
                <a:latin typeface="Arial"/>
              </a:rPr>
              <a:t>Two winning teams have written </a:t>
            </a:r>
            <a:r>
              <a:rPr lang="en-GB" sz="1600" dirty="0" smtClean="0">
                <a:solidFill>
                  <a:srgbClr val="B21E81"/>
                </a:solidFill>
                <a:latin typeface="Arial"/>
              </a:rPr>
              <a:t>scientific papers</a:t>
            </a:r>
            <a:r>
              <a:rPr lang="en-GB" sz="1600" dirty="0" smtClean="0">
                <a:solidFill>
                  <a:srgbClr val="0055A0"/>
                </a:solidFill>
                <a:latin typeface="Arial"/>
              </a:rPr>
              <a:t> about their experiment</a:t>
            </a:r>
            <a:endParaRPr lang="en-GB" sz="1600" dirty="0">
              <a:solidFill>
                <a:srgbClr val="0055A0"/>
              </a:solidFill>
              <a:latin typeface="Arial"/>
            </a:endParaRPr>
          </a:p>
        </p:txBody>
      </p:sp>
    </p:spTree>
    <p:extLst>
      <p:ext uri="{BB962C8B-B14F-4D97-AF65-F5344CB8AC3E}">
        <p14:creationId xmlns:p14="http://schemas.microsoft.com/office/powerpoint/2010/main" val="3377063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7</a:t>
            </a:fld>
            <a:endParaRPr lang="en-GB" sz="1400" dirty="0">
              <a:solidFill>
                <a:schemeClr val="bg1"/>
              </a:solidFill>
            </a:endParaRPr>
          </a:p>
        </p:txBody>
      </p:sp>
      <p:sp>
        <p:nvSpPr>
          <p:cNvPr id="6" name="Title 1"/>
          <p:cNvSpPr txBox="1">
            <a:spLocks/>
          </p:cNvSpPr>
          <p:nvPr/>
        </p:nvSpPr>
        <p:spPr>
          <a:xfrm>
            <a:off x="345231" y="46877"/>
            <a:ext cx="8226854" cy="940443"/>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800" b="0" i="0" u="none" strike="noStrike" kern="1200" cap="none" spc="0" normalizeH="0" baseline="0" noProof="0" smtClean="0">
                <a:ln>
                  <a:noFill/>
                </a:ln>
                <a:solidFill>
                  <a:srgbClr val="0055A0"/>
                </a:solidFill>
                <a:effectLst/>
                <a:uLnTx/>
                <a:uFillTx/>
                <a:latin typeface="Arial"/>
                <a:ea typeface="+mj-ea"/>
                <a:cs typeface="+mj-cs"/>
              </a:rPr>
              <a:t>BL4S - Impact </a:t>
            </a:r>
            <a:r>
              <a:rPr kumimoji="0" lang="en-US" altLang="en-US" sz="4000" b="0" i="0" u="none" strike="noStrike" kern="1200" cap="none" spc="0" normalizeH="0" baseline="0" noProof="0" smtClean="0">
                <a:ln>
                  <a:noFill/>
                </a:ln>
                <a:solidFill>
                  <a:srgbClr val="0055A0"/>
                </a:solidFill>
                <a:effectLst/>
                <a:uLnTx/>
                <a:uFillTx/>
                <a:latin typeface="Arial"/>
                <a:ea typeface="+mj-ea"/>
                <a:cs typeface="+mj-cs"/>
              </a:rPr>
              <a:t>[2]</a:t>
            </a:r>
            <a:endParaRPr kumimoji="0" lang="en-GB" sz="48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TextBox 6"/>
          <p:cNvSpPr txBox="1"/>
          <p:nvPr/>
        </p:nvSpPr>
        <p:spPr>
          <a:xfrm>
            <a:off x="289247" y="1168199"/>
            <a:ext cx="5239512" cy="5078313"/>
          </a:xfrm>
          <a:prstGeom prst="rect">
            <a:avLst/>
          </a:prstGeom>
          <a:noFill/>
        </p:spPr>
        <p:txBody>
          <a:bodyPr wrap="square" rtlCol="0">
            <a:spAutoFit/>
          </a:bodyPr>
          <a:lstStyle/>
          <a:p>
            <a:pPr defTabSz="914400"/>
            <a:r>
              <a:rPr lang="en-GB" dirty="0" smtClean="0">
                <a:solidFill>
                  <a:srgbClr val="B21E81"/>
                </a:solidFill>
                <a:latin typeface="Arial"/>
              </a:rPr>
              <a:t>Celebrities</a:t>
            </a:r>
            <a:r>
              <a:rPr lang="en-GB" dirty="0" smtClean="0">
                <a:solidFill>
                  <a:srgbClr val="4D4D4D">
                    <a:lumMod val="50000"/>
                  </a:srgbClr>
                </a:solidFill>
                <a:latin typeface="Arial"/>
              </a:rPr>
              <a:t> visiting CERN </a:t>
            </a:r>
            <a:r>
              <a:rPr lang="en-GB" dirty="0" smtClean="0">
                <a:solidFill>
                  <a:srgbClr val="B21E81"/>
                </a:solidFill>
                <a:latin typeface="Arial"/>
              </a:rPr>
              <a:t>help</a:t>
            </a:r>
            <a:r>
              <a:rPr lang="en-GB" dirty="0" smtClean="0">
                <a:solidFill>
                  <a:srgbClr val="4D4D4D">
                    <a:lumMod val="50000"/>
                  </a:srgbClr>
                </a:solidFill>
                <a:latin typeface="Arial"/>
              </a:rPr>
              <a:t> us </a:t>
            </a:r>
            <a:r>
              <a:rPr lang="en-GB" dirty="0" smtClean="0">
                <a:solidFill>
                  <a:srgbClr val="B21E81"/>
                </a:solidFill>
                <a:latin typeface="Arial"/>
              </a:rPr>
              <a:t>to promote BL4S</a:t>
            </a:r>
            <a:r>
              <a:rPr lang="en-GB" dirty="0" smtClean="0">
                <a:solidFill>
                  <a:srgbClr val="4D4D4D">
                    <a:lumMod val="50000"/>
                  </a:srgbClr>
                </a:solidFill>
                <a:latin typeface="Arial"/>
              </a:rPr>
              <a:t> among the target group</a:t>
            </a:r>
          </a:p>
          <a:p>
            <a:pPr defTabSz="914400"/>
            <a:endParaRPr lang="en-GB" dirty="0" smtClean="0">
              <a:solidFill>
                <a:srgbClr val="4D4D4D">
                  <a:lumMod val="50000"/>
                </a:srgbClr>
              </a:solidFill>
              <a:latin typeface="Arial"/>
            </a:endParaRPr>
          </a:p>
          <a:p>
            <a:pPr defTabSz="914400"/>
            <a:r>
              <a:rPr lang="en-GB" sz="1600" dirty="0" smtClean="0">
                <a:solidFill>
                  <a:srgbClr val="4D4D4D">
                    <a:lumMod val="50000"/>
                  </a:srgbClr>
                </a:solidFill>
                <a:latin typeface="Arial"/>
              </a:rPr>
              <a:t>2014: Will.I.am </a:t>
            </a:r>
            <a:r>
              <a:rPr lang="en-GB" sz="1200" dirty="0" smtClean="0">
                <a:solidFill>
                  <a:srgbClr val="4D4D4D">
                    <a:lumMod val="50000"/>
                  </a:srgbClr>
                </a:solidFill>
                <a:latin typeface="Arial"/>
              </a:rPr>
              <a:t>(viewed 5000+ times on YouTube)</a:t>
            </a:r>
          </a:p>
          <a:p>
            <a:pPr defTabSz="914400"/>
            <a:r>
              <a:rPr lang="en-GB" sz="1600" dirty="0" smtClean="0">
                <a:solidFill>
                  <a:srgbClr val="4D4D4D">
                    <a:lumMod val="50000"/>
                  </a:srgbClr>
                </a:solidFill>
                <a:latin typeface="Arial"/>
              </a:rPr>
              <a:t>2015: The Script</a:t>
            </a:r>
            <a:r>
              <a:rPr lang="en-GB" sz="1600" dirty="0">
                <a:solidFill>
                  <a:srgbClr val="FF0000"/>
                </a:solidFill>
                <a:latin typeface="Arial"/>
              </a:rPr>
              <a:t> </a:t>
            </a:r>
            <a:r>
              <a:rPr lang="en-GB" sz="1200" dirty="0">
                <a:solidFill>
                  <a:srgbClr val="4D4D4D">
                    <a:lumMod val="50000"/>
                  </a:srgbClr>
                </a:solidFill>
                <a:latin typeface="Arial"/>
              </a:rPr>
              <a:t>(viewed </a:t>
            </a:r>
            <a:r>
              <a:rPr lang="en-GB" sz="1200" dirty="0" smtClean="0">
                <a:solidFill>
                  <a:srgbClr val="4D4D4D">
                    <a:lumMod val="50000"/>
                  </a:srgbClr>
                </a:solidFill>
                <a:latin typeface="Arial"/>
              </a:rPr>
              <a:t>2500</a:t>
            </a:r>
            <a:r>
              <a:rPr lang="en-GB" sz="1200" dirty="0">
                <a:solidFill>
                  <a:srgbClr val="4D4D4D">
                    <a:lumMod val="50000"/>
                  </a:srgbClr>
                </a:solidFill>
                <a:latin typeface="Arial"/>
              </a:rPr>
              <a:t>+ times on YouTube)</a:t>
            </a:r>
            <a:endParaRPr lang="en-GB" sz="1200" dirty="0" smtClean="0">
              <a:solidFill>
                <a:srgbClr val="4D4D4D">
                  <a:lumMod val="50000"/>
                </a:srgbClr>
              </a:solidFill>
              <a:latin typeface="Arial"/>
            </a:endParaRPr>
          </a:p>
          <a:p>
            <a:pPr defTabSz="914400"/>
            <a:r>
              <a:rPr lang="en-GB" sz="1600" dirty="0" smtClean="0">
                <a:solidFill>
                  <a:srgbClr val="4D4D4D">
                    <a:lumMod val="50000"/>
                  </a:srgbClr>
                </a:solidFill>
                <a:latin typeface="Arial"/>
              </a:rPr>
              <a:t>2016: Bastille </a:t>
            </a:r>
            <a:r>
              <a:rPr lang="en-GB" sz="1200" dirty="0" smtClean="0">
                <a:solidFill>
                  <a:srgbClr val="4D4D4D">
                    <a:lumMod val="50000"/>
                  </a:srgbClr>
                </a:solidFill>
                <a:latin typeface="Arial"/>
              </a:rPr>
              <a:t>(video just released)</a:t>
            </a:r>
            <a:endParaRPr lang="en-GB" sz="1600" dirty="0" smtClean="0">
              <a:solidFill>
                <a:srgbClr val="4D4D4D">
                  <a:lumMod val="50000"/>
                </a:srgbClr>
              </a:solidFill>
              <a:latin typeface="Arial"/>
            </a:endParaRPr>
          </a:p>
          <a:p>
            <a:pPr defTabSz="914400"/>
            <a:endParaRPr lang="en-GB" dirty="0">
              <a:solidFill>
                <a:srgbClr val="4D4D4D">
                  <a:lumMod val="50000"/>
                </a:srgbClr>
              </a:solidFill>
              <a:latin typeface="Arial"/>
            </a:endParaRPr>
          </a:p>
          <a:p>
            <a:pPr defTabSz="914400"/>
            <a:r>
              <a:rPr lang="en-GB" altLang="en-US" sz="1200" dirty="0" smtClean="0">
                <a:solidFill>
                  <a:srgbClr val="4D4D4D">
                    <a:lumMod val="50000"/>
                  </a:srgbClr>
                </a:solidFill>
                <a:latin typeface="Arial"/>
              </a:rPr>
              <a:t>Even </a:t>
            </a:r>
            <a:r>
              <a:rPr lang="en-GB" altLang="en-US" sz="1200" dirty="0">
                <a:solidFill>
                  <a:srgbClr val="4D4D4D">
                    <a:lumMod val="50000"/>
                  </a:srgbClr>
                </a:solidFill>
                <a:latin typeface="Arial"/>
              </a:rPr>
              <a:t>though the impact of BL4S on the Web is still small compared to other activities of </a:t>
            </a:r>
            <a:r>
              <a:rPr lang="en-GB" altLang="en-US" sz="1200" dirty="0" smtClean="0">
                <a:solidFill>
                  <a:srgbClr val="4D4D4D">
                    <a:lumMod val="50000"/>
                  </a:srgbClr>
                </a:solidFill>
                <a:latin typeface="Arial"/>
              </a:rPr>
              <a:t>CERN, </a:t>
            </a:r>
            <a:r>
              <a:rPr lang="en-GB" altLang="en-US" sz="1200" dirty="0">
                <a:solidFill>
                  <a:srgbClr val="4D4D4D">
                    <a:lumMod val="50000"/>
                  </a:srgbClr>
                </a:solidFill>
                <a:latin typeface="Arial"/>
              </a:rPr>
              <a:t>statistics show that </a:t>
            </a:r>
            <a:r>
              <a:rPr lang="en-GB" altLang="en-US" sz="1200" dirty="0" smtClean="0">
                <a:solidFill>
                  <a:srgbClr val="4D4D4D">
                    <a:lumMod val="50000"/>
                  </a:srgbClr>
                </a:solidFill>
                <a:latin typeface="Arial"/>
              </a:rPr>
              <a:t>BL4S </a:t>
            </a:r>
            <a:r>
              <a:rPr lang="en-GB" altLang="en-US" sz="1200" dirty="0">
                <a:solidFill>
                  <a:srgbClr val="4D4D4D">
                    <a:lumMod val="50000"/>
                  </a:srgbClr>
                </a:solidFill>
                <a:latin typeface="Arial"/>
              </a:rPr>
              <a:t>helps to </a:t>
            </a:r>
            <a:r>
              <a:rPr lang="en-GB" altLang="en-US" sz="1200" dirty="0">
                <a:solidFill>
                  <a:srgbClr val="B21E81"/>
                </a:solidFill>
                <a:latin typeface="Arial"/>
              </a:rPr>
              <a:t>reach </a:t>
            </a:r>
            <a:r>
              <a:rPr lang="en-GB" altLang="en-US" sz="1200" dirty="0" smtClean="0">
                <a:solidFill>
                  <a:srgbClr val="B21E81"/>
                </a:solidFill>
                <a:latin typeface="Arial"/>
              </a:rPr>
              <a:t>special target </a:t>
            </a:r>
            <a:r>
              <a:rPr lang="en-GB" altLang="en-US" sz="1200" dirty="0">
                <a:solidFill>
                  <a:srgbClr val="B21E81"/>
                </a:solidFill>
                <a:latin typeface="Arial"/>
              </a:rPr>
              <a:t>groups </a:t>
            </a:r>
            <a:r>
              <a:rPr lang="en-GB" altLang="en-US" sz="1200" dirty="0">
                <a:solidFill>
                  <a:srgbClr val="4D4D4D">
                    <a:lumMod val="50000"/>
                  </a:srgbClr>
                </a:solidFill>
                <a:latin typeface="Arial"/>
              </a:rPr>
              <a:t>(women, younger people and people in non-member states such as Brazil and India) in an efficient </a:t>
            </a:r>
            <a:r>
              <a:rPr lang="en-GB" altLang="en-US" sz="1200" dirty="0" smtClean="0">
                <a:solidFill>
                  <a:srgbClr val="4D4D4D">
                    <a:lumMod val="50000"/>
                  </a:srgbClr>
                </a:solidFill>
                <a:latin typeface="Arial"/>
              </a:rPr>
              <a:t>way.</a:t>
            </a:r>
            <a:endParaRPr lang="en-US" altLang="en-US" sz="1200" dirty="0" smtClean="0">
              <a:solidFill>
                <a:srgbClr val="4D4D4D">
                  <a:lumMod val="50000"/>
                </a:srgbClr>
              </a:solidFill>
              <a:latin typeface="Arial"/>
            </a:endParaRPr>
          </a:p>
          <a:p>
            <a:pPr defTabSz="914400"/>
            <a:endParaRPr lang="en-US" altLang="en-US" dirty="0" smtClean="0">
              <a:solidFill>
                <a:srgbClr val="4D4D4D">
                  <a:lumMod val="50000"/>
                </a:srgbClr>
              </a:solidFill>
              <a:latin typeface="Arial"/>
            </a:endParaRPr>
          </a:p>
          <a:p>
            <a:pPr defTabSz="914400"/>
            <a:r>
              <a:rPr lang="en-US" altLang="en-US" dirty="0" smtClean="0">
                <a:solidFill>
                  <a:srgbClr val="B21E81"/>
                </a:solidFill>
                <a:latin typeface="Arial"/>
              </a:rPr>
              <a:t>National efforts</a:t>
            </a:r>
            <a:r>
              <a:rPr lang="en-US" altLang="en-US" dirty="0" smtClean="0">
                <a:solidFill>
                  <a:srgbClr val="4D4D4D">
                    <a:lumMod val="50000"/>
                  </a:srgbClr>
                </a:solidFill>
                <a:latin typeface="Arial"/>
              </a:rPr>
              <a:t>:</a:t>
            </a:r>
          </a:p>
          <a:p>
            <a:pPr defTabSz="914400"/>
            <a:endParaRPr lang="en-US" altLang="en-US" dirty="0" smtClean="0">
              <a:solidFill>
                <a:srgbClr val="4D4D4D">
                  <a:lumMod val="50000"/>
                </a:srgbClr>
              </a:solidFill>
              <a:latin typeface="Arial"/>
            </a:endParaRPr>
          </a:p>
          <a:p>
            <a:pPr defTabSz="914400"/>
            <a:r>
              <a:rPr lang="en-GB" altLang="en-US" sz="1200" dirty="0" smtClean="0">
                <a:solidFill>
                  <a:srgbClr val="B21E81"/>
                </a:solidFill>
                <a:latin typeface="Arial"/>
              </a:rPr>
              <a:t>USA</a:t>
            </a:r>
            <a:r>
              <a:rPr lang="en-GB" altLang="en-US" sz="1200" dirty="0" smtClean="0">
                <a:solidFill>
                  <a:srgbClr val="4D4D4D">
                    <a:lumMod val="50000"/>
                  </a:srgbClr>
                </a:solidFill>
                <a:latin typeface="Arial"/>
              </a:rPr>
              <a:t> in 2014 and 2015 </a:t>
            </a:r>
            <a:r>
              <a:rPr lang="en-GB" altLang="en-US" sz="1050" dirty="0" smtClean="0">
                <a:solidFill>
                  <a:srgbClr val="4D4D4D">
                    <a:lumMod val="50000"/>
                  </a:srgbClr>
                </a:solidFill>
                <a:latin typeface="Arial"/>
              </a:rPr>
              <a:t>(and maybe 2016)</a:t>
            </a:r>
            <a:r>
              <a:rPr lang="en-GB" altLang="en-US" sz="1200" dirty="0" smtClean="0">
                <a:solidFill>
                  <a:srgbClr val="4D4D4D">
                    <a:lumMod val="50000"/>
                  </a:srgbClr>
                </a:solidFill>
                <a:latin typeface="Arial"/>
              </a:rPr>
              <a:t>:</a:t>
            </a:r>
          </a:p>
          <a:p>
            <a:pPr defTabSz="914400"/>
            <a:r>
              <a:rPr lang="en-GB" altLang="en-US" sz="1200" dirty="0" smtClean="0">
                <a:solidFill>
                  <a:srgbClr val="4D4D4D">
                    <a:lumMod val="50000"/>
                  </a:srgbClr>
                </a:solidFill>
                <a:latin typeface="Arial"/>
              </a:rPr>
              <a:t>US </a:t>
            </a:r>
            <a:r>
              <a:rPr lang="en-GB" altLang="en-US" sz="1200" dirty="0">
                <a:solidFill>
                  <a:srgbClr val="4D4D4D">
                    <a:lumMod val="50000"/>
                  </a:srgbClr>
                </a:solidFill>
                <a:latin typeface="Arial"/>
              </a:rPr>
              <a:t>highly commended teams were invited to run their experiment in the </a:t>
            </a:r>
            <a:r>
              <a:rPr lang="en-GB" altLang="en-US" sz="1200" dirty="0" err="1">
                <a:solidFill>
                  <a:srgbClr val="4D4D4D">
                    <a:lumMod val="50000"/>
                  </a:srgbClr>
                </a:solidFill>
                <a:latin typeface="Arial"/>
              </a:rPr>
              <a:t>Fermilab</a:t>
            </a:r>
            <a:r>
              <a:rPr lang="en-GB" altLang="en-US" sz="1200" dirty="0">
                <a:solidFill>
                  <a:srgbClr val="4D4D4D">
                    <a:lumMod val="50000"/>
                  </a:srgbClr>
                </a:solidFill>
                <a:latin typeface="Arial"/>
              </a:rPr>
              <a:t> test beam by one of </a:t>
            </a:r>
            <a:r>
              <a:rPr lang="en-GB" altLang="en-US" sz="1200" dirty="0" smtClean="0">
                <a:solidFill>
                  <a:srgbClr val="4D4D4D">
                    <a:lumMod val="50000"/>
                  </a:srgbClr>
                </a:solidFill>
                <a:latin typeface="Arial"/>
              </a:rPr>
              <a:t>their physicists</a:t>
            </a:r>
          </a:p>
          <a:p>
            <a:pPr defTabSz="914400"/>
            <a:endParaRPr lang="en-US" altLang="en-US" sz="1200" dirty="0" smtClean="0">
              <a:solidFill>
                <a:srgbClr val="4D4D4D">
                  <a:lumMod val="50000"/>
                </a:srgbClr>
              </a:solidFill>
              <a:latin typeface="Arial"/>
            </a:endParaRPr>
          </a:p>
          <a:p>
            <a:pPr defTabSz="914400"/>
            <a:r>
              <a:rPr lang="en-US" altLang="en-US" sz="1200" dirty="0" smtClean="0">
                <a:solidFill>
                  <a:srgbClr val="B21E81"/>
                </a:solidFill>
                <a:latin typeface="Arial"/>
              </a:rPr>
              <a:t>Italy</a:t>
            </a:r>
            <a:r>
              <a:rPr lang="en-US" altLang="en-US" sz="1200" dirty="0" smtClean="0">
                <a:solidFill>
                  <a:srgbClr val="4D4D4D">
                    <a:lumMod val="50000"/>
                  </a:srgbClr>
                </a:solidFill>
                <a:latin typeface="Arial"/>
              </a:rPr>
              <a:t> (INFN):</a:t>
            </a:r>
          </a:p>
          <a:p>
            <a:pPr defTabSz="914400"/>
            <a:r>
              <a:rPr lang="en-US" altLang="en-US" sz="1200" dirty="0" smtClean="0">
                <a:solidFill>
                  <a:srgbClr val="4D4D4D">
                    <a:lumMod val="50000"/>
                  </a:srgbClr>
                </a:solidFill>
                <a:latin typeface="Arial"/>
              </a:rPr>
              <a:t>2015: Team “</a:t>
            </a:r>
            <a:r>
              <a:rPr lang="en-GB" altLang="en-US" sz="1200" dirty="0">
                <a:solidFill>
                  <a:srgbClr val="4D4D4D">
                    <a:lumMod val="50000"/>
                  </a:srgbClr>
                </a:solidFill>
                <a:latin typeface="Arial"/>
              </a:rPr>
              <a:t>The fellowship of the ring</a:t>
            </a:r>
            <a:r>
              <a:rPr lang="en-US" altLang="en-US" sz="1200" dirty="0" smtClean="0">
                <a:solidFill>
                  <a:srgbClr val="4D4D4D">
                    <a:lumMod val="50000"/>
                  </a:srgbClr>
                </a:solidFill>
                <a:latin typeface="Arial"/>
              </a:rPr>
              <a:t>” was invited to CNAO (Pavia)</a:t>
            </a:r>
          </a:p>
          <a:p>
            <a:pPr defTabSz="914400"/>
            <a:r>
              <a:rPr lang="en-US" altLang="en-US" sz="1200" dirty="0" smtClean="0">
                <a:solidFill>
                  <a:srgbClr val="4D4D4D">
                    <a:lumMod val="50000"/>
                  </a:srgbClr>
                </a:solidFill>
                <a:latin typeface="Arial"/>
              </a:rPr>
              <a:t>2016</a:t>
            </a:r>
            <a:r>
              <a:rPr lang="en-US" altLang="en-US" sz="1200" dirty="0">
                <a:solidFill>
                  <a:srgbClr val="4D4D4D">
                    <a:lumMod val="50000"/>
                  </a:srgbClr>
                </a:solidFill>
                <a:latin typeface="Arial"/>
              </a:rPr>
              <a:t>: Team “</a:t>
            </a:r>
            <a:r>
              <a:rPr lang="en-US" altLang="en-US" sz="1200" dirty="0" err="1" smtClean="0">
                <a:solidFill>
                  <a:srgbClr val="4D4D4D">
                    <a:lumMod val="50000"/>
                  </a:srgbClr>
                </a:solidFill>
                <a:latin typeface="Arial"/>
              </a:rPr>
              <a:t>Athomos</a:t>
            </a:r>
            <a:r>
              <a:rPr lang="en-US" altLang="en-US" sz="1200" dirty="0" smtClean="0">
                <a:solidFill>
                  <a:srgbClr val="4D4D4D">
                    <a:lumMod val="50000"/>
                  </a:srgbClr>
                </a:solidFill>
                <a:latin typeface="Arial"/>
              </a:rPr>
              <a:t>” will be invited to LNS (Catania)</a:t>
            </a:r>
          </a:p>
          <a:p>
            <a:pPr defTabSz="914400"/>
            <a:endParaRPr lang="en-GB" dirty="0">
              <a:solidFill>
                <a:srgbClr val="0055A0"/>
              </a:solidFill>
              <a:latin typeface="Aria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6771" y="4050274"/>
            <a:ext cx="2651895" cy="1988921"/>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1421" b="24536"/>
          <a:stretch/>
        </p:blipFill>
        <p:spPr>
          <a:xfrm>
            <a:off x="5416061" y="2395971"/>
            <a:ext cx="2487701" cy="1567543"/>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4972" t="13408" r="5102" b="20670"/>
          <a:stretch/>
        </p:blipFill>
        <p:spPr>
          <a:xfrm>
            <a:off x="6159639" y="178548"/>
            <a:ext cx="2984361" cy="2371412"/>
          </a:xfrm>
          <a:prstGeom prst="rect">
            <a:avLst/>
          </a:prstGeom>
        </p:spPr>
      </p:pic>
    </p:spTree>
    <p:extLst>
      <p:ext uri="{BB962C8B-B14F-4D97-AF65-F5344CB8AC3E}">
        <p14:creationId xmlns:p14="http://schemas.microsoft.com/office/powerpoint/2010/main" val="2621178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8</a:t>
            </a:fld>
            <a:endParaRPr lang="en-GB" sz="1400" dirty="0">
              <a:solidFill>
                <a:schemeClr val="bg1"/>
              </a:solidFill>
            </a:endParaRPr>
          </a:p>
        </p:txBody>
      </p:sp>
      <p:sp>
        <p:nvSpPr>
          <p:cNvPr id="8" name="Rectangle 3"/>
          <p:cNvSpPr>
            <a:spLocks/>
          </p:cNvSpPr>
          <p:nvPr/>
        </p:nvSpPr>
        <p:spPr bwMode="auto">
          <a:xfrm rot="21307793">
            <a:off x="6403638" y="2345506"/>
            <a:ext cx="2488400" cy="3304140"/>
          </a:xfrm>
          <a:prstGeom prst="rect">
            <a:avLst/>
          </a:prstGeom>
          <a:solidFill>
            <a:srgbClr val="92D050"/>
          </a:solidFill>
          <a:ln>
            <a:noFill/>
          </a:ln>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GB" sz="1100" i="1" dirty="0"/>
              <a:t>“The students in our country are forced to believe that science is only limited within text books. Just like our participation in this competition changed the way we look at science, this opportunity can help us inspire them to believe that miracles can only be achieved through science, that science can create revolutions and that the discoveries like the Higgs Boson </a:t>
            </a:r>
            <a:r>
              <a:rPr lang="en-GB" sz="1100" i="1" dirty="0" smtClean="0"/>
              <a:t>and  </a:t>
            </a:r>
            <a:r>
              <a:rPr lang="en-GB" sz="1100" i="1" dirty="0"/>
              <a:t>initiatives like the Montreal Protocol are the thoughts of scientists who weren’t born genius but turned out to be ones because they too were like us, children with dreams of getting the answers to their life through science itself, believing that they could make a </a:t>
            </a:r>
            <a:r>
              <a:rPr lang="en-GB" sz="1100" i="1" dirty="0" smtClean="0"/>
              <a:t>difference.” </a:t>
            </a:r>
            <a:r>
              <a:rPr lang="en-GB" sz="1100" i="1" dirty="0"/>
              <a:t>-- </a:t>
            </a:r>
            <a:r>
              <a:rPr lang="en-GB" sz="1100" dirty="0">
                <a:solidFill>
                  <a:srgbClr val="B21E81"/>
                </a:solidFill>
              </a:rPr>
              <a:t>The Rocket </a:t>
            </a:r>
            <a:r>
              <a:rPr lang="en-GB" sz="1100" dirty="0" smtClean="0">
                <a:solidFill>
                  <a:srgbClr val="B21E81"/>
                </a:solidFill>
              </a:rPr>
              <a:t>Bros, candidate team of 2016 from Bangladesh</a:t>
            </a:r>
            <a:endParaRPr lang="en-US" altLang="en-US" sz="1100" dirty="0">
              <a:solidFill>
                <a:srgbClr val="B21E81"/>
              </a:solidFill>
              <a:cs typeface="Gill Sans"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245455388"/>
              </p:ext>
            </p:extLst>
          </p:nvPr>
        </p:nvGraphicFramePr>
        <p:xfrm>
          <a:off x="192036" y="1956879"/>
          <a:ext cx="5909577" cy="4091940"/>
        </p:xfrm>
        <a:graphic>
          <a:graphicData uri="http://schemas.openxmlformats.org/drawingml/2006/table">
            <a:tbl>
              <a:tblPr firstRow="1" bandRow="1">
                <a:tableStyleId>{5C22544A-7EE6-4342-B048-85BDC9FD1C3A}</a:tableStyleId>
              </a:tblPr>
              <a:tblGrid>
                <a:gridCol w="792461">
                  <a:extLst>
                    <a:ext uri="{9D8B030D-6E8A-4147-A177-3AD203B41FA5}">
                      <a16:colId xmlns:a16="http://schemas.microsoft.com/office/drawing/2014/main" val="3293323355"/>
                    </a:ext>
                  </a:extLst>
                </a:gridCol>
                <a:gridCol w="3413454">
                  <a:extLst>
                    <a:ext uri="{9D8B030D-6E8A-4147-A177-3AD203B41FA5}">
                      <a16:colId xmlns:a16="http://schemas.microsoft.com/office/drawing/2014/main" val="1329478954"/>
                    </a:ext>
                  </a:extLst>
                </a:gridCol>
                <a:gridCol w="1703662">
                  <a:extLst>
                    <a:ext uri="{9D8B030D-6E8A-4147-A177-3AD203B41FA5}">
                      <a16:colId xmlns:a16="http://schemas.microsoft.com/office/drawing/2014/main" val="2570890775"/>
                    </a:ext>
                  </a:extLst>
                </a:gridCol>
              </a:tblGrid>
              <a:tr h="208825">
                <a:tc>
                  <a:txBody>
                    <a:bodyPr/>
                    <a:lstStyle/>
                    <a:p>
                      <a:r>
                        <a:rPr lang="en-GB" sz="1050" dirty="0" smtClean="0">
                          <a:solidFill>
                            <a:schemeClr val="tx1"/>
                          </a:solidFill>
                        </a:rPr>
                        <a:t>Year</a:t>
                      </a:r>
                      <a:endParaRPr lang="en-GB" sz="1050" dirty="0">
                        <a:solidFill>
                          <a:schemeClr val="tx1"/>
                        </a:solidFill>
                      </a:endParaRPr>
                    </a:p>
                  </a:txBody>
                  <a:tcPr/>
                </a:tc>
                <a:tc>
                  <a:txBody>
                    <a:bodyPr/>
                    <a:lstStyle/>
                    <a:p>
                      <a:r>
                        <a:rPr lang="en-GB" sz="1050" dirty="0" smtClean="0">
                          <a:solidFill>
                            <a:schemeClr val="tx1"/>
                          </a:solidFill>
                        </a:rPr>
                        <a:t>Source</a:t>
                      </a:r>
                      <a:endParaRPr lang="en-GB" sz="1050" dirty="0">
                        <a:solidFill>
                          <a:schemeClr val="tx1"/>
                        </a:solidFill>
                      </a:endParaRPr>
                    </a:p>
                  </a:txBody>
                  <a:tcPr/>
                </a:tc>
                <a:tc>
                  <a:txBody>
                    <a:bodyPr/>
                    <a:lstStyle/>
                    <a:p>
                      <a:r>
                        <a:rPr lang="en-GB" sz="1050" dirty="0" smtClean="0">
                          <a:solidFill>
                            <a:schemeClr val="tx1"/>
                          </a:solidFill>
                        </a:rPr>
                        <a:t>Amount ( </a:t>
                      </a:r>
                      <a:r>
                        <a:rPr lang="en-GB" sz="1050" dirty="0" err="1" smtClean="0">
                          <a:solidFill>
                            <a:schemeClr val="tx1"/>
                          </a:solidFill>
                        </a:rPr>
                        <a:t>kCHF</a:t>
                      </a:r>
                      <a:r>
                        <a:rPr lang="en-GB" sz="1050" dirty="0" smtClean="0">
                          <a:solidFill>
                            <a:schemeClr val="tx1"/>
                          </a:solidFill>
                        </a:rPr>
                        <a:t>)</a:t>
                      </a:r>
                      <a:endParaRPr lang="en-GB" sz="1050" dirty="0">
                        <a:solidFill>
                          <a:schemeClr val="tx1"/>
                        </a:solidFill>
                      </a:endParaRPr>
                    </a:p>
                  </a:txBody>
                  <a:tcPr/>
                </a:tc>
                <a:extLst>
                  <a:ext uri="{0D108BD9-81ED-4DB2-BD59-A6C34878D82A}">
                    <a16:rowId xmlns:a16="http://schemas.microsoft.com/office/drawing/2014/main" val="2143539765"/>
                  </a:ext>
                </a:extLst>
              </a:tr>
              <a:tr h="208825">
                <a:tc rowSpan="3">
                  <a:txBody>
                    <a:bodyPr/>
                    <a:lstStyle/>
                    <a:p>
                      <a:r>
                        <a:rPr lang="en-GB" sz="1600" dirty="0" smtClean="0"/>
                        <a:t>2014</a:t>
                      </a:r>
                      <a:endParaRPr lang="en-GB" sz="1600" dirty="0"/>
                    </a:p>
                  </a:txBody>
                  <a:tcPr/>
                </a:tc>
                <a:tc>
                  <a:txBody>
                    <a:bodyPr/>
                    <a:lstStyle/>
                    <a:p>
                      <a:r>
                        <a:rPr lang="en-GB" sz="1200" dirty="0" smtClean="0"/>
                        <a:t>National Instruments</a:t>
                      </a:r>
                      <a:endParaRPr lang="en-GB" sz="1200" dirty="0"/>
                    </a:p>
                  </a:txBody>
                  <a:tcPr/>
                </a:tc>
                <a:tc>
                  <a:txBody>
                    <a:bodyPr/>
                    <a:lstStyle/>
                    <a:p>
                      <a:r>
                        <a:rPr lang="en-GB" sz="1200" dirty="0" smtClean="0"/>
                        <a:t>9.4 +</a:t>
                      </a:r>
                      <a:r>
                        <a:rPr lang="en-GB" sz="1200" baseline="0" dirty="0" smtClean="0"/>
                        <a:t> 17 (in-kind)</a:t>
                      </a:r>
                      <a:endParaRPr lang="en-GB" sz="1200" dirty="0"/>
                    </a:p>
                  </a:txBody>
                  <a:tcPr/>
                </a:tc>
                <a:extLst>
                  <a:ext uri="{0D108BD9-81ED-4DB2-BD59-A6C34878D82A}">
                    <a16:rowId xmlns:a16="http://schemas.microsoft.com/office/drawing/2014/main" val="1336831947"/>
                  </a:ext>
                </a:extLst>
              </a:tr>
              <a:tr h="263353">
                <a:tc vMerge="1">
                  <a:txBody>
                    <a:bodyPr/>
                    <a:lstStyle/>
                    <a:p>
                      <a:endParaRPr lang="en-GB" dirty="0"/>
                    </a:p>
                  </a:txBody>
                  <a:tcPr/>
                </a:tc>
                <a:tc>
                  <a:txBody>
                    <a:bodyPr/>
                    <a:lstStyle/>
                    <a:p>
                      <a:r>
                        <a:rPr lang="en-US" altLang="en-US" sz="1200" dirty="0" err="1" smtClean="0"/>
                        <a:t>Danfysik</a:t>
                      </a:r>
                      <a:endParaRPr lang="en-GB" sz="1200" dirty="0"/>
                    </a:p>
                  </a:txBody>
                  <a:tcPr/>
                </a:tc>
                <a:tc>
                  <a:txBody>
                    <a:bodyPr/>
                    <a:lstStyle/>
                    <a:p>
                      <a:r>
                        <a:rPr lang="en-GB" sz="1200" dirty="0" smtClean="0"/>
                        <a:t>2</a:t>
                      </a:r>
                      <a:endParaRPr lang="en-GB" sz="1200" dirty="0"/>
                    </a:p>
                  </a:txBody>
                  <a:tcPr/>
                </a:tc>
                <a:extLst>
                  <a:ext uri="{0D108BD9-81ED-4DB2-BD59-A6C34878D82A}">
                    <a16:rowId xmlns:a16="http://schemas.microsoft.com/office/drawing/2014/main" val="2914134106"/>
                  </a:ext>
                </a:extLst>
              </a:tr>
              <a:tr h="208825">
                <a:tc vMerge="1">
                  <a:txBody>
                    <a:bodyPr/>
                    <a:lstStyle/>
                    <a:p>
                      <a:endParaRPr lang="en-GB" sz="1050" dirty="0"/>
                    </a:p>
                  </a:txBody>
                  <a:tcPr/>
                </a:tc>
                <a:tc>
                  <a:txBody>
                    <a:bodyPr/>
                    <a:lstStyle/>
                    <a:p>
                      <a:r>
                        <a:rPr lang="en-GB" sz="1200" b="1" dirty="0" smtClean="0">
                          <a:solidFill>
                            <a:srgbClr val="B21E81"/>
                          </a:solidFill>
                        </a:rPr>
                        <a:t>Total</a:t>
                      </a:r>
                      <a:endParaRPr lang="en-GB" sz="1200" b="1" dirty="0">
                        <a:solidFill>
                          <a:srgbClr val="B21E81"/>
                        </a:solidFill>
                      </a:endParaRPr>
                    </a:p>
                  </a:txBody>
                  <a:tcPr/>
                </a:tc>
                <a:tc>
                  <a:txBody>
                    <a:bodyPr/>
                    <a:lstStyle/>
                    <a:p>
                      <a:r>
                        <a:rPr lang="en-GB" sz="1200" b="1" dirty="0" smtClean="0">
                          <a:solidFill>
                            <a:srgbClr val="B21E81"/>
                          </a:solidFill>
                        </a:rPr>
                        <a:t>28.4</a:t>
                      </a:r>
                      <a:endParaRPr lang="en-GB" sz="1200" b="1" dirty="0">
                        <a:solidFill>
                          <a:srgbClr val="B21E81"/>
                        </a:solidFill>
                      </a:endParaRPr>
                    </a:p>
                  </a:txBody>
                  <a:tcPr/>
                </a:tc>
                <a:extLst>
                  <a:ext uri="{0D108BD9-81ED-4DB2-BD59-A6C34878D82A}">
                    <a16:rowId xmlns:a16="http://schemas.microsoft.com/office/drawing/2014/main" val="10003"/>
                  </a:ext>
                </a:extLst>
              </a:tr>
              <a:tr h="208825">
                <a:tc rowSpan="4">
                  <a:txBody>
                    <a:bodyPr/>
                    <a:lstStyle/>
                    <a:p>
                      <a:r>
                        <a:rPr lang="en-GB" sz="1600" dirty="0" smtClean="0"/>
                        <a:t>2015</a:t>
                      </a:r>
                      <a:endParaRPr lang="en-GB" sz="1600" dirty="0"/>
                    </a:p>
                  </a:txBody>
                  <a:tcPr/>
                </a:tc>
                <a:tc>
                  <a:txBody>
                    <a:bodyPr/>
                    <a:lstStyle/>
                    <a:p>
                      <a:r>
                        <a:rPr lang="en-GB" sz="1200" dirty="0" smtClean="0"/>
                        <a:t>Motorola Solutions Foundation</a:t>
                      </a:r>
                    </a:p>
                  </a:txBody>
                  <a:tcPr/>
                </a:tc>
                <a:tc>
                  <a:txBody>
                    <a:bodyPr/>
                    <a:lstStyle/>
                    <a:p>
                      <a:r>
                        <a:rPr lang="en-GB" sz="1200" dirty="0" smtClean="0"/>
                        <a:t>54</a:t>
                      </a:r>
                      <a:endParaRPr lang="en-GB" sz="1200" dirty="0"/>
                    </a:p>
                  </a:txBody>
                  <a:tcPr/>
                </a:tc>
                <a:extLst>
                  <a:ext uri="{0D108BD9-81ED-4DB2-BD59-A6C34878D82A}">
                    <a16:rowId xmlns:a16="http://schemas.microsoft.com/office/drawing/2014/main" val="1453886354"/>
                  </a:ext>
                </a:extLst>
              </a:tr>
              <a:tr h="208825">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National Instruments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17 (in-kind)</a:t>
                      </a:r>
                      <a:endParaRPr lang="en-GB" sz="1200" dirty="0" smtClean="0"/>
                    </a:p>
                  </a:txBody>
                  <a:tcPr/>
                </a:tc>
                <a:extLst>
                  <a:ext uri="{0D108BD9-81ED-4DB2-BD59-A6C34878D82A}">
                    <a16:rowId xmlns:a16="http://schemas.microsoft.com/office/drawing/2014/main" val="36726608"/>
                  </a:ext>
                </a:extLst>
              </a:tr>
              <a:tr h="208825">
                <a:tc vMerge="1">
                  <a:txBody>
                    <a:bodyPr/>
                    <a:lstStyle/>
                    <a:p>
                      <a:endParaRPr lang="en-GB" dirty="0"/>
                    </a:p>
                  </a:txBody>
                  <a:tcPr/>
                </a:tc>
                <a:tc>
                  <a:txBody>
                    <a:bodyPr/>
                    <a:lstStyle/>
                    <a:p>
                      <a:r>
                        <a:rPr lang="en-GB" sz="1200" dirty="0" smtClean="0"/>
                        <a:t>Ernest Solvay fund</a:t>
                      </a:r>
                      <a:endParaRPr lang="en-GB" sz="1200" dirty="0"/>
                    </a:p>
                  </a:txBody>
                  <a:tcPr/>
                </a:tc>
                <a:tc>
                  <a:txBody>
                    <a:bodyPr/>
                    <a:lstStyle/>
                    <a:p>
                      <a:r>
                        <a:rPr lang="en-GB" sz="1200" dirty="0" smtClean="0"/>
                        <a:t>7.9</a:t>
                      </a:r>
                      <a:endParaRPr lang="en-GB" sz="1200" dirty="0"/>
                    </a:p>
                  </a:txBody>
                  <a:tcPr/>
                </a:tc>
                <a:extLst>
                  <a:ext uri="{0D108BD9-81ED-4DB2-BD59-A6C34878D82A}">
                    <a16:rowId xmlns:a16="http://schemas.microsoft.com/office/drawing/2014/main" val="2597499516"/>
                  </a:ext>
                </a:extLst>
              </a:tr>
              <a:tr h="208825">
                <a:tc vMerge="1">
                  <a:txBody>
                    <a:bodyPr/>
                    <a:lstStyle/>
                    <a:p>
                      <a:endParaRPr lang="en-GB" sz="1050" dirty="0"/>
                    </a:p>
                  </a:txBody>
                  <a:tcPr/>
                </a:tc>
                <a:tc>
                  <a:txBody>
                    <a:bodyPr/>
                    <a:lstStyle/>
                    <a:p>
                      <a:r>
                        <a:rPr lang="en-GB" sz="1200" b="1" dirty="0" smtClean="0">
                          <a:solidFill>
                            <a:srgbClr val="B21E81"/>
                          </a:solidFill>
                        </a:rPr>
                        <a:t>Total</a:t>
                      </a:r>
                      <a:endParaRPr lang="en-GB" sz="1200" b="1" dirty="0">
                        <a:solidFill>
                          <a:srgbClr val="B21E81"/>
                        </a:solidFill>
                      </a:endParaRPr>
                    </a:p>
                  </a:txBody>
                  <a:tcPr/>
                </a:tc>
                <a:tc>
                  <a:txBody>
                    <a:bodyPr/>
                    <a:lstStyle/>
                    <a:p>
                      <a:r>
                        <a:rPr lang="en-GB" sz="1200" b="1" dirty="0" smtClean="0">
                          <a:solidFill>
                            <a:srgbClr val="B21E81"/>
                          </a:solidFill>
                        </a:rPr>
                        <a:t>78.9</a:t>
                      </a:r>
                      <a:endParaRPr lang="en-GB" sz="1200" b="1" dirty="0">
                        <a:solidFill>
                          <a:srgbClr val="B21E81"/>
                        </a:solidFill>
                      </a:endParaRPr>
                    </a:p>
                  </a:txBody>
                  <a:tcPr/>
                </a:tc>
                <a:extLst>
                  <a:ext uri="{0D108BD9-81ED-4DB2-BD59-A6C34878D82A}">
                    <a16:rowId xmlns:a16="http://schemas.microsoft.com/office/drawing/2014/main" val="10007"/>
                  </a:ext>
                </a:extLst>
              </a:tr>
              <a:tr h="208825">
                <a:tc rowSpan="5">
                  <a:txBody>
                    <a:bodyPr/>
                    <a:lstStyle/>
                    <a:p>
                      <a:r>
                        <a:rPr lang="en-GB" sz="1600" dirty="0" smtClean="0"/>
                        <a:t>2016</a:t>
                      </a:r>
                      <a:endParaRPr lang="en-GB" sz="1600" dirty="0"/>
                    </a:p>
                  </a:txBody>
                  <a:tcPr/>
                </a:tc>
                <a:tc>
                  <a:txBody>
                    <a:bodyPr/>
                    <a:lstStyle/>
                    <a:p>
                      <a:r>
                        <a:rPr lang="en-GB" sz="1200" dirty="0" smtClean="0"/>
                        <a:t>Alcoa foundation</a:t>
                      </a:r>
                    </a:p>
                  </a:txBody>
                  <a:tcPr/>
                </a:tc>
                <a:tc>
                  <a:txBody>
                    <a:bodyPr/>
                    <a:lstStyle/>
                    <a:p>
                      <a:r>
                        <a:rPr lang="en-GB" sz="1200" dirty="0" smtClean="0"/>
                        <a:t>96.6</a:t>
                      </a:r>
                      <a:endParaRPr lang="en-GB" sz="1200" dirty="0"/>
                    </a:p>
                  </a:txBody>
                  <a:tcPr/>
                </a:tc>
                <a:extLst>
                  <a:ext uri="{0D108BD9-81ED-4DB2-BD59-A6C34878D82A}">
                    <a16:rowId xmlns:a16="http://schemas.microsoft.com/office/drawing/2014/main" val="1669016197"/>
                  </a:ext>
                </a:extLst>
              </a:tr>
              <a:tr h="208825">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Motorola Solutions Foundation</a:t>
                      </a:r>
                    </a:p>
                  </a:txBody>
                  <a:tcPr/>
                </a:tc>
                <a:tc>
                  <a:txBody>
                    <a:bodyPr/>
                    <a:lstStyle/>
                    <a:p>
                      <a:r>
                        <a:rPr lang="en-GB" sz="1200" dirty="0" smtClean="0"/>
                        <a:t>59</a:t>
                      </a:r>
                      <a:endParaRPr lang="en-GB" sz="1200" dirty="0"/>
                    </a:p>
                  </a:txBody>
                  <a:tcPr/>
                </a:tc>
                <a:extLst>
                  <a:ext uri="{0D108BD9-81ED-4DB2-BD59-A6C34878D82A}">
                    <a16:rowId xmlns:a16="http://schemas.microsoft.com/office/drawing/2014/main" val="3349495900"/>
                  </a:ext>
                </a:extLst>
              </a:tr>
              <a:tr h="208825">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National Instruments </a:t>
                      </a:r>
                    </a:p>
                  </a:txBody>
                  <a:tcPr/>
                </a:tc>
                <a:tc>
                  <a:txBody>
                    <a:bodyPr/>
                    <a:lstStyle/>
                    <a:p>
                      <a:r>
                        <a:rPr lang="en-GB" sz="1200" dirty="0" smtClean="0"/>
                        <a:t>8.5 +</a:t>
                      </a:r>
                      <a:r>
                        <a:rPr lang="en-GB" sz="1200" baseline="0" dirty="0" smtClean="0"/>
                        <a:t> 17 (in-kind)</a:t>
                      </a:r>
                      <a:endParaRPr lang="en-GB" sz="1200" dirty="0"/>
                    </a:p>
                  </a:txBody>
                  <a:tcPr/>
                </a:tc>
                <a:extLst>
                  <a:ext uri="{0D108BD9-81ED-4DB2-BD59-A6C34878D82A}">
                    <a16:rowId xmlns:a16="http://schemas.microsoft.com/office/drawing/2014/main" val="1460259619"/>
                  </a:ext>
                </a:extLst>
              </a:tr>
              <a:tr h="208825">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Ernest Solvay fund</a:t>
                      </a:r>
                    </a:p>
                  </a:txBody>
                  <a:tcPr/>
                </a:tc>
                <a:tc>
                  <a:txBody>
                    <a:bodyPr/>
                    <a:lstStyle/>
                    <a:p>
                      <a:r>
                        <a:rPr lang="en-GB" sz="1200" dirty="0" smtClean="0"/>
                        <a:t>8.1</a:t>
                      </a:r>
                      <a:endParaRPr lang="en-GB" sz="1200" dirty="0"/>
                    </a:p>
                  </a:txBody>
                  <a:tcPr/>
                </a:tc>
                <a:extLst>
                  <a:ext uri="{0D108BD9-81ED-4DB2-BD59-A6C34878D82A}">
                    <a16:rowId xmlns:a16="http://schemas.microsoft.com/office/drawing/2014/main" val="1041063171"/>
                  </a:ext>
                </a:extLst>
              </a:tr>
              <a:tr h="208825">
                <a:tc vMerge="1">
                  <a:txBody>
                    <a:bodyPr/>
                    <a:lstStyle/>
                    <a:p>
                      <a:endParaRPr lang="en-GB" sz="105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solidFill>
                            <a:srgbClr val="B21E81"/>
                          </a:solidFill>
                        </a:rPr>
                        <a:t>Total</a:t>
                      </a:r>
                    </a:p>
                  </a:txBody>
                  <a:tcPr/>
                </a:tc>
                <a:tc>
                  <a:txBody>
                    <a:bodyPr/>
                    <a:lstStyle/>
                    <a:p>
                      <a:r>
                        <a:rPr lang="en-GB" sz="1200" b="1" dirty="0" smtClean="0">
                          <a:solidFill>
                            <a:srgbClr val="B21E81"/>
                          </a:solidFill>
                        </a:rPr>
                        <a:t>189.2</a:t>
                      </a:r>
                      <a:endParaRPr lang="en-GB" sz="1200" b="1" dirty="0">
                        <a:solidFill>
                          <a:srgbClr val="B21E81"/>
                        </a:solidFill>
                      </a:endParaRPr>
                    </a:p>
                  </a:txBody>
                  <a:tcPr/>
                </a:tc>
                <a:extLst>
                  <a:ext uri="{0D108BD9-81ED-4DB2-BD59-A6C34878D82A}">
                    <a16:rowId xmlns:a16="http://schemas.microsoft.com/office/drawing/2014/main" val="10012"/>
                  </a:ext>
                </a:extLst>
              </a:tr>
              <a:tr h="208825">
                <a:tc rowSpan="2">
                  <a:txBody>
                    <a:bodyPr/>
                    <a:lstStyle/>
                    <a:p>
                      <a:r>
                        <a:rPr lang="en-GB" sz="1600" dirty="0" smtClean="0"/>
                        <a:t>2017</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Alcoa foundation</a:t>
                      </a:r>
                    </a:p>
                  </a:txBody>
                  <a:tcPr/>
                </a:tc>
                <a:tc>
                  <a:txBody>
                    <a:bodyPr/>
                    <a:lstStyle/>
                    <a:p>
                      <a:r>
                        <a:rPr lang="en-GB" sz="1200" dirty="0" smtClean="0"/>
                        <a:t>159.1</a:t>
                      </a:r>
                      <a:endParaRPr lang="en-GB" sz="1200" dirty="0"/>
                    </a:p>
                  </a:txBody>
                  <a:tcPr/>
                </a:tc>
                <a:extLst>
                  <a:ext uri="{0D108BD9-81ED-4DB2-BD59-A6C34878D82A}">
                    <a16:rowId xmlns:a16="http://schemas.microsoft.com/office/drawing/2014/main" val="2016417550"/>
                  </a:ext>
                </a:extLst>
              </a:tr>
              <a:tr h="208825">
                <a:tc vMerge="1">
                  <a:txBody>
                    <a:bodyPr/>
                    <a:lstStyle/>
                    <a:p>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Motorola Solutions Foundation</a:t>
                      </a:r>
                    </a:p>
                  </a:txBody>
                  <a:tcPr/>
                </a:tc>
                <a:tc>
                  <a:txBody>
                    <a:bodyPr/>
                    <a:lstStyle/>
                    <a:p>
                      <a:r>
                        <a:rPr lang="en-GB" sz="1200" dirty="0" smtClean="0"/>
                        <a:t>~25</a:t>
                      </a:r>
                      <a:endParaRPr lang="en-GB" sz="1200" dirty="0"/>
                    </a:p>
                  </a:txBody>
                  <a:tcPr/>
                </a:tc>
                <a:extLst>
                  <a:ext uri="{0D108BD9-81ED-4DB2-BD59-A6C34878D82A}">
                    <a16:rowId xmlns:a16="http://schemas.microsoft.com/office/drawing/2014/main" val="2023425122"/>
                  </a:ext>
                </a:extLst>
              </a:tr>
            </a:tbl>
          </a:graphicData>
        </a:graphic>
      </p:graphicFrame>
      <p:pic>
        <p:nvPicPr>
          <p:cNvPr id="12" name="Picture 11" descr="DonorsSociety.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13980" y="368093"/>
            <a:ext cx="1415214" cy="1415214"/>
          </a:xfrm>
          <a:prstGeom prst="rect">
            <a:avLst/>
          </a:prstGeom>
        </p:spPr>
      </p:pic>
      <p:sp>
        <p:nvSpPr>
          <p:cNvPr id="13" name="Title 1"/>
          <p:cNvSpPr txBox="1">
            <a:spLocks/>
          </p:cNvSpPr>
          <p:nvPr/>
        </p:nvSpPr>
        <p:spPr>
          <a:xfrm>
            <a:off x="457200" y="-86108"/>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Support for BL4S</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14" name="Rectangle 2"/>
          <p:cNvSpPr txBox="1">
            <a:spLocks noChangeArrowheads="1"/>
          </p:cNvSpPr>
          <p:nvPr/>
        </p:nvSpPr>
        <p:spPr>
          <a:xfrm>
            <a:off x="81549" y="751945"/>
            <a:ext cx="7364387" cy="885898"/>
          </a:xfrm>
          <a:prstGeom prst="rect">
            <a:avLst/>
          </a:prstGeom>
          <a:ln/>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889000" defTabSz="914400">
              <a:buClr>
                <a:srgbClr val="0055A0"/>
              </a:buClr>
            </a:pPr>
            <a:r>
              <a:rPr lang="en-US" altLang="en-US" sz="1800" dirty="0" smtClean="0">
                <a:solidFill>
                  <a:srgbClr val="0055A0"/>
                </a:solidFill>
                <a:latin typeface="Arial"/>
              </a:rPr>
              <a:t>Cost of the project: </a:t>
            </a:r>
          </a:p>
          <a:p>
            <a:pPr marL="1333500" lvl="1" defTabSz="914400">
              <a:buClr>
                <a:srgbClr val="0055A0"/>
              </a:buClr>
            </a:pPr>
            <a:r>
              <a:rPr lang="en-US" altLang="en-US" sz="1400" dirty="0" smtClean="0">
                <a:solidFill>
                  <a:srgbClr val="0055A0"/>
                </a:solidFill>
                <a:latin typeface="Arial"/>
              </a:rPr>
              <a:t>Beam time and time invested by staff: Offered by CERN</a:t>
            </a:r>
          </a:p>
          <a:p>
            <a:pPr marL="1333500" lvl="1" defTabSz="914400">
              <a:buClr>
                <a:srgbClr val="0055A0"/>
              </a:buClr>
            </a:pPr>
            <a:r>
              <a:rPr lang="en-US" altLang="en-US" sz="1400" dirty="0" smtClean="0">
                <a:solidFill>
                  <a:srgbClr val="0055A0"/>
                </a:solidFill>
                <a:latin typeface="Arial"/>
              </a:rPr>
              <a:t>Direct cost: 140 - 170 </a:t>
            </a:r>
            <a:r>
              <a:rPr lang="en-US" altLang="en-US" sz="1400" dirty="0" err="1" smtClean="0">
                <a:solidFill>
                  <a:srgbClr val="0055A0"/>
                </a:solidFill>
                <a:latin typeface="Arial"/>
              </a:rPr>
              <a:t>kCHF</a:t>
            </a:r>
            <a:endParaRPr lang="en-US" altLang="en-US" sz="1400" dirty="0" smtClean="0">
              <a:solidFill>
                <a:srgbClr val="0055A0"/>
              </a:solidFill>
              <a:latin typeface="Arial"/>
            </a:endParaRPr>
          </a:p>
          <a:p>
            <a:pPr marL="762000" lvl="1" indent="0" defTabSz="914400">
              <a:buClr>
                <a:srgbClr val="0055A0"/>
              </a:buClr>
              <a:buFont typeface="Arial"/>
              <a:buNone/>
            </a:pPr>
            <a:endParaRPr lang="en-US" altLang="en-US" sz="1400" dirty="0" smtClean="0">
              <a:solidFill>
                <a:srgbClr val="0055A0"/>
              </a:solidFill>
              <a:latin typeface="Arial"/>
            </a:endParaRPr>
          </a:p>
          <a:p>
            <a:pPr marL="762000" lvl="1" indent="0" defTabSz="914400">
              <a:buClr>
                <a:srgbClr val="0055A0"/>
              </a:buClr>
              <a:buFont typeface="Arial"/>
              <a:buNone/>
            </a:pPr>
            <a:endParaRPr lang="en-US" altLang="en-US" sz="1400" dirty="0" smtClean="0">
              <a:solidFill>
                <a:srgbClr val="0055A0"/>
              </a:solidFill>
              <a:latin typeface="Arial"/>
            </a:endParaRPr>
          </a:p>
          <a:p>
            <a:pPr marL="762000" lvl="1" indent="0" defTabSz="914400">
              <a:buClr>
                <a:srgbClr val="0055A0"/>
              </a:buClr>
              <a:buFont typeface="Arial"/>
              <a:buNone/>
            </a:pPr>
            <a:endParaRPr lang="en-US" altLang="en-US" sz="1400" dirty="0" smtClean="0">
              <a:solidFill>
                <a:srgbClr val="0055A0"/>
              </a:solidFill>
              <a:latin typeface="Arial"/>
            </a:endParaRPr>
          </a:p>
          <a:p>
            <a:pPr marL="762000" lvl="1" indent="0" defTabSz="914400">
              <a:buClr>
                <a:srgbClr val="0055A0"/>
              </a:buClr>
              <a:buFont typeface="Arial"/>
              <a:buNone/>
            </a:pPr>
            <a:endParaRPr lang="en-US" altLang="en-US" sz="1400" dirty="0" smtClean="0">
              <a:solidFill>
                <a:srgbClr val="0055A0"/>
              </a:solidFill>
              <a:latin typeface="Arial"/>
            </a:endParaRPr>
          </a:p>
          <a:p>
            <a:pPr marL="762000" lvl="1" indent="0" defTabSz="914400">
              <a:buClr>
                <a:srgbClr val="0055A0"/>
              </a:buClr>
              <a:buFont typeface="Arial"/>
              <a:buNone/>
            </a:pPr>
            <a:endParaRPr lang="en-US" altLang="en-US" sz="1400" dirty="0" smtClean="0">
              <a:solidFill>
                <a:srgbClr val="0055A0"/>
              </a:solidFill>
              <a:latin typeface="Arial"/>
            </a:endParaRPr>
          </a:p>
        </p:txBody>
      </p:sp>
      <p:sp>
        <p:nvSpPr>
          <p:cNvPr id="17" name="Rectangle 16"/>
          <p:cNvSpPr/>
          <p:nvPr/>
        </p:nvSpPr>
        <p:spPr>
          <a:xfrm>
            <a:off x="133766" y="1679874"/>
            <a:ext cx="5200234" cy="276999"/>
          </a:xfrm>
          <a:prstGeom prst="rect">
            <a:avLst/>
          </a:prstGeom>
        </p:spPr>
        <p:txBody>
          <a:bodyPr wrap="square">
            <a:spAutoFit/>
          </a:bodyPr>
          <a:lstStyle/>
          <a:p>
            <a:pPr defTabSz="914400"/>
            <a:r>
              <a:rPr lang="en-US" altLang="en-US" sz="1200" dirty="0">
                <a:solidFill>
                  <a:srgbClr val="0055A0"/>
                </a:solidFill>
                <a:latin typeface="Arial"/>
              </a:rPr>
              <a:t>Share of the cost </a:t>
            </a:r>
            <a:r>
              <a:rPr lang="en-US" altLang="en-US" sz="1200" dirty="0" smtClean="0">
                <a:solidFill>
                  <a:srgbClr val="0055A0"/>
                </a:solidFill>
                <a:latin typeface="Arial"/>
              </a:rPr>
              <a:t>financed by grants of the </a:t>
            </a:r>
            <a:r>
              <a:rPr lang="en-US" altLang="en-US" sz="1200" dirty="0">
                <a:solidFill>
                  <a:srgbClr val="0055A0"/>
                </a:solidFill>
                <a:latin typeface="Arial"/>
              </a:rPr>
              <a:t>CERN &amp; Society foundation</a:t>
            </a:r>
            <a:endParaRPr lang="en-GB" sz="1200" dirty="0">
              <a:solidFill>
                <a:srgbClr val="0055A0"/>
              </a:solidFill>
              <a:latin typeface="Arial"/>
            </a:endParaRPr>
          </a:p>
        </p:txBody>
      </p:sp>
    </p:spTree>
    <p:extLst>
      <p:ext uri="{BB962C8B-B14F-4D97-AF65-F5344CB8AC3E}">
        <p14:creationId xmlns:p14="http://schemas.microsoft.com/office/powerpoint/2010/main" val="3532524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 y="6136642"/>
            <a:ext cx="731596" cy="730379"/>
          </a:xfrm>
          <a:prstGeom prst="rect">
            <a:avLst/>
          </a:prstGeom>
        </p:spPr>
      </p:pic>
      <p:sp>
        <p:nvSpPr>
          <p:cNvPr id="3" name="Rectangle 2"/>
          <p:cNvSpPr/>
          <p:nvPr/>
        </p:nvSpPr>
        <p:spPr>
          <a:xfrm>
            <a:off x="723094" y="6134986"/>
            <a:ext cx="8420906" cy="732035"/>
          </a:xfrm>
          <a:prstGeom prst="rect">
            <a:avLst/>
          </a:prstGeom>
          <a:solidFill>
            <a:srgbClr val="2252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15" name="Footer Placeholder 4"/>
          <p:cNvSpPr>
            <a:spLocks noGrp="1"/>
          </p:cNvSpPr>
          <p:nvPr>
            <p:ph type="ftr" sz="quarter" idx="11"/>
          </p:nvPr>
        </p:nvSpPr>
        <p:spPr>
          <a:xfrm>
            <a:off x="3679489" y="6461857"/>
            <a:ext cx="4869090" cy="172859"/>
          </a:xfrm>
          <a:prstGeom prst="rect">
            <a:avLst/>
          </a:prstGeom>
        </p:spPr>
        <p:txBody>
          <a:bodyPr/>
          <a:lstStyle/>
          <a:p>
            <a:r>
              <a:rPr lang="en-US" sz="1400" dirty="0">
                <a:solidFill>
                  <a:schemeClr val="bg1"/>
                </a:solidFill>
              </a:rPr>
              <a:t>IPPOG Open Session– Markus Joos – 10/11/2016</a:t>
            </a:r>
          </a:p>
        </p:txBody>
      </p:sp>
      <p:sp>
        <p:nvSpPr>
          <p:cNvPr id="16" name="Slide Number Placeholder 15"/>
          <p:cNvSpPr>
            <a:spLocks noGrp="1"/>
          </p:cNvSpPr>
          <p:nvPr>
            <p:ph type="sldNum" sz="quarter" idx="12"/>
          </p:nvPr>
        </p:nvSpPr>
        <p:spPr>
          <a:xfrm>
            <a:off x="6936423" y="6356351"/>
            <a:ext cx="2057400" cy="365125"/>
          </a:xfrm>
        </p:spPr>
        <p:txBody>
          <a:bodyPr/>
          <a:lstStyle/>
          <a:p>
            <a:fld id="{8ACFF82D-EF49-47EC-BC0C-1FF1DFE679CF}" type="slidenum">
              <a:rPr lang="en-GB" sz="1400" smtClean="0">
                <a:solidFill>
                  <a:schemeClr val="bg1"/>
                </a:solidFill>
              </a:rPr>
              <a:t>9</a:t>
            </a:fld>
            <a:endParaRPr lang="en-GB" sz="1400" dirty="0">
              <a:solidFill>
                <a:schemeClr val="bg1"/>
              </a:solidFill>
            </a:endParaRPr>
          </a:p>
        </p:txBody>
      </p:sp>
      <p:sp>
        <p:nvSpPr>
          <p:cNvPr id="6"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600" b="0" i="0" u="none" strike="noStrike" kern="1200" cap="none" spc="0" normalizeH="0" baseline="0" noProof="0" smtClean="0">
                <a:ln>
                  <a:noFill/>
                </a:ln>
                <a:solidFill>
                  <a:srgbClr val="0055A0"/>
                </a:solidFill>
                <a:effectLst/>
                <a:uLnTx/>
                <a:uFillTx/>
                <a:latin typeface="Arial"/>
                <a:ea typeface="+mj-ea"/>
                <a:cs typeface="+mj-cs"/>
              </a:rPr>
              <a:t>BL4S - selection</a:t>
            </a:r>
            <a:endParaRPr kumimoji="0" lang="en-GB" sz="4600" b="0" i="0" u="none" strike="noStrike" kern="1200" cap="none" spc="0" normalizeH="0" baseline="0" noProof="0" dirty="0">
              <a:ln>
                <a:noFill/>
              </a:ln>
              <a:solidFill>
                <a:srgbClr val="0055A0"/>
              </a:solidFill>
              <a:effectLst/>
              <a:uLnTx/>
              <a:uFillTx/>
              <a:latin typeface="Arial"/>
              <a:ea typeface="+mj-ea"/>
              <a:cs typeface="+mj-cs"/>
            </a:endParaRPr>
          </a:p>
        </p:txBody>
      </p:sp>
      <p:sp>
        <p:nvSpPr>
          <p:cNvPr id="7" name="Rectangle 2"/>
          <p:cNvSpPr txBox="1">
            <a:spLocks noChangeArrowheads="1"/>
          </p:cNvSpPr>
          <p:nvPr/>
        </p:nvSpPr>
        <p:spPr>
          <a:xfrm>
            <a:off x="0" y="1173935"/>
            <a:ext cx="8816454" cy="4855390"/>
          </a:xfrm>
          <a:prstGeom prst="rect">
            <a:avLst/>
          </a:prstGeom>
          <a:ln/>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889000" defTabSz="914400">
              <a:buClr>
                <a:srgbClr val="0055A0"/>
              </a:buClr>
            </a:pPr>
            <a:r>
              <a:rPr lang="en-US" altLang="en-US" sz="1600" dirty="0" smtClean="0">
                <a:solidFill>
                  <a:srgbClr val="0055A0"/>
                </a:solidFill>
                <a:latin typeface="Arial"/>
              </a:rPr>
              <a:t>The evaluation of the proposals and videos is based on these criteria:</a:t>
            </a:r>
          </a:p>
          <a:p>
            <a:pPr marL="933450" lvl="1" indent="-171450" defTabSz="914400">
              <a:spcBef>
                <a:spcPts val="600"/>
              </a:spcBef>
              <a:buClr>
                <a:srgbClr val="0055A0"/>
              </a:buClr>
              <a:buSzPct val="118000"/>
            </a:pPr>
            <a:r>
              <a:rPr lang="en-US" altLang="en-US" sz="1200" dirty="0" smtClean="0">
                <a:solidFill>
                  <a:srgbClr val="0055A0"/>
                </a:solidFill>
                <a:latin typeface="Arial"/>
              </a:rPr>
              <a:t>motivation of the students</a:t>
            </a:r>
          </a:p>
          <a:p>
            <a:pPr marL="933450" lvl="1" indent="-171450" defTabSz="914400">
              <a:spcBef>
                <a:spcPts val="600"/>
              </a:spcBef>
              <a:buClr>
                <a:srgbClr val="0055A0"/>
              </a:buClr>
              <a:buSzPct val="118000"/>
            </a:pPr>
            <a:r>
              <a:rPr lang="en-US" altLang="en-US" sz="1200" dirty="0" smtClean="0">
                <a:solidFill>
                  <a:srgbClr val="0055A0"/>
                </a:solidFill>
                <a:latin typeface="Arial"/>
              </a:rPr>
              <a:t>creativity</a:t>
            </a:r>
          </a:p>
          <a:p>
            <a:pPr marL="933450" lvl="1" indent="-171450" defTabSz="914400">
              <a:spcBef>
                <a:spcPts val="600"/>
              </a:spcBef>
              <a:buClr>
                <a:srgbClr val="0055A0"/>
              </a:buClr>
              <a:buSzPct val="118000"/>
            </a:pPr>
            <a:r>
              <a:rPr lang="en-US" altLang="en-US" sz="1200" dirty="0" smtClean="0">
                <a:solidFill>
                  <a:srgbClr val="0055A0"/>
                </a:solidFill>
                <a:latin typeface="Arial"/>
              </a:rPr>
              <a:t>feasibility of the proposal</a:t>
            </a:r>
          </a:p>
          <a:p>
            <a:pPr marL="933450" lvl="1" indent="-171450" defTabSz="914400">
              <a:spcBef>
                <a:spcPts val="600"/>
              </a:spcBef>
              <a:buClr>
                <a:srgbClr val="0055A0"/>
              </a:buClr>
              <a:buSzPct val="118000"/>
            </a:pPr>
            <a:r>
              <a:rPr lang="en-US" altLang="en-US" sz="1200" dirty="0" smtClean="0">
                <a:solidFill>
                  <a:srgbClr val="0055A0"/>
                </a:solidFill>
                <a:latin typeface="Arial"/>
              </a:rPr>
              <a:t>demonstration of ability to follow the scientific method</a:t>
            </a:r>
          </a:p>
          <a:p>
            <a:pPr marL="889000" defTabSz="914400">
              <a:spcBef>
                <a:spcPts val="1838"/>
              </a:spcBef>
              <a:buClr>
                <a:srgbClr val="0055A0"/>
              </a:buClr>
            </a:pPr>
            <a:r>
              <a:rPr lang="en-US" altLang="en-US" sz="1600" dirty="0" smtClean="0">
                <a:solidFill>
                  <a:srgbClr val="0055A0"/>
                </a:solidFill>
                <a:latin typeface="Arial"/>
              </a:rPr>
              <a:t>Step 1: volunteers from CERN (including member state universities and laboratories) selected the best 20 proposals and 10 winners of a special prize</a:t>
            </a:r>
          </a:p>
          <a:p>
            <a:pPr marL="889000" defTabSz="914400">
              <a:spcBef>
                <a:spcPts val="1838"/>
              </a:spcBef>
              <a:buClr>
                <a:srgbClr val="0055A0"/>
              </a:buClr>
            </a:pPr>
            <a:r>
              <a:rPr lang="en-US" altLang="en-US" sz="1600" dirty="0" smtClean="0">
                <a:solidFill>
                  <a:srgbClr val="0055A0"/>
                </a:solidFill>
                <a:latin typeface="Arial"/>
              </a:rPr>
              <a:t>Step 2: a team of accelerator, beamline, detector and physics experts selected 10 proposals and carried them forward</a:t>
            </a:r>
          </a:p>
          <a:p>
            <a:pPr marL="889000" defTabSz="914400">
              <a:spcBef>
                <a:spcPts val="1838"/>
              </a:spcBef>
              <a:buClr>
                <a:srgbClr val="0055A0"/>
              </a:buClr>
            </a:pPr>
            <a:r>
              <a:rPr lang="en-US" altLang="en-US" sz="1600" dirty="0" smtClean="0">
                <a:solidFill>
                  <a:srgbClr val="0055A0"/>
                </a:solidFill>
                <a:latin typeface="Arial"/>
              </a:rPr>
              <a:t>Step 3: CERN’s SPS and PS Experiment Committee, </a:t>
            </a:r>
            <a:r>
              <a:rPr lang="en-US" altLang="en-US" sz="1600" dirty="0" smtClean="0">
                <a:solidFill>
                  <a:srgbClr val="B21E81"/>
                </a:solidFill>
                <a:latin typeface="Arial"/>
              </a:rPr>
              <a:t>SPSC</a:t>
            </a:r>
            <a:r>
              <a:rPr lang="en-US" altLang="en-US" sz="1600" dirty="0" smtClean="0">
                <a:solidFill>
                  <a:srgbClr val="0055A0"/>
                </a:solidFill>
                <a:latin typeface="Arial"/>
              </a:rPr>
              <a:t>, reviewed the 10 shortlisted proposals and selected the winners, who then were invited to CERN for 11 days to carry out their experiments</a:t>
            </a:r>
          </a:p>
        </p:txBody>
      </p:sp>
    </p:spTree>
    <p:extLst>
      <p:ext uri="{BB962C8B-B14F-4D97-AF65-F5344CB8AC3E}">
        <p14:creationId xmlns:p14="http://schemas.microsoft.com/office/powerpoint/2010/main" val="4141023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TotalTime>
  <Words>1602</Words>
  <Application>Microsoft Office PowerPoint</Application>
  <PresentationFormat>On-screen Show (4:3)</PresentationFormat>
  <Paragraphs>188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Gill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Joos</dc:creator>
  <cp:lastModifiedBy>Markus Joos</cp:lastModifiedBy>
  <cp:revision>15</cp:revision>
  <dcterms:created xsi:type="dcterms:W3CDTF">2016-09-14T18:09:03Z</dcterms:created>
  <dcterms:modified xsi:type="dcterms:W3CDTF">2016-10-26T07:05:27Z</dcterms:modified>
</cp:coreProperties>
</file>