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sldIdLst>
    <p:sldId id="256" r:id="rId2"/>
    <p:sldId id="258" r:id="rId3"/>
    <p:sldId id="259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9" d="100"/>
          <a:sy n="79" d="100"/>
        </p:scale>
        <p:origin x="-132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7DF00A-84CA-E348-A278-11DBFC193316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2713EB-E9D1-B244-A4C6-999A8C378F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44843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2713EB-E9D1-B244-A4C6-999A8C378F4A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4119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32112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18650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59138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944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005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7823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0753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294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0833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8919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3665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6DEFE9-B9A5-9C4D-96E2-72BC567A0974}" type="datetimeFigureOut">
              <a:rPr lang="en-US" smtClean="0"/>
              <a:t>11/11/16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5411B-FA84-E04E-9D9C-2B944B76CC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7914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Relationship Id="rId3" Type="http://schemas.openxmlformats.org/officeDocument/2006/relationships/image" Target="../media/image2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Cosmic Rays going Global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Nicolas, Marge, HP, </a:t>
            </a:r>
            <a:r>
              <a:rPr lang="en-US" dirty="0" err="1" smtClean="0"/>
              <a:t>Catarina</a:t>
            </a:r>
            <a:r>
              <a:rPr lang="en-US" dirty="0" smtClean="0"/>
              <a:t>, </a:t>
            </a:r>
            <a:r>
              <a:rPr lang="en-US" dirty="0" err="1" smtClean="0"/>
              <a:t>Despina</a:t>
            </a:r>
            <a:r>
              <a:rPr lang="en-US" dirty="0" smtClean="0"/>
              <a:t>, </a:t>
            </a:r>
            <a:r>
              <a:rPr lang="en-US" dirty="0" err="1" smtClean="0"/>
              <a:t>Rasmus</a:t>
            </a:r>
            <a:r>
              <a:rPr lang="en-US" dirty="0" smtClean="0"/>
              <a:t>, </a:t>
            </a:r>
            <a:r>
              <a:rPr lang="en-US" dirty="0" err="1" smtClean="0"/>
              <a:t>Catia</a:t>
            </a:r>
            <a:r>
              <a:rPr lang="en-US" dirty="0" smtClean="0"/>
              <a:t>, Julia, Charles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78916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Contacts with experiments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6840995"/>
              </p:ext>
            </p:extLst>
          </p:nvPr>
        </p:nvGraphicFramePr>
        <p:xfrm>
          <a:off x="199962" y="1503955"/>
          <a:ext cx="8944040" cy="4408014"/>
        </p:xfrm>
        <a:graphic>
          <a:graphicData uri="http://schemas.openxmlformats.org/drawingml/2006/table">
            <a:tbl>
              <a:tblPr/>
              <a:tblGrid>
                <a:gridCol w="1360310"/>
                <a:gridCol w="2321029"/>
                <a:gridCol w="1011731"/>
                <a:gridCol w="790681"/>
                <a:gridCol w="943715"/>
                <a:gridCol w="875700"/>
                <a:gridCol w="1640874"/>
              </a:tblGrid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project name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contact person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data publicly available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analysis tools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interested in meeting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writeup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comment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HiSPARC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Bob van Eijk vaneijk@nikhef.nl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includes stations in UK and Denmark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CZELTA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Karel Smolek   karel.smolek@utef.cvut.cz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site with passwd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C++ frame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cosmic@web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Carolin Schwerdt carolin.schwerdt@desy.de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like to create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SkyView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Julian Rautenberg julian.rautenberg@uni-wuppertal.de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 (yes)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from Teilchenwelt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German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QuarkNet Cosmic Ray Studies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 Adams adams@fnal.gov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ROALTA 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Vlad Popa vpopa@spacescience.ro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 active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SEASA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Mark Pearce pearce@kth.se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not active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3120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EEE - Science inside schools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Rosario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Nania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rosario.nania@centrofermi.it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Marcello 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Abbrescia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&lt;</a:t>
                      </a:r>
                      <a:r>
                        <a:rPr lang="en-US" sz="10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Marcello.Abbrescia@ba.infn.it</a:t>
                      </a:r>
                      <a:r>
                        <a:rPr lang="en-US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&gt;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participants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internal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Shower of Knowledge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Georgy Shelkov chelkov@jinr.ru Alexey Zhemchugov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participants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CROP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Dan Claes dclaes@unl.edu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to participants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create text files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http://crop.unl.edu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Cosmix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Benoit Lott lott@cenbg.in2p3.fr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upon request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CREDO 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Piotr Homola Piotr.Homola@ifj.edu.pl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COSMOS à l'Ecole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Claire Bonnoit-Chevalier claire.bonnoit@obspm.fr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upon request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no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yes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CREATE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Prof. Thompson l.thompson@sheffield.ac.uk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MAZE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Dr Wibig wibig@zpk.u.lodz.pl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DUKS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000" b="1" i="0" u="none" strike="noStrike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Dr Fynbo fynbo@phys.au.dk</a:t>
                      </a: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20471"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7823" marR="7823" marT="782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968779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 smtClean="0"/>
              <a:t>Organize a </a:t>
            </a:r>
            <a:r>
              <a:rPr lang="en-US" dirty="0"/>
              <a:t>meeting between the different </a:t>
            </a:r>
            <a:r>
              <a:rPr lang="en-US" dirty="0" smtClean="0"/>
              <a:t>experiments (2 days)</a:t>
            </a:r>
          </a:p>
          <a:p>
            <a:pPr lvl="1"/>
            <a:r>
              <a:rPr lang="en-US" dirty="0" smtClean="0"/>
              <a:t>You are not alone!</a:t>
            </a:r>
            <a:endParaRPr lang="en-US" dirty="0" smtClean="0"/>
          </a:p>
          <a:p>
            <a:pPr lvl="1"/>
            <a:r>
              <a:rPr lang="en-US" dirty="0" smtClean="0"/>
              <a:t>share </a:t>
            </a:r>
            <a:r>
              <a:rPr lang="en-US" dirty="0" smtClean="0"/>
              <a:t>experiences</a:t>
            </a:r>
          </a:p>
          <a:p>
            <a:pPr lvl="1"/>
            <a:r>
              <a:rPr lang="en-US" dirty="0" smtClean="0"/>
              <a:t>Experimental fact-sheet</a:t>
            </a:r>
            <a:endParaRPr lang="en-US" dirty="0"/>
          </a:p>
          <a:p>
            <a:pPr lvl="1"/>
            <a:r>
              <a:rPr lang="en-US" dirty="0" smtClean="0"/>
              <a:t>discuss </a:t>
            </a:r>
            <a:r>
              <a:rPr lang="en-US" dirty="0"/>
              <a:t>the sharing of information and </a:t>
            </a:r>
            <a:r>
              <a:rPr lang="en-US" dirty="0" smtClean="0"/>
              <a:t>data</a:t>
            </a:r>
          </a:p>
          <a:p>
            <a:pPr lvl="2"/>
            <a:r>
              <a:rPr lang="en-US" dirty="0" smtClean="0"/>
              <a:t>Common data format</a:t>
            </a:r>
            <a:endParaRPr lang="en-US" dirty="0" smtClean="0"/>
          </a:p>
          <a:p>
            <a:pPr lvl="1"/>
            <a:r>
              <a:rPr lang="en-US" dirty="0" smtClean="0"/>
              <a:t>Perform a student analysis on the data</a:t>
            </a:r>
          </a:p>
          <a:p>
            <a:pPr lvl="1"/>
            <a:r>
              <a:rPr lang="en-US" dirty="0" smtClean="0"/>
              <a:t>Funding request..</a:t>
            </a:r>
            <a:endParaRPr lang="en-US" dirty="0" smtClean="0"/>
          </a:p>
          <a:p>
            <a:r>
              <a:rPr lang="en-US" dirty="0" smtClean="0"/>
              <a:t>Likely week of </a:t>
            </a:r>
            <a:r>
              <a:rPr lang="en-US" dirty="0" err="1" smtClean="0"/>
              <a:t>feb</a:t>
            </a:r>
            <a:r>
              <a:rPr lang="en-US" dirty="0" smtClean="0"/>
              <a:t> 20</a:t>
            </a:r>
            <a:r>
              <a:rPr lang="en-US" baseline="30000" dirty="0" smtClean="0"/>
              <a:t>th</a:t>
            </a:r>
          </a:p>
          <a:p>
            <a:r>
              <a:rPr lang="en-US" dirty="0" smtClean="0"/>
              <a:t>First step towards common data format/tools</a:t>
            </a:r>
          </a:p>
          <a:p>
            <a:r>
              <a:rPr lang="en-US" dirty="0" err="1" smtClean="0"/>
              <a:t>Masterclasses</a:t>
            </a:r>
            <a:endParaRPr lang="en-US" dirty="0" smtClean="0"/>
          </a:p>
          <a:p>
            <a:r>
              <a:rPr lang="en-US" dirty="0" smtClean="0"/>
              <a:t>Possible locations: Amsterdam/Rome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82642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http://eee.centrofermi.it/images/eee_map.jpg"/>
          <p:cNvPicPr>
            <a:picLocks noChangeAspect="1" noChangeArrowheads="1"/>
          </p:cNvPicPr>
          <p:nvPr/>
        </p:nvPicPr>
        <p:blipFill>
          <a:blip r:embed="rId2" cstate="print"/>
          <a:srcRect b="7677"/>
          <a:stretch>
            <a:fillRect/>
          </a:stretch>
        </p:blipFill>
        <p:spPr bwMode="auto">
          <a:xfrm>
            <a:off x="4456786" y="908720"/>
            <a:ext cx="4651717" cy="536828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19579" y="160763"/>
            <a:ext cx="89889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>
                <a:solidFill>
                  <a:srgbClr val="0000FF"/>
                </a:solidFill>
              </a:rPr>
              <a:t>An </a:t>
            </a:r>
            <a:r>
              <a:rPr lang="fr-FR" sz="2400" dirty="0" err="1">
                <a:solidFill>
                  <a:srgbClr val="0000FF"/>
                </a:solidFill>
              </a:rPr>
              <a:t>extended</a:t>
            </a:r>
            <a:r>
              <a:rPr lang="fr-FR" sz="2400" dirty="0">
                <a:solidFill>
                  <a:srgbClr val="0000FF"/>
                </a:solidFill>
              </a:rPr>
              <a:t> </a:t>
            </a:r>
            <a:r>
              <a:rPr lang="fr-FR" sz="2400" dirty="0" err="1">
                <a:solidFill>
                  <a:srgbClr val="0000FF"/>
                </a:solidFill>
              </a:rPr>
              <a:t>array</a:t>
            </a:r>
            <a:r>
              <a:rPr lang="fr-FR" sz="2400" dirty="0">
                <a:solidFill>
                  <a:srgbClr val="0000FF"/>
                </a:solidFill>
              </a:rPr>
              <a:t> of muon </a:t>
            </a:r>
            <a:r>
              <a:rPr lang="fr-FR" sz="2400" dirty="0" err="1" smtClean="0">
                <a:solidFill>
                  <a:srgbClr val="0000FF"/>
                </a:solidFill>
              </a:rPr>
              <a:t>telescopes</a:t>
            </a:r>
            <a:r>
              <a:rPr lang="fr-FR" sz="2400" dirty="0" smtClean="0">
                <a:solidFill>
                  <a:srgbClr val="0000FF"/>
                </a:solidFill>
              </a:rPr>
              <a:t> EEE (</a:t>
            </a:r>
            <a:r>
              <a:rPr lang="fr-FR" sz="2400" dirty="0" err="1" smtClean="0">
                <a:solidFill>
                  <a:srgbClr val="0000FF"/>
                </a:solidFill>
              </a:rPr>
              <a:t>Despina</a:t>
            </a:r>
            <a:r>
              <a:rPr lang="fr-FR" sz="2400" dirty="0" smtClean="0">
                <a:solidFill>
                  <a:srgbClr val="0000FF"/>
                </a:solidFill>
              </a:rPr>
              <a:t> </a:t>
            </a:r>
            <a:r>
              <a:rPr lang="fr-FR" sz="2400" dirty="0" err="1" smtClean="0">
                <a:solidFill>
                  <a:srgbClr val="0000FF"/>
                </a:solidFill>
              </a:rPr>
              <a:t>Hatzifotiadou</a:t>
            </a:r>
            <a:r>
              <a:rPr lang="fr-FR" sz="2400" dirty="0" smtClean="0">
                <a:solidFill>
                  <a:srgbClr val="0000FF"/>
                </a:solidFill>
              </a:rPr>
              <a:t>)</a:t>
            </a:r>
            <a:endParaRPr lang="fr-FR" sz="2400" dirty="0">
              <a:solidFill>
                <a:srgbClr val="0000FF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63101" y="765331"/>
            <a:ext cx="28037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50 telescopes in Italy</a:t>
            </a:r>
            <a:endParaRPr lang="en-US" sz="2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127010"/>
            <a:ext cx="4807131" cy="228556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12874" y="2555926"/>
            <a:ext cx="74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MRPC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43468" y="5319117"/>
            <a:ext cx="7007046" cy="15388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fr-FR" dirty="0" smtClean="0">
                <a:solidFill>
                  <a:srgbClr val="733605"/>
                </a:solidFill>
              </a:rPr>
              <a:t>6 </a:t>
            </a:r>
            <a:r>
              <a:rPr lang="fr-FR" dirty="0" err="1" smtClean="0">
                <a:solidFill>
                  <a:srgbClr val="733605"/>
                </a:solidFill>
              </a:rPr>
              <a:t>gas</a:t>
            </a:r>
            <a:r>
              <a:rPr lang="fr-FR" dirty="0" smtClean="0">
                <a:solidFill>
                  <a:srgbClr val="733605"/>
                </a:solidFill>
              </a:rPr>
              <a:t> gaps of 300 microns </a:t>
            </a:r>
            <a:r>
              <a:rPr lang="fr-FR" dirty="0" err="1" smtClean="0">
                <a:solidFill>
                  <a:srgbClr val="733605"/>
                </a:solidFill>
              </a:rPr>
              <a:t>each</a:t>
            </a:r>
            <a:endParaRPr lang="fr-FR" dirty="0">
              <a:solidFill>
                <a:srgbClr val="733605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rgbClr val="733605"/>
                </a:solidFill>
              </a:rPr>
              <a:t>d</a:t>
            </a:r>
            <a:r>
              <a:rPr lang="fr-FR" dirty="0" err="1" smtClean="0">
                <a:solidFill>
                  <a:srgbClr val="733605"/>
                </a:solidFill>
              </a:rPr>
              <a:t>imensions</a:t>
            </a:r>
            <a:r>
              <a:rPr lang="fr-FR" dirty="0" smtClean="0">
                <a:solidFill>
                  <a:srgbClr val="733605"/>
                </a:solidFill>
              </a:rPr>
              <a:t> : 82 cm x 180 cm</a:t>
            </a:r>
          </a:p>
          <a:p>
            <a:pPr marL="285750" indent="-285750">
              <a:buFont typeface="Arial"/>
              <a:buChar char="•"/>
            </a:pPr>
            <a:endParaRPr lang="fr-FR" dirty="0">
              <a:solidFill>
                <a:srgbClr val="733605"/>
              </a:solidFill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/>
              <a:t>R</a:t>
            </a:r>
            <a:r>
              <a:rPr lang="fr-FR" sz="2000" dirty="0" err="1" smtClean="0"/>
              <a:t>equirements</a:t>
            </a:r>
            <a:r>
              <a:rPr lang="fr-FR" sz="2000" dirty="0" smtClean="0"/>
              <a:t> : </a:t>
            </a:r>
            <a:r>
              <a:rPr lang="fr-FR" sz="2000" dirty="0" err="1" smtClean="0">
                <a:solidFill>
                  <a:srgbClr val="873CFA"/>
                </a:solidFill>
              </a:rPr>
              <a:t>reliable</a:t>
            </a:r>
            <a:r>
              <a:rPr lang="fr-FR" sz="2000" dirty="0" smtClean="0">
                <a:solidFill>
                  <a:srgbClr val="873CFA"/>
                </a:solidFill>
              </a:rPr>
              <a:t> (long-</a:t>
            </a:r>
            <a:r>
              <a:rPr lang="fr-FR" sz="2000" dirty="0" err="1" smtClean="0">
                <a:solidFill>
                  <a:srgbClr val="873CFA"/>
                </a:solidFill>
              </a:rPr>
              <a:t>term</a:t>
            </a:r>
            <a:r>
              <a:rPr lang="fr-FR" sz="2000" dirty="0" smtClean="0">
                <a:solidFill>
                  <a:srgbClr val="873CFA"/>
                </a:solidFill>
              </a:rPr>
              <a:t>); </a:t>
            </a:r>
            <a:r>
              <a:rPr lang="fr-FR" sz="2000" dirty="0" err="1" smtClean="0">
                <a:solidFill>
                  <a:srgbClr val="873CFA"/>
                </a:solidFill>
              </a:rPr>
              <a:t>easy</a:t>
            </a:r>
            <a:r>
              <a:rPr lang="fr-FR" sz="2000" dirty="0" smtClean="0">
                <a:solidFill>
                  <a:srgbClr val="873CFA"/>
                </a:solidFill>
              </a:rPr>
              <a:t> to use; not </a:t>
            </a:r>
            <a:r>
              <a:rPr lang="fr-FR" sz="2000" dirty="0" err="1" smtClean="0">
                <a:solidFill>
                  <a:srgbClr val="873CFA"/>
                </a:solidFill>
              </a:rPr>
              <a:t>expensive</a:t>
            </a:r>
            <a:endParaRPr lang="fr-FR" sz="2000" dirty="0" smtClean="0">
              <a:solidFill>
                <a:srgbClr val="873CFA"/>
              </a:solidFill>
            </a:endParaRPr>
          </a:p>
          <a:p>
            <a:r>
              <a:rPr lang="en-US" sz="2000" dirty="0"/>
              <a:t> </a:t>
            </a:r>
            <a:r>
              <a:rPr lang="en-US" sz="2000" dirty="0" smtClean="0"/>
              <a:t>    D</a:t>
            </a:r>
            <a:r>
              <a:rPr lang="fr-FR" sz="2000" dirty="0" err="1" smtClean="0"/>
              <a:t>esign</a:t>
            </a:r>
            <a:r>
              <a:rPr lang="fr-FR" sz="2000" dirty="0" smtClean="0"/>
              <a:t> </a:t>
            </a:r>
            <a:r>
              <a:rPr lang="fr-FR" sz="2000" dirty="0" err="1"/>
              <a:t>based</a:t>
            </a:r>
            <a:r>
              <a:rPr lang="fr-FR" sz="2000" dirty="0"/>
              <a:t> on </a:t>
            </a:r>
            <a:r>
              <a:rPr lang="fr-FR" sz="2000" dirty="0" smtClean="0"/>
              <a:t>the </a:t>
            </a:r>
            <a:r>
              <a:rPr lang="fr-FR" sz="2000" dirty="0" err="1" smtClean="0"/>
              <a:t>MRPCs</a:t>
            </a:r>
            <a:r>
              <a:rPr lang="fr-FR" sz="2000" dirty="0" smtClean="0"/>
              <a:t> of the </a:t>
            </a:r>
            <a:r>
              <a:rPr lang="fr-FR" sz="2000" dirty="0"/>
              <a:t>ALICE TOF (Time Of Flight </a:t>
            </a:r>
            <a:r>
              <a:rPr lang="fr-FR" sz="20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502226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Analysis topics (EEE)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r="2764"/>
          <a:stretch>
            <a:fillRect/>
          </a:stretch>
        </p:blipFill>
        <p:spPr bwMode="auto">
          <a:xfrm>
            <a:off x="4902310" y="1449672"/>
            <a:ext cx="4241690" cy="283904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3" cstate="print"/>
          <a:srcRect l="1671" t="2614"/>
          <a:stretch>
            <a:fillRect/>
          </a:stretch>
        </p:blipFill>
        <p:spPr bwMode="auto">
          <a:xfrm>
            <a:off x="457200" y="4288717"/>
            <a:ext cx="3410361" cy="239583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</p:spPr>
      </p:pic>
      <p:sp>
        <p:nvSpPr>
          <p:cNvPr id="28" name="TextBox 27"/>
          <p:cNvSpPr txBox="1"/>
          <p:nvPr/>
        </p:nvSpPr>
        <p:spPr>
          <a:xfrm>
            <a:off x="457200" y="2290885"/>
            <a:ext cx="401230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Upward going </a:t>
            </a:r>
            <a:r>
              <a:rPr lang="en-US" sz="2800" dirty="0" err="1" smtClean="0"/>
              <a:t>muons</a:t>
            </a:r>
            <a:r>
              <a:rPr lang="en-US" sz="2800" dirty="0" smtClean="0"/>
              <a:t>! (</a:t>
            </a:r>
            <a:r>
              <a:rPr lang="en-US" sz="2800" dirty="0" err="1" smtClean="0"/>
              <a:t>muon</a:t>
            </a:r>
            <a:r>
              <a:rPr lang="en-US" sz="2800" dirty="0" smtClean="0"/>
              <a:t> decay)</a:t>
            </a:r>
            <a:endParaRPr lang="en-US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5675309" y="5465502"/>
            <a:ext cx="27658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err="1" smtClean="0"/>
              <a:t>Forbush</a:t>
            </a:r>
            <a:r>
              <a:rPr lang="en-US" sz="2800" dirty="0" smtClean="0"/>
              <a:t> decrease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3989609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383</Words>
  <Application>Microsoft Macintosh PowerPoint</Application>
  <PresentationFormat>On-screen Show (4:3)</PresentationFormat>
  <Paragraphs>115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Cosmic Rays going Global</vt:lpstr>
      <vt:lpstr>Contacts with experiments</vt:lpstr>
      <vt:lpstr>Next steps</vt:lpstr>
      <vt:lpstr>PowerPoint Presentation</vt:lpstr>
      <vt:lpstr>Analysis topics (EEE)</vt:lpstr>
    </vt:vector>
  </TitlesOfParts>
  <Company>Nikhef/Radboud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Cosmic Rays going Global</dc:title>
  <dc:creator>Charles Timmermans</dc:creator>
  <cp:lastModifiedBy>Charles Timmermans</cp:lastModifiedBy>
  <cp:revision>2</cp:revision>
  <dcterms:created xsi:type="dcterms:W3CDTF">2016-11-11T09:41:16Z</dcterms:created>
  <dcterms:modified xsi:type="dcterms:W3CDTF">2016-11-11T09:57:24Z</dcterms:modified>
</cp:coreProperties>
</file>