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mp4" ContentType="video/unknown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9"/>
  </p:notesMasterIdLst>
  <p:sldIdLst>
    <p:sldId id="270" r:id="rId2"/>
    <p:sldId id="271" r:id="rId3"/>
    <p:sldId id="272" r:id="rId4"/>
    <p:sldId id="273" r:id="rId5"/>
    <p:sldId id="274" r:id="rId6"/>
    <p:sldId id="276" r:id="rId7"/>
    <p:sldId id="275" r:id="rId8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593" userDrawn="1">
          <p15:clr>
            <a:srgbClr val="A4A3A4"/>
          </p15:clr>
        </p15:guide>
        <p15:guide id="4" orient="horz" pos="935" userDrawn="1">
          <p15:clr>
            <a:srgbClr val="A4A3A4"/>
          </p15:clr>
        </p15:guide>
        <p15:guide id="5" orient="horz" pos="3294" userDrawn="1">
          <p15:clr>
            <a:srgbClr val="A4A3A4"/>
          </p15:clr>
        </p15:guide>
        <p15:guide id="6" orient="horz" pos="3045" userDrawn="1">
          <p15:clr>
            <a:srgbClr val="A4A3A4"/>
          </p15:clr>
        </p15:guide>
        <p15:guide id="7" orient="horz" pos="459" userDrawn="1">
          <p15:clr>
            <a:srgbClr val="A4A3A4"/>
          </p15:clr>
        </p15:guide>
        <p15:guide id="8" orient="horz" pos="4133" userDrawn="1">
          <p15:clr>
            <a:srgbClr val="A4A3A4"/>
          </p15:clr>
        </p15:guide>
        <p15:guide id="9" orient="horz" pos="2341" userDrawn="1">
          <p15:clr>
            <a:srgbClr val="A4A3A4"/>
          </p15:clr>
        </p15:guide>
        <p15:guide id="10" pos="1345" userDrawn="1">
          <p15:clr>
            <a:srgbClr val="A4A3A4"/>
          </p15:clr>
        </p15:guide>
        <p15:guide id="11" pos="6335" userDrawn="1">
          <p15:clr>
            <a:srgbClr val="A4A3A4"/>
          </p15:clr>
        </p15:guide>
        <p15:guide id="12" pos="619" userDrawn="1">
          <p15:clr>
            <a:srgbClr val="A4A3A4"/>
          </p15:clr>
        </p15:guide>
        <p15:guide id="13" pos="3114" userDrawn="1">
          <p15:clr>
            <a:srgbClr val="A4A3A4"/>
          </p15:clr>
        </p15:guide>
        <p15:guide id="14" pos="4566" userDrawn="1">
          <p15:clr>
            <a:srgbClr val="A4A3A4"/>
          </p15:clr>
        </p15:guide>
        <p15:guide id="15" pos="5586" userDrawn="1">
          <p15:clr>
            <a:srgbClr val="A4A3A4"/>
          </p15:clr>
        </p15:guide>
        <p15:guide id="16" pos="7038" userDrawn="1">
          <p15:clr>
            <a:srgbClr val="A4A3A4"/>
          </p15:clr>
        </p15:guide>
        <p15:guide id="17" pos="2071" userDrawn="1">
          <p15:clr>
            <a:srgbClr val="A4A3A4"/>
          </p15:clr>
        </p15:guide>
        <p15:guide id="18" orient="horz" pos="2659" userDrawn="1">
          <p15:clr>
            <a:srgbClr val="A4A3A4"/>
          </p15:clr>
        </p15:guide>
        <p15:guide id="19" orient="horz" pos="125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5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98" autoAdjust="0"/>
    <p:restoredTop sz="94660"/>
  </p:normalViewPr>
  <p:slideViewPr>
    <p:cSldViewPr snapToGrid="0">
      <p:cViewPr varScale="1">
        <p:scale>
          <a:sx n="83" d="100"/>
          <a:sy n="83" d="100"/>
        </p:scale>
        <p:origin x="-112" y="-120"/>
      </p:cViewPr>
      <p:guideLst>
        <p:guide orient="horz" pos="2160"/>
        <p:guide orient="horz" pos="1593"/>
        <p:guide orient="horz" pos="935"/>
        <p:guide orient="horz" pos="3294"/>
        <p:guide orient="horz" pos="3045"/>
        <p:guide orient="horz" pos="459"/>
        <p:guide orient="horz" pos="4133"/>
        <p:guide orient="horz" pos="2341"/>
        <p:guide orient="horz" pos="2659"/>
        <p:guide orient="horz" pos="1253"/>
        <p:guide pos="3840"/>
        <p:guide pos="1345"/>
        <p:guide pos="6335"/>
        <p:guide pos="619"/>
        <p:guide pos="3114"/>
        <p:guide pos="4566"/>
        <p:guide pos="5586"/>
        <p:guide pos="7038"/>
        <p:guide pos="207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interSettings" Target="printerSettings/printerSettings1.bin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A9ADB0C-30B1-4C59-8B23-9046528E8D43}" type="doc">
      <dgm:prSet loTypeId="urn:microsoft.com/office/officeart/2008/layout/Hexagon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C6A2C23D-8230-4F5A-A77E-5080E73A335E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de-DE" dirty="0" err="1" smtClean="0"/>
            <a:t>Opportunities</a:t>
          </a:r>
          <a:r>
            <a:rPr lang="de-DE" dirty="0" smtClean="0"/>
            <a:t> </a:t>
          </a:r>
          <a:r>
            <a:rPr lang="de-DE" dirty="0" err="1" smtClean="0"/>
            <a:t>to</a:t>
          </a:r>
          <a:r>
            <a:rPr lang="de-DE" dirty="0" smtClean="0"/>
            <a:t> </a:t>
          </a:r>
          <a:r>
            <a:rPr lang="de-DE" dirty="0" err="1" smtClean="0"/>
            <a:t>talk</a:t>
          </a:r>
          <a:r>
            <a:rPr lang="de-DE" dirty="0" smtClean="0"/>
            <a:t> </a:t>
          </a:r>
          <a:r>
            <a:rPr lang="de-DE" dirty="0" err="1" smtClean="0"/>
            <a:t>about</a:t>
          </a:r>
          <a:r>
            <a:rPr lang="de-DE" dirty="0" smtClean="0"/>
            <a:t> </a:t>
          </a:r>
          <a:r>
            <a:rPr lang="de-DE" dirty="0" err="1" smtClean="0"/>
            <a:t>particle</a:t>
          </a:r>
          <a:r>
            <a:rPr lang="de-DE" dirty="0" smtClean="0"/>
            <a:t> </a:t>
          </a:r>
          <a:r>
            <a:rPr lang="de-DE" dirty="0" err="1" smtClean="0"/>
            <a:t>physics</a:t>
          </a:r>
          <a:endParaRPr lang="en-GB" dirty="0"/>
        </a:p>
      </dgm:t>
    </dgm:pt>
    <dgm:pt modelId="{212E98CB-A74A-4501-8DE6-DA1DEC8B14C6}" type="parTrans" cxnId="{5168C8FC-C8A6-4F7F-92E9-C0D44A0EDF7F}">
      <dgm:prSet/>
      <dgm:spPr/>
      <dgm:t>
        <a:bodyPr/>
        <a:lstStyle/>
        <a:p>
          <a:endParaRPr lang="en-GB"/>
        </a:p>
      </dgm:t>
    </dgm:pt>
    <dgm:pt modelId="{FDCB26C8-E72E-46DB-B230-176E6F9F6F94}" type="sibTrans" cxnId="{5168C8FC-C8A6-4F7F-92E9-C0D44A0EDF7F}">
      <dgm:prSet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E029C7BF-6657-4D4A-A65F-EF5EEA837BFD}">
      <dgm:prSet phldrT="[Text]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de-DE" dirty="0" smtClean="0"/>
            <a:t>Demonstration </a:t>
          </a:r>
          <a:r>
            <a:rPr lang="de-DE" dirty="0" err="1" smtClean="0"/>
            <a:t>experiments</a:t>
          </a:r>
          <a:r>
            <a:rPr lang="de-DE" dirty="0" smtClean="0"/>
            <a:t> / </a:t>
          </a:r>
          <a:r>
            <a:rPr lang="de-DE" dirty="0" err="1" smtClean="0"/>
            <a:t>mechanical</a:t>
          </a:r>
          <a:r>
            <a:rPr lang="de-DE" dirty="0" smtClean="0"/>
            <a:t> </a:t>
          </a:r>
          <a:r>
            <a:rPr lang="de-DE" dirty="0" err="1" smtClean="0"/>
            <a:t>analogies</a:t>
          </a:r>
          <a:endParaRPr lang="en-GB" dirty="0"/>
        </a:p>
      </dgm:t>
    </dgm:pt>
    <dgm:pt modelId="{CE91A68C-64D4-44FA-8A07-AD2CB8B84AEA}" type="parTrans" cxnId="{36B9B328-A1DE-467F-8E73-CEFA48862B7D}">
      <dgm:prSet/>
      <dgm:spPr/>
      <dgm:t>
        <a:bodyPr/>
        <a:lstStyle/>
        <a:p>
          <a:endParaRPr lang="en-GB"/>
        </a:p>
      </dgm:t>
    </dgm:pt>
    <dgm:pt modelId="{5631C681-E497-43BE-92A3-414E1D11B587}" type="sibTrans" cxnId="{36B9B328-A1DE-467F-8E73-CEFA48862B7D}">
      <dgm:prSet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096377E7-7639-439D-AE73-0448771DACE2}">
      <dgm:prSet phldrT="[Text]"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r>
            <a:rPr lang="de-DE" dirty="0" smtClean="0"/>
            <a:t>„Real“ </a:t>
          </a:r>
          <a:r>
            <a:rPr lang="de-DE" dirty="0" err="1" smtClean="0"/>
            <a:t>particle</a:t>
          </a:r>
          <a:r>
            <a:rPr lang="de-DE" dirty="0" smtClean="0"/>
            <a:t> </a:t>
          </a:r>
          <a:r>
            <a:rPr lang="de-DE" dirty="0" err="1" smtClean="0"/>
            <a:t>physics</a:t>
          </a:r>
          <a:r>
            <a:rPr lang="de-DE" dirty="0" smtClean="0"/>
            <a:t> </a:t>
          </a:r>
          <a:r>
            <a:rPr lang="de-DE" dirty="0" err="1" smtClean="0"/>
            <a:t>measurements</a:t>
          </a:r>
          <a:endParaRPr lang="en-GB" dirty="0"/>
        </a:p>
      </dgm:t>
    </dgm:pt>
    <dgm:pt modelId="{85DB084A-120A-448F-B6D2-4E701366C3C6}" type="parTrans" cxnId="{3EDAF8F4-BEB4-4AFB-A524-B335ACDC1C9F}">
      <dgm:prSet/>
      <dgm:spPr/>
      <dgm:t>
        <a:bodyPr/>
        <a:lstStyle/>
        <a:p>
          <a:endParaRPr lang="en-GB"/>
        </a:p>
      </dgm:t>
    </dgm:pt>
    <dgm:pt modelId="{309DFA58-E3FF-4F5E-B64E-688847DD6A5A}" type="sibTrans" cxnId="{3EDAF8F4-BEB4-4AFB-A524-B335ACDC1C9F}">
      <dgm:prSet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EAA29F7-E78F-4103-8787-51AF6725AEED}" type="pres">
      <dgm:prSet presAssocID="{7A9ADB0C-30B1-4C59-8B23-9046528E8D43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en-GB"/>
        </a:p>
      </dgm:t>
    </dgm:pt>
    <dgm:pt modelId="{1567D20B-F148-4B5D-A558-316E2CE07F0B}" type="pres">
      <dgm:prSet presAssocID="{C6A2C23D-8230-4F5A-A77E-5080E73A335E}" presName="text1" presStyleCnt="0"/>
      <dgm:spPr/>
    </dgm:pt>
    <dgm:pt modelId="{494C5A04-34FB-4795-AE13-663854DC0DBB}" type="pres">
      <dgm:prSet presAssocID="{C6A2C23D-8230-4F5A-A77E-5080E73A335E}" presName="textRepeatNode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F99A88-C661-49A2-AB82-1456951CDD48}" type="pres">
      <dgm:prSet presAssocID="{C6A2C23D-8230-4F5A-A77E-5080E73A335E}" presName="textaccent1" presStyleCnt="0"/>
      <dgm:spPr/>
    </dgm:pt>
    <dgm:pt modelId="{5014AA58-5982-4A12-9032-BF5DDC546C19}" type="pres">
      <dgm:prSet presAssocID="{C6A2C23D-8230-4F5A-A77E-5080E73A335E}" presName="accentRepeatNode" presStyleLbl="solidAlignAcc1" presStyleIdx="0" presStyleCnt="6"/>
      <dgm:spPr/>
    </dgm:pt>
    <dgm:pt modelId="{332051E9-EB88-4E41-907B-99451CC1C8CA}" type="pres">
      <dgm:prSet presAssocID="{FDCB26C8-E72E-46DB-B230-176E6F9F6F94}" presName="image1" presStyleCnt="0"/>
      <dgm:spPr/>
    </dgm:pt>
    <dgm:pt modelId="{49E0BB3E-0407-4906-B47A-0928054B6D14}" type="pres">
      <dgm:prSet presAssocID="{FDCB26C8-E72E-46DB-B230-176E6F9F6F94}" presName="imageRepeatNode" presStyleLbl="alignAcc1" presStyleIdx="0" presStyleCnt="3"/>
      <dgm:spPr/>
      <dgm:t>
        <a:bodyPr/>
        <a:lstStyle/>
        <a:p>
          <a:endParaRPr lang="en-GB"/>
        </a:p>
      </dgm:t>
    </dgm:pt>
    <dgm:pt modelId="{3F762D06-5D13-49F0-BF34-6A3DB0267092}" type="pres">
      <dgm:prSet presAssocID="{FDCB26C8-E72E-46DB-B230-176E6F9F6F94}" presName="imageaccent1" presStyleCnt="0"/>
      <dgm:spPr/>
    </dgm:pt>
    <dgm:pt modelId="{A0BD1FC6-9550-4499-81E2-BEAC21E144CB}" type="pres">
      <dgm:prSet presAssocID="{FDCB26C8-E72E-46DB-B230-176E6F9F6F94}" presName="accentRepeatNode" presStyleLbl="solidAlignAcc1" presStyleIdx="1" presStyleCnt="6"/>
      <dgm:spPr/>
    </dgm:pt>
    <dgm:pt modelId="{B753A327-3F1D-448E-8C70-B05B9CEAF2DF}" type="pres">
      <dgm:prSet presAssocID="{E029C7BF-6657-4D4A-A65F-EF5EEA837BFD}" presName="text2" presStyleCnt="0"/>
      <dgm:spPr/>
    </dgm:pt>
    <dgm:pt modelId="{298AAB61-84CC-4D84-AAB3-8DAB9DB9001C}" type="pres">
      <dgm:prSet presAssocID="{E029C7BF-6657-4D4A-A65F-EF5EEA837BFD}" presName="textRepeatNode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4EBB7E-4EEA-4FCE-BCC6-06C7328D0A38}" type="pres">
      <dgm:prSet presAssocID="{E029C7BF-6657-4D4A-A65F-EF5EEA837BFD}" presName="textaccent2" presStyleCnt="0"/>
      <dgm:spPr/>
    </dgm:pt>
    <dgm:pt modelId="{E88B44AB-5C77-4FB6-B372-D3AD4CE21779}" type="pres">
      <dgm:prSet presAssocID="{E029C7BF-6657-4D4A-A65F-EF5EEA837BFD}" presName="accentRepeatNode" presStyleLbl="solidAlignAcc1" presStyleIdx="2" presStyleCnt="6"/>
      <dgm:spPr/>
    </dgm:pt>
    <dgm:pt modelId="{BD95AC06-0AB3-4148-8A60-0AB8AD2CBA8A}" type="pres">
      <dgm:prSet presAssocID="{5631C681-E497-43BE-92A3-414E1D11B587}" presName="image2" presStyleCnt="0"/>
      <dgm:spPr/>
    </dgm:pt>
    <dgm:pt modelId="{31F75FA6-C1E4-4AA8-9730-052C6DBB0CBB}" type="pres">
      <dgm:prSet presAssocID="{5631C681-E497-43BE-92A3-414E1D11B587}" presName="imageRepeatNode" presStyleLbl="alignAcc1" presStyleIdx="1" presStyleCnt="3"/>
      <dgm:spPr/>
      <dgm:t>
        <a:bodyPr/>
        <a:lstStyle/>
        <a:p>
          <a:endParaRPr lang="en-GB"/>
        </a:p>
      </dgm:t>
    </dgm:pt>
    <dgm:pt modelId="{6CDF700C-3B28-4CCC-9DE7-0659191B8B87}" type="pres">
      <dgm:prSet presAssocID="{5631C681-E497-43BE-92A3-414E1D11B587}" presName="imageaccent2" presStyleCnt="0"/>
      <dgm:spPr/>
    </dgm:pt>
    <dgm:pt modelId="{D4D98445-2C42-4439-B84E-975C7A76E089}" type="pres">
      <dgm:prSet presAssocID="{5631C681-E497-43BE-92A3-414E1D11B587}" presName="accentRepeatNode" presStyleLbl="solidAlignAcc1" presStyleIdx="3" presStyleCnt="6"/>
      <dgm:spPr/>
    </dgm:pt>
    <dgm:pt modelId="{3D2301EC-DFEB-4FE0-B988-FA9E046A8788}" type="pres">
      <dgm:prSet presAssocID="{096377E7-7639-439D-AE73-0448771DACE2}" presName="text3" presStyleCnt="0"/>
      <dgm:spPr/>
    </dgm:pt>
    <dgm:pt modelId="{689DD591-310A-4EB8-B5F7-1480CD5F50EC}" type="pres">
      <dgm:prSet presAssocID="{096377E7-7639-439D-AE73-0448771DACE2}" presName="textRepeatNode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329559F-4214-430C-BE71-38D9DD7757BA}" type="pres">
      <dgm:prSet presAssocID="{096377E7-7639-439D-AE73-0448771DACE2}" presName="textaccent3" presStyleCnt="0"/>
      <dgm:spPr/>
    </dgm:pt>
    <dgm:pt modelId="{CBB214DE-3BDC-4DFA-9E28-C53A3E228E5E}" type="pres">
      <dgm:prSet presAssocID="{096377E7-7639-439D-AE73-0448771DACE2}" presName="accentRepeatNode" presStyleLbl="solidAlignAcc1" presStyleIdx="4" presStyleCnt="6"/>
      <dgm:spPr/>
    </dgm:pt>
    <dgm:pt modelId="{33774194-6CF0-407F-9297-0A04C6E6B07D}" type="pres">
      <dgm:prSet presAssocID="{309DFA58-E3FF-4F5E-B64E-688847DD6A5A}" presName="image3" presStyleCnt="0"/>
      <dgm:spPr/>
    </dgm:pt>
    <dgm:pt modelId="{94068D91-D358-437B-BC16-224FE7B7F867}" type="pres">
      <dgm:prSet presAssocID="{309DFA58-E3FF-4F5E-B64E-688847DD6A5A}" presName="imageRepeatNode" presStyleLbl="alignAcc1" presStyleIdx="2" presStyleCnt="3"/>
      <dgm:spPr/>
      <dgm:t>
        <a:bodyPr/>
        <a:lstStyle/>
        <a:p>
          <a:endParaRPr lang="en-GB"/>
        </a:p>
      </dgm:t>
    </dgm:pt>
    <dgm:pt modelId="{0E356690-885D-4D2F-94B2-5CE3BEEC9A63}" type="pres">
      <dgm:prSet presAssocID="{309DFA58-E3FF-4F5E-B64E-688847DD6A5A}" presName="imageaccent3" presStyleCnt="0"/>
      <dgm:spPr/>
    </dgm:pt>
    <dgm:pt modelId="{EDD51345-12F6-492A-ABBF-669AE10DB544}" type="pres">
      <dgm:prSet presAssocID="{309DFA58-E3FF-4F5E-B64E-688847DD6A5A}" presName="accentRepeatNode" presStyleLbl="solidAlignAcc1" presStyleIdx="5" presStyleCnt="6"/>
      <dgm:spPr/>
    </dgm:pt>
  </dgm:ptLst>
  <dgm:cxnLst>
    <dgm:cxn modelId="{0F2DBD41-873C-4BFF-8782-A7F1C5AC3B30}" type="presOf" srcId="{309DFA58-E3FF-4F5E-B64E-688847DD6A5A}" destId="{94068D91-D358-437B-BC16-224FE7B7F867}" srcOrd="0" destOrd="0" presId="urn:microsoft.com/office/officeart/2008/layout/HexagonCluster"/>
    <dgm:cxn modelId="{E9982E3F-0F25-4E84-96D0-0B9D11BE3142}" type="presOf" srcId="{5631C681-E497-43BE-92A3-414E1D11B587}" destId="{31F75FA6-C1E4-4AA8-9730-052C6DBB0CBB}" srcOrd="0" destOrd="0" presId="urn:microsoft.com/office/officeart/2008/layout/HexagonCluster"/>
    <dgm:cxn modelId="{5168C8FC-C8A6-4F7F-92E9-C0D44A0EDF7F}" srcId="{7A9ADB0C-30B1-4C59-8B23-9046528E8D43}" destId="{C6A2C23D-8230-4F5A-A77E-5080E73A335E}" srcOrd="0" destOrd="0" parTransId="{212E98CB-A74A-4501-8DE6-DA1DEC8B14C6}" sibTransId="{FDCB26C8-E72E-46DB-B230-176E6F9F6F94}"/>
    <dgm:cxn modelId="{DA738866-7132-4805-9525-8C9257E4F7B2}" type="presOf" srcId="{FDCB26C8-E72E-46DB-B230-176E6F9F6F94}" destId="{49E0BB3E-0407-4906-B47A-0928054B6D14}" srcOrd="0" destOrd="0" presId="urn:microsoft.com/office/officeart/2008/layout/HexagonCluster"/>
    <dgm:cxn modelId="{3E58A714-8D04-4E8F-A4B4-98D69B4A1005}" type="presOf" srcId="{C6A2C23D-8230-4F5A-A77E-5080E73A335E}" destId="{494C5A04-34FB-4795-AE13-663854DC0DBB}" srcOrd="0" destOrd="0" presId="urn:microsoft.com/office/officeart/2008/layout/HexagonCluster"/>
    <dgm:cxn modelId="{C034D1D5-7AB2-4FD8-A7E8-21F0F8B3C407}" type="presOf" srcId="{E029C7BF-6657-4D4A-A65F-EF5EEA837BFD}" destId="{298AAB61-84CC-4D84-AAB3-8DAB9DB9001C}" srcOrd="0" destOrd="0" presId="urn:microsoft.com/office/officeart/2008/layout/HexagonCluster"/>
    <dgm:cxn modelId="{A5BAA215-ECE7-4369-BE23-42058F408490}" type="presOf" srcId="{096377E7-7639-439D-AE73-0448771DACE2}" destId="{689DD591-310A-4EB8-B5F7-1480CD5F50EC}" srcOrd="0" destOrd="0" presId="urn:microsoft.com/office/officeart/2008/layout/HexagonCluster"/>
    <dgm:cxn modelId="{36B9B328-A1DE-467F-8E73-CEFA48862B7D}" srcId="{7A9ADB0C-30B1-4C59-8B23-9046528E8D43}" destId="{E029C7BF-6657-4D4A-A65F-EF5EEA837BFD}" srcOrd="1" destOrd="0" parTransId="{CE91A68C-64D4-44FA-8A07-AD2CB8B84AEA}" sibTransId="{5631C681-E497-43BE-92A3-414E1D11B587}"/>
    <dgm:cxn modelId="{3EDAF8F4-BEB4-4AFB-A524-B335ACDC1C9F}" srcId="{7A9ADB0C-30B1-4C59-8B23-9046528E8D43}" destId="{096377E7-7639-439D-AE73-0448771DACE2}" srcOrd="2" destOrd="0" parTransId="{85DB084A-120A-448F-B6D2-4E701366C3C6}" sibTransId="{309DFA58-E3FF-4F5E-B64E-688847DD6A5A}"/>
    <dgm:cxn modelId="{404DD5C4-BDEF-4784-8162-4465D54980BC}" type="presOf" srcId="{7A9ADB0C-30B1-4C59-8B23-9046528E8D43}" destId="{3EAA29F7-E78F-4103-8787-51AF6725AEED}" srcOrd="0" destOrd="0" presId="urn:microsoft.com/office/officeart/2008/layout/HexagonCluster"/>
    <dgm:cxn modelId="{DC7900DE-230B-4539-B4B0-F8C95388803B}" type="presParOf" srcId="{3EAA29F7-E78F-4103-8787-51AF6725AEED}" destId="{1567D20B-F148-4B5D-A558-316E2CE07F0B}" srcOrd="0" destOrd="0" presId="urn:microsoft.com/office/officeart/2008/layout/HexagonCluster"/>
    <dgm:cxn modelId="{ABA0B061-DC06-4C7E-868B-B032E738E8CB}" type="presParOf" srcId="{1567D20B-F148-4B5D-A558-316E2CE07F0B}" destId="{494C5A04-34FB-4795-AE13-663854DC0DBB}" srcOrd="0" destOrd="0" presId="urn:microsoft.com/office/officeart/2008/layout/HexagonCluster"/>
    <dgm:cxn modelId="{BB90B59D-5958-4DAA-A2A9-F2AD8EB87724}" type="presParOf" srcId="{3EAA29F7-E78F-4103-8787-51AF6725AEED}" destId="{7BF99A88-C661-49A2-AB82-1456951CDD48}" srcOrd="1" destOrd="0" presId="urn:microsoft.com/office/officeart/2008/layout/HexagonCluster"/>
    <dgm:cxn modelId="{A1BFE7E7-1A8F-4E1B-8563-132DBFECEDD8}" type="presParOf" srcId="{7BF99A88-C661-49A2-AB82-1456951CDD48}" destId="{5014AA58-5982-4A12-9032-BF5DDC546C19}" srcOrd="0" destOrd="0" presId="urn:microsoft.com/office/officeart/2008/layout/HexagonCluster"/>
    <dgm:cxn modelId="{76F24F15-2D68-4F6C-A62E-444F1EE06FD3}" type="presParOf" srcId="{3EAA29F7-E78F-4103-8787-51AF6725AEED}" destId="{332051E9-EB88-4E41-907B-99451CC1C8CA}" srcOrd="2" destOrd="0" presId="urn:microsoft.com/office/officeart/2008/layout/HexagonCluster"/>
    <dgm:cxn modelId="{4DD83DC4-0B88-4F85-ADCD-19898CC92EFD}" type="presParOf" srcId="{332051E9-EB88-4E41-907B-99451CC1C8CA}" destId="{49E0BB3E-0407-4906-B47A-0928054B6D14}" srcOrd="0" destOrd="0" presId="urn:microsoft.com/office/officeart/2008/layout/HexagonCluster"/>
    <dgm:cxn modelId="{D7845663-57F9-4887-9520-87FE5442E7F8}" type="presParOf" srcId="{3EAA29F7-E78F-4103-8787-51AF6725AEED}" destId="{3F762D06-5D13-49F0-BF34-6A3DB0267092}" srcOrd="3" destOrd="0" presId="urn:microsoft.com/office/officeart/2008/layout/HexagonCluster"/>
    <dgm:cxn modelId="{D8632BFF-4C3F-41DA-8335-D41DF4D3BD90}" type="presParOf" srcId="{3F762D06-5D13-49F0-BF34-6A3DB0267092}" destId="{A0BD1FC6-9550-4499-81E2-BEAC21E144CB}" srcOrd="0" destOrd="0" presId="urn:microsoft.com/office/officeart/2008/layout/HexagonCluster"/>
    <dgm:cxn modelId="{FF460E59-0FC4-4869-AF4E-222E73E8AFBC}" type="presParOf" srcId="{3EAA29F7-E78F-4103-8787-51AF6725AEED}" destId="{B753A327-3F1D-448E-8C70-B05B9CEAF2DF}" srcOrd="4" destOrd="0" presId="urn:microsoft.com/office/officeart/2008/layout/HexagonCluster"/>
    <dgm:cxn modelId="{F1060735-1DA8-48C3-A9AD-6B849DA6152D}" type="presParOf" srcId="{B753A327-3F1D-448E-8C70-B05B9CEAF2DF}" destId="{298AAB61-84CC-4D84-AAB3-8DAB9DB9001C}" srcOrd="0" destOrd="0" presId="urn:microsoft.com/office/officeart/2008/layout/HexagonCluster"/>
    <dgm:cxn modelId="{A8D8F2BE-B94B-40C7-BAE0-1CFCC97F4E6D}" type="presParOf" srcId="{3EAA29F7-E78F-4103-8787-51AF6725AEED}" destId="{C64EBB7E-4EEA-4FCE-BCC6-06C7328D0A38}" srcOrd="5" destOrd="0" presId="urn:microsoft.com/office/officeart/2008/layout/HexagonCluster"/>
    <dgm:cxn modelId="{CA97919F-027E-44B9-B7DB-5D7806730F72}" type="presParOf" srcId="{C64EBB7E-4EEA-4FCE-BCC6-06C7328D0A38}" destId="{E88B44AB-5C77-4FB6-B372-D3AD4CE21779}" srcOrd="0" destOrd="0" presId="urn:microsoft.com/office/officeart/2008/layout/HexagonCluster"/>
    <dgm:cxn modelId="{39DA64D8-0182-450E-9832-C460BFE005D3}" type="presParOf" srcId="{3EAA29F7-E78F-4103-8787-51AF6725AEED}" destId="{BD95AC06-0AB3-4148-8A60-0AB8AD2CBA8A}" srcOrd="6" destOrd="0" presId="urn:microsoft.com/office/officeart/2008/layout/HexagonCluster"/>
    <dgm:cxn modelId="{9D58690E-BDA4-40CF-9283-8BA32E3D3712}" type="presParOf" srcId="{BD95AC06-0AB3-4148-8A60-0AB8AD2CBA8A}" destId="{31F75FA6-C1E4-4AA8-9730-052C6DBB0CBB}" srcOrd="0" destOrd="0" presId="urn:microsoft.com/office/officeart/2008/layout/HexagonCluster"/>
    <dgm:cxn modelId="{12BE8F8D-7AB9-4853-8CB6-878865EAE1AB}" type="presParOf" srcId="{3EAA29F7-E78F-4103-8787-51AF6725AEED}" destId="{6CDF700C-3B28-4CCC-9DE7-0659191B8B87}" srcOrd="7" destOrd="0" presId="urn:microsoft.com/office/officeart/2008/layout/HexagonCluster"/>
    <dgm:cxn modelId="{3D6F8180-6782-456C-BA86-2EE166DDB9AD}" type="presParOf" srcId="{6CDF700C-3B28-4CCC-9DE7-0659191B8B87}" destId="{D4D98445-2C42-4439-B84E-975C7A76E089}" srcOrd="0" destOrd="0" presId="urn:microsoft.com/office/officeart/2008/layout/HexagonCluster"/>
    <dgm:cxn modelId="{B441D6A9-1A42-4AD4-9670-B2D0BC195064}" type="presParOf" srcId="{3EAA29F7-E78F-4103-8787-51AF6725AEED}" destId="{3D2301EC-DFEB-4FE0-B988-FA9E046A8788}" srcOrd="8" destOrd="0" presId="urn:microsoft.com/office/officeart/2008/layout/HexagonCluster"/>
    <dgm:cxn modelId="{BC95A7FD-CF55-4326-AAD9-0B746EF94B97}" type="presParOf" srcId="{3D2301EC-DFEB-4FE0-B988-FA9E046A8788}" destId="{689DD591-310A-4EB8-B5F7-1480CD5F50EC}" srcOrd="0" destOrd="0" presId="urn:microsoft.com/office/officeart/2008/layout/HexagonCluster"/>
    <dgm:cxn modelId="{B601B328-19F3-4ABD-BD63-E07A762A2A9D}" type="presParOf" srcId="{3EAA29F7-E78F-4103-8787-51AF6725AEED}" destId="{E329559F-4214-430C-BE71-38D9DD7757BA}" srcOrd="9" destOrd="0" presId="urn:microsoft.com/office/officeart/2008/layout/HexagonCluster"/>
    <dgm:cxn modelId="{0C23BF93-7557-4D19-A2B2-892BBC828313}" type="presParOf" srcId="{E329559F-4214-430C-BE71-38D9DD7757BA}" destId="{CBB214DE-3BDC-4DFA-9E28-C53A3E228E5E}" srcOrd="0" destOrd="0" presId="urn:microsoft.com/office/officeart/2008/layout/HexagonCluster"/>
    <dgm:cxn modelId="{2DA8979E-7D28-4308-BD69-28F633DD2210}" type="presParOf" srcId="{3EAA29F7-E78F-4103-8787-51AF6725AEED}" destId="{33774194-6CF0-407F-9297-0A04C6E6B07D}" srcOrd="10" destOrd="0" presId="urn:microsoft.com/office/officeart/2008/layout/HexagonCluster"/>
    <dgm:cxn modelId="{47B4FD1D-1D7F-42D8-A2B6-D9DBB7312FBA}" type="presParOf" srcId="{33774194-6CF0-407F-9297-0A04C6E6B07D}" destId="{94068D91-D358-437B-BC16-224FE7B7F867}" srcOrd="0" destOrd="0" presId="urn:microsoft.com/office/officeart/2008/layout/HexagonCluster"/>
    <dgm:cxn modelId="{C6C8D10A-D103-41AE-85FE-8365413520C9}" type="presParOf" srcId="{3EAA29F7-E78F-4103-8787-51AF6725AEED}" destId="{0E356690-885D-4D2F-94B2-5CE3BEEC9A63}" srcOrd="11" destOrd="0" presId="urn:microsoft.com/office/officeart/2008/layout/HexagonCluster"/>
    <dgm:cxn modelId="{71F8E10C-B568-436D-96BC-7FC4C5645078}" type="presParOf" srcId="{0E356690-885D-4D2F-94B2-5CE3BEEC9A63}" destId="{EDD51345-12F6-492A-ABBF-669AE10DB544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4C5A04-34FB-4795-AE13-663854DC0DBB}">
      <dsp:nvSpPr>
        <dsp:cNvPr id="0" name=""/>
        <dsp:cNvSpPr/>
      </dsp:nvSpPr>
      <dsp:spPr>
        <a:xfrm>
          <a:off x="2178670" y="3742307"/>
          <a:ext cx="2548736" cy="2197455"/>
        </a:xfrm>
        <a:prstGeom prst="hexagon">
          <a:avLst>
            <a:gd name="adj" fmla="val 25000"/>
            <a:gd name="vf" fmla="val 115470"/>
          </a:avLst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err="1" smtClean="0"/>
            <a:t>Opportunities</a:t>
          </a:r>
          <a:r>
            <a:rPr lang="de-DE" sz="2200" kern="1200" dirty="0" smtClean="0"/>
            <a:t> </a:t>
          </a:r>
          <a:r>
            <a:rPr lang="de-DE" sz="2200" kern="1200" dirty="0" err="1" smtClean="0"/>
            <a:t>to</a:t>
          </a:r>
          <a:r>
            <a:rPr lang="de-DE" sz="2200" kern="1200" dirty="0" smtClean="0"/>
            <a:t> </a:t>
          </a:r>
          <a:r>
            <a:rPr lang="de-DE" sz="2200" kern="1200" dirty="0" err="1" smtClean="0"/>
            <a:t>talk</a:t>
          </a:r>
          <a:r>
            <a:rPr lang="de-DE" sz="2200" kern="1200" dirty="0" smtClean="0"/>
            <a:t> </a:t>
          </a:r>
          <a:r>
            <a:rPr lang="de-DE" sz="2200" kern="1200" dirty="0" err="1" smtClean="0"/>
            <a:t>about</a:t>
          </a:r>
          <a:r>
            <a:rPr lang="de-DE" sz="2200" kern="1200" dirty="0" smtClean="0"/>
            <a:t> </a:t>
          </a:r>
          <a:r>
            <a:rPr lang="de-DE" sz="2200" kern="1200" dirty="0" err="1" smtClean="0"/>
            <a:t>particle</a:t>
          </a:r>
          <a:r>
            <a:rPr lang="de-DE" sz="2200" kern="1200" dirty="0" smtClean="0"/>
            <a:t> </a:t>
          </a:r>
          <a:r>
            <a:rPr lang="de-DE" sz="2200" kern="1200" dirty="0" err="1" smtClean="0"/>
            <a:t>physics</a:t>
          </a:r>
          <a:endParaRPr lang="en-GB" sz="2200" kern="1200" dirty="0"/>
        </a:p>
      </dsp:txBody>
      <dsp:txXfrm>
        <a:off x="2574186" y="4083311"/>
        <a:ext cx="1757704" cy="1515447"/>
      </dsp:txXfrm>
    </dsp:sp>
    <dsp:sp modelId="{5014AA58-5982-4A12-9032-BF5DDC546C19}">
      <dsp:nvSpPr>
        <dsp:cNvPr id="0" name=""/>
        <dsp:cNvSpPr/>
      </dsp:nvSpPr>
      <dsp:spPr>
        <a:xfrm>
          <a:off x="2244883" y="4712439"/>
          <a:ext cx="298410" cy="2571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E0BB3E-0407-4906-B47A-0928054B6D14}">
      <dsp:nvSpPr>
        <dsp:cNvPr id="0" name=""/>
        <dsp:cNvSpPr/>
      </dsp:nvSpPr>
      <dsp:spPr>
        <a:xfrm>
          <a:off x="0" y="2562010"/>
          <a:ext cx="2548736" cy="2197455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BD1FC6-9550-4499-81E2-BEAC21E144CB}">
      <dsp:nvSpPr>
        <dsp:cNvPr id="0" name=""/>
        <dsp:cNvSpPr/>
      </dsp:nvSpPr>
      <dsp:spPr>
        <a:xfrm>
          <a:off x="1735136" y="4469180"/>
          <a:ext cx="298410" cy="2571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98AAB61-84CC-4D84-AAB3-8DAB9DB9001C}">
      <dsp:nvSpPr>
        <dsp:cNvPr id="0" name=""/>
        <dsp:cNvSpPr/>
      </dsp:nvSpPr>
      <dsp:spPr>
        <a:xfrm>
          <a:off x="4350085" y="2535884"/>
          <a:ext cx="2548736" cy="2197455"/>
        </a:xfrm>
        <a:prstGeom prst="hexagon">
          <a:avLst>
            <a:gd name="adj" fmla="val 25000"/>
            <a:gd name="vf" fmla="val 115470"/>
          </a:avLst>
        </a:prstGeom>
        <a:solidFill>
          <a:schemeClr val="accent1">
            <a:lumMod val="7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Demonstration </a:t>
          </a:r>
          <a:r>
            <a:rPr lang="de-DE" sz="2200" kern="1200" dirty="0" err="1" smtClean="0"/>
            <a:t>experiments</a:t>
          </a:r>
          <a:r>
            <a:rPr lang="de-DE" sz="2200" kern="1200" dirty="0" smtClean="0"/>
            <a:t> / </a:t>
          </a:r>
          <a:r>
            <a:rPr lang="de-DE" sz="2200" kern="1200" dirty="0" err="1" smtClean="0"/>
            <a:t>mechanical</a:t>
          </a:r>
          <a:r>
            <a:rPr lang="de-DE" sz="2200" kern="1200" dirty="0" smtClean="0"/>
            <a:t> </a:t>
          </a:r>
          <a:r>
            <a:rPr lang="de-DE" sz="2200" kern="1200" dirty="0" err="1" smtClean="0"/>
            <a:t>analogies</a:t>
          </a:r>
          <a:endParaRPr lang="en-GB" sz="2200" kern="1200" dirty="0"/>
        </a:p>
      </dsp:txBody>
      <dsp:txXfrm>
        <a:off x="4745601" y="2876888"/>
        <a:ext cx="1757704" cy="1515447"/>
      </dsp:txXfrm>
    </dsp:sp>
    <dsp:sp modelId="{E88B44AB-5C77-4FB6-B372-D3AD4CE21779}">
      <dsp:nvSpPr>
        <dsp:cNvPr id="0" name=""/>
        <dsp:cNvSpPr/>
      </dsp:nvSpPr>
      <dsp:spPr>
        <a:xfrm>
          <a:off x="6092477" y="4440732"/>
          <a:ext cx="298410" cy="2571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1F75FA6-C1E4-4AA8-9730-052C6DBB0CBB}">
      <dsp:nvSpPr>
        <dsp:cNvPr id="0" name=""/>
        <dsp:cNvSpPr/>
      </dsp:nvSpPr>
      <dsp:spPr>
        <a:xfrm>
          <a:off x="6521499" y="3742307"/>
          <a:ext cx="2548736" cy="2197455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D98445-2C42-4439-B84E-975C7A76E089}">
      <dsp:nvSpPr>
        <dsp:cNvPr id="0" name=""/>
        <dsp:cNvSpPr/>
      </dsp:nvSpPr>
      <dsp:spPr>
        <a:xfrm>
          <a:off x="6587712" y="4712439"/>
          <a:ext cx="298410" cy="2571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9DD591-310A-4EB8-B5F7-1480CD5F50EC}">
      <dsp:nvSpPr>
        <dsp:cNvPr id="0" name=""/>
        <dsp:cNvSpPr/>
      </dsp:nvSpPr>
      <dsp:spPr>
        <a:xfrm>
          <a:off x="2178670" y="1334686"/>
          <a:ext cx="2548736" cy="2197455"/>
        </a:xfrm>
        <a:prstGeom prst="hexagon">
          <a:avLst>
            <a:gd name="adj" fmla="val 25000"/>
            <a:gd name="vf" fmla="val 115470"/>
          </a:avLst>
        </a:prstGeom>
        <a:solidFill>
          <a:schemeClr val="tx1">
            <a:lumMod val="65000"/>
            <a:lumOff val="35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27940" rIns="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2200" kern="1200" dirty="0" smtClean="0"/>
            <a:t>„Real“ </a:t>
          </a:r>
          <a:r>
            <a:rPr lang="de-DE" sz="2200" kern="1200" dirty="0" err="1" smtClean="0"/>
            <a:t>particle</a:t>
          </a:r>
          <a:r>
            <a:rPr lang="de-DE" sz="2200" kern="1200" dirty="0" smtClean="0"/>
            <a:t> </a:t>
          </a:r>
          <a:r>
            <a:rPr lang="de-DE" sz="2200" kern="1200" dirty="0" err="1" smtClean="0"/>
            <a:t>physics</a:t>
          </a:r>
          <a:r>
            <a:rPr lang="de-DE" sz="2200" kern="1200" dirty="0" smtClean="0"/>
            <a:t> </a:t>
          </a:r>
          <a:r>
            <a:rPr lang="de-DE" sz="2200" kern="1200" dirty="0" err="1" smtClean="0"/>
            <a:t>measurements</a:t>
          </a:r>
          <a:endParaRPr lang="en-GB" sz="2200" kern="1200" dirty="0"/>
        </a:p>
      </dsp:txBody>
      <dsp:txXfrm>
        <a:off x="2574186" y="1675690"/>
        <a:ext cx="1757704" cy="1515447"/>
      </dsp:txXfrm>
    </dsp:sp>
    <dsp:sp modelId="{CBB214DE-3BDC-4DFA-9E28-C53A3E228E5E}">
      <dsp:nvSpPr>
        <dsp:cNvPr id="0" name=""/>
        <dsp:cNvSpPr/>
      </dsp:nvSpPr>
      <dsp:spPr>
        <a:xfrm>
          <a:off x="3906550" y="1382293"/>
          <a:ext cx="298410" cy="2571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068D91-D358-437B-BC16-224FE7B7F867}">
      <dsp:nvSpPr>
        <dsp:cNvPr id="0" name=""/>
        <dsp:cNvSpPr/>
      </dsp:nvSpPr>
      <dsp:spPr>
        <a:xfrm>
          <a:off x="4350085" y="134068"/>
          <a:ext cx="2548736" cy="2197455"/>
        </a:xfrm>
        <a:prstGeom prst="hexagon">
          <a:avLst>
            <a:gd name="adj" fmla="val 25000"/>
            <a:gd name="vf" fmla="val 115470"/>
          </a:avLst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DD51345-12F6-492A-ABBF-669AE10DB544}">
      <dsp:nvSpPr>
        <dsp:cNvPr id="0" name=""/>
        <dsp:cNvSpPr/>
      </dsp:nvSpPr>
      <dsp:spPr>
        <a:xfrm>
          <a:off x="4425368" y="1098975"/>
          <a:ext cx="298410" cy="257192"/>
        </a:xfrm>
        <a:prstGeom prst="hexagon">
          <a:avLst>
            <a:gd name="adj" fmla="val 25000"/>
            <a:gd name="vf" fmla="val 11547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D97AE-4E1D-4EC6-B782-F0BF6BE147E5}" type="datetimeFigureOut">
              <a:rPr lang="en-GB" smtClean="0"/>
              <a:t>12.11.16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801B5-039F-4BB6-B436-EF61AFC12DF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2066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839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356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405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dirty="0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noProof="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80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45272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9608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88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6922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227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S'Cool LAB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857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4216" y="64501"/>
            <a:ext cx="10986370" cy="9501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4216" y="1164921"/>
            <a:ext cx="11938347" cy="5098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4216" y="6374530"/>
            <a:ext cx="9655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elv"/>
              </a:defRPr>
            </a:lvl1pPr>
          </a:lstStyle>
          <a:p>
            <a:r>
              <a:rPr lang="en-GB" noProof="0" dirty="0" smtClean="0">
                <a:solidFill>
                  <a:prstClr val="black">
                    <a:tint val="75000"/>
                  </a:prstClr>
                </a:solidFill>
              </a:rPr>
              <a:t>12/11/2016</a:t>
            </a:r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95191" y="6374530"/>
            <a:ext cx="10216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elv"/>
              </a:defRPr>
            </a:lvl1pPr>
          </a:lstStyle>
          <a:p>
            <a:r>
              <a:rPr lang="en-GB" noProof="0" dirty="0" smtClean="0">
                <a:solidFill>
                  <a:prstClr val="black">
                    <a:tint val="75000"/>
                  </a:prstClr>
                </a:solidFill>
              </a:rPr>
              <a:t>IPPOG</a:t>
            </a:r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1522" y="6374530"/>
            <a:ext cx="5010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elv"/>
              </a:defRPr>
            </a:lvl1pPr>
          </a:lstStyle>
          <a:p>
            <a:fld id="{95D2F11B-D4E4-4B88-BE09-09F37D7AFAAD}" type="slidenum">
              <a:rPr lang="en-GB" noProof="0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559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elv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elv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elv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elv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ppog.web.cern.ch/resources/2014/any-cooler-and-youll-freeze" TargetMode="External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ppog.web.cern.ch/resources/2012/dans-la-peau-d-un-chercher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ippog.web.cern.ch/resources/2014/salad-bowl-accelerator" TargetMode="External"/><Relationship Id="rId4" Type="http://schemas.openxmlformats.org/officeDocument/2006/relationships/hyperlink" Target="http://ippog.web.cern.ch/resources/2011/travelling-exhibition-weltmaschine" TargetMode="External"/><Relationship Id="rId5" Type="http://schemas.openxmlformats.org/officeDocument/2006/relationships/hyperlink" Target="http://www.springer.com/cda/content/document/cda_downloaddocument/9783642377136-c1.pdf?SGWID=0-0-45-1415407-p175274474" TargetMode="External"/><Relationship Id="rId6" Type="http://schemas.openxmlformats.org/officeDocument/2006/relationships/image" Target="../media/image8.jpeg"/><Relationship Id="rId7" Type="http://schemas.openxmlformats.org/officeDocument/2006/relationships/image" Target="../media/image9.emf"/><Relationship Id="rId8" Type="http://schemas.openxmlformats.org/officeDocument/2006/relationships/image" Target="../media/image10.jpeg"/><Relationship Id="rId9" Type="http://schemas.openxmlformats.org/officeDocument/2006/relationships/image" Target="../media/image11.png"/><Relationship Id="rId10" Type="http://schemas.microsoft.com/office/2007/relationships/hdphoto" Target="../media/hdphoto1.wdp"/><Relationship Id="rId11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newtonianlabs.com/eit/ElectrodynamicIonTraps.html" TargetMode="Externa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png"/><Relationship Id="rId12" Type="http://schemas.openxmlformats.org/officeDocument/2006/relationships/image" Target="../media/image17.emf"/><Relationship Id="rId1" Type="http://schemas.openxmlformats.org/officeDocument/2006/relationships/video" Target="NULL" TargetMode="External"/><Relationship Id="rId2" Type="http://schemas.microsoft.com/office/2007/relationships/media" Target="../media/media1.mp4"/><Relationship Id="rId3" Type="http://schemas.openxmlformats.org/officeDocument/2006/relationships/slideLayout" Target="../slideLayouts/slideLayout2.xml"/><Relationship Id="rId4" Type="http://schemas.openxmlformats.org/officeDocument/2006/relationships/hyperlink" Target="http://scool.web.cern.ch/sites/scool.web.cern.ch/files/documents/SCoolLAB_CloudChamber_DIYManual_2016_v2.pdf" TargetMode="External"/><Relationship Id="rId5" Type="http://schemas.openxmlformats.org/officeDocument/2006/relationships/hyperlink" Target="http://www.muonhunter.com/" TargetMode="External"/><Relationship Id="rId6" Type="http://schemas.openxmlformats.org/officeDocument/2006/relationships/hyperlink" Target="http://ippog.web.cern.ch/resources/2014/construction-cosmo-experiment" TargetMode="External"/><Relationship Id="rId7" Type="http://schemas.openxmlformats.org/officeDocument/2006/relationships/hyperlink" Target="http://rcl-munich.informatik.unibw-muenchen.de/" TargetMode="External"/><Relationship Id="rId8" Type="http://schemas.openxmlformats.org/officeDocument/2006/relationships/image" Target="../media/image13.png"/><Relationship Id="rId9" Type="http://schemas.openxmlformats.org/officeDocument/2006/relationships/image" Target="../media/image14.jpeg"/><Relationship Id="rId10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062012/files/CERN-THESIS-2015-169.pdf" TargetMode="External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jablotron.com/en/about-jablotron-1/about-us/international-cooperation/jablotron-mx-10-1.aspx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Helv"/>
              </a:rPr>
              <a:t>Panel report: </a:t>
            </a:r>
            <a:r>
              <a:rPr lang="en-GB" dirty="0" smtClean="0">
                <a:latin typeface="Helv"/>
              </a:rPr>
              <a:t/>
            </a:r>
            <a:br>
              <a:rPr lang="en-GB" dirty="0" smtClean="0">
                <a:latin typeface="Helv"/>
              </a:rPr>
            </a:br>
            <a:r>
              <a:rPr lang="en-GB" dirty="0" smtClean="0">
                <a:latin typeface="Helv"/>
              </a:rPr>
              <a:t>Table </a:t>
            </a:r>
            <a:r>
              <a:rPr lang="en-GB" dirty="0">
                <a:latin typeface="Helv"/>
              </a:rPr>
              <a:t>top </a:t>
            </a:r>
            <a:r>
              <a:rPr lang="en-GB" dirty="0" smtClean="0">
                <a:latin typeface="Helv"/>
              </a:rPr>
              <a:t>experiment</a:t>
            </a:r>
            <a:br>
              <a:rPr lang="en-GB" dirty="0" smtClean="0">
                <a:latin typeface="Helv"/>
              </a:rPr>
            </a:br>
            <a:r>
              <a:rPr lang="en-GB" sz="2700" dirty="0" smtClean="0">
                <a:latin typeface="Helv"/>
              </a:rPr>
              <a:t>show </a:t>
            </a:r>
            <a:r>
              <a:rPr lang="en-GB" sz="2700" dirty="0">
                <a:latin typeface="Helv"/>
              </a:rPr>
              <a:t>experiments or activities, which offer insight and excitement to </a:t>
            </a:r>
            <a:r>
              <a:rPr lang="en-GB" sz="2700" dirty="0" smtClean="0">
                <a:latin typeface="Helv"/>
              </a:rPr>
              <a:t>students - “playing</a:t>
            </a:r>
            <a:r>
              <a:rPr lang="en-GB" sz="2700" dirty="0">
                <a:latin typeface="Helv"/>
              </a:rPr>
              <a:t>” and experiencing particle physics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5168882"/>
            <a:ext cx="10515600" cy="1500187"/>
          </a:xfrm>
        </p:spPr>
        <p:txBody>
          <a:bodyPr/>
          <a:lstStyle/>
          <a:p>
            <a:r>
              <a:rPr lang="de-DE" dirty="0" smtClean="0">
                <a:latin typeface="Helv"/>
              </a:rPr>
              <a:t>Julia.woithe@cern.ch</a:t>
            </a:r>
            <a:endParaRPr lang="en-GB" dirty="0">
              <a:latin typeface="Helv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Helv"/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  <a:latin typeface="Helv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  <a:latin typeface="Helv"/>
              </a:rPr>
              <a:pPr/>
              <a:t>1</a:t>
            </a:fld>
            <a:endParaRPr lang="en-GB">
              <a:solidFill>
                <a:prstClr val="black">
                  <a:tint val="75000"/>
                </a:prstClr>
              </a:solidFill>
              <a:latin typeface="Helv"/>
            </a:endParaRPr>
          </a:p>
        </p:txBody>
      </p:sp>
    </p:spTree>
    <p:extLst>
      <p:ext uri="{BB962C8B-B14F-4D97-AF65-F5344CB8AC3E}">
        <p14:creationId xmlns:p14="http://schemas.microsoft.com/office/powerpoint/2010/main" val="3467100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Categories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3127830390"/>
              </p:ext>
            </p:extLst>
          </p:nvPr>
        </p:nvGraphicFramePr>
        <p:xfrm>
          <a:off x="1089764" y="64502"/>
          <a:ext cx="9070236" cy="60738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8734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Opportunities to talk about particle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 smtClean="0"/>
              <a:t>For </a:t>
            </a:r>
            <a:r>
              <a:rPr lang="de-DE" sz="2400" dirty="0" err="1" smtClean="0"/>
              <a:t>example</a:t>
            </a:r>
            <a:endParaRPr lang="de-DE" sz="2400" dirty="0" smtClean="0"/>
          </a:p>
          <a:p>
            <a:r>
              <a:rPr lang="de-DE" sz="2400" dirty="0" err="1" smtClean="0"/>
              <a:t>Playing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</a:t>
            </a:r>
            <a:r>
              <a:rPr lang="de-DE" sz="2400" dirty="0" err="1" smtClean="0"/>
              <a:t>protons</a:t>
            </a:r>
            <a:endParaRPr lang="de-DE" sz="2400" dirty="0" smtClean="0"/>
          </a:p>
          <a:p>
            <a:r>
              <a:rPr lang="en-GB" sz="2400" dirty="0" err="1"/>
              <a:t>Pavlidou</a:t>
            </a:r>
            <a:r>
              <a:rPr lang="en-GB" sz="2400" dirty="0"/>
              <a:t>, M., &amp; </a:t>
            </a:r>
            <a:r>
              <a:rPr lang="en-GB" sz="2400" dirty="0" err="1"/>
              <a:t>Lazzeroni</a:t>
            </a:r>
            <a:r>
              <a:rPr lang="en-GB" sz="2400" dirty="0"/>
              <a:t>, C. (2016). Particle physics for primary </a:t>
            </a:r>
            <a:r>
              <a:rPr lang="en-GB" sz="2400" dirty="0" smtClean="0"/>
              <a:t>schools - enthusing </a:t>
            </a:r>
            <a:r>
              <a:rPr lang="en-GB" sz="2400" dirty="0"/>
              <a:t>future physicists. Physics Education, 51(5), </a:t>
            </a:r>
            <a:r>
              <a:rPr lang="en-GB" sz="2400" dirty="0" smtClean="0"/>
              <a:t>054003.</a:t>
            </a:r>
          </a:p>
          <a:p>
            <a:r>
              <a:rPr lang="de-DE" sz="2400" dirty="0" smtClean="0">
                <a:hlinkClick r:id="rId2"/>
              </a:rPr>
              <a:t>Mystery </a:t>
            </a:r>
            <a:r>
              <a:rPr lang="de-DE" sz="2400" dirty="0" err="1" smtClean="0">
                <a:hlinkClick r:id="rId2"/>
              </a:rPr>
              <a:t>boxes</a:t>
            </a:r>
            <a:endParaRPr lang="en-GB" sz="2400" dirty="0" smtClean="0"/>
          </a:p>
          <a:p>
            <a:r>
              <a:rPr lang="en-GB" sz="2400" dirty="0" smtClean="0">
                <a:hlinkClick r:id="rId3"/>
              </a:rPr>
              <a:t>Liquid nitrogen show </a:t>
            </a:r>
            <a:endParaRPr lang="en-GB" sz="2400" dirty="0" smtClean="0"/>
          </a:p>
          <a:p>
            <a:r>
              <a:rPr lang="de-DE" sz="2400" dirty="0" smtClean="0"/>
              <a:t>…</a:t>
            </a: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 descr="https://2.bp.blogspot.com/--6Yiq-D6dZc/V7ofq-0pOgI/AAAAAAAAC9o/NJbzIO3lkHkMI6CFSUH7m9QKfoytwVz6wCLcB/s1600/thumb_IMG_8746_102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661" y="4518772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9106" y="4518772"/>
            <a:ext cx="2393124" cy="1800000"/>
          </a:xfrm>
          <a:prstGeom prst="rect">
            <a:avLst/>
          </a:prstGeom>
        </p:spPr>
      </p:pic>
      <p:pic>
        <p:nvPicPr>
          <p:cNvPr id="1028" name="Picture 4" descr="https://cds.cern.ch/record/2217647/files/07__MA2966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37929" y="4518772"/>
            <a:ext cx="2697762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ippog.web.cern.ch/sites/ippog.web.cern.ch/files/styles/slideshowbigimage_documents/public/%C3%A9l%C3%A8ves%20de%20Haute%20savoie.jpg?itok=NRPhrA5s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54675" y="4518772"/>
            <a:ext cx="2570809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099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5" y="64501"/>
            <a:ext cx="11938347" cy="950108"/>
          </a:xfrm>
        </p:spPr>
        <p:txBody>
          <a:bodyPr>
            <a:normAutofit fontScale="90000"/>
          </a:bodyPr>
          <a:lstStyle/>
          <a:p>
            <a:pPr lvl="0"/>
            <a:r>
              <a:rPr lang="de-DE" dirty="0"/>
              <a:t>Demonstration </a:t>
            </a:r>
            <a:r>
              <a:rPr lang="de-DE" dirty="0" err="1"/>
              <a:t>experiments</a:t>
            </a:r>
            <a:r>
              <a:rPr lang="de-DE" dirty="0"/>
              <a:t> / </a:t>
            </a:r>
            <a:r>
              <a:rPr lang="de-DE" dirty="0" err="1"/>
              <a:t>mechanical</a:t>
            </a:r>
            <a:r>
              <a:rPr lang="de-DE" dirty="0"/>
              <a:t> </a:t>
            </a:r>
            <a:r>
              <a:rPr lang="de-DE" dirty="0" err="1"/>
              <a:t>analogies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For </a:t>
            </a:r>
            <a:r>
              <a:rPr lang="de-DE" sz="2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example</a:t>
            </a:r>
            <a:endParaRPr lang="de-DE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  <a:hlinkClick r:id="rId2"/>
              </a:rPr>
              <a:t>Quadrupole Ion Traps</a:t>
            </a:r>
            <a:endParaRPr lang="de-DE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Salad bowl </a:t>
            </a:r>
            <a:r>
              <a:rPr lang="de-DE" sz="2000" dirty="0" err="1" smtClean="0">
                <a:latin typeface="Helvetica" panose="020B0604020202020204" pitchFamily="34" charset="0"/>
                <a:cs typeface="Helvetica" panose="020B0604020202020204" pitchFamily="34" charset="0"/>
                <a:hlinkClick r:id="rId3"/>
              </a:rPr>
              <a:t>accelerator</a:t>
            </a:r>
            <a:endParaRPr lang="de-DE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  <a:hlinkClick r:id="rId4"/>
              </a:rPr>
              <a:t>Weltmaschine </a:t>
            </a:r>
            <a:r>
              <a:rPr lang="de-DE" sz="2000" dirty="0" err="1" smtClean="0">
                <a:latin typeface="Helvetica" panose="020B0604020202020204" pitchFamily="34" charset="0"/>
                <a:cs typeface="Helvetica" panose="020B0604020202020204" pitchFamily="34" charset="0"/>
                <a:hlinkClick r:id="rId4"/>
              </a:rPr>
              <a:t>exhibits</a:t>
            </a:r>
            <a:endParaRPr lang="de-DE" sz="20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Feistmantl A., &amp; Woithe, J. (2017). </a:t>
            </a:r>
            <a:r>
              <a:rPr lang="en-GB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Elektromagneten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 der </a:t>
            </a:r>
            <a:r>
              <a:rPr lang="en-GB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Teilchenphysik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GB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GB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hands-on 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– das ATLAS </a:t>
            </a:r>
            <a:r>
              <a:rPr lang="en-GB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Magnetsystem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. PHYSIK in der </a:t>
            </a:r>
            <a:r>
              <a:rPr lang="en-GB" sz="2000" dirty="0" err="1">
                <a:latin typeface="Helvetica" panose="020B0604020202020204" pitchFamily="34" charset="0"/>
                <a:cs typeface="Helvetica" panose="020B0604020202020204" pitchFamily="34" charset="0"/>
              </a:rPr>
              <a:t>Schule</a:t>
            </a:r>
            <a:r>
              <a:rPr lang="en-GB" sz="2000" dirty="0">
                <a:latin typeface="Helvetica" panose="020B0604020202020204" pitchFamily="34" charset="0"/>
                <a:cs typeface="Helvetica" panose="020B0604020202020204" pitchFamily="34" charset="0"/>
              </a:rPr>
              <a:t> 66(1</a:t>
            </a:r>
            <a:r>
              <a:rPr lang="en-GB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) </a:t>
            </a:r>
          </a:p>
          <a:p>
            <a:r>
              <a:rPr lang="de-DE" sz="2000" dirty="0">
                <a:latin typeface="Helvetica" panose="020B0604020202020204" pitchFamily="34" charset="0"/>
                <a:cs typeface="Helvetica" panose="020B0604020202020204" pitchFamily="34" charset="0"/>
                <a:hlinkClick r:id="rId5"/>
              </a:rPr>
              <a:t>Rutherford </a:t>
            </a:r>
            <a:r>
              <a:rPr lang="de-DE" sz="2000" dirty="0" err="1" smtClean="0">
                <a:latin typeface="Helvetica" panose="020B0604020202020204" pitchFamily="34" charset="0"/>
                <a:cs typeface="Helvetica" panose="020B0604020202020204" pitchFamily="34" charset="0"/>
                <a:hlinkClick r:id="rId5"/>
              </a:rPr>
              <a:t>scattering</a:t>
            </a:r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  <a:hlinkClick r:id="rId5"/>
              </a:rPr>
              <a:t> </a:t>
            </a:r>
            <a:r>
              <a:rPr lang="de-DE" sz="2000" dirty="0" err="1" smtClean="0">
                <a:latin typeface="Helvetica" panose="020B0604020202020204" pitchFamily="34" charset="0"/>
                <a:cs typeface="Helvetica" panose="020B0604020202020204" pitchFamily="34" charset="0"/>
                <a:hlinkClick r:id="rId5"/>
              </a:rPr>
              <a:t>with</a:t>
            </a:r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  <a:hlinkClick r:id="rId5"/>
              </a:rPr>
              <a:t> </a:t>
            </a:r>
            <a:r>
              <a:rPr lang="de-DE" sz="2000" dirty="0" err="1" smtClean="0">
                <a:latin typeface="Helvetica" panose="020B0604020202020204" pitchFamily="34" charset="0"/>
                <a:cs typeface="Helvetica" panose="020B0604020202020204" pitchFamily="34" charset="0"/>
                <a:hlinkClick r:id="rId5"/>
              </a:rPr>
              <a:t>marbles</a:t>
            </a:r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(form </a:t>
            </a:r>
            <a:r>
              <a:rPr lang="de-DE" sz="2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factors</a:t>
            </a:r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</a:t>
            </a:r>
            <a:r>
              <a:rPr lang="de-DE" sz="2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cross</a:t>
            </a:r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20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section</a:t>
            </a:r>
            <a:r>
              <a:rPr lang="de-DE" sz="20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, …)</a:t>
            </a:r>
          </a:p>
          <a:p>
            <a:pPr marL="0" indent="0">
              <a:buNone/>
            </a:pPr>
            <a:r>
              <a:rPr lang="de-DE" sz="2000" dirty="0" smtClean="0"/>
              <a:t>!!! </a:t>
            </a:r>
            <a:r>
              <a:rPr lang="de-DE" sz="2000" dirty="0" err="1" smtClean="0"/>
              <a:t>Don‘t</a:t>
            </a:r>
            <a:r>
              <a:rPr lang="de-DE" sz="2000" dirty="0" smtClean="0"/>
              <a:t> </a:t>
            </a:r>
            <a:r>
              <a:rPr lang="de-DE" sz="2000" dirty="0" err="1" smtClean="0"/>
              <a:t>forget</a:t>
            </a:r>
            <a:r>
              <a:rPr lang="de-DE" sz="2000" dirty="0" smtClean="0"/>
              <a:t> </a:t>
            </a:r>
            <a:r>
              <a:rPr lang="de-DE" sz="2000" dirty="0" err="1" smtClean="0"/>
              <a:t>to</a:t>
            </a:r>
            <a:r>
              <a:rPr lang="de-DE" sz="2000" dirty="0" smtClean="0"/>
              <a:t> </a:t>
            </a:r>
            <a:r>
              <a:rPr lang="de-DE" sz="2000" dirty="0" err="1" smtClean="0"/>
              <a:t>discuss</a:t>
            </a:r>
            <a:r>
              <a:rPr lang="de-DE" sz="2000" dirty="0" smtClean="0"/>
              <a:t> </a:t>
            </a:r>
            <a:r>
              <a:rPr lang="de-DE" sz="2000" dirty="0" err="1" smtClean="0"/>
              <a:t>the</a:t>
            </a:r>
            <a:r>
              <a:rPr lang="de-DE" sz="2000" dirty="0" smtClean="0"/>
              <a:t> </a:t>
            </a:r>
            <a:r>
              <a:rPr lang="de-DE" sz="2000" dirty="0" err="1" smtClean="0"/>
              <a:t>limits</a:t>
            </a:r>
            <a:r>
              <a:rPr lang="de-DE" sz="2000" dirty="0" smtClean="0"/>
              <a:t> of </a:t>
            </a:r>
            <a:r>
              <a:rPr lang="de-DE" sz="2000" dirty="0" err="1" smtClean="0"/>
              <a:t>these</a:t>
            </a:r>
            <a:r>
              <a:rPr lang="de-DE" sz="2000" dirty="0" smtClean="0"/>
              <a:t> </a:t>
            </a:r>
            <a:r>
              <a:rPr lang="de-DE" sz="2000" dirty="0" err="1" smtClean="0"/>
              <a:t>models</a:t>
            </a:r>
            <a:r>
              <a:rPr lang="de-DE" sz="2000" dirty="0" smtClean="0"/>
              <a:t>, </a:t>
            </a:r>
            <a:r>
              <a:rPr lang="de-DE" sz="2000" dirty="0" err="1" smtClean="0"/>
              <a:t>avoid</a:t>
            </a:r>
            <a:r>
              <a:rPr lang="de-DE" sz="2000" dirty="0" smtClean="0"/>
              <a:t> </a:t>
            </a:r>
            <a:r>
              <a:rPr lang="de-DE" sz="2000" dirty="0" err="1" smtClean="0"/>
              <a:t>misconceptions</a:t>
            </a:r>
            <a:r>
              <a:rPr lang="de-DE" sz="2000" dirty="0" smtClean="0"/>
              <a:t> !!!</a:t>
            </a:r>
          </a:p>
          <a:p>
            <a:endParaRPr lang="de-DE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2050" name="Picture 2" descr="http://newtonianlabs.com/eit/DSC00127a-sm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164" y="4493268"/>
            <a:ext cx="2518901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748"/>
          <a:stretch/>
        </p:blipFill>
        <p:spPr>
          <a:xfrm>
            <a:off x="9001950" y="4493268"/>
            <a:ext cx="2583305" cy="1800000"/>
          </a:xfrm>
          <a:prstGeom prst="rect">
            <a:avLst/>
          </a:prstGeom>
        </p:spPr>
      </p:pic>
      <p:pic>
        <p:nvPicPr>
          <p:cNvPr id="7" name="Picture 2" descr="http://www.exploreyouruniverse.org/wp-content/uploads/2013/01/IMG_1768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39013" y="4493268"/>
            <a:ext cx="2401993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9" cstate="screen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38954" y="4493268"/>
            <a:ext cx="3165048" cy="1800000"/>
          </a:xfrm>
          <a:prstGeom prst="rect">
            <a:avLst/>
          </a:prstGeom>
        </p:spPr>
      </p:pic>
      <p:pic>
        <p:nvPicPr>
          <p:cNvPr id="2052" name="Picture 4" descr="http://ippog.web.cern.ch/sites/ippog.web.cern.ch/files/styles/slideshowbigimage_documents/public/Higgs1.jpg?itok=7Kw-Vsws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20255" y="2528888"/>
            <a:ext cx="2565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4798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5" y="64501"/>
            <a:ext cx="11938347" cy="950108"/>
          </a:xfrm>
        </p:spPr>
        <p:txBody>
          <a:bodyPr>
            <a:normAutofit/>
          </a:bodyPr>
          <a:lstStyle/>
          <a:p>
            <a:pPr lvl="0"/>
            <a:r>
              <a:rPr lang="de-DE" dirty="0"/>
              <a:t>„Real“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err="1"/>
              <a:t>physics</a:t>
            </a:r>
            <a:r>
              <a:rPr lang="de-DE" dirty="0"/>
              <a:t> </a:t>
            </a:r>
            <a:r>
              <a:rPr lang="de-DE" dirty="0" err="1"/>
              <a:t>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 smtClean="0"/>
              <a:t>For </a:t>
            </a:r>
            <a:r>
              <a:rPr lang="de-DE" sz="2400" dirty="0" err="1" smtClean="0"/>
              <a:t>example</a:t>
            </a:r>
            <a:endParaRPr lang="de-DE" sz="2400" dirty="0" smtClean="0"/>
          </a:p>
          <a:p>
            <a:r>
              <a:rPr lang="de-DE" sz="2400" dirty="0" smtClean="0">
                <a:hlinkClick r:id="rId4"/>
              </a:rPr>
              <a:t>DIY Cloud Chambers</a:t>
            </a:r>
            <a:endParaRPr lang="de-DE" sz="2400" dirty="0" smtClean="0"/>
          </a:p>
          <a:p>
            <a:r>
              <a:rPr lang="de-DE" sz="2400" dirty="0" err="1" smtClean="0">
                <a:hlinkClick r:id="rId5"/>
              </a:rPr>
              <a:t>Muon</a:t>
            </a:r>
            <a:r>
              <a:rPr lang="de-DE" sz="2400" dirty="0" smtClean="0">
                <a:hlinkClick r:id="rId5"/>
              </a:rPr>
              <a:t> Hunter</a:t>
            </a:r>
            <a:endParaRPr lang="de-DE" sz="2400" dirty="0" smtClean="0"/>
          </a:p>
          <a:p>
            <a:r>
              <a:rPr lang="de-DE" sz="2400" dirty="0" smtClean="0"/>
              <a:t>DIY Ionisation </a:t>
            </a:r>
            <a:r>
              <a:rPr lang="de-DE" sz="2400" dirty="0" err="1" smtClean="0"/>
              <a:t>chambers</a:t>
            </a:r>
            <a:endParaRPr lang="de-DE" sz="2400" dirty="0" smtClean="0"/>
          </a:p>
          <a:p>
            <a:r>
              <a:rPr lang="de-DE" sz="2400" dirty="0" smtClean="0">
                <a:hlinkClick r:id="rId6"/>
              </a:rPr>
              <a:t>CosMO</a:t>
            </a:r>
            <a:r>
              <a:rPr lang="de-DE" sz="2400" dirty="0" smtClean="0"/>
              <a:t> and </a:t>
            </a:r>
            <a:r>
              <a:rPr lang="de-DE" sz="2400" dirty="0" err="1" smtClean="0"/>
              <a:t>other</a:t>
            </a:r>
            <a:r>
              <a:rPr lang="de-DE" sz="2400" dirty="0" smtClean="0"/>
              <a:t> </a:t>
            </a:r>
            <a:r>
              <a:rPr lang="de-DE" sz="2400" dirty="0" err="1" smtClean="0"/>
              <a:t>cosmic</a:t>
            </a:r>
            <a:r>
              <a:rPr lang="de-DE" sz="2400" dirty="0" smtClean="0"/>
              <a:t> </a:t>
            </a:r>
            <a:r>
              <a:rPr lang="de-DE" sz="2400" dirty="0" err="1" smtClean="0"/>
              <a:t>particle</a:t>
            </a:r>
            <a:r>
              <a:rPr lang="de-DE" sz="2400" dirty="0" smtClean="0"/>
              <a:t> </a:t>
            </a:r>
            <a:r>
              <a:rPr lang="de-DE" sz="2400" dirty="0" err="1" smtClean="0"/>
              <a:t>detectors</a:t>
            </a:r>
            <a:endParaRPr lang="de-DE" sz="2400" dirty="0" smtClean="0"/>
          </a:p>
          <a:p>
            <a:r>
              <a:rPr lang="de-DE" sz="2400" dirty="0" smtClean="0">
                <a:hlinkClick r:id="rId7"/>
              </a:rPr>
              <a:t>RCLs</a:t>
            </a:r>
            <a:r>
              <a:rPr lang="de-DE" sz="2400" dirty="0"/>
              <a:t> (</a:t>
            </a:r>
            <a:r>
              <a:rPr lang="de-DE" sz="2400" dirty="0" err="1"/>
              <a:t>Remotely</a:t>
            </a:r>
            <a:r>
              <a:rPr lang="de-DE" sz="2400" dirty="0"/>
              <a:t> </a:t>
            </a:r>
            <a:r>
              <a:rPr lang="de-DE" sz="2400" dirty="0" err="1"/>
              <a:t>Controlled</a:t>
            </a:r>
            <a:r>
              <a:rPr lang="de-DE" sz="2400" dirty="0"/>
              <a:t> Laboratories)</a:t>
            </a:r>
            <a:endParaRPr lang="de-DE" sz="2400" dirty="0" smtClean="0"/>
          </a:p>
          <a:p>
            <a:r>
              <a:rPr lang="de-DE" sz="2400" dirty="0" smtClean="0"/>
              <a:t>…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exagon 6"/>
          <p:cNvSpPr>
            <a:spLocks noChangeAspect="1"/>
          </p:cNvSpPr>
          <p:nvPr/>
        </p:nvSpPr>
        <p:spPr>
          <a:xfrm>
            <a:off x="9473777" y="2528888"/>
            <a:ext cx="2087745" cy="1800000"/>
          </a:xfrm>
          <a:prstGeom prst="hexagon">
            <a:avLst>
              <a:gd name="adj" fmla="val 0"/>
              <a:gd name="vf" fmla="val 115470"/>
            </a:avLst>
          </a:prstGeom>
          <a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8" name="Picture 18" descr="PdN6_Abb1a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3207" y="4540161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5" descr="PdN6_Abb1b"/>
          <p:cNvPicPr>
            <a:picLocks noChangeAspect="1" noChangeArrowheads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7713" y="4540161"/>
            <a:ext cx="18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Kirschner cloud chamber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st="7444" end="4461.8662"/>
                </p14:media>
              </p:ext>
            </p:extLst>
          </p:nvPr>
        </p:nvPicPr>
        <p:blipFill rotWithShape="1">
          <a:blip r:embed="rId11">
            <a:lum contrast="40000"/>
          </a:blip>
          <a:srcRect l="46700" t="46806" r="19497" b="25109"/>
          <a:stretch/>
        </p:blipFill>
        <p:spPr>
          <a:xfrm>
            <a:off x="4517396" y="4540161"/>
            <a:ext cx="3845536" cy="180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2" cstate="screen">
            <a:lum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4713" y="4540161"/>
            <a:ext cx="2806809" cy="18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6209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expensive equipment 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MX-10 </a:t>
            </a:r>
            <a:r>
              <a:rPr lang="en-US" dirty="0" smtClean="0"/>
              <a:t>Pixel detector </a:t>
            </a:r>
          </a:p>
          <a:p>
            <a:r>
              <a:rPr lang="en-US" dirty="0" smtClean="0">
                <a:hlinkClick r:id="rId3"/>
              </a:rPr>
              <a:t>IpadPix</a:t>
            </a:r>
            <a:r>
              <a:rPr lang="en-US" dirty="0" smtClean="0"/>
              <a:t> prototype (Oliver Keller, </a:t>
            </a:r>
            <a:r>
              <a:rPr lang="en-US" dirty="0" err="1" smtClean="0"/>
              <a:t>S’Cool</a:t>
            </a:r>
            <a:r>
              <a:rPr lang="en-US" dirty="0" smtClean="0"/>
              <a:t> LAB, is also working on a new (and cheaper) pixel detector for education at the moment)</a:t>
            </a:r>
            <a:endParaRPr lang="en-US" dirty="0"/>
          </a:p>
          <a:p>
            <a:r>
              <a:rPr lang="is-IS" dirty="0" smtClean="0"/>
              <a:t>…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noProof="0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5365" y="4067181"/>
            <a:ext cx="2078562" cy="223047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003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0730" y="3800978"/>
            <a:ext cx="3748073" cy="305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9969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215" y="64501"/>
            <a:ext cx="11938347" cy="950108"/>
          </a:xfrm>
        </p:spPr>
        <p:txBody>
          <a:bodyPr>
            <a:normAutofit fontScale="90000"/>
          </a:bodyPr>
          <a:lstStyle/>
          <a:p>
            <a:r>
              <a:rPr lang="de-DE" dirty="0" err="1" smtClean="0"/>
              <a:t>Where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find </a:t>
            </a:r>
            <a:r>
              <a:rPr lang="de-DE" dirty="0" err="1" smtClean="0"/>
              <a:t>resources</a:t>
            </a:r>
            <a:r>
              <a:rPr lang="de-DE" dirty="0" smtClean="0"/>
              <a:t>? </a:t>
            </a:r>
            <a:r>
              <a:rPr lang="en-GB" sz="3100" dirty="0">
                <a:latin typeface="Helvetica" panose="020B0604020202020204" pitchFamily="34" charset="0"/>
                <a:cs typeface="Helvetica" panose="020B0604020202020204" pitchFamily="34" charset="0"/>
              </a:rPr>
              <a:t>http://</a:t>
            </a:r>
            <a:r>
              <a:rPr lang="en-GB" sz="31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ippog.web.cern.ch/resources</a:t>
            </a:r>
            <a:endParaRPr lang="en-GB" sz="31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77268" y="1319373"/>
            <a:ext cx="4505056" cy="467893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noProof="0" smtClean="0">
                <a:solidFill>
                  <a:prstClr val="black">
                    <a:tint val="75000"/>
                  </a:prstClr>
                </a:solidFill>
              </a:rPr>
              <a:t>20/01/2016</a:t>
            </a:r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D2F11B-D4E4-4B88-BE09-09F37D7AFAAD}" type="slidenum">
              <a:rPr lang="en-GB" noProof="0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 noProof="0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084819" y="3990879"/>
            <a:ext cx="4692505" cy="6887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8111131" y="3369976"/>
            <a:ext cx="336071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Add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more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!</a:t>
            </a:r>
          </a:p>
          <a:p>
            <a:endParaRPr lang="de-DE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de-DE" sz="2400" dirty="0" smtClean="0"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(A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new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S‘Cool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LAB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PhD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student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will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have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a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look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exists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and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what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teachers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de-DE" sz="2400" dirty="0" err="1" smtClean="0">
                <a:latin typeface="Helvetica" panose="020B0604020202020204" pitchFamily="34" charset="0"/>
                <a:cs typeface="Helvetica" panose="020B0604020202020204" pitchFamily="34" charset="0"/>
              </a:rPr>
              <a:t>want</a:t>
            </a:r>
            <a:r>
              <a:rPr lang="de-DE" sz="2400" dirty="0" smtClean="0">
                <a:latin typeface="Helvetica" panose="020B0604020202020204" pitchFamily="34" charset="0"/>
                <a:cs typeface="Helvetica" panose="020B0604020202020204" pitchFamily="34" charset="0"/>
              </a:rPr>
              <a:t> ...)</a:t>
            </a:r>
            <a:endParaRPr lang="en-GB" sz="2400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581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1_Office Theme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B0F0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2485</TotalTime>
  <Words>251</Words>
  <Application>Microsoft Macintosh PowerPoint</Application>
  <PresentationFormat>Custom</PresentationFormat>
  <Paragraphs>53</Paragraphs>
  <Slides>7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1_Office Theme</vt:lpstr>
      <vt:lpstr>Panel report:  Table top experiment show experiments or activities, which offer insight and excitement to students - “playing” and experiencing particle physics</vt:lpstr>
      <vt:lpstr>Categories</vt:lpstr>
      <vt:lpstr>Opportunities to talk about particle physics</vt:lpstr>
      <vt:lpstr>Demonstration experiments / mechanical analogies</vt:lpstr>
      <vt:lpstr>„Real“ particle physics measurements</vt:lpstr>
      <vt:lpstr>More expensive equipment …</vt:lpstr>
      <vt:lpstr>Where to find resources? http://ippog.web.cern.ch/resources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Brief Overview</dc:title>
  <dc:creator>Sascha Schmeling</dc:creator>
  <cp:lastModifiedBy>Julia</cp:lastModifiedBy>
  <cp:revision>83</cp:revision>
  <cp:lastPrinted>2016-01-05T12:12:33Z</cp:lastPrinted>
  <dcterms:created xsi:type="dcterms:W3CDTF">2016-01-05T10:08:16Z</dcterms:created>
  <dcterms:modified xsi:type="dcterms:W3CDTF">2016-11-12T09:40:14Z</dcterms:modified>
</cp:coreProperties>
</file>