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2"/>
  </p:notesMasterIdLst>
  <p:handoutMasterIdLst>
    <p:handoutMasterId r:id="rId13"/>
  </p:handoutMasterIdLst>
  <p:sldIdLst>
    <p:sldId id="256" r:id="rId2"/>
    <p:sldId id="263" r:id="rId3"/>
    <p:sldId id="267" r:id="rId4"/>
    <p:sldId id="269" r:id="rId5"/>
    <p:sldId id="270" r:id="rId6"/>
    <p:sldId id="271" r:id="rId7"/>
    <p:sldId id="272" r:id="rId8"/>
    <p:sldId id="273" r:id="rId9"/>
    <p:sldId id="274" r:id="rId10"/>
    <p:sldId id="264"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F0AB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5"/>
    <p:restoredTop sz="94643"/>
  </p:normalViewPr>
  <p:slideViewPr>
    <p:cSldViewPr snapToGrid="0" snapToObjects="1">
      <p:cViewPr varScale="1">
        <p:scale>
          <a:sx n="103" d="100"/>
          <a:sy n="103" d="100"/>
        </p:scale>
        <p:origin x="168" y="53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handoutMaster" Target="handoutMasters/handoutMaster1.xml"/><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1335531-3CFB-444A-A2F6-5184CE1DE58D}" type="datetimeFigureOut">
              <a:rPr lang="en-US" smtClean="0"/>
              <a:pPr/>
              <a:t>11/11/16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EA178A7-871A-6B44-9310-FA3FE1F37964}" type="slidenum">
              <a:rPr lang="en-US" smtClean="0"/>
              <a:pPr/>
              <a:t>‹#›</a:t>
            </a:fld>
            <a:endParaRPr lang="en-US"/>
          </a:p>
        </p:txBody>
      </p:sp>
    </p:spTree>
    <p:extLst>
      <p:ext uri="{BB962C8B-B14F-4D97-AF65-F5344CB8AC3E}">
        <p14:creationId xmlns:p14="http://schemas.microsoft.com/office/powerpoint/2010/main" val="135367401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CE2C83B-2D75-3242-944A-D1B771A34FAE}" type="datetimeFigureOut">
              <a:rPr lang="en-US" smtClean="0"/>
              <a:pPr/>
              <a:t>11/11/16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98BE91-AB83-564E-A669-CE28A0F5E48A}" type="slidenum">
              <a:rPr lang="en-US" smtClean="0"/>
              <a:pPr/>
              <a:t>‹#›</a:t>
            </a:fld>
            <a:endParaRPr lang="en-US"/>
          </a:p>
        </p:txBody>
      </p:sp>
    </p:spTree>
    <p:extLst>
      <p:ext uri="{BB962C8B-B14F-4D97-AF65-F5344CB8AC3E}">
        <p14:creationId xmlns:p14="http://schemas.microsoft.com/office/powerpoint/2010/main" val="162714407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DE46B3C0-02C8-654D-BB82-AA31183E2DBB}" type="datetime1">
              <a:rPr lang="en-US" smtClean="0"/>
              <a:pPr/>
              <a:t>11/11/16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5DF715-FAA6-F241-9787-FA2EEDF8A19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015CFC68-3DFA-CD4A-A953-57AE1E0DD081}" type="datetime1">
              <a:rPr lang="en-US" smtClean="0"/>
              <a:pPr/>
              <a:t>11/11/16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5DF715-FAA6-F241-9787-FA2EEDF8A19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0AE5FF86-DDE3-B945-A2A3-9461FECA25E3}" type="datetime1">
              <a:rPr lang="en-US" smtClean="0"/>
              <a:pPr/>
              <a:t>11/11/16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5DF715-FAA6-F241-9787-FA2EEDF8A19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BC36837D-B4DE-4A4E-9BDB-E78A26F0FE46}" type="datetime1">
              <a:rPr lang="en-US" smtClean="0"/>
              <a:pPr/>
              <a:t>11/11/16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5DF715-FAA6-F241-9787-FA2EEDF8A19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16908ACC-5093-904F-B8E1-161A1F3ACFE9}" type="datetime1">
              <a:rPr lang="en-US" smtClean="0"/>
              <a:pPr/>
              <a:t>11/11/16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5DF715-FAA6-F241-9787-FA2EEDF8A19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784B41A9-A216-F043-A4F5-7DAC6938EDB5}" type="datetime1">
              <a:rPr lang="en-US" smtClean="0"/>
              <a:pPr/>
              <a:t>11/11/16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5DF715-FAA6-F241-9787-FA2EEDF8A19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DFD2C9FC-5B16-AD49-91B6-D9CEE949BFF7}" type="datetime1">
              <a:rPr lang="en-US" smtClean="0"/>
              <a:pPr/>
              <a:t>11/11/16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5DF715-FAA6-F241-9787-FA2EEDF8A19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4B7F6E4A-8F05-7B41-9142-C1854EBA2419}" type="datetime1">
              <a:rPr lang="en-US" smtClean="0"/>
              <a:pPr/>
              <a:t>11/11/16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5DF715-FAA6-F241-9787-FA2EEDF8A19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A7F2BB-9E1D-D642-A8E1-8F1ED0AD5140}" type="datetime1">
              <a:rPr lang="en-US" smtClean="0"/>
              <a:pPr/>
              <a:t>11/11/16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5DF715-FAA6-F241-9787-FA2EEDF8A19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5AA0604D-1D70-5C41-8026-81332F55EF04}" type="datetime1">
              <a:rPr lang="en-US" smtClean="0"/>
              <a:pPr/>
              <a:t>11/11/16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5DF715-FAA6-F241-9787-FA2EEDF8A19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256707F5-7340-C342-9E27-6D86D91D86F2}" type="datetime1">
              <a:rPr lang="en-US" smtClean="0"/>
              <a:pPr/>
              <a:t>11/11/16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5DF715-FAA6-F241-9787-FA2EEDF8A19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BEEFC4-0058-854F-BB8C-02E9A1B7159E}" type="datetime1">
              <a:rPr lang="en-US" smtClean="0"/>
              <a:pPr/>
              <a:t>11/11/16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5DF715-FAA6-F241-9787-FA2EEDF8A19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tiff"/><Relationship Id="rId3" Type="http://schemas.openxmlformats.org/officeDocument/2006/relationships/image" Target="../media/image3.tif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tiff"/><Relationship Id="rId3" Type="http://schemas.openxmlformats.org/officeDocument/2006/relationships/image" Target="../media/image5.tif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tiff"/><Relationship Id="rId3" Type="http://schemas.openxmlformats.org/officeDocument/2006/relationships/image" Target="../media/image7.tif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tiff"/><Relationship Id="rId3" Type="http://schemas.openxmlformats.org/officeDocument/2006/relationships/image" Target="../media/image9.tiff"/></Relationships>
</file>

<file path=ppt/slides/_rels/slide8.xml.rels><?xml version="1.0" encoding="UTF-8" standalone="yes"?>
<Relationships xmlns="http://schemas.openxmlformats.org/package/2006/relationships"><Relationship Id="rId3" Type="http://schemas.openxmlformats.org/officeDocument/2006/relationships/image" Target="../media/image11.tiff"/><Relationship Id="rId4" Type="http://schemas.openxmlformats.org/officeDocument/2006/relationships/image" Target="../media/image12.tiff"/><Relationship Id="rId1" Type="http://schemas.openxmlformats.org/officeDocument/2006/relationships/slideLayout" Target="../slideLayouts/slideLayout1.xml"/><Relationship Id="rId2" Type="http://schemas.openxmlformats.org/officeDocument/2006/relationships/image" Target="../media/image10.tif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3.tiff"/><Relationship Id="rId3" Type="http://schemas.openxmlformats.org/officeDocument/2006/relationships/hyperlink" Target="https://indico.cern.ch/event/573645/contributions/2351608/attachments/1370137/2078441/Approval_final.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50358" y="306584"/>
            <a:ext cx="8793641" cy="369332"/>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Rectangle 3"/>
          <p:cNvSpPr/>
          <p:nvPr/>
        </p:nvSpPr>
        <p:spPr>
          <a:xfrm>
            <a:off x="1839384" y="2116894"/>
            <a:ext cx="7304616" cy="1424442"/>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2145956" y="2511074"/>
            <a:ext cx="6335655" cy="1015663"/>
          </a:xfrm>
          <a:prstGeom prst="rect">
            <a:avLst/>
          </a:prstGeom>
          <a:noFill/>
        </p:spPr>
        <p:txBody>
          <a:bodyPr wrap="square" rtlCol="0">
            <a:spAutoFit/>
          </a:bodyPr>
          <a:lstStyle/>
          <a:p>
            <a:r>
              <a:rPr lang="en-US" sz="3000" dirty="0" smtClean="0">
                <a:latin typeface="Georgia"/>
              </a:rPr>
              <a:t>Panel: Broadening of the physics scope of MC</a:t>
            </a:r>
            <a:endParaRPr lang="en-US" sz="3000" dirty="0">
              <a:latin typeface="Georgia"/>
            </a:endParaRPr>
          </a:p>
        </p:txBody>
      </p:sp>
      <p:sp>
        <p:nvSpPr>
          <p:cNvPr id="7" name="TextBox 6"/>
          <p:cNvSpPr txBox="1"/>
          <p:nvPr/>
        </p:nvSpPr>
        <p:spPr>
          <a:xfrm>
            <a:off x="350359" y="306584"/>
            <a:ext cx="8793641" cy="369332"/>
          </a:xfrm>
          <a:prstGeom prst="rect">
            <a:avLst/>
          </a:prstGeom>
          <a:noFill/>
        </p:spPr>
        <p:txBody>
          <a:bodyPr wrap="square" rtlCol="0">
            <a:spAutoFit/>
          </a:bodyPr>
          <a:lstStyle/>
          <a:p>
            <a:r>
              <a:rPr lang="en-US" dirty="0" smtClean="0">
                <a:latin typeface="Georgia"/>
              </a:rPr>
              <a:t>12</a:t>
            </a:r>
            <a:r>
              <a:rPr lang="en-US" baseline="30000" dirty="0" smtClean="0">
                <a:latin typeface="Georgia"/>
              </a:rPr>
              <a:t>th</a:t>
            </a:r>
            <a:r>
              <a:rPr lang="en-US" dirty="0" smtClean="0">
                <a:latin typeface="Georgia"/>
              </a:rPr>
              <a:t> </a:t>
            </a:r>
            <a:r>
              <a:rPr lang="en-US" dirty="0" smtClean="0">
                <a:latin typeface="Georgia"/>
              </a:rPr>
              <a:t>IPPOG Meeting </a:t>
            </a:r>
            <a:r>
              <a:rPr lang="en-US" dirty="0" smtClean="0">
                <a:latin typeface="Georgia"/>
              </a:rPr>
              <a:t>CERN</a:t>
            </a:r>
            <a:endParaRPr lang="en-US" dirty="0">
              <a:latin typeface="Georgia"/>
            </a:endParaRPr>
          </a:p>
        </p:txBody>
      </p:sp>
      <p:sp>
        <p:nvSpPr>
          <p:cNvPr id="9" name="Rectangle 8"/>
          <p:cNvSpPr/>
          <p:nvPr/>
        </p:nvSpPr>
        <p:spPr>
          <a:xfrm>
            <a:off x="0" y="0"/>
            <a:ext cx="9144000" cy="306584"/>
          </a:xfrm>
          <a:prstGeom prst="rect">
            <a:avLst/>
          </a:prstGeom>
          <a:solidFill>
            <a:schemeClr val="tx1">
              <a:lumMod val="85000"/>
              <a:lumOff val="15000"/>
            </a:schemeClr>
          </a:solidFill>
          <a:ln>
            <a:solidFill>
              <a:schemeClr val="tx1">
                <a:lumMod val="85000"/>
                <a:lumOff val="1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0" y="6551416"/>
            <a:ext cx="9144000" cy="306584"/>
          </a:xfrm>
          <a:prstGeom prst="rect">
            <a:avLst/>
          </a:prstGeom>
          <a:solidFill>
            <a:schemeClr val="tx1">
              <a:lumMod val="85000"/>
              <a:lumOff val="15000"/>
            </a:schemeClr>
          </a:solidFill>
          <a:ln>
            <a:solidFill>
              <a:schemeClr val="tx1">
                <a:lumMod val="85000"/>
                <a:lumOff val="1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W-ippog5-02.jpg"/>
          <p:cNvPicPr>
            <a:picLocks noChangeAspect="1"/>
          </p:cNvPicPr>
          <p:nvPr/>
        </p:nvPicPr>
        <p:blipFill>
          <a:blip r:embed="rId2"/>
          <a:stretch>
            <a:fillRect/>
          </a:stretch>
        </p:blipFill>
        <p:spPr>
          <a:xfrm>
            <a:off x="0" y="2057393"/>
            <a:ext cx="1800000" cy="1728000"/>
          </a:xfrm>
          <a:prstGeom prst="rect">
            <a:avLst/>
          </a:prstGeom>
        </p:spPr>
      </p:pic>
      <p:sp>
        <p:nvSpPr>
          <p:cNvPr id="11" name="Rectangle 10"/>
          <p:cNvSpPr/>
          <p:nvPr/>
        </p:nvSpPr>
        <p:spPr>
          <a:xfrm>
            <a:off x="1843794" y="3541336"/>
            <a:ext cx="7344000" cy="170067"/>
          </a:xfrm>
          <a:prstGeom prst="rect">
            <a:avLst/>
          </a:prstGeom>
          <a:solidFill>
            <a:srgbClr val="DF0AB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350357" y="675916"/>
            <a:ext cx="8793641" cy="91657"/>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2540100" y="3708335"/>
            <a:ext cx="6639515" cy="170067"/>
          </a:xfrm>
          <a:prstGeom prst="rect">
            <a:avLst/>
          </a:prstGeom>
          <a:solidFill>
            <a:srgbClr val="3366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3255416" y="3883523"/>
            <a:ext cx="5909601" cy="170067"/>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p:nvSpPr>
        <p:spPr>
          <a:xfrm>
            <a:off x="552894" y="4423574"/>
            <a:ext cx="7928718" cy="1200329"/>
          </a:xfrm>
          <a:prstGeom prst="rect">
            <a:avLst/>
          </a:prstGeom>
          <a:noFill/>
        </p:spPr>
        <p:txBody>
          <a:bodyPr wrap="square" rtlCol="0">
            <a:spAutoFit/>
          </a:bodyPr>
          <a:lstStyle/>
          <a:p>
            <a:r>
              <a:rPr lang="en-US" dirty="0">
                <a:latin typeface="Georgia" charset="0"/>
                <a:ea typeface="Georgia" charset="0"/>
                <a:cs typeface="Georgia" charset="0"/>
              </a:rPr>
              <a:t>Nicolas Arnaud, </a:t>
            </a:r>
            <a:r>
              <a:rPr lang="en-US" dirty="0" err="1">
                <a:latin typeface="Georgia" charset="0"/>
                <a:ea typeface="Georgia" charset="0"/>
                <a:cs typeface="Georgia" charset="0"/>
              </a:rPr>
              <a:t>Zdenek</a:t>
            </a:r>
            <a:r>
              <a:rPr lang="en-US" dirty="0">
                <a:latin typeface="Georgia" charset="0"/>
                <a:ea typeface="Georgia" charset="0"/>
                <a:cs typeface="Georgia" charset="0"/>
              </a:rPr>
              <a:t> </a:t>
            </a:r>
            <a:r>
              <a:rPr lang="en-US" dirty="0" err="1">
                <a:latin typeface="Georgia" charset="0"/>
                <a:ea typeface="Georgia" charset="0"/>
                <a:cs typeface="Georgia" charset="0"/>
              </a:rPr>
              <a:t>Dolezal</a:t>
            </a:r>
            <a:r>
              <a:rPr lang="en-US" dirty="0">
                <a:latin typeface="Georgia" charset="0"/>
                <a:ea typeface="Georgia" charset="0"/>
                <a:cs typeface="Georgia" charset="0"/>
              </a:rPr>
              <a:t>, Andrej </a:t>
            </a:r>
            <a:r>
              <a:rPr lang="en-US" dirty="0" err="1">
                <a:latin typeface="Georgia" charset="0"/>
                <a:ea typeface="Georgia" charset="0"/>
                <a:cs typeface="Georgia" charset="0"/>
              </a:rPr>
              <a:t>Gorisek</a:t>
            </a:r>
            <a:r>
              <a:rPr lang="en-US" dirty="0">
                <a:latin typeface="Georgia" charset="0"/>
                <a:ea typeface="Georgia" charset="0"/>
                <a:cs typeface="Georgia" charset="0"/>
              </a:rPr>
              <a:t>, </a:t>
            </a:r>
            <a:r>
              <a:rPr lang="en-US" dirty="0" err="1">
                <a:latin typeface="Georgia" charset="0"/>
                <a:ea typeface="Georgia" charset="0"/>
                <a:cs typeface="Georgia" charset="0"/>
              </a:rPr>
              <a:t>Farid</a:t>
            </a:r>
            <a:r>
              <a:rPr lang="en-US" dirty="0">
                <a:latin typeface="Georgia" charset="0"/>
                <a:ea typeface="Georgia" charset="0"/>
                <a:cs typeface="Georgia" charset="0"/>
              </a:rPr>
              <a:t> </a:t>
            </a:r>
            <a:r>
              <a:rPr lang="en-US" dirty="0" err="1">
                <a:latin typeface="Georgia" charset="0"/>
                <a:ea typeface="Georgia" charset="0"/>
                <a:cs typeface="Georgia" charset="0"/>
              </a:rPr>
              <a:t>Ould-Saada</a:t>
            </a:r>
            <a:r>
              <a:rPr lang="en-US" dirty="0">
                <a:latin typeface="Georgia" charset="0"/>
                <a:ea typeface="Georgia" charset="0"/>
                <a:cs typeface="Georgia" charset="0"/>
              </a:rPr>
              <a:t>, Dirk </a:t>
            </a:r>
            <a:endParaRPr lang="en-US" dirty="0">
              <a:latin typeface="Georgia" charset="0"/>
              <a:ea typeface="Georgia" charset="0"/>
              <a:cs typeface="Georgia" charset="0"/>
            </a:endParaRPr>
          </a:p>
          <a:p>
            <a:r>
              <a:rPr lang="en-US" dirty="0" err="1">
                <a:latin typeface="Georgia" charset="0"/>
                <a:ea typeface="Georgia" charset="0"/>
                <a:cs typeface="Georgia" charset="0"/>
              </a:rPr>
              <a:t>Ryckbosch</a:t>
            </a:r>
            <a:r>
              <a:rPr lang="en-US" dirty="0">
                <a:latin typeface="Georgia" charset="0"/>
                <a:ea typeface="Georgia" charset="0"/>
                <a:cs typeface="Georgia" charset="0"/>
              </a:rPr>
              <a:t>, Pedro Abreu, Kenneth </a:t>
            </a:r>
            <a:r>
              <a:rPr lang="en-US" dirty="0" err="1">
                <a:latin typeface="Georgia" charset="0"/>
                <a:ea typeface="Georgia" charset="0"/>
                <a:cs typeface="Georgia" charset="0"/>
              </a:rPr>
              <a:t>Cecire</a:t>
            </a:r>
            <a:r>
              <a:rPr lang="en-US" dirty="0">
                <a:latin typeface="Georgia" charset="0"/>
                <a:ea typeface="Georgia" charset="0"/>
                <a:cs typeface="Georgia" charset="0"/>
              </a:rPr>
              <a:t>, Thomas McCauley, Kate Shaw, Gabriel </a:t>
            </a:r>
            <a:r>
              <a:rPr lang="en-US" dirty="0" err="1">
                <a:latin typeface="Georgia" charset="0"/>
                <a:ea typeface="Georgia" charset="0"/>
                <a:cs typeface="Georgia" charset="0"/>
              </a:rPr>
              <a:t>Stoicea</a:t>
            </a:r>
            <a:r>
              <a:rPr lang="en-US" dirty="0">
                <a:latin typeface="Georgia" charset="0"/>
                <a:ea typeface="Georgia" charset="0"/>
                <a:cs typeface="Georgia" charset="0"/>
              </a:rPr>
              <a:t>, </a:t>
            </a:r>
            <a:r>
              <a:rPr lang="en-US" dirty="0" err="1">
                <a:latin typeface="Georgia" charset="0"/>
                <a:ea typeface="Georgia" charset="0"/>
                <a:cs typeface="Georgia" charset="0"/>
              </a:rPr>
              <a:t>Uta</a:t>
            </a:r>
            <a:r>
              <a:rPr lang="en-US" dirty="0">
                <a:latin typeface="Georgia" charset="0"/>
                <a:ea typeface="Georgia" charset="0"/>
                <a:cs typeface="Georgia" charset="0"/>
              </a:rPr>
              <a:t> </a:t>
            </a:r>
            <a:r>
              <a:rPr lang="en-US" dirty="0" err="1" smtClean="0">
                <a:latin typeface="Georgia" charset="0"/>
                <a:ea typeface="Georgia" charset="0"/>
                <a:cs typeface="Georgia" charset="0"/>
              </a:rPr>
              <a:t>Bilow</a:t>
            </a:r>
            <a:r>
              <a:rPr lang="en-US" dirty="0" smtClean="0">
                <a:latin typeface="Georgia" charset="0"/>
                <a:ea typeface="Georgia" charset="0"/>
                <a:cs typeface="Georgia" charset="0"/>
              </a:rPr>
              <a:t>, </a:t>
            </a:r>
            <a:r>
              <a:rPr lang="en-US" dirty="0">
                <a:latin typeface="Georgia" charset="0"/>
                <a:ea typeface="Georgia" charset="0"/>
                <a:cs typeface="Georgia" charset="0"/>
              </a:rPr>
              <a:t>Toru </a:t>
            </a:r>
            <a:r>
              <a:rPr lang="en-US" dirty="0" err="1">
                <a:latin typeface="Georgia" charset="0"/>
                <a:ea typeface="Georgia" charset="0"/>
                <a:cs typeface="Georgia" charset="0"/>
              </a:rPr>
              <a:t>Iijima</a:t>
            </a:r>
            <a:endParaRPr lang="en-US" dirty="0">
              <a:latin typeface="Georgia" charset="0"/>
              <a:ea typeface="Georgia" charset="0"/>
              <a:cs typeface="Georgia" charset="0"/>
            </a:endParaRPr>
          </a:p>
          <a:p>
            <a:endParaRPr lang="en-US" dirty="0">
              <a:effectLst/>
              <a:latin typeface="Georgia" charset="0"/>
              <a:ea typeface="Georgia" charset="0"/>
              <a:cs typeface="Georgia"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50358" y="306583"/>
            <a:ext cx="8793641" cy="647493"/>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350360" y="350381"/>
            <a:ext cx="8793638" cy="646331"/>
          </a:xfrm>
          <a:prstGeom prst="rect">
            <a:avLst/>
          </a:prstGeom>
          <a:noFill/>
        </p:spPr>
        <p:txBody>
          <a:bodyPr wrap="square" rtlCol="0">
            <a:spAutoFit/>
          </a:bodyPr>
          <a:lstStyle/>
          <a:p>
            <a:r>
              <a:rPr lang="en-US" sz="3600" dirty="0" smtClean="0">
                <a:latin typeface="Georgia"/>
              </a:rPr>
              <a:t>R</a:t>
            </a:r>
            <a:r>
              <a:rPr lang="en-US" sz="3600" dirty="0" smtClean="0">
                <a:latin typeface="Georgia"/>
              </a:rPr>
              <a:t>ecommendations</a:t>
            </a:r>
            <a:endParaRPr lang="en-US" sz="3600" dirty="0">
              <a:latin typeface="Georgia"/>
            </a:endParaRPr>
          </a:p>
        </p:txBody>
      </p:sp>
      <p:sp>
        <p:nvSpPr>
          <p:cNvPr id="9" name="Rectangle 8"/>
          <p:cNvSpPr/>
          <p:nvPr/>
        </p:nvSpPr>
        <p:spPr>
          <a:xfrm>
            <a:off x="0" y="0"/>
            <a:ext cx="9144000" cy="306584"/>
          </a:xfrm>
          <a:prstGeom prst="rect">
            <a:avLst/>
          </a:prstGeom>
          <a:solidFill>
            <a:schemeClr val="tx1">
              <a:lumMod val="85000"/>
              <a:lumOff val="15000"/>
            </a:schemeClr>
          </a:solidFill>
          <a:ln>
            <a:solidFill>
              <a:schemeClr val="tx1">
                <a:lumMod val="85000"/>
                <a:lumOff val="1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0" y="6551416"/>
            <a:ext cx="9144000" cy="306584"/>
          </a:xfrm>
          <a:prstGeom prst="rect">
            <a:avLst/>
          </a:prstGeom>
          <a:solidFill>
            <a:schemeClr val="tx1">
              <a:lumMod val="85000"/>
              <a:lumOff val="15000"/>
            </a:schemeClr>
          </a:solidFill>
          <a:ln>
            <a:solidFill>
              <a:schemeClr val="tx1">
                <a:lumMod val="85000"/>
                <a:lumOff val="1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350359" y="954076"/>
            <a:ext cx="8793639" cy="45719"/>
          </a:xfrm>
          <a:prstGeom prst="rect">
            <a:avLst/>
          </a:prstGeom>
          <a:solidFill>
            <a:srgbClr val="DF0AB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502759" y="999795"/>
            <a:ext cx="8641241" cy="45719"/>
          </a:xfrm>
          <a:prstGeom prst="rect">
            <a:avLst/>
          </a:prstGeom>
          <a:solidFill>
            <a:srgbClr val="3366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655159" y="1045514"/>
            <a:ext cx="8488841" cy="45719"/>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Rectangle 1"/>
          <p:cNvSpPr/>
          <p:nvPr/>
        </p:nvSpPr>
        <p:spPr>
          <a:xfrm>
            <a:off x="327579" y="1738725"/>
            <a:ext cx="4572000" cy="1477328"/>
          </a:xfrm>
          <a:prstGeom prst="rect">
            <a:avLst/>
          </a:prstGeom>
        </p:spPr>
        <p:txBody>
          <a:bodyPr>
            <a:spAutoFit/>
          </a:bodyPr>
          <a:lstStyle/>
          <a:p>
            <a:r>
              <a:rPr lang="en-US" dirty="0" smtClean="0"/>
              <a:t>We would like to request the IM steering group consider extension of the IM with new </a:t>
            </a:r>
            <a:r>
              <a:rPr lang="en-US" dirty="0" err="1" smtClean="0"/>
              <a:t>masterclasses</a:t>
            </a:r>
            <a:endParaRPr lang="en-US" dirty="0" smtClean="0"/>
          </a:p>
          <a:p>
            <a:endParaRPr lang="en-US" dirty="0"/>
          </a:p>
          <a:p>
            <a:r>
              <a:rPr lang="en-US" dirty="0" smtClean="0"/>
              <a:t>We hope many of these projects take off!</a:t>
            </a:r>
            <a:endParaRPr lang="en-US" dirty="0"/>
          </a:p>
        </p:txBody>
      </p:sp>
    </p:spTree>
    <p:extLst>
      <p:ext uri="{BB962C8B-B14F-4D97-AF65-F5344CB8AC3E}">
        <p14:creationId xmlns:p14="http://schemas.microsoft.com/office/powerpoint/2010/main" val="13788020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50358" y="306583"/>
            <a:ext cx="8793641" cy="647493"/>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350360" y="350381"/>
            <a:ext cx="5255382" cy="646331"/>
          </a:xfrm>
          <a:prstGeom prst="rect">
            <a:avLst/>
          </a:prstGeom>
          <a:noFill/>
        </p:spPr>
        <p:txBody>
          <a:bodyPr wrap="square" rtlCol="0">
            <a:spAutoFit/>
          </a:bodyPr>
          <a:lstStyle/>
          <a:p>
            <a:r>
              <a:rPr lang="en-US" sz="3600" dirty="0" smtClean="0">
                <a:latin typeface="Georgia"/>
              </a:rPr>
              <a:t>Overview</a:t>
            </a:r>
            <a:endParaRPr lang="en-US" sz="3600" dirty="0">
              <a:latin typeface="Georgia"/>
            </a:endParaRPr>
          </a:p>
        </p:txBody>
      </p:sp>
      <p:sp>
        <p:nvSpPr>
          <p:cNvPr id="9" name="Rectangle 8"/>
          <p:cNvSpPr/>
          <p:nvPr/>
        </p:nvSpPr>
        <p:spPr>
          <a:xfrm>
            <a:off x="0" y="0"/>
            <a:ext cx="9144000" cy="306584"/>
          </a:xfrm>
          <a:prstGeom prst="rect">
            <a:avLst/>
          </a:prstGeom>
          <a:solidFill>
            <a:schemeClr val="tx1">
              <a:lumMod val="85000"/>
              <a:lumOff val="15000"/>
            </a:schemeClr>
          </a:solidFill>
          <a:ln>
            <a:solidFill>
              <a:schemeClr val="tx1">
                <a:lumMod val="85000"/>
                <a:lumOff val="1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0" y="6551416"/>
            <a:ext cx="9144000" cy="306584"/>
          </a:xfrm>
          <a:prstGeom prst="rect">
            <a:avLst/>
          </a:prstGeom>
          <a:solidFill>
            <a:schemeClr val="tx1">
              <a:lumMod val="85000"/>
              <a:lumOff val="15000"/>
            </a:schemeClr>
          </a:solidFill>
          <a:ln>
            <a:solidFill>
              <a:schemeClr val="tx1">
                <a:lumMod val="85000"/>
                <a:lumOff val="1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350359" y="954076"/>
            <a:ext cx="8793639" cy="45719"/>
          </a:xfrm>
          <a:prstGeom prst="rect">
            <a:avLst/>
          </a:prstGeom>
          <a:solidFill>
            <a:srgbClr val="DF0AB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502759" y="999795"/>
            <a:ext cx="8641241" cy="45719"/>
          </a:xfrm>
          <a:prstGeom prst="rect">
            <a:avLst/>
          </a:prstGeom>
          <a:solidFill>
            <a:srgbClr val="3366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655159" y="1045514"/>
            <a:ext cx="8488841" cy="45719"/>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extBox 1"/>
          <p:cNvSpPr txBox="1"/>
          <p:nvPr/>
        </p:nvSpPr>
        <p:spPr>
          <a:xfrm>
            <a:off x="180753" y="1520456"/>
            <a:ext cx="8218968" cy="4801314"/>
          </a:xfrm>
          <a:prstGeom prst="rect">
            <a:avLst/>
          </a:prstGeom>
          <a:noFill/>
        </p:spPr>
        <p:txBody>
          <a:bodyPr wrap="square" rtlCol="0">
            <a:spAutoFit/>
          </a:bodyPr>
          <a:lstStyle/>
          <a:p>
            <a:r>
              <a:rPr lang="en-US" sz="1600" b="1" dirty="0">
                <a:latin typeface="Georgia" charset="0"/>
                <a:ea typeface="Georgia" charset="0"/>
                <a:cs typeface="Georgia" charset="0"/>
              </a:rPr>
              <a:t>2.) Broadening of the physics scope of </a:t>
            </a:r>
            <a:r>
              <a:rPr lang="en-US" sz="1600" b="1" dirty="0" err="1">
                <a:latin typeface="Georgia" charset="0"/>
                <a:ea typeface="Georgia" charset="0"/>
                <a:cs typeface="Georgia" charset="0"/>
              </a:rPr>
              <a:t>Masterclasses</a:t>
            </a:r>
            <a:r>
              <a:rPr lang="en-US" sz="1600" b="1" dirty="0">
                <a:latin typeface="Georgia" charset="0"/>
                <a:ea typeface="Georgia" charset="0"/>
                <a:cs typeface="Georgia" charset="0"/>
              </a:rPr>
              <a:t> - Convener: Kate Shaw, Room: </a:t>
            </a:r>
            <a:r>
              <a:rPr lang="en-US" sz="1600" b="1" dirty="0" err="1" smtClean="0">
                <a:latin typeface="Georgia" charset="0"/>
                <a:ea typeface="Georgia" charset="0"/>
                <a:cs typeface="Georgia" charset="0"/>
              </a:rPr>
              <a:t>Charpak</a:t>
            </a:r>
            <a:endParaRPr lang="en-US" sz="1600" b="1" dirty="0" smtClean="0">
              <a:latin typeface="Georgia" charset="0"/>
              <a:ea typeface="Georgia" charset="0"/>
              <a:cs typeface="Georgia" charset="0"/>
            </a:endParaRPr>
          </a:p>
          <a:p>
            <a:endParaRPr lang="en-US" sz="1600" dirty="0">
              <a:latin typeface="Georgia" charset="0"/>
              <a:ea typeface="Georgia" charset="0"/>
              <a:cs typeface="Georgia" charset="0"/>
            </a:endParaRPr>
          </a:p>
          <a:p>
            <a:r>
              <a:rPr lang="en-US" sz="1400" b="1" i="1" dirty="0">
                <a:latin typeface="Georgia" charset="0"/>
                <a:ea typeface="Georgia" charset="0"/>
                <a:cs typeface="Georgia" charset="0"/>
              </a:rPr>
              <a:t>Making IPPOG more inclusive is becoming more relevant with new members bringing more diversity and expertise. Broadening the physics scope of the MC beyond the LHC experiments is compelling and could mean including air shower experiments, neutrino physics, B-physics (Auger, Belle II, DUNE, </a:t>
            </a:r>
            <a:r>
              <a:rPr lang="en-US" sz="1400" b="1" i="1" dirty="0" err="1">
                <a:latin typeface="Georgia" charset="0"/>
                <a:ea typeface="Georgia" charset="0"/>
                <a:cs typeface="Georgia" charset="0"/>
              </a:rPr>
              <a:t>Icecube</a:t>
            </a:r>
            <a:r>
              <a:rPr lang="en-US" sz="1400" b="1" i="1" dirty="0">
                <a:latin typeface="Georgia" charset="0"/>
                <a:ea typeface="Georgia" charset="0"/>
                <a:cs typeface="Georgia" charset="0"/>
              </a:rPr>
              <a:t>, CLIC).</a:t>
            </a:r>
            <a:endParaRPr lang="en-US" sz="1400" dirty="0">
              <a:latin typeface="Georgia" charset="0"/>
              <a:ea typeface="Georgia" charset="0"/>
              <a:cs typeface="Georgia" charset="0"/>
            </a:endParaRPr>
          </a:p>
          <a:p>
            <a:r>
              <a:rPr lang="en-US" sz="1600" dirty="0">
                <a:latin typeface="Georgia" charset="0"/>
                <a:ea typeface="Georgia" charset="0"/>
                <a:cs typeface="Georgia" charset="0"/>
              </a:rPr>
              <a:t> </a:t>
            </a:r>
            <a:endParaRPr lang="en-US" sz="1600" dirty="0" smtClean="0">
              <a:latin typeface="Georgia" charset="0"/>
              <a:ea typeface="Georgia" charset="0"/>
              <a:cs typeface="Georgia" charset="0"/>
            </a:endParaRPr>
          </a:p>
          <a:p>
            <a:endParaRPr lang="en-US" sz="1600" dirty="0">
              <a:latin typeface="Georgia" charset="0"/>
              <a:ea typeface="Georgia" charset="0"/>
              <a:cs typeface="Georgia" charset="0"/>
            </a:endParaRPr>
          </a:p>
          <a:p>
            <a:r>
              <a:rPr lang="en-US" sz="1600" b="1" i="1" dirty="0">
                <a:latin typeface="Georgia" charset="0"/>
                <a:ea typeface="Georgia" charset="0"/>
                <a:cs typeface="Georgia" charset="0"/>
              </a:rPr>
              <a:t>Contributions</a:t>
            </a:r>
            <a:endParaRPr lang="en-US" sz="1400" dirty="0">
              <a:latin typeface="Georgia" charset="0"/>
              <a:ea typeface="Georgia" charset="0"/>
              <a:cs typeface="Georgia" charset="0"/>
            </a:endParaRPr>
          </a:p>
          <a:p>
            <a:r>
              <a:rPr lang="en-US" sz="1400" dirty="0" err="1">
                <a:latin typeface="Georgia" charset="0"/>
                <a:ea typeface="Georgia" charset="0"/>
                <a:cs typeface="Georgia" charset="0"/>
              </a:rPr>
              <a:t>Farid</a:t>
            </a:r>
            <a:r>
              <a:rPr lang="en-US" sz="1400" dirty="0">
                <a:latin typeface="Georgia" charset="0"/>
                <a:ea typeface="Georgia" charset="0"/>
                <a:cs typeface="Georgia" charset="0"/>
              </a:rPr>
              <a:t> </a:t>
            </a:r>
            <a:r>
              <a:rPr lang="en-US" sz="1400" dirty="0" err="1">
                <a:latin typeface="Georgia" charset="0"/>
                <a:ea typeface="Georgia" charset="0"/>
                <a:cs typeface="Georgia" charset="0"/>
              </a:rPr>
              <a:t>Ould-Saada</a:t>
            </a:r>
            <a:r>
              <a:rPr lang="en-US" sz="1400" dirty="0">
                <a:latin typeface="Georgia" charset="0"/>
                <a:ea typeface="Georgia" charset="0"/>
                <a:cs typeface="Georgia" charset="0"/>
              </a:rPr>
              <a:t>: '</a:t>
            </a:r>
            <a:r>
              <a:rPr lang="en-US" sz="1400" i="1" dirty="0">
                <a:latin typeface="Georgia" charset="0"/>
                <a:ea typeface="Georgia" charset="0"/>
                <a:cs typeface="Georgia" charset="0"/>
              </a:rPr>
              <a:t>Dark Matter extension of ATLAS </a:t>
            </a:r>
            <a:r>
              <a:rPr lang="en-US" sz="1400" i="1" dirty="0" err="1" smtClean="0">
                <a:latin typeface="Georgia" charset="0"/>
                <a:ea typeface="Georgia" charset="0"/>
                <a:cs typeface="Georgia" charset="0"/>
              </a:rPr>
              <a:t>Masterclasses</a:t>
            </a:r>
            <a:r>
              <a:rPr lang="en-US" sz="1400" dirty="0" smtClean="0">
                <a:latin typeface="Georgia" charset="0"/>
                <a:ea typeface="Georgia" charset="0"/>
                <a:cs typeface="Georgia" charset="0"/>
              </a:rPr>
              <a:t>’</a:t>
            </a:r>
          </a:p>
          <a:p>
            <a:endParaRPr lang="en-US" sz="1400" dirty="0">
              <a:latin typeface="Georgia" charset="0"/>
              <a:ea typeface="Georgia" charset="0"/>
              <a:cs typeface="Georgia" charset="0"/>
            </a:endParaRPr>
          </a:p>
          <a:p>
            <a:r>
              <a:rPr lang="en-US" sz="1400" dirty="0" err="1">
                <a:latin typeface="Georgia" charset="0"/>
                <a:ea typeface="Georgia" charset="0"/>
                <a:cs typeface="Georgia" charset="0"/>
              </a:rPr>
              <a:t>Zdenek</a:t>
            </a:r>
            <a:r>
              <a:rPr lang="en-US" sz="1400" dirty="0">
                <a:latin typeface="Georgia" charset="0"/>
                <a:ea typeface="Georgia" charset="0"/>
                <a:cs typeface="Georgia" charset="0"/>
              </a:rPr>
              <a:t> </a:t>
            </a:r>
            <a:r>
              <a:rPr lang="en-US" sz="1400" dirty="0" err="1">
                <a:latin typeface="Georgia" charset="0"/>
                <a:ea typeface="Georgia" charset="0"/>
                <a:cs typeface="Georgia" charset="0"/>
              </a:rPr>
              <a:t>Dolezal</a:t>
            </a:r>
            <a:r>
              <a:rPr lang="en-US" sz="1400" dirty="0">
                <a:latin typeface="Georgia" charset="0"/>
                <a:ea typeface="Georgia" charset="0"/>
                <a:cs typeface="Georgia" charset="0"/>
              </a:rPr>
              <a:t>: '</a:t>
            </a:r>
            <a:r>
              <a:rPr lang="en-US" sz="1400" i="1" dirty="0" err="1">
                <a:latin typeface="Georgia" charset="0"/>
                <a:ea typeface="Georgia" charset="0"/>
                <a:cs typeface="Georgia" charset="0"/>
              </a:rPr>
              <a:t>Masterclasses</a:t>
            </a:r>
            <a:r>
              <a:rPr lang="en-US" sz="1400" i="1" dirty="0">
                <a:latin typeface="Georgia" charset="0"/>
                <a:ea typeface="Georgia" charset="0"/>
                <a:cs typeface="Georgia" charset="0"/>
              </a:rPr>
              <a:t> with Belle II experiment at Tsukuba, </a:t>
            </a:r>
            <a:r>
              <a:rPr lang="en-US" sz="1400" i="1" dirty="0" smtClean="0">
                <a:latin typeface="Georgia" charset="0"/>
                <a:ea typeface="Georgia" charset="0"/>
                <a:cs typeface="Georgia" charset="0"/>
              </a:rPr>
              <a:t>Japan’</a:t>
            </a:r>
          </a:p>
          <a:p>
            <a:endParaRPr lang="en-US" sz="1400" dirty="0">
              <a:latin typeface="Georgia" charset="0"/>
              <a:ea typeface="Georgia" charset="0"/>
              <a:cs typeface="Georgia" charset="0"/>
            </a:endParaRPr>
          </a:p>
          <a:p>
            <a:r>
              <a:rPr lang="en-US" sz="1400" dirty="0">
                <a:latin typeface="Georgia" charset="0"/>
                <a:ea typeface="Georgia" charset="0"/>
                <a:cs typeface="Georgia" charset="0"/>
              </a:rPr>
              <a:t>Ken Cecile: '</a:t>
            </a:r>
            <a:r>
              <a:rPr lang="en-US" sz="1400" i="1" dirty="0" err="1">
                <a:latin typeface="Georgia" charset="0"/>
                <a:ea typeface="Georgia" charset="0"/>
                <a:cs typeface="Georgia" charset="0"/>
              </a:rPr>
              <a:t>QuarkNet</a:t>
            </a:r>
            <a:r>
              <a:rPr lang="en-US" sz="1400" i="1" dirty="0">
                <a:latin typeface="Georgia" charset="0"/>
                <a:ea typeface="Georgia" charset="0"/>
                <a:cs typeface="Georgia" charset="0"/>
              </a:rPr>
              <a:t> and </a:t>
            </a:r>
            <a:r>
              <a:rPr lang="en-US" sz="1400" i="1" dirty="0" err="1">
                <a:latin typeface="Georgia" charset="0"/>
                <a:ea typeface="Georgia" charset="0"/>
                <a:cs typeface="Georgia" charset="0"/>
              </a:rPr>
              <a:t>Fermilab</a:t>
            </a:r>
            <a:r>
              <a:rPr lang="en-US" sz="1400" i="1" dirty="0">
                <a:latin typeface="Georgia" charset="0"/>
                <a:ea typeface="Georgia" charset="0"/>
                <a:cs typeface="Georgia" charset="0"/>
              </a:rPr>
              <a:t> moving toward accelerator-based neutrino </a:t>
            </a:r>
            <a:r>
              <a:rPr lang="en-US" sz="1400" i="1" dirty="0" err="1" smtClean="0">
                <a:latin typeface="Georgia" charset="0"/>
                <a:ea typeface="Georgia" charset="0"/>
                <a:cs typeface="Georgia" charset="0"/>
              </a:rPr>
              <a:t>masterclasses</a:t>
            </a:r>
            <a:r>
              <a:rPr lang="en-US" sz="1400" i="1" dirty="0" smtClean="0">
                <a:latin typeface="Georgia" charset="0"/>
                <a:ea typeface="Georgia" charset="0"/>
                <a:cs typeface="Georgia" charset="0"/>
              </a:rPr>
              <a:t>’</a:t>
            </a:r>
          </a:p>
          <a:p>
            <a:endParaRPr lang="en-US" sz="1400" dirty="0">
              <a:latin typeface="Georgia" charset="0"/>
              <a:ea typeface="Georgia" charset="0"/>
              <a:cs typeface="Georgia" charset="0"/>
            </a:endParaRPr>
          </a:p>
          <a:p>
            <a:r>
              <a:rPr lang="en-US" sz="1400" dirty="0">
                <a:latin typeface="Georgia" charset="0"/>
                <a:ea typeface="Georgia" charset="0"/>
                <a:cs typeface="Georgia" charset="0"/>
              </a:rPr>
              <a:t>Nicolas Arnaud: '</a:t>
            </a:r>
            <a:r>
              <a:rPr lang="en-US" sz="1400" i="1" dirty="0" err="1">
                <a:latin typeface="Georgia" charset="0"/>
                <a:ea typeface="Georgia" charset="0"/>
                <a:cs typeface="Georgia" charset="0"/>
              </a:rPr>
              <a:t>Masterclass</a:t>
            </a:r>
            <a:r>
              <a:rPr lang="en-US" sz="1400" i="1" dirty="0">
                <a:latin typeface="Georgia" charset="0"/>
                <a:ea typeface="Georgia" charset="0"/>
                <a:cs typeface="Georgia" charset="0"/>
              </a:rPr>
              <a:t> </a:t>
            </a:r>
            <a:r>
              <a:rPr lang="en-US" sz="1400" i="1" dirty="0" err="1">
                <a:latin typeface="Georgia" charset="0"/>
                <a:ea typeface="Georgia" charset="0"/>
                <a:cs typeface="Georgia" charset="0"/>
              </a:rPr>
              <a:t>exercice</a:t>
            </a:r>
            <a:r>
              <a:rPr lang="en-US" sz="1400" i="1" dirty="0">
                <a:latin typeface="Georgia" charset="0"/>
                <a:ea typeface="Georgia" charset="0"/>
                <a:cs typeface="Georgia" charset="0"/>
              </a:rPr>
              <a:t> using data from </a:t>
            </a:r>
            <a:r>
              <a:rPr lang="en-US" sz="1400" i="1" dirty="0" err="1">
                <a:latin typeface="Georgia" charset="0"/>
                <a:ea typeface="Georgia" charset="0"/>
                <a:cs typeface="Georgia" charset="0"/>
              </a:rPr>
              <a:t>interferometric</a:t>
            </a:r>
            <a:r>
              <a:rPr lang="en-US" sz="1400" i="1" dirty="0">
                <a:latin typeface="Georgia" charset="0"/>
                <a:ea typeface="Georgia" charset="0"/>
                <a:cs typeface="Georgia" charset="0"/>
              </a:rPr>
              <a:t> gravitational wave </a:t>
            </a:r>
            <a:r>
              <a:rPr lang="en-US" sz="1400" i="1" dirty="0" smtClean="0">
                <a:latin typeface="Georgia" charset="0"/>
                <a:ea typeface="Georgia" charset="0"/>
                <a:cs typeface="Georgia" charset="0"/>
              </a:rPr>
              <a:t>detectors’</a:t>
            </a:r>
          </a:p>
          <a:p>
            <a:endParaRPr lang="en-US" sz="1400" dirty="0">
              <a:latin typeface="Georgia" charset="0"/>
              <a:ea typeface="Georgia" charset="0"/>
              <a:cs typeface="Georgia" charset="0"/>
            </a:endParaRPr>
          </a:p>
          <a:p>
            <a:r>
              <a:rPr lang="en-US" sz="1400" dirty="0">
                <a:latin typeface="Georgia" charset="0"/>
                <a:ea typeface="Georgia" charset="0"/>
                <a:cs typeface="Georgia" charset="0"/>
              </a:rPr>
              <a:t>Dirk </a:t>
            </a:r>
            <a:r>
              <a:rPr lang="en-US" sz="1400" dirty="0" err="1">
                <a:latin typeface="Georgia" charset="0"/>
                <a:ea typeface="Georgia" charset="0"/>
                <a:cs typeface="Georgia" charset="0"/>
              </a:rPr>
              <a:t>Ryckbosch</a:t>
            </a:r>
            <a:r>
              <a:rPr lang="en-US" sz="1400" dirty="0">
                <a:latin typeface="Georgia" charset="0"/>
                <a:ea typeface="Georgia" charset="0"/>
                <a:cs typeface="Georgia" charset="0"/>
              </a:rPr>
              <a:t>: '</a:t>
            </a:r>
            <a:r>
              <a:rPr lang="en-US" sz="1400" i="1" dirty="0" err="1">
                <a:latin typeface="Georgia" charset="0"/>
                <a:ea typeface="Georgia" charset="0"/>
                <a:cs typeface="Georgia" charset="0"/>
              </a:rPr>
              <a:t>Masterclass</a:t>
            </a:r>
            <a:r>
              <a:rPr lang="en-US" sz="1400" i="1" dirty="0">
                <a:latin typeface="Georgia" charset="0"/>
                <a:ea typeface="Georgia" charset="0"/>
                <a:cs typeface="Georgia" charset="0"/>
              </a:rPr>
              <a:t> with </a:t>
            </a:r>
            <a:r>
              <a:rPr lang="en-US" sz="1400" i="1" dirty="0" err="1">
                <a:latin typeface="Georgia" charset="0"/>
                <a:ea typeface="Georgia" charset="0"/>
                <a:cs typeface="Georgia" charset="0"/>
              </a:rPr>
              <a:t>IceTop</a:t>
            </a:r>
            <a:r>
              <a:rPr lang="en-US" sz="1400" i="1" dirty="0">
                <a:latin typeface="Georgia" charset="0"/>
                <a:ea typeface="Georgia" charset="0"/>
                <a:cs typeface="Georgia" charset="0"/>
              </a:rPr>
              <a:t>, an Extended Air Shower array'</a:t>
            </a:r>
            <a:endParaRPr lang="en-US" sz="1400" dirty="0">
              <a:latin typeface="Georgia" charset="0"/>
              <a:ea typeface="Georgia" charset="0"/>
              <a:cs typeface="Georgia" charset="0"/>
            </a:endParaRPr>
          </a:p>
          <a:p>
            <a:endParaRPr lang="en-US" sz="1400" dirty="0" smtClean="0">
              <a:latin typeface="Georgia" charset="0"/>
              <a:ea typeface="Georgia" charset="0"/>
              <a:cs typeface="Georgia" charset="0"/>
            </a:endParaRPr>
          </a:p>
          <a:p>
            <a:r>
              <a:rPr lang="en-US" sz="1400" dirty="0" smtClean="0">
                <a:latin typeface="Georgia" charset="0"/>
                <a:ea typeface="Georgia" charset="0"/>
                <a:cs typeface="Georgia" charset="0"/>
              </a:rPr>
              <a:t>Kate </a:t>
            </a:r>
            <a:r>
              <a:rPr lang="en-US" sz="1400" dirty="0">
                <a:latin typeface="Georgia" charset="0"/>
                <a:ea typeface="Georgia" charset="0"/>
                <a:cs typeface="Georgia" charset="0"/>
              </a:rPr>
              <a:t>Shaw "</a:t>
            </a:r>
            <a:r>
              <a:rPr lang="en-US" sz="1400" i="1" dirty="0" err="1">
                <a:latin typeface="Georgia" charset="0"/>
                <a:ea typeface="Georgia" charset="0"/>
                <a:cs typeface="Georgia" charset="0"/>
              </a:rPr>
              <a:t>Masterclasses</a:t>
            </a:r>
            <a:r>
              <a:rPr lang="en-US" sz="1400" i="1" dirty="0">
                <a:latin typeface="Georgia" charset="0"/>
                <a:ea typeface="Georgia" charset="0"/>
                <a:cs typeface="Georgia" charset="0"/>
              </a:rPr>
              <a:t> at SESAME</a:t>
            </a:r>
            <a:r>
              <a:rPr lang="en-US" sz="1400" dirty="0">
                <a:latin typeface="Georgia" charset="0"/>
                <a:ea typeface="Georgia" charset="0"/>
                <a:cs typeface="Georgia" charset="0"/>
              </a:rPr>
              <a:t>"</a:t>
            </a:r>
            <a:endParaRPr lang="en-US" sz="1400" dirty="0">
              <a:latin typeface="Georgia" charset="0"/>
              <a:ea typeface="Georgia" charset="0"/>
              <a:cs typeface="Georgia"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50358" y="306583"/>
            <a:ext cx="8793641" cy="647493"/>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350360" y="350381"/>
            <a:ext cx="5255382" cy="646331"/>
          </a:xfrm>
          <a:prstGeom prst="rect">
            <a:avLst/>
          </a:prstGeom>
          <a:noFill/>
        </p:spPr>
        <p:txBody>
          <a:bodyPr wrap="square" rtlCol="0">
            <a:spAutoFit/>
          </a:bodyPr>
          <a:lstStyle/>
          <a:p>
            <a:r>
              <a:rPr lang="en-US" sz="3600" dirty="0" smtClean="0">
                <a:latin typeface="Georgia"/>
              </a:rPr>
              <a:t>Overview</a:t>
            </a:r>
            <a:endParaRPr lang="en-US" sz="3600" dirty="0">
              <a:latin typeface="Georgia"/>
            </a:endParaRPr>
          </a:p>
        </p:txBody>
      </p:sp>
      <p:sp>
        <p:nvSpPr>
          <p:cNvPr id="9" name="Rectangle 8"/>
          <p:cNvSpPr/>
          <p:nvPr/>
        </p:nvSpPr>
        <p:spPr>
          <a:xfrm>
            <a:off x="0" y="0"/>
            <a:ext cx="9144000" cy="306584"/>
          </a:xfrm>
          <a:prstGeom prst="rect">
            <a:avLst/>
          </a:prstGeom>
          <a:solidFill>
            <a:schemeClr val="tx1">
              <a:lumMod val="85000"/>
              <a:lumOff val="15000"/>
            </a:schemeClr>
          </a:solidFill>
          <a:ln>
            <a:solidFill>
              <a:schemeClr val="tx1">
                <a:lumMod val="85000"/>
                <a:lumOff val="1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0" y="6551416"/>
            <a:ext cx="9144000" cy="306584"/>
          </a:xfrm>
          <a:prstGeom prst="rect">
            <a:avLst/>
          </a:prstGeom>
          <a:solidFill>
            <a:schemeClr val="tx1">
              <a:lumMod val="85000"/>
              <a:lumOff val="15000"/>
            </a:schemeClr>
          </a:solidFill>
          <a:ln>
            <a:solidFill>
              <a:schemeClr val="tx1">
                <a:lumMod val="85000"/>
                <a:lumOff val="1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350359" y="954076"/>
            <a:ext cx="8793639" cy="45719"/>
          </a:xfrm>
          <a:prstGeom prst="rect">
            <a:avLst/>
          </a:prstGeom>
          <a:solidFill>
            <a:srgbClr val="DF0AB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502759" y="999795"/>
            <a:ext cx="8641241" cy="45719"/>
          </a:xfrm>
          <a:prstGeom prst="rect">
            <a:avLst/>
          </a:prstGeom>
          <a:solidFill>
            <a:srgbClr val="3366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655159" y="1045514"/>
            <a:ext cx="8488841" cy="45719"/>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Rectangle 2"/>
          <p:cNvSpPr/>
          <p:nvPr/>
        </p:nvSpPr>
        <p:spPr>
          <a:xfrm>
            <a:off x="175093" y="1188439"/>
            <a:ext cx="7182637" cy="3539430"/>
          </a:xfrm>
          <a:prstGeom prst="rect">
            <a:avLst/>
          </a:prstGeom>
        </p:spPr>
        <p:txBody>
          <a:bodyPr wrap="square">
            <a:spAutoFit/>
          </a:bodyPr>
          <a:lstStyle/>
          <a:p>
            <a:endParaRPr lang="en-US" sz="2800" b="1" dirty="0" smtClean="0">
              <a:latin typeface="Georgia" charset="0"/>
              <a:ea typeface="Georgia" charset="0"/>
              <a:cs typeface="Georgia" charset="0"/>
            </a:endParaRPr>
          </a:p>
          <a:p>
            <a:r>
              <a:rPr lang="en-US" sz="2800" b="1" dirty="0" smtClean="0"/>
              <a:t>LHC, b-lab, Belle II, Virgo, </a:t>
            </a:r>
            <a:r>
              <a:rPr lang="en-US" sz="2800" b="1" dirty="0" err="1" smtClean="0"/>
              <a:t>Ligo</a:t>
            </a:r>
            <a:endParaRPr lang="en-US" sz="2800" b="1" dirty="0" smtClean="0"/>
          </a:p>
          <a:p>
            <a:r>
              <a:rPr lang="en-US" sz="2800" b="1" dirty="0" smtClean="0"/>
              <a:t>Nova, Dune, </a:t>
            </a:r>
            <a:r>
              <a:rPr lang="en-US" sz="2800" b="1" dirty="0" err="1" smtClean="0"/>
              <a:t>MicroBooNE</a:t>
            </a:r>
            <a:r>
              <a:rPr lang="en-US" sz="2800" b="1" dirty="0" smtClean="0"/>
              <a:t>, </a:t>
            </a:r>
            <a:r>
              <a:rPr lang="en-US" sz="2800" b="1" dirty="0" err="1" smtClean="0"/>
              <a:t>IceCube</a:t>
            </a:r>
            <a:r>
              <a:rPr lang="en-US" sz="2800" b="1" dirty="0" smtClean="0"/>
              <a:t>, </a:t>
            </a:r>
          </a:p>
          <a:p>
            <a:r>
              <a:rPr lang="en-US" sz="2800" b="1" dirty="0" smtClean="0"/>
              <a:t>Direct searches Dark Matter Experiments</a:t>
            </a:r>
            <a:r>
              <a:rPr lang="en-US" sz="2800" b="1" dirty="0"/>
              <a:t/>
            </a:r>
            <a:br>
              <a:rPr lang="en-US" sz="2800" b="1" dirty="0"/>
            </a:br>
            <a:r>
              <a:rPr lang="en-US" sz="2800" b="1" dirty="0" err="1" smtClean="0"/>
              <a:t>IceTop</a:t>
            </a:r>
            <a:r>
              <a:rPr lang="en-US" sz="2800" b="1" dirty="0" smtClean="0"/>
              <a:t> Cosmic </a:t>
            </a:r>
            <a:r>
              <a:rPr lang="en-US" sz="2800" b="1" dirty="0"/>
              <a:t>rays </a:t>
            </a:r>
            <a:endParaRPr lang="en-US" sz="2800" b="1" dirty="0" smtClean="0"/>
          </a:p>
          <a:p>
            <a:r>
              <a:rPr lang="en-US" sz="2800" b="1" dirty="0" smtClean="0"/>
              <a:t>SESAME – light sources</a:t>
            </a:r>
            <a:endParaRPr lang="en-US" sz="2800" b="1" dirty="0"/>
          </a:p>
          <a:p>
            <a:r>
              <a:rPr lang="en-US" sz="2800" b="1" dirty="0"/>
              <a:t>CLIC</a:t>
            </a:r>
          </a:p>
          <a:p>
            <a:endParaRPr lang="en-US" sz="2800" b="1" dirty="0"/>
          </a:p>
        </p:txBody>
      </p:sp>
    </p:spTree>
    <p:extLst>
      <p:ext uri="{BB962C8B-B14F-4D97-AF65-F5344CB8AC3E}">
        <p14:creationId xmlns:p14="http://schemas.microsoft.com/office/powerpoint/2010/main" val="13664140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5343217" y="2384853"/>
            <a:ext cx="3907140" cy="2913117"/>
          </a:xfrm>
          <a:prstGeom prst="rect">
            <a:avLst/>
          </a:prstGeom>
        </p:spPr>
      </p:pic>
      <p:sp>
        <p:nvSpPr>
          <p:cNvPr id="8" name="Rectangle 7"/>
          <p:cNvSpPr/>
          <p:nvPr/>
        </p:nvSpPr>
        <p:spPr>
          <a:xfrm>
            <a:off x="350358" y="306583"/>
            <a:ext cx="8793641" cy="647493"/>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350360" y="350381"/>
            <a:ext cx="5255382" cy="646331"/>
          </a:xfrm>
          <a:prstGeom prst="rect">
            <a:avLst/>
          </a:prstGeom>
          <a:noFill/>
        </p:spPr>
        <p:txBody>
          <a:bodyPr wrap="square" rtlCol="0">
            <a:spAutoFit/>
          </a:bodyPr>
          <a:lstStyle/>
          <a:p>
            <a:r>
              <a:rPr lang="en-US" sz="3600" dirty="0" smtClean="0">
                <a:latin typeface="Georgia"/>
              </a:rPr>
              <a:t>Belle II </a:t>
            </a:r>
            <a:r>
              <a:rPr lang="en-US" sz="3600" dirty="0" err="1" smtClean="0">
                <a:latin typeface="Georgia"/>
              </a:rPr>
              <a:t>masterclass</a:t>
            </a:r>
            <a:endParaRPr lang="en-US" sz="3600" dirty="0">
              <a:latin typeface="Georgia"/>
            </a:endParaRPr>
          </a:p>
        </p:txBody>
      </p:sp>
      <p:sp>
        <p:nvSpPr>
          <p:cNvPr id="9" name="Rectangle 8"/>
          <p:cNvSpPr/>
          <p:nvPr/>
        </p:nvSpPr>
        <p:spPr>
          <a:xfrm>
            <a:off x="0" y="0"/>
            <a:ext cx="9144000" cy="306584"/>
          </a:xfrm>
          <a:prstGeom prst="rect">
            <a:avLst/>
          </a:prstGeom>
          <a:solidFill>
            <a:schemeClr val="tx1">
              <a:lumMod val="85000"/>
              <a:lumOff val="15000"/>
            </a:schemeClr>
          </a:solidFill>
          <a:ln>
            <a:solidFill>
              <a:schemeClr val="tx1">
                <a:lumMod val="85000"/>
                <a:lumOff val="1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0" y="6551416"/>
            <a:ext cx="9144000" cy="306584"/>
          </a:xfrm>
          <a:prstGeom prst="rect">
            <a:avLst/>
          </a:prstGeom>
          <a:solidFill>
            <a:schemeClr val="tx1">
              <a:lumMod val="85000"/>
              <a:lumOff val="15000"/>
            </a:schemeClr>
          </a:solidFill>
          <a:ln>
            <a:solidFill>
              <a:schemeClr val="tx1">
                <a:lumMod val="85000"/>
                <a:lumOff val="1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350359" y="954076"/>
            <a:ext cx="8793639" cy="45719"/>
          </a:xfrm>
          <a:prstGeom prst="rect">
            <a:avLst/>
          </a:prstGeom>
          <a:solidFill>
            <a:srgbClr val="DF0AB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502759" y="999795"/>
            <a:ext cx="8641241" cy="45719"/>
          </a:xfrm>
          <a:prstGeom prst="rect">
            <a:avLst/>
          </a:prstGeom>
          <a:solidFill>
            <a:srgbClr val="3366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655159" y="1045514"/>
            <a:ext cx="8488841" cy="45719"/>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3"/>
          <a:stretch>
            <a:fillRect/>
          </a:stretch>
        </p:blipFill>
        <p:spPr>
          <a:xfrm>
            <a:off x="0" y="1371452"/>
            <a:ext cx="5481617" cy="4115095"/>
          </a:xfrm>
          <a:prstGeom prst="rect">
            <a:avLst/>
          </a:prstGeom>
        </p:spPr>
      </p:pic>
      <p:sp>
        <p:nvSpPr>
          <p:cNvPr id="5" name="Rectangle 4"/>
          <p:cNvSpPr/>
          <p:nvPr/>
        </p:nvSpPr>
        <p:spPr>
          <a:xfrm>
            <a:off x="5745893" y="1206087"/>
            <a:ext cx="2614299" cy="646331"/>
          </a:xfrm>
          <a:prstGeom prst="rect">
            <a:avLst/>
          </a:prstGeom>
        </p:spPr>
        <p:txBody>
          <a:bodyPr wrap="square">
            <a:spAutoFit/>
          </a:bodyPr>
          <a:lstStyle/>
          <a:p>
            <a:r>
              <a:rPr lang="en-US" dirty="0" err="1">
                <a:solidFill>
                  <a:srgbClr val="DF0AB7"/>
                </a:solidFill>
                <a:latin typeface="Calibri" charset="0"/>
              </a:rPr>
              <a:t>Zdenek</a:t>
            </a:r>
            <a:r>
              <a:rPr lang="en-US" dirty="0">
                <a:solidFill>
                  <a:srgbClr val="DF0AB7"/>
                </a:solidFill>
                <a:latin typeface="Calibri" charset="0"/>
              </a:rPr>
              <a:t> </a:t>
            </a:r>
            <a:r>
              <a:rPr lang="en-US" dirty="0" err="1">
                <a:solidFill>
                  <a:srgbClr val="DF0AB7"/>
                </a:solidFill>
                <a:latin typeface="Calibri" charset="0"/>
              </a:rPr>
              <a:t>Dolezal</a:t>
            </a:r>
            <a:r>
              <a:rPr lang="en-US" dirty="0">
                <a:solidFill>
                  <a:srgbClr val="DF0AB7"/>
                </a:solidFill>
                <a:latin typeface="Calibri" charset="0"/>
              </a:rPr>
              <a:t>, Toru </a:t>
            </a:r>
            <a:r>
              <a:rPr lang="en-US" dirty="0" err="1">
                <a:solidFill>
                  <a:srgbClr val="DF0AB7"/>
                </a:solidFill>
                <a:latin typeface="Calibri" charset="0"/>
              </a:rPr>
              <a:t>Iijima</a:t>
            </a:r>
            <a:r>
              <a:rPr lang="en-US" dirty="0">
                <a:solidFill>
                  <a:srgbClr val="DF0AB7"/>
                </a:solidFill>
                <a:latin typeface="Calibri" charset="0"/>
              </a:rPr>
              <a:t> and Antonio </a:t>
            </a:r>
            <a:r>
              <a:rPr lang="en-US" dirty="0" err="1">
                <a:solidFill>
                  <a:srgbClr val="DF0AB7"/>
                </a:solidFill>
                <a:latin typeface="Calibri" charset="0"/>
              </a:rPr>
              <a:t>Passeri</a:t>
            </a:r>
            <a:r>
              <a:rPr lang="en-US" dirty="0">
                <a:solidFill>
                  <a:srgbClr val="DF0AB7"/>
                </a:solidFill>
                <a:latin typeface="Calibri" charset="0"/>
              </a:rPr>
              <a:t> </a:t>
            </a:r>
            <a:endParaRPr lang="en-US" dirty="0">
              <a:solidFill>
                <a:srgbClr val="DF0AB7"/>
              </a:solidFill>
              <a:effectLst/>
            </a:endParaRPr>
          </a:p>
        </p:txBody>
      </p:sp>
      <p:sp>
        <p:nvSpPr>
          <p:cNvPr id="10" name="Rectangle 9"/>
          <p:cNvSpPr/>
          <p:nvPr/>
        </p:nvSpPr>
        <p:spPr>
          <a:xfrm>
            <a:off x="0" y="5903923"/>
            <a:ext cx="7908324" cy="261610"/>
          </a:xfrm>
          <a:prstGeom prst="rect">
            <a:avLst/>
          </a:prstGeom>
        </p:spPr>
        <p:txBody>
          <a:bodyPr wrap="square">
            <a:spAutoFit/>
          </a:bodyPr>
          <a:lstStyle/>
          <a:p>
            <a:r>
              <a:rPr lang="en-US" sz="1100" dirty="0"/>
              <a:t>https://</a:t>
            </a:r>
            <a:r>
              <a:rPr lang="en-US" sz="1100" dirty="0" err="1"/>
              <a:t>indico.cern.ch</a:t>
            </a:r>
            <a:r>
              <a:rPr lang="en-US" sz="1100" dirty="0"/>
              <a:t>/event/573645/contributions/2351608/attachments/1370137/2077628/</a:t>
            </a:r>
            <a:r>
              <a:rPr lang="en-US" sz="1100" dirty="0" err="1"/>
              <a:t>Zdenek_Dolezal.pdf</a:t>
            </a:r>
            <a:endParaRPr lang="en-US" sz="1100" dirty="0"/>
          </a:p>
        </p:txBody>
      </p:sp>
    </p:spTree>
    <p:extLst>
      <p:ext uri="{BB962C8B-B14F-4D97-AF65-F5344CB8AC3E}">
        <p14:creationId xmlns:p14="http://schemas.microsoft.com/office/powerpoint/2010/main" val="9695670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50358" y="306583"/>
            <a:ext cx="8793641" cy="647493"/>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350360" y="350381"/>
            <a:ext cx="5255382" cy="646331"/>
          </a:xfrm>
          <a:prstGeom prst="rect">
            <a:avLst/>
          </a:prstGeom>
          <a:noFill/>
        </p:spPr>
        <p:txBody>
          <a:bodyPr wrap="square" rtlCol="0">
            <a:spAutoFit/>
          </a:bodyPr>
          <a:lstStyle/>
          <a:p>
            <a:r>
              <a:rPr lang="en-US" sz="3600" dirty="0" smtClean="0">
                <a:latin typeface="Georgia"/>
              </a:rPr>
              <a:t>Neutrino </a:t>
            </a:r>
            <a:r>
              <a:rPr lang="en-US" sz="3600" dirty="0" err="1">
                <a:latin typeface="Georgia"/>
              </a:rPr>
              <a:t>m</a:t>
            </a:r>
            <a:r>
              <a:rPr lang="en-US" sz="3600" dirty="0" err="1" smtClean="0">
                <a:latin typeface="Georgia"/>
              </a:rPr>
              <a:t>asterclasses</a:t>
            </a:r>
            <a:endParaRPr lang="en-US" sz="3600" dirty="0">
              <a:latin typeface="Georgia"/>
            </a:endParaRPr>
          </a:p>
        </p:txBody>
      </p:sp>
      <p:sp>
        <p:nvSpPr>
          <p:cNvPr id="9" name="Rectangle 8"/>
          <p:cNvSpPr/>
          <p:nvPr/>
        </p:nvSpPr>
        <p:spPr>
          <a:xfrm>
            <a:off x="0" y="0"/>
            <a:ext cx="9144000" cy="306584"/>
          </a:xfrm>
          <a:prstGeom prst="rect">
            <a:avLst/>
          </a:prstGeom>
          <a:solidFill>
            <a:schemeClr val="tx1">
              <a:lumMod val="85000"/>
              <a:lumOff val="15000"/>
            </a:schemeClr>
          </a:solidFill>
          <a:ln>
            <a:solidFill>
              <a:schemeClr val="tx1">
                <a:lumMod val="85000"/>
                <a:lumOff val="1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0" y="6551416"/>
            <a:ext cx="9144000" cy="306584"/>
          </a:xfrm>
          <a:prstGeom prst="rect">
            <a:avLst/>
          </a:prstGeom>
          <a:solidFill>
            <a:schemeClr val="tx1">
              <a:lumMod val="85000"/>
              <a:lumOff val="15000"/>
            </a:schemeClr>
          </a:solidFill>
          <a:ln>
            <a:solidFill>
              <a:schemeClr val="tx1">
                <a:lumMod val="85000"/>
                <a:lumOff val="1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350359" y="954076"/>
            <a:ext cx="8793639" cy="45719"/>
          </a:xfrm>
          <a:prstGeom prst="rect">
            <a:avLst/>
          </a:prstGeom>
          <a:solidFill>
            <a:srgbClr val="DF0AB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502759" y="999795"/>
            <a:ext cx="8641241" cy="45719"/>
          </a:xfrm>
          <a:prstGeom prst="rect">
            <a:avLst/>
          </a:prstGeom>
          <a:solidFill>
            <a:srgbClr val="3366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655159" y="1045514"/>
            <a:ext cx="8488841" cy="45719"/>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 name="Picture 2"/>
          <p:cNvPicPr>
            <a:picLocks noChangeAspect="1"/>
          </p:cNvPicPr>
          <p:nvPr/>
        </p:nvPicPr>
        <p:blipFill>
          <a:blip r:embed="rId2"/>
          <a:stretch>
            <a:fillRect/>
          </a:stretch>
        </p:blipFill>
        <p:spPr>
          <a:xfrm>
            <a:off x="221174" y="1272132"/>
            <a:ext cx="4678405" cy="3529086"/>
          </a:xfrm>
          <a:prstGeom prst="rect">
            <a:avLst/>
          </a:prstGeom>
        </p:spPr>
      </p:pic>
      <p:pic>
        <p:nvPicPr>
          <p:cNvPr id="10" name="Picture 9"/>
          <p:cNvPicPr>
            <a:picLocks noChangeAspect="1"/>
          </p:cNvPicPr>
          <p:nvPr/>
        </p:nvPicPr>
        <p:blipFill>
          <a:blip r:embed="rId3"/>
          <a:stretch>
            <a:fillRect/>
          </a:stretch>
        </p:blipFill>
        <p:spPr>
          <a:xfrm>
            <a:off x="4595144" y="2446636"/>
            <a:ext cx="4548854" cy="3134669"/>
          </a:xfrm>
          <a:prstGeom prst="rect">
            <a:avLst/>
          </a:prstGeom>
        </p:spPr>
      </p:pic>
      <p:sp>
        <p:nvSpPr>
          <p:cNvPr id="11" name="Rectangle 10"/>
          <p:cNvSpPr/>
          <p:nvPr/>
        </p:nvSpPr>
        <p:spPr>
          <a:xfrm>
            <a:off x="0" y="6025816"/>
            <a:ext cx="7909894" cy="261610"/>
          </a:xfrm>
          <a:prstGeom prst="rect">
            <a:avLst/>
          </a:prstGeom>
        </p:spPr>
        <p:txBody>
          <a:bodyPr wrap="square">
            <a:spAutoFit/>
          </a:bodyPr>
          <a:lstStyle/>
          <a:p>
            <a:r>
              <a:rPr lang="en-US" sz="1100" dirty="0"/>
              <a:t>https://</a:t>
            </a:r>
            <a:r>
              <a:rPr lang="en-US" sz="1100" dirty="0" err="1"/>
              <a:t>indico.cern.ch</a:t>
            </a:r>
            <a:r>
              <a:rPr lang="en-US" sz="1100" dirty="0"/>
              <a:t>/event/573645/contributions/2351608/attachments/1370137/2077975/</a:t>
            </a:r>
            <a:r>
              <a:rPr lang="en-US" sz="1100" dirty="0" err="1"/>
              <a:t>Ken_Cecire.pdf</a:t>
            </a:r>
            <a:endParaRPr lang="en-US" sz="1100" dirty="0"/>
          </a:p>
        </p:txBody>
      </p:sp>
      <p:sp>
        <p:nvSpPr>
          <p:cNvPr id="15" name="Rectangle 14"/>
          <p:cNvSpPr/>
          <p:nvPr/>
        </p:nvSpPr>
        <p:spPr>
          <a:xfrm>
            <a:off x="5745893" y="1206087"/>
            <a:ext cx="2614299" cy="369332"/>
          </a:xfrm>
          <a:prstGeom prst="rect">
            <a:avLst/>
          </a:prstGeom>
        </p:spPr>
        <p:txBody>
          <a:bodyPr wrap="square">
            <a:spAutoFit/>
          </a:bodyPr>
          <a:lstStyle/>
          <a:p>
            <a:r>
              <a:rPr lang="en-US" dirty="0" smtClean="0">
                <a:solidFill>
                  <a:srgbClr val="DF0AB7"/>
                </a:solidFill>
                <a:latin typeface="Calibri" charset="0"/>
              </a:rPr>
              <a:t>Ken </a:t>
            </a:r>
            <a:r>
              <a:rPr lang="en-US" dirty="0" err="1" smtClean="0">
                <a:solidFill>
                  <a:srgbClr val="DF0AB7"/>
                </a:solidFill>
                <a:latin typeface="Calibri" charset="0"/>
              </a:rPr>
              <a:t>Cecire</a:t>
            </a:r>
            <a:endParaRPr lang="en-US" dirty="0">
              <a:solidFill>
                <a:srgbClr val="DF0AB7"/>
              </a:solidFill>
              <a:effectLst/>
            </a:endParaRPr>
          </a:p>
        </p:txBody>
      </p:sp>
    </p:spTree>
    <p:extLst>
      <p:ext uri="{BB962C8B-B14F-4D97-AF65-F5344CB8AC3E}">
        <p14:creationId xmlns:p14="http://schemas.microsoft.com/office/powerpoint/2010/main" val="15123537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50358" y="306583"/>
            <a:ext cx="8793641" cy="647493"/>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350359" y="350381"/>
            <a:ext cx="8546505" cy="646331"/>
          </a:xfrm>
          <a:prstGeom prst="rect">
            <a:avLst/>
          </a:prstGeom>
          <a:noFill/>
        </p:spPr>
        <p:txBody>
          <a:bodyPr wrap="square" rtlCol="0">
            <a:spAutoFit/>
          </a:bodyPr>
          <a:lstStyle/>
          <a:p>
            <a:r>
              <a:rPr lang="en-US" sz="3600" dirty="0" smtClean="0">
                <a:latin typeface="Georgia"/>
              </a:rPr>
              <a:t>Gravitational wave based </a:t>
            </a:r>
            <a:r>
              <a:rPr lang="en-US" sz="3600" dirty="0" err="1" smtClean="0">
                <a:latin typeface="Georgia"/>
              </a:rPr>
              <a:t>masterclasses</a:t>
            </a:r>
            <a:endParaRPr lang="en-US" sz="3600" dirty="0">
              <a:latin typeface="Georgia"/>
            </a:endParaRPr>
          </a:p>
        </p:txBody>
      </p:sp>
      <p:sp>
        <p:nvSpPr>
          <p:cNvPr id="9" name="Rectangle 8"/>
          <p:cNvSpPr/>
          <p:nvPr/>
        </p:nvSpPr>
        <p:spPr>
          <a:xfrm>
            <a:off x="0" y="0"/>
            <a:ext cx="9144000" cy="306584"/>
          </a:xfrm>
          <a:prstGeom prst="rect">
            <a:avLst/>
          </a:prstGeom>
          <a:solidFill>
            <a:schemeClr val="tx1">
              <a:lumMod val="85000"/>
              <a:lumOff val="15000"/>
            </a:schemeClr>
          </a:solidFill>
          <a:ln>
            <a:solidFill>
              <a:schemeClr val="tx1">
                <a:lumMod val="85000"/>
                <a:lumOff val="1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0" y="6551416"/>
            <a:ext cx="9144000" cy="306584"/>
          </a:xfrm>
          <a:prstGeom prst="rect">
            <a:avLst/>
          </a:prstGeom>
          <a:solidFill>
            <a:schemeClr val="tx1">
              <a:lumMod val="85000"/>
              <a:lumOff val="15000"/>
            </a:schemeClr>
          </a:solidFill>
          <a:ln>
            <a:solidFill>
              <a:schemeClr val="tx1">
                <a:lumMod val="85000"/>
                <a:lumOff val="1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350359" y="954076"/>
            <a:ext cx="8793639" cy="45719"/>
          </a:xfrm>
          <a:prstGeom prst="rect">
            <a:avLst/>
          </a:prstGeom>
          <a:solidFill>
            <a:srgbClr val="DF0AB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502759" y="999795"/>
            <a:ext cx="8641241" cy="45719"/>
          </a:xfrm>
          <a:prstGeom prst="rect">
            <a:avLst/>
          </a:prstGeom>
          <a:solidFill>
            <a:srgbClr val="3366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655159" y="1045514"/>
            <a:ext cx="8488841" cy="45719"/>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0" y="6025816"/>
            <a:ext cx="7909894" cy="261610"/>
          </a:xfrm>
          <a:prstGeom prst="rect">
            <a:avLst/>
          </a:prstGeom>
        </p:spPr>
        <p:txBody>
          <a:bodyPr wrap="square">
            <a:spAutoFit/>
          </a:bodyPr>
          <a:lstStyle/>
          <a:p>
            <a:r>
              <a:rPr lang="en-US" sz="1100" dirty="0"/>
              <a:t>https://</a:t>
            </a:r>
            <a:r>
              <a:rPr lang="en-US" sz="1100" dirty="0" err="1"/>
              <a:t>indico.cern.ch</a:t>
            </a:r>
            <a:r>
              <a:rPr lang="en-US" sz="1100" dirty="0"/>
              <a:t>/event/573645/contributions/2351608/attachments/1370137/2077627/</a:t>
            </a:r>
            <a:r>
              <a:rPr lang="en-US" sz="1100" dirty="0" err="1"/>
              <a:t>Nicolas_Arnaud.pdf</a:t>
            </a:r>
            <a:endParaRPr lang="en-US" sz="1100" dirty="0"/>
          </a:p>
        </p:txBody>
      </p:sp>
      <p:sp>
        <p:nvSpPr>
          <p:cNvPr id="15" name="Rectangle 14"/>
          <p:cNvSpPr/>
          <p:nvPr/>
        </p:nvSpPr>
        <p:spPr>
          <a:xfrm>
            <a:off x="5745893" y="1206087"/>
            <a:ext cx="2614299" cy="369332"/>
          </a:xfrm>
          <a:prstGeom prst="rect">
            <a:avLst/>
          </a:prstGeom>
        </p:spPr>
        <p:txBody>
          <a:bodyPr wrap="square">
            <a:spAutoFit/>
          </a:bodyPr>
          <a:lstStyle/>
          <a:p>
            <a:r>
              <a:rPr lang="en-US" dirty="0" smtClean="0">
                <a:solidFill>
                  <a:srgbClr val="DF0AB7"/>
                </a:solidFill>
                <a:latin typeface="Calibri" charset="0"/>
              </a:rPr>
              <a:t>Nicolas Arnaud</a:t>
            </a:r>
            <a:endParaRPr lang="en-US" dirty="0">
              <a:solidFill>
                <a:srgbClr val="DF0AB7"/>
              </a:solidFill>
              <a:effectLst/>
            </a:endParaRPr>
          </a:p>
        </p:txBody>
      </p:sp>
      <p:pic>
        <p:nvPicPr>
          <p:cNvPr id="2" name="Picture 1"/>
          <p:cNvPicPr>
            <a:picLocks noChangeAspect="1"/>
          </p:cNvPicPr>
          <p:nvPr/>
        </p:nvPicPr>
        <p:blipFill>
          <a:blip r:embed="rId2"/>
          <a:stretch>
            <a:fillRect/>
          </a:stretch>
        </p:blipFill>
        <p:spPr>
          <a:xfrm>
            <a:off x="249881" y="1644204"/>
            <a:ext cx="4322119" cy="3272286"/>
          </a:xfrm>
          <a:prstGeom prst="rect">
            <a:avLst/>
          </a:prstGeom>
        </p:spPr>
      </p:pic>
      <p:pic>
        <p:nvPicPr>
          <p:cNvPr id="4" name="Picture 3"/>
          <p:cNvPicPr>
            <a:picLocks noChangeAspect="1"/>
          </p:cNvPicPr>
          <p:nvPr/>
        </p:nvPicPr>
        <p:blipFill>
          <a:blip r:embed="rId3"/>
          <a:stretch>
            <a:fillRect/>
          </a:stretch>
        </p:blipFill>
        <p:spPr>
          <a:xfrm>
            <a:off x="4572000" y="1595402"/>
            <a:ext cx="4499538" cy="3321088"/>
          </a:xfrm>
          <a:prstGeom prst="rect">
            <a:avLst/>
          </a:prstGeom>
        </p:spPr>
      </p:pic>
    </p:spTree>
    <p:extLst>
      <p:ext uri="{BB962C8B-B14F-4D97-AF65-F5344CB8AC3E}">
        <p14:creationId xmlns:p14="http://schemas.microsoft.com/office/powerpoint/2010/main" val="15268009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50358" y="306583"/>
            <a:ext cx="8793641" cy="647493"/>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350359" y="350381"/>
            <a:ext cx="8546505" cy="646331"/>
          </a:xfrm>
          <a:prstGeom prst="rect">
            <a:avLst/>
          </a:prstGeom>
          <a:noFill/>
        </p:spPr>
        <p:txBody>
          <a:bodyPr wrap="square" rtlCol="0">
            <a:spAutoFit/>
          </a:bodyPr>
          <a:lstStyle/>
          <a:p>
            <a:r>
              <a:rPr lang="en-US" sz="3600" dirty="0" err="1" smtClean="0">
                <a:latin typeface="Georgia"/>
              </a:rPr>
              <a:t>M</a:t>
            </a:r>
            <a:r>
              <a:rPr lang="en-US" sz="3600" dirty="0" err="1" smtClean="0">
                <a:latin typeface="Georgia"/>
              </a:rPr>
              <a:t>asterclasses</a:t>
            </a:r>
            <a:r>
              <a:rPr lang="en-US" sz="3600" dirty="0" smtClean="0">
                <a:latin typeface="Georgia"/>
              </a:rPr>
              <a:t> with </a:t>
            </a:r>
            <a:r>
              <a:rPr lang="en-US" sz="3600" dirty="0" err="1" smtClean="0">
                <a:latin typeface="Georgia"/>
              </a:rPr>
              <a:t>IceTop</a:t>
            </a:r>
            <a:endParaRPr lang="en-US" sz="3600" dirty="0">
              <a:latin typeface="Georgia"/>
            </a:endParaRPr>
          </a:p>
        </p:txBody>
      </p:sp>
      <p:sp>
        <p:nvSpPr>
          <p:cNvPr id="9" name="Rectangle 8"/>
          <p:cNvSpPr/>
          <p:nvPr/>
        </p:nvSpPr>
        <p:spPr>
          <a:xfrm>
            <a:off x="0" y="0"/>
            <a:ext cx="9144000" cy="306584"/>
          </a:xfrm>
          <a:prstGeom prst="rect">
            <a:avLst/>
          </a:prstGeom>
          <a:solidFill>
            <a:schemeClr val="tx1">
              <a:lumMod val="85000"/>
              <a:lumOff val="15000"/>
            </a:schemeClr>
          </a:solidFill>
          <a:ln>
            <a:solidFill>
              <a:schemeClr val="tx1">
                <a:lumMod val="85000"/>
                <a:lumOff val="1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0" y="6551416"/>
            <a:ext cx="9144000" cy="306584"/>
          </a:xfrm>
          <a:prstGeom prst="rect">
            <a:avLst/>
          </a:prstGeom>
          <a:solidFill>
            <a:schemeClr val="tx1">
              <a:lumMod val="85000"/>
              <a:lumOff val="15000"/>
            </a:schemeClr>
          </a:solidFill>
          <a:ln>
            <a:solidFill>
              <a:schemeClr val="tx1">
                <a:lumMod val="85000"/>
                <a:lumOff val="1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350359" y="954076"/>
            <a:ext cx="8793639" cy="45719"/>
          </a:xfrm>
          <a:prstGeom prst="rect">
            <a:avLst/>
          </a:prstGeom>
          <a:solidFill>
            <a:srgbClr val="DF0AB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502759" y="999795"/>
            <a:ext cx="8641241" cy="45719"/>
          </a:xfrm>
          <a:prstGeom prst="rect">
            <a:avLst/>
          </a:prstGeom>
          <a:solidFill>
            <a:srgbClr val="3366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655159" y="1045514"/>
            <a:ext cx="8488841" cy="45719"/>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0" y="6025816"/>
            <a:ext cx="7909894" cy="261610"/>
          </a:xfrm>
          <a:prstGeom prst="rect">
            <a:avLst/>
          </a:prstGeom>
        </p:spPr>
        <p:txBody>
          <a:bodyPr wrap="square">
            <a:spAutoFit/>
          </a:bodyPr>
          <a:lstStyle/>
          <a:p>
            <a:r>
              <a:rPr lang="en-US" sz="1100" dirty="0"/>
              <a:t>https://</a:t>
            </a:r>
            <a:r>
              <a:rPr lang="en-US" sz="1100" dirty="0" err="1"/>
              <a:t>indico.cern.ch</a:t>
            </a:r>
            <a:r>
              <a:rPr lang="en-US" sz="1100" dirty="0"/>
              <a:t>/event/573645/contributions/2351608/attachments/1370137/2077626/</a:t>
            </a:r>
            <a:r>
              <a:rPr lang="en-US" sz="1100" dirty="0" err="1"/>
              <a:t>Dirk_Ryckbosch.pdf</a:t>
            </a:r>
            <a:endParaRPr lang="en-US" sz="1100" dirty="0"/>
          </a:p>
        </p:txBody>
      </p:sp>
      <p:sp>
        <p:nvSpPr>
          <p:cNvPr id="15" name="Rectangle 14"/>
          <p:cNvSpPr/>
          <p:nvPr/>
        </p:nvSpPr>
        <p:spPr>
          <a:xfrm>
            <a:off x="6602744" y="1170557"/>
            <a:ext cx="2614299" cy="369332"/>
          </a:xfrm>
          <a:prstGeom prst="rect">
            <a:avLst/>
          </a:prstGeom>
        </p:spPr>
        <p:txBody>
          <a:bodyPr wrap="square">
            <a:spAutoFit/>
          </a:bodyPr>
          <a:lstStyle/>
          <a:p>
            <a:r>
              <a:rPr lang="en-US" smtClean="0">
                <a:solidFill>
                  <a:srgbClr val="DF0AB7"/>
                </a:solidFill>
                <a:latin typeface="Calibri" charset="0"/>
              </a:rPr>
              <a:t>Dirk </a:t>
            </a:r>
            <a:r>
              <a:rPr lang="en-US" dirty="0" err="1" smtClean="0">
                <a:solidFill>
                  <a:srgbClr val="DF0AB7"/>
                </a:solidFill>
                <a:latin typeface="Calibri" charset="0"/>
              </a:rPr>
              <a:t>Ryckbosch</a:t>
            </a:r>
            <a:endParaRPr lang="en-US" dirty="0">
              <a:solidFill>
                <a:srgbClr val="DF0AB7"/>
              </a:solidFill>
              <a:effectLst/>
            </a:endParaRPr>
          </a:p>
        </p:txBody>
      </p:sp>
      <p:pic>
        <p:nvPicPr>
          <p:cNvPr id="3" name="Picture 2"/>
          <p:cNvPicPr>
            <a:picLocks noChangeAspect="1"/>
          </p:cNvPicPr>
          <p:nvPr/>
        </p:nvPicPr>
        <p:blipFill>
          <a:blip r:embed="rId2"/>
          <a:stretch>
            <a:fillRect/>
          </a:stretch>
        </p:blipFill>
        <p:spPr>
          <a:xfrm>
            <a:off x="28245" y="1211840"/>
            <a:ext cx="4595366" cy="3261227"/>
          </a:xfrm>
          <a:prstGeom prst="rect">
            <a:avLst/>
          </a:prstGeom>
        </p:spPr>
      </p:pic>
      <p:pic>
        <p:nvPicPr>
          <p:cNvPr id="5" name="Picture 4"/>
          <p:cNvPicPr>
            <a:picLocks noChangeAspect="1"/>
          </p:cNvPicPr>
          <p:nvPr/>
        </p:nvPicPr>
        <p:blipFill>
          <a:blip r:embed="rId3"/>
          <a:stretch>
            <a:fillRect/>
          </a:stretch>
        </p:blipFill>
        <p:spPr>
          <a:xfrm>
            <a:off x="4899579" y="1756344"/>
            <a:ext cx="4081884" cy="4053016"/>
          </a:xfrm>
          <a:prstGeom prst="rect">
            <a:avLst/>
          </a:prstGeom>
        </p:spPr>
      </p:pic>
    </p:spTree>
    <p:extLst>
      <p:ext uri="{BB962C8B-B14F-4D97-AF65-F5344CB8AC3E}">
        <p14:creationId xmlns:p14="http://schemas.microsoft.com/office/powerpoint/2010/main" val="9555562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50358" y="306583"/>
            <a:ext cx="8793641" cy="647493"/>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350359" y="350381"/>
            <a:ext cx="8546505" cy="646331"/>
          </a:xfrm>
          <a:prstGeom prst="rect">
            <a:avLst/>
          </a:prstGeom>
          <a:noFill/>
        </p:spPr>
        <p:txBody>
          <a:bodyPr wrap="square" rtlCol="0">
            <a:spAutoFit/>
          </a:bodyPr>
          <a:lstStyle/>
          <a:p>
            <a:r>
              <a:rPr lang="en-US" sz="3600" dirty="0" smtClean="0">
                <a:latin typeface="Georgia"/>
              </a:rPr>
              <a:t>SESAME </a:t>
            </a:r>
            <a:r>
              <a:rPr lang="en-US" sz="3600" dirty="0" err="1" smtClean="0">
                <a:latin typeface="Georgia"/>
              </a:rPr>
              <a:t>masterclasses</a:t>
            </a:r>
            <a:endParaRPr lang="en-US" sz="3600" dirty="0">
              <a:latin typeface="Georgia"/>
            </a:endParaRPr>
          </a:p>
        </p:txBody>
      </p:sp>
      <p:sp>
        <p:nvSpPr>
          <p:cNvPr id="9" name="Rectangle 8"/>
          <p:cNvSpPr/>
          <p:nvPr/>
        </p:nvSpPr>
        <p:spPr>
          <a:xfrm>
            <a:off x="0" y="0"/>
            <a:ext cx="9144000" cy="306584"/>
          </a:xfrm>
          <a:prstGeom prst="rect">
            <a:avLst/>
          </a:prstGeom>
          <a:solidFill>
            <a:schemeClr val="tx1">
              <a:lumMod val="85000"/>
              <a:lumOff val="15000"/>
            </a:schemeClr>
          </a:solidFill>
          <a:ln>
            <a:solidFill>
              <a:schemeClr val="tx1">
                <a:lumMod val="85000"/>
                <a:lumOff val="1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0" y="6551416"/>
            <a:ext cx="9144000" cy="306584"/>
          </a:xfrm>
          <a:prstGeom prst="rect">
            <a:avLst/>
          </a:prstGeom>
          <a:solidFill>
            <a:schemeClr val="tx1">
              <a:lumMod val="85000"/>
              <a:lumOff val="15000"/>
            </a:schemeClr>
          </a:solidFill>
          <a:ln>
            <a:solidFill>
              <a:schemeClr val="tx1">
                <a:lumMod val="85000"/>
                <a:lumOff val="1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350359" y="954076"/>
            <a:ext cx="8793639" cy="45719"/>
          </a:xfrm>
          <a:prstGeom prst="rect">
            <a:avLst/>
          </a:prstGeom>
          <a:solidFill>
            <a:srgbClr val="DF0AB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502759" y="999795"/>
            <a:ext cx="8641241" cy="45719"/>
          </a:xfrm>
          <a:prstGeom prst="rect">
            <a:avLst/>
          </a:prstGeom>
          <a:solidFill>
            <a:srgbClr val="3366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655159" y="1045514"/>
            <a:ext cx="8488841" cy="45719"/>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6602744" y="1170557"/>
            <a:ext cx="2614299" cy="369332"/>
          </a:xfrm>
          <a:prstGeom prst="rect">
            <a:avLst/>
          </a:prstGeom>
        </p:spPr>
        <p:txBody>
          <a:bodyPr wrap="square">
            <a:spAutoFit/>
          </a:bodyPr>
          <a:lstStyle/>
          <a:p>
            <a:r>
              <a:rPr lang="en-US" dirty="0" smtClean="0">
                <a:solidFill>
                  <a:srgbClr val="DF0AB7"/>
                </a:solidFill>
                <a:latin typeface="Calibri" charset="0"/>
              </a:rPr>
              <a:t>Kate Shaw</a:t>
            </a:r>
            <a:endParaRPr lang="en-US" dirty="0">
              <a:solidFill>
                <a:srgbClr val="DF0AB7"/>
              </a:solidFill>
              <a:effectLst/>
            </a:endParaRPr>
          </a:p>
        </p:txBody>
      </p:sp>
      <p:pic>
        <p:nvPicPr>
          <p:cNvPr id="2" name="Picture 1"/>
          <p:cNvPicPr>
            <a:picLocks noChangeAspect="1"/>
          </p:cNvPicPr>
          <p:nvPr/>
        </p:nvPicPr>
        <p:blipFill>
          <a:blip r:embed="rId2"/>
          <a:stretch>
            <a:fillRect/>
          </a:stretch>
        </p:blipFill>
        <p:spPr>
          <a:xfrm>
            <a:off x="5437660" y="1909487"/>
            <a:ext cx="3606800" cy="2247900"/>
          </a:xfrm>
          <a:prstGeom prst="rect">
            <a:avLst/>
          </a:prstGeom>
        </p:spPr>
      </p:pic>
      <p:pic>
        <p:nvPicPr>
          <p:cNvPr id="4" name="Picture 3"/>
          <p:cNvPicPr>
            <a:picLocks noChangeAspect="1"/>
          </p:cNvPicPr>
          <p:nvPr/>
        </p:nvPicPr>
        <p:blipFill>
          <a:blip r:embed="rId3"/>
          <a:stretch>
            <a:fillRect/>
          </a:stretch>
        </p:blipFill>
        <p:spPr>
          <a:xfrm>
            <a:off x="350358" y="1227205"/>
            <a:ext cx="3822700" cy="2120900"/>
          </a:xfrm>
          <a:prstGeom prst="rect">
            <a:avLst/>
          </a:prstGeom>
        </p:spPr>
      </p:pic>
      <p:pic>
        <p:nvPicPr>
          <p:cNvPr id="10" name="Picture 9"/>
          <p:cNvPicPr>
            <a:picLocks noChangeAspect="1"/>
          </p:cNvPicPr>
          <p:nvPr/>
        </p:nvPicPr>
        <p:blipFill>
          <a:blip r:embed="rId4"/>
          <a:stretch>
            <a:fillRect/>
          </a:stretch>
        </p:blipFill>
        <p:spPr>
          <a:xfrm>
            <a:off x="350358" y="3575515"/>
            <a:ext cx="4920142" cy="2819407"/>
          </a:xfrm>
          <a:prstGeom prst="rect">
            <a:avLst/>
          </a:prstGeom>
        </p:spPr>
      </p:pic>
    </p:spTree>
    <p:extLst>
      <p:ext uri="{BB962C8B-B14F-4D97-AF65-F5344CB8AC3E}">
        <p14:creationId xmlns:p14="http://schemas.microsoft.com/office/powerpoint/2010/main" val="15729802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50358" y="306583"/>
            <a:ext cx="8793641" cy="647493"/>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350359" y="350381"/>
            <a:ext cx="8608289" cy="646331"/>
          </a:xfrm>
          <a:prstGeom prst="rect">
            <a:avLst/>
          </a:prstGeom>
          <a:noFill/>
        </p:spPr>
        <p:txBody>
          <a:bodyPr wrap="square" rtlCol="0">
            <a:spAutoFit/>
          </a:bodyPr>
          <a:lstStyle/>
          <a:p>
            <a:r>
              <a:rPr lang="en-US" sz="3600" dirty="0">
                <a:latin typeface="Georgia"/>
              </a:rPr>
              <a:t>Recommendations </a:t>
            </a:r>
            <a:r>
              <a:rPr lang="en-US" sz="3600" dirty="0" smtClean="0">
                <a:latin typeface="Georgia"/>
              </a:rPr>
              <a:t>: Guidelines</a:t>
            </a:r>
            <a:endParaRPr lang="en-US" sz="3600" dirty="0">
              <a:latin typeface="Georgia"/>
            </a:endParaRPr>
          </a:p>
        </p:txBody>
      </p:sp>
      <p:sp>
        <p:nvSpPr>
          <p:cNvPr id="9" name="Rectangle 8"/>
          <p:cNvSpPr/>
          <p:nvPr/>
        </p:nvSpPr>
        <p:spPr>
          <a:xfrm>
            <a:off x="0" y="0"/>
            <a:ext cx="9144000" cy="306584"/>
          </a:xfrm>
          <a:prstGeom prst="rect">
            <a:avLst/>
          </a:prstGeom>
          <a:solidFill>
            <a:schemeClr val="tx1">
              <a:lumMod val="85000"/>
              <a:lumOff val="15000"/>
            </a:schemeClr>
          </a:solidFill>
          <a:ln>
            <a:solidFill>
              <a:schemeClr val="tx1">
                <a:lumMod val="85000"/>
                <a:lumOff val="1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0" y="6551416"/>
            <a:ext cx="9144000" cy="306584"/>
          </a:xfrm>
          <a:prstGeom prst="rect">
            <a:avLst/>
          </a:prstGeom>
          <a:solidFill>
            <a:schemeClr val="tx1">
              <a:lumMod val="85000"/>
              <a:lumOff val="15000"/>
            </a:schemeClr>
          </a:solidFill>
          <a:ln>
            <a:solidFill>
              <a:schemeClr val="tx1">
                <a:lumMod val="85000"/>
                <a:lumOff val="1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350359" y="954076"/>
            <a:ext cx="8793639" cy="45719"/>
          </a:xfrm>
          <a:prstGeom prst="rect">
            <a:avLst/>
          </a:prstGeom>
          <a:solidFill>
            <a:srgbClr val="DF0AB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502759" y="999795"/>
            <a:ext cx="8641241" cy="45719"/>
          </a:xfrm>
          <a:prstGeom prst="rect">
            <a:avLst/>
          </a:prstGeom>
          <a:solidFill>
            <a:srgbClr val="3366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655159" y="1045514"/>
            <a:ext cx="8488841" cy="45719"/>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 name="Picture 3"/>
          <p:cNvPicPr>
            <a:picLocks noChangeAspect="1"/>
          </p:cNvPicPr>
          <p:nvPr/>
        </p:nvPicPr>
        <p:blipFill>
          <a:blip r:embed="rId2"/>
          <a:stretch>
            <a:fillRect/>
          </a:stretch>
        </p:blipFill>
        <p:spPr>
          <a:xfrm>
            <a:off x="350358" y="1165070"/>
            <a:ext cx="3686099" cy="5337544"/>
          </a:xfrm>
          <a:prstGeom prst="rect">
            <a:avLst/>
          </a:prstGeom>
        </p:spPr>
      </p:pic>
      <p:sp>
        <p:nvSpPr>
          <p:cNvPr id="5" name="Rectangle 4"/>
          <p:cNvSpPr/>
          <p:nvPr/>
        </p:nvSpPr>
        <p:spPr>
          <a:xfrm>
            <a:off x="4571998" y="1277060"/>
            <a:ext cx="4572000" cy="3139321"/>
          </a:xfrm>
          <a:prstGeom prst="rect">
            <a:avLst/>
          </a:prstGeom>
        </p:spPr>
        <p:txBody>
          <a:bodyPr>
            <a:spAutoFit/>
          </a:bodyPr>
          <a:lstStyle/>
          <a:p>
            <a:r>
              <a:rPr lang="en-US" dirty="0">
                <a:hlinkClick r:id="rId3"/>
              </a:rPr>
              <a:t>https://</a:t>
            </a:r>
            <a:r>
              <a:rPr lang="en-US" dirty="0" smtClean="0">
                <a:hlinkClick r:id="rId3"/>
              </a:rPr>
              <a:t>indico.cern.ch/event/573645/contributions/2351608/attachments/1370137/2078441/Approval_final.pdf</a:t>
            </a:r>
            <a:endParaRPr lang="en-US" dirty="0" smtClean="0"/>
          </a:p>
          <a:p>
            <a:endParaRPr lang="en-US" dirty="0"/>
          </a:p>
          <a:p>
            <a:endParaRPr lang="en-US" dirty="0" smtClean="0"/>
          </a:p>
          <a:p>
            <a:endParaRPr lang="en-US" dirty="0"/>
          </a:p>
          <a:p>
            <a:endParaRPr lang="en-US" dirty="0" smtClean="0"/>
          </a:p>
          <a:p>
            <a:r>
              <a:rPr lang="en-US" dirty="0" smtClean="0"/>
              <a:t>We would like these to go on the IPPOG webpages with some instructions of who to contact if one was interested to develop a </a:t>
            </a:r>
            <a:r>
              <a:rPr lang="en-US" dirty="0" err="1" smtClean="0"/>
              <a:t>masterclass</a:t>
            </a:r>
            <a:endParaRPr lang="en-US" dirty="0"/>
          </a:p>
        </p:txBody>
      </p:sp>
    </p:spTree>
    <p:extLst>
      <p:ext uri="{BB962C8B-B14F-4D97-AF65-F5344CB8AC3E}">
        <p14:creationId xmlns:p14="http://schemas.microsoft.com/office/powerpoint/2010/main" val="18853495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1242</TotalTime>
  <Words>245</Words>
  <Application>Microsoft Macintosh PowerPoint</Application>
  <PresentationFormat>On-screen Show (4:3)</PresentationFormat>
  <Paragraphs>54</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Georgia</vt: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Sheffield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Kate  Shaw</dc:creator>
  <cp:lastModifiedBy>kate shaw</cp:lastModifiedBy>
  <cp:revision>37</cp:revision>
  <dcterms:created xsi:type="dcterms:W3CDTF">2014-05-17T06:42:43Z</dcterms:created>
  <dcterms:modified xsi:type="dcterms:W3CDTF">2016-11-12T08:19:55Z</dcterms:modified>
</cp:coreProperties>
</file>