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71" r:id="rId2"/>
    <p:sldId id="297" r:id="rId3"/>
    <p:sldId id="265" r:id="rId4"/>
    <p:sldId id="266" r:id="rId5"/>
    <p:sldId id="262" r:id="rId6"/>
    <p:sldId id="260" r:id="rId7"/>
    <p:sldId id="268" r:id="rId8"/>
    <p:sldId id="259" r:id="rId9"/>
    <p:sldId id="269" r:id="rId10"/>
    <p:sldId id="257" r:id="rId11"/>
    <p:sldId id="270" r:id="rId12"/>
    <p:sldId id="264" r:id="rId13"/>
    <p:sldId id="263" r:id="rId14"/>
    <p:sldId id="277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3" r:id="rId27"/>
    <p:sldId id="326" r:id="rId28"/>
    <p:sldId id="313" r:id="rId29"/>
    <p:sldId id="319" r:id="rId30"/>
    <p:sldId id="317" r:id="rId31"/>
    <p:sldId id="327" r:id="rId32"/>
    <p:sldId id="316" r:id="rId33"/>
    <p:sldId id="328" r:id="rId34"/>
    <p:sldId id="258" r:id="rId35"/>
    <p:sldId id="298" r:id="rId36"/>
    <p:sldId id="294" r:id="rId37"/>
    <p:sldId id="300" r:id="rId38"/>
    <p:sldId id="299" r:id="rId39"/>
    <p:sldId id="301" r:id="rId40"/>
    <p:sldId id="302" r:id="rId41"/>
    <p:sldId id="296" r:id="rId42"/>
    <p:sldId id="295" r:id="rId43"/>
    <p:sldId id="303" r:id="rId44"/>
    <p:sldId id="304" r:id="rId45"/>
    <p:sldId id="306" r:id="rId46"/>
    <p:sldId id="309" r:id="rId47"/>
    <p:sldId id="311" r:id="rId48"/>
    <p:sldId id="312" r:id="rId49"/>
    <p:sldId id="323" r:id="rId50"/>
    <p:sldId id="322" r:id="rId51"/>
    <p:sldId id="329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79"/>
    <a:srgbClr val="659C1D"/>
    <a:srgbClr val="009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30" autoAdjust="0"/>
    <p:restoredTop sz="94660"/>
  </p:normalViewPr>
  <p:slideViewPr>
    <p:cSldViewPr snapToGrid="0">
      <p:cViewPr>
        <p:scale>
          <a:sx n="50" d="100"/>
          <a:sy n="50" d="100"/>
        </p:scale>
        <p:origin x="582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C74EE-1E27-474D-9405-FADE20B2E2A4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A9DB0-F474-4654-AE47-AB3DFB31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4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A9DB0-F474-4654-AE47-AB3DFB31534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717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10A0F-11E1-48D4-9BC6-5447B0070FF3}" type="slidenum">
              <a:rPr lang="sk-SK" smtClean="0"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49121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10A0F-11E1-48D4-9BC6-5447B0070FF3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45647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10A0F-11E1-48D4-9BC6-5447B0070FF3}" type="slidenum">
              <a:rPr lang="sk-SK" smtClean="0"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6303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10A0F-11E1-48D4-9BC6-5447B0070FF3}" type="slidenum">
              <a:rPr lang="sk-SK" smtClean="0"/>
              <a:t>19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4108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10A0F-11E1-48D4-9BC6-5447B0070FF3}" type="slidenum">
              <a:rPr lang="sk-SK" smtClean="0"/>
              <a:t>21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3557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10A0F-11E1-48D4-9BC6-5447B0070FF3}" type="slidenum">
              <a:rPr lang="sk-SK" smtClean="0"/>
              <a:t>23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46433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10A0F-11E1-48D4-9BC6-5447B0070FF3}" type="slidenum">
              <a:rPr lang="sk-SK" smtClean="0"/>
              <a:t>25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76234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137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757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967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4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18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10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074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19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0" y="30258"/>
            <a:ext cx="467858" cy="36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4"/>
          <p:cNvSpPr txBox="1"/>
          <p:nvPr userDrawn="1"/>
        </p:nvSpPr>
        <p:spPr>
          <a:xfrm>
            <a:off x="3957490" y="10125"/>
            <a:ext cx="3963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b="0" dirty="0" smtClean="0"/>
              <a:t>International Particle Physics Outreach Group</a:t>
            </a:r>
            <a:endParaRPr lang="sk-SK" sz="1600" b="0" dirty="0"/>
          </a:p>
        </p:txBody>
      </p:sp>
      <p:pic>
        <p:nvPicPr>
          <p:cNvPr id="7" name="Picture 2" descr="LogoOutline-Blue-0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6244" y="30259"/>
            <a:ext cx="366306" cy="36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A509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11111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11111"/>
                  </a:outerShdw>
                </a:effectLst>
              </a14:hiddenEffects>
            </a:ext>
          </a:extLst>
        </p:spPr>
      </p:pic>
      <p:cxnSp>
        <p:nvCxnSpPr>
          <p:cNvPr id="9" name="Connecteur droit 46"/>
          <p:cNvCxnSpPr/>
          <p:nvPr userDrawn="1"/>
        </p:nvCxnSpPr>
        <p:spPr>
          <a:xfrm flipV="1">
            <a:off x="-2296" y="408575"/>
            <a:ext cx="12192000" cy="15718"/>
          </a:xfrm>
          <a:prstGeom prst="line">
            <a:avLst/>
          </a:prstGeom>
          <a:ln w="63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4"/>
          <p:cNvSpPr txBox="1"/>
          <p:nvPr userDrawn="1"/>
        </p:nvSpPr>
        <p:spPr>
          <a:xfrm>
            <a:off x="3808875" y="6519446"/>
            <a:ext cx="4408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b="0" dirty="0" smtClean="0"/>
              <a:t>1</a:t>
            </a:r>
            <a:r>
              <a:rPr lang="en-GB" sz="1600" b="0" dirty="0" smtClean="0"/>
              <a:t>2</a:t>
            </a:r>
            <a:r>
              <a:rPr lang="sk-SK" sz="1600" b="0" baseline="30000" dirty="0" err="1" smtClean="0"/>
              <a:t>th</a:t>
            </a:r>
            <a:r>
              <a:rPr lang="sk-SK" sz="1600" b="0" baseline="0" dirty="0" smtClean="0"/>
              <a:t> IPPOG </a:t>
            </a:r>
            <a:r>
              <a:rPr lang="sk-SK" sz="1600" b="0" baseline="0" dirty="0" err="1" smtClean="0"/>
              <a:t>meeting</a:t>
            </a:r>
            <a:r>
              <a:rPr lang="sk-SK" sz="1600" b="0" baseline="0" dirty="0" smtClean="0"/>
              <a:t>, </a:t>
            </a:r>
            <a:r>
              <a:rPr lang="en-GB" sz="1600" b="0" baseline="0" dirty="0" smtClean="0"/>
              <a:t>12</a:t>
            </a:r>
            <a:r>
              <a:rPr lang="sk-SK" sz="1600" b="0" baseline="30000" dirty="0" err="1" smtClean="0"/>
              <a:t>th</a:t>
            </a:r>
            <a:r>
              <a:rPr lang="sk-SK" sz="1600" b="0" baseline="0" dirty="0" smtClean="0"/>
              <a:t> of November 201</a:t>
            </a:r>
            <a:r>
              <a:rPr lang="en-GB" sz="1600" b="0" baseline="0" dirty="0" smtClean="0"/>
              <a:t>6</a:t>
            </a:r>
            <a:r>
              <a:rPr lang="sk-SK" sz="1600" b="0" baseline="0" dirty="0" smtClean="0"/>
              <a:t>, CERN</a:t>
            </a:r>
            <a:endParaRPr lang="sk-SK" sz="1600" b="0" dirty="0"/>
          </a:p>
        </p:txBody>
      </p:sp>
      <p:sp>
        <p:nvSpPr>
          <p:cNvPr id="11" name="ZoneTexte 4"/>
          <p:cNvSpPr txBox="1"/>
          <p:nvPr userDrawn="1"/>
        </p:nvSpPr>
        <p:spPr>
          <a:xfrm>
            <a:off x="68654" y="6519446"/>
            <a:ext cx="2237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b="0" dirty="0" smtClean="0"/>
              <a:t>Barbora</a:t>
            </a:r>
            <a:r>
              <a:rPr lang="sk-SK" sz="1600" b="0" baseline="0" dirty="0" smtClean="0"/>
              <a:t> </a:t>
            </a:r>
            <a:r>
              <a:rPr lang="en-GB" sz="1600" b="0" baseline="0" dirty="0" err="1" smtClean="0"/>
              <a:t>Bruant</a:t>
            </a:r>
            <a:r>
              <a:rPr lang="en-GB" sz="1600" b="0" baseline="0" dirty="0" smtClean="0"/>
              <a:t> </a:t>
            </a:r>
            <a:r>
              <a:rPr lang="sk-SK" sz="1600" b="0" baseline="0" dirty="0" err="1" smtClean="0"/>
              <a:t>Gulejova</a:t>
            </a:r>
            <a:endParaRPr lang="sk-SK" sz="1600" b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663290" y="6504057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B3FEBC8-E779-4AA9-A7B8-C58404C5F8A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Connecteur droit 46"/>
          <p:cNvCxnSpPr/>
          <p:nvPr userDrawn="1"/>
        </p:nvCxnSpPr>
        <p:spPr>
          <a:xfrm flipV="1">
            <a:off x="21766" y="6560723"/>
            <a:ext cx="12192000" cy="15718"/>
          </a:xfrm>
          <a:prstGeom prst="line">
            <a:avLst/>
          </a:prstGeom>
          <a:ln w="63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001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3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248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5418C-0E1F-4246-8BE2-18AEF4D87DE5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520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5.png"/><Relationship Id="rId4" Type="http://schemas.openxmlformats.org/officeDocument/2006/relationships/image" Target="../media/image1.png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5.jpeg"/><Relationship Id="rId5" Type="http://schemas.openxmlformats.org/officeDocument/2006/relationships/image" Target="../media/image15.png"/><Relationship Id="rId10" Type="http://schemas.openxmlformats.org/officeDocument/2006/relationships/image" Target="../media/image24.jpeg"/><Relationship Id="rId4" Type="http://schemas.openxmlformats.org/officeDocument/2006/relationships/image" Target="../media/image1.png"/><Relationship Id="rId9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f"/><Relationship Id="rId3" Type="http://schemas.openxmlformats.org/officeDocument/2006/relationships/image" Target="../media/image14.png"/><Relationship Id="rId7" Type="http://schemas.openxmlformats.org/officeDocument/2006/relationships/image" Target="../media/image28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15.png"/><Relationship Id="rId10" Type="http://schemas.openxmlformats.org/officeDocument/2006/relationships/image" Target="../media/image31.tiff"/><Relationship Id="rId4" Type="http://schemas.openxmlformats.org/officeDocument/2006/relationships/image" Target="../media/image1.png"/><Relationship Id="rId9" Type="http://schemas.openxmlformats.org/officeDocument/2006/relationships/image" Target="../media/image30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4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35.jpeg"/><Relationship Id="rId4" Type="http://schemas.openxmlformats.org/officeDocument/2006/relationships/image" Target="../media/image1.png"/><Relationship Id="rId9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14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14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15.png"/><Relationship Id="rId4" Type="http://schemas.openxmlformats.org/officeDocument/2006/relationships/image" Target="../media/image1.png"/><Relationship Id="rId9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2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91885" y="2769223"/>
            <a:ext cx="6620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STATUS OF IPPOG WEBSITE  </a:t>
            </a:r>
            <a:endParaRPr lang="en-GB" sz="4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77" y="1354888"/>
            <a:ext cx="4595608" cy="359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286500" y="3722612"/>
            <a:ext cx="3772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Barbora</a:t>
            </a:r>
            <a:r>
              <a:rPr lang="en-GB" sz="2800" dirty="0" smtClean="0"/>
              <a:t> </a:t>
            </a:r>
            <a:r>
              <a:rPr lang="en-GB" sz="2800" dirty="0" err="1" smtClean="0"/>
              <a:t>Bruant</a:t>
            </a:r>
            <a:r>
              <a:rPr lang="en-GB" sz="2800" dirty="0" smtClean="0"/>
              <a:t> </a:t>
            </a:r>
            <a:r>
              <a:rPr lang="en-GB" sz="2800" dirty="0" err="1" smtClean="0"/>
              <a:t>Gulejova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625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75097"/>
            <a:ext cx="6700372" cy="5144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7" y="5596944"/>
            <a:ext cx="5800223" cy="8988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462824" y="1775912"/>
            <a:ext cx="4519626" cy="4414606"/>
          </a:xfrm>
          <a:prstGeom prst="rect">
            <a:avLst/>
          </a:prstGeom>
          <a:ln w="25400">
            <a:solidFill>
              <a:srgbClr val="659C1D"/>
            </a:solidFill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sk-SK" sz="2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Standard Model</a:t>
            </a:r>
            <a:r>
              <a:rPr lang="sk-SK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2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3400"/>
              </a:lnSpc>
            </a:pPr>
            <a:r>
              <a:rPr lang="en-GB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Higgs Boson</a:t>
            </a:r>
          </a:p>
          <a:p>
            <a:pPr>
              <a:lnSpc>
                <a:spcPts val="3400"/>
              </a:lnSpc>
            </a:pPr>
            <a:r>
              <a:rPr lang="en-GB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Neutrinos</a:t>
            </a:r>
          </a:p>
          <a:p>
            <a:pPr>
              <a:lnSpc>
                <a:spcPts val="3400"/>
              </a:lnSpc>
            </a:pPr>
            <a:r>
              <a:rPr lang="en-GB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Antimatter</a:t>
            </a:r>
          </a:p>
          <a:p>
            <a:pPr>
              <a:lnSpc>
                <a:spcPts val="3400"/>
              </a:lnSpc>
            </a:pPr>
            <a:r>
              <a:rPr lang="en-GB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Accelerators and Detectors</a:t>
            </a:r>
          </a:p>
          <a:p>
            <a:pPr>
              <a:lnSpc>
                <a:spcPts val="3400"/>
              </a:lnSpc>
            </a:pPr>
            <a:r>
              <a:rPr lang="en-GB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Beyond Standard Model</a:t>
            </a:r>
          </a:p>
          <a:p>
            <a:pPr>
              <a:lnSpc>
                <a:spcPts val="3400"/>
              </a:lnSpc>
            </a:pPr>
            <a:r>
              <a:rPr lang="en-GB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Dark Matter / Dark Energy / Cosmology</a:t>
            </a:r>
          </a:p>
          <a:p>
            <a:pPr>
              <a:lnSpc>
                <a:spcPts val="3400"/>
              </a:lnSpc>
            </a:pPr>
            <a:r>
              <a:rPr lang="en-GB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Extra-dimensions</a:t>
            </a:r>
          </a:p>
          <a:p>
            <a:pPr>
              <a:lnSpc>
                <a:spcPts val="3400"/>
              </a:lnSpc>
            </a:pPr>
            <a:r>
              <a:rPr lang="sk-SK" sz="2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New </a:t>
            </a:r>
            <a:r>
              <a:rPr lang="sk-SK" sz="2100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Physics</a:t>
            </a:r>
            <a:endParaRPr lang="en-GB" sz="2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3400"/>
              </a:lnSpc>
            </a:pPr>
            <a:r>
              <a:rPr lang="sk-SK" sz="2100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Broader</a:t>
            </a:r>
            <a:r>
              <a:rPr lang="sk-SK" sz="2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sk-SK" sz="2100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impacts</a:t>
            </a:r>
            <a:r>
              <a:rPr lang="sk-SK" sz="2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2100" dirty="0"/>
          </a:p>
        </p:txBody>
      </p:sp>
      <p:sp>
        <p:nvSpPr>
          <p:cNvPr id="9" name="TextBox 8"/>
          <p:cNvSpPr txBox="1"/>
          <p:nvPr/>
        </p:nvSpPr>
        <p:spPr>
          <a:xfrm>
            <a:off x="7329193" y="639616"/>
            <a:ext cx="478688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500" dirty="0" smtClean="0"/>
              <a:t>ITEMS, Paris, Spring 2015</a:t>
            </a:r>
            <a:endParaRPr lang="en-GB" sz="3500" dirty="0"/>
          </a:p>
        </p:txBody>
      </p:sp>
      <p:sp>
        <p:nvSpPr>
          <p:cNvPr id="10" name="Rectangle 9"/>
          <p:cNvSpPr/>
          <p:nvPr/>
        </p:nvSpPr>
        <p:spPr>
          <a:xfrm>
            <a:off x="32084" y="2614315"/>
            <a:ext cx="6844966" cy="1500484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8126" y="1560599"/>
            <a:ext cx="3429000" cy="316327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01102" y="4520880"/>
            <a:ext cx="3353800" cy="249556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801102" y="834190"/>
            <a:ext cx="2227848" cy="383475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58465" y="2515793"/>
            <a:ext cx="2294022" cy="408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562096" y="3363330"/>
            <a:ext cx="2294022" cy="408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>
            <a:off x="6528924" y="2514600"/>
            <a:ext cx="874508" cy="1020180"/>
          </a:xfrm>
          <a:prstGeom prst="rightArrow">
            <a:avLst/>
          </a:prstGeom>
          <a:solidFill>
            <a:srgbClr val="FFFF00">
              <a:alpha val="23000"/>
            </a:srgbClr>
          </a:solidFill>
          <a:ln>
            <a:solidFill>
              <a:srgbClr val="659C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047735" y="416850"/>
            <a:ext cx="196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[Report from Paris]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629650" y="1265966"/>
            <a:ext cx="219611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smtClean="0">
                <a:solidFill>
                  <a:srgbClr val="E20079"/>
                </a:solidFill>
              </a:rPr>
              <a:t>(From 44 to 10)</a:t>
            </a:r>
            <a:endParaRPr lang="en-GB" sz="2500" dirty="0">
              <a:solidFill>
                <a:srgbClr val="E200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3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62241"/>
            <a:ext cx="1236345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000" dirty="0" err="1" smtClean="0"/>
              <a:t>Based</a:t>
            </a:r>
            <a:r>
              <a:rPr lang="fr-CH" sz="3000" dirty="0" smtClean="0"/>
              <a:t> on all </a:t>
            </a:r>
            <a:r>
              <a:rPr lang="fr-CH" sz="3000" dirty="0" err="1" smtClean="0"/>
              <a:t>above</a:t>
            </a:r>
            <a:r>
              <a:rPr lang="fr-CH" sz="3000" dirty="0" smtClean="0"/>
              <a:t> &amp; discussions </a:t>
            </a:r>
            <a:r>
              <a:rPr lang="fr-CH" sz="3000" dirty="0" err="1" smtClean="0"/>
              <a:t>with</a:t>
            </a:r>
            <a:r>
              <a:rPr lang="fr-CH" sz="3000" dirty="0" smtClean="0"/>
              <a:t> Rolf </a:t>
            </a:r>
            <a:r>
              <a:rPr lang="fr-CH" sz="3000" dirty="0" err="1" smtClean="0"/>
              <a:t>Landua</a:t>
            </a:r>
            <a:r>
              <a:rPr lang="fr-CH" sz="3000" dirty="0" smtClean="0"/>
              <a:t> and Hans Peter Beck, </a:t>
            </a:r>
            <a:r>
              <a:rPr lang="fr-CH" sz="3000" dirty="0" err="1" smtClean="0"/>
              <a:t>Barbora</a:t>
            </a:r>
            <a:r>
              <a:rPr lang="fr-CH" sz="3000" dirty="0" smtClean="0"/>
              <a:t> </a:t>
            </a:r>
            <a:r>
              <a:rPr lang="fr-CH" sz="3000" dirty="0" err="1" smtClean="0"/>
              <a:t>proposed</a:t>
            </a:r>
            <a:r>
              <a:rPr lang="fr-CH" sz="3000" dirty="0" smtClean="0"/>
              <a:t> the structure and </a:t>
            </a:r>
            <a:r>
              <a:rPr lang="fr-CH" sz="3000" dirty="0" err="1" smtClean="0"/>
              <a:t>layout</a:t>
            </a:r>
            <a:r>
              <a:rPr lang="fr-CH" sz="3000" dirty="0" smtClean="0"/>
              <a:t> of DB</a:t>
            </a:r>
          </a:p>
          <a:p>
            <a:endParaRPr lang="fr-CH" sz="3000" dirty="0" smtClean="0"/>
          </a:p>
          <a:p>
            <a:endParaRPr lang="fr-CH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000" dirty="0" smtClean="0"/>
              <a:t>Sent </a:t>
            </a:r>
            <a:r>
              <a:rPr lang="fr-CH" sz="3000" dirty="0" err="1" smtClean="0"/>
              <a:t>only</a:t>
            </a:r>
            <a:r>
              <a:rPr lang="fr-CH" sz="3000" dirty="0" smtClean="0"/>
              <a:t> to original WG </a:t>
            </a:r>
            <a:r>
              <a:rPr lang="fr-CH" sz="3000" dirty="0" err="1" smtClean="0"/>
              <a:t>members</a:t>
            </a:r>
            <a:r>
              <a:rPr lang="fr-CH" sz="3000" dirty="0" smtClean="0"/>
              <a:t>: Marge, Pete, Ken and </a:t>
            </a:r>
            <a:r>
              <a:rPr lang="fr-CH" sz="3000" dirty="0" err="1" smtClean="0"/>
              <a:t>Achyntia</a:t>
            </a:r>
            <a:endParaRPr lang="fr-CH" sz="3000" dirty="0" smtClean="0"/>
          </a:p>
          <a:p>
            <a:endParaRPr lang="fr-CH" sz="3000" dirty="0" smtClean="0"/>
          </a:p>
          <a:p>
            <a:endParaRPr lang="fr-CH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3000" dirty="0" smtClean="0"/>
              <a:t>Informal </a:t>
            </a:r>
            <a:r>
              <a:rPr lang="fr-CH" sz="3000" dirty="0" smtClean="0"/>
              <a:t>discussion </a:t>
            </a:r>
            <a:r>
              <a:rPr lang="fr-CH" sz="3000" dirty="0" err="1" smtClean="0"/>
              <a:t>took</a:t>
            </a:r>
            <a:r>
              <a:rPr lang="fr-CH" sz="3000" dirty="0" smtClean="0"/>
              <a:t> place </a:t>
            </a:r>
            <a:r>
              <a:rPr lang="fr-CH" sz="3000" dirty="0" err="1" smtClean="0"/>
              <a:t>during</a:t>
            </a:r>
            <a:r>
              <a:rPr lang="fr-CH" sz="3000" dirty="0" smtClean="0"/>
              <a:t> </a:t>
            </a:r>
            <a:r>
              <a:rPr lang="fr-CH" sz="3000" dirty="0" err="1" smtClean="0"/>
              <a:t>Fall</a:t>
            </a:r>
            <a:r>
              <a:rPr lang="fr-CH" sz="3000" dirty="0" smtClean="0"/>
              <a:t> 2015 Meeting at CERN    (Barbora, H-P, Marge, Pete and Ken) </a:t>
            </a:r>
          </a:p>
          <a:p>
            <a:pPr algn="ctr"/>
            <a:endParaRPr lang="fr-CH" sz="3000" dirty="0" smtClean="0"/>
          </a:p>
          <a:p>
            <a:pPr algn="ctr"/>
            <a:r>
              <a:rPr lang="fr-CH" sz="3000" b="1" dirty="0" smtClean="0">
                <a:solidFill>
                  <a:srgbClr val="E20079"/>
                </a:solidFill>
              </a:rPr>
              <a:t>CONSENSUS </a:t>
            </a:r>
            <a:r>
              <a:rPr lang="fr-CH" sz="3000" b="1" dirty="0" smtClean="0">
                <a:solidFill>
                  <a:srgbClr val="E20079"/>
                </a:solidFill>
                <a:sym typeface="Wingdings" panose="05000000000000000000" pitchFamily="2" charset="2"/>
              </a:rPr>
              <a:t></a:t>
            </a:r>
            <a:endParaRPr lang="fr-CH" sz="3000" b="1" dirty="0" smtClean="0">
              <a:solidFill>
                <a:srgbClr val="E20079"/>
              </a:solidFill>
            </a:endParaRPr>
          </a:p>
          <a:p>
            <a:pPr algn="ctr"/>
            <a:endParaRPr lang="fr-CH" dirty="0"/>
          </a:p>
          <a:p>
            <a:pPr algn="ctr"/>
            <a:endParaRPr lang="fr-CH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495800" y="476250"/>
            <a:ext cx="28912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GOOD NEWS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10089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46881" y="710232"/>
            <a:ext cx="413474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u="sng" dirty="0">
                <a:solidFill>
                  <a:srgbClr val="0070C0"/>
                </a:solidFill>
              </a:rPr>
              <a:t>ITEM TYPES /CATEGORIES</a:t>
            </a:r>
            <a:r>
              <a:rPr lang="en-GB" sz="1400" b="1" u="sng" dirty="0">
                <a:solidFill>
                  <a:srgbClr val="0070C0"/>
                </a:solidFill>
              </a:rPr>
              <a:t>:</a:t>
            </a:r>
            <a:endParaRPr lang="en-GB" sz="1400" dirty="0">
              <a:solidFill>
                <a:srgbClr val="0070C0"/>
              </a:solidFill>
            </a:endParaRPr>
          </a:p>
          <a:p>
            <a:r>
              <a:rPr lang="en-GB" sz="1200" b="1" dirty="0"/>
              <a:t> </a:t>
            </a:r>
            <a:endParaRPr lang="en-GB" sz="1200" dirty="0"/>
          </a:p>
          <a:p>
            <a:pPr lvl="0"/>
            <a:r>
              <a:rPr lang="en-GB" sz="1200" dirty="0"/>
              <a:t>Photos/ Posters/ Charts</a:t>
            </a:r>
          </a:p>
          <a:p>
            <a:pPr lvl="0"/>
            <a:r>
              <a:rPr lang="en-GB" sz="1200" dirty="0"/>
              <a:t>Videos</a:t>
            </a:r>
          </a:p>
          <a:p>
            <a:pPr lvl="0"/>
            <a:r>
              <a:rPr lang="en-GB" sz="1200" dirty="0"/>
              <a:t>Animations / Simulations</a:t>
            </a:r>
          </a:p>
          <a:p>
            <a:pPr lvl="0"/>
            <a:r>
              <a:rPr lang="en-GB" sz="1200" dirty="0"/>
              <a:t>Presentations (</a:t>
            </a:r>
            <a:r>
              <a:rPr lang="en-GB" sz="1200" dirty="0" err="1"/>
              <a:t>ppt,pdf</a:t>
            </a:r>
            <a:r>
              <a:rPr lang="en-GB" sz="1200" dirty="0"/>
              <a:t>)</a:t>
            </a:r>
          </a:p>
          <a:p>
            <a:pPr lvl="0"/>
            <a:r>
              <a:rPr lang="en-GB" sz="1200" dirty="0"/>
              <a:t>Games</a:t>
            </a:r>
          </a:p>
          <a:p>
            <a:pPr lvl="0"/>
            <a:r>
              <a:rPr lang="en-GB" sz="1200" dirty="0"/>
              <a:t>Classroom </a:t>
            </a:r>
            <a:r>
              <a:rPr lang="en-GB" sz="1200" dirty="0" smtClean="0"/>
              <a:t>materials / </a:t>
            </a:r>
            <a:r>
              <a:rPr lang="en-GB" sz="1200" dirty="0"/>
              <a:t>Tutorials / Lesson </a:t>
            </a:r>
            <a:r>
              <a:rPr lang="en-GB" sz="1200" dirty="0" smtClean="0"/>
              <a:t>plans </a:t>
            </a:r>
            <a:r>
              <a:rPr lang="sk-SK" sz="1200" dirty="0" smtClean="0"/>
              <a:t>/ </a:t>
            </a:r>
            <a:r>
              <a:rPr lang="sk-SK" sz="1200" dirty="0"/>
              <a:t>Text </a:t>
            </a:r>
            <a:r>
              <a:rPr lang="sk-SK" sz="1200" dirty="0" err="1"/>
              <a:t>books</a:t>
            </a:r>
            <a:endParaRPr lang="sk-SK" sz="1200" dirty="0"/>
          </a:p>
          <a:p>
            <a:pPr lvl="0"/>
            <a:r>
              <a:rPr lang="sk-SK" sz="1200" dirty="0" err="1" smtClean="0"/>
              <a:t>Books</a:t>
            </a:r>
            <a:endParaRPr lang="en-GB" sz="1200" dirty="0" smtClean="0"/>
          </a:p>
          <a:p>
            <a:pPr lvl="0"/>
            <a:r>
              <a:rPr lang="en-GB" sz="1200" dirty="0" smtClean="0"/>
              <a:t>Projects / </a:t>
            </a:r>
            <a:r>
              <a:rPr lang="en-GB" sz="1200" dirty="0" err="1" smtClean="0"/>
              <a:t>Competitios</a:t>
            </a:r>
            <a:endParaRPr lang="sk-SK" sz="1200" dirty="0"/>
          </a:p>
          <a:p>
            <a:pPr lvl="0"/>
            <a:r>
              <a:rPr lang="sk-SK" sz="1200" dirty="0" err="1"/>
              <a:t>Exhibition</a:t>
            </a:r>
            <a:r>
              <a:rPr lang="sk-SK" sz="1200" dirty="0"/>
              <a:t> </a:t>
            </a:r>
            <a:r>
              <a:rPr lang="sk-SK" sz="1200" dirty="0" err="1"/>
              <a:t>items</a:t>
            </a:r>
            <a:endParaRPr lang="sk-SK" sz="1200" dirty="0"/>
          </a:p>
          <a:p>
            <a:pPr lvl="0"/>
            <a:r>
              <a:rPr lang="sk-SK" sz="1200" dirty="0" err="1"/>
              <a:t>Souvenirs</a:t>
            </a:r>
            <a:r>
              <a:rPr lang="sk-SK" sz="1200" dirty="0"/>
              <a:t> </a:t>
            </a:r>
            <a:r>
              <a:rPr lang="sk-SK" sz="1200" i="1" dirty="0">
                <a:solidFill>
                  <a:srgbClr val="0070C0"/>
                </a:solidFill>
              </a:rPr>
              <a:t>(</a:t>
            </a:r>
            <a:r>
              <a:rPr lang="sk-SK" sz="1200" i="1" dirty="0" err="1">
                <a:solidFill>
                  <a:srgbClr val="0070C0"/>
                </a:solidFill>
              </a:rPr>
              <a:t>could</a:t>
            </a:r>
            <a:r>
              <a:rPr lang="sk-SK" sz="1200" i="1" dirty="0">
                <a:solidFill>
                  <a:srgbClr val="0070C0"/>
                </a:solidFill>
              </a:rPr>
              <a:t> go </a:t>
            </a:r>
            <a:r>
              <a:rPr lang="sk-SK" sz="1200" i="1" dirty="0" err="1">
                <a:solidFill>
                  <a:srgbClr val="0070C0"/>
                </a:solidFill>
              </a:rPr>
              <a:t>also</a:t>
            </a:r>
            <a:r>
              <a:rPr lang="sk-SK" sz="1200" i="1" dirty="0">
                <a:solidFill>
                  <a:srgbClr val="0070C0"/>
                </a:solidFill>
              </a:rPr>
              <a:t> to </a:t>
            </a:r>
            <a:r>
              <a:rPr lang="sk-SK" sz="1200" i="1" dirty="0" err="1">
                <a:solidFill>
                  <a:srgbClr val="0070C0"/>
                </a:solidFill>
              </a:rPr>
              <a:t>separate</a:t>
            </a:r>
            <a:r>
              <a:rPr lang="sk-SK" sz="1200" i="1" dirty="0">
                <a:solidFill>
                  <a:srgbClr val="0070C0"/>
                </a:solidFill>
              </a:rPr>
              <a:t> </a:t>
            </a:r>
            <a:r>
              <a:rPr lang="sk-SK" sz="1200" i="1" dirty="0" err="1">
                <a:solidFill>
                  <a:srgbClr val="0070C0"/>
                </a:solidFill>
              </a:rPr>
              <a:t>item</a:t>
            </a:r>
            <a:r>
              <a:rPr lang="sk-SK" sz="1200" i="1" dirty="0">
                <a:solidFill>
                  <a:srgbClr val="0070C0"/>
                </a:solidFill>
              </a:rPr>
              <a:t> on </a:t>
            </a:r>
            <a:r>
              <a:rPr lang="sk-SK" sz="1200" i="1" dirty="0" err="1">
                <a:solidFill>
                  <a:srgbClr val="0070C0"/>
                </a:solidFill>
              </a:rPr>
              <a:t>the</a:t>
            </a:r>
            <a:r>
              <a:rPr lang="sk-SK" sz="1200" i="1" dirty="0">
                <a:solidFill>
                  <a:srgbClr val="0070C0"/>
                </a:solidFill>
              </a:rPr>
              <a:t> </a:t>
            </a:r>
            <a:r>
              <a:rPr lang="sk-SK" sz="1200" i="1" dirty="0" err="1">
                <a:solidFill>
                  <a:srgbClr val="0070C0"/>
                </a:solidFill>
              </a:rPr>
              <a:t>website</a:t>
            </a:r>
            <a:r>
              <a:rPr lang="sk-SK" sz="1200" dirty="0"/>
              <a:t>) </a:t>
            </a:r>
          </a:p>
          <a:p>
            <a:pPr lvl="0"/>
            <a:endParaRPr lang="en-GB" sz="1200" dirty="0"/>
          </a:p>
        </p:txBody>
      </p:sp>
      <p:sp>
        <p:nvSpPr>
          <p:cNvPr id="4" name="Rectangle 3"/>
          <p:cNvSpPr/>
          <p:nvPr/>
        </p:nvSpPr>
        <p:spPr>
          <a:xfrm>
            <a:off x="185846" y="1253245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u="sng" dirty="0">
                <a:solidFill>
                  <a:srgbClr val="0070C0"/>
                </a:solidFill>
              </a:rPr>
              <a:t>TOPICS:</a:t>
            </a:r>
            <a:endParaRPr lang="en-GB" sz="2000" dirty="0">
              <a:solidFill>
                <a:srgbClr val="0070C0"/>
              </a:solidFill>
            </a:endParaRPr>
          </a:p>
          <a:p>
            <a:r>
              <a:rPr lang="en-GB" sz="1200" dirty="0"/>
              <a:t> </a:t>
            </a:r>
          </a:p>
          <a:p>
            <a:r>
              <a:rPr lang="en-GB" sz="1200" u="sng" dirty="0" smtClean="0"/>
              <a:t>1) </a:t>
            </a:r>
            <a:r>
              <a:rPr lang="sk-SK" sz="1200" b="1" u="sng" dirty="0" smtClean="0"/>
              <a:t>MATTER</a:t>
            </a:r>
            <a:r>
              <a:rPr lang="sk-SK" sz="1200" b="1" u="sng" dirty="0"/>
              <a:t>, </a:t>
            </a:r>
            <a:r>
              <a:rPr lang="en-GB" sz="1200" b="1" u="sng" dirty="0"/>
              <a:t>PARTICLES AND </a:t>
            </a:r>
            <a:r>
              <a:rPr lang="sk-SK" sz="1200" b="1" u="sng" dirty="0"/>
              <a:t>UNIVERS </a:t>
            </a:r>
            <a:r>
              <a:rPr lang="sk-SK" sz="1200" u="sng" dirty="0"/>
              <a:t>(</a:t>
            </a:r>
            <a:r>
              <a:rPr lang="en-GB" sz="1200" u="sng" dirty="0"/>
              <a:t>KNOWN PHYSICS</a:t>
            </a:r>
            <a:r>
              <a:rPr lang="sk-SK" sz="1200" u="sng" dirty="0"/>
              <a:t>)</a:t>
            </a:r>
            <a:endParaRPr lang="en-GB" sz="1200" u="sng" dirty="0"/>
          </a:p>
          <a:p>
            <a:r>
              <a:rPr lang="sk-SK" sz="1200" dirty="0"/>
              <a:t>PARTICLES AND THEIR INTERACTIONS</a:t>
            </a:r>
          </a:p>
          <a:p>
            <a:r>
              <a:rPr lang="en-GB" sz="1200" dirty="0"/>
              <a:t>COSMOLOGY</a:t>
            </a:r>
          </a:p>
          <a:p>
            <a:r>
              <a:rPr lang="en-GB" sz="1200" dirty="0"/>
              <a:t>HIGGS</a:t>
            </a:r>
          </a:p>
          <a:p>
            <a:r>
              <a:rPr lang="en-GB" sz="1200" dirty="0" smtClean="0"/>
              <a:t>ANTIMATTER</a:t>
            </a:r>
          </a:p>
          <a:p>
            <a:r>
              <a:rPr lang="en-GB" sz="1200" dirty="0" smtClean="0"/>
              <a:t>QUARK-GLUON PLASMA</a:t>
            </a:r>
          </a:p>
          <a:p>
            <a:r>
              <a:rPr lang="en-GB" sz="1200" dirty="0" smtClean="0"/>
              <a:t>NEUTRINOS</a:t>
            </a:r>
            <a:endParaRPr lang="en-GB" sz="1200" dirty="0"/>
          </a:p>
          <a:p>
            <a:r>
              <a:rPr lang="en-GB" sz="1200" dirty="0"/>
              <a:t> </a:t>
            </a:r>
          </a:p>
          <a:p>
            <a:pPr lvl="0"/>
            <a:r>
              <a:rPr lang="en-GB" sz="1200" b="1" u="sng" dirty="0" smtClean="0"/>
              <a:t>2) </a:t>
            </a:r>
            <a:r>
              <a:rPr lang="sk-SK" sz="1200" b="1" u="sng" dirty="0" smtClean="0"/>
              <a:t>EXPLORING </a:t>
            </a:r>
            <a:r>
              <a:rPr lang="sk-SK" sz="1200" b="1" u="sng" dirty="0"/>
              <a:t>THE UNKNOWN </a:t>
            </a:r>
            <a:r>
              <a:rPr lang="sk-SK" sz="1200" u="sng" dirty="0"/>
              <a:t>(</a:t>
            </a:r>
            <a:r>
              <a:rPr lang="en-GB" sz="1200" u="sng" dirty="0"/>
              <a:t>BEYOND KNOWN PHYSICS</a:t>
            </a:r>
            <a:r>
              <a:rPr lang="sk-SK" sz="1200" u="sng" dirty="0"/>
              <a:t>)</a:t>
            </a:r>
            <a:endParaRPr lang="en-GB" sz="1200" u="sng" dirty="0"/>
          </a:p>
          <a:p>
            <a:r>
              <a:rPr lang="en-GB" sz="1200" dirty="0"/>
              <a:t>SUPERSYMMETRY</a:t>
            </a:r>
          </a:p>
          <a:p>
            <a:r>
              <a:rPr lang="en-GB" sz="1200" dirty="0"/>
              <a:t>DARK MATTER</a:t>
            </a:r>
          </a:p>
          <a:p>
            <a:r>
              <a:rPr lang="en-GB" sz="1200" dirty="0"/>
              <a:t>DARK ENERGY</a:t>
            </a:r>
          </a:p>
          <a:p>
            <a:r>
              <a:rPr lang="en-GB" sz="1200" dirty="0"/>
              <a:t>EXTRA DIMENSIONS</a:t>
            </a:r>
          </a:p>
          <a:p>
            <a:r>
              <a:rPr lang="en-GB" sz="1200" dirty="0"/>
              <a:t> </a:t>
            </a:r>
          </a:p>
          <a:p>
            <a:pPr lvl="0"/>
            <a:r>
              <a:rPr lang="en-GB" sz="1200" b="1" u="sng" dirty="0" smtClean="0"/>
              <a:t>3) TECHNOLOGIES </a:t>
            </a:r>
            <a:r>
              <a:rPr lang="sk-SK" sz="1200" b="1" u="sng" dirty="0"/>
              <a:t>and EXPERIMENTS</a:t>
            </a:r>
            <a:endParaRPr lang="en-GB" sz="1200" u="sng" dirty="0"/>
          </a:p>
          <a:p>
            <a:r>
              <a:rPr lang="en-GB" sz="1200" dirty="0"/>
              <a:t>ACCELERATORS</a:t>
            </a:r>
          </a:p>
          <a:p>
            <a:r>
              <a:rPr lang="en-GB" sz="1200" dirty="0"/>
              <a:t>DETECTORS</a:t>
            </a:r>
          </a:p>
          <a:p>
            <a:r>
              <a:rPr lang="en-GB" sz="1200" dirty="0"/>
              <a:t> </a:t>
            </a:r>
          </a:p>
          <a:p>
            <a:pPr lvl="0"/>
            <a:r>
              <a:rPr lang="en-GB" sz="1200" b="1" u="sng" dirty="0" smtClean="0"/>
              <a:t>4) </a:t>
            </a:r>
            <a:r>
              <a:rPr lang="sk-SK" sz="1200" b="1" u="sng" dirty="0" smtClean="0"/>
              <a:t>PARTICLE </a:t>
            </a:r>
            <a:r>
              <a:rPr lang="sk-SK" sz="1200" b="1" u="sng" dirty="0"/>
              <a:t>PHYSICS AND </a:t>
            </a:r>
            <a:r>
              <a:rPr lang="en-GB" sz="1200" b="1" u="sng" dirty="0"/>
              <a:t>SOCIETY </a:t>
            </a:r>
            <a:endParaRPr lang="en-GB" sz="1200" u="sng" dirty="0"/>
          </a:p>
          <a:p>
            <a:r>
              <a:rPr lang="en-GB" sz="1200" dirty="0"/>
              <a:t>WHY FUNDAMENTAL RESEARCH</a:t>
            </a:r>
          </a:p>
          <a:p>
            <a:r>
              <a:rPr lang="en-GB" sz="1200" dirty="0"/>
              <a:t>INTERNATIONAL COLLABORATION</a:t>
            </a:r>
          </a:p>
          <a:p>
            <a:r>
              <a:rPr lang="en-GB" sz="1200" dirty="0"/>
              <a:t>APPLICATIONS &amp; SPIN-OFFS</a:t>
            </a:r>
            <a:endParaRPr lang="sk-SK" sz="1200" dirty="0"/>
          </a:p>
          <a:p>
            <a:r>
              <a:rPr lang="sk-SK" sz="1200" dirty="0"/>
              <a:t>PEOPLE BEHIND THE </a:t>
            </a:r>
            <a:r>
              <a:rPr lang="sk-SK" sz="1200" dirty="0" smtClean="0"/>
              <a:t>SCIENCE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171690" y="3223159"/>
            <a:ext cx="290127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FILTERING / SEARCH BY</a:t>
            </a:r>
            <a:r>
              <a:rPr lang="en-GB" sz="14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Topic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(see above = 17)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 / Category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(see above =</a:t>
            </a:r>
            <a:r>
              <a:rPr lang="sk-SK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Language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Arabic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Catalan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Chinese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Czech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Danish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Dutch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English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Finnish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French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German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Greek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Hungarian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76968" y="3927842"/>
            <a:ext cx="165618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Italian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Japanese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Norwegian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Polish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Portuguese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Romanian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Russian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Serbian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Slovak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Slovenian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Spanish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Swedish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Turkish</a:t>
            </a:r>
          </a:p>
        </p:txBody>
      </p:sp>
      <p:sp>
        <p:nvSpPr>
          <p:cNvPr id="7" name="Rectangle 6"/>
          <p:cNvSpPr/>
          <p:nvPr/>
        </p:nvSpPr>
        <p:spPr>
          <a:xfrm>
            <a:off x="7072964" y="3738853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      A</a:t>
            </a:r>
            <a:r>
              <a:rPr lang="sk-SK" sz="1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udience</a:t>
            </a:r>
            <a:r>
              <a:rPr lang="sk-SK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Primary school level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Lower secondary school level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Upper secondary school level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sk-SK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Broad </a:t>
            </a:r>
            <a:r>
              <a:rPr lang="sk-SK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Educators </a:t>
            </a:r>
          </a:p>
          <a:p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5)        Keyword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/>
            <a:r>
              <a:rPr lang="en-GB" sz="1200" b="1" i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should think first carefully how to address keywords, if we can manage to be coherent or not…otherwise could be confusing, like CDS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tag will be added to all items in database to sort out and show the resources by their 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(IPPOG recommended, good, old but still ok)</a:t>
            </a:r>
          </a:p>
        </p:txBody>
      </p:sp>
      <p:sp>
        <p:nvSpPr>
          <p:cNvPr id="8" name="Rectangle 7"/>
          <p:cNvSpPr/>
          <p:nvPr/>
        </p:nvSpPr>
        <p:spPr>
          <a:xfrm>
            <a:off x="4091285" y="3279046"/>
            <a:ext cx="6624736" cy="3237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22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09959" y="423677"/>
            <a:ext cx="51509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CURATED CATHEGORIES</a:t>
            </a:r>
            <a:endParaRPr lang="en-GB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475779" y="1178399"/>
            <a:ext cx="2389950" cy="553998"/>
          </a:xfrm>
          <a:prstGeom prst="rect">
            <a:avLst/>
          </a:prstGeom>
          <a:noFill/>
          <a:ln>
            <a:solidFill>
              <a:srgbClr val="659C1D"/>
            </a:solidFill>
          </a:ln>
        </p:spPr>
        <p:txBody>
          <a:bodyPr wrap="none" rtlCol="0">
            <a:spAutoFit/>
          </a:bodyPr>
          <a:lstStyle/>
          <a:p>
            <a:r>
              <a:rPr lang="en-GB" sz="3000" b="1" dirty="0" smtClean="0">
                <a:solidFill>
                  <a:srgbClr val="E20079"/>
                </a:solidFill>
              </a:rPr>
              <a:t>From 44 to 16</a:t>
            </a:r>
            <a:endParaRPr lang="en-GB" sz="3000" b="1" dirty="0">
              <a:solidFill>
                <a:srgbClr val="E2007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91676" y="1113510"/>
            <a:ext cx="2389950" cy="553998"/>
          </a:xfrm>
          <a:prstGeom prst="rect">
            <a:avLst/>
          </a:prstGeom>
          <a:noFill/>
          <a:ln>
            <a:solidFill>
              <a:srgbClr val="659C1D"/>
            </a:solidFill>
          </a:ln>
        </p:spPr>
        <p:txBody>
          <a:bodyPr wrap="none" rtlCol="0">
            <a:spAutoFit/>
          </a:bodyPr>
          <a:lstStyle/>
          <a:p>
            <a:r>
              <a:rPr lang="en-GB" sz="3000" b="1" dirty="0" smtClean="0">
                <a:solidFill>
                  <a:srgbClr val="E20079"/>
                </a:solidFill>
              </a:rPr>
              <a:t>From 41 to 10</a:t>
            </a:r>
            <a:endParaRPr lang="en-GB" sz="3000" b="1" dirty="0">
              <a:solidFill>
                <a:srgbClr val="E2007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0536" y="3252162"/>
            <a:ext cx="1998817" cy="553998"/>
          </a:xfrm>
          <a:prstGeom prst="rect">
            <a:avLst/>
          </a:prstGeom>
          <a:noFill/>
          <a:ln>
            <a:solidFill>
              <a:srgbClr val="659C1D"/>
            </a:solidFill>
          </a:ln>
        </p:spPr>
        <p:txBody>
          <a:bodyPr wrap="none" rtlCol="0">
            <a:spAutoFit/>
          </a:bodyPr>
          <a:lstStyle/>
          <a:p>
            <a:r>
              <a:rPr lang="en-GB" sz="3000" b="1" dirty="0" smtClean="0">
                <a:solidFill>
                  <a:srgbClr val="E20079"/>
                </a:solidFill>
              </a:rPr>
              <a:t>From 6 to 4</a:t>
            </a:r>
            <a:endParaRPr lang="en-GB" sz="3000" b="1" dirty="0">
              <a:solidFill>
                <a:srgbClr val="E200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307" t="12795" r="16245" b="5023"/>
          <a:stretch/>
        </p:blipFill>
        <p:spPr>
          <a:xfrm>
            <a:off x="1181100" y="26336"/>
            <a:ext cx="10267950" cy="683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6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487" y="5774164"/>
            <a:ext cx="455536" cy="4555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1" y="49128"/>
            <a:ext cx="1219641" cy="9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52076" y="929482"/>
            <a:ext cx="452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International Particle Physics Outreach Group</a:t>
            </a:r>
          </a:p>
        </p:txBody>
      </p:sp>
      <p:pic>
        <p:nvPicPr>
          <p:cNvPr id="1031" name="Picture 7" descr="C:\Users\acer\Desktop\CERN\IPPOG\search_ippog_si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88079" y="44262"/>
            <a:ext cx="2215371" cy="792088"/>
          </a:xfrm>
          <a:prstGeom prst="rect">
            <a:avLst/>
          </a:prstGeom>
          <a:noFill/>
        </p:spPr>
      </p:pic>
      <p:cxnSp>
        <p:nvCxnSpPr>
          <p:cNvPr id="47" name="Connecteur droit 46"/>
          <p:cNvCxnSpPr/>
          <p:nvPr/>
        </p:nvCxnSpPr>
        <p:spPr>
          <a:xfrm>
            <a:off x="272716" y="1297362"/>
            <a:ext cx="11726779" cy="3052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86063" y="2858908"/>
            <a:ext cx="1792862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6" name="Rectangle 65"/>
          <p:cNvSpPr/>
          <p:nvPr/>
        </p:nvSpPr>
        <p:spPr>
          <a:xfrm>
            <a:off x="1588041" y="5099350"/>
            <a:ext cx="621414" cy="278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9" name="Rectangle 68"/>
          <p:cNvSpPr/>
          <p:nvPr/>
        </p:nvSpPr>
        <p:spPr>
          <a:xfrm>
            <a:off x="1173215" y="3793914"/>
            <a:ext cx="10362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0" name="Rectangle 69"/>
          <p:cNvSpPr/>
          <p:nvPr/>
        </p:nvSpPr>
        <p:spPr>
          <a:xfrm>
            <a:off x="1633391" y="4225962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Rectangle 70"/>
          <p:cNvSpPr/>
          <p:nvPr/>
        </p:nvSpPr>
        <p:spPr>
          <a:xfrm>
            <a:off x="1633391" y="4658010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2" name="ZoneTexte 111"/>
          <p:cNvSpPr txBox="1"/>
          <p:nvPr/>
        </p:nvSpPr>
        <p:spPr>
          <a:xfrm>
            <a:off x="528429" y="3289858"/>
            <a:ext cx="7459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Filter:</a:t>
            </a:r>
          </a:p>
        </p:txBody>
      </p:sp>
      <p:sp>
        <p:nvSpPr>
          <p:cNvPr id="113" name="ZoneTexte 112"/>
          <p:cNvSpPr txBox="1"/>
          <p:nvPr/>
        </p:nvSpPr>
        <p:spPr>
          <a:xfrm>
            <a:off x="528428" y="3721906"/>
            <a:ext cx="677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Topic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528428" y="4153954"/>
            <a:ext cx="11067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Item type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528428" y="4586002"/>
            <a:ext cx="1131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Language</a:t>
            </a:r>
            <a:r>
              <a:rPr lang="sk-SK" dirty="0"/>
              <a:t> 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528428" y="5008758"/>
            <a:ext cx="11304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 err="1"/>
              <a:t>Audience</a:t>
            </a:r>
            <a:r>
              <a:rPr lang="sk-SK" b="1" dirty="0"/>
              <a:t> </a:t>
            </a:r>
            <a:endParaRPr lang="sk-SK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28429" y="5427360"/>
            <a:ext cx="17165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Free text search</a:t>
            </a:r>
            <a:endParaRPr lang="sk-SK" dirty="0"/>
          </a:p>
        </p:txBody>
      </p:sp>
      <p:sp>
        <p:nvSpPr>
          <p:cNvPr id="118" name="Rectangle 117"/>
          <p:cNvSpPr/>
          <p:nvPr/>
        </p:nvSpPr>
        <p:spPr>
          <a:xfrm>
            <a:off x="613217" y="5787400"/>
            <a:ext cx="227290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ZoneTexte 120"/>
          <p:cNvSpPr txBox="1"/>
          <p:nvPr/>
        </p:nvSpPr>
        <p:spPr>
          <a:xfrm>
            <a:off x="587443" y="6507481"/>
            <a:ext cx="1369477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sk-SK" sz="1400" b="1" dirty="0"/>
              <a:t>IPPOG DB FAQs</a:t>
            </a:r>
            <a:r>
              <a:rPr lang="sk-SK" sz="1400" dirty="0"/>
              <a:t> </a:t>
            </a: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10800000">
            <a:off x="1668902" y="3852572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 noChangeAspect="1"/>
          </p:cNvSpPr>
          <p:nvPr/>
        </p:nvSpPr>
        <p:spPr>
          <a:xfrm rot="10800000">
            <a:off x="1668902" y="4284620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>
            <a:spLocks noChangeAspect="1"/>
          </p:cNvSpPr>
          <p:nvPr/>
        </p:nvSpPr>
        <p:spPr>
          <a:xfrm rot="10800000">
            <a:off x="1668902" y="4716668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>
            <a:spLocks noChangeAspect="1"/>
          </p:cNvSpPr>
          <p:nvPr/>
        </p:nvSpPr>
        <p:spPr>
          <a:xfrm rot="10800000">
            <a:off x="1668902" y="5139424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1345" y="1348540"/>
            <a:ext cx="113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HOME |  ABOUT US |  MEMBERS  | </a:t>
            </a:r>
            <a:r>
              <a:rPr lang="en-GB" b="1" dirty="0" smtClean="0">
                <a:solidFill>
                  <a:srgbClr val="659C1D"/>
                </a:solidFill>
              </a:rPr>
              <a:t> RESOURCES  </a:t>
            </a:r>
            <a:r>
              <a:rPr lang="en-GB" b="1" dirty="0" smtClean="0"/>
              <a:t>|</a:t>
            </a:r>
            <a:r>
              <a:rPr lang="en-GB" b="1" dirty="0" smtClean="0">
                <a:solidFill>
                  <a:srgbClr val="659C1D"/>
                </a:solidFill>
              </a:rPr>
              <a:t>  </a:t>
            </a:r>
            <a:r>
              <a:rPr lang="en-GB" b="1" dirty="0" smtClean="0"/>
              <a:t>MASTERCLASSES   |  NATIONAL RESOURCES  | PUBLICATIONS  </a:t>
            </a:r>
            <a:endParaRPr lang="en-GB" b="1" dirty="0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190" y="3218978"/>
            <a:ext cx="6058299" cy="403886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00015" y="1689545"/>
            <a:ext cx="558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375"/>
              </a:spcAft>
            </a:pPr>
            <a:r>
              <a:rPr lang="en-US" sz="2400" b="1" dirty="0" smtClean="0">
                <a:solidFill>
                  <a:srgbClr val="E20079"/>
                </a:solidFill>
              </a:rPr>
              <a:t>PARTICLE PHYSICS RESOURCES DATABASE</a:t>
            </a:r>
            <a:endParaRPr lang="en-US" sz="2400" b="1" dirty="0">
              <a:solidFill>
                <a:srgbClr val="E2007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94368" y="3232222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Latest</a:t>
            </a:r>
            <a:endParaRPr lang="en-GB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594368" y="4095472"/>
            <a:ext cx="103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Featured</a:t>
            </a:r>
            <a:endParaRPr lang="en-GB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0594368" y="4867010"/>
            <a:ext cx="1090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Tweets</a:t>
            </a:r>
          </a:p>
          <a:p>
            <a:r>
              <a:rPr lang="en-GB" b="1" dirty="0" smtClean="0"/>
              <a:t>Facebook</a:t>
            </a:r>
            <a:endParaRPr lang="en-GB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10533634" y="6263490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Events calendar</a:t>
            </a:r>
            <a:endParaRPr lang="en-GB" b="1" dirty="0"/>
          </a:p>
        </p:txBody>
      </p:sp>
      <p:sp>
        <p:nvSpPr>
          <p:cNvPr id="14" name="Down Arrow 13"/>
          <p:cNvSpPr/>
          <p:nvPr/>
        </p:nvSpPr>
        <p:spPr>
          <a:xfrm>
            <a:off x="9944214" y="5811092"/>
            <a:ext cx="227764" cy="98145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64" name="ZoneTexte 119"/>
          <p:cNvSpPr txBox="1"/>
          <p:nvPr/>
        </p:nvSpPr>
        <p:spPr>
          <a:xfrm>
            <a:off x="506329" y="2499851"/>
            <a:ext cx="11117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collection of high quality engaging materials, e.g. videos, posters, talks, hands-on activities and more to help you share the wonders and excitement of particle physics with teachers, students and the general public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54315" y="2130413"/>
            <a:ext cx="3152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From wonders to excitement….</a:t>
            </a:r>
            <a:endParaRPr lang="en-GB" b="1" dirty="0"/>
          </a:p>
        </p:txBody>
      </p:sp>
      <p:cxnSp>
        <p:nvCxnSpPr>
          <p:cNvPr id="68" name="Connecteur droit 46"/>
          <p:cNvCxnSpPr/>
          <p:nvPr/>
        </p:nvCxnSpPr>
        <p:spPr>
          <a:xfrm flipV="1">
            <a:off x="2994156" y="316924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46"/>
          <p:cNvCxnSpPr/>
          <p:nvPr/>
        </p:nvCxnSpPr>
        <p:spPr>
          <a:xfrm flipV="1">
            <a:off x="10485829" y="3201327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9462503" y="5749140"/>
            <a:ext cx="1274901" cy="369332"/>
          </a:xfrm>
          <a:prstGeom prst="rect">
            <a:avLst/>
          </a:prstGeom>
          <a:solidFill>
            <a:schemeClr val="bg1"/>
          </a:solidFill>
          <a:ln w="920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Scroll down</a:t>
            </a:r>
            <a:endParaRPr lang="en-GB" dirty="0"/>
          </a:p>
        </p:txBody>
      </p:sp>
      <p:cxnSp>
        <p:nvCxnSpPr>
          <p:cNvPr id="76" name="Connecteur droit 46"/>
          <p:cNvCxnSpPr/>
          <p:nvPr/>
        </p:nvCxnSpPr>
        <p:spPr>
          <a:xfrm flipV="1">
            <a:off x="539782" y="3103676"/>
            <a:ext cx="11026576" cy="653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98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487" y="5774164"/>
            <a:ext cx="455536" cy="4555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1" y="49128"/>
            <a:ext cx="1219641" cy="9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52076" y="929482"/>
            <a:ext cx="452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International Particle Physics Outreach Group</a:t>
            </a:r>
          </a:p>
        </p:txBody>
      </p:sp>
      <p:pic>
        <p:nvPicPr>
          <p:cNvPr id="1031" name="Picture 7" descr="C:\Users\acer\Desktop\CERN\IPPOG\search_ippog_si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88079" y="44262"/>
            <a:ext cx="2215371" cy="792088"/>
          </a:xfrm>
          <a:prstGeom prst="rect">
            <a:avLst/>
          </a:prstGeom>
          <a:noFill/>
        </p:spPr>
      </p:pic>
      <p:cxnSp>
        <p:nvCxnSpPr>
          <p:cNvPr id="47" name="Connecteur droit 46"/>
          <p:cNvCxnSpPr/>
          <p:nvPr/>
        </p:nvCxnSpPr>
        <p:spPr>
          <a:xfrm>
            <a:off x="272716" y="1297362"/>
            <a:ext cx="11726779" cy="3052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86063" y="2858908"/>
            <a:ext cx="1792862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6" name="Rectangle 65"/>
          <p:cNvSpPr/>
          <p:nvPr/>
        </p:nvSpPr>
        <p:spPr>
          <a:xfrm>
            <a:off x="1588041" y="5099350"/>
            <a:ext cx="621414" cy="278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9" name="Rectangle 68"/>
          <p:cNvSpPr/>
          <p:nvPr/>
        </p:nvSpPr>
        <p:spPr>
          <a:xfrm>
            <a:off x="1173215" y="3793914"/>
            <a:ext cx="10362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0" name="Rectangle 69"/>
          <p:cNvSpPr/>
          <p:nvPr/>
        </p:nvSpPr>
        <p:spPr>
          <a:xfrm>
            <a:off x="1633391" y="4225962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Rectangle 70"/>
          <p:cNvSpPr/>
          <p:nvPr/>
        </p:nvSpPr>
        <p:spPr>
          <a:xfrm>
            <a:off x="1633391" y="4658010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2" name="ZoneTexte 111"/>
          <p:cNvSpPr txBox="1"/>
          <p:nvPr/>
        </p:nvSpPr>
        <p:spPr>
          <a:xfrm>
            <a:off x="528429" y="3289858"/>
            <a:ext cx="7459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Filter:</a:t>
            </a:r>
          </a:p>
        </p:txBody>
      </p:sp>
      <p:sp>
        <p:nvSpPr>
          <p:cNvPr id="113" name="ZoneTexte 112"/>
          <p:cNvSpPr txBox="1"/>
          <p:nvPr/>
        </p:nvSpPr>
        <p:spPr>
          <a:xfrm>
            <a:off x="528428" y="3721906"/>
            <a:ext cx="677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Topic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528428" y="4153954"/>
            <a:ext cx="11067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Item type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528428" y="4586002"/>
            <a:ext cx="1131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Language</a:t>
            </a:r>
            <a:r>
              <a:rPr lang="sk-SK" dirty="0"/>
              <a:t> 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528428" y="5008758"/>
            <a:ext cx="11304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 err="1"/>
              <a:t>Audience</a:t>
            </a:r>
            <a:r>
              <a:rPr lang="sk-SK" b="1" dirty="0"/>
              <a:t> </a:t>
            </a:r>
            <a:endParaRPr lang="sk-SK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28429" y="5427360"/>
            <a:ext cx="17165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Free text search</a:t>
            </a:r>
            <a:endParaRPr lang="sk-SK" dirty="0"/>
          </a:p>
        </p:txBody>
      </p:sp>
      <p:sp>
        <p:nvSpPr>
          <p:cNvPr id="118" name="Rectangle 117"/>
          <p:cNvSpPr/>
          <p:nvPr/>
        </p:nvSpPr>
        <p:spPr>
          <a:xfrm>
            <a:off x="613217" y="5787400"/>
            <a:ext cx="227290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ZoneTexte 120"/>
          <p:cNvSpPr txBox="1"/>
          <p:nvPr/>
        </p:nvSpPr>
        <p:spPr>
          <a:xfrm>
            <a:off x="587443" y="6507481"/>
            <a:ext cx="1369477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sk-SK" sz="1400" b="1" dirty="0"/>
              <a:t>IPPOG DB FAQs</a:t>
            </a:r>
            <a:r>
              <a:rPr lang="sk-SK" sz="1400" dirty="0"/>
              <a:t> </a:t>
            </a: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10800000">
            <a:off x="1668902" y="3852572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 noChangeAspect="1"/>
          </p:cNvSpPr>
          <p:nvPr/>
        </p:nvSpPr>
        <p:spPr>
          <a:xfrm rot="10800000">
            <a:off x="1668902" y="4284620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>
            <a:spLocks noChangeAspect="1"/>
          </p:cNvSpPr>
          <p:nvPr/>
        </p:nvSpPr>
        <p:spPr>
          <a:xfrm rot="10800000">
            <a:off x="1668902" y="4716668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>
            <a:spLocks noChangeAspect="1"/>
          </p:cNvSpPr>
          <p:nvPr/>
        </p:nvSpPr>
        <p:spPr>
          <a:xfrm rot="10800000">
            <a:off x="1668902" y="5139424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1345" y="1348540"/>
            <a:ext cx="113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HOME |  ABOUT US |  MEMBERS  | </a:t>
            </a:r>
            <a:r>
              <a:rPr lang="en-GB" b="1" dirty="0" smtClean="0">
                <a:solidFill>
                  <a:srgbClr val="659C1D"/>
                </a:solidFill>
              </a:rPr>
              <a:t> RESOURCES  </a:t>
            </a:r>
            <a:r>
              <a:rPr lang="en-GB" b="1" dirty="0" smtClean="0"/>
              <a:t>|</a:t>
            </a:r>
            <a:r>
              <a:rPr lang="en-GB" b="1" dirty="0" smtClean="0">
                <a:solidFill>
                  <a:srgbClr val="659C1D"/>
                </a:solidFill>
              </a:rPr>
              <a:t>  </a:t>
            </a:r>
            <a:r>
              <a:rPr lang="en-GB" b="1" dirty="0" smtClean="0"/>
              <a:t>MASTERCLASSES   |  NATIONAL RESOURCES  | PUBLICATIONS  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3300015" y="1689545"/>
            <a:ext cx="558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375"/>
              </a:spcAft>
            </a:pPr>
            <a:r>
              <a:rPr lang="en-US" sz="2400" b="1" dirty="0" smtClean="0">
                <a:solidFill>
                  <a:srgbClr val="E20079"/>
                </a:solidFill>
              </a:rPr>
              <a:t>PARTICLE PHYSICS RESOURCES DATABASE</a:t>
            </a:r>
            <a:endParaRPr lang="en-US" sz="2400" b="1" dirty="0">
              <a:solidFill>
                <a:srgbClr val="E20079"/>
              </a:solidFill>
            </a:endParaRPr>
          </a:p>
        </p:txBody>
      </p:sp>
      <p:sp>
        <p:nvSpPr>
          <p:cNvPr id="64" name="ZoneTexte 119"/>
          <p:cNvSpPr txBox="1"/>
          <p:nvPr/>
        </p:nvSpPr>
        <p:spPr>
          <a:xfrm>
            <a:off x="506329" y="2499851"/>
            <a:ext cx="11117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collection of high quality engaging materials, e.g. videos, posters, talks, hands-on activities and more to help you share the wonders and excitement of particle physics with teachers, students and the general public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54315" y="2130413"/>
            <a:ext cx="3492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From wonders to excitement….</a:t>
            </a:r>
            <a:endParaRPr lang="en-GB" sz="2000" b="1" dirty="0"/>
          </a:p>
        </p:txBody>
      </p:sp>
      <p:sp>
        <p:nvSpPr>
          <p:cNvPr id="35" name="Rectangle 34"/>
          <p:cNvSpPr/>
          <p:nvPr/>
        </p:nvSpPr>
        <p:spPr>
          <a:xfrm>
            <a:off x="3796306" y="3504804"/>
            <a:ext cx="2592288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6" name="Rectangle 35"/>
          <p:cNvSpPr/>
          <p:nvPr/>
        </p:nvSpPr>
        <p:spPr>
          <a:xfrm>
            <a:off x="6460601" y="3505200"/>
            <a:ext cx="2593161" cy="16343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7" name="ZoneTexte 85"/>
          <p:cNvSpPr txBox="1"/>
          <p:nvPr/>
        </p:nvSpPr>
        <p:spPr>
          <a:xfrm>
            <a:off x="6610594" y="3521425"/>
            <a:ext cx="22834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/>
              <a:t>Exploring the unknown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796306" y="5207324"/>
            <a:ext cx="2592288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9" name="Rectangle 38"/>
          <p:cNvSpPr/>
          <p:nvPr/>
        </p:nvSpPr>
        <p:spPr>
          <a:xfrm>
            <a:off x="6460602" y="5207324"/>
            <a:ext cx="2594767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222</a:t>
            </a:r>
          </a:p>
        </p:txBody>
      </p:sp>
      <p:sp>
        <p:nvSpPr>
          <p:cNvPr id="40" name="ZoneTexte 109"/>
          <p:cNvSpPr txBox="1"/>
          <p:nvPr/>
        </p:nvSpPr>
        <p:spPr>
          <a:xfrm>
            <a:off x="3724299" y="5135317"/>
            <a:ext cx="282314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/>
              <a:t>Technologies &amp; Experiments  </a:t>
            </a:r>
          </a:p>
        </p:txBody>
      </p:sp>
      <p:sp>
        <p:nvSpPr>
          <p:cNvPr id="41" name="ZoneTexte 110"/>
          <p:cNvSpPr txBox="1"/>
          <p:nvPr/>
        </p:nvSpPr>
        <p:spPr>
          <a:xfrm>
            <a:off x="6391074" y="5135317"/>
            <a:ext cx="273382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err="1"/>
              <a:t>Particle</a:t>
            </a:r>
            <a:r>
              <a:rPr lang="sk-SK" sz="1700" b="1" dirty="0"/>
              <a:t> </a:t>
            </a:r>
            <a:r>
              <a:rPr lang="sk-SK" sz="1700" b="1" dirty="0" err="1"/>
              <a:t>Physics</a:t>
            </a:r>
            <a:r>
              <a:rPr lang="sk-SK" sz="1700" b="1" dirty="0"/>
              <a:t> and Society</a:t>
            </a:r>
          </a:p>
        </p:txBody>
      </p:sp>
      <p:pic>
        <p:nvPicPr>
          <p:cNvPr id="42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6" cstate="print"/>
          <a:srcRect t="128" r="630" b="3206"/>
          <a:stretch/>
        </p:blipFill>
        <p:spPr bwMode="auto">
          <a:xfrm>
            <a:off x="3868314" y="4062269"/>
            <a:ext cx="2432850" cy="1044000"/>
          </a:xfrm>
          <a:prstGeom prst="rect">
            <a:avLst/>
          </a:prstGeom>
          <a:noFill/>
        </p:spPr>
      </p:pic>
      <p:pic>
        <p:nvPicPr>
          <p:cNvPr id="43" name="Picture 8" descr="Afficher l'image d'origine"/>
          <p:cNvPicPr>
            <a:picLocks noChangeAspect="1" noChangeArrowheads="1"/>
          </p:cNvPicPr>
          <p:nvPr/>
        </p:nvPicPr>
        <p:blipFill>
          <a:blip r:embed="rId7" cstate="print"/>
          <a:srcRect t="6024" b="8504"/>
          <a:stretch>
            <a:fillRect/>
          </a:stretch>
        </p:blipFill>
        <p:spPr bwMode="auto">
          <a:xfrm>
            <a:off x="3801194" y="5437405"/>
            <a:ext cx="2595016" cy="1404623"/>
          </a:xfrm>
          <a:prstGeom prst="rect">
            <a:avLst/>
          </a:prstGeom>
          <a:noFill/>
        </p:spPr>
      </p:pic>
      <p:pic>
        <p:nvPicPr>
          <p:cNvPr id="48" name="Picture 10" descr="Afficher l'image d'origine"/>
          <p:cNvPicPr>
            <a:picLocks noChangeAspect="1" noChangeArrowheads="1"/>
          </p:cNvPicPr>
          <p:nvPr/>
        </p:nvPicPr>
        <p:blipFill rotWithShape="1">
          <a:blip r:embed="rId8" cstate="print"/>
          <a:srcRect t="-1" b="5036"/>
          <a:stretch/>
        </p:blipFill>
        <p:spPr bwMode="auto">
          <a:xfrm>
            <a:off x="6459287" y="5439390"/>
            <a:ext cx="2587365" cy="1402638"/>
          </a:xfrm>
          <a:prstGeom prst="rect">
            <a:avLst/>
          </a:prstGeom>
          <a:noFill/>
        </p:spPr>
      </p:pic>
      <p:sp>
        <p:nvSpPr>
          <p:cNvPr id="49" name="ZoneTexte 84"/>
          <p:cNvSpPr txBox="1"/>
          <p:nvPr/>
        </p:nvSpPr>
        <p:spPr>
          <a:xfrm>
            <a:off x="3868314" y="3483325"/>
            <a:ext cx="23762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700" b="1" dirty="0"/>
              <a:t>Matter, Particles, </a:t>
            </a:r>
          </a:p>
          <a:p>
            <a:r>
              <a:rPr lang="sk-SK" sz="1700" b="1" dirty="0"/>
              <a:t>             and the Universe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3568" y="3844171"/>
            <a:ext cx="2590194" cy="1295337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Rectangle 50"/>
          <p:cNvSpPr/>
          <p:nvPr/>
        </p:nvSpPr>
        <p:spPr>
          <a:xfrm>
            <a:off x="4676543" y="3142535"/>
            <a:ext cx="34919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2000" b="1" dirty="0" err="1"/>
              <a:t>Particle</a:t>
            </a:r>
            <a:r>
              <a:rPr lang="sk-SK" sz="2000" b="1" dirty="0"/>
              <a:t> </a:t>
            </a:r>
            <a:r>
              <a:rPr lang="sk-SK" sz="2000" b="1" dirty="0" err="1"/>
              <a:t>Physics</a:t>
            </a:r>
            <a:r>
              <a:rPr lang="sk-SK" sz="2000" b="1" dirty="0"/>
              <a:t> </a:t>
            </a:r>
            <a:r>
              <a:rPr lang="sk-SK" sz="2000" b="1" dirty="0" err="1"/>
              <a:t>Learning</a:t>
            </a:r>
            <a:r>
              <a:rPr lang="sk-SK" sz="2000" b="1" dirty="0"/>
              <a:t> </a:t>
            </a:r>
            <a:r>
              <a:rPr lang="sk-SK" sz="2000" b="1" dirty="0" err="1"/>
              <a:t>Topics</a:t>
            </a:r>
            <a:endParaRPr lang="sk-SK" sz="2000" b="1" dirty="0"/>
          </a:p>
        </p:txBody>
      </p:sp>
      <p:cxnSp>
        <p:nvCxnSpPr>
          <p:cNvPr id="52" name="Connecteur droit 46"/>
          <p:cNvCxnSpPr/>
          <p:nvPr/>
        </p:nvCxnSpPr>
        <p:spPr>
          <a:xfrm flipV="1">
            <a:off x="539782" y="3103676"/>
            <a:ext cx="11026576" cy="653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691335" y="2064620"/>
            <a:ext cx="9601200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sk-SK" dirty="0" smtClean="0"/>
              <a:t>Idea </a:t>
            </a:r>
            <a:r>
              <a:rPr lang="sk-SK" dirty="0" err="1" smtClean="0"/>
              <a:t>is</a:t>
            </a:r>
            <a:r>
              <a:rPr lang="sk-SK" dirty="0" smtClean="0"/>
              <a:t> </a:t>
            </a:r>
            <a:r>
              <a:rPr lang="sk-SK" dirty="0" err="1" smtClean="0"/>
              <a:t>that</a:t>
            </a:r>
            <a:r>
              <a:rPr lang="sk-SK" dirty="0" smtClean="0"/>
              <a:t> </a:t>
            </a:r>
            <a:r>
              <a:rPr lang="sk-SK" dirty="0" err="1" smtClean="0"/>
              <a:t>one</a:t>
            </a:r>
            <a:r>
              <a:rPr lang="sk-SK" dirty="0" smtClean="0"/>
              <a:t> </a:t>
            </a:r>
            <a:r>
              <a:rPr lang="sk-SK" dirty="0" err="1" smtClean="0"/>
              <a:t>can</a:t>
            </a:r>
            <a:r>
              <a:rPr lang="sk-SK" dirty="0" smtClean="0"/>
              <a:t> </a:t>
            </a:r>
            <a:r>
              <a:rPr lang="sk-SK" dirty="0" err="1" smtClean="0"/>
              <a:t>search</a:t>
            </a:r>
            <a:r>
              <a:rPr lang="sk-SK" dirty="0" smtClean="0"/>
              <a:t> by </a:t>
            </a:r>
            <a:r>
              <a:rPr lang="sk-SK" dirty="0" err="1" smtClean="0"/>
              <a:t>the</a:t>
            </a:r>
            <a:r>
              <a:rPr lang="sk-SK" dirty="0" smtClean="0"/>
              <a:t> filter on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left</a:t>
            </a:r>
            <a:r>
              <a:rPr lang="sk-SK" dirty="0" smtClean="0"/>
              <a:t>, </a:t>
            </a:r>
            <a:r>
              <a:rPr lang="sk-SK" dirty="0" err="1" smtClean="0"/>
              <a:t>but</a:t>
            </a:r>
            <a:r>
              <a:rPr lang="sk-SK" dirty="0" smtClean="0"/>
              <a:t> </a:t>
            </a:r>
            <a:r>
              <a:rPr lang="sk-SK" dirty="0" err="1" smtClean="0"/>
              <a:t>also</a:t>
            </a:r>
            <a:r>
              <a:rPr lang="sk-SK" dirty="0" smtClean="0"/>
              <a:t> </a:t>
            </a:r>
            <a:r>
              <a:rPr lang="sk-SK" dirty="0" err="1" smtClean="0"/>
              <a:t>use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quick</a:t>
            </a:r>
            <a:r>
              <a:rPr lang="sk-SK" dirty="0" smtClean="0"/>
              <a:t> </a:t>
            </a:r>
            <a:r>
              <a:rPr lang="sk-SK" dirty="0" err="1" smtClean="0"/>
              <a:t>search</a:t>
            </a:r>
            <a:r>
              <a:rPr lang="sk-SK" dirty="0" smtClean="0"/>
              <a:t> by </a:t>
            </a:r>
            <a:r>
              <a:rPr lang="sk-SK" dirty="0" err="1" smtClean="0"/>
              <a:t>topics</a:t>
            </a:r>
            <a:r>
              <a:rPr lang="sk-SK" dirty="0" smtClean="0"/>
              <a:t> in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middle</a:t>
            </a:r>
            <a:r>
              <a:rPr lang="sk-SK" dirty="0" smtClean="0"/>
              <a:t>, </a:t>
            </a:r>
            <a:r>
              <a:rPr lang="sk-SK" dirty="0" err="1" smtClean="0"/>
              <a:t>while</a:t>
            </a:r>
            <a:r>
              <a:rPr lang="sk-SK" dirty="0" smtClean="0"/>
              <a:t> at </a:t>
            </a:r>
            <a:r>
              <a:rPr lang="sk-SK" dirty="0" err="1" smtClean="0"/>
              <a:t>every</a:t>
            </a:r>
            <a:r>
              <a:rPr lang="sk-SK" dirty="0" smtClean="0"/>
              <a:t> moment </a:t>
            </a:r>
            <a:r>
              <a:rPr lang="sk-SK" dirty="0" err="1" smtClean="0"/>
              <a:t>there</a:t>
            </a:r>
            <a:r>
              <a:rPr lang="sk-SK" dirty="0" smtClean="0"/>
              <a:t> </a:t>
            </a:r>
            <a:r>
              <a:rPr lang="sk-SK" dirty="0" err="1" smtClean="0"/>
              <a:t>is</a:t>
            </a:r>
            <a:r>
              <a:rPr lang="sk-SK" dirty="0" smtClean="0"/>
              <a:t> a </a:t>
            </a:r>
            <a:r>
              <a:rPr lang="sk-SK" dirty="0" err="1" smtClean="0"/>
              <a:t>possibility</a:t>
            </a:r>
            <a:r>
              <a:rPr lang="sk-SK" dirty="0" smtClean="0"/>
              <a:t> to </a:t>
            </a:r>
            <a:r>
              <a:rPr lang="sk-SK" dirty="0" err="1" smtClean="0"/>
              <a:t>refine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search</a:t>
            </a:r>
            <a:r>
              <a:rPr lang="sk-SK" dirty="0" smtClean="0"/>
              <a:t> by </a:t>
            </a:r>
            <a:r>
              <a:rPr lang="sk-SK" dirty="0" err="1" smtClean="0"/>
              <a:t>the</a:t>
            </a:r>
            <a:r>
              <a:rPr lang="sk-SK" dirty="0" smtClean="0"/>
              <a:t> filter on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left</a:t>
            </a:r>
            <a:r>
              <a:rPr lang="sk-SK" dirty="0" smtClean="0"/>
              <a:t>, </a:t>
            </a:r>
            <a:r>
              <a:rPr lang="sk-SK" dirty="0" err="1" smtClean="0"/>
              <a:t>which</a:t>
            </a:r>
            <a:r>
              <a:rPr lang="sk-SK" dirty="0" smtClean="0"/>
              <a:t> </a:t>
            </a:r>
            <a:r>
              <a:rPr lang="sk-SK" dirty="0" err="1" smtClean="0"/>
              <a:t>will</a:t>
            </a:r>
            <a:r>
              <a:rPr lang="sk-SK" dirty="0" smtClean="0"/>
              <a:t> </a:t>
            </a:r>
            <a:r>
              <a:rPr lang="sk-SK" dirty="0" err="1" smtClean="0"/>
              <a:t>always</a:t>
            </a:r>
            <a:r>
              <a:rPr lang="sk-SK" dirty="0" smtClean="0"/>
              <a:t> </a:t>
            </a:r>
            <a:r>
              <a:rPr lang="sk-SK" dirty="0" err="1" smtClean="0"/>
              <a:t>appear</a:t>
            </a:r>
            <a:r>
              <a:rPr lang="sk-SK" dirty="0" smtClean="0"/>
              <a:t> </a:t>
            </a:r>
            <a:r>
              <a:rPr lang="sk-SK" dirty="0" err="1" smtClean="0"/>
              <a:t>there</a:t>
            </a:r>
            <a:r>
              <a:rPr lang="sk-SK" dirty="0" smtClean="0"/>
              <a:t>. </a:t>
            </a:r>
            <a:endParaRPr lang="sk-SK" dirty="0"/>
          </a:p>
        </p:txBody>
      </p:sp>
      <p:sp>
        <p:nvSpPr>
          <p:cNvPr id="54" name="TextBox 53"/>
          <p:cNvSpPr txBox="1"/>
          <p:nvPr/>
        </p:nvSpPr>
        <p:spPr>
          <a:xfrm>
            <a:off x="10594368" y="3232222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Latest</a:t>
            </a:r>
            <a:endParaRPr lang="en-GB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0594368" y="4095472"/>
            <a:ext cx="103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Featured</a:t>
            </a:r>
            <a:endParaRPr lang="en-GB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0594368" y="4867010"/>
            <a:ext cx="1090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Tweets</a:t>
            </a:r>
          </a:p>
          <a:p>
            <a:r>
              <a:rPr lang="en-GB" b="1" dirty="0" smtClean="0"/>
              <a:t>Facebook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0533634" y="6263490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Events calendar</a:t>
            </a:r>
            <a:endParaRPr lang="en-GB" b="1" dirty="0"/>
          </a:p>
        </p:txBody>
      </p:sp>
      <p:cxnSp>
        <p:nvCxnSpPr>
          <p:cNvPr id="62" name="Connecteur droit 46"/>
          <p:cNvCxnSpPr/>
          <p:nvPr/>
        </p:nvCxnSpPr>
        <p:spPr>
          <a:xfrm flipV="1">
            <a:off x="10577286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46"/>
          <p:cNvCxnSpPr/>
          <p:nvPr/>
        </p:nvCxnSpPr>
        <p:spPr>
          <a:xfrm flipV="1">
            <a:off x="2994156" y="3217368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68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457450" y="2320925"/>
            <a:ext cx="7772400" cy="14700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dirty="0" err="1" smtClean="0"/>
              <a:t>Now</a:t>
            </a:r>
            <a:r>
              <a:rPr lang="sk-SK" dirty="0" smtClean="0"/>
              <a:t> </a:t>
            </a:r>
            <a:r>
              <a:rPr lang="sk-SK" dirty="0" err="1" smtClean="0"/>
              <a:t>you</a:t>
            </a:r>
            <a:r>
              <a:rPr lang="sk-SK" dirty="0" smtClean="0"/>
              <a:t> </a:t>
            </a:r>
            <a:r>
              <a:rPr lang="sk-SK" dirty="0" err="1" smtClean="0"/>
              <a:t>click</a:t>
            </a:r>
            <a:r>
              <a:rPr lang="sk-SK" dirty="0" smtClean="0"/>
              <a:t> on </a:t>
            </a:r>
            <a:br>
              <a:rPr lang="sk-SK" dirty="0" smtClean="0"/>
            </a:br>
            <a:r>
              <a:rPr lang="sk-SK" dirty="0" err="1" smtClean="0"/>
              <a:t>Matter</a:t>
            </a:r>
            <a:r>
              <a:rPr lang="sk-SK" dirty="0" smtClean="0"/>
              <a:t>, </a:t>
            </a:r>
            <a:r>
              <a:rPr lang="sk-SK" dirty="0" err="1" smtClean="0"/>
              <a:t>Particles</a:t>
            </a:r>
            <a:r>
              <a:rPr lang="sk-SK" dirty="0" smtClean="0"/>
              <a:t> and </a:t>
            </a:r>
            <a:r>
              <a:rPr lang="sk-SK" dirty="0" err="1" smtClean="0"/>
              <a:t>Universe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89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487" y="5774164"/>
            <a:ext cx="455536" cy="4555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1" y="49128"/>
            <a:ext cx="1219641" cy="9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52076" y="929482"/>
            <a:ext cx="452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International Particle Physics Outreach Group</a:t>
            </a:r>
          </a:p>
        </p:txBody>
      </p:sp>
      <p:pic>
        <p:nvPicPr>
          <p:cNvPr id="1031" name="Picture 7" descr="C:\Users\acer\Desktop\CERN\IPPOG\search_ippog_si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88079" y="44262"/>
            <a:ext cx="2215371" cy="792088"/>
          </a:xfrm>
          <a:prstGeom prst="rect">
            <a:avLst/>
          </a:prstGeom>
          <a:noFill/>
        </p:spPr>
      </p:pic>
      <p:cxnSp>
        <p:nvCxnSpPr>
          <p:cNvPr id="47" name="Connecteur droit 46"/>
          <p:cNvCxnSpPr/>
          <p:nvPr/>
        </p:nvCxnSpPr>
        <p:spPr>
          <a:xfrm>
            <a:off x="272716" y="1297362"/>
            <a:ext cx="11726779" cy="3052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86063" y="2858908"/>
            <a:ext cx="1792862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6" name="Rectangle 65"/>
          <p:cNvSpPr/>
          <p:nvPr/>
        </p:nvSpPr>
        <p:spPr>
          <a:xfrm>
            <a:off x="1588041" y="5099350"/>
            <a:ext cx="621414" cy="278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9" name="Rectangle 68"/>
          <p:cNvSpPr/>
          <p:nvPr/>
        </p:nvSpPr>
        <p:spPr>
          <a:xfrm>
            <a:off x="1173215" y="3793914"/>
            <a:ext cx="10362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0" name="Rectangle 69"/>
          <p:cNvSpPr/>
          <p:nvPr/>
        </p:nvSpPr>
        <p:spPr>
          <a:xfrm>
            <a:off x="1633391" y="4225962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Rectangle 70"/>
          <p:cNvSpPr/>
          <p:nvPr/>
        </p:nvSpPr>
        <p:spPr>
          <a:xfrm>
            <a:off x="1633391" y="4658010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2" name="ZoneTexte 111"/>
          <p:cNvSpPr txBox="1"/>
          <p:nvPr/>
        </p:nvSpPr>
        <p:spPr>
          <a:xfrm>
            <a:off x="528429" y="3289858"/>
            <a:ext cx="7459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Filter:</a:t>
            </a:r>
          </a:p>
        </p:txBody>
      </p:sp>
      <p:sp>
        <p:nvSpPr>
          <p:cNvPr id="113" name="ZoneTexte 112"/>
          <p:cNvSpPr txBox="1"/>
          <p:nvPr/>
        </p:nvSpPr>
        <p:spPr>
          <a:xfrm>
            <a:off x="528428" y="3721906"/>
            <a:ext cx="677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Topic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528428" y="4153954"/>
            <a:ext cx="11067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Item type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528428" y="4586002"/>
            <a:ext cx="1131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Language</a:t>
            </a:r>
            <a:r>
              <a:rPr lang="sk-SK" dirty="0"/>
              <a:t> 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528428" y="5008758"/>
            <a:ext cx="11304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 err="1"/>
              <a:t>Audience</a:t>
            </a:r>
            <a:r>
              <a:rPr lang="sk-SK" b="1" dirty="0"/>
              <a:t> </a:t>
            </a:r>
            <a:endParaRPr lang="sk-SK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28429" y="5427360"/>
            <a:ext cx="17165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Free text search</a:t>
            </a:r>
            <a:endParaRPr lang="sk-SK" dirty="0"/>
          </a:p>
        </p:txBody>
      </p:sp>
      <p:sp>
        <p:nvSpPr>
          <p:cNvPr id="118" name="Rectangle 117"/>
          <p:cNvSpPr/>
          <p:nvPr/>
        </p:nvSpPr>
        <p:spPr>
          <a:xfrm>
            <a:off x="613217" y="5787400"/>
            <a:ext cx="227290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ZoneTexte 120"/>
          <p:cNvSpPr txBox="1"/>
          <p:nvPr/>
        </p:nvSpPr>
        <p:spPr>
          <a:xfrm>
            <a:off x="587443" y="6507481"/>
            <a:ext cx="1369477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sk-SK" sz="1400" b="1" dirty="0"/>
              <a:t>IPPOG DB FAQs</a:t>
            </a:r>
            <a:r>
              <a:rPr lang="sk-SK" sz="1400" dirty="0"/>
              <a:t> </a:t>
            </a: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10800000">
            <a:off x="1668902" y="3852572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 noChangeAspect="1"/>
          </p:cNvSpPr>
          <p:nvPr/>
        </p:nvSpPr>
        <p:spPr>
          <a:xfrm rot="10800000">
            <a:off x="1668902" y="4284620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>
            <a:spLocks noChangeAspect="1"/>
          </p:cNvSpPr>
          <p:nvPr/>
        </p:nvSpPr>
        <p:spPr>
          <a:xfrm rot="10800000">
            <a:off x="1668902" y="4716668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>
            <a:spLocks noChangeAspect="1"/>
          </p:cNvSpPr>
          <p:nvPr/>
        </p:nvSpPr>
        <p:spPr>
          <a:xfrm rot="10800000">
            <a:off x="1668902" y="5139424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1345" y="1348540"/>
            <a:ext cx="113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HOME |  ABOUT US |  MEMBERS  | </a:t>
            </a:r>
            <a:r>
              <a:rPr lang="en-GB" b="1" dirty="0" smtClean="0">
                <a:solidFill>
                  <a:srgbClr val="659C1D"/>
                </a:solidFill>
              </a:rPr>
              <a:t> RESOURCES  </a:t>
            </a:r>
            <a:r>
              <a:rPr lang="en-GB" b="1" dirty="0" smtClean="0"/>
              <a:t>|</a:t>
            </a:r>
            <a:r>
              <a:rPr lang="en-GB" b="1" dirty="0" smtClean="0">
                <a:solidFill>
                  <a:srgbClr val="659C1D"/>
                </a:solidFill>
              </a:rPr>
              <a:t>  </a:t>
            </a:r>
            <a:r>
              <a:rPr lang="en-GB" b="1" dirty="0" smtClean="0"/>
              <a:t>MASTERCLASSES   |  NATIONAL RESOURCES  | PUBLICATIONS  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3300015" y="1689545"/>
            <a:ext cx="558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375"/>
              </a:spcAft>
            </a:pPr>
            <a:r>
              <a:rPr lang="en-US" sz="2400" b="1" dirty="0" smtClean="0">
                <a:solidFill>
                  <a:srgbClr val="E20079"/>
                </a:solidFill>
              </a:rPr>
              <a:t>PARTICLE PHYSICS RESOURCES DATABASE</a:t>
            </a:r>
            <a:endParaRPr lang="en-US" sz="2400" b="1" dirty="0">
              <a:solidFill>
                <a:srgbClr val="E2007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97115" y="2111363"/>
            <a:ext cx="3865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err="1" smtClean="0"/>
              <a:t>Matter</a:t>
            </a:r>
            <a:r>
              <a:rPr lang="sk-SK" sz="2000" b="1" dirty="0" smtClean="0"/>
              <a:t>, </a:t>
            </a:r>
            <a:r>
              <a:rPr lang="sk-SK" sz="2000" b="1" dirty="0" err="1" smtClean="0"/>
              <a:t>Particles</a:t>
            </a:r>
            <a:r>
              <a:rPr lang="sk-SK" sz="2000" b="1" dirty="0" smtClean="0"/>
              <a:t>, and </a:t>
            </a:r>
            <a:r>
              <a:rPr lang="sk-SK" sz="2000" b="1" dirty="0" err="1" smtClean="0"/>
              <a:t>the</a:t>
            </a:r>
            <a:r>
              <a:rPr lang="sk-SK" sz="2000" b="1" dirty="0" smtClean="0"/>
              <a:t> </a:t>
            </a:r>
            <a:r>
              <a:rPr lang="sk-SK" sz="2000" b="1" dirty="0" err="1" smtClean="0"/>
              <a:t>Universe</a:t>
            </a:r>
            <a:endParaRPr lang="en-GB" sz="2000" b="1" dirty="0"/>
          </a:p>
        </p:txBody>
      </p:sp>
      <p:cxnSp>
        <p:nvCxnSpPr>
          <p:cNvPr id="52" name="Connecteur droit 46"/>
          <p:cNvCxnSpPr/>
          <p:nvPr/>
        </p:nvCxnSpPr>
        <p:spPr>
          <a:xfrm flipV="1">
            <a:off x="539782" y="3103676"/>
            <a:ext cx="11026576" cy="653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594368" y="3232222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Latest</a:t>
            </a:r>
            <a:endParaRPr lang="en-GB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0594368" y="4095472"/>
            <a:ext cx="103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Featured</a:t>
            </a:r>
            <a:endParaRPr lang="en-GB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0594368" y="4867010"/>
            <a:ext cx="1090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Tweets</a:t>
            </a:r>
          </a:p>
          <a:p>
            <a:r>
              <a:rPr lang="en-GB" b="1" dirty="0" smtClean="0"/>
              <a:t>Facebook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0533634" y="6263490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Events calendar</a:t>
            </a:r>
            <a:endParaRPr lang="en-GB" b="1" dirty="0"/>
          </a:p>
        </p:txBody>
      </p:sp>
      <p:sp>
        <p:nvSpPr>
          <p:cNvPr id="56" name="ZoneTexte 119"/>
          <p:cNvSpPr txBox="1"/>
          <p:nvPr/>
        </p:nvSpPr>
        <p:spPr>
          <a:xfrm>
            <a:off x="528427" y="2566484"/>
            <a:ext cx="8793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 Text of what </a:t>
            </a:r>
            <a:r>
              <a:rPr lang="sk-SK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Matter, Particles, and the Universe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about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picture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right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appears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knows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he/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Matter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Particles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Universe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section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sk-SK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9" name="Picture 2" descr="Afficher l'image d'origine"/>
          <p:cNvPicPr>
            <a:picLocks noChangeAspect="1" noChangeArrowheads="1"/>
          </p:cNvPicPr>
          <p:nvPr/>
        </p:nvPicPr>
        <p:blipFill rotWithShape="1">
          <a:blip r:embed="rId6" cstate="print"/>
          <a:srcRect t="128" r="630" b="3206"/>
          <a:stretch/>
        </p:blipFill>
        <p:spPr bwMode="auto">
          <a:xfrm>
            <a:off x="9589041" y="2061022"/>
            <a:ext cx="2013617" cy="864096"/>
          </a:xfrm>
          <a:prstGeom prst="rect">
            <a:avLst/>
          </a:prstGeom>
          <a:noFill/>
        </p:spPr>
      </p:pic>
      <p:sp>
        <p:nvSpPr>
          <p:cNvPr id="60" name="Rectangle 59"/>
          <p:cNvSpPr/>
          <p:nvPr/>
        </p:nvSpPr>
        <p:spPr>
          <a:xfrm>
            <a:off x="3310910" y="3238128"/>
            <a:ext cx="2304256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2" name="ZoneTexte 84"/>
          <p:cNvSpPr txBox="1"/>
          <p:nvPr/>
        </p:nvSpPr>
        <p:spPr>
          <a:xfrm>
            <a:off x="3670950" y="3238128"/>
            <a:ext cx="1733231" cy="441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sk-SK" sz="1700" b="1" dirty="0" smtClean="0"/>
              <a:t>Particles and </a:t>
            </a:r>
          </a:p>
          <a:p>
            <a:pPr algn="ctr">
              <a:lnSpc>
                <a:spcPts val="1300"/>
              </a:lnSpc>
            </a:pPr>
            <a:r>
              <a:rPr lang="sk-SK" sz="1700" b="1" dirty="0" smtClean="0"/>
              <a:t>their intercations</a:t>
            </a:r>
            <a:endParaRPr lang="sk-SK" sz="1700" b="1" dirty="0"/>
          </a:p>
        </p:txBody>
      </p:sp>
      <p:sp>
        <p:nvSpPr>
          <p:cNvPr id="63" name="Rectangle 62"/>
          <p:cNvSpPr/>
          <p:nvPr/>
        </p:nvSpPr>
        <p:spPr>
          <a:xfrm>
            <a:off x="5687174" y="3238128"/>
            <a:ext cx="2304256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7" name="ZoneTexte 55"/>
          <p:cNvSpPr txBox="1"/>
          <p:nvPr/>
        </p:nvSpPr>
        <p:spPr>
          <a:xfrm>
            <a:off x="6191230" y="3166120"/>
            <a:ext cx="127310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Cosmology  </a:t>
            </a:r>
            <a:endParaRPr lang="sk-SK" sz="1700" b="1" dirty="0"/>
          </a:p>
        </p:txBody>
      </p:sp>
      <p:sp>
        <p:nvSpPr>
          <p:cNvPr id="68" name="Rectangle 67"/>
          <p:cNvSpPr/>
          <p:nvPr/>
        </p:nvSpPr>
        <p:spPr>
          <a:xfrm>
            <a:off x="8063438" y="3238128"/>
            <a:ext cx="2304256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2" name="ZoneTexte 57"/>
          <p:cNvSpPr txBox="1"/>
          <p:nvPr/>
        </p:nvSpPr>
        <p:spPr>
          <a:xfrm>
            <a:off x="8927534" y="3166120"/>
            <a:ext cx="71865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Higgs </a:t>
            </a:r>
            <a:endParaRPr lang="sk-SK" sz="1700" b="1" dirty="0"/>
          </a:p>
        </p:txBody>
      </p:sp>
      <p:sp>
        <p:nvSpPr>
          <p:cNvPr id="74" name="Rectangle 73"/>
          <p:cNvSpPr/>
          <p:nvPr/>
        </p:nvSpPr>
        <p:spPr>
          <a:xfrm>
            <a:off x="3310910" y="5038328"/>
            <a:ext cx="2304256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5" name="ZoneTexte 60"/>
          <p:cNvSpPr txBox="1"/>
          <p:nvPr/>
        </p:nvSpPr>
        <p:spPr>
          <a:xfrm>
            <a:off x="3454926" y="4966320"/>
            <a:ext cx="20489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1700" b="1" dirty="0" smtClean="0"/>
              <a:t>Quark-Gluon plasma</a:t>
            </a:r>
            <a:endParaRPr lang="sk-SK" sz="1700" b="1" dirty="0"/>
          </a:p>
        </p:txBody>
      </p:sp>
      <p:sp>
        <p:nvSpPr>
          <p:cNvPr id="76" name="Rectangle 75"/>
          <p:cNvSpPr/>
          <p:nvPr/>
        </p:nvSpPr>
        <p:spPr>
          <a:xfrm>
            <a:off x="5687174" y="5038328"/>
            <a:ext cx="2304256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7" name="ZoneTexte 66"/>
          <p:cNvSpPr txBox="1"/>
          <p:nvPr/>
        </p:nvSpPr>
        <p:spPr>
          <a:xfrm>
            <a:off x="6191230" y="4966320"/>
            <a:ext cx="117397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Antimatter</a:t>
            </a:r>
            <a:endParaRPr lang="sk-SK" sz="1700" b="1" dirty="0"/>
          </a:p>
        </p:txBody>
      </p:sp>
      <p:sp>
        <p:nvSpPr>
          <p:cNvPr id="78" name="Rectangle 77"/>
          <p:cNvSpPr/>
          <p:nvPr/>
        </p:nvSpPr>
        <p:spPr>
          <a:xfrm>
            <a:off x="8063438" y="5038328"/>
            <a:ext cx="2304256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9" name="ZoneTexte 72"/>
          <p:cNvSpPr txBox="1"/>
          <p:nvPr/>
        </p:nvSpPr>
        <p:spPr>
          <a:xfrm>
            <a:off x="8710885" y="4966320"/>
            <a:ext cx="108074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Neutrinos</a:t>
            </a:r>
            <a:endParaRPr lang="sk-SK" sz="1700" b="1" dirty="0"/>
          </a:p>
        </p:txBody>
      </p:sp>
      <p:pic>
        <p:nvPicPr>
          <p:cNvPr id="80" name="Picture 12" descr="Afficher l'image d'origin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42958" y="3598168"/>
            <a:ext cx="1512167" cy="864096"/>
          </a:xfrm>
          <a:prstGeom prst="rect">
            <a:avLst/>
          </a:prstGeom>
          <a:noFill/>
        </p:spPr>
      </p:pic>
      <p:pic>
        <p:nvPicPr>
          <p:cNvPr id="81" name="Picture 4" descr="Afficher l'image d'origine"/>
          <p:cNvPicPr>
            <a:picLocks noChangeAspect="1" noChangeArrowheads="1"/>
          </p:cNvPicPr>
          <p:nvPr/>
        </p:nvPicPr>
        <p:blipFill>
          <a:blip r:embed="rId8" cstate="print"/>
          <a:srcRect r="4839" b="11104"/>
          <a:stretch>
            <a:fillRect/>
          </a:stretch>
        </p:blipFill>
        <p:spPr bwMode="auto">
          <a:xfrm>
            <a:off x="3382918" y="3735022"/>
            <a:ext cx="2160240" cy="1231298"/>
          </a:xfrm>
          <a:prstGeom prst="rect">
            <a:avLst/>
          </a:prstGeom>
          <a:noFill/>
        </p:spPr>
      </p:pic>
      <p:pic>
        <p:nvPicPr>
          <p:cNvPr id="83" name="Picture 8" descr="Afficher l'image d'origine"/>
          <p:cNvPicPr>
            <a:picLocks noChangeAspect="1" noChangeArrowheads="1"/>
          </p:cNvPicPr>
          <p:nvPr/>
        </p:nvPicPr>
        <p:blipFill>
          <a:blip r:embed="rId9" cstate="print"/>
          <a:srcRect l="11024" r="15223"/>
          <a:stretch>
            <a:fillRect/>
          </a:stretch>
        </p:blipFill>
        <p:spPr bwMode="auto">
          <a:xfrm>
            <a:off x="3310910" y="5254220"/>
            <a:ext cx="2294422" cy="1512300"/>
          </a:xfrm>
          <a:prstGeom prst="rect">
            <a:avLst/>
          </a:prstGeom>
          <a:noFill/>
        </p:spPr>
      </p:pic>
      <p:pic>
        <p:nvPicPr>
          <p:cNvPr id="84" name="Picture 18" descr="Afficher l'image d'origine"/>
          <p:cNvPicPr>
            <a:picLocks noChangeAspect="1" noChangeArrowheads="1"/>
          </p:cNvPicPr>
          <p:nvPr/>
        </p:nvPicPr>
        <p:blipFill>
          <a:blip r:embed="rId10" cstate="print"/>
          <a:srcRect t="9911"/>
          <a:stretch>
            <a:fillRect/>
          </a:stretch>
        </p:blipFill>
        <p:spPr bwMode="auto">
          <a:xfrm>
            <a:off x="5692201" y="5254220"/>
            <a:ext cx="2291278" cy="1516345"/>
          </a:xfrm>
          <a:prstGeom prst="rect">
            <a:avLst/>
          </a:prstGeom>
          <a:noFill/>
        </p:spPr>
      </p:pic>
      <p:pic>
        <p:nvPicPr>
          <p:cNvPr id="85" name="Picture 10" descr="Afficher l'image d'origin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79789" y="5246402"/>
            <a:ext cx="2283269" cy="1520118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8062521" y="3520063"/>
            <a:ext cx="2300537" cy="1446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pic>
        <p:nvPicPr>
          <p:cNvPr id="86" name="Picture 6" descr="Afficher l'image d'origine"/>
          <p:cNvPicPr>
            <a:picLocks noChangeAspect="1" noChangeArrowheads="1"/>
          </p:cNvPicPr>
          <p:nvPr/>
        </p:nvPicPr>
        <p:blipFill>
          <a:blip r:embed="rId12" cstate="print"/>
          <a:srcRect t="4134" b="27756"/>
          <a:stretch>
            <a:fillRect/>
          </a:stretch>
        </p:blipFill>
        <p:spPr bwMode="auto">
          <a:xfrm>
            <a:off x="8160998" y="3520063"/>
            <a:ext cx="2123940" cy="1446609"/>
          </a:xfrm>
          <a:prstGeom prst="rect">
            <a:avLst/>
          </a:prstGeom>
          <a:noFill/>
        </p:spPr>
      </p:pic>
      <p:sp>
        <p:nvSpPr>
          <p:cNvPr id="87" name="Rectangle 86"/>
          <p:cNvSpPr/>
          <p:nvPr/>
        </p:nvSpPr>
        <p:spPr>
          <a:xfrm>
            <a:off x="5686404" y="3537291"/>
            <a:ext cx="2300537" cy="1446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pic>
        <p:nvPicPr>
          <p:cNvPr id="88" name="Picture 2" descr="Afficher l'image d'origin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96824" y="3537014"/>
            <a:ext cx="2283858" cy="1421528"/>
          </a:xfrm>
          <a:prstGeom prst="rect">
            <a:avLst/>
          </a:prstGeom>
          <a:noFill/>
        </p:spPr>
      </p:pic>
      <p:cxnSp>
        <p:nvCxnSpPr>
          <p:cNvPr id="89" name="Connecteur droit 46"/>
          <p:cNvCxnSpPr/>
          <p:nvPr/>
        </p:nvCxnSpPr>
        <p:spPr>
          <a:xfrm flipV="1">
            <a:off x="10577286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46"/>
          <p:cNvCxnSpPr/>
          <p:nvPr/>
        </p:nvCxnSpPr>
        <p:spPr>
          <a:xfrm flipV="1">
            <a:off x="2994408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43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93921" y="2168525"/>
            <a:ext cx="7772400" cy="14700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dirty="0" err="1" smtClean="0"/>
              <a:t>You</a:t>
            </a:r>
            <a:r>
              <a:rPr lang="sk-SK" dirty="0" smtClean="0"/>
              <a:t> </a:t>
            </a:r>
            <a:r>
              <a:rPr lang="sk-SK" dirty="0" err="1" smtClean="0"/>
              <a:t>click</a:t>
            </a:r>
            <a:r>
              <a:rPr lang="sk-SK" dirty="0" smtClean="0"/>
              <a:t> on </a:t>
            </a:r>
            <a:br>
              <a:rPr lang="sk-SK" dirty="0" smtClean="0"/>
            </a:br>
            <a:r>
              <a:rPr lang="sk-SK" dirty="0" err="1" smtClean="0"/>
              <a:t>Particles</a:t>
            </a:r>
            <a:r>
              <a:rPr lang="sk-SK" dirty="0" smtClean="0"/>
              <a:t> and </a:t>
            </a:r>
            <a:r>
              <a:rPr lang="sk-SK" dirty="0" err="1" smtClean="0"/>
              <a:t>their</a:t>
            </a:r>
            <a:r>
              <a:rPr lang="sk-SK" dirty="0" smtClean="0"/>
              <a:t> </a:t>
            </a:r>
            <a:r>
              <a:rPr lang="sk-SK" dirty="0" err="1" smtClean="0"/>
              <a:t>interactions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82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487" y="5774164"/>
            <a:ext cx="455536" cy="4555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1" y="49128"/>
            <a:ext cx="1219641" cy="9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52076" y="929482"/>
            <a:ext cx="452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International Particle Physics Outreach Group</a:t>
            </a:r>
          </a:p>
        </p:txBody>
      </p:sp>
      <p:pic>
        <p:nvPicPr>
          <p:cNvPr id="1031" name="Picture 7" descr="C:\Users\acer\Desktop\CERN\IPPOG\search_ippog_si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88079" y="44262"/>
            <a:ext cx="2215371" cy="792088"/>
          </a:xfrm>
          <a:prstGeom prst="rect">
            <a:avLst/>
          </a:prstGeom>
          <a:noFill/>
        </p:spPr>
      </p:pic>
      <p:cxnSp>
        <p:nvCxnSpPr>
          <p:cNvPr id="47" name="Connecteur droit 46"/>
          <p:cNvCxnSpPr/>
          <p:nvPr/>
        </p:nvCxnSpPr>
        <p:spPr>
          <a:xfrm>
            <a:off x="272716" y="1297362"/>
            <a:ext cx="11726779" cy="3052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86063" y="2858908"/>
            <a:ext cx="1792862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6" name="Rectangle 65"/>
          <p:cNvSpPr/>
          <p:nvPr/>
        </p:nvSpPr>
        <p:spPr>
          <a:xfrm>
            <a:off x="1588041" y="5099350"/>
            <a:ext cx="621414" cy="278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9" name="Rectangle 68"/>
          <p:cNvSpPr/>
          <p:nvPr/>
        </p:nvSpPr>
        <p:spPr>
          <a:xfrm>
            <a:off x="1173215" y="3793914"/>
            <a:ext cx="10362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0" name="Rectangle 69"/>
          <p:cNvSpPr/>
          <p:nvPr/>
        </p:nvSpPr>
        <p:spPr>
          <a:xfrm>
            <a:off x="1633391" y="4225962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Rectangle 70"/>
          <p:cNvSpPr/>
          <p:nvPr/>
        </p:nvSpPr>
        <p:spPr>
          <a:xfrm>
            <a:off x="1633391" y="4658010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2" name="ZoneTexte 111"/>
          <p:cNvSpPr txBox="1"/>
          <p:nvPr/>
        </p:nvSpPr>
        <p:spPr>
          <a:xfrm>
            <a:off x="528429" y="3289858"/>
            <a:ext cx="7459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Filter:</a:t>
            </a:r>
          </a:p>
        </p:txBody>
      </p:sp>
      <p:sp>
        <p:nvSpPr>
          <p:cNvPr id="113" name="ZoneTexte 112"/>
          <p:cNvSpPr txBox="1"/>
          <p:nvPr/>
        </p:nvSpPr>
        <p:spPr>
          <a:xfrm>
            <a:off x="528428" y="3721906"/>
            <a:ext cx="677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Topic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528428" y="4153954"/>
            <a:ext cx="11067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Item type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528428" y="4586002"/>
            <a:ext cx="1131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Language</a:t>
            </a:r>
            <a:r>
              <a:rPr lang="sk-SK" dirty="0"/>
              <a:t> 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528428" y="5008758"/>
            <a:ext cx="11304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 err="1"/>
              <a:t>Audience</a:t>
            </a:r>
            <a:r>
              <a:rPr lang="sk-SK" b="1" dirty="0"/>
              <a:t> </a:t>
            </a:r>
            <a:endParaRPr lang="sk-SK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28429" y="5427360"/>
            <a:ext cx="17165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Free text search</a:t>
            </a:r>
            <a:endParaRPr lang="sk-SK" dirty="0"/>
          </a:p>
        </p:txBody>
      </p:sp>
      <p:sp>
        <p:nvSpPr>
          <p:cNvPr id="118" name="Rectangle 117"/>
          <p:cNvSpPr/>
          <p:nvPr/>
        </p:nvSpPr>
        <p:spPr>
          <a:xfrm>
            <a:off x="613217" y="5787400"/>
            <a:ext cx="227290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ZoneTexte 120"/>
          <p:cNvSpPr txBox="1"/>
          <p:nvPr/>
        </p:nvSpPr>
        <p:spPr>
          <a:xfrm>
            <a:off x="587443" y="6507481"/>
            <a:ext cx="1369477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sk-SK" sz="1400" b="1" dirty="0"/>
              <a:t>IPPOG DB FAQs</a:t>
            </a:r>
            <a:r>
              <a:rPr lang="sk-SK" sz="1400" dirty="0"/>
              <a:t> </a:t>
            </a: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10800000">
            <a:off x="1668902" y="3852572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 noChangeAspect="1"/>
          </p:cNvSpPr>
          <p:nvPr/>
        </p:nvSpPr>
        <p:spPr>
          <a:xfrm rot="10800000">
            <a:off x="1668902" y="4284620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>
            <a:spLocks noChangeAspect="1"/>
          </p:cNvSpPr>
          <p:nvPr/>
        </p:nvSpPr>
        <p:spPr>
          <a:xfrm rot="10800000">
            <a:off x="1668902" y="4716668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>
            <a:spLocks noChangeAspect="1"/>
          </p:cNvSpPr>
          <p:nvPr/>
        </p:nvSpPr>
        <p:spPr>
          <a:xfrm rot="10800000">
            <a:off x="1668902" y="5139424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1345" y="1348540"/>
            <a:ext cx="113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HOME |  ABOUT US |  MEMBERS  | </a:t>
            </a:r>
            <a:r>
              <a:rPr lang="en-GB" b="1" dirty="0" smtClean="0">
                <a:solidFill>
                  <a:srgbClr val="659C1D"/>
                </a:solidFill>
              </a:rPr>
              <a:t> RESOURCES  </a:t>
            </a:r>
            <a:r>
              <a:rPr lang="en-GB" b="1" dirty="0" smtClean="0"/>
              <a:t>|</a:t>
            </a:r>
            <a:r>
              <a:rPr lang="en-GB" b="1" dirty="0" smtClean="0">
                <a:solidFill>
                  <a:srgbClr val="659C1D"/>
                </a:solidFill>
              </a:rPr>
              <a:t>  </a:t>
            </a:r>
            <a:r>
              <a:rPr lang="en-GB" b="1" dirty="0" smtClean="0"/>
              <a:t>MASTERCLASSES   |  NATIONAL RESOURCES  | PUBLICATIONS  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3300015" y="1689545"/>
            <a:ext cx="558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375"/>
              </a:spcAft>
            </a:pPr>
            <a:r>
              <a:rPr lang="en-US" sz="2400" b="1" dirty="0" smtClean="0">
                <a:solidFill>
                  <a:srgbClr val="E20079"/>
                </a:solidFill>
              </a:rPr>
              <a:t>PARTICLE PHYSICS RESOURCES DATABASE</a:t>
            </a:r>
            <a:endParaRPr lang="en-US" sz="2400" b="1" dirty="0">
              <a:solidFill>
                <a:srgbClr val="E20079"/>
              </a:solidFill>
            </a:endParaRPr>
          </a:p>
        </p:txBody>
      </p:sp>
      <p:cxnSp>
        <p:nvCxnSpPr>
          <p:cNvPr id="52" name="Connecteur droit 46"/>
          <p:cNvCxnSpPr/>
          <p:nvPr/>
        </p:nvCxnSpPr>
        <p:spPr>
          <a:xfrm flipV="1">
            <a:off x="539782" y="3103676"/>
            <a:ext cx="11026576" cy="653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651518" y="3270322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Latest</a:t>
            </a:r>
            <a:endParaRPr lang="en-GB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0651518" y="4133572"/>
            <a:ext cx="103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Featured</a:t>
            </a:r>
            <a:endParaRPr lang="en-GB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0651518" y="4905110"/>
            <a:ext cx="1090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Tweets</a:t>
            </a:r>
          </a:p>
          <a:p>
            <a:r>
              <a:rPr lang="en-GB" b="1" dirty="0" smtClean="0"/>
              <a:t>Facebook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0590784" y="6301590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Events calendar</a:t>
            </a:r>
            <a:endParaRPr lang="en-GB" b="1" dirty="0"/>
          </a:p>
        </p:txBody>
      </p:sp>
      <p:sp>
        <p:nvSpPr>
          <p:cNvPr id="64" name="ZoneTexte 84"/>
          <p:cNvSpPr txBox="1"/>
          <p:nvPr/>
        </p:nvSpPr>
        <p:spPr>
          <a:xfrm>
            <a:off x="4026164" y="2176109"/>
            <a:ext cx="4608512" cy="285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sk-SK" sz="2000" b="1" dirty="0" smtClean="0"/>
              <a:t>Particles and  </a:t>
            </a:r>
            <a:r>
              <a:rPr lang="sk-SK" sz="2000" b="1" dirty="0" err="1" smtClean="0"/>
              <a:t>their</a:t>
            </a:r>
            <a:r>
              <a:rPr lang="sk-SK" sz="2000" b="1" dirty="0" smtClean="0"/>
              <a:t> </a:t>
            </a:r>
            <a:r>
              <a:rPr lang="sk-SK" sz="2000" b="1" dirty="0" err="1" smtClean="0"/>
              <a:t>interactions</a:t>
            </a:r>
            <a:endParaRPr lang="sk-SK" sz="2000" dirty="0" smtClean="0"/>
          </a:p>
        </p:txBody>
      </p:sp>
      <p:pic>
        <p:nvPicPr>
          <p:cNvPr id="73" name="Picture 4" descr="Afficher l'image d'origine"/>
          <p:cNvPicPr>
            <a:picLocks noChangeAspect="1" noChangeArrowheads="1"/>
          </p:cNvPicPr>
          <p:nvPr/>
        </p:nvPicPr>
        <p:blipFill>
          <a:blip r:embed="rId6" cstate="print"/>
          <a:srcRect r="4839" b="11104"/>
          <a:stretch>
            <a:fillRect/>
          </a:stretch>
        </p:blipFill>
        <p:spPr bwMode="auto">
          <a:xfrm>
            <a:off x="9862247" y="1885203"/>
            <a:ext cx="1966990" cy="1121148"/>
          </a:xfrm>
          <a:prstGeom prst="rect">
            <a:avLst/>
          </a:prstGeom>
          <a:noFill/>
        </p:spPr>
      </p:pic>
      <p:sp>
        <p:nvSpPr>
          <p:cNvPr id="89" name="ZoneTexte 119"/>
          <p:cNvSpPr txBox="1"/>
          <p:nvPr/>
        </p:nvSpPr>
        <p:spPr>
          <a:xfrm>
            <a:off x="539782" y="2334583"/>
            <a:ext cx="93224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 Text of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Partcles</a:t>
            </a:r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their interactions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about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GB" sz="200" dirty="0" smtClean="0"/>
          </a:p>
          <a:p>
            <a:pPr algn="just"/>
            <a:r>
              <a:rPr lang="sk-SK" sz="1400" dirty="0" smtClean="0"/>
              <a:t>(Here </a:t>
            </a:r>
            <a:r>
              <a:rPr lang="sk-SK" sz="1400" dirty="0" err="1" smtClean="0"/>
              <a:t>could</a:t>
            </a:r>
            <a:r>
              <a:rPr lang="sk-SK" sz="1400" dirty="0" smtClean="0"/>
              <a:t> </a:t>
            </a:r>
            <a:r>
              <a:rPr lang="sk-SK" sz="1400" dirty="0" err="1" smtClean="0"/>
              <a:t>be</a:t>
            </a:r>
            <a:r>
              <a:rPr lang="sk-SK" sz="1400" dirty="0" smtClean="0"/>
              <a:t> </a:t>
            </a:r>
            <a:r>
              <a:rPr lang="sk-SK" sz="1400" dirty="0" err="1" smtClean="0"/>
              <a:t>eventually</a:t>
            </a:r>
            <a:r>
              <a:rPr lang="sk-SK" sz="1400" dirty="0" smtClean="0"/>
              <a:t> </a:t>
            </a:r>
            <a:r>
              <a:rPr lang="sk-SK" sz="1400" dirty="0" err="1" smtClean="0"/>
              <a:t>also</a:t>
            </a:r>
            <a:r>
              <a:rPr lang="sk-SK" sz="1400" dirty="0" smtClean="0"/>
              <a:t> </a:t>
            </a:r>
            <a:r>
              <a:rPr lang="sk-SK" sz="1400" dirty="0" err="1" smtClean="0"/>
              <a:t>the</a:t>
            </a:r>
            <a:r>
              <a:rPr lang="sk-SK" sz="1400" dirty="0" smtClean="0"/>
              <a:t> </a:t>
            </a:r>
            <a:r>
              <a:rPr lang="sk-SK" sz="1400" dirty="0" err="1" smtClean="0"/>
              <a:t>full</a:t>
            </a:r>
            <a:r>
              <a:rPr lang="sk-SK" sz="1400" dirty="0" smtClean="0"/>
              <a:t> </a:t>
            </a:r>
            <a:r>
              <a:rPr lang="sk-SK" sz="1400" dirty="0" err="1" smtClean="0"/>
              <a:t>resume</a:t>
            </a:r>
            <a:r>
              <a:rPr lang="sk-SK" sz="1400" dirty="0" smtClean="0"/>
              <a:t> of </a:t>
            </a:r>
            <a:r>
              <a:rPr lang="sk-SK" sz="1400" dirty="0" err="1" smtClean="0"/>
              <a:t>all</a:t>
            </a:r>
            <a:r>
              <a:rPr lang="sk-SK" sz="1400" dirty="0" smtClean="0"/>
              <a:t> </a:t>
            </a:r>
            <a:r>
              <a:rPr lang="sk-SK" sz="1400" dirty="0" err="1" smtClean="0"/>
              <a:t>choice</a:t>
            </a:r>
            <a:r>
              <a:rPr lang="sk-SK" sz="1400" dirty="0" smtClean="0"/>
              <a:t> </a:t>
            </a:r>
            <a:r>
              <a:rPr lang="sk-SK" sz="1400" dirty="0" err="1" smtClean="0"/>
              <a:t>options</a:t>
            </a:r>
            <a:r>
              <a:rPr lang="sk-SK" sz="1400" dirty="0" smtClean="0"/>
              <a:t>, </a:t>
            </a:r>
            <a:r>
              <a:rPr lang="sk-SK" sz="1400" dirty="0" err="1" smtClean="0"/>
              <a:t>which</a:t>
            </a:r>
            <a:r>
              <a:rPr lang="sk-SK" sz="1400" dirty="0" smtClean="0"/>
              <a:t> </a:t>
            </a:r>
            <a:r>
              <a:rPr lang="sk-SK" sz="1400" dirty="0" err="1" smtClean="0"/>
              <a:t>have</a:t>
            </a:r>
            <a:r>
              <a:rPr lang="sk-SK" sz="1400" dirty="0" smtClean="0"/>
              <a:t> </a:t>
            </a:r>
            <a:r>
              <a:rPr lang="sk-SK" sz="1400" dirty="0" err="1" smtClean="0"/>
              <a:t>been</a:t>
            </a:r>
            <a:r>
              <a:rPr lang="sk-SK" sz="1400" dirty="0" smtClean="0"/>
              <a:t> done so </a:t>
            </a:r>
            <a:r>
              <a:rPr lang="sk-SK" sz="1400" dirty="0" err="1" smtClean="0"/>
              <a:t>far</a:t>
            </a:r>
            <a:r>
              <a:rPr lang="sk-SK" sz="1400" dirty="0" smtClean="0"/>
              <a:t> in </a:t>
            </a:r>
            <a:r>
              <a:rPr lang="sk-SK" sz="1400" dirty="0" err="1" smtClean="0"/>
              <a:t>the</a:t>
            </a:r>
            <a:r>
              <a:rPr lang="sk-SK" sz="1400" dirty="0" smtClean="0"/>
              <a:t> filter on </a:t>
            </a:r>
            <a:r>
              <a:rPr lang="sk-SK" sz="1400" dirty="0" err="1" smtClean="0"/>
              <a:t>the</a:t>
            </a:r>
            <a:r>
              <a:rPr lang="sk-SK" sz="1400" dirty="0" smtClean="0"/>
              <a:t> </a:t>
            </a:r>
            <a:r>
              <a:rPr lang="sk-SK" sz="1400" dirty="0" err="1" smtClean="0"/>
              <a:t>left</a:t>
            </a:r>
            <a:r>
              <a:rPr lang="sk-SK" sz="1400" dirty="0" smtClean="0"/>
              <a:t>, so </a:t>
            </a:r>
            <a:r>
              <a:rPr lang="sk-SK" sz="1400" dirty="0" err="1" smtClean="0"/>
              <a:t>that</a:t>
            </a:r>
            <a:r>
              <a:rPr lang="sk-SK" sz="1400" dirty="0" smtClean="0"/>
              <a:t> </a:t>
            </a:r>
            <a:r>
              <a:rPr lang="sk-SK" sz="1400" dirty="0" err="1" smtClean="0"/>
              <a:t>one</a:t>
            </a:r>
            <a:r>
              <a:rPr lang="sk-SK" sz="1400" dirty="0" smtClean="0"/>
              <a:t> </a:t>
            </a:r>
            <a:r>
              <a:rPr lang="sk-SK" sz="1400" dirty="0" err="1" smtClean="0"/>
              <a:t>knows</a:t>
            </a:r>
            <a:r>
              <a:rPr lang="sk-SK" sz="1400" dirty="0" smtClean="0"/>
              <a:t> </a:t>
            </a:r>
            <a:r>
              <a:rPr lang="sk-SK" sz="1400" dirty="0" err="1" smtClean="0"/>
              <a:t>where</a:t>
            </a:r>
            <a:r>
              <a:rPr lang="sk-SK" sz="1400" dirty="0" smtClean="0"/>
              <a:t> in DB </a:t>
            </a:r>
            <a:r>
              <a:rPr lang="sk-SK" sz="1400" dirty="0" err="1" smtClean="0"/>
              <a:t>is</a:t>
            </a:r>
            <a:r>
              <a:rPr lang="sk-SK" sz="1400" dirty="0" smtClean="0"/>
              <a:t> he at </a:t>
            </a:r>
            <a:r>
              <a:rPr lang="sk-SK" sz="1400" dirty="0" err="1" smtClean="0"/>
              <a:t>the</a:t>
            </a:r>
            <a:r>
              <a:rPr lang="sk-SK" sz="1400" dirty="0" smtClean="0"/>
              <a:t> moment.) </a:t>
            </a:r>
            <a:endParaRPr lang="sk-SK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2" name="Picture 91" descr="poster.tif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89"/>
          <a:stretch/>
        </p:blipFill>
        <p:spPr>
          <a:xfrm>
            <a:off x="3030116" y="4174249"/>
            <a:ext cx="3276000" cy="740042"/>
          </a:xfrm>
          <a:prstGeom prst="rect">
            <a:avLst/>
          </a:prstGeom>
        </p:spPr>
      </p:pic>
      <p:grpSp>
        <p:nvGrpSpPr>
          <p:cNvPr id="93" name="Group 58"/>
          <p:cNvGrpSpPr/>
          <p:nvPr/>
        </p:nvGrpSpPr>
        <p:grpSpPr>
          <a:xfrm>
            <a:off x="3017113" y="4894024"/>
            <a:ext cx="7355830" cy="852914"/>
            <a:chOff x="252321" y="5563658"/>
            <a:chExt cx="6489700" cy="539750"/>
          </a:xfrm>
        </p:grpSpPr>
        <p:pic>
          <p:nvPicPr>
            <p:cNvPr id="94" name="Picture 93" descr="dark.tiff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20110"/>
            <a:stretch/>
          </p:blipFill>
          <p:spPr>
            <a:xfrm>
              <a:off x="252321" y="5563658"/>
              <a:ext cx="2922021" cy="539750"/>
            </a:xfrm>
            <a:prstGeom prst="rect">
              <a:avLst/>
            </a:prstGeom>
          </p:spPr>
        </p:pic>
        <p:cxnSp>
          <p:nvCxnSpPr>
            <p:cNvPr id="95" name="Straight Connector 94"/>
            <p:cNvCxnSpPr/>
            <p:nvPr/>
          </p:nvCxnSpPr>
          <p:spPr>
            <a:xfrm>
              <a:off x="3909921" y="5593867"/>
              <a:ext cx="2832100" cy="0"/>
            </a:xfrm>
            <a:prstGeom prst="line">
              <a:avLst/>
            </a:prstGeom>
            <a:ln w="76200" cmpd="sng">
              <a:solidFill>
                <a:srgbClr val="FFFFFF">
                  <a:alpha val="2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7" name="Picture 96" descr="higgs.tif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8619"/>
          <a:stretch/>
        </p:blipFill>
        <p:spPr>
          <a:xfrm>
            <a:off x="3030115" y="5667159"/>
            <a:ext cx="3276000" cy="887731"/>
          </a:xfrm>
          <a:prstGeom prst="rect">
            <a:avLst/>
          </a:prstGeom>
        </p:spPr>
      </p:pic>
      <p:grpSp>
        <p:nvGrpSpPr>
          <p:cNvPr id="99" name="Group 59"/>
          <p:cNvGrpSpPr/>
          <p:nvPr/>
        </p:nvGrpSpPr>
        <p:grpSpPr>
          <a:xfrm>
            <a:off x="3030115" y="3446030"/>
            <a:ext cx="7564253" cy="726870"/>
            <a:chOff x="276399" y="4308516"/>
            <a:chExt cx="6465622" cy="501650"/>
          </a:xfrm>
        </p:grpSpPr>
        <p:cxnSp>
          <p:nvCxnSpPr>
            <p:cNvPr id="100" name="Straight Connector 99"/>
            <p:cNvCxnSpPr/>
            <p:nvPr/>
          </p:nvCxnSpPr>
          <p:spPr>
            <a:xfrm>
              <a:off x="3909921" y="4339165"/>
              <a:ext cx="2832100" cy="0"/>
            </a:xfrm>
            <a:prstGeom prst="line">
              <a:avLst/>
            </a:prstGeom>
            <a:ln w="76200" cmpd="sng">
              <a:solidFill>
                <a:srgbClr val="FFFFFF">
                  <a:alpha val="18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1" name="Picture 100" descr="cascade.tiff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089"/>
            <a:stretch/>
          </p:blipFill>
          <p:spPr>
            <a:xfrm>
              <a:off x="276399" y="4308516"/>
              <a:ext cx="2813034" cy="50165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030116" y="6509214"/>
            <a:ext cx="79060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See also</a:t>
            </a:r>
            <a:endParaRPr lang="en-GB" sz="1400" b="1" dirty="0"/>
          </a:p>
        </p:txBody>
      </p:sp>
      <p:sp>
        <p:nvSpPr>
          <p:cNvPr id="8" name="Rectangle 7"/>
          <p:cNvSpPr/>
          <p:nvPr/>
        </p:nvSpPr>
        <p:spPr>
          <a:xfrm>
            <a:off x="3928414" y="3169337"/>
            <a:ext cx="6723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RESULTS                                                       Topics                                   Audience               Language         Type</a:t>
            </a:r>
            <a:endParaRPr lang="en-GB" sz="1200" dirty="0"/>
          </a:p>
        </p:txBody>
      </p:sp>
      <p:sp>
        <p:nvSpPr>
          <p:cNvPr id="126" name="Rectangle 125"/>
          <p:cNvSpPr/>
          <p:nvPr/>
        </p:nvSpPr>
        <p:spPr>
          <a:xfrm>
            <a:off x="6361340" y="3425844"/>
            <a:ext cx="424827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Matter, Particles &amp; Universe      Lower secondary         English         Competition</a:t>
            </a:r>
          </a:p>
          <a:p>
            <a:r>
              <a:rPr lang="en-US" sz="1000" dirty="0" smtClean="0"/>
              <a:t>Exploring unknown                       Upper secondary         Slovak	</a:t>
            </a:r>
          </a:p>
          <a:p>
            <a:r>
              <a:rPr lang="en-GB" sz="1000" dirty="0" smtClean="0"/>
              <a:t>Technologies and experiments</a:t>
            </a:r>
          </a:p>
          <a:p>
            <a:r>
              <a:rPr lang="en-GB" sz="1000" dirty="0" smtClean="0"/>
              <a:t>Particle Physics and Society</a:t>
            </a:r>
          </a:p>
          <a:p>
            <a:endParaRPr lang="en-GB" sz="1000" dirty="0"/>
          </a:p>
          <a:p>
            <a:r>
              <a:rPr lang="en-GB" sz="1000" dirty="0" smtClean="0"/>
              <a:t>Particles and their interactions   Lower secondary       English         Poster</a:t>
            </a:r>
          </a:p>
          <a:p>
            <a:r>
              <a:rPr lang="en-GB" sz="1000" dirty="0" smtClean="0"/>
              <a:t>                                                          Upper secondary       French        </a:t>
            </a:r>
          </a:p>
          <a:p>
            <a:r>
              <a:rPr lang="en-GB" sz="1000" dirty="0"/>
              <a:t> </a:t>
            </a:r>
            <a:r>
              <a:rPr lang="en-GB" sz="1000" dirty="0" smtClean="0"/>
              <a:t>                                                                                               Arabic</a:t>
            </a:r>
          </a:p>
          <a:p>
            <a:r>
              <a:rPr lang="en-GB" sz="1000" dirty="0"/>
              <a:t> </a:t>
            </a:r>
            <a:r>
              <a:rPr lang="en-GB" sz="1000" dirty="0" smtClean="0"/>
              <a:t>                                                                                               German</a:t>
            </a:r>
          </a:p>
          <a:p>
            <a:r>
              <a:rPr lang="en-GB" sz="1000" dirty="0" smtClean="0"/>
              <a:t>                                                                                                 …   </a:t>
            </a:r>
            <a:endParaRPr lang="en-GB" sz="1000" dirty="0"/>
          </a:p>
        </p:txBody>
      </p:sp>
      <p:cxnSp>
        <p:nvCxnSpPr>
          <p:cNvPr id="127" name="Connecteur droit 46"/>
          <p:cNvCxnSpPr/>
          <p:nvPr/>
        </p:nvCxnSpPr>
        <p:spPr>
          <a:xfrm flipV="1">
            <a:off x="2925326" y="3175448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46"/>
          <p:cNvCxnSpPr/>
          <p:nvPr/>
        </p:nvCxnSpPr>
        <p:spPr>
          <a:xfrm flipV="1">
            <a:off x="10592034" y="3150868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tangle 128"/>
          <p:cNvSpPr/>
          <p:nvPr/>
        </p:nvSpPr>
        <p:spPr>
          <a:xfrm>
            <a:off x="6725458" y="5186714"/>
            <a:ext cx="3607185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sk-SK" dirty="0" smtClean="0"/>
              <a:t>I</a:t>
            </a:r>
            <a:r>
              <a:rPr lang="en-GB" dirty="0" err="1" smtClean="0"/>
              <a:t>nformation</a:t>
            </a:r>
            <a:r>
              <a:rPr lang="en-GB" dirty="0" smtClean="0"/>
              <a:t> about all overlapping </a:t>
            </a:r>
            <a:r>
              <a:rPr lang="en-GB" dirty="0" err="1" smtClean="0"/>
              <a:t>cathegories</a:t>
            </a:r>
            <a:r>
              <a:rPr lang="en-GB" dirty="0" smtClean="0"/>
              <a:t> in the view of selected items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2812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2572" t="13968" r="32293" b="15930"/>
          <a:stretch/>
        </p:blipFill>
        <p:spPr>
          <a:xfrm>
            <a:off x="3476625" y="450186"/>
            <a:ext cx="5386322" cy="60649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39250" y="742950"/>
            <a:ext cx="2698687" cy="400110"/>
          </a:xfrm>
          <a:prstGeom prst="rect">
            <a:avLst/>
          </a:prstGeom>
          <a:noFill/>
          <a:ln>
            <a:solidFill>
              <a:srgbClr val="659B1E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/>
              <a:t>www.ippog.web.cern.ch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08616" y="781110"/>
            <a:ext cx="2887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IPPOG WEBSITE TODAY</a:t>
            </a:r>
            <a:endParaRPr lang="en-GB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13964" y="2697813"/>
            <a:ext cx="12763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 smtClean="0">
                <a:solidFill>
                  <a:srgbClr val="659C1D"/>
                </a:solidFill>
                <a:sym typeface="Wingdings" panose="05000000000000000000" pitchFamily="2" charset="2"/>
              </a:rPr>
              <a:t>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23956" y="4419600"/>
            <a:ext cx="8563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smtClean="0"/>
              <a:t>But…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118118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2407319" y="2420185"/>
            <a:ext cx="7772400" cy="147002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dirty="0" err="1" smtClean="0"/>
              <a:t>If</a:t>
            </a:r>
            <a:r>
              <a:rPr lang="sk-SK" dirty="0" smtClean="0"/>
              <a:t> </a:t>
            </a:r>
            <a:r>
              <a:rPr lang="sk-SK" dirty="0" err="1" smtClean="0"/>
              <a:t>after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first</a:t>
            </a:r>
            <a:r>
              <a:rPr lang="sk-SK" dirty="0" smtClean="0"/>
              <a:t> slide </a:t>
            </a:r>
            <a:r>
              <a:rPr lang="sk-SK" dirty="0" err="1" smtClean="0"/>
              <a:t>you</a:t>
            </a:r>
            <a:r>
              <a:rPr lang="sk-SK" dirty="0" smtClean="0"/>
              <a:t> </a:t>
            </a:r>
            <a:r>
              <a:rPr lang="sk-SK" dirty="0" err="1" smtClean="0"/>
              <a:t>clicked</a:t>
            </a:r>
            <a:r>
              <a:rPr lang="sk-SK" dirty="0" smtClean="0"/>
              <a:t> on </a:t>
            </a:r>
            <a:br>
              <a:rPr lang="sk-SK" dirty="0" smtClean="0"/>
            </a:br>
            <a:r>
              <a:rPr lang="sk-SK" dirty="0" err="1" smtClean="0"/>
              <a:t>Exploring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unknown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89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487" y="5774164"/>
            <a:ext cx="455536" cy="4555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1" y="49128"/>
            <a:ext cx="1219641" cy="9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52076" y="929482"/>
            <a:ext cx="452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International Particle Physics Outreach Group</a:t>
            </a:r>
          </a:p>
        </p:txBody>
      </p:sp>
      <p:pic>
        <p:nvPicPr>
          <p:cNvPr id="1031" name="Picture 7" descr="C:\Users\acer\Desktop\CERN\IPPOG\search_ippog_si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88079" y="44262"/>
            <a:ext cx="2215371" cy="792088"/>
          </a:xfrm>
          <a:prstGeom prst="rect">
            <a:avLst/>
          </a:prstGeom>
          <a:noFill/>
        </p:spPr>
      </p:pic>
      <p:cxnSp>
        <p:nvCxnSpPr>
          <p:cNvPr id="47" name="Connecteur droit 46"/>
          <p:cNvCxnSpPr/>
          <p:nvPr/>
        </p:nvCxnSpPr>
        <p:spPr>
          <a:xfrm>
            <a:off x="272716" y="1297362"/>
            <a:ext cx="11726779" cy="3052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86063" y="2858908"/>
            <a:ext cx="1792862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6" name="Rectangle 65"/>
          <p:cNvSpPr/>
          <p:nvPr/>
        </p:nvSpPr>
        <p:spPr>
          <a:xfrm>
            <a:off x="1588041" y="5099350"/>
            <a:ext cx="621414" cy="278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9" name="Rectangle 68"/>
          <p:cNvSpPr/>
          <p:nvPr/>
        </p:nvSpPr>
        <p:spPr>
          <a:xfrm>
            <a:off x="1173215" y="3793914"/>
            <a:ext cx="10362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0" name="Rectangle 69"/>
          <p:cNvSpPr/>
          <p:nvPr/>
        </p:nvSpPr>
        <p:spPr>
          <a:xfrm>
            <a:off x="1633391" y="4225962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Rectangle 70"/>
          <p:cNvSpPr/>
          <p:nvPr/>
        </p:nvSpPr>
        <p:spPr>
          <a:xfrm>
            <a:off x="1633391" y="4658010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2" name="ZoneTexte 111"/>
          <p:cNvSpPr txBox="1"/>
          <p:nvPr/>
        </p:nvSpPr>
        <p:spPr>
          <a:xfrm>
            <a:off x="528429" y="3289858"/>
            <a:ext cx="7459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Filter:</a:t>
            </a:r>
          </a:p>
        </p:txBody>
      </p:sp>
      <p:sp>
        <p:nvSpPr>
          <p:cNvPr id="113" name="ZoneTexte 112"/>
          <p:cNvSpPr txBox="1"/>
          <p:nvPr/>
        </p:nvSpPr>
        <p:spPr>
          <a:xfrm>
            <a:off x="528428" y="3721906"/>
            <a:ext cx="677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Topic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528428" y="4153954"/>
            <a:ext cx="11067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Item type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528428" y="4586002"/>
            <a:ext cx="1131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Language</a:t>
            </a:r>
            <a:r>
              <a:rPr lang="sk-SK" dirty="0"/>
              <a:t> 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528428" y="5008758"/>
            <a:ext cx="11304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 err="1"/>
              <a:t>Audience</a:t>
            </a:r>
            <a:r>
              <a:rPr lang="sk-SK" b="1" dirty="0"/>
              <a:t> </a:t>
            </a:r>
            <a:endParaRPr lang="sk-SK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28429" y="5427360"/>
            <a:ext cx="17165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Free text search</a:t>
            </a:r>
            <a:endParaRPr lang="sk-SK" dirty="0"/>
          </a:p>
        </p:txBody>
      </p:sp>
      <p:sp>
        <p:nvSpPr>
          <p:cNvPr id="118" name="Rectangle 117"/>
          <p:cNvSpPr/>
          <p:nvPr/>
        </p:nvSpPr>
        <p:spPr>
          <a:xfrm>
            <a:off x="613217" y="5787400"/>
            <a:ext cx="227290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ZoneTexte 120"/>
          <p:cNvSpPr txBox="1"/>
          <p:nvPr/>
        </p:nvSpPr>
        <p:spPr>
          <a:xfrm>
            <a:off x="587443" y="6507481"/>
            <a:ext cx="1369477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sk-SK" sz="1400" b="1" dirty="0"/>
              <a:t>IPPOG DB FAQs</a:t>
            </a:r>
            <a:r>
              <a:rPr lang="sk-SK" sz="1400" dirty="0"/>
              <a:t> </a:t>
            </a: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10800000">
            <a:off x="1668902" y="3852572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 noChangeAspect="1"/>
          </p:cNvSpPr>
          <p:nvPr/>
        </p:nvSpPr>
        <p:spPr>
          <a:xfrm rot="10800000">
            <a:off x="1668902" y="4284620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>
            <a:spLocks noChangeAspect="1"/>
          </p:cNvSpPr>
          <p:nvPr/>
        </p:nvSpPr>
        <p:spPr>
          <a:xfrm rot="10800000">
            <a:off x="1668902" y="4716668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>
            <a:spLocks noChangeAspect="1"/>
          </p:cNvSpPr>
          <p:nvPr/>
        </p:nvSpPr>
        <p:spPr>
          <a:xfrm rot="10800000">
            <a:off x="1668902" y="5139424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1345" y="1348540"/>
            <a:ext cx="113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HOME |  ABOUT US |  MEMBERS  | </a:t>
            </a:r>
            <a:r>
              <a:rPr lang="en-GB" b="1" dirty="0" smtClean="0">
                <a:solidFill>
                  <a:srgbClr val="659C1D"/>
                </a:solidFill>
              </a:rPr>
              <a:t> RESOURCES  </a:t>
            </a:r>
            <a:r>
              <a:rPr lang="en-GB" b="1" dirty="0" smtClean="0"/>
              <a:t>|</a:t>
            </a:r>
            <a:r>
              <a:rPr lang="en-GB" b="1" dirty="0" smtClean="0">
                <a:solidFill>
                  <a:srgbClr val="659C1D"/>
                </a:solidFill>
              </a:rPr>
              <a:t>  </a:t>
            </a:r>
            <a:r>
              <a:rPr lang="en-GB" b="1" dirty="0" smtClean="0"/>
              <a:t>MASTERCLASSES   |  NATIONAL RESOURCES  | PUBLICATIONS  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3300015" y="1689545"/>
            <a:ext cx="558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375"/>
              </a:spcAft>
            </a:pPr>
            <a:r>
              <a:rPr lang="en-US" sz="2400" b="1" dirty="0" smtClean="0">
                <a:solidFill>
                  <a:srgbClr val="E20079"/>
                </a:solidFill>
              </a:rPr>
              <a:t>PARTICLE PHYSICS RESOURCES DATABASE</a:t>
            </a:r>
            <a:endParaRPr lang="en-US" sz="2400" b="1" dirty="0">
              <a:solidFill>
                <a:srgbClr val="E2007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19040" y="2127347"/>
            <a:ext cx="26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Exploring the unknown</a:t>
            </a:r>
            <a:endParaRPr lang="en-GB" sz="2000" b="1" dirty="0"/>
          </a:p>
        </p:txBody>
      </p:sp>
      <p:cxnSp>
        <p:nvCxnSpPr>
          <p:cNvPr id="52" name="Connecteur droit 46"/>
          <p:cNvCxnSpPr/>
          <p:nvPr/>
        </p:nvCxnSpPr>
        <p:spPr>
          <a:xfrm flipV="1">
            <a:off x="539782" y="3103676"/>
            <a:ext cx="11026576" cy="653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594368" y="3232222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Latest</a:t>
            </a:r>
            <a:endParaRPr lang="en-GB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0594368" y="4095472"/>
            <a:ext cx="103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Featured</a:t>
            </a:r>
            <a:endParaRPr lang="en-GB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0594368" y="4867010"/>
            <a:ext cx="1090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Tweets</a:t>
            </a:r>
          </a:p>
          <a:p>
            <a:r>
              <a:rPr lang="en-GB" b="1" dirty="0" smtClean="0"/>
              <a:t>Facebook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0533634" y="6263490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Events calendar</a:t>
            </a:r>
            <a:endParaRPr lang="en-GB" b="1" dirty="0"/>
          </a:p>
        </p:txBody>
      </p:sp>
      <p:sp>
        <p:nvSpPr>
          <p:cNvPr id="56" name="ZoneTexte 119"/>
          <p:cNvSpPr txBox="1"/>
          <p:nvPr/>
        </p:nvSpPr>
        <p:spPr>
          <a:xfrm>
            <a:off x="528427" y="2566484"/>
            <a:ext cx="8793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 Text of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Exploring the unknown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about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picture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right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appears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knows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he/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Exploring the unknown section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sk-SK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9" name="Connecteur droit 46"/>
          <p:cNvCxnSpPr/>
          <p:nvPr/>
        </p:nvCxnSpPr>
        <p:spPr>
          <a:xfrm flipV="1">
            <a:off x="10577286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46"/>
          <p:cNvCxnSpPr/>
          <p:nvPr/>
        </p:nvCxnSpPr>
        <p:spPr>
          <a:xfrm flipV="1">
            <a:off x="2930240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0552" y="1946616"/>
            <a:ext cx="2330458" cy="1074624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Rectangle 63"/>
          <p:cNvSpPr/>
          <p:nvPr/>
        </p:nvSpPr>
        <p:spPr>
          <a:xfrm>
            <a:off x="4174577" y="3343986"/>
            <a:ext cx="2520280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3" name="Rectangle 72"/>
          <p:cNvSpPr/>
          <p:nvPr/>
        </p:nvSpPr>
        <p:spPr>
          <a:xfrm>
            <a:off x="6838873" y="3343986"/>
            <a:ext cx="2520280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2" name="ZoneTexte 84"/>
          <p:cNvSpPr txBox="1"/>
          <p:nvPr/>
        </p:nvSpPr>
        <p:spPr>
          <a:xfrm>
            <a:off x="4509766" y="3322506"/>
            <a:ext cx="170905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Supersymmetry  </a:t>
            </a:r>
            <a:endParaRPr lang="sk-SK" sz="1700" b="1" dirty="0"/>
          </a:p>
        </p:txBody>
      </p:sp>
      <p:sp>
        <p:nvSpPr>
          <p:cNvPr id="91" name="ZoneTexte 85"/>
          <p:cNvSpPr txBox="1"/>
          <p:nvPr/>
        </p:nvSpPr>
        <p:spPr>
          <a:xfrm>
            <a:off x="7248440" y="3322506"/>
            <a:ext cx="172835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Extra </a:t>
            </a:r>
            <a:r>
              <a:rPr lang="sk-SK" sz="1700" b="1" dirty="0" err="1" smtClean="0"/>
              <a:t>dimensions</a:t>
            </a:r>
            <a:endParaRPr lang="sk-SK" sz="1700" b="1" dirty="0"/>
          </a:p>
        </p:txBody>
      </p:sp>
      <p:sp>
        <p:nvSpPr>
          <p:cNvPr id="92" name="Rectangle 91"/>
          <p:cNvSpPr/>
          <p:nvPr/>
        </p:nvSpPr>
        <p:spPr>
          <a:xfrm>
            <a:off x="4174577" y="5122706"/>
            <a:ext cx="2520280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3" name="Rectangle 92"/>
          <p:cNvSpPr/>
          <p:nvPr/>
        </p:nvSpPr>
        <p:spPr>
          <a:xfrm>
            <a:off x="6838873" y="5122706"/>
            <a:ext cx="2520280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222</a:t>
            </a:r>
            <a:endParaRPr lang="sk-SK" dirty="0"/>
          </a:p>
        </p:txBody>
      </p:sp>
      <p:sp>
        <p:nvSpPr>
          <p:cNvPr id="94" name="ZoneTexte 109"/>
          <p:cNvSpPr txBox="1"/>
          <p:nvPr/>
        </p:nvSpPr>
        <p:spPr>
          <a:xfrm>
            <a:off x="4758547" y="5050698"/>
            <a:ext cx="128823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Dark Matter</a:t>
            </a:r>
            <a:endParaRPr lang="sk-SK" sz="1700" b="1" dirty="0"/>
          </a:p>
        </p:txBody>
      </p:sp>
      <p:sp>
        <p:nvSpPr>
          <p:cNvPr id="95" name="ZoneTexte 110"/>
          <p:cNvSpPr txBox="1"/>
          <p:nvPr/>
        </p:nvSpPr>
        <p:spPr>
          <a:xfrm>
            <a:off x="7510946" y="5050698"/>
            <a:ext cx="127214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Dark Energy</a:t>
            </a:r>
            <a:endParaRPr lang="sk-SK" sz="1700" b="1" dirty="0"/>
          </a:p>
        </p:txBody>
      </p:sp>
      <p:pic>
        <p:nvPicPr>
          <p:cNvPr id="96" name="Picture 4" descr="Afficher l'image d'origin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74577" y="3610538"/>
            <a:ext cx="2520280" cy="1379778"/>
          </a:xfrm>
          <a:prstGeom prst="rect">
            <a:avLst/>
          </a:prstGeom>
          <a:noFill/>
        </p:spPr>
      </p:pic>
      <p:pic>
        <p:nvPicPr>
          <p:cNvPr id="97" name="Picture 6" descr="Afficher l'image d'origine"/>
          <p:cNvPicPr>
            <a:picLocks noChangeAspect="1" noChangeArrowheads="1"/>
          </p:cNvPicPr>
          <p:nvPr/>
        </p:nvPicPr>
        <p:blipFill>
          <a:blip r:embed="rId8" cstate="print"/>
          <a:srcRect l="9179" t="5293" r="4859" b="3176"/>
          <a:stretch>
            <a:fillRect/>
          </a:stretch>
        </p:blipFill>
        <p:spPr bwMode="auto">
          <a:xfrm>
            <a:off x="6833453" y="3610538"/>
            <a:ext cx="2525700" cy="1358128"/>
          </a:xfrm>
          <a:prstGeom prst="rect">
            <a:avLst/>
          </a:prstGeom>
          <a:noFill/>
        </p:spPr>
      </p:pic>
      <p:pic>
        <p:nvPicPr>
          <p:cNvPr id="98" name="Picture 16" descr="Résultat de recherche d'images pour &quot;dark matter&quot;"/>
          <p:cNvPicPr>
            <a:picLocks noChangeAspect="1" noChangeArrowheads="1"/>
          </p:cNvPicPr>
          <p:nvPr/>
        </p:nvPicPr>
        <p:blipFill>
          <a:blip r:embed="rId9" cstate="print"/>
          <a:srcRect t="18804" b="11282"/>
          <a:stretch>
            <a:fillRect/>
          </a:stretch>
        </p:blipFill>
        <p:spPr bwMode="auto">
          <a:xfrm>
            <a:off x="4183055" y="5353268"/>
            <a:ext cx="2511802" cy="1399775"/>
          </a:xfrm>
          <a:prstGeom prst="rect">
            <a:avLst/>
          </a:prstGeom>
          <a:noFill/>
        </p:spPr>
      </p:pic>
      <p:pic>
        <p:nvPicPr>
          <p:cNvPr id="99" name="Picture 18" descr="Afficher l'image d'origin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33453" y="5349637"/>
            <a:ext cx="2525700" cy="14034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587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367213" y="2372059"/>
            <a:ext cx="7772400" cy="147002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dirty="0" err="1" smtClean="0"/>
              <a:t>If</a:t>
            </a:r>
            <a:r>
              <a:rPr lang="sk-SK" dirty="0" smtClean="0"/>
              <a:t> </a:t>
            </a:r>
            <a:r>
              <a:rPr lang="sk-SK" dirty="0" err="1" smtClean="0"/>
              <a:t>after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first</a:t>
            </a:r>
            <a:r>
              <a:rPr lang="sk-SK" dirty="0" smtClean="0"/>
              <a:t> slide </a:t>
            </a:r>
            <a:r>
              <a:rPr lang="sk-SK" dirty="0" err="1" smtClean="0"/>
              <a:t>you</a:t>
            </a:r>
            <a:r>
              <a:rPr lang="sk-SK" dirty="0" smtClean="0"/>
              <a:t> </a:t>
            </a:r>
            <a:r>
              <a:rPr lang="sk-SK" dirty="0" err="1" smtClean="0"/>
              <a:t>clicked</a:t>
            </a:r>
            <a:r>
              <a:rPr lang="sk-SK" dirty="0" smtClean="0"/>
              <a:t> on </a:t>
            </a:r>
            <a:br>
              <a:rPr lang="sk-SK" dirty="0" smtClean="0"/>
            </a:br>
            <a:r>
              <a:rPr lang="sk-SK" dirty="0" smtClean="0"/>
              <a:t>Technologies and </a:t>
            </a:r>
            <a:r>
              <a:rPr lang="sk-SK" dirty="0" err="1" smtClean="0"/>
              <a:t>Experiments</a:t>
            </a:r>
            <a:r>
              <a:rPr lang="sk-SK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5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487" y="5774164"/>
            <a:ext cx="455536" cy="4555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1" y="49128"/>
            <a:ext cx="1219641" cy="9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52076" y="929482"/>
            <a:ext cx="452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International Particle Physics Outreach Group</a:t>
            </a:r>
          </a:p>
        </p:txBody>
      </p:sp>
      <p:pic>
        <p:nvPicPr>
          <p:cNvPr id="1031" name="Picture 7" descr="C:\Users\acer\Desktop\CERN\IPPOG\search_ippog_si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88079" y="44262"/>
            <a:ext cx="2215371" cy="792088"/>
          </a:xfrm>
          <a:prstGeom prst="rect">
            <a:avLst/>
          </a:prstGeom>
          <a:noFill/>
        </p:spPr>
      </p:pic>
      <p:cxnSp>
        <p:nvCxnSpPr>
          <p:cNvPr id="47" name="Connecteur droit 46"/>
          <p:cNvCxnSpPr/>
          <p:nvPr/>
        </p:nvCxnSpPr>
        <p:spPr>
          <a:xfrm>
            <a:off x="272716" y="1297362"/>
            <a:ext cx="11726779" cy="3052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86063" y="2858908"/>
            <a:ext cx="1792862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6" name="Rectangle 65"/>
          <p:cNvSpPr/>
          <p:nvPr/>
        </p:nvSpPr>
        <p:spPr>
          <a:xfrm>
            <a:off x="1588041" y="5099350"/>
            <a:ext cx="621414" cy="278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9" name="Rectangle 68"/>
          <p:cNvSpPr/>
          <p:nvPr/>
        </p:nvSpPr>
        <p:spPr>
          <a:xfrm>
            <a:off x="1173215" y="3793914"/>
            <a:ext cx="10362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0" name="Rectangle 69"/>
          <p:cNvSpPr/>
          <p:nvPr/>
        </p:nvSpPr>
        <p:spPr>
          <a:xfrm>
            <a:off x="1633391" y="4225962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Rectangle 70"/>
          <p:cNvSpPr/>
          <p:nvPr/>
        </p:nvSpPr>
        <p:spPr>
          <a:xfrm>
            <a:off x="1633391" y="4658010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2" name="ZoneTexte 111"/>
          <p:cNvSpPr txBox="1"/>
          <p:nvPr/>
        </p:nvSpPr>
        <p:spPr>
          <a:xfrm>
            <a:off x="528429" y="3289858"/>
            <a:ext cx="7459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Filter:</a:t>
            </a:r>
          </a:p>
        </p:txBody>
      </p:sp>
      <p:sp>
        <p:nvSpPr>
          <p:cNvPr id="113" name="ZoneTexte 112"/>
          <p:cNvSpPr txBox="1"/>
          <p:nvPr/>
        </p:nvSpPr>
        <p:spPr>
          <a:xfrm>
            <a:off x="528428" y="3721906"/>
            <a:ext cx="677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Topic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528428" y="4153954"/>
            <a:ext cx="11067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Item type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528428" y="4586002"/>
            <a:ext cx="1131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Language</a:t>
            </a:r>
            <a:r>
              <a:rPr lang="sk-SK" dirty="0"/>
              <a:t> 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528428" y="5008758"/>
            <a:ext cx="11304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 err="1"/>
              <a:t>Audience</a:t>
            </a:r>
            <a:r>
              <a:rPr lang="sk-SK" b="1" dirty="0"/>
              <a:t> </a:t>
            </a:r>
            <a:endParaRPr lang="sk-SK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28429" y="5427360"/>
            <a:ext cx="17165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Free text search</a:t>
            </a:r>
            <a:endParaRPr lang="sk-SK" dirty="0"/>
          </a:p>
        </p:txBody>
      </p:sp>
      <p:sp>
        <p:nvSpPr>
          <p:cNvPr id="118" name="Rectangle 117"/>
          <p:cNvSpPr/>
          <p:nvPr/>
        </p:nvSpPr>
        <p:spPr>
          <a:xfrm>
            <a:off x="613217" y="5787400"/>
            <a:ext cx="227290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ZoneTexte 120"/>
          <p:cNvSpPr txBox="1"/>
          <p:nvPr/>
        </p:nvSpPr>
        <p:spPr>
          <a:xfrm>
            <a:off x="587443" y="6507481"/>
            <a:ext cx="1369477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sk-SK" sz="1400" b="1" dirty="0"/>
              <a:t>IPPOG DB FAQs</a:t>
            </a:r>
            <a:r>
              <a:rPr lang="sk-SK" sz="1400" dirty="0"/>
              <a:t> </a:t>
            </a: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10800000">
            <a:off x="1668902" y="3852572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 noChangeAspect="1"/>
          </p:cNvSpPr>
          <p:nvPr/>
        </p:nvSpPr>
        <p:spPr>
          <a:xfrm rot="10800000">
            <a:off x="1668902" y="4284620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>
            <a:spLocks noChangeAspect="1"/>
          </p:cNvSpPr>
          <p:nvPr/>
        </p:nvSpPr>
        <p:spPr>
          <a:xfrm rot="10800000">
            <a:off x="1668902" y="4716668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>
            <a:spLocks noChangeAspect="1"/>
          </p:cNvSpPr>
          <p:nvPr/>
        </p:nvSpPr>
        <p:spPr>
          <a:xfrm rot="10800000">
            <a:off x="1668902" y="5139424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1345" y="1348540"/>
            <a:ext cx="113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HOME |  ABOUT US |  MEMBERS  | </a:t>
            </a:r>
            <a:r>
              <a:rPr lang="en-GB" b="1" dirty="0" smtClean="0">
                <a:solidFill>
                  <a:srgbClr val="659C1D"/>
                </a:solidFill>
              </a:rPr>
              <a:t> RESOURCES  </a:t>
            </a:r>
            <a:r>
              <a:rPr lang="en-GB" b="1" dirty="0" smtClean="0"/>
              <a:t>|</a:t>
            </a:r>
            <a:r>
              <a:rPr lang="en-GB" b="1" dirty="0" smtClean="0">
                <a:solidFill>
                  <a:srgbClr val="659C1D"/>
                </a:solidFill>
              </a:rPr>
              <a:t>  </a:t>
            </a:r>
            <a:r>
              <a:rPr lang="en-GB" b="1" dirty="0" smtClean="0"/>
              <a:t>MASTERCLASSES   |  NATIONAL RESOURCES  | PUBLICATIONS  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3300015" y="1689545"/>
            <a:ext cx="558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375"/>
              </a:spcAft>
            </a:pPr>
            <a:r>
              <a:rPr lang="en-US" sz="2400" b="1" dirty="0" smtClean="0">
                <a:solidFill>
                  <a:srgbClr val="E20079"/>
                </a:solidFill>
              </a:rPr>
              <a:t>PARTICLE PHYSICS RESOURCES DATABASE</a:t>
            </a:r>
            <a:endParaRPr lang="en-US" sz="2400" b="1" dirty="0">
              <a:solidFill>
                <a:srgbClr val="E2007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8835" y="2146427"/>
            <a:ext cx="3405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Technologies and experiments</a:t>
            </a:r>
            <a:endParaRPr lang="en-GB" sz="2000" b="1" dirty="0"/>
          </a:p>
        </p:txBody>
      </p:sp>
      <p:cxnSp>
        <p:nvCxnSpPr>
          <p:cNvPr id="52" name="Connecteur droit 46"/>
          <p:cNvCxnSpPr/>
          <p:nvPr/>
        </p:nvCxnSpPr>
        <p:spPr>
          <a:xfrm flipV="1">
            <a:off x="539782" y="3103676"/>
            <a:ext cx="11026576" cy="653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594368" y="3232222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Latest</a:t>
            </a:r>
            <a:endParaRPr lang="en-GB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0594368" y="4095472"/>
            <a:ext cx="103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Featured</a:t>
            </a:r>
            <a:endParaRPr lang="en-GB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0594368" y="4867010"/>
            <a:ext cx="1090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Tweets</a:t>
            </a:r>
          </a:p>
          <a:p>
            <a:r>
              <a:rPr lang="en-GB" b="1" dirty="0" smtClean="0"/>
              <a:t>Facebook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0533634" y="6263490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Events calendar</a:t>
            </a:r>
            <a:endParaRPr lang="en-GB" b="1" dirty="0"/>
          </a:p>
        </p:txBody>
      </p:sp>
      <p:sp>
        <p:nvSpPr>
          <p:cNvPr id="56" name="ZoneTexte 119"/>
          <p:cNvSpPr txBox="1"/>
          <p:nvPr/>
        </p:nvSpPr>
        <p:spPr>
          <a:xfrm>
            <a:off x="613217" y="2549098"/>
            <a:ext cx="8793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 Text of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Technologies and Experiments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about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picture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right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appears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knows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he/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Technologies and Experiments section</a:t>
            </a:r>
            <a:r>
              <a:rPr lang="sk-SK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sk-SK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9" name="Connecteur droit 46"/>
          <p:cNvCxnSpPr/>
          <p:nvPr/>
        </p:nvCxnSpPr>
        <p:spPr>
          <a:xfrm flipV="1">
            <a:off x="10577286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46"/>
          <p:cNvCxnSpPr/>
          <p:nvPr/>
        </p:nvCxnSpPr>
        <p:spPr>
          <a:xfrm flipV="1">
            <a:off x="2930240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8" descr="Afficher l'image d'origine"/>
          <p:cNvPicPr>
            <a:picLocks noChangeAspect="1" noChangeArrowheads="1"/>
          </p:cNvPicPr>
          <p:nvPr/>
        </p:nvPicPr>
        <p:blipFill>
          <a:blip r:embed="rId6" cstate="print"/>
          <a:srcRect t="6024" b="8504"/>
          <a:stretch>
            <a:fillRect/>
          </a:stretch>
        </p:blipFill>
        <p:spPr bwMode="auto">
          <a:xfrm>
            <a:off x="9819801" y="1817162"/>
            <a:ext cx="2034953" cy="1159601"/>
          </a:xfrm>
          <a:prstGeom prst="rect">
            <a:avLst/>
          </a:prstGeom>
          <a:noFill/>
        </p:spPr>
      </p:pic>
      <p:sp>
        <p:nvSpPr>
          <p:cNvPr id="49" name="Rectangle 48"/>
          <p:cNvSpPr/>
          <p:nvPr/>
        </p:nvSpPr>
        <p:spPr>
          <a:xfrm>
            <a:off x="4178816" y="3851463"/>
            <a:ext cx="2520280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0" name="Rectangle 49"/>
          <p:cNvSpPr/>
          <p:nvPr/>
        </p:nvSpPr>
        <p:spPr>
          <a:xfrm>
            <a:off x="6843112" y="3851463"/>
            <a:ext cx="2520280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1" name="ZoneTexte 84"/>
          <p:cNvSpPr txBox="1"/>
          <p:nvPr/>
        </p:nvSpPr>
        <p:spPr>
          <a:xfrm>
            <a:off x="4775034" y="3829983"/>
            <a:ext cx="134799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Accelerators </a:t>
            </a:r>
            <a:endParaRPr lang="sk-SK" sz="1700" b="1" dirty="0"/>
          </a:p>
        </p:txBody>
      </p:sp>
      <p:sp>
        <p:nvSpPr>
          <p:cNvPr id="53" name="ZoneTexte 85"/>
          <p:cNvSpPr txBox="1"/>
          <p:nvPr/>
        </p:nvSpPr>
        <p:spPr>
          <a:xfrm>
            <a:off x="7539484" y="3829983"/>
            <a:ext cx="11038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Detectors </a:t>
            </a:r>
            <a:endParaRPr lang="sk-SK" sz="1700" b="1" dirty="0"/>
          </a:p>
        </p:txBody>
      </p:sp>
      <p:pic>
        <p:nvPicPr>
          <p:cNvPr id="59" name="Picture 2" descr="Afficher l'image d'origine"/>
          <p:cNvPicPr>
            <a:picLocks noChangeAspect="1" noChangeArrowheads="1"/>
          </p:cNvPicPr>
          <p:nvPr/>
        </p:nvPicPr>
        <p:blipFill>
          <a:blip r:embed="rId7" cstate="print"/>
          <a:srcRect t="16231"/>
          <a:stretch>
            <a:fillRect/>
          </a:stretch>
        </p:blipFill>
        <p:spPr bwMode="auto">
          <a:xfrm>
            <a:off x="4178816" y="4116344"/>
            <a:ext cx="2520280" cy="1376471"/>
          </a:xfrm>
          <a:prstGeom prst="rect">
            <a:avLst/>
          </a:prstGeom>
          <a:noFill/>
        </p:spPr>
      </p:pic>
      <p:pic>
        <p:nvPicPr>
          <p:cNvPr id="60" name="Picture 4" descr="Afficher l'image d'origin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1967" y="4118015"/>
            <a:ext cx="2491425" cy="1343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6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273969" y="2355015"/>
            <a:ext cx="7772400" cy="147002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dirty="0" err="1" smtClean="0"/>
              <a:t>If</a:t>
            </a:r>
            <a:r>
              <a:rPr lang="sk-SK" dirty="0" smtClean="0"/>
              <a:t> </a:t>
            </a:r>
            <a:r>
              <a:rPr lang="sk-SK" dirty="0" err="1" smtClean="0"/>
              <a:t>after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first</a:t>
            </a:r>
            <a:r>
              <a:rPr lang="sk-SK" dirty="0" smtClean="0"/>
              <a:t> slide </a:t>
            </a:r>
            <a:r>
              <a:rPr lang="sk-SK" dirty="0" err="1" smtClean="0"/>
              <a:t>you</a:t>
            </a:r>
            <a:r>
              <a:rPr lang="sk-SK" dirty="0" smtClean="0"/>
              <a:t> </a:t>
            </a:r>
            <a:r>
              <a:rPr lang="sk-SK" dirty="0" err="1" smtClean="0"/>
              <a:t>clicked</a:t>
            </a:r>
            <a:r>
              <a:rPr lang="sk-SK" dirty="0" smtClean="0"/>
              <a:t> on </a:t>
            </a:r>
            <a:br>
              <a:rPr lang="sk-SK" dirty="0" smtClean="0"/>
            </a:br>
            <a:r>
              <a:rPr lang="sk-SK" dirty="0" err="1" smtClean="0"/>
              <a:t>Particle</a:t>
            </a:r>
            <a:r>
              <a:rPr lang="sk-SK" dirty="0" smtClean="0"/>
              <a:t> </a:t>
            </a:r>
            <a:r>
              <a:rPr lang="sk-SK" dirty="0" err="1" smtClean="0"/>
              <a:t>physics</a:t>
            </a:r>
            <a:r>
              <a:rPr lang="sk-SK" dirty="0" smtClean="0"/>
              <a:t> and Society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89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487" y="5774164"/>
            <a:ext cx="455536" cy="4555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1" y="49128"/>
            <a:ext cx="1219641" cy="9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52076" y="929482"/>
            <a:ext cx="452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International Particle Physics Outreach Group</a:t>
            </a:r>
          </a:p>
        </p:txBody>
      </p:sp>
      <p:pic>
        <p:nvPicPr>
          <p:cNvPr id="1031" name="Picture 7" descr="C:\Users\acer\Desktop\CERN\IPPOG\search_ippog_si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88079" y="44262"/>
            <a:ext cx="2215371" cy="792088"/>
          </a:xfrm>
          <a:prstGeom prst="rect">
            <a:avLst/>
          </a:prstGeom>
          <a:noFill/>
        </p:spPr>
      </p:pic>
      <p:cxnSp>
        <p:nvCxnSpPr>
          <p:cNvPr id="47" name="Connecteur droit 46"/>
          <p:cNvCxnSpPr/>
          <p:nvPr/>
        </p:nvCxnSpPr>
        <p:spPr>
          <a:xfrm>
            <a:off x="272716" y="1297362"/>
            <a:ext cx="11726779" cy="3052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86063" y="2858908"/>
            <a:ext cx="1792862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6" name="Rectangle 65"/>
          <p:cNvSpPr/>
          <p:nvPr/>
        </p:nvSpPr>
        <p:spPr>
          <a:xfrm>
            <a:off x="1588041" y="5099350"/>
            <a:ext cx="621414" cy="278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9" name="Rectangle 68"/>
          <p:cNvSpPr/>
          <p:nvPr/>
        </p:nvSpPr>
        <p:spPr>
          <a:xfrm>
            <a:off x="1173215" y="3793914"/>
            <a:ext cx="10362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0" name="Rectangle 69"/>
          <p:cNvSpPr/>
          <p:nvPr/>
        </p:nvSpPr>
        <p:spPr>
          <a:xfrm>
            <a:off x="1633391" y="4225962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Rectangle 70"/>
          <p:cNvSpPr/>
          <p:nvPr/>
        </p:nvSpPr>
        <p:spPr>
          <a:xfrm>
            <a:off x="1633391" y="4658010"/>
            <a:ext cx="57606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2" name="ZoneTexte 111"/>
          <p:cNvSpPr txBox="1"/>
          <p:nvPr/>
        </p:nvSpPr>
        <p:spPr>
          <a:xfrm>
            <a:off x="528429" y="3289858"/>
            <a:ext cx="7459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Filter:</a:t>
            </a:r>
          </a:p>
        </p:txBody>
      </p:sp>
      <p:sp>
        <p:nvSpPr>
          <p:cNvPr id="113" name="ZoneTexte 112"/>
          <p:cNvSpPr txBox="1"/>
          <p:nvPr/>
        </p:nvSpPr>
        <p:spPr>
          <a:xfrm>
            <a:off x="528428" y="3721906"/>
            <a:ext cx="67768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Topic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528428" y="4153954"/>
            <a:ext cx="11067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Item type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528428" y="4586002"/>
            <a:ext cx="1131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Language</a:t>
            </a:r>
            <a:r>
              <a:rPr lang="sk-SK" dirty="0"/>
              <a:t> 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528428" y="5008758"/>
            <a:ext cx="11304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 err="1"/>
              <a:t>Audience</a:t>
            </a:r>
            <a:r>
              <a:rPr lang="sk-SK" b="1" dirty="0"/>
              <a:t> </a:t>
            </a:r>
            <a:endParaRPr lang="sk-SK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28429" y="5427360"/>
            <a:ext cx="17165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k-SK" b="1" dirty="0"/>
              <a:t>Free text search</a:t>
            </a:r>
            <a:endParaRPr lang="sk-SK" dirty="0"/>
          </a:p>
        </p:txBody>
      </p:sp>
      <p:sp>
        <p:nvSpPr>
          <p:cNvPr id="118" name="Rectangle 117"/>
          <p:cNvSpPr/>
          <p:nvPr/>
        </p:nvSpPr>
        <p:spPr>
          <a:xfrm>
            <a:off x="613217" y="5787400"/>
            <a:ext cx="227290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ZoneTexte 120"/>
          <p:cNvSpPr txBox="1"/>
          <p:nvPr/>
        </p:nvSpPr>
        <p:spPr>
          <a:xfrm>
            <a:off x="587443" y="6507481"/>
            <a:ext cx="1369477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sk-SK" sz="1400" b="1" dirty="0"/>
              <a:t>IPPOG DB FAQs</a:t>
            </a:r>
            <a:r>
              <a:rPr lang="sk-SK" sz="1400" dirty="0"/>
              <a:t> </a:t>
            </a: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10800000">
            <a:off x="1668902" y="3852572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 noChangeAspect="1"/>
          </p:cNvSpPr>
          <p:nvPr/>
        </p:nvSpPr>
        <p:spPr>
          <a:xfrm rot="10800000">
            <a:off x="1668902" y="4284620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>
            <a:spLocks noChangeAspect="1"/>
          </p:cNvSpPr>
          <p:nvPr/>
        </p:nvSpPr>
        <p:spPr>
          <a:xfrm rot="10800000">
            <a:off x="1668902" y="4716668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>
            <a:spLocks noChangeAspect="1"/>
          </p:cNvSpPr>
          <p:nvPr/>
        </p:nvSpPr>
        <p:spPr>
          <a:xfrm rot="10800000">
            <a:off x="1668902" y="5139424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1345" y="1348540"/>
            <a:ext cx="113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HOME |  ABOUT US |  MEMBERS  | </a:t>
            </a:r>
            <a:r>
              <a:rPr lang="en-GB" b="1" dirty="0" smtClean="0">
                <a:solidFill>
                  <a:srgbClr val="659C1D"/>
                </a:solidFill>
              </a:rPr>
              <a:t> RESOURCES  </a:t>
            </a:r>
            <a:r>
              <a:rPr lang="en-GB" b="1" dirty="0" smtClean="0"/>
              <a:t>|</a:t>
            </a:r>
            <a:r>
              <a:rPr lang="en-GB" b="1" dirty="0" smtClean="0">
                <a:solidFill>
                  <a:srgbClr val="659C1D"/>
                </a:solidFill>
              </a:rPr>
              <a:t>  </a:t>
            </a:r>
            <a:r>
              <a:rPr lang="en-GB" b="1" dirty="0" smtClean="0"/>
              <a:t>MASTERCLASSES   |  NATIONAL RESOURCES  | PUBLICATIONS  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3300015" y="1689545"/>
            <a:ext cx="5587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375"/>
              </a:spcAft>
            </a:pPr>
            <a:r>
              <a:rPr lang="en-US" sz="2400" b="1" dirty="0" smtClean="0">
                <a:solidFill>
                  <a:srgbClr val="E20079"/>
                </a:solidFill>
              </a:rPr>
              <a:t>PARTICLE PHYSICS RESOURCES DATABASE</a:t>
            </a:r>
            <a:endParaRPr lang="en-US" sz="2400" b="1" dirty="0">
              <a:solidFill>
                <a:srgbClr val="E2007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8835" y="2146427"/>
            <a:ext cx="3074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Particle physics and society</a:t>
            </a:r>
            <a:endParaRPr lang="en-GB" sz="2000" b="1" dirty="0"/>
          </a:p>
        </p:txBody>
      </p:sp>
      <p:cxnSp>
        <p:nvCxnSpPr>
          <p:cNvPr id="52" name="Connecteur droit 46"/>
          <p:cNvCxnSpPr/>
          <p:nvPr/>
        </p:nvCxnSpPr>
        <p:spPr>
          <a:xfrm flipV="1">
            <a:off x="539782" y="3103676"/>
            <a:ext cx="11026576" cy="653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594368" y="3232222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Latest</a:t>
            </a:r>
            <a:endParaRPr lang="en-GB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0594368" y="4095472"/>
            <a:ext cx="103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Featured</a:t>
            </a:r>
            <a:endParaRPr lang="en-GB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0594368" y="4867010"/>
            <a:ext cx="1090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Tweets</a:t>
            </a:r>
          </a:p>
          <a:p>
            <a:r>
              <a:rPr lang="en-GB" b="1" dirty="0" smtClean="0"/>
              <a:t>Facebook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0533634" y="6263490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Events calendar</a:t>
            </a:r>
            <a:endParaRPr lang="en-GB" b="1" dirty="0"/>
          </a:p>
        </p:txBody>
      </p:sp>
      <p:sp>
        <p:nvSpPr>
          <p:cNvPr id="56" name="ZoneTexte 119"/>
          <p:cNvSpPr txBox="1"/>
          <p:nvPr/>
        </p:nvSpPr>
        <p:spPr>
          <a:xfrm>
            <a:off x="613217" y="2549098"/>
            <a:ext cx="8793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 Text of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Particle Physics and Society</a:t>
            </a:r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about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picture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right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appears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knows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he/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sk-SK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Particle Physics and Society</a:t>
            </a:r>
            <a:r>
              <a:rPr lang="sk-SK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sk-SK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9" name="Connecteur droit 46"/>
          <p:cNvCxnSpPr/>
          <p:nvPr/>
        </p:nvCxnSpPr>
        <p:spPr>
          <a:xfrm flipV="1">
            <a:off x="10577286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46"/>
          <p:cNvCxnSpPr/>
          <p:nvPr/>
        </p:nvCxnSpPr>
        <p:spPr>
          <a:xfrm flipV="1">
            <a:off x="2930240" y="3182952"/>
            <a:ext cx="34682" cy="3570091"/>
          </a:xfrm>
          <a:prstGeom prst="line">
            <a:avLst/>
          </a:prstGeom>
          <a:ln w="190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079489" y="3282894"/>
            <a:ext cx="2664297" cy="17258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3" name="Rectangle 42"/>
          <p:cNvSpPr/>
          <p:nvPr/>
        </p:nvSpPr>
        <p:spPr>
          <a:xfrm>
            <a:off x="6875209" y="3282893"/>
            <a:ext cx="2650423" cy="17258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8" name="ZoneTexte 84"/>
          <p:cNvSpPr txBox="1"/>
          <p:nvPr/>
        </p:nvSpPr>
        <p:spPr>
          <a:xfrm>
            <a:off x="4079490" y="3210886"/>
            <a:ext cx="267816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Why fundamental research </a:t>
            </a:r>
            <a:endParaRPr lang="sk-SK" sz="1700" b="1" dirty="0"/>
          </a:p>
        </p:txBody>
      </p:sp>
      <p:sp>
        <p:nvSpPr>
          <p:cNvPr id="62" name="ZoneTexte 85"/>
          <p:cNvSpPr txBox="1"/>
          <p:nvPr/>
        </p:nvSpPr>
        <p:spPr>
          <a:xfrm>
            <a:off x="6887802" y="3210886"/>
            <a:ext cx="260488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International collaboration</a:t>
            </a:r>
            <a:endParaRPr lang="sk-SK" sz="1700" b="1" dirty="0"/>
          </a:p>
        </p:txBody>
      </p:sp>
      <p:sp>
        <p:nvSpPr>
          <p:cNvPr id="63" name="Rectangle 62"/>
          <p:cNvSpPr/>
          <p:nvPr/>
        </p:nvSpPr>
        <p:spPr>
          <a:xfrm>
            <a:off x="4079490" y="5155102"/>
            <a:ext cx="2664296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4" name="ZoneTexte 42"/>
          <p:cNvSpPr txBox="1"/>
          <p:nvPr/>
        </p:nvSpPr>
        <p:spPr>
          <a:xfrm>
            <a:off x="4150575" y="5155102"/>
            <a:ext cx="252120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Applications and spin-offs</a:t>
            </a:r>
            <a:endParaRPr lang="sk-SK" sz="1700" b="1" dirty="0"/>
          </a:p>
        </p:txBody>
      </p:sp>
      <p:pic>
        <p:nvPicPr>
          <p:cNvPr id="67" name="Picture 2" descr="Résultat de recherche d'images pour &quot;why fundamental research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9488" y="3537014"/>
            <a:ext cx="2664299" cy="1472245"/>
          </a:xfrm>
          <a:prstGeom prst="rect">
            <a:avLst/>
          </a:prstGeom>
          <a:noFill/>
        </p:spPr>
      </p:pic>
      <p:pic>
        <p:nvPicPr>
          <p:cNvPr id="68" name="Picture 6" descr="Afficher l'image d'origin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8754" y="3521134"/>
            <a:ext cx="2646878" cy="1493055"/>
          </a:xfrm>
          <a:prstGeom prst="rect">
            <a:avLst/>
          </a:prstGeom>
          <a:noFill/>
        </p:spPr>
      </p:pic>
      <p:pic>
        <p:nvPicPr>
          <p:cNvPr id="72" name="Picture 8" descr="Afficher l'image d'origine"/>
          <p:cNvPicPr>
            <a:picLocks noChangeAspect="1" noChangeArrowheads="1"/>
          </p:cNvPicPr>
          <p:nvPr/>
        </p:nvPicPr>
        <p:blipFill>
          <a:blip r:embed="rId8" cstate="print"/>
          <a:srcRect l="6496" t="15748" r="7087" b="12073"/>
          <a:stretch>
            <a:fillRect/>
          </a:stretch>
        </p:blipFill>
        <p:spPr bwMode="auto">
          <a:xfrm>
            <a:off x="4130923" y="5509045"/>
            <a:ext cx="2572754" cy="1206781"/>
          </a:xfrm>
          <a:prstGeom prst="rect">
            <a:avLst/>
          </a:prstGeom>
          <a:noFill/>
        </p:spPr>
      </p:pic>
      <p:sp>
        <p:nvSpPr>
          <p:cNvPr id="73" name="Rectangle 72"/>
          <p:cNvSpPr/>
          <p:nvPr/>
        </p:nvSpPr>
        <p:spPr>
          <a:xfrm>
            <a:off x="6887802" y="5155102"/>
            <a:ext cx="2637830" cy="1634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4" name="ZoneTexte 42"/>
          <p:cNvSpPr txBox="1"/>
          <p:nvPr/>
        </p:nvSpPr>
        <p:spPr>
          <a:xfrm>
            <a:off x="6958887" y="5155102"/>
            <a:ext cx="254880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700" b="1" dirty="0" smtClean="0"/>
              <a:t>People behind the science</a:t>
            </a:r>
            <a:endParaRPr lang="sk-SK" sz="1700" b="1" dirty="0"/>
          </a:p>
        </p:txBody>
      </p:sp>
      <p:sp>
        <p:nvSpPr>
          <p:cNvPr id="75" name="ZoneTexte 119"/>
          <p:cNvSpPr txBox="1"/>
          <p:nvPr/>
        </p:nvSpPr>
        <p:spPr>
          <a:xfrm>
            <a:off x="7031818" y="5443134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b="1" dirty="0" smtClean="0"/>
              <a:t>Stories and anectodes of persons who have been former researchers in PP and are now active in other areas in society and made a difference; and also good stories of active particle physicists</a:t>
            </a:r>
            <a:endParaRPr lang="sk-SK" sz="1200" b="1" dirty="0"/>
          </a:p>
        </p:txBody>
      </p:sp>
      <p:pic>
        <p:nvPicPr>
          <p:cNvPr id="48" name="Picture 10" descr="Afficher l'image d'origine"/>
          <p:cNvPicPr>
            <a:picLocks noChangeAspect="1" noChangeArrowheads="1"/>
          </p:cNvPicPr>
          <p:nvPr/>
        </p:nvPicPr>
        <p:blipFill rotWithShape="1">
          <a:blip r:embed="rId9" cstate="print"/>
          <a:srcRect t="-1" b="5036"/>
          <a:stretch/>
        </p:blipFill>
        <p:spPr bwMode="auto">
          <a:xfrm>
            <a:off x="9543502" y="1685359"/>
            <a:ext cx="2587365" cy="1402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947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4203" y="3562350"/>
            <a:ext cx="76403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CURATION of EXISTING RESOURCES!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441808" y="1581150"/>
            <a:ext cx="4945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BIG TASK STILL </a:t>
            </a:r>
            <a:r>
              <a:rPr lang="en-GB" sz="4000" b="1" dirty="0" smtClean="0">
                <a:solidFill>
                  <a:srgbClr val="E20079"/>
                </a:solidFill>
              </a:rPr>
              <a:t>TO DO!</a:t>
            </a:r>
            <a:endParaRPr lang="en-GB" sz="4000" b="1" dirty="0">
              <a:solidFill>
                <a:srgbClr val="E200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75097"/>
            <a:ext cx="6700372" cy="5144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7" y="5596944"/>
            <a:ext cx="5800223" cy="8988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53093" y="786182"/>
            <a:ext cx="343235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500" dirty="0" smtClean="0"/>
              <a:t>Paris, Spring 2015</a:t>
            </a:r>
            <a:endParaRPr lang="en-GB" sz="3500" dirty="0"/>
          </a:p>
        </p:txBody>
      </p:sp>
      <p:sp>
        <p:nvSpPr>
          <p:cNvPr id="10" name="Rectangle 9"/>
          <p:cNvSpPr/>
          <p:nvPr/>
        </p:nvSpPr>
        <p:spPr>
          <a:xfrm>
            <a:off x="32084" y="2614315"/>
            <a:ext cx="6844966" cy="1500484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8126" y="1560599"/>
            <a:ext cx="3429000" cy="316327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01102" y="4520880"/>
            <a:ext cx="3353800" cy="249556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801102" y="834190"/>
            <a:ext cx="2227848" cy="383475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562096" y="3363330"/>
            <a:ext cx="2294022" cy="408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>
            <a:off x="6528924" y="2514600"/>
            <a:ext cx="874508" cy="1020180"/>
          </a:xfrm>
          <a:prstGeom prst="rightArrow">
            <a:avLst/>
          </a:prstGeom>
          <a:solidFill>
            <a:srgbClr val="FFFF00">
              <a:alpha val="23000"/>
            </a:srgbClr>
          </a:solidFill>
          <a:ln>
            <a:solidFill>
              <a:srgbClr val="659C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047735" y="416850"/>
            <a:ext cx="196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[Report from Paris]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767840" y="4520880"/>
            <a:ext cx="442416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smtClean="0"/>
              <a:t>To be seen with new </a:t>
            </a:r>
            <a:r>
              <a:rPr lang="en-GB" sz="2500" dirty="0" smtClean="0"/>
              <a:t>resources?</a:t>
            </a:r>
            <a:endParaRPr lang="en-GB" sz="2500" dirty="0"/>
          </a:p>
        </p:txBody>
      </p:sp>
      <p:sp>
        <p:nvSpPr>
          <p:cNvPr id="19" name="TextBox 18"/>
          <p:cNvSpPr txBox="1"/>
          <p:nvPr/>
        </p:nvSpPr>
        <p:spPr>
          <a:xfrm>
            <a:off x="7844414" y="2685801"/>
            <a:ext cx="384970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smtClean="0"/>
              <a:t>Committee from </a:t>
            </a:r>
            <a:r>
              <a:rPr lang="en-GB" sz="2500" dirty="0" err="1" smtClean="0"/>
              <a:t>IPPOGers</a:t>
            </a:r>
            <a:r>
              <a:rPr lang="en-GB" sz="2500" dirty="0" smtClean="0"/>
              <a:t> ?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169544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1662" y="1023066"/>
            <a:ext cx="59221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IPPOG </a:t>
            </a:r>
            <a:r>
              <a:rPr lang="en-GB" sz="4000" dirty="0" smtClean="0"/>
              <a:t>WEBSITE </a:t>
            </a:r>
            <a:endParaRPr lang="en-GB" sz="4000" dirty="0" smtClean="0"/>
          </a:p>
          <a:p>
            <a:pPr algn="ctr"/>
            <a:endParaRPr lang="en-GB" sz="4000" dirty="0" smtClean="0"/>
          </a:p>
          <a:p>
            <a:pPr algn="ctr"/>
            <a:r>
              <a:rPr lang="en-GB" sz="4000" dirty="0" smtClean="0"/>
              <a:t>WEBDESIGN &amp; STRUCTURE </a:t>
            </a:r>
            <a:endParaRPr lang="en-GB" sz="4000" dirty="0"/>
          </a:p>
        </p:txBody>
      </p:sp>
      <p:pic>
        <p:nvPicPr>
          <p:cNvPr id="3" name="Picture 4" descr="Résultat de recherche d'images pour &quot;webdesign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127" y="3318724"/>
            <a:ext cx="4705406" cy="218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13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0335" y="2613305"/>
            <a:ext cx="947253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We need the page to be: </a:t>
            </a:r>
          </a:p>
          <a:p>
            <a:pPr algn="ctr"/>
            <a:endParaRPr lang="en-GB" dirty="0" smtClean="0"/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Sustainable – DRUPAL at CERN?? </a:t>
            </a:r>
          </a:p>
          <a:p>
            <a:endParaRPr lang="en-GB" sz="2800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Well-organised – easy to </a:t>
            </a:r>
            <a:r>
              <a:rPr lang="en-GB" sz="2800" dirty="0" smtClean="0"/>
              <a:t>navigate -  </a:t>
            </a:r>
            <a:r>
              <a:rPr lang="en-GB" sz="2800" dirty="0" smtClean="0"/>
              <a:t>STRUCTURE</a:t>
            </a:r>
          </a:p>
          <a:p>
            <a:endParaRPr lang="en-GB" sz="2800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Appealing – GRAPHICS </a:t>
            </a:r>
          </a:p>
          <a:p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145506" y="507910"/>
            <a:ext cx="592219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IPPOG </a:t>
            </a:r>
            <a:r>
              <a:rPr lang="en-GB" sz="4000" dirty="0" smtClean="0"/>
              <a:t>WEBSITE </a:t>
            </a:r>
            <a:endParaRPr lang="en-GB" sz="4000" dirty="0" smtClean="0"/>
          </a:p>
          <a:p>
            <a:pPr algn="ctr"/>
            <a:endParaRPr lang="en-GB" sz="2000" dirty="0" smtClean="0"/>
          </a:p>
          <a:p>
            <a:pPr algn="ctr"/>
            <a:r>
              <a:rPr lang="en-GB" sz="4000" dirty="0" smtClean="0"/>
              <a:t>WEBDESIGN &amp; STRUCTURE 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1370335" y="3502855"/>
            <a:ext cx="5241480" cy="492370"/>
          </a:xfrm>
          <a:prstGeom prst="rect">
            <a:avLst/>
          </a:prstGeom>
          <a:solidFill>
            <a:srgbClr val="FFFF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30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6567" y="465569"/>
            <a:ext cx="5793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STATUS OF IPPOG WEBSITE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4852248" y="1150089"/>
            <a:ext cx="2420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840605" y="2431522"/>
            <a:ext cx="4139659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dirty="0" smtClean="0"/>
              <a:t>2 DISTINCT ISSUES: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0021" y="3971424"/>
            <a:ext cx="78649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 smtClean="0"/>
              <a:t>1) IPPOG WEBSITE : WEBDESIGN and STRUCTURE</a:t>
            </a:r>
            <a:endParaRPr lang="en-GB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770021" y="5011152"/>
            <a:ext cx="501310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 smtClean="0"/>
              <a:t>2) IPPOG RESOURCE DATABASE</a:t>
            </a:r>
            <a:endParaRPr lang="en-GB" sz="3000" dirty="0"/>
          </a:p>
        </p:txBody>
      </p:sp>
      <p:pic>
        <p:nvPicPr>
          <p:cNvPr id="3074" name="Picture 2" descr="Résultat de recherche d'images pour &quot;databas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125" y="4564004"/>
            <a:ext cx="2027375" cy="179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ésultat de recherche d'images pour &quot;webdesign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527" y="3486150"/>
            <a:ext cx="2782986" cy="128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80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856" y="1632776"/>
            <a:ext cx="1148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Existing </a:t>
            </a:r>
            <a:r>
              <a:rPr lang="en-GB" dirty="0" smtClean="0"/>
              <a:t>IPPOG website is done in DRUPAL, but impossible to </a:t>
            </a:r>
            <a:r>
              <a:rPr lang="en-GB" dirty="0" smtClean="0"/>
              <a:t>change </a:t>
            </a:r>
          </a:p>
          <a:p>
            <a:pPr marL="285750" indent="-285750">
              <a:buFontTx/>
              <a:buChar char="-"/>
            </a:pP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 smtClean="0"/>
              <a:t>way it was done, DRUPAL web content management is not used efficiently, but a lot is simply programmed…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8246" y="4527416"/>
            <a:ext cx="114891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The </a:t>
            </a:r>
            <a:r>
              <a:rPr lang="en-GB" dirty="0" smtClean="0"/>
              <a:t>way to have a sustainable webpage – with modules etc. continuously updated and supported by ENTICE group at CERN -  </a:t>
            </a:r>
            <a:r>
              <a:rPr lang="en-GB" b="1" dirty="0" smtClean="0"/>
              <a:t>Enterprise Needs for Tools and Infrastructure for Content Exploitation - </a:t>
            </a:r>
            <a:r>
              <a:rPr lang="en-GB" dirty="0" smtClean="0"/>
              <a:t>brings together stakeholders from the CERN community to develop web content management, integration and exploitation solutions. </a:t>
            </a:r>
          </a:p>
          <a:p>
            <a:r>
              <a:rPr lang="en-GB" dirty="0"/>
              <a:t> </a:t>
            </a:r>
            <a:r>
              <a:rPr lang="en-GB" dirty="0"/>
              <a:t> </a:t>
            </a:r>
            <a:r>
              <a:rPr lang="en-GB" dirty="0" smtClean="0"/>
              <a:t>   </a:t>
            </a:r>
            <a:r>
              <a:rPr lang="en-GB" dirty="0" smtClean="0"/>
              <a:t>(</a:t>
            </a:r>
            <a:r>
              <a:rPr lang="en-GB" dirty="0" smtClean="0"/>
              <a:t>for instance today’s website has many outdated modules)   </a:t>
            </a:r>
          </a:p>
          <a:p>
            <a:r>
              <a:rPr lang="en-GB" dirty="0" smtClean="0"/>
              <a:t>-  </a:t>
            </a:r>
            <a:r>
              <a:rPr lang="en-GB" dirty="0" smtClean="0"/>
              <a:t>  </a:t>
            </a:r>
            <a:r>
              <a:rPr lang="en-GB" dirty="0" smtClean="0"/>
              <a:t>IT Drupal support of IPPOG website – </a:t>
            </a:r>
            <a:r>
              <a:rPr lang="en-GB" dirty="0" err="1" smtClean="0"/>
              <a:t>InKind</a:t>
            </a:r>
            <a:r>
              <a:rPr lang="en-GB" dirty="0" smtClean="0"/>
              <a:t> contribution of CERN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Using the CERN theme ensures that it looks good at all devices </a:t>
            </a:r>
            <a:endParaRPr lang="en-GB" dirty="0"/>
          </a:p>
        </p:txBody>
      </p:sp>
      <p:pic>
        <p:nvPicPr>
          <p:cNvPr id="2052" name="Picture 4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56" y="2902877"/>
            <a:ext cx="1254126" cy="129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672" y="2966403"/>
            <a:ext cx="1248022" cy="122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o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141" y="5538791"/>
            <a:ext cx="2667000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54613" y="467162"/>
            <a:ext cx="5252528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dirty="0" smtClean="0"/>
              <a:t>Why DRUPAL AT </a:t>
            </a:r>
            <a:r>
              <a:rPr lang="en-GB" sz="4000" dirty="0" smtClean="0"/>
              <a:t>CERN ? </a:t>
            </a:r>
          </a:p>
          <a:p>
            <a:pPr algn="ctr"/>
            <a:r>
              <a:rPr lang="en-GB" dirty="0" smtClean="0"/>
              <a:t>(and </a:t>
            </a:r>
            <a:r>
              <a:rPr lang="en-GB" dirty="0" smtClean="0"/>
              <a:t>NOT </a:t>
            </a:r>
            <a:r>
              <a:rPr lang="en-GB" dirty="0" smtClean="0"/>
              <a:t>EXTERNAL </a:t>
            </a:r>
            <a:r>
              <a:rPr lang="en-GB" dirty="0" smtClean="0"/>
              <a:t>COMPANY</a:t>
            </a:r>
            <a:r>
              <a:rPr lang="en-GB" dirty="0" smtClean="0"/>
              <a:t>?)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91189" y="2440372"/>
            <a:ext cx="497937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dirty="0" smtClean="0"/>
              <a:t>Brand new website </a:t>
            </a:r>
            <a:r>
              <a:rPr lang="en-GB" sz="3000" dirty="0" smtClean="0"/>
              <a:t>needed!!!  </a:t>
            </a:r>
            <a:endParaRPr lang="en-GB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748070" y="3602311"/>
            <a:ext cx="891397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dirty="0"/>
              <a:t>DRUPAL: open source web content management system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5136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0335" y="2613305"/>
            <a:ext cx="947253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We need the page to be: </a:t>
            </a:r>
          </a:p>
          <a:p>
            <a:pPr algn="ctr"/>
            <a:endParaRPr lang="en-GB" dirty="0" smtClean="0"/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Sustainable – DRUPAL at CERN?? </a:t>
            </a:r>
          </a:p>
          <a:p>
            <a:endParaRPr lang="en-GB" sz="2800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Well-organised – easy to </a:t>
            </a:r>
            <a:r>
              <a:rPr lang="en-GB" sz="2800" dirty="0" smtClean="0"/>
              <a:t>navigate -  </a:t>
            </a:r>
            <a:r>
              <a:rPr lang="en-GB" sz="2800" dirty="0" smtClean="0"/>
              <a:t>STRUCTURE</a:t>
            </a:r>
          </a:p>
          <a:p>
            <a:endParaRPr lang="en-GB" sz="2800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Appealing – GRAPHICS </a:t>
            </a:r>
          </a:p>
          <a:p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145506" y="507910"/>
            <a:ext cx="592219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IPPOG </a:t>
            </a:r>
            <a:r>
              <a:rPr lang="en-GB" sz="4000" dirty="0" smtClean="0"/>
              <a:t>WEBSITE </a:t>
            </a:r>
            <a:endParaRPr lang="en-GB" sz="4000" dirty="0" smtClean="0"/>
          </a:p>
          <a:p>
            <a:pPr algn="ctr"/>
            <a:endParaRPr lang="en-GB" sz="2000" dirty="0" smtClean="0"/>
          </a:p>
          <a:p>
            <a:pPr algn="ctr"/>
            <a:r>
              <a:rPr lang="en-GB" sz="4000" dirty="0" smtClean="0"/>
              <a:t>WEBDESIGN &amp; STRUCTURE 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1370334" y="4318823"/>
            <a:ext cx="7337567" cy="492370"/>
          </a:xfrm>
          <a:prstGeom prst="rect">
            <a:avLst/>
          </a:prstGeom>
          <a:solidFill>
            <a:srgbClr val="FFFF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6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2600" b="10630"/>
          <a:stretch/>
        </p:blipFill>
        <p:spPr>
          <a:xfrm>
            <a:off x="-476250" y="823160"/>
            <a:ext cx="13011150" cy="5616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1344" y="2817759"/>
            <a:ext cx="10188594" cy="3621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2141" y="257307"/>
            <a:ext cx="26586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STRUCTURE</a:t>
            </a:r>
            <a:endParaRPr lang="en-GB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297055"/>
            <a:ext cx="1481070" cy="369332"/>
          </a:xfrm>
          <a:prstGeom prst="rect">
            <a:avLst/>
          </a:prstGeom>
          <a:solidFill>
            <a:srgbClr val="FFFF00">
              <a:alpha val="38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MAIN MENU:  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2550" y="2317319"/>
            <a:ext cx="895316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 </a:t>
            </a:r>
            <a:r>
              <a:rPr lang="en-GB" b="1" dirty="0" smtClean="0">
                <a:solidFill>
                  <a:srgbClr val="659C1D"/>
                </a:solidFill>
              </a:rPr>
              <a:t> </a:t>
            </a:r>
            <a:r>
              <a:rPr lang="en-GB" sz="1400" b="1" dirty="0" smtClean="0">
                <a:solidFill>
                  <a:srgbClr val="659C1D"/>
                </a:solidFill>
              </a:rPr>
              <a:t>HOME  </a:t>
            </a:r>
            <a:r>
              <a:rPr lang="en-GB" sz="1400" b="1" dirty="0" smtClean="0"/>
              <a:t>  |   MEMBERS  |  RESOURCES  |</a:t>
            </a:r>
            <a:r>
              <a:rPr lang="en-GB" sz="1400" b="1" dirty="0" smtClean="0">
                <a:solidFill>
                  <a:srgbClr val="659C1D"/>
                </a:solidFill>
              </a:rPr>
              <a:t>  </a:t>
            </a:r>
            <a:r>
              <a:rPr lang="en-GB" sz="1400" b="1" dirty="0" smtClean="0"/>
              <a:t>MASTERCLASSES   |  COSMIC RAYS | NATIONAL RESOURCES  | PUBLICATIONS</a:t>
            </a:r>
          </a:p>
          <a:p>
            <a:r>
              <a:rPr lang="en-GB" sz="1400" b="1" dirty="0" smtClean="0"/>
              <a:t>(ABOUT US)  </a:t>
            </a:r>
            <a:r>
              <a:rPr lang="en-GB" b="1" dirty="0" smtClean="0"/>
              <a:t>  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783944" y="2266179"/>
            <a:ext cx="1119025" cy="369332"/>
          </a:xfrm>
          <a:prstGeom prst="rect">
            <a:avLst/>
          </a:prstGeom>
          <a:solidFill>
            <a:srgbClr val="FFFF00">
              <a:alpha val="33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SIDEBAR:   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1120" t="76426" r="31994" b="21124"/>
          <a:stretch/>
        </p:blipFill>
        <p:spPr>
          <a:xfrm>
            <a:off x="9902419" y="5921267"/>
            <a:ext cx="1620000" cy="324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02230" y="4001393"/>
            <a:ext cx="2089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EVENTS CALENDAR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00653" y="4285368"/>
            <a:ext cx="2202316" cy="12448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664920" y="4267728"/>
            <a:ext cx="22380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Masterclasses 2017</a:t>
            </a:r>
          </a:p>
          <a:p>
            <a:r>
              <a:rPr lang="en-GB" dirty="0" smtClean="0"/>
              <a:t>Beamlines for Schools</a:t>
            </a:r>
          </a:p>
          <a:p>
            <a:r>
              <a:rPr lang="en-GB" dirty="0" smtClean="0"/>
              <a:t>Exhibition </a:t>
            </a:r>
            <a:r>
              <a:rPr lang="en-GB" dirty="0" err="1" smtClean="0"/>
              <a:t>Arts@CMS</a:t>
            </a:r>
            <a:endParaRPr lang="en-GB" dirty="0" smtClean="0"/>
          </a:p>
          <a:p>
            <a:r>
              <a:rPr lang="en-GB" dirty="0" smtClean="0"/>
              <a:t>….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748238" y="2617000"/>
            <a:ext cx="1836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NEW RESOURCES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61827" t="45678" r="15492" b="10481"/>
          <a:stretch/>
        </p:blipFill>
        <p:spPr>
          <a:xfrm>
            <a:off x="10168557" y="2905681"/>
            <a:ext cx="955816" cy="103774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022339" y="5529025"/>
            <a:ext cx="144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NEWSLETTER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6744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0335" y="2613305"/>
            <a:ext cx="947253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We need the page to be: </a:t>
            </a:r>
          </a:p>
          <a:p>
            <a:pPr algn="ctr"/>
            <a:endParaRPr lang="en-GB" dirty="0" smtClean="0"/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Sustainable – DRUPAL at CERN?? </a:t>
            </a:r>
          </a:p>
          <a:p>
            <a:endParaRPr lang="en-GB" sz="2800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Well-organised – easy to </a:t>
            </a:r>
            <a:r>
              <a:rPr lang="en-GB" sz="2800" dirty="0" smtClean="0"/>
              <a:t>navigate -  </a:t>
            </a:r>
            <a:r>
              <a:rPr lang="en-GB" sz="2800" dirty="0" smtClean="0"/>
              <a:t>STRUCTURE</a:t>
            </a:r>
          </a:p>
          <a:p>
            <a:endParaRPr lang="en-GB" sz="2800" dirty="0" smtClean="0"/>
          </a:p>
          <a:p>
            <a:pPr marL="285750" indent="-285750">
              <a:buFontTx/>
              <a:buChar char="-"/>
            </a:pPr>
            <a:r>
              <a:rPr lang="en-GB" sz="2800" dirty="0" smtClean="0"/>
              <a:t>Appealing – GRAPHICS </a:t>
            </a:r>
          </a:p>
          <a:p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145506" y="507910"/>
            <a:ext cx="592219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IPPOG </a:t>
            </a:r>
            <a:r>
              <a:rPr lang="en-GB" sz="4000" dirty="0" smtClean="0"/>
              <a:t>WEBSITE </a:t>
            </a:r>
            <a:endParaRPr lang="en-GB" sz="4000" dirty="0" smtClean="0"/>
          </a:p>
          <a:p>
            <a:pPr algn="ctr"/>
            <a:endParaRPr lang="en-GB" sz="2000" dirty="0" smtClean="0"/>
          </a:p>
          <a:p>
            <a:pPr algn="ctr"/>
            <a:r>
              <a:rPr lang="en-GB" sz="4000" dirty="0" smtClean="0"/>
              <a:t>WEBDESIGN &amp; STRUCTURE 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1370335" y="5205086"/>
            <a:ext cx="3848780" cy="492370"/>
          </a:xfrm>
          <a:prstGeom prst="rect">
            <a:avLst/>
          </a:prstGeom>
          <a:solidFill>
            <a:srgbClr val="FFFF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99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68242" y="1239422"/>
            <a:ext cx="769794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smtClean="0"/>
              <a:t>Fall 2016 meeting in Krakow</a:t>
            </a:r>
          </a:p>
          <a:p>
            <a:endParaRPr lang="en-GB" dirty="0"/>
          </a:p>
          <a:p>
            <a:pPr algn="ctr"/>
            <a:r>
              <a:rPr lang="en-GB" sz="3000" dirty="0" smtClean="0"/>
              <a:t>Panel discussion E&amp;O </a:t>
            </a:r>
            <a:r>
              <a:rPr lang="en-GB" sz="3000" dirty="0" smtClean="0"/>
              <a:t>websites   (DESIGN)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55077" y="3840381"/>
            <a:ext cx="1012123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Steven </a:t>
            </a:r>
            <a:r>
              <a:rPr lang="en-GB" sz="2500" dirty="0" smtClean="0"/>
              <a:t>Goldfarb, Marge Bardeen, Michael Kobel, Marzena Lapka, Kate Shaw 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326005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593" y="462318"/>
            <a:ext cx="7398608" cy="605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8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udent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515" y="564296"/>
            <a:ext cx="7324485" cy="5875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6482" y="729464"/>
            <a:ext cx="35145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000" dirty="0" smtClean="0"/>
              <a:t>INSPIRATIONS</a:t>
            </a:r>
          </a:p>
          <a:p>
            <a:pPr algn="ctr"/>
            <a:r>
              <a:rPr lang="en-GB" sz="3000" dirty="0" smtClean="0"/>
              <a:t>from other websites  </a:t>
            </a:r>
            <a:endParaRPr lang="en-GB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278167"/>
            <a:ext cx="49820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 smtClean="0"/>
              <a:t>Appealing pictures and colours</a:t>
            </a:r>
            <a:endParaRPr lang="en-GB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090505" y="2734648"/>
            <a:ext cx="26865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 smtClean="0"/>
              <a:t>Today’s trends…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13045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271" y="412889"/>
            <a:ext cx="7414093" cy="614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0056" y="439307"/>
            <a:ext cx="7271703" cy="608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0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819" y="477495"/>
            <a:ext cx="6935119" cy="604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0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ésultat de recherche d'images pour &quot;database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890" y="1478910"/>
            <a:ext cx="3746473" cy="330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1585" y="555316"/>
            <a:ext cx="60921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IPPOG RESOURCE DATABASE</a:t>
            </a:r>
            <a:endParaRPr lang="en-GB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046780" y="5174752"/>
            <a:ext cx="6316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WHAT WAS DONE SO FAR???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77322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618" y="455866"/>
            <a:ext cx="6897019" cy="597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88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8425" t="12352" r="29519" b="6447"/>
          <a:stretch/>
        </p:blipFill>
        <p:spPr>
          <a:xfrm>
            <a:off x="3297911" y="471870"/>
            <a:ext cx="5472000" cy="5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85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195" t="32036" r="21641" b="4970"/>
          <a:stretch/>
        </p:blipFill>
        <p:spPr>
          <a:xfrm>
            <a:off x="2524532" y="1752600"/>
            <a:ext cx="7308000" cy="460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2593" r="116" b="54957"/>
          <a:stretch/>
        </p:blipFill>
        <p:spPr>
          <a:xfrm>
            <a:off x="2524125" y="624270"/>
            <a:ext cx="7096125" cy="12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354" y="2412640"/>
            <a:ext cx="1563248" cy="1015663"/>
          </a:xfrm>
          <a:prstGeom prst="rect">
            <a:avLst/>
          </a:prstGeom>
          <a:solidFill>
            <a:srgbClr val="FFFF00">
              <a:alpha val="55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DRUPAL</a:t>
            </a:r>
          </a:p>
          <a:p>
            <a:pPr algn="ctr"/>
            <a:r>
              <a:rPr lang="en-GB" sz="2000" dirty="0" smtClean="0"/>
              <a:t>&amp;</a:t>
            </a:r>
          </a:p>
          <a:p>
            <a:pPr algn="ctr"/>
            <a:r>
              <a:rPr lang="en-GB" sz="2000" dirty="0" smtClean="0"/>
              <a:t>CERN THEME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8638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2597" b="45078"/>
          <a:stretch/>
        </p:blipFill>
        <p:spPr>
          <a:xfrm>
            <a:off x="3343275" y="516571"/>
            <a:ext cx="5915025" cy="14074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5239" t="32284" r="28551" b="5705"/>
          <a:stretch/>
        </p:blipFill>
        <p:spPr>
          <a:xfrm>
            <a:off x="3246300" y="1924050"/>
            <a:ext cx="6012000" cy="453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354" y="2412640"/>
            <a:ext cx="1563248" cy="1015663"/>
          </a:xfrm>
          <a:prstGeom prst="rect">
            <a:avLst/>
          </a:prstGeom>
          <a:solidFill>
            <a:srgbClr val="FFFF00">
              <a:alpha val="55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DRUPAL</a:t>
            </a:r>
          </a:p>
          <a:p>
            <a:pPr algn="ctr"/>
            <a:r>
              <a:rPr lang="en-GB" sz="2000" dirty="0" smtClean="0"/>
              <a:t>&amp;</a:t>
            </a:r>
          </a:p>
          <a:p>
            <a:pPr algn="ctr"/>
            <a:r>
              <a:rPr lang="en-GB" sz="2000" dirty="0" smtClean="0"/>
              <a:t>CERN THEME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276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2348" b="50738"/>
          <a:stretch/>
        </p:blipFill>
        <p:spPr>
          <a:xfrm>
            <a:off x="466725" y="666512"/>
            <a:ext cx="11268075" cy="23382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3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191" t="13952" r="25006" b="12793"/>
          <a:stretch/>
        </p:blipFill>
        <p:spPr>
          <a:xfrm>
            <a:off x="371474" y="476250"/>
            <a:ext cx="11013676" cy="91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191" t="14094" r="25006" b="12936"/>
          <a:stretch/>
        </p:blipFill>
        <p:spPr>
          <a:xfrm>
            <a:off x="371474" y="476250"/>
            <a:ext cx="11013676" cy="9072000"/>
          </a:xfrm>
          <a:prstGeom prst="rect">
            <a:avLst/>
          </a:prstGeom>
        </p:spPr>
      </p:pic>
      <p:pic>
        <p:nvPicPr>
          <p:cNvPr id="3" name="Picture 4" descr="http://ippog.web.cern.ch/sites/ippog.web.cern.ch/files/styles/slideshowbigimage/public/peau_0.jpg?itok=TT0brVf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271" y="3125521"/>
            <a:ext cx="5117275" cy="350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3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191" t="13952" r="25006" b="12793"/>
          <a:stretch/>
        </p:blipFill>
        <p:spPr>
          <a:xfrm>
            <a:off x="-323850" y="508268"/>
            <a:ext cx="11804250" cy="9761782"/>
          </a:xfrm>
          <a:prstGeom prst="rect">
            <a:avLst/>
          </a:prstGeom>
        </p:spPr>
      </p:pic>
      <p:pic>
        <p:nvPicPr>
          <p:cNvPr id="3" name="Picture 4" descr="http://ippog.web.cern.ch/sites/ippog.web.cern.ch/files/styles/slideshowbigimage/public/peau_0.jpg?itok=TT0brVf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194" y="3465074"/>
            <a:ext cx="5589206" cy="38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194" y="104547"/>
            <a:ext cx="9351961" cy="161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059433" y="1129035"/>
            <a:ext cx="74390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Particle Physics Outreach Group</a:t>
            </a:r>
          </a:p>
        </p:txBody>
      </p:sp>
      <p:cxnSp>
        <p:nvCxnSpPr>
          <p:cNvPr id="6" name="Connecteur droit 46"/>
          <p:cNvCxnSpPr/>
          <p:nvPr/>
        </p:nvCxnSpPr>
        <p:spPr>
          <a:xfrm flipV="1">
            <a:off x="1390650" y="1721389"/>
            <a:ext cx="9382505" cy="17519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099004" y="726604"/>
            <a:ext cx="379828" cy="372728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  <a:effectLst>
            <a:glow rad="1905000">
              <a:schemeClr val="bg1">
                <a:alpha val="8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301" y="255494"/>
            <a:ext cx="1624076" cy="128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64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191" t="13952" r="25006" b="12793"/>
          <a:stretch/>
        </p:blipFill>
        <p:spPr>
          <a:xfrm>
            <a:off x="-704850" y="200211"/>
            <a:ext cx="13697897" cy="11241600"/>
          </a:xfrm>
          <a:prstGeom prst="rect">
            <a:avLst/>
          </a:prstGeom>
        </p:spPr>
      </p:pic>
      <p:pic>
        <p:nvPicPr>
          <p:cNvPr id="3" name="Picture 4" descr="http://ippog.web.cern.ch/sites/ippog.web.cern.ch/files/styles/slideshowbigimage/public/peau_0.jpg?itok=TT0brVf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194" y="3695700"/>
            <a:ext cx="6346303" cy="434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46"/>
          <p:cNvCxnSpPr/>
          <p:nvPr/>
        </p:nvCxnSpPr>
        <p:spPr>
          <a:xfrm flipV="1">
            <a:off x="1390650" y="1626139"/>
            <a:ext cx="9382505" cy="17519"/>
          </a:xfrm>
          <a:prstGeom prst="line">
            <a:avLst/>
          </a:prstGeom>
          <a:ln w="7302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8" descr="Afficher l'image d'origine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9EE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48" y="60748"/>
            <a:ext cx="9563102" cy="194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49150" y="1650547"/>
            <a:ext cx="113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HOME   |  ABOUT US   |    MEMBERS    |     </a:t>
            </a:r>
            <a:r>
              <a:rPr lang="en-GB" b="1" dirty="0" smtClean="0">
                <a:solidFill>
                  <a:srgbClr val="009EE0"/>
                </a:solidFill>
              </a:rPr>
              <a:t>RESOURCES </a:t>
            </a:r>
            <a:r>
              <a:rPr lang="en-GB" b="1" dirty="0" smtClean="0">
                <a:solidFill>
                  <a:srgbClr val="659C1D"/>
                </a:solidFill>
              </a:rPr>
              <a:t>   </a:t>
            </a:r>
            <a:r>
              <a:rPr lang="en-GB" b="1" dirty="0" smtClean="0">
                <a:solidFill>
                  <a:schemeClr val="bg1"/>
                </a:solidFill>
              </a:rPr>
              <a:t>|    MASTERCLASSES   |  PUBLICATIONS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56154" y="821854"/>
            <a:ext cx="379828" cy="372728"/>
          </a:xfrm>
          <a:prstGeom prst="ellipse">
            <a:avLst/>
          </a:prstGeom>
          <a:solidFill>
            <a:schemeClr val="bg1">
              <a:alpha val="28000"/>
            </a:schemeClr>
          </a:solidFill>
          <a:ln>
            <a:noFill/>
          </a:ln>
          <a:effectLst>
            <a:glow rad="1905000">
              <a:schemeClr val="bg1">
                <a:alpha val="8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451" y="236444"/>
            <a:ext cx="1624076" cy="1280153"/>
          </a:xfrm>
          <a:prstGeom prst="rect">
            <a:avLst/>
          </a:prstGeom>
        </p:spPr>
      </p:pic>
      <p:sp>
        <p:nvSpPr>
          <p:cNvPr id="14" name="ZoneTexte 4"/>
          <p:cNvSpPr txBox="1"/>
          <p:nvPr/>
        </p:nvSpPr>
        <p:spPr>
          <a:xfrm>
            <a:off x="3476278" y="1059096"/>
            <a:ext cx="6965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Particle Physics Outreach Group</a:t>
            </a:r>
            <a:endParaRPr lang="sk-SK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Connecteur droit 46"/>
          <p:cNvCxnSpPr/>
          <p:nvPr/>
        </p:nvCxnSpPr>
        <p:spPr>
          <a:xfrm flipV="1">
            <a:off x="1390648" y="1650547"/>
            <a:ext cx="9382507" cy="1166"/>
          </a:xfrm>
          <a:prstGeom prst="line">
            <a:avLst/>
          </a:prstGeom>
          <a:ln w="41275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96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37422" y="609315"/>
            <a:ext cx="497283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000" dirty="0" smtClean="0"/>
              <a:t>Fall 2016 meeting in Krakow</a:t>
            </a:r>
          </a:p>
          <a:p>
            <a:pPr algn="ctr"/>
            <a:endParaRPr lang="en-GB" sz="1000" dirty="0"/>
          </a:p>
          <a:p>
            <a:pPr algn="ctr"/>
            <a:r>
              <a:rPr lang="en-GB" sz="3000" dirty="0" smtClean="0"/>
              <a:t>Panel discussion E&amp;O </a:t>
            </a:r>
            <a:r>
              <a:rPr lang="en-GB" sz="3000" dirty="0" smtClean="0"/>
              <a:t>websites</a:t>
            </a:r>
            <a:endParaRPr lang="en-GB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2099978"/>
            <a:ext cx="11095180" cy="42132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0751" y="5322626"/>
            <a:ext cx="10563367" cy="92333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49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306" t="12843" r="15691" b="6938"/>
          <a:stretch/>
        </p:blipFill>
        <p:spPr>
          <a:xfrm>
            <a:off x="2981172" y="465364"/>
            <a:ext cx="9301374" cy="59925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50" y="3092324"/>
            <a:ext cx="2889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HOW IPPOG DATABASE </a:t>
            </a:r>
          </a:p>
          <a:p>
            <a:pPr algn="ctr"/>
            <a:r>
              <a:rPr lang="en-GB" sz="2200" dirty="0" smtClean="0"/>
              <a:t>LOOKS TODAY?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97094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250" y="913450"/>
            <a:ext cx="478791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website </a:t>
            </a:r>
            <a:r>
              <a:rPr lang="en-GB" dirty="0" smtClean="0"/>
              <a:t>address </a:t>
            </a:r>
            <a:r>
              <a:rPr lang="en-GB" dirty="0" smtClean="0"/>
              <a:t>: </a:t>
            </a:r>
            <a:r>
              <a:rPr lang="en-GB" sz="2500" b="1" dirty="0" smtClean="0"/>
              <a:t>ippog.web.cern.ch</a:t>
            </a:r>
            <a:r>
              <a:rPr lang="en-GB" sz="2500" dirty="0" smtClean="0"/>
              <a:t> </a:t>
            </a:r>
            <a:endParaRPr lang="en-GB" sz="2500" dirty="0"/>
          </a:p>
        </p:txBody>
      </p:sp>
      <p:sp>
        <p:nvSpPr>
          <p:cNvPr id="3" name="Rectangle 2"/>
          <p:cNvSpPr/>
          <p:nvPr/>
        </p:nvSpPr>
        <p:spPr>
          <a:xfrm>
            <a:off x="293994" y="2482812"/>
            <a:ext cx="115795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CERN IT is ok with configuring the ippog.org domain into the central web infrastructure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but there are some steps to follow outside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endParaRPr lang="en-GB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Get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domain name</a:t>
            </a:r>
            <a:endParaRPr lang="en-GB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Give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 of the domain to the CERN Network infrastructure</a:t>
            </a:r>
            <a:endParaRPr lang="en-GB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Then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point the domain name to CERN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DRUPAL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servers</a:t>
            </a:r>
            <a:endParaRPr lang="en-GB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hen CERN IT could start configuring this domain as an alias of the existing one (ippog.web.cern.ch)</a:t>
            </a:r>
          </a:p>
          <a:p>
            <a:pPr>
              <a:spcAft>
                <a:spcPts val="0"/>
              </a:spcAft>
            </a:pPr>
            <a:endParaRPr lang="en-GB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However: 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anonymous users will access the site as ippog.org and transparently continue browsing the website under this domain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CERN authenticated users will always be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redirected </a:t>
            </a:r>
            <a:r>
              <a:rPr lang="en-GB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ippog.web.cern.ch.</a:t>
            </a:r>
            <a:endParaRPr lang="en-GB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1147" y="925530"/>
            <a:ext cx="145206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dirty="0" smtClean="0"/>
              <a:t>ippog.org</a:t>
            </a:r>
            <a:endParaRPr lang="en-GB" sz="2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87499" y="1704171"/>
            <a:ext cx="488326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smtClean="0"/>
              <a:t>Still s</a:t>
            </a:r>
            <a:r>
              <a:rPr lang="en-GB" sz="2500" dirty="0" smtClean="0"/>
              <a:t>upported </a:t>
            </a:r>
            <a:r>
              <a:rPr lang="en-GB" sz="2500" dirty="0" smtClean="0"/>
              <a:t>by CERN IT DRUPAL? </a:t>
            </a:r>
            <a:endParaRPr lang="en-GB" sz="2500" dirty="0"/>
          </a:p>
        </p:txBody>
      </p:sp>
      <p:sp>
        <p:nvSpPr>
          <p:cNvPr id="6" name="Right Arrow 5"/>
          <p:cNvSpPr/>
          <p:nvPr/>
        </p:nvSpPr>
        <p:spPr>
          <a:xfrm>
            <a:off x="5113994" y="793130"/>
            <a:ext cx="1273505" cy="717693"/>
          </a:xfrm>
          <a:prstGeom prst="rightArrow">
            <a:avLst/>
          </a:prstGeom>
          <a:solidFill>
            <a:srgbClr val="FFFF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2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404514" y="1487606"/>
            <a:ext cx="1293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PLAN</a:t>
            </a:r>
            <a:endParaRPr lang="en-GB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454057" y="2881952"/>
            <a:ext cx="3666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/>
              <a:t>Just do it! </a:t>
            </a:r>
            <a:r>
              <a:rPr lang="en-GB" sz="5400" dirty="0" smtClean="0">
                <a:sym typeface="Wingdings" panose="05000000000000000000" pitchFamily="2" charset="2"/>
              </a:rPr>
              <a:t>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275035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27986" y="761458"/>
            <a:ext cx="2161585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u="none" strike="noStrike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400" b="1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</a:t>
            </a:r>
            <a:r>
              <a:rPr lang="en-GB" sz="1400" b="1" u="none" strike="noStrike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Conservation Laws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Cosmic Microwave Background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Cosmology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Dark Energy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Dark Matter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 / Multi Dimensions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Forces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Higgs Boson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W' Z' Bosons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Matter / Antimatter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 Black Holes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Neutrinos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</a:t>
            </a:r>
            <a:r>
              <a:rPr lang="fr-CH" sz="1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Particles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CH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Quark Gluon Plasma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 Model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SUSY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Symmetry</a:t>
            </a:r>
            <a:r>
              <a:rPr lang="en-GB" sz="1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75419" y="828105"/>
            <a:ext cx="3232883" cy="1837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Professional Development &amp; Coaching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GB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5) </a:t>
            </a: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Exhibits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Permanent Exhibitions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Portable Exhibitions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Exhibits</a:t>
            </a: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n-GB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6) Souvenir / Novelty Item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316" y="353946"/>
            <a:ext cx="2600968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1" u="sng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LEARNING TOPICS </a:t>
            </a:r>
            <a:r>
              <a:rPr lang="en-GB" sz="2800" b="1" u="sng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(44)</a:t>
            </a:r>
            <a:r>
              <a:rPr lang="en-GB" b="1" u="sng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58923" y="4570791"/>
            <a:ext cx="224065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TECHNOLOGY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Accelerators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Calorimetry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Civil Engineering / Construction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Computing Grid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Detectors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Information Technology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Particle Identification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Tracking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47618" y="784330"/>
            <a:ext cx="183575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INTERNATIONAL COLLABORATIONS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History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Life as a Physicist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(Maps) Who does What?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 of Discovery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with Industry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33068" y="2330980"/>
            <a:ext cx="1857815" cy="1706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BROADER IMPACT</a:t>
            </a:r>
            <a:endParaRPr lang="en-GB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Cancer Treatment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Culture</a:t>
            </a:r>
            <a:endParaRPr lang="en-GB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</a:t>
            </a:r>
            <a:endParaRPr lang="en-GB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Medical Applications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Medical Screening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Technology Transfer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</a:t>
            </a:r>
            <a:endParaRPr lang="en-GB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43926" y="382259"/>
            <a:ext cx="3262175" cy="503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1" u="sng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ITEM TYPES/ </a:t>
            </a:r>
            <a:r>
              <a:rPr lang="en-GB" b="1" u="sng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CATEGORIES </a:t>
            </a:r>
            <a:r>
              <a:rPr lang="en-GB" sz="2500" b="1" u="sng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(41)</a:t>
            </a:r>
            <a:r>
              <a:rPr lang="en-GB" b="1" u="sng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56427" y="1145372"/>
            <a:ext cx="2191037" cy="3155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Activities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 Demonstration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Classroom Activity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Facilitated Activity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Game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Display</a:t>
            </a:r>
          </a:p>
          <a:p>
            <a:pPr indent="457200">
              <a:spcAft>
                <a:spcPts val="0"/>
              </a:spcAft>
            </a:pPr>
            <a:r>
              <a:rPr lang="en-GB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Programs &amp; Events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Fair / Science Festival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Camp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Shows &amp; Performances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Symposium / Conference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Classroom Outreach Program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Multi-Media Contest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104301" y="794496"/>
            <a:ext cx="2595557" cy="3831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Media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Audio / Podcast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Film / Video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Animation - real event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Animation - simulated event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Illustrations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Event Displays (static)</a:t>
            </a:r>
          </a:p>
          <a:p>
            <a:pPr lvl="0">
              <a:spcAft>
                <a:spcPts val="0"/>
              </a:spcAft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Plots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Computer game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Non-game Inter-actives / Virtual Tours</a:t>
            </a: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Website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Print Media</a:t>
            </a:r>
          </a:p>
          <a:p>
            <a:pPr lvl="0">
              <a:spcAft>
                <a:spcPts val="0"/>
              </a:spcAft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 Sheet</a:t>
            </a:r>
          </a:p>
          <a:p>
            <a:pPr lvl="0">
              <a:spcAft>
                <a:spcPts val="0"/>
              </a:spcAft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Brochure / Flyer / Leaflet</a:t>
            </a:r>
          </a:p>
          <a:p>
            <a:pPr lvl="0">
              <a:spcAft>
                <a:spcPts val="0"/>
              </a:spcAft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Article / Journal</a:t>
            </a:r>
          </a:p>
          <a:p>
            <a:pPr lvl="0">
              <a:spcAft>
                <a:spcPts val="0"/>
              </a:spcAft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fr-CH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Poster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fr-CH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Banner / </a:t>
            </a:r>
            <a:r>
              <a:rPr lang="fr-CH" sz="1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Print</a:t>
            </a:r>
            <a:r>
              <a:rPr lang="fr-CH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Pannel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Book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184075" y="4254317"/>
            <a:ext cx="239809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1" u="sng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FILTERING/ SEARCH BY:</a:t>
            </a:r>
            <a:endParaRPr lang="en-GB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34342" y="4721218"/>
            <a:ext cx="5222846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Learning Topic </a:t>
            </a:r>
            <a:r>
              <a:rPr lang="en-GB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(44 topics!)                 </a:t>
            </a: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Item Type</a:t>
            </a:r>
            <a:r>
              <a:rPr lang="en-GB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(41!)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53543" y="4977890"/>
            <a:ext cx="2862777" cy="1615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Audience </a:t>
            </a:r>
            <a:endParaRPr lang="en-GB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to 9 years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to 12 years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 to 15 years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 to 18 years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 to 25 years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years+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Educator / Science Explainer</a:t>
            </a:r>
            <a:endParaRPr lang="en-GB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00101" y="4998093"/>
            <a:ext cx="2725585" cy="14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Availability</a:t>
            </a:r>
            <a:endParaRPr lang="en-GB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 yourself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Download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for free (but not download)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Rent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Borrow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247851" y="4461009"/>
            <a:ext cx="27142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5) Language</a:t>
            </a:r>
            <a:endParaRPr lang="en-GB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Arabic	     Catalan	Chinese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Czech	    Danish	Dutch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English	    Finnish	French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German	    Greek	Hungarian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Italian	    Japanese	Norwegian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Polish	    Portuguese	Romanian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Russian	    Serbian	Slovak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Slovenian    Spanish	Swedish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Turkish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021256" y="6524021"/>
            <a:ext cx="1162819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7)</a:t>
            </a: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Key Words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982444" y="4256166"/>
            <a:ext cx="1850571" cy="2354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sz="1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Duration</a:t>
            </a:r>
            <a:endParaRPr lang="en-GB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0-5 mins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6-15 mins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16-30 minutes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31-45 minutes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46-60 minutes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61+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Half day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day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2-3 days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4-6 days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week or more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15789" y="453153"/>
            <a:ext cx="7135573" cy="4131382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304081" y="455110"/>
            <a:ext cx="2841034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000" dirty="0" smtClean="0"/>
              <a:t>IPPOG DB TODAY</a:t>
            </a:r>
            <a:endParaRPr lang="en-GB" sz="3000" dirty="0"/>
          </a:p>
        </p:txBody>
      </p:sp>
      <p:sp>
        <p:nvSpPr>
          <p:cNvPr id="25" name="Rectangle 24"/>
          <p:cNvSpPr/>
          <p:nvPr/>
        </p:nvSpPr>
        <p:spPr>
          <a:xfrm>
            <a:off x="1995756" y="4295014"/>
            <a:ext cx="10196244" cy="2264597"/>
          </a:xfrm>
          <a:prstGeom prst="rect">
            <a:avLst/>
          </a:prstGeom>
          <a:solidFill>
            <a:srgbClr val="E2007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22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2" grpId="0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7101" y="2383255"/>
            <a:ext cx="942931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In 2014 there was a Group working on DB:</a:t>
            </a:r>
          </a:p>
          <a:p>
            <a:pPr algn="ctr"/>
            <a:endParaRPr lang="en-GB" sz="4000" dirty="0" smtClean="0"/>
          </a:p>
          <a:p>
            <a:pPr algn="ctr"/>
            <a:endParaRPr lang="en-GB" dirty="0"/>
          </a:p>
          <a:p>
            <a:pPr algn="ctr"/>
            <a:r>
              <a:rPr lang="en-GB" sz="3000" dirty="0" smtClean="0"/>
              <a:t>Marge Bardeen, Pete Watkins, Ken Cecire and </a:t>
            </a:r>
            <a:r>
              <a:rPr lang="en-GB" sz="3000" dirty="0" smtClean="0"/>
              <a:t>Achintya </a:t>
            </a:r>
            <a:r>
              <a:rPr lang="en-GB" sz="3000" dirty="0" smtClean="0"/>
              <a:t>Rao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64588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025" b="1644"/>
          <a:stretch/>
        </p:blipFill>
        <p:spPr>
          <a:xfrm>
            <a:off x="1485342" y="879991"/>
            <a:ext cx="6139818" cy="565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585" y="1042236"/>
            <a:ext cx="2640116" cy="9701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8807" y="2270728"/>
            <a:ext cx="1957699" cy="19719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2702" y="4131374"/>
            <a:ext cx="2793529" cy="19846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52092" y="491609"/>
            <a:ext cx="471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Filtering by ITEMS (Marge et al), CERN Fall 2014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3889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3703" y="1866900"/>
            <a:ext cx="853195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Spring 2015 meeting in Paris</a:t>
            </a:r>
          </a:p>
          <a:p>
            <a:pPr algn="ctr"/>
            <a:endParaRPr lang="en-GB" sz="4000" dirty="0"/>
          </a:p>
          <a:p>
            <a:pPr algn="ctr"/>
            <a:r>
              <a:rPr lang="en-GB" sz="4000" dirty="0" smtClean="0"/>
              <a:t>Official Working Group on Website:</a:t>
            </a:r>
          </a:p>
          <a:p>
            <a:pPr algn="ctr"/>
            <a:endParaRPr lang="en-GB" sz="4000" dirty="0"/>
          </a:p>
          <a:p>
            <a:pPr algn="ctr"/>
            <a:r>
              <a:rPr lang="en-GB" sz="2500" dirty="0" smtClean="0"/>
              <a:t>Marge, </a:t>
            </a:r>
            <a:r>
              <a:rPr lang="en-GB" sz="2500" dirty="0" smtClean="0"/>
              <a:t>Achintya</a:t>
            </a:r>
            <a:r>
              <a:rPr lang="en-GB" sz="2500" dirty="0" smtClean="0"/>
              <a:t>, Pete, Ivan, Jonas, Marzena, Jacek, Jonivar, Ana </a:t>
            </a:r>
          </a:p>
          <a:p>
            <a:pPr algn="ctr"/>
            <a:endParaRPr lang="en-GB" sz="1000" dirty="0" smtClean="0"/>
          </a:p>
          <a:p>
            <a:pPr algn="ctr"/>
            <a:endParaRPr lang="en-GB" sz="500" dirty="0" smtClean="0"/>
          </a:p>
          <a:p>
            <a:pPr algn="ctr"/>
            <a:r>
              <a:rPr lang="en-GB" sz="3000" dirty="0" smtClean="0"/>
              <a:t>+ </a:t>
            </a:r>
            <a:r>
              <a:rPr lang="en-GB" sz="3000" dirty="0" err="1" smtClean="0"/>
              <a:t>Barbora</a:t>
            </a:r>
            <a:r>
              <a:rPr lang="en-GB" sz="3000" dirty="0" smtClean="0"/>
              <a:t> 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429190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>
            <a:alpha val="23000"/>
          </a:srgbClr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2351</TotalTime>
  <Words>1842</Words>
  <Application>Microsoft Office PowerPoint</Application>
  <PresentationFormat>Widescreen</PresentationFormat>
  <Paragraphs>540</Paragraphs>
  <Slides>51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Barbora Gulejova</dc:creator>
  <cp:lastModifiedBy>Barbora Bruant Gulejova</cp:lastModifiedBy>
  <cp:revision>203</cp:revision>
  <dcterms:created xsi:type="dcterms:W3CDTF">2016-11-09T10:36:24Z</dcterms:created>
  <dcterms:modified xsi:type="dcterms:W3CDTF">2016-11-11T23:58:40Z</dcterms:modified>
</cp:coreProperties>
</file>