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401" r:id="rId3"/>
    <p:sldId id="402" r:id="rId4"/>
    <p:sldId id="399" r:id="rId5"/>
    <p:sldId id="403" r:id="rId6"/>
    <p:sldId id="400" r:id="rId7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933C"/>
    <a:srgbClr val="D16349"/>
    <a:srgbClr val="108BD9"/>
    <a:srgbClr val="132087"/>
    <a:srgbClr val="7AB800"/>
    <a:srgbClr val="CC0066"/>
    <a:srgbClr val="111881"/>
    <a:srgbClr val="333399"/>
    <a:srgbClr val="0CC6DE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6" autoAdjust="0"/>
    <p:restoredTop sz="94750" autoAdjust="0"/>
  </p:normalViewPr>
  <p:slideViewPr>
    <p:cSldViewPr snapToObjects="1">
      <p:cViewPr varScale="1">
        <p:scale>
          <a:sx n="74" d="100"/>
          <a:sy n="74" d="100"/>
        </p:scale>
        <p:origin x="-1832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Objects="1">
      <p:cViewPr varScale="1">
        <p:scale>
          <a:sx n="41" d="100"/>
          <a:sy n="41" d="100"/>
        </p:scale>
        <p:origin x="-1284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C870F-5D0F-0847-BF1A-E6D8654A8B07}" type="datetimeFigureOut">
              <a:rPr lang="en-US" smtClean="0"/>
              <a:t>10.11.16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6389D-3761-D94C-AC6E-DE1F50122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45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A68B790-4C57-4F0B-A170-9C652EC872AA}" type="datetimeFigureOut">
              <a:rPr lang="de-DE"/>
              <a:pPr>
                <a:defRPr/>
              </a:pPr>
              <a:t>10.11.16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30D7537-65F5-45C3-9D3F-9D1D0AFF22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9236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3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6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6101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1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971871"/>
      </p:ext>
    </p:extLst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6" descr="hg neutral.pn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108BD9">
                <a:tint val="45000"/>
                <a:satMod val="400000"/>
              </a:srgbClr>
            </a:duotone>
            <a:alphaModFix amt="30000"/>
          </a:blip>
          <a:srcRect/>
          <a:stretch>
            <a:fillRect/>
          </a:stretch>
        </p:blipFill>
        <p:spPr bwMode="auto">
          <a:xfrm>
            <a:off x="-1" y="11508"/>
            <a:ext cx="9144001" cy="6873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8" descr="mc-logo.png"/>
          <p:cNvPicPr>
            <a:picLocks noChangeAspect="1"/>
          </p:cNvPicPr>
          <p:nvPr userDrawn="1"/>
        </p:nvPicPr>
        <p:blipFill>
          <a:blip r:embed="rId11">
            <a:alphaModFix amt="49000"/>
          </a:blip>
          <a:srcRect/>
          <a:stretch>
            <a:fillRect/>
          </a:stretch>
        </p:blipFill>
        <p:spPr bwMode="auto">
          <a:xfrm>
            <a:off x="7308304" y="6332454"/>
            <a:ext cx="1008112" cy="4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9" descr="ipogg.png"/>
          <p:cNvPicPr>
            <a:picLocks noChangeAspect="1"/>
          </p:cNvPicPr>
          <p:nvPr userDrawn="1"/>
        </p:nvPicPr>
        <p:blipFill>
          <a:blip r:embed="rId12">
            <a:alphaModFix amt="49000"/>
          </a:blip>
          <a:srcRect/>
          <a:stretch>
            <a:fillRect/>
          </a:stretch>
        </p:blipFill>
        <p:spPr bwMode="auto">
          <a:xfrm>
            <a:off x="6660232" y="6324581"/>
            <a:ext cx="541158" cy="39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0" r:id="rId2"/>
    <p:sldLayoutId id="2147483665" r:id="rId3"/>
    <p:sldLayoutId id="2147483663" r:id="rId4"/>
    <p:sldLayoutId id="2147483664" r:id="rId5"/>
    <p:sldLayoutId id="2147483668" r:id="rId6"/>
    <p:sldLayoutId id="2147483684" r:id="rId7"/>
    <p:sldLayoutId id="2147483685" r:id="rId8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7" y="332656"/>
            <a:ext cx="3555579" cy="34133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3052579" y="4293096"/>
            <a:ext cx="3164648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IPPOG Wrap-up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1599" y="5013176"/>
            <a:ext cx="8286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Hans Peter Beck</a:t>
            </a:r>
            <a:r>
              <a:rPr lang="en-US" sz="2800" dirty="0" smtClean="0"/>
              <a:t>: IPPOG Co-chair, Bern University</a:t>
            </a:r>
          </a:p>
          <a:p>
            <a:r>
              <a:rPr lang="en-US" sz="2800" dirty="0" smtClean="0"/>
              <a:t>Marjorie Bardeen: IPPOG Co-chair, </a:t>
            </a:r>
            <a:r>
              <a:rPr lang="en-US" sz="2800" dirty="0" err="1" smtClean="0"/>
              <a:t>Fermilab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ntense 2½ days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</a:t>
            </a:fld>
            <a:endParaRPr lang="en-US" dirty="0"/>
          </a:p>
        </p:txBody>
      </p:sp>
      <p:pic>
        <p:nvPicPr>
          <p:cNvPr id="7" name="Picture 6" descr="IMG_32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64" y="790453"/>
            <a:ext cx="3419872" cy="2564904"/>
          </a:xfrm>
          <a:prstGeom prst="rect">
            <a:avLst/>
          </a:prstGeom>
        </p:spPr>
      </p:pic>
      <p:pic>
        <p:nvPicPr>
          <p:cNvPr id="8" name="Picture 7" descr="IMG_32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274" y="734920"/>
            <a:ext cx="3419872" cy="25649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4321" y="3648876"/>
            <a:ext cx="428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CC6DE"/>
                </a:solidFill>
              </a:rPr>
              <a:t>Explaining </a:t>
            </a:r>
            <a:r>
              <a:rPr lang="en-US" dirty="0">
                <a:solidFill>
                  <a:srgbClr val="0CC6DE"/>
                </a:solidFill>
              </a:rPr>
              <a:t>PP hot topics to lay audience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64737" y="3903075"/>
            <a:ext cx="2442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7933C"/>
                </a:solidFill>
              </a:rPr>
              <a:t>Table top experiments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7584" y="4732689"/>
            <a:ext cx="64586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CC6DE"/>
                </a:solidFill>
              </a:rPr>
              <a:t>Broadening the physics scope of </a:t>
            </a:r>
            <a:r>
              <a:rPr lang="en-US" dirty="0" err="1">
                <a:solidFill>
                  <a:srgbClr val="0CC6DE"/>
                </a:solidFill>
              </a:rPr>
              <a:t>Masterclasses</a:t>
            </a:r>
            <a:endParaRPr lang="en-US" dirty="0">
              <a:solidFill>
                <a:srgbClr val="0CC6D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60036" y="5085184"/>
            <a:ext cx="18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0066"/>
                </a:solidFill>
              </a:rPr>
              <a:t> IPPOG website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3522" y="5095021"/>
            <a:ext cx="3290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16349"/>
                </a:solidFill>
              </a:rPr>
              <a:t>Special events and exhibitions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687652" y="5651956"/>
            <a:ext cx="269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Ethics in particle physics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11748" y="5773906"/>
            <a:ext cx="4457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CC6DE"/>
                </a:solidFill>
              </a:rPr>
              <a:t>Impact and usage of worldwide open data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1264" y="4018208"/>
            <a:ext cx="5416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D16349"/>
                </a:solidFill>
              </a:rPr>
              <a:t>Organising</a:t>
            </a:r>
            <a:r>
              <a:rPr lang="en-US" dirty="0">
                <a:solidFill>
                  <a:srgbClr val="D16349"/>
                </a:solidFill>
              </a:rPr>
              <a:t> E&amp;O sessions for LHCP and ICHEP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910576" y="5404574"/>
            <a:ext cx="2032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0066"/>
                </a:solidFill>
              </a:rPr>
              <a:t>Country highlights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7200" y="5489726"/>
            <a:ext cx="1813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77933C"/>
                </a:solidFill>
              </a:rPr>
              <a:t>MoU</a:t>
            </a:r>
            <a:r>
              <a:rPr lang="en-US" dirty="0">
                <a:solidFill>
                  <a:srgbClr val="77933C"/>
                </a:solidFill>
              </a:rPr>
              <a:t> discussion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72000" y="6177127"/>
            <a:ext cx="2429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0066"/>
                </a:solidFill>
              </a:rPr>
              <a:t>Election of new chairs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05221" y="4272407"/>
            <a:ext cx="3481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CC0066"/>
                </a:solidFill>
              </a:rPr>
              <a:t>Masterclasses</a:t>
            </a:r>
            <a:r>
              <a:rPr lang="en-US" dirty="0">
                <a:solidFill>
                  <a:srgbClr val="CC0066"/>
                </a:solidFill>
              </a:rPr>
              <a:t> in New Countries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" y="4320968"/>
            <a:ext cx="5269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77933C"/>
                </a:solidFill>
              </a:rPr>
              <a:t>Beamline</a:t>
            </a:r>
            <a:r>
              <a:rPr lang="en-US" dirty="0">
                <a:solidFill>
                  <a:srgbClr val="77933C"/>
                </a:solidFill>
              </a:rPr>
              <a:t> for schools 2016 and call for 2017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028440" y="4690300"/>
            <a:ext cx="269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CC6DE"/>
                </a:solidFill>
              </a:rPr>
              <a:t>Inspiring success stories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6143237"/>
            <a:ext cx="4572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16349"/>
                </a:solidFill>
              </a:rPr>
              <a:t>Physics for everyone - The Higgs </a:t>
            </a:r>
            <a:r>
              <a:rPr lang="en-US" dirty="0" smtClean="0">
                <a:solidFill>
                  <a:srgbClr val="D16349"/>
                </a:solidFill>
              </a:rPr>
              <a:t>particle</a:t>
            </a:r>
            <a:endParaRPr lang="en-US" dirty="0">
              <a:solidFill>
                <a:srgbClr val="D16349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42916" y="5404574"/>
            <a:ext cx="2994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16349"/>
                </a:solidFill>
              </a:rPr>
              <a:t>An inside view from IPPOG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86484" y="5095021"/>
            <a:ext cx="2237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77933C"/>
                </a:solidFill>
              </a:rPr>
              <a:t>Masterclasses</a:t>
            </a:r>
            <a:r>
              <a:rPr lang="en-US" dirty="0">
                <a:solidFill>
                  <a:srgbClr val="77933C"/>
                </a:solidFill>
              </a:rPr>
              <a:t> 2016</a:t>
            </a:r>
          </a:p>
        </p:txBody>
      </p:sp>
      <p:pic>
        <p:nvPicPr>
          <p:cNvPr id="26" name="Picture 25" descr="IMG_327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612" y="1268760"/>
            <a:ext cx="2898068" cy="217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4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intense at the </a:t>
            </a:r>
            <a:r>
              <a:rPr lang="en-US" dirty="0" err="1" smtClean="0"/>
              <a:t>Cité</a:t>
            </a:r>
            <a:r>
              <a:rPr lang="en-US" dirty="0" smtClean="0"/>
              <a:t> du Temps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6" name="Picture 5" descr="IMG_32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3369600" cy="2527200"/>
          </a:xfrm>
          <a:prstGeom prst="rect">
            <a:avLst/>
          </a:prstGeom>
        </p:spPr>
      </p:pic>
      <p:pic>
        <p:nvPicPr>
          <p:cNvPr id="26" name="Picture 25" descr="IMG_324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72" y="1094617"/>
            <a:ext cx="3369600" cy="2527200"/>
          </a:xfrm>
          <a:prstGeom prst="rect">
            <a:avLst/>
          </a:prstGeom>
        </p:spPr>
      </p:pic>
      <p:pic>
        <p:nvPicPr>
          <p:cNvPr id="27" name="Picture 26" descr="IMG_325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880" y="3926136"/>
            <a:ext cx="3369600" cy="2527200"/>
          </a:xfrm>
          <a:prstGeom prst="rect">
            <a:avLst/>
          </a:prstGeom>
        </p:spPr>
      </p:pic>
      <p:pic>
        <p:nvPicPr>
          <p:cNvPr id="28" name="Picture 27" descr="IMG_325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0112"/>
            <a:ext cx="3369599" cy="2527200"/>
          </a:xfrm>
          <a:prstGeom prst="rect">
            <a:avLst/>
          </a:prstGeom>
        </p:spPr>
      </p:pic>
      <p:pic>
        <p:nvPicPr>
          <p:cNvPr id="29" name="Picture 28" descr="IMG_325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87" y="2564904"/>
            <a:ext cx="3369600" cy="25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6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endParaRPr lang="en-US" dirty="0"/>
          </a:p>
        </p:txBody>
      </p:sp>
      <p:pic>
        <p:nvPicPr>
          <p:cNvPr id="6" name="Picture 5" descr="IPPOG MoU p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t="11150" r="5199" b="12683"/>
          <a:stretch/>
        </p:blipFill>
        <p:spPr>
          <a:xfrm>
            <a:off x="251520" y="836712"/>
            <a:ext cx="4382984" cy="55446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45890" y="882538"/>
            <a:ext cx="4572000" cy="23406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Font typeface="Wingdings" charset="2"/>
              <a:buChar char="q"/>
            </a:pPr>
            <a:r>
              <a:rPr lang="en-US" dirty="0">
                <a:solidFill>
                  <a:srgbClr val="132087"/>
                </a:solidFill>
              </a:rPr>
              <a:t>Collaboration will be considered starting when </a:t>
            </a:r>
            <a:r>
              <a:rPr lang="en-US" b="1" dirty="0">
                <a:solidFill>
                  <a:srgbClr val="132087"/>
                </a:solidFill>
              </a:rPr>
              <a:t>10 Member </a:t>
            </a:r>
            <a:r>
              <a:rPr lang="en-US" dirty="0">
                <a:solidFill>
                  <a:srgbClr val="132087"/>
                </a:solidFill>
              </a:rPr>
              <a:t>have signed.</a:t>
            </a:r>
          </a:p>
          <a:p>
            <a:pPr marL="342900" indent="-342900">
              <a:lnSpc>
                <a:spcPct val="90000"/>
              </a:lnSpc>
              <a:buFont typeface="Wingdings" charset="2"/>
              <a:buChar char="q"/>
            </a:pPr>
            <a:r>
              <a:rPr lang="en-US" dirty="0">
                <a:solidFill>
                  <a:srgbClr val="132087"/>
                </a:solidFill>
              </a:rPr>
              <a:t>Today </a:t>
            </a:r>
            <a:r>
              <a:rPr lang="en-US" b="1" dirty="0">
                <a:solidFill>
                  <a:srgbClr val="132087"/>
                </a:solidFill>
              </a:rPr>
              <a:t>signed</a:t>
            </a:r>
            <a:r>
              <a:rPr lang="en-US" dirty="0">
                <a:solidFill>
                  <a:srgbClr val="132087"/>
                </a:solidFill>
              </a:rPr>
              <a:t>, or clear commitment to sign: </a:t>
            </a:r>
            <a:br>
              <a:rPr lang="en-US" dirty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/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b="1" dirty="0" smtClean="0">
                <a:solidFill>
                  <a:srgbClr val="132087"/>
                </a:solidFill>
              </a:rPr>
              <a:t>CH</a:t>
            </a:r>
            <a:r>
              <a:rPr lang="en-US" dirty="0">
                <a:solidFill>
                  <a:srgbClr val="132087"/>
                </a:solidFill>
              </a:rPr>
              <a:t>, </a:t>
            </a:r>
            <a:r>
              <a:rPr lang="en-US" b="1" dirty="0">
                <a:solidFill>
                  <a:srgbClr val="132087"/>
                </a:solidFill>
              </a:rPr>
              <a:t>D</a:t>
            </a:r>
            <a:r>
              <a:rPr lang="en-US" dirty="0">
                <a:solidFill>
                  <a:srgbClr val="132087"/>
                </a:solidFill>
              </a:rPr>
              <a:t>, I, F, FIN, </a:t>
            </a:r>
            <a:r>
              <a:rPr lang="en-US" b="1" dirty="0">
                <a:solidFill>
                  <a:srgbClr val="132087"/>
                </a:solidFill>
              </a:rPr>
              <a:t>N</a:t>
            </a:r>
            <a:r>
              <a:rPr lang="en-US" dirty="0">
                <a:solidFill>
                  <a:srgbClr val="132087"/>
                </a:solidFill>
              </a:rPr>
              <a:t>, </a:t>
            </a:r>
            <a:r>
              <a:rPr lang="en-US" b="1" dirty="0">
                <a:solidFill>
                  <a:srgbClr val="132087"/>
                </a:solidFill>
              </a:rPr>
              <a:t>NL</a:t>
            </a:r>
            <a:r>
              <a:rPr lang="en-US" dirty="0">
                <a:solidFill>
                  <a:srgbClr val="132087"/>
                </a:solidFill>
              </a:rPr>
              <a:t>, </a:t>
            </a:r>
            <a:r>
              <a:rPr lang="en-US" b="1" dirty="0">
                <a:solidFill>
                  <a:srgbClr val="132087"/>
                </a:solidFill>
              </a:rPr>
              <a:t>P</a:t>
            </a:r>
            <a:r>
              <a:rPr lang="en-US" dirty="0">
                <a:solidFill>
                  <a:srgbClr val="132087"/>
                </a:solidFill>
              </a:rPr>
              <a:t>, RO, </a:t>
            </a:r>
            <a:r>
              <a:rPr lang="en-US" b="1" dirty="0">
                <a:solidFill>
                  <a:srgbClr val="132087"/>
                </a:solidFill>
              </a:rPr>
              <a:t>S</a:t>
            </a:r>
            <a:r>
              <a:rPr lang="en-US" dirty="0">
                <a:solidFill>
                  <a:srgbClr val="132087"/>
                </a:solidFill>
              </a:rPr>
              <a:t>, </a:t>
            </a:r>
            <a:r>
              <a:rPr lang="en-US" dirty="0" smtClean="0">
                <a:solidFill>
                  <a:srgbClr val="132087"/>
                </a:solidFill>
              </a:rPr>
              <a:t>SK</a:t>
            </a:r>
          </a:p>
          <a:p>
            <a:pPr marL="342900" indent="-342900">
              <a:lnSpc>
                <a:spcPct val="90000"/>
              </a:lnSpc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342900" indent="-342900">
              <a:lnSpc>
                <a:spcPct val="90000"/>
              </a:lnSpc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Will be achieved in few weeks form now!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14263" b="13419"/>
          <a:stretch/>
        </p:blipFill>
        <p:spPr>
          <a:xfrm>
            <a:off x="5185296" y="3429000"/>
            <a:ext cx="3473055" cy="250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3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you, Marge 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04" y="1052736"/>
            <a:ext cx="4124091" cy="5040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645024"/>
            <a:ext cx="2003130" cy="2448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3645024"/>
            <a:ext cx="2040227" cy="2448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1124744"/>
            <a:ext cx="42649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32087"/>
                </a:solidFill>
              </a:rPr>
              <a:t>For wonderful support, dedication,</a:t>
            </a:r>
          </a:p>
          <a:p>
            <a:r>
              <a:rPr lang="en-US" dirty="0" smtClean="0">
                <a:solidFill>
                  <a:srgbClr val="132087"/>
                </a:solidFill>
              </a:rPr>
              <a:t>discussion, ideas, </a:t>
            </a:r>
            <a:r>
              <a:rPr lang="en-US" dirty="0" err="1" smtClean="0">
                <a:solidFill>
                  <a:srgbClr val="132087"/>
                </a:solidFill>
              </a:rPr>
              <a:t>etc</a:t>
            </a:r>
            <a:endParaRPr lang="en-US" dirty="0" smtClean="0">
              <a:solidFill>
                <a:srgbClr val="132087"/>
              </a:solidFill>
            </a:endParaRPr>
          </a:p>
          <a:p>
            <a:r>
              <a:rPr lang="en-US" dirty="0" smtClean="0">
                <a:solidFill>
                  <a:srgbClr val="132087"/>
                </a:solidFill>
              </a:rPr>
              <a:t>during our time as co-chairs of IPPOG,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 smtClean="0">
                <a:solidFill>
                  <a:srgbClr val="132087"/>
                </a:solidFill>
              </a:rPr>
              <a:t>and the continuity we will enjoy with you</a:t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>in your ongoing IPPOG engagement,</a:t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>representing the US and in the IPPOG</a:t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>speakers and publication committee</a:t>
            </a:r>
            <a:r>
              <a:rPr lang="en-US" dirty="0">
                <a:solidFill>
                  <a:srgbClr val="132087"/>
                </a:solidFill>
              </a:rPr>
              <a:t>.</a:t>
            </a:r>
            <a:r>
              <a:rPr lang="en-US" dirty="0" smtClean="0">
                <a:solidFill>
                  <a:srgbClr val="132087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1541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6</a:t>
            </a:fld>
            <a:endParaRPr lang="en-US" dirty="0"/>
          </a:p>
        </p:txBody>
      </p:sp>
      <p:pic>
        <p:nvPicPr>
          <p:cNvPr id="4" name="Picture 3" descr="_MA2074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4" r="13280" b="52919"/>
          <a:stretch/>
        </p:blipFill>
        <p:spPr>
          <a:xfrm>
            <a:off x="0" y="908720"/>
            <a:ext cx="9144000" cy="3814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504" y="5036984"/>
            <a:ext cx="4408328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CC6DE"/>
                </a:solidFill>
              </a:rPr>
              <a:t>to seeing you all in in Lisbon</a:t>
            </a:r>
          </a:p>
          <a:p>
            <a:pPr algn="ctr"/>
            <a:endParaRPr lang="en-US" sz="2400" b="1" dirty="0" smtClean="0">
              <a:solidFill>
                <a:srgbClr val="0CC6DE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CC6DE"/>
                </a:solidFill>
              </a:rPr>
              <a:t>20-22 April 2017</a:t>
            </a:r>
            <a:endParaRPr lang="en-US" sz="2400" b="1" dirty="0">
              <a:solidFill>
                <a:srgbClr val="0CC6DE"/>
              </a:solidFill>
            </a:endParaRPr>
          </a:p>
        </p:txBody>
      </p:sp>
      <p:pic>
        <p:nvPicPr>
          <p:cNvPr id="7" name="Picture 6" descr="Lisboa_byCM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t="51070" r="6627"/>
          <a:stretch/>
        </p:blipFill>
        <p:spPr bwMode="auto">
          <a:xfrm>
            <a:off x="4716016" y="5008265"/>
            <a:ext cx="4372471" cy="15890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400649"/>
      </p:ext>
    </p:extLst>
  </p:cSld>
  <p:clrMapOvr>
    <a:masterClrMapping/>
  </p:clrMapOvr>
</p:sld>
</file>

<file path=ppt/theme/theme1.xml><?xml version="1.0" encoding="utf-8"?>
<a:theme xmlns:a="http://schemas.openxmlformats.org/drawingml/2006/main" name="IPPOG Desig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5190</TotalTime>
  <Words>263</Words>
  <Application>Microsoft Macintosh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IPPOG Design Master</vt:lpstr>
      <vt:lpstr>PowerPoint Presentation</vt:lpstr>
      <vt:lpstr>Intense 2½ days</vt:lpstr>
      <vt:lpstr>also intense at the Cité du Temps</vt:lpstr>
      <vt:lpstr>IPPOG MoU</vt:lpstr>
      <vt:lpstr>Thank you, Marge !</vt:lpstr>
      <vt:lpstr>Looking forward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HansPeter Beck</cp:lastModifiedBy>
  <cp:revision>390</cp:revision>
  <cp:lastPrinted>2013-09-20T08:14:08Z</cp:lastPrinted>
  <dcterms:created xsi:type="dcterms:W3CDTF">2011-11-01T11:56:59Z</dcterms:created>
  <dcterms:modified xsi:type="dcterms:W3CDTF">2016-11-12T12:28:38Z</dcterms:modified>
</cp:coreProperties>
</file>