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0" r:id="rId2"/>
    <p:sldId id="275" r:id="rId3"/>
    <p:sldId id="277" r:id="rId4"/>
    <p:sldId id="278" r:id="rId5"/>
    <p:sldId id="279" r:id="rId6"/>
    <p:sldId id="281" r:id="rId7"/>
    <p:sldId id="282" r:id="rId8"/>
    <p:sldId id="287" r:id="rId9"/>
    <p:sldId id="284" r:id="rId10"/>
    <p:sldId id="283" r:id="rId11"/>
    <p:sldId id="285" r:id="rId12"/>
    <p:sldId id="286" r:id="rId13"/>
    <p:sldId id="288" r:id="rId14"/>
    <p:sldId id="289" r:id="rId1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briella Rolando" initials="GR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07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940" autoAdjust="0"/>
  </p:normalViewPr>
  <p:slideViewPr>
    <p:cSldViewPr>
      <p:cViewPr varScale="1">
        <p:scale>
          <a:sx n="84" d="100"/>
          <a:sy n="84" d="100"/>
        </p:scale>
        <p:origin x="-186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Opera_3D\BabyMIND_NewDimensions\SeriesProduction_Test\Test_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7163165007059"/>
          <c:y val="0.104005620973528"/>
          <c:w val="0.817957584581785"/>
          <c:h val="0.735618388599655"/>
        </c:manualLayout>
      </c:layout>
      <c:scatterChart>
        <c:scatterStyle val="lineMarker"/>
        <c:varyColors val="0"/>
        <c:ser>
          <c:idx val="0"/>
          <c:order val="0"/>
          <c:tx>
            <c:v>B_max 1-9</c:v>
          </c:tx>
          <c:spPr>
            <a:ln>
              <a:noFill/>
            </a:ln>
          </c:spPr>
          <c:marker>
            <c:symbol val="square"/>
            <c:size val="10"/>
            <c:spPr>
              <a:noFill/>
              <a:ln w="1270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'10_series'!$C$2:$C$20</c:f>
                <c:numCache>
                  <c:formatCode>General</c:formatCode>
                  <c:ptCount val="19"/>
                  <c:pt idx="0">
                    <c:v>0.0155</c:v>
                  </c:pt>
                  <c:pt idx="1">
                    <c:v>0.0201</c:v>
                  </c:pt>
                  <c:pt idx="2">
                    <c:v>0.0213</c:v>
                  </c:pt>
                  <c:pt idx="3">
                    <c:v>0.0215</c:v>
                  </c:pt>
                  <c:pt idx="4">
                    <c:v>0.0271</c:v>
                  </c:pt>
                  <c:pt idx="5">
                    <c:v>0.0293</c:v>
                  </c:pt>
                  <c:pt idx="6">
                    <c:v>0.0309</c:v>
                  </c:pt>
                  <c:pt idx="7">
                    <c:v>0.0302</c:v>
                  </c:pt>
                  <c:pt idx="8">
                    <c:v>0.0184</c:v>
                  </c:pt>
                  <c:pt idx="9">
                    <c:v>0.0275</c:v>
                  </c:pt>
                  <c:pt idx="10">
                    <c:v>0.0214</c:v>
                  </c:pt>
                  <c:pt idx="11">
                    <c:v>0.0281</c:v>
                  </c:pt>
                  <c:pt idx="12">
                    <c:v>0.0317</c:v>
                  </c:pt>
                  <c:pt idx="13">
                    <c:v>0.0333</c:v>
                  </c:pt>
                  <c:pt idx="14">
                    <c:v>0.0379</c:v>
                  </c:pt>
                  <c:pt idx="15">
                    <c:v>0.0412</c:v>
                  </c:pt>
                  <c:pt idx="16">
                    <c:v>0.0425</c:v>
                  </c:pt>
                  <c:pt idx="17">
                    <c:v>0.0282</c:v>
                  </c:pt>
                </c:numCache>
              </c:numRef>
            </c:plus>
            <c:minus>
              <c:numRef>
                <c:f>'10_series'!$C$2:$C$20</c:f>
                <c:numCache>
                  <c:formatCode>General</c:formatCode>
                  <c:ptCount val="19"/>
                  <c:pt idx="0">
                    <c:v>0.0155</c:v>
                  </c:pt>
                  <c:pt idx="1">
                    <c:v>0.0201</c:v>
                  </c:pt>
                  <c:pt idx="2">
                    <c:v>0.0213</c:v>
                  </c:pt>
                  <c:pt idx="3">
                    <c:v>0.0215</c:v>
                  </c:pt>
                  <c:pt idx="4">
                    <c:v>0.0271</c:v>
                  </c:pt>
                  <c:pt idx="5">
                    <c:v>0.0293</c:v>
                  </c:pt>
                  <c:pt idx="6">
                    <c:v>0.0309</c:v>
                  </c:pt>
                  <c:pt idx="7">
                    <c:v>0.0302</c:v>
                  </c:pt>
                  <c:pt idx="8">
                    <c:v>0.0184</c:v>
                  </c:pt>
                  <c:pt idx="9">
                    <c:v>0.0275</c:v>
                  </c:pt>
                  <c:pt idx="10">
                    <c:v>0.0214</c:v>
                  </c:pt>
                  <c:pt idx="11">
                    <c:v>0.0281</c:v>
                  </c:pt>
                  <c:pt idx="12">
                    <c:v>0.0317</c:v>
                  </c:pt>
                  <c:pt idx="13">
                    <c:v>0.0333</c:v>
                  </c:pt>
                  <c:pt idx="14">
                    <c:v>0.0379</c:v>
                  </c:pt>
                  <c:pt idx="15">
                    <c:v>0.0412</c:v>
                  </c:pt>
                  <c:pt idx="16">
                    <c:v>0.0425</c:v>
                  </c:pt>
                  <c:pt idx="17">
                    <c:v>0.0282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noEndCap val="0"/>
            <c:val val="1.0"/>
          </c:errBars>
          <c:xVal>
            <c:numRef>
              <c:f>'10_series'!$A$2:$A$20</c:f>
              <c:numCache>
                <c:formatCode>General</c:formatCode>
                <c:ptCount val="19"/>
                <c:pt idx="0">
                  <c:v>100.0</c:v>
                </c:pt>
                <c:pt idx="1">
                  <c:v>140.0</c:v>
                </c:pt>
                <c:pt idx="2">
                  <c:v>200.0</c:v>
                </c:pt>
                <c:pt idx="3">
                  <c:v>200.0</c:v>
                </c:pt>
                <c:pt idx="4">
                  <c:v>190.0</c:v>
                </c:pt>
                <c:pt idx="5">
                  <c:v>180.0</c:v>
                </c:pt>
                <c:pt idx="6">
                  <c:v>170.0</c:v>
                </c:pt>
                <c:pt idx="7">
                  <c:v>160.0</c:v>
                </c:pt>
                <c:pt idx="8">
                  <c:v>150.0</c:v>
                </c:pt>
                <c:pt idx="9">
                  <c:v>140.0</c:v>
                </c:pt>
                <c:pt idx="10">
                  <c:v>130.0</c:v>
                </c:pt>
                <c:pt idx="11">
                  <c:v>120.0</c:v>
                </c:pt>
                <c:pt idx="12">
                  <c:v>110.0</c:v>
                </c:pt>
                <c:pt idx="13">
                  <c:v>100.0</c:v>
                </c:pt>
                <c:pt idx="14">
                  <c:v>80.0</c:v>
                </c:pt>
                <c:pt idx="15">
                  <c:v>60.0</c:v>
                </c:pt>
                <c:pt idx="16">
                  <c:v>40.0</c:v>
                </c:pt>
                <c:pt idx="17">
                  <c:v>140.0</c:v>
                </c:pt>
              </c:numCache>
            </c:numRef>
          </c:xVal>
          <c:yVal>
            <c:numRef>
              <c:f>'10_series'!$B$2:$B$20</c:f>
              <c:numCache>
                <c:formatCode>0.000</c:formatCode>
                <c:ptCount val="19"/>
                <c:pt idx="0">
                  <c:v>1.4169</c:v>
                </c:pt>
                <c:pt idx="1">
                  <c:v>1.5162</c:v>
                </c:pt>
                <c:pt idx="2">
                  <c:v>1.5888</c:v>
                </c:pt>
                <c:pt idx="3">
                  <c:v>1.5916</c:v>
                </c:pt>
                <c:pt idx="4">
                  <c:v>1.5833</c:v>
                </c:pt>
                <c:pt idx="5">
                  <c:v>1.5728</c:v>
                </c:pt>
                <c:pt idx="6">
                  <c:v>1.5614</c:v>
                </c:pt>
                <c:pt idx="7">
                  <c:v>1.5475</c:v>
                </c:pt>
                <c:pt idx="8">
                  <c:v>1.5326</c:v>
                </c:pt>
                <c:pt idx="9">
                  <c:v>1.5163</c:v>
                </c:pt>
                <c:pt idx="10">
                  <c:v>1.4978</c:v>
                </c:pt>
                <c:pt idx="11">
                  <c:v>1.4751</c:v>
                </c:pt>
                <c:pt idx="12">
                  <c:v>1.449</c:v>
                </c:pt>
                <c:pt idx="13">
                  <c:v>1.4155</c:v>
                </c:pt>
                <c:pt idx="14">
                  <c:v>1.3273</c:v>
                </c:pt>
                <c:pt idx="15">
                  <c:v>1.1798</c:v>
                </c:pt>
                <c:pt idx="16">
                  <c:v>0.9078</c:v>
                </c:pt>
                <c:pt idx="17">
                  <c:v>1.5183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526-42FC-943E-D473FBAA35A9}"/>
            </c:ext>
          </c:extLst>
        </c:ser>
        <c:ser>
          <c:idx val="1"/>
          <c:order val="1"/>
          <c:tx>
            <c:v>B_residual 1-9</c:v>
          </c:tx>
          <c:spPr>
            <a:ln w="28575">
              <a:noFill/>
            </a:ln>
          </c:spPr>
          <c:marker>
            <c:symbol val="circle"/>
            <c:size val="10"/>
            <c:spPr>
              <a:noFill/>
              <a:ln w="1270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'10_series'!$E$2:$E$20</c:f>
                <c:numCache>
                  <c:formatCode>General</c:formatCode>
                  <c:ptCount val="19"/>
                  <c:pt idx="0">
                    <c:v>0.002</c:v>
                  </c:pt>
                  <c:pt idx="1">
                    <c:v>0.0033</c:v>
                  </c:pt>
                  <c:pt idx="2">
                    <c:v>0.0062</c:v>
                  </c:pt>
                  <c:pt idx="3">
                    <c:v>0.0091</c:v>
                  </c:pt>
                  <c:pt idx="4">
                    <c:v>0.0111</c:v>
                  </c:pt>
                  <c:pt idx="5">
                    <c:v>0.0125</c:v>
                  </c:pt>
                  <c:pt idx="6">
                    <c:v>0.0132</c:v>
                  </c:pt>
                  <c:pt idx="7">
                    <c:v>0.0141</c:v>
                  </c:pt>
                  <c:pt idx="8">
                    <c:v>0.0082</c:v>
                  </c:pt>
                  <c:pt idx="9">
                    <c:v>0.0112</c:v>
                  </c:pt>
                  <c:pt idx="10">
                    <c:v>0.0053</c:v>
                  </c:pt>
                  <c:pt idx="11">
                    <c:v>0.0077</c:v>
                  </c:pt>
                  <c:pt idx="12">
                    <c:v>0.0077</c:v>
                  </c:pt>
                  <c:pt idx="13">
                    <c:v>0.0081</c:v>
                  </c:pt>
                  <c:pt idx="14">
                    <c:v>0.0055</c:v>
                  </c:pt>
                  <c:pt idx="15">
                    <c:v>0.0041</c:v>
                  </c:pt>
                  <c:pt idx="16">
                    <c:v>0.0054</c:v>
                  </c:pt>
                  <c:pt idx="17">
                    <c:v>0.0042</c:v>
                  </c:pt>
                </c:numCache>
              </c:numRef>
            </c:plus>
            <c:minus>
              <c:numRef>
                <c:f>'10_series'!$E$2:$E$20</c:f>
                <c:numCache>
                  <c:formatCode>General</c:formatCode>
                  <c:ptCount val="19"/>
                  <c:pt idx="0">
                    <c:v>0.002</c:v>
                  </c:pt>
                  <c:pt idx="1">
                    <c:v>0.0033</c:v>
                  </c:pt>
                  <c:pt idx="2">
                    <c:v>0.0062</c:v>
                  </c:pt>
                  <c:pt idx="3">
                    <c:v>0.0091</c:v>
                  </c:pt>
                  <c:pt idx="4">
                    <c:v>0.0111</c:v>
                  </c:pt>
                  <c:pt idx="5">
                    <c:v>0.0125</c:v>
                  </c:pt>
                  <c:pt idx="6">
                    <c:v>0.0132</c:v>
                  </c:pt>
                  <c:pt idx="7">
                    <c:v>0.0141</c:v>
                  </c:pt>
                  <c:pt idx="8">
                    <c:v>0.0082</c:v>
                  </c:pt>
                  <c:pt idx="9">
                    <c:v>0.0112</c:v>
                  </c:pt>
                  <c:pt idx="10">
                    <c:v>0.0053</c:v>
                  </c:pt>
                  <c:pt idx="11">
                    <c:v>0.0077</c:v>
                  </c:pt>
                  <c:pt idx="12">
                    <c:v>0.0077</c:v>
                  </c:pt>
                  <c:pt idx="13">
                    <c:v>0.0081</c:v>
                  </c:pt>
                  <c:pt idx="14">
                    <c:v>0.0055</c:v>
                  </c:pt>
                  <c:pt idx="15">
                    <c:v>0.0041</c:v>
                  </c:pt>
                  <c:pt idx="16">
                    <c:v>0.0054</c:v>
                  </c:pt>
                  <c:pt idx="17">
                    <c:v>0.0042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noEndCap val="0"/>
            <c:val val="1.0"/>
          </c:errBars>
          <c:xVal>
            <c:numRef>
              <c:f>'10_series'!$A$2:$A$20</c:f>
              <c:numCache>
                <c:formatCode>General</c:formatCode>
                <c:ptCount val="19"/>
                <c:pt idx="0">
                  <c:v>100.0</c:v>
                </c:pt>
                <c:pt idx="1">
                  <c:v>140.0</c:v>
                </c:pt>
                <c:pt idx="2">
                  <c:v>200.0</c:v>
                </c:pt>
                <c:pt idx="3">
                  <c:v>200.0</c:v>
                </c:pt>
                <c:pt idx="4">
                  <c:v>190.0</c:v>
                </c:pt>
                <c:pt idx="5">
                  <c:v>180.0</c:v>
                </c:pt>
                <c:pt idx="6">
                  <c:v>170.0</c:v>
                </c:pt>
                <c:pt idx="7">
                  <c:v>160.0</c:v>
                </c:pt>
                <c:pt idx="8">
                  <c:v>150.0</c:v>
                </c:pt>
                <c:pt idx="9">
                  <c:v>140.0</c:v>
                </c:pt>
                <c:pt idx="10">
                  <c:v>130.0</c:v>
                </c:pt>
                <c:pt idx="11">
                  <c:v>120.0</c:v>
                </c:pt>
                <c:pt idx="12">
                  <c:v>110.0</c:v>
                </c:pt>
                <c:pt idx="13">
                  <c:v>100.0</c:v>
                </c:pt>
                <c:pt idx="14">
                  <c:v>80.0</c:v>
                </c:pt>
                <c:pt idx="15">
                  <c:v>60.0</c:v>
                </c:pt>
                <c:pt idx="16">
                  <c:v>40.0</c:v>
                </c:pt>
                <c:pt idx="17">
                  <c:v>140.0</c:v>
                </c:pt>
              </c:numCache>
            </c:numRef>
          </c:xVal>
          <c:yVal>
            <c:numRef>
              <c:f>'10_series'!$D$2:$D$20</c:f>
              <c:numCache>
                <c:formatCode>0.000</c:formatCode>
                <c:ptCount val="19"/>
                <c:pt idx="0">
                  <c:v>0.9801</c:v>
                </c:pt>
                <c:pt idx="1">
                  <c:v>0.9969</c:v>
                </c:pt>
                <c:pt idx="2">
                  <c:v>1.0035</c:v>
                </c:pt>
                <c:pt idx="3">
                  <c:v>1.0011</c:v>
                </c:pt>
                <c:pt idx="4">
                  <c:v>1.0012</c:v>
                </c:pt>
                <c:pt idx="5">
                  <c:v>0.9999</c:v>
                </c:pt>
                <c:pt idx="6">
                  <c:v>0.9991</c:v>
                </c:pt>
                <c:pt idx="7">
                  <c:v>0.9972</c:v>
                </c:pt>
                <c:pt idx="8">
                  <c:v>0.9954</c:v>
                </c:pt>
                <c:pt idx="9">
                  <c:v>0.9935</c:v>
                </c:pt>
                <c:pt idx="10">
                  <c:v>0.9929</c:v>
                </c:pt>
                <c:pt idx="11">
                  <c:v>0.9891</c:v>
                </c:pt>
                <c:pt idx="12">
                  <c:v>0.9848</c:v>
                </c:pt>
                <c:pt idx="13">
                  <c:v>0.9776</c:v>
                </c:pt>
                <c:pt idx="14">
                  <c:v>0.9542</c:v>
                </c:pt>
                <c:pt idx="15">
                  <c:v>0.9006</c:v>
                </c:pt>
                <c:pt idx="16">
                  <c:v>0.7514</c:v>
                </c:pt>
                <c:pt idx="17">
                  <c:v>0.9958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526-42FC-943E-D473FBAA35A9}"/>
            </c:ext>
          </c:extLst>
        </c:ser>
        <c:ser>
          <c:idx val="2"/>
          <c:order val="2"/>
          <c:tx>
            <c:v>B_max 10</c:v>
          </c:tx>
          <c:spPr>
            <a:ln w="28575">
              <a:noFill/>
            </a:ln>
          </c:spPr>
          <c:marker>
            <c:symbol val="square"/>
            <c:size val="1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'10_series'!$G$2:$G$20</c:f>
                <c:numCache>
                  <c:formatCode>General</c:formatCode>
                  <c:ptCount val="19"/>
                  <c:pt idx="0">
                    <c:v>0.0133</c:v>
                  </c:pt>
                  <c:pt idx="1">
                    <c:v>0.0229</c:v>
                  </c:pt>
                  <c:pt idx="2">
                    <c:v>0.025</c:v>
                  </c:pt>
                  <c:pt idx="3">
                    <c:v>0.0211</c:v>
                  </c:pt>
                  <c:pt idx="4">
                    <c:v>0.0312</c:v>
                  </c:pt>
                  <c:pt idx="5">
                    <c:v>0.0338</c:v>
                  </c:pt>
                  <c:pt idx="6">
                    <c:v>0.0352</c:v>
                  </c:pt>
                  <c:pt idx="7">
                    <c:v>0.0351</c:v>
                  </c:pt>
                  <c:pt idx="8">
                    <c:v>0.016</c:v>
                  </c:pt>
                  <c:pt idx="9">
                    <c:v>0.0316</c:v>
                  </c:pt>
                  <c:pt idx="10">
                    <c:v>0.0203</c:v>
                  </c:pt>
                  <c:pt idx="11">
                    <c:v>0.0315</c:v>
                  </c:pt>
                  <c:pt idx="12">
                    <c:v>0.0367</c:v>
                  </c:pt>
                  <c:pt idx="13">
                    <c:v>0.0385</c:v>
                  </c:pt>
                  <c:pt idx="14">
                    <c:v>0.0439</c:v>
                  </c:pt>
                  <c:pt idx="15">
                    <c:v>0.0475</c:v>
                  </c:pt>
                  <c:pt idx="16">
                    <c:v>0.0494</c:v>
                  </c:pt>
                  <c:pt idx="17">
                    <c:v>0.005</c:v>
                  </c:pt>
                </c:numCache>
              </c:numRef>
            </c:plus>
            <c:minus>
              <c:numRef>
                <c:f>'10_series'!$G$2:$G$20</c:f>
                <c:numCache>
                  <c:formatCode>General</c:formatCode>
                  <c:ptCount val="19"/>
                  <c:pt idx="0">
                    <c:v>0.0133</c:v>
                  </c:pt>
                  <c:pt idx="1">
                    <c:v>0.0229</c:v>
                  </c:pt>
                  <c:pt idx="2">
                    <c:v>0.025</c:v>
                  </c:pt>
                  <c:pt idx="3">
                    <c:v>0.0211</c:v>
                  </c:pt>
                  <c:pt idx="4">
                    <c:v>0.0312</c:v>
                  </c:pt>
                  <c:pt idx="5">
                    <c:v>0.0338</c:v>
                  </c:pt>
                  <c:pt idx="6">
                    <c:v>0.0352</c:v>
                  </c:pt>
                  <c:pt idx="7">
                    <c:v>0.0351</c:v>
                  </c:pt>
                  <c:pt idx="8">
                    <c:v>0.016</c:v>
                  </c:pt>
                  <c:pt idx="9">
                    <c:v>0.0316</c:v>
                  </c:pt>
                  <c:pt idx="10">
                    <c:v>0.0203</c:v>
                  </c:pt>
                  <c:pt idx="11">
                    <c:v>0.0315</c:v>
                  </c:pt>
                  <c:pt idx="12">
                    <c:v>0.0367</c:v>
                  </c:pt>
                  <c:pt idx="13">
                    <c:v>0.0385</c:v>
                  </c:pt>
                  <c:pt idx="14">
                    <c:v>0.0439</c:v>
                  </c:pt>
                  <c:pt idx="15">
                    <c:v>0.0475</c:v>
                  </c:pt>
                  <c:pt idx="16">
                    <c:v>0.0494</c:v>
                  </c:pt>
                  <c:pt idx="17">
                    <c:v>0.005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noEndCap val="0"/>
            <c:val val="1.0"/>
          </c:errBars>
          <c:xVal>
            <c:numRef>
              <c:f>'10_series'!$A$2:$A$20</c:f>
              <c:numCache>
                <c:formatCode>General</c:formatCode>
                <c:ptCount val="19"/>
                <c:pt idx="0">
                  <c:v>100.0</c:v>
                </c:pt>
                <c:pt idx="1">
                  <c:v>140.0</c:v>
                </c:pt>
                <c:pt idx="2">
                  <c:v>200.0</c:v>
                </c:pt>
                <c:pt idx="3">
                  <c:v>200.0</c:v>
                </c:pt>
                <c:pt idx="4">
                  <c:v>190.0</c:v>
                </c:pt>
                <c:pt idx="5">
                  <c:v>180.0</c:v>
                </c:pt>
                <c:pt idx="6">
                  <c:v>170.0</c:v>
                </c:pt>
                <c:pt idx="7">
                  <c:v>160.0</c:v>
                </c:pt>
                <c:pt idx="8">
                  <c:v>150.0</c:v>
                </c:pt>
                <c:pt idx="9">
                  <c:v>140.0</c:v>
                </c:pt>
                <c:pt idx="10">
                  <c:v>130.0</c:v>
                </c:pt>
                <c:pt idx="11">
                  <c:v>120.0</c:v>
                </c:pt>
                <c:pt idx="12">
                  <c:v>110.0</c:v>
                </c:pt>
                <c:pt idx="13">
                  <c:v>100.0</c:v>
                </c:pt>
                <c:pt idx="14">
                  <c:v>80.0</c:v>
                </c:pt>
                <c:pt idx="15">
                  <c:v>60.0</c:v>
                </c:pt>
                <c:pt idx="16">
                  <c:v>40.0</c:v>
                </c:pt>
                <c:pt idx="17">
                  <c:v>140.0</c:v>
                </c:pt>
              </c:numCache>
            </c:numRef>
          </c:xVal>
          <c:yVal>
            <c:numRef>
              <c:f>'10_series'!$F$2:$F$20</c:f>
              <c:numCache>
                <c:formatCode>0.000</c:formatCode>
                <c:ptCount val="19"/>
                <c:pt idx="0">
                  <c:v>1.4435</c:v>
                </c:pt>
                <c:pt idx="1">
                  <c:v>1.5398</c:v>
                </c:pt>
                <c:pt idx="2">
                  <c:v>1.6088</c:v>
                </c:pt>
                <c:pt idx="3">
                  <c:v>1.6128</c:v>
                </c:pt>
                <c:pt idx="4">
                  <c:v>1.6034</c:v>
                </c:pt>
                <c:pt idx="5">
                  <c:v>1.5915</c:v>
                </c:pt>
                <c:pt idx="6">
                  <c:v>1.5807</c:v>
                </c:pt>
                <c:pt idx="7">
                  <c:v>1.5695</c:v>
                </c:pt>
                <c:pt idx="8">
                  <c:v>1.5586</c:v>
                </c:pt>
                <c:pt idx="9">
                  <c:v>1.5413</c:v>
                </c:pt>
                <c:pt idx="10">
                  <c:v>1.5294</c:v>
                </c:pt>
                <c:pt idx="11">
                  <c:v>1.5044</c:v>
                </c:pt>
                <c:pt idx="12">
                  <c:v>1.4794</c:v>
                </c:pt>
                <c:pt idx="13">
                  <c:v>1.4461</c:v>
                </c:pt>
                <c:pt idx="14">
                  <c:v>1.3565</c:v>
                </c:pt>
                <c:pt idx="15">
                  <c:v>1.2066</c:v>
                </c:pt>
                <c:pt idx="16">
                  <c:v>0.9296</c:v>
                </c:pt>
                <c:pt idx="17">
                  <c:v>1.546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9526-42FC-943E-D473FBAA35A9}"/>
            </c:ext>
          </c:extLst>
        </c:ser>
        <c:ser>
          <c:idx val="3"/>
          <c:order val="3"/>
          <c:tx>
            <c:v>B_residual 10</c:v>
          </c:tx>
          <c:spPr>
            <a:ln w="28575">
              <a:noFill/>
            </a:ln>
          </c:spPr>
          <c:marker>
            <c:symbol val="circle"/>
            <c:size val="1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'10_series'!$I$2:$I$20</c:f>
                <c:numCache>
                  <c:formatCode>General</c:formatCode>
                  <c:ptCount val="19"/>
                  <c:pt idx="0">
                    <c:v>0.0028</c:v>
                  </c:pt>
                  <c:pt idx="1">
                    <c:v>0.0033</c:v>
                  </c:pt>
                  <c:pt idx="2">
                    <c:v>0.0056</c:v>
                  </c:pt>
                  <c:pt idx="3">
                    <c:v>0.0064</c:v>
                  </c:pt>
                  <c:pt idx="4">
                    <c:v>0.0109</c:v>
                  </c:pt>
                  <c:pt idx="5">
                    <c:v>0.0136</c:v>
                  </c:pt>
                  <c:pt idx="6">
                    <c:v>0.0135</c:v>
                  </c:pt>
                  <c:pt idx="7">
                    <c:v>0.015</c:v>
                  </c:pt>
                  <c:pt idx="8">
                    <c:v>0.0068</c:v>
                  </c:pt>
                  <c:pt idx="9">
                    <c:v>0.0122</c:v>
                  </c:pt>
                  <c:pt idx="10">
                    <c:v>0.0058</c:v>
                  </c:pt>
                  <c:pt idx="11">
                    <c:v>0.0101</c:v>
                  </c:pt>
                  <c:pt idx="12">
                    <c:v>0.0103</c:v>
                  </c:pt>
                  <c:pt idx="13">
                    <c:v>0.0109</c:v>
                  </c:pt>
                  <c:pt idx="14">
                    <c:v>0.0078</c:v>
                  </c:pt>
                  <c:pt idx="15">
                    <c:v>0.0057</c:v>
                  </c:pt>
                  <c:pt idx="16">
                    <c:v>0.0051</c:v>
                  </c:pt>
                  <c:pt idx="17">
                    <c:v>0.0029</c:v>
                  </c:pt>
                </c:numCache>
              </c:numRef>
            </c:plus>
            <c:minus>
              <c:numRef>
                <c:f>'10_series'!$I$2:$I$20</c:f>
                <c:numCache>
                  <c:formatCode>General</c:formatCode>
                  <c:ptCount val="19"/>
                  <c:pt idx="0">
                    <c:v>0.0028</c:v>
                  </c:pt>
                  <c:pt idx="1">
                    <c:v>0.0033</c:v>
                  </c:pt>
                  <c:pt idx="2">
                    <c:v>0.0056</c:v>
                  </c:pt>
                  <c:pt idx="3">
                    <c:v>0.0064</c:v>
                  </c:pt>
                  <c:pt idx="4">
                    <c:v>0.0109</c:v>
                  </c:pt>
                  <c:pt idx="5">
                    <c:v>0.0136</c:v>
                  </c:pt>
                  <c:pt idx="6">
                    <c:v>0.0135</c:v>
                  </c:pt>
                  <c:pt idx="7">
                    <c:v>0.015</c:v>
                  </c:pt>
                  <c:pt idx="8">
                    <c:v>0.0068</c:v>
                  </c:pt>
                  <c:pt idx="9">
                    <c:v>0.0122</c:v>
                  </c:pt>
                  <c:pt idx="10">
                    <c:v>0.0058</c:v>
                  </c:pt>
                  <c:pt idx="11">
                    <c:v>0.0101</c:v>
                  </c:pt>
                  <c:pt idx="12">
                    <c:v>0.0103</c:v>
                  </c:pt>
                  <c:pt idx="13">
                    <c:v>0.0109</c:v>
                  </c:pt>
                  <c:pt idx="14">
                    <c:v>0.0078</c:v>
                  </c:pt>
                  <c:pt idx="15">
                    <c:v>0.0057</c:v>
                  </c:pt>
                  <c:pt idx="16">
                    <c:v>0.0051</c:v>
                  </c:pt>
                  <c:pt idx="17">
                    <c:v>0.0029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noEndCap val="0"/>
            <c:val val="1.0"/>
          </c:errBars>
          <c:xVal>
            <c:numRef>
              <c:f>'10_series'!$A$2:$A$20</c:f>
              <c:numCache>
                <c:formatCode>General</c:formatCode>
                <c:ptCount val="19"/>
                <c:pt idx="0">
                  <c:v>100.0</c:v>
                </c:pt>
                <c:pt idx="1">
                  <c:v>140.0</c:v>
                </c:pt>
                <c:pt idx="2">
                  <c:v>200.0</c:v>
                </c:pt>
                <c:pt idx="3">
                  <c:v>200.0</c:v>
                </c:pt>
                <c:pt idx="4">
                  <c:v>190.0</c:v>
                </c:pt>
                <c:pt idx="5">
                  <c:v>180.0</c:v>
                </c:pt>
                <c:pt idx="6">
                  <c:v>170.0</c:v>
                </c:pt>
                <c:pt idx="7">
                  <c:v>160.0</c:v>
                </c:pt>
                <c:pt idx="8">
                  <c:v>150.0</c:v>
                </c:pt>
                <c:pt idx="9">
                  <c:v>140.0</c:v>
                </c:pt>
                <c:pt idx="10">
                  <c:v>130.0</c:v>
                </c:pt>
                <c:pt idx="11">
                  <c:v>120.0</c:v>
                </c:pt>
                <c:pt idx="12">
                  <c:v>110.0</c:v>
                </c:pt>
                <c:pt idx="13">
                  <c:v>100.0</c:v>
                </c:pt>
                <c:pt idx="14">
                  <c:v>80.0</c:v>
                </c:pt>
                <c:pt idx="15">
                  <c:v>60.0</c:v>
                </c:pt>
                <c:pt idx="16">
                  <c:v>40.0</c:v>
                </c:pt>
                <c:pt idx="17">
                  <c:v>140.0</c:v>
                </c:pt>
              </c:numCache>
            </c:numRef>
          </c:xVal>
          <c:yVal>
            <c:numRef>
              <c:f>'10_series'!$H$2:$H$20</c:f>
              <c:numCache>
                <c:formatCode>0.000</c:formatCode>
                <c:ptCount val="19"/>
                <c:pt idx="0">
                  <c:v>0.9774</c:v>
                </c:pt>
                <c:pt idx="1">
                  <c:v>0.9925</c:v>
                </c:pt>
                <c:pt idx="2">
                  <c:v>0.999</c:v>
                </c:pt>
                <c:pt idx="3">
                  <c:v>0.996</c:v>
                </c:pt>
                <c:pt idx="4">
                  <c:v>0.9975</c:v>
                </c:pt>
                <c:pt idx="5">
                  <c:v>0.9968</c:v>
                </c:pt>
                <c:pt idx="6">
                  <c:v>0.9959</c:v>
                </c:pt>
                <c:pt idx="7">
                  <c:v>0.9942</c:v>
                </c:pt>
                <c:pt idx="8">
                  <c:v>0.9915</c:v>
                </c:pt>
                <c:pt idx="9">
                  <c:v>0.991</c:v>
                </c:pt>
                <c:pt idx="10">
                  <c:v>0.99</c:v>
                </c:pt>
                <c:pt idx="11">
                  <c:v>0.9867</c:v>
                </c:pt>
                <c:pt idx="12">
                  <c:v>0.9834</c:v>
                </c:pt>
                <c:pt idx="13">
                  <c:v>0.9769</c:v>
                </c:pt>
                <c:pt idx="14">
                  <c:v>0.9535</c:v>
                </c:pt>
                <c:pt idx="15">
                  <c:v>0.9023</c:v>
                </c:pt>
                <c:pt idx="16">
                  <c:v>0.757</c:v>
                </c:pt>
                <c:pt idx="17">
                  <c:v>0.9949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9526-42FC-943E-D473FBAA35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06902552"/>
        <c:axId val="1808172296"/>
      </c:scatterChart>
      <c:valAx>
        <c:axId val="1806902552"/>
        <c:scaling>
          <c:orientation val="minMax"/>
          <c:max val="210.0"/>
          <c:min val="30.0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I [A]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808172296"/>
        <c:crosses val="autoZero"/>
        <c:crossBetween val="midCat"/>
        <c:majorUnit val="25.0"/>
      </c:valAx>
      <c:valAx>
        <c:axId val="1808172296"/>
        <c:scaling>
          <c:orientation val="minMax"/>
          <c:max val="1.7"/>
          <c:min val="0.7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B [T]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806902552"/>
        <c:crosses val="autoZero"/>
        <c:crossBetween val="midCat"/>
        <c:majorUnit val="0.1"/>
      </c:valAx>
    </c:plotArea>
    <c:legend>
      <c:legendPos val="t"/>
      <c:layout>
        <c:manualLayout>
          <c:xMode val="edge"/>
          <c:yMode val="edge"/>
          <c:x val="0.189438221699994"/>
          <c:y val="0.0353899146545735"/>
          <c:w val="0.778820814760889"/>
          <c:h val="0.0725618647754148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412C9-8780-4CA8-A789-7C7FEC95F581}" type="datetimeFigureOut">
              <a:rPr lang="en-US" smtClean="0"/>
              <a:t>11/17/16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61BE3-7C95-48FB-A2A7-C9DE39B39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257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1088F0-D738-4D45-B7CE-B444FEC1CA5A}" type="datetimeFigureOut">
              <a:rPr lang="en-US" smtClean="0"/>
              <a:t>11/17/16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607" y="4689240"/>
            <a:ext cx="5438464" cy="444293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55491-AAD7-4A91-A5AB-46A12C0BD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329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55491-AAD7-4A91-A5AB-46A12C0BD0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883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55491-AAD7-4A91-A5AB-46A12C0BD02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218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55491-AAD7-4A91-A5AB-46A12C0BD02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21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55491-AAD7-4A91-A5AB-46A12C0BD02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218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55491-AAD7-4A91-A5AB-46A12C0BD02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218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55491-AAD7-4A91-A5AB-46A12C0BD02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21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55491-AAD7-4A91-A5AB-46A12C0BD02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21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55491-AAD7-4A91-A5AB-46A12C0BD02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21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55491-AAD7-4A91-A5AB-46A12C0BD02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21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55491-AAD7-4A91-A5AB-46A12C0BD02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21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55491-AAD7-4A91-A5AB-46A12C0BD02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218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55491-AAD7-4A91-A5AB-46A12C0BD02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21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55491-AAD7-4A91-A5AB-46A12C0BD02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218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55491-AAD7-4A91-A5AB-46A12C0BD02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21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5466-8300-413D-B556-322410A97BCD}" type="datetime1">
              <a:rPr lang="en-US" smtClean="0"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D771-619A-4D97-BA46-8365111FB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228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D72D-302E-48E7-A254-E0E6B473EF1D}" type="datetime1">
              <a:rPr lang="en-US" smtClean="0"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D771-619A-4D97-BA46-8365111FB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980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19E4A-AD5E-4651-9ACE-95E7E0241CA9}" type="datetime1">
              <a:rPr lang="en-US" smtClean="0"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D771-619A-4D97-BA46-8365111FB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33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6815-EA0F-4A9F-9439-7EA0D203753A}" type="datetime1">
              <a:rPr lang="en-US" smtClean="0"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D771-619A-4D97-BA46-8365111FB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388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BB67B-D45F-4C66-B47C-F3953895C053}" type="datetime1">
              <a:rPr lang="en-US" smtClean="0"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D771-619A-4D97-BA46-8365111FB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478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4152-993B-4A19-876D-0ED5673CDCFF}" type="datetime1">
              <a:rPr lang="en-US" smtClean="0"/>
              <a:t>11/17/16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D771-619A-4D97-BA46-8365111FB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650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0B760-E953-48B9-BB27-0EF9FC1301C5}" type="datetime1">
              <a:rPr lang="en-US" smtClean="0"/>
              <a:t>11/17/16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D771-619A-4D97-BA46-8365111FB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1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FA89-5F49-4568-A466-62E96E06D8FF}" type="datetime1">
              <a:rPr lang="en-US" smtClean="0"/>
              <a:t>11/17/16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D771-619A-4D97-BA46-8365111FB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274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9248D-CA77-4724-B948-8C712B52436B}" type="datetime1">
              <a:rPr lang="en-US" smtClean="0"/>
              <a:t>11/17/16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D771-619A-4D97-BA46-8365111FB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038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98116-D8D5-4AB5-A2FC-E3F927904674}" type="datetime1">
              <a:rPr lang="en-US" smtClean="0"/>
              <a:t>11/17/16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D771-619A-4D97-BA46-8365111FB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96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33D3-1DE5-47F3-958B-AE4B5C4675D6}" type="datetime1">
              <a:rPr lang="en-US" smtClean="0"/>
              <a:t>11/17/16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D771-619A-4D97-BA46-8365111FB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70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F15D1-69E4-483F-85D8-DA55DE724B06}" type="datetime1">
              <a:rPr lang="en-US" smtClean="0"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8D771-619A-4D97-BA46-8365111FB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5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image" Target="../media/image12.jpeg"/><Relationship Id="rId8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7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115" y="1628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Baby MIND Detector Magnet System:</a:t>
            </a:r>
            <a:br>
              <a:rPr lang="en-US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 of Design, Manufacturing, Module Testing and System Integration</a:t>
            </a:r>
            <a:endParaRPr lang="en-US" sz="36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2664296"/>
          </a:xfrm>
        </p:spPr>
        <p:txBody>
          <a:bodyPr>
            <a:normAutofit lnSpcReduction="10000"/>
          </a:bodyPr>
          <a:lstStyle/>
          <a:p>
            <a:endParaRPr lang="en-US" sz="2000" b="1" dirty="0" smtClean="0">
              <a:solidFill>
                <a:schemeClr val="tx1"/>
              </a:solidFill>
            </a:endParaRPr>
          </a:p>
          <a:p>
            <a:endParaRPr lang="en-US" sz="2000" b="1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Gabriella Rolando, Philippe Benoit, Alexey Dudarev, Helder </a:t>
            </a:r>
            <a:r>
              <a:rPr lang="en-US" sz="2000" dirty="0">
                <a:solidFill>
                  <a:schemeClr val="tx1"/>
                </a:solidFill>
              </a:rPr>
              <a:t>Pais Da </a:t>
            </a:r>
            <a:r>
              <a:rPr lang="en-US" sz="2000" dirty="0" smtClean="0">
                <a:solidFill>
                  <a:schemeClr val="tx1"/>
                </a:solidFill>
              </a:rPr>
              <a:t>Silva and Herman ten Kate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Baby MIND collaboration meeting 17 November 2016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76200"/>
            <a:ext cx="1048544" cy="1048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88493" y="6492875"/>
            <a:ext cx="2133600" cy="365125"/>
          </a:xfrm>
        </p:spPr>
        <p:txBody>
          <a:bodyPr/>
          <a:lstStyle/>
          <a:p>
            <a:fld id="{2E18D771-619A-4D97-BA46-8365111FB6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643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00B0F0"/>
                </a:solidFill>
              </a:rPr>
              <a:t>Magnet module test - 2</a:t>
            </a:r>
            <a:endParaRPr lang="en-US" sz="3600" b="1" dirty="0">
              <a:solidFill>
                <a:srgbClr val="00B0F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15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7543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E18D771-619A-4D97-BA46-8365111FB66E}" type="slidenum">
              <a:rPr lang="en-US" smtClean="0"/>
              <a:t>10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796134" y="1476080"/>
            <a:ext cx="2844317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1</a:t>
            </a:r>
            <a:r>
              <a:rPr lang="en-US" sz="2000" b="1" baseline="30000" dirty="0" smtClean="0">
                <a:solidFill>
                  <a:srgbClr val="0070C0"/>
                </a:solidFill>
              </a:rPr>
              <a:t>st</a:t>
            </a:r>
            <a:r>
              <a:rPr lang="en-US" sz="2000" b="1" dirty="0" smtClean="0">
                <a:solidFill>
                  <a:srgbClr val="0070C0"/>
                </a:solidFill>
              </a:rPr>
              <a:t> Armco plate</a:t>
            </a:r>
          </a:p>
          <a:p>
            <a:pPr marL="285750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solidFill>
                  <a:srgbClr val="0070C0"/>
                </a:solidFill>
              </a:rPr>
              <a:t>9 pick-up coils </a:t>
            </a:r>
            <a:r>
              <a:rPr lang="en-US" dirty="0" smtClean="0"/>
              <a:t>to check for </a:t>
            </a:r>
            <a:r>
              <a:rPr lang="en-US" dirty="0" smtClean="0">
                <a:solidFill>
                  <a:srgbClr val="0070C0"/>
                </a:solidFill>
              </a:rPr>
              <a:t>flux homogeneity </a:t>
            </a:r>
            <a:r>
              <a:rPr lang="en-US" dirty="0" smtClean="0"/>
              <a:t>in the plate (PC 1-9)</a:t>
            </a:r>
          </a:p>
          <a:p>
            <a:pPr marL="285750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70C0"/>
                </a:solidFill>
              </a:rPr>
              <a:t>1 pick-up coil </a:t>
            </a:r>
            <a:r>
              <a:rPr lang="en-US" dirty="0" smtClean="0"/>
              <a:t>in the center </a:t>
            </a:r>
            <a:r>
              <a:rPr lang="en-US" dirty="0" smtClean="0">
                <a:solidFill>
                  <a:srgbClr val="0070C0"/>
                </a:solidFill>
              </a:rPr>
              <a:t>enclosing all</a:t>
            </a:r>
            <a:r>
              <a:rPr lang="en-US" dirty="0" smtClean="0"/>
              <a:t> 3 </a:t>
            </a:r>
            <a:r>
              <a:rPr lang="en-US" dirty="0" smtClean="0">
                <a:solidFill>
                  <a:srgbClr val="0070C0"/>
                </a:solidFill>
              </a:rPr>
              <a:t>solenoids</a:t>
            </a:r>
            <a:r>
              <a:rPr lang="en-US" dirty="0" smtClean="0"/>
              <a:t> (PC10)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57" y="1476536"/>
            <a:ext cx="5120640" cy="384048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073619" y="2499206"/>
            <a:ext cx="6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PC1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68763" y="2391131"/>
            <a:ext cx="6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PC2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35965" y="2273537"/>
            <a:ext cx="6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PC3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74035" y="3212109"/>
            <a:ext cx="6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PC4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69180" y="3212272"/>
            <a:ext cx="6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PC5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35965" y="3223351"/>
            <a:ext cx="6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PC6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74035" y="4040901"/>
            <a:ext cx="6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PC7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80099" y="4117493"/>
            <a:ext cx="6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PC8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35965" y="4117492"/>
            <a:ext cx="6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PC9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04814" y="3172442"/>
            <a:ext cx="7624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PC10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96135" y="3910446"/>
            <a:ext cx="3217623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Successive plates</a:t>
            </a:r>
            <a:endParaRPr lang="en-US" sz="2000" b="1" dirty="0">
              <a:solidFill>
                <a:srgbClr val="0070C0"/>
              </a:solidFill>
            </a:endParaRPr>
          </a:p>
          <a:p>
            <a:pPr marL="285750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solidFill>
                  <a:srgbClr val="0070C0"/>
                </a:solidFill>
              </a:rPr>
              <a:t>1 </a:t>
            </a:r>
            <a:r>
              <a:rPr lang="en-US" dirty="0">
                <a:solidFill>
                  <a:srgbClr val="0070C0"/>
                </a:solidFill>
              </a:rPr>
              <a:t>pick-up coil </a:t>
            </a:r>
            <a:r>
              <a:rPr lang="en-US" dirty="0"/>
              <a:t>in the center enclosing all </a:t>
            </a:r>
            <a:r>
              <a:rPr lang="en-US" dirty="0">
                <a:solidFill>
                  <a:srgbClr val="0070C0"/>
                </a:solidFill>
              </a:rPr>
              <a:t>3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solenoids</a:t>
            </a:r>
            <a:r>
              <a:rPr lang="en-US" dirty="0"/>
              <a:t> (PC10)</a:t>
            </a:r>
          </a:p>
        </p:txBody>
      </p:sp>
    </p:spTree>
    <p:extLst>
      <p:ext uri="{BB962C8B-B14F-4D97-AF65-F5344CB8AC3E}">
        <p14:creationId xmlns:p14="http://schemas.microsoft.com/office/powerpoint/2010/main" val="3934847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00B0F0"/>
                </a:solidFill>
              </a:rPr>
              <a:t>1</a:t>
            </a:r>
            <a:r>
              <a:rPr lang="en-US" sz="2800" b="1" baseline="30000" dirty="0" smtClean="0">
                <a:solidFill>
                  <a:srgbClr val="00B0F0"/>
                </a:solidFill>
              </a:rPr>
              <a:t>st</a:t>
            </a:r>
            <a:r>
              <a:rPr lang="en-US" sz="2800" b="1" dirty="0" smtClean="0">
                <a:solidFill>
                  <a:srgbClr val="00B0F0"/>
                </a:solidFill>
              </a:rPr>
              <a:t> Armco plate test</a:t>
            </a:r>
            <a:endParaRPr lang="en-US" sz="3600" b="1" dirty="0">
              <a:solidFill>
                <a:srgbClr val="00B0F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15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7543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E18D771-619A-4D97-BA46-8365111FB66E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397629"/>
              </p:ext>
            </p:extLst>
          </p:nvPr>
        </p:nvGraphicFramePr>
        <p:xfrm>
          <a:off x="511656" y="1550902"/>
          <a:ext cx="4564400" cy="14833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41100"/>
                <a:gridCol w="1141100"/>
                <a:gridCol w="1141100"/>
                <a:gridCol w="1141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 [T]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Middle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Right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Top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Center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Bottom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148064" y="1718162"/>
            <a:ext cx="3632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I</a:t>
            </a:r>
            <a:r>
              <a:rPr lang="en-US" baseline="-25000" dirty="0" smtClean="0"/>
              <a:t>test</a:t>
            </a:r>
            <a:r>
              <a:rPr lang="en-US" dirty="0" smtClean="0"/>
              <a:t> = </a:t>
            </a:r>
            <a:r>
              <a:rPr lang="en-US" dirty="0" smtClean="0">
                <a:solidFill>
                  <a:srgbClr val="0070C0"/>
                </a:solidFill>
              </a:rPr>
              <a:t>140 A</a:t>
            </a:r>
          </a:p>
          <a:p>
            <a:pPr marL="285750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</a:rPr>
              <a:t>B ≥ 1.5 T </a:t>
            </a:r>
            <a:r>
              <a:rPr lang="en-US" dirty="0" smtClean="0"/>
              <a:t>everywhere in the plate</a:t>
            </a:r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Field homogeneity </a:t>
            </a:r>
            <a:r>
              <a:rPr lang="el-GR" dirty="0" smtClean="0">
                <a:solidFill>
                  <a:srgbClr val="0070C0"/>
                </a:solidFill>
              </a:rPr>
              <a:t>Δ</a:t>
            </a:r>
            <a:r>
              <a:rPr lang="en-US" dirty="0" smtClean="0">
                <a:solidFill>
                  <a:srgbClr val="0070C0"/>
                </a:solidFill>
              </a:rPr>
              <a:t>B &lt; 5%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8427640"/>
              </p:ext>
            </p:extLst>
          </p:nvPr>
        </p:nvGraphicFramePr>
        <p:xfrm>
          <a:off x="3131840" y="3152775"/>
          <a:ext cx="5637384" cy="3588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ectangle 10"/>
          <p:cNvSpPr/>
          <p:nvPr/>
        </p:nvSpPr>
        <p:spPr>
          <a:xfrm>
            <a:off x="467544" y="980728"/>
            <a:ext cx="25585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Field homogeneity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67544" y="4082175"/>
            <a:ext cx="26642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Points are </a:t>
            </a:r>
            <a:r>
              <a:rPr lang="en-US" dirty="0" smtClean="0">
                <a:solidFill>
                  <a:srgbClr val="0070C0"/>
                </a:solidFill>
              </a:rPr>
              <a:t>average </a:t>
            </a:r>
            <a:r>
              <a:rPr lang="en-US" dirty="0" smtClean="0"/>
              <a:t>of at least </a:t>
            </a:r>
            <a:r>
              <a:rPr lang="en-US" dirty="0" smtClean="0">
                <a:solidFill>
                  <a:srgbClr val="0070C0"/>
                </a:solidFill>
              </a:rPr>
              <a:t>10</a:t>
            </a:r>
            <a:r>
              <a:rPr lang="en-US" dirty="0" smtClean="0"/>
              <a:t> ±I </a:t>
            </a:r>
            <a:r>
              <a:rPr lang="en-US" dirty="0" smtClean="0">
                <a:solidFill>
                  <a:srgbClr val="0070C0"/>
                </a:solidFill>
              </a:rPr>
              <a:t>cycles</a:t>
            </a:r>
          </a:p>
          <a:p>
            <a:pPr marL="285750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Error = ±</a:t>
            </a:r>
            <a:r>
              <a:rPr lang="el-GR" dirty="0" smtClean="0">
                <a:latin typeface="Calibri"/>
              </a:rPr>
              <a:t>σ</a:t>
            </a:r>
            <a:endParaRPr lang="en-US" dirty="0" smtClean="0"/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For </a:t>
            </a:r>
            <a:r>
              <a:rPr lang="en-US" dirty="0" smtClean="0">
                <a:solidFill>
                  <a:srgbClr val="0070C0"/>
                </a:solidFill>
              </a:rPr>
              <a:t>I &gt; 130 A</a:t>
            </a:r>
            <a:r>
              <a:rPr lang="en-US" dirty="0" smtClean="0"/>
              <a:t>,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B ≥ 1.5 </a:t>
            </a:r>
            <a:r>
              <a:rPr lang="en-US" dirty="0" smtClean="0">
                <a:solidFill>
                  <a:srgbClr val="0070C0"/>
                </a:solidFill>
              </a:rPr>
              <a:t>T</a:t>
            </a:r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According to</a:t>
            </a:r>
            <a:r>
              <a:rPr lang="en-US" dirty="0" smtClean="0">
                <a:solidFill>
                  <a:srgbClr val="0070C0"/>
                </a:solidFill>
              </a:rPr>
              <a:t> simulation I</a:t>
            </a:r>
            <a:r>
              <a:rPr lang="en-US" baseline="-25000" dirty="0" smtClean="0">
                <a:solidFill>
                  <a:srgbClr val="0070C0"/>
                </a:solidFill>
              </a:rPr>
              <a:t>op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=</a:t>
            </a:r>
            <a:r>
              <a:rPr lang="en-US" dirty="0" smtClean="0">
                <a:solidFill>
                  <a:srgbClr val="0070C0"/>
                </a:solidFill>
              </a:rPr>
              <a:t> 120 A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7544" y="3565541"/>
            <a:ext cx="22124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Armco B-I curve</a:t>
            </a:r>
            <a:endParaRPr lang="en-US" sz="24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964262" y="4046628"/>
            <a:ext cx="2297055" cy="0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403373" y="4262652"/>
            <a:ext cx="0" cy="1728192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876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533" y="2370206"/>
            <a:ext cx="2286000" cy="161925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00B0F0"/>
                </a:solidFill>
              </a:rPr>
              <a:t>Operating current</a:t>
            </a:r>
            <a:endParaRPr lang="en-US" sz="3600" b="1" dirty="0">
              <a:solidFill>
                <a:srgbClr val="00B0F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15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7543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E18D771-619A-4D97-BA46-8365111FB66E}" type="slidenum">
              <a:rPr lang="en-US" smtClean="0"/>
              <a:t>12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67544" y="1456567"/>
            <a:ext cx="68407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</a:rPr>
              <a:t>Operating current </a:t>
            </a:r>
            <a:r>
              <a:rPr lang="en-US" dirty="0" smtClean="0"/>
              <a:t>is set to </a:t>
            </a:r>
            <a:r>
              <a:rPr lang="en-US" dirty="0" smtClean="0">
                <a:solidFill>
                  <a:srgbClr val="0070C0"/>
                </a:solidFill>
              </a:rPr>
              <a:t>140 A</a:t>
            </a:r>
          </a:p>
          <a:p>
            <a:pPr marL="800100" lvl="1" indent="-342900">
              <a:lnSpc>
                <a:spcPts val="2400"/>
              </a:lnSpc>
              <a:buFont typeface="Wingdings" panose="05000000000000000000" pitchFamily="2" charset="2"/>
              <a:buChar char="v"/>
            </a:pPr>
            <a:r>
              <a:rPr lang="en-US" dirty="0" smtClean="0"/>
              <a:t>Ensure </a:t>
            </a:r>
            <a:r>
              <a:rPr lang="en-US" dirty="0" smtClean="0">
                <a:solidFill>
                  <a:srgbClr val="0070C0"/>
                </a:solidFill>
              </a:rPr>
              <a:t>1.5 T everyw</a:t>
            </a:r>
            <a:r>
              <a:rPr lang="en-US" dirty="0" smtClean="0"/>
              <a:t>here in the plate, including close to the side plates</a:t>
            </a:r>
          </a:p>
          <a:p>
            <a:pPr marL="800100" lvl="1" indent="-34290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</a:rPr>
              <a:t>Take advantage </a:t>
            </a:r>
            <a:r>
              <a:rPr lang="en-US" dirty="0" smtClean="0"/>
              <a:t>of the </a:t>
            </a:r>
            <a:r>
              <a:rPr lang="en-US" dirty="0" smtClean="0">
                <a:solidFill>
                  <a:srgbClr val="0070C0"/>
                </a:solidFill>
              </a:rPr>
              <a:t>maximum current </a:t>
            </a:r>
            <a:r>
              <a:rPr lang="en-US" dirty="0" smtClean="0"/>
              <a:t>delivered by </a:t>
            </a:r>
            <a:r>
              <a:rPr lang="en-US" dirty="0" smtClean="0">
                <a:solidFill>
                  <a:srgbClr val="0070C0"/>
                </a:solidFill>
              </a:rPr>
              <a:t>power supply (Delta SM 45 - 140)</a:t>
            </a:r>
          </a:p>
          <a:p>
            <a:pPr lvl="1">
              <a:lnSpc>
                <a:spcPts val="2400"/>
              </a:lnSpc>
            </a:pPr>
            <a:endParaRPr lang="en-US" dirty="0" smtClean="0"/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Coil </a:t>
            </a:r>
            <a:r>
              <a:rPr lang="en-US" dirty="0" smtClean="0">
                <a:solidFill>
                  <a:srgbClr val="0070C0"/>
                </a:solidFill>
              </a:rPr>
              <a:t>resistance</a:t>
            </a:r>
            <a:r>
              <a:rPr lang="en-US" dirty="0" smtClean="0"/>
              <a:t> is about </a:t>
            </a:r>
            <a:r>
              <a:rPr lang="en-US" dirty="0" smtClean="0">
                <a:solidFill>
                  <a:srgbClr val="0070C0"/>
                </a:solidFill>
              </a:rPr>
              <a:t>16.5 m</a:t>
            </a:r>
            <a:r>
              <a:rPr lang="el-GR" dirty="0" smtClean="0">
                <a:solidFill>
                  <a:srgbClr val="0070C0"/>
                </a:solidFill>
                <a:latin typeface="Calibri"/>
              </a:rPr>
              <a:t>Ω</a:t>
            </a:r>
            <a:r>
              <a:rPr lang="en-US" dirty="0" smtClean="0">
                <a:latin typeface="Calibri"/>
              </a:rPr>
              <a:t> per magnet module</a:t>
            </a:r>
          </a:p>
          <a:p>
            <a:pPr marL="742950" lvl="1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  <a:latin typeface="Calibri"/>
              </a:rPr>
              <a:t>Voltage drop </a:t>
            </a:r>
            <a:r>
              <a:rPr lang="en-US" dirty="0" smtClean="0">
                <a:latin typeface="Calibri"/>
              </a:rPr>
              <a:t>per magnet module is about </a:t>
            </a:r>
            <a:r>
              <a:rPr lang="en-US" dirty="0" smtClean="0">
                <a:solidFill>
                  <a:srgbClr val="0070C0"/>
                </a:solidFill>
                <a:latin typeface="Calibri"/>
              </a:rPr>
              <a:t>2.3 V</a:t>
            </a:r>
          </a:p>
          <a:p>
            <a:pPr marL="742950" lvl="1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  <a:latin typeface="Calibri"/>
              </a:rPr>
              <a:t>2 power supplies </a:t>
            </a:r>
            <a:r>
              <a:rPr lang="en-US" dirty="0" smtClean="0">
                <a:latin typeface="Calibri"/>
              </a:rPr>
              <a:t>are sufficient to power the Baby MIND coils</a:t>
            </a:r>
          </a:p>
          <a:p>
            <a:pPr marL="742950" lvl="1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  <a:latin typeface="Calibri"/>
              </a:rPr>
              <a:t>Power dissipation</a:t>
            </a:r>
            <a:r>
              <a:rPr lang="en-US" dirty="0" smtClean="0">
                <a:latin typeface="Calibri"/>
              </a:rPr>
              <a:t> is about </a:t>
            </a:r>
            <a:r>
              <a:rPr lang="en-US" dirty="0" smtClean="0">
                <a:solidFill>
                  <a:srgbClr val="0070C0"/>
                </a:solidFill>
                <a:latin typeface="Calibri"/>
              </a:rPr>
              <a:t>320 W</a:t>
            </a:r>
            <a:r>
              <a:rPr lang="en-US" dirty="0" smtClean="0">
                <a:latin typeface="Calibri"/>
              </a:rPr>
              <a:t> per magnet module </a:t>
            </a:r>
          </a:p>
          <a:p>
            <a:pPr marL="742950" lvl="1" indent="-285750">
              <a:lnSpc>
                <a:spcPts val="2400"/>
              </a:lnSpc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10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00B0F0"/>
                </a:solidFill>
              </a:rPr>
              <a:t>All Armco plates test</a:t>
            </a:r>
            <a:endParaRPr lang="en-US" sz="3600" b="1" dirty="0">
              <a:solidFill>
                <a:srgbClr val="00B0F0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7543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E18D771-619A-4D97-BA46-8365111FB66E}" type="slidenum">
              <a:rPr lang="en-US" smtClean="0"/>
              <a:t>13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5304" y="5013176"/>
            <a:ext cx="83031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buClr>
                <a:schemeClr val="tx1"/>
              </a:buClr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lnSpc>
                <a:spcPts val="2400"/>
              </a:lnSpc>
              <a:buClr>
                <a:schemeClr val="tx1"/>
              </a:buClr>
            </a:pPr>
            <a:endParaRPr lang="en-US" dirty="0" smtClean="0">
              <a:solidFill>
                <a:srgbClr val="0070C0"/>
              </a:solidFill>
            </a:endParaRPr>
          </a:p>
          <a:p>
            <a:pPr marL="342900" indent="-34290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B</a:t>
            </a:r>
            <a:r>
              <a:rPr lang="en-US" baseline="-25000" dirty="0" smtClean="0"/>
              <a:t>mean</a:t>
            </a:r>
            <a:r>
              <a:rPr lang="en-US" dirty="0" smtClean="0"/>
              <a:t> = 1.571± 0.023 T</a:t>
            </a:r>
          </a:p>
          <a:p>
            <a:pPr marL="342900" indent="-34290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Batch</a:t>
            </a:r>
            <a:r>
              <a:rPr lang="en-US" dirty="0" smtClean="0">
                <a:solidFill>
                  <a:srgbClr val="0070C0"/>
                </a:solidFill>
              </a:rPr>
              <a:t> 091611 </a:t>
            </a:r>
            <a:r>
              <a:rPr lang="en-US" dirty="0" smtClean="0"/>
              <a:t>has on average </a:t>
            </a:r>
            <a:r>
              <a:rPr lang="en-US" dirty="0" smtClean="0">
                <a:solidFill>
                  <a:srgbClr val="0070C0"/>
                </a:solidFill>
              </a:rPr>
              <a:t>better </a:t>
            </a:r>
            <a:r>
              <a:rPr lang="en-US" dirty="0" smtClean="0"/>
              <a:t>properties than batches </a:t>
            </a:r>
            <a:r>
              <a:rPr lang="en-US" dirty="0" smtClean="0">
                <a:solidFill>
                  <a:srgbClr val="0070C0"/>
                </a:solidFill>
              </a:rPr>
              <a:t>091621 </a:t>
            </a:r>
            <a:r>
              <a:rPr lang="en-US" dirty="0" smtClean="0"/>
              <a:t>and</a:t>
            </a:r>
            <a:r>
              <a:rPr lang="en-US" dirty="0" smtClean="0">
                <a:solidFill>
                  <a:srgbClr val="0070C0"/>
                </a:solidFill>
              </a:rPr>
              <a:t> 479231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0" y="1059446"/>
            <a:ext cx="9144000" cy="4430452"/>
            <a:chOff x="0" y="1059446"/>
            <a:chExt cx="9144000" cy="443045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059446"/>
              <a:ext cx="9144000" cy="4084003"/>
            </a:xfrm>
            <a:prstGeom prst="rect">
              <a:avLst/>
            </a:prstGeom>
          </p:spPr>
        </p:pic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3152775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 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1505991" y="4664081"/>
              <a:ext cx="94300" cy="518040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653863" y="4510840"/>
              <a:ext cx="325579" cy="539826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331640" y="5182121"/>
              <a:ext cx="107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70C0"/>
                  </a:solidFill>
                </a:rPr>
                <a:t>Batch Nr.</a:t>
              </a:r>
              <a:endParaRPr lang="en-US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15854" y="5034090"/>
              <a:ext cx="107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70C0"/>
                  </a:solidFill>
                </a:rPr>
                <a:t>Plate Nr.</a:t>
              </a:r>
              <a:endParaRPr lang="en-US" sz="14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744635" y="1903293"/>
              <a:ext cx="8158506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863588" y="1549414"/>
              <a:ext cx="6480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70C0"/>
                  </a:solidFill>
                </a:rPr>
                <a:t>1.5 T</a:t>
              </a:r>
              <a:endParaRPr lang="en-US" sz="1400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141" y="1431681"/>
            <a:ext cx="6730353" cy="405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83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00B0F0"/>
                </a:solidFill>
              </a:rPr>
              <a:t>Conclusion</a:t>
            </a:r>
            <a:endParaRPr lang="en-US" sz="3600" b="1" dirty="0">
              <a:solidFill>
                <a:srgbClr val="00B0F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15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7543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E18D771-619A-4D97-BA46-8365111FB66E}" type="slidenum">
              <a:rPr lang="en-US" smtClean="0"/>
              <a:t>14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40124" y="1268760"/>
            <a:ext cx="812501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Magnet module </a:t>
            </a:r>
            <a:r>
              <a:rPr lang="en-US" dirty="0" smtClean="0">
                <a:solidFill>
                  <a:srgbClr val="0070C0"/>
                </a:solidFill>
              </a:rPr>
              <a:t>assembly</a:t>
            </a:r>
            <a:r>
              <a:rPr lang="en-US" dirty="0" smtClean="0"/>
              <a:t> is proceeding well:</a:t>
            </a:r>
          </a:p>
          <a:p>
            <a:pPr marL="742950" lvl="1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dirty="0" smtClean="0"/>
              <a:t>Production rate is </a:t>
            </a:r>
            <a:r>
              <a:rPr lang="en-US" dirty="0" smtClean="0">
                <a:solidFill>
                  <a:srgbClr val="0070C0"/>
                </a:solidFill>
              </a:rPr>
              <a:t>2 modules</a:t>
            </a:r>
            <a:r>
              <a:rPr lang="en-US" dirty="0" smtClean="0"/>
              <a:t> per </a:t>
            </a:r>
            <a:r>
              <a:rPr lang="en-US" dirty="0" smtClean="0">
                <a:solidFill>
                  <a:srgbClr val="0070C0"/>
                </a:solidFill>
              </a:rPr>
              <a:t>week</a:t>
            </a:r>
          </a:p>
          <a:p>
            <a:pPr marL="742950" lvl="1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</a:rPr>
              <a:t>18 modules </a:t>
            </a:r>
            <a:r>
              <a:rPr lang="en-US" dirty="0" smtClean="0"/>
              <a:t>are fully </a:t>
            </a:r>
            <a:r>
              <a:rPr lang="en-US" dirty="0" smtClean="0">
                <a:solidFill>
                  <a:srgbClr val="0070C0"/>
                </a:solidFill>
              </a:rPr>
              <a:t>complete</a:t>
            </a:r>
            <a:r>
              <a:rPr lang="en-US" dirty="0" smtClean="0"/>
              <a:t> (assembled &amp; welded)</a:t>
            </a:r>
          </a:p>
          <a:p>
            <a:pPr marL="742950" lvl="1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70C0"/>
                </a:solidFill>
              </a:rPr>
              <a:t>2</a:t>
            </a:r>
            <a:r>
              <a:rPr lang="en-US" dirty="0" smtClean="0">
                <a:solidFill>
                  <a:srgbClr val="0070C0"/>
                </a:solidFill>
              </a:rPr>
              <a:t> modules </a:t>
            </a:r>
            <a:r>
              <a:rPr lang="en-US" dirty="0" smtClean="0"/>
              <a:t>are assembled and waiting </a:t>
            </a:r>
            <a:r>
              <a:rPr lang="en-US" dirty="0" smtClean="0">
                <a:solidFill>
                  <a:srgbClr val="0070C0"/>
                </a:solidFill>
              </a:rPr>
              <a:t>to be welded</a:t>
            </a:r>
          </a:p>
          <a:p>
            <a:pPr marL="742950" lvl="1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</a:rPr>
              <a:t>Production</a:t>
            </a:r>
            <a:r>
              <a:rPr lang="en-US" dirty="0" smtClean="0"/>
              <a:t> will be </a:t>
            </a:r>
            <a:r>
              <a:rPr lang="en-US" dirty="0" smtClean="0">
                <a:solidFill>
                  <a:srgbClr val="0070C0"/>
                </a:solidFill>
              </a:rPr>
              <a:t>concluded</a:t>
            </a:r>
            <a:r>
              <a:rPr lang="en-US" dirty="0" smtClean="0"/>
              <a:t> by </a:t>
            </a:r>
            <a:r>
              <a:rPr lang="en-US" dirty="0" smtClean="0">
                <a:solidFill>
                  <a:srgbClr val="0070C0"/>
                </a:solidFill>
              </a:rPr>
              <a:t>February 2017</a:t>
            </a:r>
          </a:p>
          <a:p>
            <a:pPr lvl="1">
              <a:lnSpc>
                <a:spcPts val="2400"/>
              </a:lnSpc>
            </a:pPr>
            <a:endParaRPr lang="en-US" dirty="0" smtClean="0"/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2 Delta SM 45 -140 </a:t>
            </a:r>
            <a:r>
              <a:rPr lang="en-US" dirty="0" smtClean="0">
                <a:solidFill>
                  <a:srgbClr val="0070C0"/>
                </a:solidFill>
              </a:rPr>
              <a:t>power supplies </a:t>
            </a:r>
            <a:r>
              <a:rPr lang="en-US" dirty="0" smtClean="0"/>
              <a:t>have been </a:t>
            </a:r>
            <a:r>
              <a:rPr lang="en-US" dirty="0" smtClean="0">
                <a:solidFill>
                  <a:srgbClr val="0070C0"/>
                </a:solidFill>
              </a:rPr>
              <a:t>ordered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Magnet module </a:t>
            </a:r>
            <a:r>
              <a:rPr lang="en-US" dirty="0" smtClean="0">
                <a:solidFill>
                  <a:srgbClr val="0070C0"/>
                </a:solidFill>
              </a:rPr>
              <a:t>test</a:t>
            </a:r>
            <a:r>
              <a:rPr lang="en-US" dirty="0" smtClean="0"/>
              <a:t> is also ongoing:</a:t>
            </a:r>
          </a:p>
          <a:p>
            <a:pPr marL="742950" lvl="1" indent="-285750">
              <a:lnSpc>
                <a:spcPts val="2400"/>
              </a:lnSpc>
              <a:buFont typeface="Wingdings" panose="05000000000000000000" pitchFamily="2" charset="2"/>
              <a:buChar char="v"/>
            </a:pPr>
            <a:r>
              <a:rPr lang="en-US" dirty="0" smtClean="0"/>
              <a:t>Operating </a:t>
            </a:r>
            <a:r>
              <a:rPr lang="en-US" dirty="0" smtClean="0">
                <a:solidFill>
                  <a:srgbClr val="0070C0"/>
                </a:solidFill>
              </a:rPr>
              <a:t>current</a:t>
            </a:r>
            <a:r>
              <a:rPr lang="en-US" dirty="0" smtClean="0"/>
              <a:t> is set to </a:t>
            </a:r>
            <a:r>
              <a:rPr lang="en-US" dirty="0" smtClean="0">
                <a:solidFill>
                  <a:srgbClr val="0070C0"/>
                </a:solidFill>
              </a:rPr>
              <a:t>140 A</a:t>
            </a:r>
          </a:p>
          <a:p>
            <a:pPr marL="742950" lvl="1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</a:rPr>
              <a:t>Power </a:t>
            </a:r>
            <a:r>
              <a:rPr lang="en-US" dirty="0" smtClean="0"/>
              <a:t>dissipation per module is about </a:t>
            </a:r>
            <a:r>
              <a:rPr lang="en-US" dirty="0" smtClean="0">
                <a:solidFill>
                  <a:srgbClr val="0070C0"/>
                </a:solidFill>
              </a:rPr>
              <a:t>320 W</a:t>
            </a:r>
          </a:p>
          <a:p>
            <a:pPr marL="742950" lvl="1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dirty="0" smtClean="0"/>
              <a:t>Some performance </a:t>
            </a:r>
            <a:r>
              <a:rPr lang="en-US" dirty="0" smtClean="0">
                <a:solidFill>
                  <a:srgbClr val="0070C0"/>
                </a:solidFill>
              </a:rPr>
              <a:t>differences </a:t>
            </a:r>
            <a:r>
              <a:rPr lang="en-US" dirty="0" smtClean="0"/>
              <a:t>are noticeable </a:t>
            </a:r>
            <a:r>
              <a:rPr lang="en-US" dirty="0" smtClean="0">
                <a:solidFill>
                  <a:srgbClr val="0070C0"/>
                </a:solidFill>
              </a:rPr>
              <a:t>between batches</a:t>
            </a:r>
            <a:r>
              <a:rPr lang="en-US" dirty="0" smtClean="0"/>
              <a:t>, but they are </a:t>
            </a:r>
            <a:r>
              <a:rPr lang="en-US" dirty="0" smtClean="0">
                <a:solidFill>
                  <a:srgbClr val="0070C0"/>
                </a:solidFill>
              </a:rPr>
              <a:t>below requested </a:t>
            </a:r>
            <a:r>
              <a:rPr lang="en-US" dirty="0" smtClean="0"/>
              <a:t>field</a:t>
            </a:r>
            <a:r>
              <a:rPr lang="en-US" dirty="0" smtClean="0">
                <a:solidFill>
                  <a:srgbClr val="0070C0"/>
                </a:solidFill>
              </a:rPr>
              <a:t> accuracy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67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687" y="1230455"/>
            <a:ext cx="3472085" cy="3080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00B0F0"/>
                </a:solidFill>
              </a:rPr>
              <a:t>Magnetic design &amp; material</a:t>
            </a:r>
            <a:endParaRPr lang="en-US" sz="3600" b="1" dirty="0">
              <a:solidFill>
                <a:srgbClr val="00B0F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15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7543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E18D771-619A-4D97-BA46-8365111FB66E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1090024"/>
            <a:ext cx="6264696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33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main plates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3.5 m x 2 m x 0.03 m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slits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2.8 m x 1 cm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side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plates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module: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32.5 cm x 2 m 10 mm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1288" y="2567276"/>
            <a:ext cx="5076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70C0"/>
                </a:solidFill>
              </a:rPr>
              <a:t>O</a:t>
            </a:r>
            <a:r>
              <a:rPr lang="en-US" sz="2400" dirty="0" smtClean="0">
                <a:solidFill>
                  <a:srgbClr val="0070C0"/>
                </a:solidFill>
              </a:rPr>
              <a:t>ptimal design for flux return </a:t>
            </a:r>
            <a:r>
              <a:rPr lang="en-US" sz="2400" dirty="0">
                <a:solidFill>
                  <a:srgbClr val="0070C0"/>
                </a:solidFill>
              </a:rPr>
              <a:t>independently from </a:t>
            </a:r>
            <a:r>
              <a:rPr lang="en-US" sz="2400" dirty="0" smtClean="0">
                <a:solidFill>
                  <a:srgbClr val="0070C0"/>
                </a:solidFill>
              </a:rPr>
              <a:t>material choice and </a:t>
            </a:r>
            <a:r>
              <a:rPr lang="en-US" sz="2400" dirty="0">
                <a:solidFill>
                  <a:srgbClr val="0070C0"/>
                </a:solidFill>
              </a:rPr>
              <a:t>coil winding </a:t>
            </a:r>
            <a:r>
              <a:rPr lang="en-US" sz="2400" dirty="0" smtClean="0">
                <a:solidFill>
                  <a:srgbClr val="0070C0"/>
                </a:solidFill>
              </a:rPr>
              <a:t>technique!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77" y="3923394"/>
            <a:ext cx="3733334" cy="2800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405588" y="4617404"/>
            <a:ext cx="4032448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selected material is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Armco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Based on literature properties,  a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1.5 T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homogenous B field requires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en-US" dirty="0" err="1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kA·m</a:t>
            </a:r>
            <a:endParaRPr lang="en-US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619672" y="4509120"/>
            <a:ext cx="0" cy="1276112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012435" y="4456468"/>
            <a:ext cx="476070" cy="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49068" y="4273043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B = 1.5 T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51620" y="5783024"/>
            <a:ext cx="1260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H</a:t>
            </a:r>
            <a:r>
              <a:rPr lang="en-US" sz="1600" b="1" dirty="0" smtClean="0">
                <a:solidFill>
                  <a:srgbClr val="0070C0"/>
                </a:solidFill>
              </a:rPr>
              <a:t> ~ 800 A/m</a:t>
            </a:r>
            <a:endParaRPr lang="en-US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949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00B0F0"/>
                </a:solidFill>
              </a:rPr>
              <a:t>Coil winding - 1</a:t>
            </a:r>
            <a:endParaRPr lang="en-US" sz="3600" b="1" dirty="0">
              <a:solidFill>
                <a:srgbClr val="00B0F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15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7543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E18D771-619A-4D97-BA46-8365111FB66E}" type="slidenum">
              <a:rPr lang="en-US" smtClean="0"/>
              <a:t>3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67544" y="1052736"/>
            <a:ext cx="8064896" cy="176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>
                <a:solidFill>
                  <a:srgbClr val="0070C0"/>
                </a:solidFill>
              </a:rPr>
              <a:t>Constraints</a:t>
            </a:r>
            <a:endParaRPr lang="en-US" dirty="0" smtClean="0"/>
          </a:p>
          <a:p>
            <a:pPr marL="285750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</a:rPr>
              <a:t>3</a:t>
            </a:r>
            <a:r>
              <a:rPr lang="en-US" dirty="0" smtClean="0"/>
              <a:t> solenoids at the </a:t>
            </a:r>
            <a:r>
              <a:rPr lang="en-US" dirty="0" smtClean="0">
                <a:solidFill>
                  <a:srgbClr val="0070C0"/>
                </a:solidFill>
              </a:rPr>
              <a:t>top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70C0"/>
                </a:solidFill>
              </a:rPr>
              <a:t>center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70C0"/>
                </a:solidFill>
              </a:rPr>
              <a:t>bottom</a:t>
            </a:r>
            <a:r>
              <a:rPr lang="en-US" dirty="0" smtClean="0"/>
              <a:t> of each plate</a:t>
            </a:r>
          </a:p>
          <a:p>
            <a:pPr marL="285750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</a:rPr>
              <a:t>Winding on separate plates </a:t>
            </a:r>
            <a:r>
              <a:rPr lang="en-US" dirty="0" smtClean="0"/>
              <a:t>is practical, but </a:t>
            </a:r>
            <a:r>
              <a:rPr lang="en-US" dirty="0" smtClean="0">
                <a:solidFill>
                  <a:srgbClr val="0070C0"/>
                </a:solidFill>
              </a:rPr>
              <a:t>bad for flux </a:t>
            </a:r>
            <a:r>
              <a:rPr lang="en-US" dirty="0" smtClean="0"/>
              <a:t>return</a:t>
            </a:r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The</a:t>
            </a:r>
            <a:r>
              <a:rPr lang="en-US" dirty="0" smtClean="0">
                <a:solidFill>
                  <a:srgbClr val="0070C0"/>
                </a:solidFill>
              </a:rPr>
              <a:t> welded </a:t>
            </a:r>
            <a:r>
              <a:rPr lang="en-US" dirty="0">
                <a:solidFill>
                  <a:srgbClr val="0070C0"/>
                </a:solidFill>
              </a:rPr>
              <a:t>terminals </a:t>
            </a:r>
            <a:r>
              <a:rPr lang="en-US" dirty="0"/>
              <a:t>of the turns </a:t>
            </a:r>
            <a:r>
              <a:rPr lang="en-US" dirty="0" smtClean="0"/>
              <a:t>must be </a:t>
            </a:r>
            <a:r>
              <a:rPr lang="en-US" dirty="0"/>
              <a:t>at the </a:t>
            </a:r>
            <a:r>
              <a:rPr lang="en-US" dirty="0">
                <a:solidFill>
                  <a:srgbClr val="0070C0"/>
                </a:solidFill>
              </a:rPr>
              <a:t>top or bottom </a:t>
            </a:r>
            <a:r>
              <a:rPr lang="en-US" dirty="0"/>
              <a:t>of the plate </a:t>
            </a:r>
            <a:r>
              <a:rPr lang="en-US" dirty="0" smtClean="0"/>
              <a:t>to </a:t>
            </a:r>
            <a:r>
              <a:rPr lang="en-US" dirty="0">
                <a:solidFill>
                  <a:srgbClr val="0070C0"/>
                </a:solidFill>
              </a:rPr>
              <a:t>avoid damaging </a:t>
            </a:r>
            <a:r>
              <a:rPr lang="en-US" dirty="0"/>
              <a:t>the </a:t>
            </a:r>
            <a:r>
              <a:rPr lang="en-US" dirty="0" smtClean="0">
                <a:solidFill>
                  <a:srgbClr val="0070C0"/>
                </a:solidFill>
              </a:rPr>
              <a:t>insulation</a:t>
            </a:r>
            <a:r>
              <a:rPr lang="en-US" dirty="0" smtClean="0"/>
              <a:t>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935" y="2948040"/>
            <a:ext cx="4331429" cy="32485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7544" y="3152775"/>
            <a:ext cx="3888432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Aft>
                <a:spcPts val="600"/>
              </a:spcAft>
            </a:pPr>
            <a:r>
              <a:rPr lang="en-US" sz="2400" b="1" dirty="0" smtClean="0">
                <a:solidFill>
                  <a:srgbClr val="0070C0"/>
                </a:solidFill>
              </a:rPr>
              <a:t>Solution</a:t>
            </a:r>
            <a:endParaRPr lang="en-US" dirty="0" smtClean="0"/>
          </a:p>
          <a:p>
            <a:pPr marL="285750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70C0"/>
                </a:solidFill>
              </a:rPr>
              <a:t>S</a:t>
            </a:r>
            <a:r>
              <a:rPr lang="en-US" b="1" dirty="0" smtClean="0">
                <a:solidFill>
                  <a:srgbClr val="0070C0"/>
                </a:solidFill>
              </a:rPr>
              <a:t>ewed coil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design: the conductor </a:t>
            </a:r>
            <a:r>
              <a:rPr lang="en-US" dirty="0"/>
              <a:t>is bent </a:t>
            </a:r>
            <a:r>
              <a:rPr lang="en-US" dirty="0" smtClean="0"/>
              <a:t>such as to </a:t>
            </a:r>
            <a:r>
              <a:rPr lang="en-US" dirty="0"/>
              <a:t>pass through </a:t>
            </a:r>
            <a:r>
              <a:rPr lang="en-US" dirty="0" smtClean="0"/>
              <a:t>the </a:t>
            </a:r>
            <a:r>
              <a:rPr lang="en-US" dirty="0"/>
              <a:t>slits and it </a:t>
            </a:r>
            <a:r>
              <a:rPr lang="en-US" dirty="0" smtClean="0"/>
              <a:t>is </a:t>
            </a:r>
            <a:r>
              <a:rPr lang="en-US" dirty="0"/>
              <a:t>welded to the neighbor conductors at the top and bottom of </a:t>
            </a:r>
            <a:r>
              <a:rPr lang="en-US" dirty="0" smtClean="0"/>
              <a:t>the </a:t>
            </a:r>
            <a:r>
              <a:rPr lang="en-US" dirty="0"/>
              <a:t>plate</a:t>
            </a:r>
            <a:r>
              <a:rPr lang="en-US" dirty="0" smtClean="0"/>
              <a:t> </a:t>
            </a:r>
          </a:p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0070C0"/>
                </a:solidFill>
              </a:rPr>
              <a:t>conductor </a:t>
            </a:r>
            <a:r>
              <a:rPr lang="en-US" dirty="0" smtClean="0"/>
              <a:t>is a </a:t>
            </a:r>
            <a:r>
              <a:rPr lang="en-US" dirty="0" smtClean="0">
                <a:solidFill>
                  <a:srgbClr val="0070C0"/>
                </a:solidFill>
              </a:rPr>
              <a:t>4 mm x 50 </a:t>
            </a:r>
            <a:r>
              <a:rPr lang="en-US" dirty="0">
                <a:solidFill>
                  <a:srgbClr val="0070C0"/>
                </a:solidFill>
              </a:rPr>
              <a:t>m</a:t>
            </a:r>
            <a:r>
              <a:rPr lang="en-US" dirty="0" smtClean="0">
                <a:solidFill>
                  <a:srgbClr val="0070C0"/>
                </a:solidFill>
              </a:rPr>
              <a:t>m aluminum</a:t>
            </a:r>
            <a:r>
              <a:rPr lang="en-US" dirty="0" smtClean="0"/>
              <a:t> strip</a:t>
            </a:r>
          </a:p>
        </p:txBody>
      </p:sp>
    </p:spTree>
    <p:extLst>
      <p:ext uri="{BB962C8B-B14F-4D97-AF65-F5344CB8AC3E}">
        <p14:creationId xmlns:p14="http://schemas.microsoft.com/office/powerpoint/2010/main" val="1450160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00B0F0"/>
                </a:solidFill>
              </a:rPr>
              <a:t>Coil winding - 2</a:t>
            </a:r>
            <a:endParaRPr lang="en-US" sz="3600" b="1" dirty="0">
              <a:solidFill>
                <a:srgbClr val="00B0F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15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7543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E18D771-619A-4D97-BA46-8365111FB66E}" type="slidenum">
              <a:rPr lang="en-US" smtClean="0"/>
              <a:t>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00734" y="980728"/>
            <a:ext cx="82757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4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In the </a:t>
            </a:r>
            <a:r>
              <a:rPr lang="en-US" dirty="0" smtClean="0">
                <a:solidFill>
                  <a:srgbClr val="0070C0"/>
                </a:solidFill>
              </a:rPr>
              <a:t>sewed coil </a:t>
            </a:r>
            <a:r>
              <a:rPr lang="en-US" dirty="0" smtClean="0"/>
              <a:t>design </a:t>
            </a:r>
            <a:r>
              <a:rPr lang="en-US" dirty="0"/>
              <a:t>the </a:t>
            </a:r>
            <a:r>
              <a:rPr lang="en-US" dirty="0">
                <a:solidFill>
                  <a:srgbClr val="0070C0"/>
                </a:solidFill>
              </a:rPr>
              <a:t>two halves </a:t>
            </a:r>
            <a:r>
              <a:rPr lang="en-US" dirty="0"/>
              <a:t>of </a:t>
            </a:r>
            <a:r>
              <a:rPr lang="en-US" dirty="0" smtClean="0"/>
              <a:t>each </a:t>
            </a:r>
            <a:r>
              <a:rPr lang="en-US" dirty="0">
                <a:solidFill>
                  <a:srgbClr val="0070C0"/>
                </a:solidFill>
              </a:rPr>
              <a:t>turn</a:t>
            </a:r>
            <a:r>
              <a:rPr lang="en-US" dirty="0"/>
              <a:t> </a:t>
            </a:r>
            <a:r>
              <a:rPr lang="en-US" dirty="0" smtClean="0"/>
              <a:t>are </a:t>
            </a:r>
            <a:r>
              <a:rPr lang="en-US" dirty="0" smtClean="0">
                <a:solidFill>
                  <a:srgbClr val="0070C0"/>
                </a:solidFill>
              </a:rPr>
              <a:t>shifted</a:t>
            </a:r>
          </a:p>
          <a:p>
            <a:pPr marL="285750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n-US" dirty="0" smtClean="0">
                <a:solidFill>
                  <a:srgbClr val="0070C0"/>
                </a:solidFill>
              </a:rPr>
              <a:t>ingle plates </a:t>
            </a:r>
            <a:r>
              <a:rPr lang="en-US" dirty="0" smtClean="0"/>
              <a:t>are </a:t>
            </a:r>
            <a:r>
              <a:rPr lang="en-US" dirty="0">
                <a:solidFill>
                  <a:srgbClr val="0070C0"/>
                </a:solidFill>
              </a:rPr>
              <a:t>effectively magnetized</a:t>
            </a:r>
            <a:r>
              <a:rPr lang="en-US" dirty="0"/>
              <a:t> even </a:t>
            </a:r>
            <a:r>
              <a:rPr lang="en-US" dirty="0" smtClean="0"/>
              <a:t>with a low number </a:t>
            </a:r>
            <a:r>
              <a:rPr lang="en-US" dirty="0"/>
              <a:t>of turns </a:t>
            </a:r>
            <a:endParaRPr lang="en-US" dirty="0" smtClean="0"/>
          </a:p>
          <a:p>
            <a:pPr marL="285750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70C0"/>
                </a:solidFill>
              </a:rPr>
              <a:t>I</a:t>
            </a:r>
            <a:r>
              <a:rPr lang="en-US" dirty="0" smtClean="0">
                <a:solidFill>
                  <a:srgbClr val="0070C0"/>
                </a:solidFill>
              </a:rPr>
              <a:t>rregular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smtClean="0"/>
              <a:t>field </a:t>
            </a:r>
            <a:r>
              <a:rPr lang="en-US" dirty="0" smtClean="0">
                <a:solidFill>
                  <a:srgbClr val="0070C0"/>
                </a:solidFill>
              </a:rPr>
              <a:t>patterns </a:t>
            </a:r>
            <a:r>
              <a:rPr lang="en-US" dirty="0"/>
              <a:t> </a:t>
            </a:r>
            <a:r>
              <a:rPr lang="en-US" dirty="0" smtClean="0"/>
              <a:t>originate in </a:t>
            </a:r>
            <a:r>
              <a:rPr lang="en-US" dirty="0">
                <a:solidFill>
                  <a:srgbClr val="0070C0"/>
                </a:solidFill>
              </a:rPr>
              <a:t>stacks</a:t>
            </a:r>
            <a:r>
              <a:rPr lang="en-US" dirty="0"/>
              <a:t> of plates </a:t>
            </a:r>
            <a:r>
              <a:rPr lang="en-US" dirty="0" smtClean="0"/>
              <a:t>when the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number </a:t>
            </a:r>
            <a:r>
              <a:rPr lang="en-US" dirty="0"/>
              <a:t>of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turns</a:t>
            </a:r>
            <a:r>
              <a:rPr lang="en-US" dirty="0" smtClean="0"/>
              <a:t> is </a:t>
            </a:r>
            <a:r>
              <a:rPr lang="en-US" dirty="0" smtClean="0">
                <a:solidFill>
                  <a:srgbClr val="0070C0"/>
                </a:solidFill>
              </a:rPr>
              <a:t>low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59" y="1996391"/>
            <a:ext cx="8331429" cy="449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570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00B0F0"/>
                </a:solidFill>
              </a:rPr>
              <a:t>Coil winding - 3</a:t>
            </a:r>
            <a:endParaRPr lang="en-US" sz="3600" b="1" dirty="0">
              <a:solidFill>
                <a:srgbClr val="00B0F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15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7543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E18D771-619A-4D97-BA46-8365111FB66E}" type="slidenum">
              <a:rPr lang="en-US" smtClean="0"/>
              <a:t>5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00734" y="980728"/>
            <a:ext cx="8275722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0070C0"/>
                </a:solidFill>
              </a:rPr>
              <a:t>problem</a:t>
            </a:r>
            <a:r>
              <a:rPr lang="en-US" dirty="0" smtClean="0"/>
              <a:t> is </a:t>
            </a:r>
            <a:r>
              <a:rPr lang="en-US" dirty="0" smtClean="0">
                <a:solidFill>
                  <a:srgbClr val="0070C0"/>
                </a:solidFill>
              </a:rPr>
              <a:t>solved</a:t>
            </a:r>
            <a:r>
              <a:rPr lang="en-US" dirty="0" smtClean="0"/>
              <a:t> by:</a:t>
            </a:r>
          </a:p>
          <a:p>
            <a:pPr marL="742950" lvl="1" indent="-285750"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Using a sufficiently high number of turns, i.e. </a:t>
            </a:r>
            <a:r>
              <a:rPr lang="en-US" dirty="0" smtClean="0">
                <a:solidFill>
                  <a:srgbClr val="0070C0"/>
                </a:solidFill>
              </a:rPr>
              <a:t>25 turns </a:t>
            </a:r>
          </a:p>
          <a:p>
            <a:pPr marL="742950" lvl="1" indent="-28575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solidFill>
                  <a:srgbClr val="0070C0"/>
                </a:solidFill>
              </a:rPr>
              <a:t>Powering</a:t>
            </a:r>
            <a:r>
              <a:rPr lang="en-US" dirty="0" smtClean="0"/>
              <a:t> the coil in stacked assemblies according to the </a:t>
            </a:r>
            <a:r>
              <a:rPr lang="en-US" dirty="0" smtClean="0">
                <a:solidFill>
                  <a:srgbClr val="0070C0"/>
                </a:solidFill>
              </a:rPr>
              <a:t>scheme below 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03" y="1966778"/>
            <a:ext cx="7400925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125665" y="2204864"/>
            <a:ext cx="1682496" cy="2743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129971" y="2492895"/>
            <a:ext cx="1683807" cy="27728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175760" y="2164335"/>
            <a:ext cx="1602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Negative current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97514" y="2452413"/>
            <a:ext cx="1602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Positive current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8057" y="5910414"/>
            <a:ext cx="82757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/>
              <a:t>This layout also </a:t>
            </a:r>
            <a:r>
              <a:rPr lang="en-US" dirty="0" smtClean="0">
                <a:solidFill>
                  <a:srgbClr val="0070C0"/>
                </a:solidFill>
              </a:rPr>
              <a:t>minimizes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rgbClr val="0070C0"/>
                </a:solidFill>
              </a:rPr>
              <a:t>length</a:t>
            </a:r>
            <a:r>
              <a:rPr lang="en-US" dirty="0" smtClean="0"/>
              <a:t> of the </a:t>
            </a:r>
            <a:r>
              <a:rPr lang="en-US" dirty="0" smtClean="0">
                <a:solidFill>
                  <a:srgbClr val="0070C0"/>
                </a:solidFill>
              </a:rPr>
              <a:t>electric interconnections </a:t>
            </a:r>
            <a:r>
              <a:rPr lang="en-US" dirty="0" smtClean="0"/>
              <a:t>between plates.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477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00B0F0"/>
                </a:solidFill>
              </a:rPr>
              <a:t>Magnetic field map - </a:t>
            </a:r>
            <a:r>
              <a:rPr lang="en-US" sz="2800" b="1" dirty="0" err="1" smtClean="0">
                <a:solidFill>
                  <a:srgbClr val="00B0F0"/>
                </a:solidFill>
              </a:rPr>
              <a:t>Bx</a:t>
            </a:r>
            <a:endParaRPr lang="en-US" sz="3600" b="1" dirty="0">
              <a:solidFill>
                <a:srgbClr val="00B0F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15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7543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E18D771-619A-4D97-BA46-8365111FB66E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07002" y="6052281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0070C0"/>
                </a:solidFill>
              </a:rPr>
              <a:t>B</a:t>
            </a:r>
            <a:r>
              <a:rPr lang="en-US" sz="2000" b="1" baseline="-25000" dirty="0" err="1" smtClean="0">
                <a:solidFill>
                  <a:srgbClr val="0070C0"/>
                </a:solidFill>
              </a:rPr>
              <a:t>x</a:t>
            </a:r>
            <a:r>
              <a:rPr lang="en-US" sz="2000" b="1" dirty="0" smtClean="0">
                <a:solidFill>
                  <a:srgbClr val="0070C0"/>
                </a:solidFill>
              </a:rPr>
              <a:t> in the outer plate of a stack of 3 plates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06" y="953132"/>
            <a:ext cx="8545715" cy="4973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7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00B0F0"/>
                </a:solidFill>
              </a:rPr>
              <a:t>Conductor preparation</a:t>
            </a:r>
            <a:endParaRPr lang="en-US" sz="3600" b="1" dirty="0">
              <a:solidFill>
                <a:srgbClr val="00B0F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15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7543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E18D771-619A-4D97-BA46-8365111FB66E}" type="slidenum">
              <a:rPr lang="en-US" smtClean="0"/>
              <a:t>7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44799" y="1052707"/>
            <a:ext cx="3564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solidFill>
                  <a:srgbClr val="0070C0"/>
                </a:solidFill>
              </a:rPr>
              <a:t>Cut</a:t>
            </a:r>
            <a:r>
              <a:rPr lang="en-US" dirty="0" smtClean="0"/>
              <a:t> the aluminum </a:t>
            </a:r>
            <a:r>
              <a:rPr lang="en-US" dirty="0" smtClean="0">
                <a:solidFill>
                  <a:srgbClr val="0070C0"/>
                </a:solidFill>
              </a:rPr>
              <a:t>conductor spools </a:t>
            </a:r>
            <a:r>
              <a:rPr lang="en-US" dirty="0" smtClean="0"/>
              <a:t>in pieces of length equal to half turn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endParaRPr lang="en-US" dirty="0" smtClean="0"/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solidFill>
                  <a:srgbClr val="0070C0"/>
                </a:solidFill>
              </a:rPr>
              <a:t>Install insulation </a:t>
            </a:r>
            <a:r>
              <a:rPr lang="en-US" dirty="0" smtClean="0"/>
              <a:t>tightly around the conductor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endParaRPr lang="en-US" dirty="0"/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solidFill>
                  <a:srgbClr val="0070C0"/>
                </a:solidFill>
              </a:rPr>
              <a:t>Pre-bend</a:t>
            </a:r>
            <a:r>
              <a:rPr lang="en-US" dirty="0" smtClean="0"/>
              <a:t> the</a:t>
            </a:r>
            <a:r>
              <a:rPr lang="en-US" dirty="0" smtClean="0">
                <a:solidFill>
                  <a:srgbClr val="0070C0"/>
                </a:solidFill>
              </a:rPr>
              <a:t> conductor </a:t>
            </a:r>
            <a:r>
              <a:rPr lang="en-US" dirty="0" smtClean="0"/>
              <a:t>pieces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38" y="836712"/>
            <a:ext cx="1655064" cy="21904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268759"/>
            <a:ext cx="1645920" cy="2190404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38" y="3328090"/>
            <a:ext cx="1655064" cy="21904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165302"/>
            <a:ext cx="1645920" cy="219040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17031"/>
            <a:ext cx="1645920" cy="219040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583" y="3713707"/>
            <a:ext cx="1645920" cy="2194560"/>
          </a:xfrm>
          <a:prstGeom prst="rect">
            <a:avLst/>
          </a:prstGeom>
        </p:spPr>
      </p:pic>
      <p:sp>
        <p:nvSpPr>
          <p:cNvPr id="18" name="Freeform 17"/>
          <p:cNvSpPr/>
          <p:nvPr/>
        </p:nvSpPr>
        <p:spPr>
          <a:xfrm>
            <a:off x="2202873" y="858019"/>
            <a:ext cx="405245" cy="378499"/>
          </a:xfrm>
          <a:custGeom>
            <a:avLst/>
            <a:gdLst>
              <a:gd name="connsiteX0" fmla="*/ 0 w 405245"/>
              <a:gd name="connsiteY0" fmla="*/ 56381 h 378499"/>
              <a:gd name="connsiteX1" fmla="*/ 301336 w 405245"/>
              <a:gd name="connsiteY1" fmla="*/ 25208 h 378499"/>
              <a:gd name="connsiteX2" fmla="*/ 405245 w 405245"/>
              <a:gd name="connsiteY2" fmla="*/ 378499 h 378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5245" h="378499">
                <a:moveTo>
                  <a:pt x="0" y="56381"/>
                </a:moveTo>
                <a:cubicBezTo>
                  <a:pt x="116897" y="13951"/>
                  <a:pt x="233795" y="-28478"/>
                  <a:pt x="301336" y="25208"/>
                </a:cubicBezTo>
                <a:cubicBezTo>
                  <a:pt x="368877" y="78894"/>
                  <a:pt x="394854" y="321349"/>
                  <a:pt x="405245" y="378499"/>
                </a:cubicBezTo>
              </a:path>
            </a:pathLst>
          </a:custGeom>
          <a:noFill/>
          <a:ln>
            <a:solidFill>
              <a:srgbClr val="0070C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1943100" y="3111667"/>
            <a:ext cx="446809" cy="182251"/>
          </a:xfrm>
          <a:custGeom>
            <a:avLst/>
            <a:gdLst>
              <a:gd name="connsiteX0" fmla="*/ 446809 w 446809"/>
              <a:gd name="connsiteY0" fmla="*/ 15997 h 182251"/>
              <a:gd name="connsiteX1" fmla="*/ 135082 w 446809"/>
              <a:gd name="connsiteY1" fmla="*/ 15997 h 182251"/>
              <a:gd name="connsiteX2" fmla="*/ 0 w 446809"/>
              <a:gd name="connsiteY2" fmla="*/ 182251 h 182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6809" h="182251">
                <a:moveTo>
                  <a:pt x="446809" y="15997"/>
                </a:moveTo>
                <a:cubicBezTo>
                  <a:pt x="328179" y="2142"/>
                  <a:pt x="209550" y="-11712"/>
                  <a:pt x="135082" y="15997"/>
                </a:cubicBezTo>
                <a:cubicBezTo>
                  <a:pt x="60614" y="43706"/>
                  <a:pt x="20782" y="140687"/>
                  <a:pt x="0" y="182251"/>
                </a:cubicBezTo>
              </a:path>
            </a:pathLst>
          </a:custGeom>
          <a:noFill/>
          <a:ln>
            <a:solidFill>
              <a:srgbClr val="0070C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1226127" y="5548745"/>
            <a:ext cx="1153391" cy="585412"/>
          </a:xfrm>
          <a:custGeom>
            <a:avLst/>
            <a:gdLst>
              <a:gd name="connsiteX0" fmla="*/ 0 w 1153391"/>
              <a:gd name="connsiteY0" fmla="*/ 0 h 585412"/>
              <a:gd name="connsiteX1" fmla="*/ 436418 w 1153391"/>
              <a:gd name="connsiteY1" fmla="*/ 571500 h 585412"/>
              <a:gd name="connsiteX2" fmla="*/ 1153391 w 1153391"/>
              <a:gd name="connsiteY2" fmla="*/ 353291 h 58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3391" h="585412">
                <a:moveTo>
                  <a:pt x="0" y="0"/>
                </a:moveTo>
                <a:cubicBezTo>
                  <a:pt x="122093" y="256309"/>
                  <a:pt x="244186" y="512618"/>
                  <a:pt x="436418" y="571500"/>
                </a:cubicBezTo>
                <a:cubicBezTo>
                  <a:pt x="628650" y="630382"/>
                  <a:pt x="891020" y="491836"/>
                  <a:pt x="1153391" y="353291"/>
                </a:cubicBezTo>
              </a:path>
            </a:pathLst>
          </a:custGeom>
          <a:noFill/>
          <a:ln>
            <a:solidFill>
              <a:srgbClr val="0070C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3678382" y="3805142"/>
            <a:ext cx="883227" cy="340831"/>
          </a:xfrm>
          <a:custGeom>
            <a:avLst/>
            <a:gdLst>
              <a:gd name="connsiteX0" fmla="*/ 0 w 883227"/>
              <a:gd name="connsiteY0" fmla="*/ 340831 h 340831"/>
              <a:gd name="connsiteX1" fmla="*/ 446809 w 883227"/>
              <a:gd name="connsiteY1" fmla="*/ 8322 h 340831"/>
              <a:gd name="connsiteX2" fmla="*/ 883227 w 883227"/>
              <a:gd name="connsiteY2" fmla="*/ 133013 h 340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227" h="340831">
                <a:moveTo>
                  <a:pt x="0" y="340831"/>
                </a:moveTo>
                <a:cubicBezTo>
                  <a:pt x="149802" y="191894"/>
                  <a:pt x="299605" y="42958"/>
                  <a:pt x="446809" y="8322"/>
                </a:cubicBezTo>
                <a:cubicBezTo>
                  <a:pt x="594013" y="-26314"/>
                  <a:pt x="738620" y="53349"/>
                  <a:pt x="883227" y="133013"/>
                </a:cubicBezTo>
              </a:path>
            </a:pathLst>
          </a:custGeom>
          <a:noFill/>
          <a:ln>
            <a:solidFill>
              <a:srgbClr val="0070C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246041" y="5084029"/>
            <a:ext cx="562421" cy="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11560" y="2564059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49766" y="2968109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2196" y="5013176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49766" y="5949491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07690" y="5513367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5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36583" y="5503292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6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02238" y="836712"/>
            <a:ext cx="1664266" cy="219123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411760" y="1268760"/>
            <a:ext cx="1645920" cy="21912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02238" y="3328091"/>
            <a:ext cx="1664266" cy="217520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405495" y="4165303"/>
            <a:ext cx="1652185" cy="21912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4561609" y="3713707"/>
            <a:ext cx="1656311" cy="219456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836583" y="3713707"/>
            <a:ext cx="1646253" cy="219456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2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00B0F0"/>
                </a:solidFill>
              </a:rPr>
              <a:t>Magnet module assembly</a:t>
            </a:r>
            <a:endParaRPr lang="en-US" sz="3600" b="1" dirty="0">
              <a:solidFill>
                <a:srgbClr val="00B0F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15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7543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E18D771-619A-4D97-BA46-8365111FB66E}" type="slidenum">
              <a:rPr lang="en-US" smtClean="0"/>
              <a:t>8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03548" y="917653"/>
            <a:ext cx="3564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solidFill>
                  <a:srgbClr val="0070C0"/>
                </a:solidFill>
              </a:rPr>
              <a:t>Attach</a:t>
            </a:r>
            <a:r>
              <a:rPr lang="en-US" dirty="0" smtClean="0"/>
              <a:t> the </a:t>
            </a:r>
            <a:r>
              <a:rPr lang="en-US" dirty="0" smtClean="0">
                <a:solidFill>
                  <a:srgbClr val="0070C0"/>
                </a:solidFill>
              </a:rPr>
              <a:t>side plates </a:t>
            </a:r>
            <a:r>
              <a:rPr lang="en-US" dirty="0" smtClean="0"/>
              <a:t>to the main plate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endParaRPr lang="en-US" dirty="0" smtClean="0"/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Place the </a:t>
            </a:r>
            <a:r>
              <a:rPr lang="en-US" dirty="0" smtClean="0">
                <a:solidFill>
                  <a:srgbClr val="0070C0"/>
                </a:solidFill>
              </a:rPr>
              <a:t>plate</a:t>
            </a:r>
            <a:r>
              <a:rPr lang="en-US" dirty="0" smtClean="0"/>
              <a:t> in the</a:t>
            </a:r>
            <a:r>
              <a:rPr lang="en-US" dirty="0" smtClean="0">
                <a:solidFill>
                  <a:srgbClr val="0070C0"/>
                </a:solidFill>
              </a:rPr>
              <a:t> vertical </a:t>
            </a:r>
            <a:r>
              <a:rPr lang="en-US" dirty="0" smtClean="0"/>
              <a:t>stand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endParaRPr lang="en-US" dirty="0" smtClean="0"/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solidFill>
                  <a:srgbClr val="0070C0"/>
                </a:solidFill>
              </a:rPr>
              <a:t>Install insulation </a:t>
            </a:r>
            <a:r>
              <a:rPr lang="en-US" dirty="0" smtClean="0"/>
              <a:t>at the top/bottom of the plate and in the slits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endParaRPr lang="en-US" dirty="0"/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solidFill>
                  <a:srgbClr val="0070C0"/>
                </a:solidFill>
              </a:rPr>
              <a:t>Insert</a:t>
            </a:r>
            <a:r>
              <a:rPr lang="en-US" dirty="0" smtClean="0"/>
              <a:t> the </a:t>
            </a:r>
            <a:r>
              <a:rPr lang="en-US" dirty="0" smtClean="0">
                <a:solidFill>
                  <a:srgbClr val="0070C0"/>
                </a:solidFill>
              </a:rPr>
              <a:t>pre-bent conductor</a:t>
            </a:r>
            <a:r>
              <a:rPr lang="en-US" dirty="0" smtClean="0"/>
              <a:t> </a:t>
            </a:r>
            <a:r>
              <a:rPr lang="en-US" dirty="0"/>
              <a:t>piece in the slits 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endParaRPr lang="en-US" dirty="0" err="1" smtClean="0"/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solidFill>
                  <a:srgbClr val="0070C0"/>
                </a:solidFill>
              </a:rPr>
              <a:t>Fold back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rgbClr val="0070C0"/>
                </a:solidFill>
              </a:rPr>
              <a:t>conductor</a:t>
            </a:r>
            <a:r>
              <a:rPr lang="en-US" dirty="0" smtClean="0"/>
              <a:t> piece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endParaRPr lang="en-US" dirty="0"/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solidFill>
                  <a:srgbClr val="0070C0"/>
                </a:solidFill>
              </a:rPr>
              <a:t>Install</a:t>
            </a:r>
            <a:r>
              <a:rPr lang="en-US" dirty="0" smtClean="0"/>
              <a:t> the </a:t>
            </a:r>
            <a:r>
              <a:rPr lang="en-US" dirty="0" smtClean="0">
                <a:solidFill>
                  <a:srgbClr val="0070C0"/>
                </a:solidFill>
              </a:rPr>
              <a:t>turn-to-turn</a:t>
            </a:r>
            <a:r>
              <a:rPr lang="en-US" dirty="0" smtClean="0"/>
              <a:t> Al </a:t>
            </a:r>
            <a:r>
              <a:rPr lang="en-US" dirty="0" smtClean="0">
                <a:solidFill>
                  <a:srgbClr val="0070C0"/>
                </a:solidFill>
              </a:rPr>
              <a:t>linking elements </a:t>
            </a:r>
            <a:r>
              <a:rPr lang="en-US" dirty="0" smtClean="0"/>
              <a:t>at the top and bottom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endParaRPr lang="en-US" dirty="0"/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Move the plate to horizontal position for </a:t>
            </a:r>
            <a:r>
              <a:rPr lang="en-US" dirty="0" smtClean="0">
                <a:solidFill>
                  <a:srgbClr val="0070C0"/>
                </a:solidFill>
              </a:rPr>
              <a:t>welding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451" y="753583"/>
            <a:ext cx="1542427" cy="20561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420" y="1050244"/>
            <a:ext cx="1542114" cy="20561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451" y="2980976"/>
            <a:ext cx="1542427" cy="205615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638" y="5318007"/>
            <a:ext cx="1920240" cy="144018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743451" y="753583"/>
            <a:ext cx="1542427" cy="205615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948264" y="1050244"/>
            <a:ext cx="1542427" cy="205615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743451" y="2980976"/>
            <a:ext cx="1542427" cy="205615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365638" y="5318007"/>
            <a:ext cx="1920240" cy="144018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307282" y="786183"/>
            <a:ext cx="737754" cy="221735"/>
          </a:xfrm>
          <a:custGeom>
            <a:avLst/>
            <a:gdLst>
              <a:gd name="connsiteX0" fmla="*/ 0 w 737754"/>
              <a:gd name="connsiteY0" fmla="*/ 107435 h 221735"/>
              <a:gd name="connsiteX1" fmla="*/ 332509 w 737754"/>
              <a:gd name="connsiteY1" fmla="*/ 3526 h 221735"/>
              <a:gd name="connsiteX2" fmla="*/ 737754 w 737754"/>
              <a:gd name="connsiteY2" fmla="*/ 221735 h 221735"/>
              <a:gd name="connsiteX3" fmla="*/ 737754 w 737754"/>
              <a:gd name="connsiteY3" fmla="*/ 221735 h 22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7754" h="221735">
                <a:moveTo>
                  <a:pt x="0" y="107435"/>
                </a:moveTo>
                <a:cubicBezTo>
                  <a:pt x="104775" y="45955"/>
                  <a:pt x="209550" y="-15524"/>
                  <a:pt x="332509" y="3526"/>
                </a:cubicBezTo>
                <a:cubicBezTo>
                  <a:pt x="455468" y="22576"/>
                  <a:pt x="737754" y="221735"/>
                  <a:pt x="737754" y="221735"/>
                </a:cubicBezTo>
                <a:lnTo>
                  <a:pt x="737754" y="221735"/>
                </a:lnTo>
              </a:path>
            </a:pathLst>
          </a:custGeom>
          <a:noFill/>
          <a:ln>
            <a:solidFill>
              <a:srgbClr val="0070C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380018" y="2286000"/>
            <a:ext cx="509155" cy="914400"/>
          </a:xfrm>
          <a:custGeom>
            <a:avLst/>
            <a:gdLst>
              <a:gd name="connsiteX0" fmla="*/ 509155 w 509155"/>
              <a:gd name="connsiteY0" fmla="*/ 0 h 914400"/>
              <a:gd name="connsiteX1" fmla="*/ 374073 w 509155"/>
              <a:gd name="connsiteY1" fmla="*/ 748145 h 914400"/>
              <a:gd name="connsiteX2" fmla="*/ 0 w 509155"/>
              <a:gd name="connsiteY2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9155" h="914400">
                <a:moveTo>
                  <a:pt x="509155" y="0"/>
                </a:moveTo>
                <a:cubicBezTo>
                  <a:pt x="484043" y="297872"/>
                  <a:pt x="458932" y="595745"/>
                  <a:pt x="374073" y="748145"/>
                </a:cubicBezTo>
                <a:cubicBezTo>
                  <a:pt x="289214" y="900545"/>
                  <a:pt x="144607" y="907472"/>
                  <a:pt x="0" y="914400"/>
                </a:cubicBezTo>
              </a:path>
            </a:pathLst>
          </a:custGeom>
          <a:noFill/>
          <a:ln>
            <a:solidFill>
              <a:srgbClr val="0070C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348845" y="3396044"/>
            <a:ext cx="862446" cy="209601"/>
          </a:xfrm>
          <a:custGeom>
            <a:avLst/>
            <a:gdLst>
              <a:gd name="connsiteX0" fmla="*/ 0 w 862446"/>
              <a:gd name="connsiteY0" fmla="*/ 126474 h 209601"/>
              <a:gd name="connsiteX1" fmla="*/ 415637 w 862446"/>
              <a:gd name="connsiteY1" fmla="*/ 1783 h 209601"/>
              <a:gd name="connsiteX2" fmla="*/ 862446 w 862446"/>
              <a:gd name="connsiteY2" fmla="*/ 209601 h 2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2446" h="209601">
                <a:moveTo>
                  <a:pt x="0" y="126474"/>
                </a:moveTo>
                <a:cubicBezTo>
                  <a:pt x="135948" y="57201"/>
                  <a:pt x="271896" y="-12071"/>
                  <a:pt x="415637" y="1783"/>
                </a:cubicBezTo>
                <a:cubicBezTo>
                  <a:pt x="559378" y="15637"/>
                  <a:pt x="710912" y="112619"/>
                  <a:pt x="862446" y="209601"/>
                </a:cubicBezTo>
              </a:path>
            </a:pathLst>
          </a:custGeom>
          <a:noFill/>
          <a:ln>
            <a:solidFill>
              <a:srgbClr val="0070C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369627" y="5507182"/>
            <a:ext cx="561109" cy="298186"/>
          </a:xfrm>
          <a:custGeom>
            <a:avLst/>
            <a:gdLst>
              <a:gd name="connsiteX0" fmla="*/ 561109 w 561109"/>
              <a:gd name="connsiteY0" fmla="*/ 0 h 298186"/>
              <a:gd name="connsiteX1" fmla="*/ 301337 w 561109"/>
              <a:gd name="connsiteY1" fmla="*/ 280554 h 298186"/>
              <a:gd name="connsiteX2" fmla="*/ 0 w 561109"/>
              <a:gd name="connsiteY2" fmla="*/ 270163 h 298186"/>
              <a:gd name="connsiteX3" fmla="*/ 0 w 561109"/>
              <a:gd name="connsiteY3" fmla="*/ 270163 h 29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109" h="298186">
                <a:moveTo>
                  <a:pt x="561109" y="0"/>
                </a:moveTo>
                <a:cubicBezTo>
                  <a:pt x="477982" y="117763"/>
                  <a:pt x="394855" y="235527"/>
                  <a:pt x="301337" y="280554"/>
                </a:cubicBezTo>
                <a:cubicBezTo>
                  <a:pt x="207819" y="325581"/>
                  <a:pt x="0" y="270163"/>
                  <a:pt x="0" y="270163"/>
                </a:cubicBezTo>
                <a:lnTo>
                  <a:pt x="0" y="270163"/>
                </a:lnTo>
              </a:path>
            </a:pathLst>
          </a:custGeom>
          <a:noFill/>
          <a:ln>
            <a:solidFill>
              <a:srgbClr val="0070C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915414" y="2293895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100392" y="2611644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25805" y="4667797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100392" y="5312047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25183" y="6292561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5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5004048" y="1007918"/>
            <a:ext cx="321710" cy="75777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004048" y="2058658"/>
            <a:ext cx="173962" cy="55312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743451" y="176569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insulation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159" y="3699163"/>
            <a:ext cx="2286000" cy="1714500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6676159" y="3661071"/>
            <a:ext cx="2286000" cy="175259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8501082" y="4948675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630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00B0F0"/>
                </a:solidFill>
              </a:rPr>
              <a:t>Magnet module test - 1</a:t>
            </a:r>
            <a:endParaRPr lang="en-US" sz="3600" b="1" dirty="0">
              <a:solidFill>
                <a:srgbClr val="00B0F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15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7543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3548" y="1548817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solidFill>
                  <a:srgbClr val="0070C0"/>
                </a:solidFill>
              </a:rPr>
              <a:t>Magnetic field</a:t>
            </a:r>
            <a:r>
              <a:rPr lang="en-US" dirty="0" smtClean="0"/>
              <a:t> inside the Armco plates is </a:t>
            </a:r>
            <a:r>
              <a:rPr lang="en-US" dirty="0" smtClean="0">
                <a:solidFill>
                  <a:srgbClr val="0070C0"/>
                </a:solidFill>
              </a:rPr>
              <a:t>measured</a:t>
            </a:r>
            <a:r>
              <a:rPr lang="en-US" dirty="0" smtClean="0"/>
              <a:t> via </a:t>
            </a:r>
            <a:r>
              <a:rPr lang="en-US" dirty="0" smtClean="0">
                <a:solidFill>
                  <a:srgbClr val="0070C0"/>
                </a:solidFill>
              </a:rPr>
              <a:t>pick-up coils</a:t>
            </a:r>
          </a:p>
          <a:p>
            <a:pPr marL="285750" indent="-285750">
              <a:lnSpc>
                <a:spcPts val="24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Test consists in </a:t>
            </a:r>
            <a:r>
              <a:rPr lang="en-US" dirty="0" smtClean="0">
                <a:solidFill>
                  <a:srgbClr val="0070C0"/>
                </a:solidFill>
              </a:rPr>
              <a:t>fast current ramps </a:t>
            </a:r>
            <a:r>
              <a:rPr lang="en-US" dirty="0" smtClean="0"/>
              <a:t>to get significant voltage signal (limited number of turns possible for pick-up coils)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E18D771-619A-4D97-BA46-8365111FB66E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303" y="2360683"/>
            <a:ext cx="3354705" cy="3429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30250" y="3926999"/>
                <a:ext cx="4572000" cy="171893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Clr>
                    <a:schemeClr val="tx1"/>
                  </a:buClr>
                  <a:buFont typeface="Wingdings" panose="05000000000000000000" pitchFamily="2" charset="2"/>
                  <a:buChar char="§"/>
                  <a:defRPr/>
                </a:pPr>
                <a:r>
                  <a:rPr lang="en-US" dirty="0" smtClean="0">
                    <a:solidFill>
                      <a:srgbClr val="0070C0"/>
                    </a:solidFill>
                  </a:rPr>
                  <a:t>Current ramps </a:t>
                </a:r>
                <a:r>
                  <a:rPr lang="en-US" dirty="0" smtClean="0"/>
                  <a:t>of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both polarities</a:t>
                </a:r>
                <a:r>
                  <a:rPr lang="en-US" dirty="0" smtClean="0"/>
                  <a:t> are needed to get flux inside the plate because of hysteresis of the material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  <a:defRPr/>
                </a:pPr>
                <a:endParaRPr lang="en-US" dirty="0" smtClean="0"/>
              </a:p>
              <a:p>
                <a:pPr>
                  <a:defRPr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250" y="3926999"/>
                <a:ext cx="4572000" cy="1718932"/>
              </a:xfrm>
              <a:prstGeom prst="rect">
                <a:avLst/>
              </a:prstGeom>
              <a:blipFill rotWithShape="1">
                <a:blip r:embed="rId4"/>
                <a:stretch>
                  <a:fillRect l="-933" t="-1773" r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/>
          <p:cNvCxnSpPr/>
          <p:nvPr/>
        </p:nvCxnSpPr>
        <p:spPr>
          <a:xfrm>
            <a:off x="5882708" y="2822348"/>
            <a:ext cx="2448272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378652" y="2552028"/>
            <a:ext cx="2954600" cy="1287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532882" y="5688540"/>
            <a:ext cx="2448272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432880" y="2552028"/>
            <a:ext cx="0" cy="283193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114956" y="2837233"/>
            <a:ext cx="0" cy="2789368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442436" y="257807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solidFill>
                  <a:srgbClr val="0070C0"/>
                </a:solidFill>
              </a:rPr>
              <a:t>Δ</a:t>
            </a:r>
            <a:r>
              <a:rPr lang="en-US" b="1" dirty="0" smtClean="0">
                <a:solidFill>
                  <a:srgbClr val="0070C0"/>
                </a:solidFill>
              </a:rPr>
              <a:t>B</a:t>
            </a:r>
            <a:r>
              <a:rPr lang="en-US" b="1" baseline="-25000" dirty="0" smtClean="0">
                <a:solidFill>
                  <a:srgbClr val="0070C0"/>
                </a:solidFill>
              </a:rPr>
              <a:t>1</a:t>
            </a:r>
            <a:endParaRPr lang="en-US" b="1" baseline="-25000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15222" y="469615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solidFill>
                  <a:srgbClr val="0070C0"/>
                </a:solidFill>
              </a:rPr>
              <a:t>Δ</a:t>
            </a:r>
            <a:r>
              <a:rPr lang="en-US" b="1" dirty="0" smtClean="0">
                <a:solidFill>
                  <a:srgbClr val="0070C0"/>
                </a:solidFill>
              </a:rPr>
              <a:t>B</a:t>
            </a:r>
            <a:r>
              <a:rPr lang="en-US" b="1" baseline="-25000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68740" y="3099347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solidFill>
                  <a:srgbClr val="0070C0"/>
                </a:solidFill>
              </a:rPr>
              <a:t>Δ</a:t>
            </a:r>
            <a:r>
              <a:rPr lang="en-US" b="1" dirty="0" smtClean="0">
                <a:solidFill>
                  <a:srgbClr val="0070C0"/>
                </a:solidFill>
              </a:rPr>
              <a:t>B</a:t>
            </a:r>
            <a:endParaRPr lang="en-US" b="1" baseline="-25000" dirty="0">
              <a:solidFill>
                <a:srgbClr val="0070C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666684" y="2546277"/>
            <a:ext cx="0" cy="156985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30250" y="2631991"/>
                <a:ext cx="4635115" cy="7412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subSup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𝑠𝑡𝑎𝑟𝑡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𝑒𝑛𝑑</m:t>
                              </m:r>
                            </m:sub>
                          </m:sSub>
                        </m:sup>
                        <m:e>
                          <m:r>
                            <a:rPr lang="en-US" i="1">
                              <a:latin typeface="Cambria Math"/>
                            </a:rPr>
                            <m:t>𝑉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𝑠𝑡𝑎𝑟𝑡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𝑒𝑛𝑑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𝑝𝑐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∙</m:t>
                          </m: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𝜙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𝑝𝑐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S</m:t>
                      </m:r>
                      <m:r>
                        <a:rPr lang="en-US">
                          <a:latin typeface="Cambria Math"/>
                        </a:rPr>
                        <m:t>∙∆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B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250" y="2631991"/>
                <a:ext cx="4635115" cy="74129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7400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13747</TotalTime>
  <Words>957</Words>
  <Application>Microsoft Macintosh PowerPoint</Application>
  <PresentationFormat>On-screen Show (4:3)</PresentationFormat>
  <Paragraphs>197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Baby MIND Detector Magnet System: Status of Design, Manufacturing, Module Testing and System Integration</vt:lpstr>
      <vt:lpstr>Magnetic design &amp; material</vt:lpstr>
      <vt:lpstr>Coil winding - 1</vt:lpstr>
      <vt:lpstr>Coil winding - 2</vt:lpstr>
      <vt:lpstr>Coil winding - 3</vt:lpstr>
      <vt:lpstr>Magnetic field map - Bx</vt:lpstr>
      <vt:lpstr>Conductor preparation</vt:lpstr>
      <vt:lpstr>Magnet module assembly</vt:lpstr>
      <vt:lpstr>Magnet module test - 1</vt:lpstr>
      <vt:lpstr>Magnet module test - 2</vt:lpstr>
      <vt:lpstr>1st Armco plate test</vt:lpstr>
      <vt:lpstr>Operating current</vt:lpstr>
      <vt:lpstr>All Armco plates test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Cryostat for Ar-vessel and magnet</dc:title>
  <dc:creator>Herman Ten Kate</dc:creator>
  <cp:lastModifiedBy>Etam Noah</cp:lastModifiedBy>
  <cp:revision>682</cp:revision>
  <cp:lastPrinted>2014-10-30T10:45:16Z</cp:lastPrinted>
  <dcterms:created xsi:type="dcterms:W3CDTF">2014-01-13T10:28:40Z</dcterms:created>
  <dcterms:modified xsi:type="dcterms:W3CDTF">2016-11-17T13:04:01Z</dcterms:modified>
</cp:coreProperties>
</file>