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tiff" ContentType="image/tiff"/>
  <Default Extension="tif" ContentType="image/tiff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305" r:id="rId3"/>
    <p:sldId id="443" r:id="rId4"/>
    <p:sldId id="454" r:id="rId5"/>
    <p:sldId id="436" r:id="rId6"/>
    <p:sldId id="455" r:id="rId7"/>
    <p:sldId id="456" r:id="rId8"/>
    <p:sldId id="444" r:id="rId9"/>
    <p:sldId id="447" r:id="rId10"/>
    <p:sldId id="448" r:id="rId11"/>
    <p:sldId id="449" r:id="rId12"/>
    <p:sldId id="450" r:id="rId13"/>
    <p:sldId id="451" r:id="rId14"/>
    <p:sldId id="452" r:id="rId15"/>
    <p:sldId id="453" r:id="rId16"/>
    <p:sldId id="430" r:id="rId17"/>
    <p:sldId id="458" r:id="rId18"/>
    <p:sldId id="463" r:id="rId19"/>
    <p:sldId id="457" r:id="rId20"/>
    <p:sldId id="459" r:id="rId21"/>
    <p:sldId id="461" r:id="rId22"/>
    <p:sldId id="464" r:id="rId23"/>
    <p:sldId id="460" r:id="rId24"/>
    <p:sldId id="441" r:id="rId25"/>
    <p:sldId id="44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jandro Manuel Fernandez Navarro" initials="AMFN" lastIdx="0" clrIdx="0">
    <p:extLst>
      <p:ext uri="{19B8F6BF-5375-455C-9EA6-DF929625EA0E}">
        <p15:presenceInfo xmlns:p15="http://schemas.microsoft.com/office/powerpoint/2012/main" userId="S-1-5-21-1526224874-1540688658-1361462980-33575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105"/>
    <a:srgbClr val="FFFFC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8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612" y="-59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BF77B-C69E-4E0A-A054-E3229B841C9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FD26F-1805-4D96-8ABF-D7B05CA394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848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13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842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479A-7586-448B-840A-800A6E8AF3DD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2016-10-26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The new old TE-MPE-PE website   Michał Maciejewski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7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97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package" Target="../embeddings/Microsoft_Word_Document2.docx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emf"/><Relationship Id="rId5" Type="http://schemas.openxmlformats.org/officeDocument/2006/relationships/package" Target="../embeddings/Microsoft_Word_Document3.docx"/><Relationship Id="rId4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jpeg"/><Relationship Id="rId4" Type="http://schemas.openxmlformats.org/officeDocument/2006/relationships/image" Target="../media/image46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gif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package" Target="../embeddings/Microsoft_Word_Document1.docx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6.jpeg"/><Relationship Id="rId4" Type="http://schemas.openxmlformats.org/officeDocument/2006/relationships/image" Target="../media/image16.emf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06" y="1043894"/>
            <a:ext cx="7798746" cy="5161679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5663416" y="1583254"/>
            <a:ext cx="2026235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itle 4"/>
          <p:cNvSpPr txBox="1">
            <a:spLocks/>
          </p:cNvSpPr>
          <p:nvPr/>
        </p:nvSpPr>
        <p:spPr>
          <a:xfrm>
            <a:off x="5429811" y="1632684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Trigger card </a:t>
            </a:r>
          </a:p>
          <a:p>
            <a:pPr algn="ctr"/>
            <a:r>
              <a:rPr lang="en-US" sz="3000" dirty="0" smtClean="0"/>
              <a:t>Redundant circuit (?)</a:t>
            </a:r>
            <a:endParaRPr lang="en-GB" sz="3000" dirty="0"/>
          </a:p>
        </p:txBody>
      </p:sp>
      <p:sp>
        <p:nvSpPr>
          <p:cNvPr id="24" name="Rounded Rectangle 23"/>
          <p:cNvSpPr/>
          <p:nvPr/>
        </p:nvSpPr>
        <p:spPr>
          <a:xfrm>
            <a:off x="2159794" y="2746262"/>
            <a:ext cx="1939667" cy="440410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itle 4"/>
          <p:cNvSpPr txBox="1">
            <a:spLocks/>
          </p:cNvSpPr>
          <p:nvPr/>
        </p:nvSpPr>
        <p:spPr>
          <a:xfrm>
            <a:off x="2012817" y="2817733"/>
            <a:ext cx="2242741" cy="334182"/>
          </a:xfrm>
          <a:prstGeom prst="rect">
            <a:avLst/>
          </a:prstGeom>
        </p:spPr>
        <p:txBody>
          <a:bodyPr vert="horz" lIns="45720" rIns="45720" anchor="ctr">
            <a:normAutofit fontScale="4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Capacitor charger 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043370" y="4961027"/>
            <a:ext cx="1998188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itle 4"/>
          <p:cNvSpPr txBox="1">
            <a:spLocks/>
          </p:cNvSpPr>
          <p:nvPr/>
        </p:nvSpPr>
        <p:spPr>
          <a:xfrm>
            <a:off x="1809764" y="5010457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Capacitor bank </a:t>
            </a:r>
          </a:p>
          <a:p>
            <a:pPr algn="ctr"/>
            <a:r>
              <a:rPr lang="en-US" sz="3000" dirty="0" smtClean="0"/>
              <a:t>(1,2 parallel/series,4?)</a:t>
            </a:r>
            <a:endParaRPr lang="en-GB" sz="3000" dirty="0"/>
          </a:p>
        </p:txBody>
      </p:sp>
      <p:sp>
        <p:nvSpPr>
          <p:cNvPr id="28" name="Rounded Rectangle 27"/>
          <p:cNvSpPr/>
          <p:nvPr/>
        </p:nvSpPr>
        <p:spPr>
          <a:xfrm>
            <a:off x="5939686" y="5010457"/>
            <a:ext cx="1985328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itle 4"/>
          <p:cNvSpPr txBox="1">
            <a:spLocks/>
          </p:cNvSpPr>
          <p:nvPr/>
        </p:nvSpPr>
        <p:spPr>
          <a:xfrm>
            <a:off x="5706080" y="5059887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Bi-directional </a:t>
            </a:r>
            <a:r>
              <a:rPr lang="en-US" sz="3600" dirty="0" err="1" smtClean="0"/>
              <a:t>thyristor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000" dirty="0" smtClean="0"/>
              <a:t>Redundant </a:t>
            </a:r>
            <a:r>
              <a:rPr lang="en-US" sz="3000" dirty="0" err="1" smtClean="0"/>
              <a:t>thyristor</a:t>
            </a:r>
            <a:r>
              <a:rPr lang="en-US" sz="3000" dirty="0" smtClean="0"/>
              <a:t> (?)</a:t>
            </a:r>
            <a:endParaRPr lang="en-GB" sz="3000" dirty="0"/>
          </a:p>
        </p:txBody>
      </p:sp>
      <p:sp>
        <p:nvSpPr>
          <p:cNvPr id="30" name="Rounded Rectangle 29"/>
          <p:cNvSpPr/>
          <p:nvPr/>
        </p:nvSpPr>
        <p:spPr>
          <a:xfrm>
            <a:off x="5706080" y="2876299"/>
            <a:ext cx="1983571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itle 4"/>
          <p:cNvSpPr txBox="1">
            <a:spLocks/>
          </p:cNvSpPr>
          <p:nvPr/>
        </p:nvSpPr>
        <p:spPr>
          <a:xfrm>
            <a:off x="5472475" y="2925729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Pulse transformer </a:t>
            </a:r>
          </a:p>
          <a:p>
            <a:pPr algn="ctr"/>
            <a:r>
              <a:rPr lang="en-US" sz="3000" dirty="0" smtClean="0"/>
              <a:t>Redundant transformer (?)</a:t>
            </a:r>
            <a:endParaRPr lang="en-GB" sz="3000" dirty="0"/>
          </a:p>
        </p:txBody>
      </p:sp>
      <p:sp>
        <p:nvSpPr>
          <p:cNvPr id="32" name="Rounded Rectangle 31"/>
          <p:cNvSpPr/>
          <p:nvPr/>
        </p:nvSpPr>
        <p:spPr>
          <a:xfrm>
            <a:off x="3473566" y="1097992"/>
            <a:ext cx="1956244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itle 4"/>
          <p:cNvSpPr txBox="1">
            <a:spLocks/>
          </p:cNvSpPr>
          <p:nvPr/>
        </p:nvSpPr>
        <p:spPr>
          <a:xfrm>
            <a:off x="3239960" y="1147422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 smtClean="0"/>
              <a:t>TC power supply</a:t>
            </a:r>
          </a:p>
          <a:p>
            <a:pPr algn="ctr"/>
            <a:r>
              <a:rPr lang="en-US" sz="1300" dirty="0" smtClean="0"/>
              <a:t>Redundant power supply (?) 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-186654" y="284385"/>
            <a:ext cx="9506465" cy="691322"/>
          </a:xfrm>
          <a:prstGeom prst="rect">
            <a:avLst/>
          </a:prstGeom>
        </p:spPr>
        <p:txBody>
          <a:bodyPr vert="horz" lIns="45720" rIns="45720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Study of the circuit schematic of a CLIQ unit to calculate failure rates</a:t>
            </a:r>
            <a:endParaRPr lang="en-GB" sz="2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7206" y="5947226"/>
            <a:ext cx="358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 of Joaquim Mourao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444333" y="59630"/>
            <a:ext cx="9317204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100" dirty="0">
                <a:solidFill>
                  <a:srgbClr val="0055A0"/>
                </a:solidFill>
                <a:ea typeface="+mj-ea"/>
                <a:cs typeface="+mj-cs"/>
              </a:rPr>
              <a:t>FMEA of a CLIQ-based QPS for D1 of </a:t>
            </a:r>
            <a:r>
              <a:rPr lang="en-GB" sz="3100" dirty="0" smtClean="0">
                <a:solidFill>
                  <a:srgbClr val="0055A0"/>
                </a:solidFill>
                <a:ea typeface="+mj-ea"/>
                <a:cs typeface="+mj-cs"/>
              </a:rPr>
              <a:t>HL-LHC</a:t>
            </a:r>
            <a:endParaRPr lang="en-GB" sz="3100" dirty="0"/>
          </a:p>
        </p:txBody>
      </p:sp>
      <p:sp>
        <p:nvSpPr>
          <p:cNvPr id="5" name="Oval 4"/>
          <p:cNvSpPr/>
          <p:nvPr/>
        </p:nvSpPr>
        <p:spPr>
          <a:xfrm>
            <a:off x="5303295" y="1031023"/>
            <a:ext cx="2694264" cy="18452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 sz="1200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sz="1200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304" y="620744"/>
            <a:ext cx="8561754" cy="714981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Example of calculation of failure rates: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trigger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card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395" y="1290560"/>
            <a:ext cx="6903572" cy="4881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978" y="5930418"/>
            <a:ext cx="358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 of Joaquim Mourao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444333" y="209752"/>
            <a:ext cx="9317204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100" dirty="0">
                <a:solidFill>
                  <a:srgbClr val="0055A0"/>
                </a:solidFill>
                <a:ea typeface="+mj-ea"/>
                <a:cs typeface="+mj-cs"/>
              </a:rPr>
              <a:t>FMEA of a CLIQ-based QPS for D1 of </a:t>
            </a:r>
            <a:r>
              <a:rPr lang="en-GB" sz="3100" dirty="0" smtClean="0">
                <a:solidFill>
                  <a:srgbClr val="0055A0"/>
                </a:solidFill>
                <a:ea typeface="+mj-ea"/>
                <a:cs typeface="+mj-cs"/>
              </a:rPr>
              <a:t>HL-LHC</a:t>
            </a:r>
            <a:endParaRPr lang="en-GB" sz="3100" dirty="0"/>
          </a:p>
        </p:txBody>
      </p:sp>
      <p:sp>
        <p:nvSpPr>
          <p:cNvPr id="13" name="Oval 12"/>
          <p:cNvSpPr/>
          <p:nvPr/>
        </p:nvSpPr>
        <p:spPr>
          <a:xfrm>
            <a:off x="6606746" y="2685535"/>
            <a:ext cx="599979" cy="4865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9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1259"/>
            <a:ext cx="9144000" cy="24387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13" y="3172223"/>
            <a:ext cx="3272834" cy="28529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785" y="1342777"/>
            <a:ext cx="3378984" cy="43173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216" y="1675270"/>
            <a:ext cx="3347098" cy="44388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860" y="2044739"/>
            <a:ext cx="3348904" cy="4310378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91123" y="472001"/>
            <a:ext cx="8561754" cy="714981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Example of calculation of failure rates with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Isograph Reliability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Workbench (MIL-HDBK-217F): Transistor </a:t>
            </a:r>
            <a:r>
              <a:rPr lang="en-US" sz="2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Mosfet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4333" y="27517"/>
            <a:ext cx="9317204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100" dirty="0">
                <a:solidFill>
                  <a:srgbClr val="0055A0"/>
                </a:solidFill>
                <a:ea typeface="+mj-ea"/>
                <a:cs typeface="+mj-cs"/>
              </a:rPr>
              <a:t>FMEA of a CLIQ-based QPS for D1 of </a:t>
            </a:r>
            <a:r>
              <a:rPr lang="en-GB" sz="3100" dirty="0" smtClean="0">
                <a:solidFill>
                  <a:srgbClr val="0055A0"/>
                </a:solidFill>
                <a:ea typeface="+mj-ea"/>
                <a:cs typeface="+mj-cs"/>
              </a:rPr>
              <a:t>HL-LHC</a:t>
            </a:r>
            <a:endParaRPr lang="en-GB" sz="3100" dirty="0"/>
          </a:p>
        </p:txBody>
      </p:sp>
      <p:sp>
        <p:nvSpPr>
          <p:cNvPr id="18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4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320" y="1387969"/>
            <a:ext cx="7615360" cy="468682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44333" y="209752"/>
            <a:ext cx="9317204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100" dirty="0">
                <a:solidFill>
                  <a:srgbClr val="0055A0"/>
                </a:solidFill>
                <a:ea typeface="+mj-ea"/>
                <a:cs typeface="+mj-cs"/>
              </a:rPr>
              <a:t>FMEA of a CLIQ-based QPS for D1 of </a:t>
            </a:r>
            <a:r>
              <a:rPr lang="en-GB" sz="3100" dirty="0" smtClean="0">
                <a:solidFill>
                  <a:srgbClr val="0055A0"/>
                </a:solidFill>
                <a:ea typeface="+mj-ea"/>
                <a:cs typeface="+mj-cs"/>
              </a:rPr>
              <a:t>HL-LHC</a:t>
            </a:r>
            <a:endParaRPr lang="en-GB" sz="31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58304" y="620744"/>
            <a:ext cx="8561754" cy="71498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Failure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rates and failure modes for the CLIQ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components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34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659" y="909727"/>
            <a:ext cx="1110918" cy="3625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659" y="1383760"/>
            <a:ext cx="8704156" cy="448108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44333" y="209752"/>
            <a:ext cx="9317204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100" dirty="0">
                <a:solidFill>
                  <a:srgbClr val="0055A0"/>
                </a:solidFill>
                <a:ea typeface="+mj-ea"/>
                <a:cs typeface="+mj-cs"/>
              </a:rPr>
              <a:t>FMEA of a CLIQ-based QPS for D1 of </a:t>
            </a:r>
            <a:r>
              <a:rPr lang="en-GB" sz="3100" dirty="0" smtClean="0">
                <a:solidFill>
                  <a:srgbClr val="0055A0"/>
                </a:solidFill>
                <a:ea typeface="+mj-ea"/>
                <a:cs typeface="+mj-cs"/>
              </a:rPr>
              <a:t>HL-LHC</a:t>
            </a:r>
            <a:endParaRPr lang="en-GB" sz="31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58304" y="620744"/>
            <a:ext cx="8561754" cy="71498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FMEA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study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summary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0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778" y="1085927"/>
            <a:ext cx="6808238" cy="50040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778" y="1095777"/>
            <a:ext cx="6802149" cy="5005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61" y="155297"/>
            <a:ext cx="8561754" cy="86628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Total CLIQ failure rate and price depending on redundancy level</a:t>
            </a:r>
            <a:endParaRPr lang="en-GB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234173" y="5217919"/>
            <a:ext cx="6977449" cy="940472"/>
          </a:xfrm>
          <a:prstGeom prst="roundRect">
            <a:avLst/>
          </a:prstGeom>
          <a:noFill/>
          <a:ln w="3810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120927" y="1466546"/>
            <a:ext cx="20169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(The series production of the CLIQ units will significantly reduce these estimated prices)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176884" y="3768450"/>
            <a:ext cx="201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Other considerations taken into account for the final decision, like possible open-circuit failures in connection points</a:t>
            </a:r>
            <a:endParaRPr lang="en-GB" dirty="0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14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1232" y="464673"/>
            <a:ext cx="8806035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/>
              <a:t/>
            </a:r>
            <a:br>
              <a:rPr lang="en-GB" sz="3600" dirty="0"/>
            </a:b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Case of </a:t>
            </a: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study: Hybrid 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CLIQ-QH QPS of the Inner Triplet </a:t>
            </a: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chain</a:t>
            </a:r>
            <a:r>
              <a:rPr lang="en-GB" sz="3600" dirty="0"/>
              <a:t/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2" name="Picture 11" descr="QXF_ElectricalDesign_June201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39" y="1618775"/>
            <a:ext cx="8740728" cy="207503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 bwMode="auto">
          <a:xfrm>
            <a:off x="747963" y="1127707"/>
            <a:ext cx="7938837" cy="636734"/>
          </a:xfrm>
          <a:prstGeom prst="round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 smtClean="0">
                <a:latin typeface="Calibri" panose="020F0502020204030204" pitchFamily="34" charset="0"/>
              </a:rPr>
              <a:t>Triplets baseline protection: hybrid CLIQ-QH Quench Protection System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Calibri" panose="020F05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596147" y="3707004"/>
            <a:ext cx="8242467" cy="636734"/>
          </a:xfrm>
          <a:prstGeom prst="round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 smtClean="0">
                <a:latin typeface="Calibri" panose="020F0502020204030204" pitchFamily="34" charset="0"/>
              </a:rPr>
              <a:t>Proof of concept: One CLIQ unit attached to a superconducting magnet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8043" y="4219014"/>
            <a:ext cx="2317784" cy="184110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4333" y="116415"/>
            <a:ext cx="9317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Dependability </a:t>
            </a:r>
            <a:r>
              <a:rPr lang="en-GB" sz="3200" dirty="0"/>
              <a:t>analysis of a QPS for </a:t>
            </a:r>
            <a:r>
              <a:rPr lang="en-GB" sz="3200" dirty="0" smtClean="0"/>
              <a:t>HL-LHC</a:t>
            </a:r>
            <a:endParaRPr lang="en-GB" sz="3100" dirty="0"/>
          </a:p>
        </p:txBody>
      </p:sp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81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5417070"/>
              </p:ext>
            </p:extLst>
          </p:nvPr>
        </p:nvGraphicFramePr>
        <p:xfrm>
          <a:off x="736245" y="3226333"/>
          <a:ext cx="9157225" cy="3511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Document" r:id="rId3" imgW="10915276" imgH="4184507" progId="Word.Document.12">
                  <p:embed/>
                </p:oleObj>
              </mc:Choice>
              <mc:Fallback>
                <p:oleObj name="Document" r:id="rId3" imgW="10915276" imgH="41845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6245" y="3226333"/>
                        <a:ext cx="9157225" cy="3511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7192640"/>
              </p:ext>
            </p:extLst>
          </p:nvPr>
        </p:nvGraphicFramePr>
        <p:xfrm>
          <a:off x="1293339" y="1457202"/>
          <a:ext cx="9174635" cy="3524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Document" r:id="rId5" imgW="10915276" imgH="4190617" progId="Word.Document.12">
                  <p:embed/>
                </p:oleObj>
              </mc:Choice>
              <mc:Fallback>
                <p:oleObj name="Document" r:id="rId5" imgW="10915276" imgH="41906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3339" y="1457202"/>
                        <a:ext cx="9174635" cy="3524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4333" y="693976"/>
            <a:ext cx="8226854" cy="574651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Proof of concept: Assumptions and input parameters</a:t>
            </a:r>
            <a:endParaRPr lang="en-GB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736245" y="5167368"/>
                <a:ext cx="769984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Assumptions</a:t>
                </a:r>
              </a:p>
              <a:p>
                <a:r>
                  <a:rPr lang="en-GB" dirty="0" smtClean="0"/>
                  <a:t>No monitoring system and no technical stops considered</a:t>
                </a:r>
              </a:p>
              <a:p>
                <a:r>
                  <a:rPr lang="en-GB" dirty="0" smtClean="0"/>
                  <a:t>Inspection </a:t>
                </a:r>
                <a:r>
                  <a:rPr lang="en-GB" dirty="0" smtClean="0"/>
                  <a:t>time: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 smtClean="0"/>
                  <a:t>=1 </a:t>
                </a:r>
                <a:r>
                  <a:rPr lang="en-GB" dirty="0" smtClean="0"/>
                  <a:t>year (8766 h</a:t>
                </a:r>
                <a:r>
                  <a:rPr lang="en-GB" dirty="0" smtClean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245" y="5167368"/>
                <a:ext cx="7699843" cy="1200329"/>
              </a:xfrm>
              <a:prstGeom prst="rect">
                <a:avLst/>
              </a:prstGeom>
              <a:blipFill rotWithShape="0">
                <a:blip r:embed="rId7"/>
                <a:stretch>
                  <a:fillRect l="-713" t="-30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44333" y="116415"/>
            <a:ext cx="9317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Dependability </a:t>
            </a:r>
            <a:r>
              <a:rPr lang="en-GB" sz="3200" dirty="0"/>
              <a:t>analysis of a QPS for </a:t>
            </a:r>
            <a:r>
              <a:rPr lang="en-GB" sz="3200" dirty="0" smtClean="0"/>
              <a:t>HL-LHC</a:t>
            </a:r>
            <a:endParaRPr lang="en-GB" sz="3100" dirty="0"/>
          </a:p>
        </p:txBody>
      </p:sp>
      <p:sp>
        <p:nvSpPr>
          <p:cNvPr id="9" name="Oval 8"/>
          <p:cNvSpPr/>
          <p:nvPr/>
        </p:nvSpPr>
        <p:spPr>
          <a:xfrm>
            <a:off x="6524368" y="3910496"/>
            <a:ext cx="993066" cy="3731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77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4333" y="693976"/>
            <a:ext cx="8226854" cy="574651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Quench rate calculation</a:t>
            </a:r>
            <a:endParaRPr lang="en-GB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08480" y="1268627"/>
                <a:ext cx="8935520" cy="4640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Chi-square distribution to calculate the quench rate </a:t>
                </a:r>
                <a:r>
                  <a:rPr lang="en-GB" sz="1200" dirty="0" smtClean="0"/>
                  <a:t>(calculator from www.ti.com)</a:t>
                </a:r>
              </a:p>
              <a:p>
                <a:endParaRPr lang="en-GB" sz="1000" dirty="0"/>
              </a:p>
              <a:p>
                <a:r>
                  <a:rPr lang="en-GB" dirty="0" smtClean="0"/>
                  <a:t>                                                         where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 smtClean="0"/>
                  <a:t>=90 %, is the confidence level</a:t>
                </a:r>
              </a:p>
              <a:p>
                <a:r>
                  <a:rPr lang="en-GB" dirty="0"/>
                  <a:t> </a:t>
                </a:r>
                <a:r>
                  <a:rPr lang="en-GB" dirty="0" smtClean="0"/>
                  <a:t>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𝒒</m:t>
                        </m:r>
                      </m:sub>
                    </m:sSub>
                  </m:oMath>
                </a14:m>
                <a:r>
                  <a:rPr lang="en-GB" dirty="0" smtClean="0"/>
                  <a:t> is the number of quenches</a:t>
                </a:r>
              </a:p>
              <a:p>
                <a:r>
                  <a:rPr lang="en-GB" dirty="0"/>
                  <a:t> </a:t>
                </a:r>
                <a:r>
                  <a:rPr lang="en-GB" dirty="0" smtClean="0"/>
                  <a:t>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𝒐𝒑</m:t>
                        </m:r>
                      </m:sub>
                    </m:sSub>
                  </m:oMath>
                </a14:m>
                <a:r>
                  <a:rPr lang="en-GB" dirty="0" smtClean="0"/>
                  <a:t> is the operational time</a:t>
                </a:r>
              </a:p>
              <a:p>
                <a:r>
                  <a:rPr lang="en-GB" dirty="0"/>
                  <a:t> </a:t>
                </a:r>
                <a:r>
                  <a:rPr lang="en-GB" dirty="0" smtClean="0"/>
                  <a:t>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𝒎𝒂𝒈</m:t>
                        </m:r>
                      </m:sub>
                    </m:sSub>
                  </m:oMath>
                </a14:m>
                <a:r>
                  <a:rPr lang="en-GB" dirty="0" smtClean="0"/>
                  <a:t> is the number of magnets </a:t>
                </a:r>
                <a:r>
                  <a:rPr lang="en-GB" dirty="0" smtClean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Assumptions</a:t>
                </a:r>
              </a:p>
              <a:p>
                <a:endParaRPr lang="en-GB" sz="800" dirty="0" smtClean="0"/>
              </a:p>
              <a:p>
                <a:r>
                  <a:rPr lang="en-GB" sz="1600" dirty="0" smtClean="0"/>
                  <a:t>Time period: recommissioning </a:t>
                </a:r>
                <a:r>
                  <a:rPr lang="en-GB" sz="1600" dirty="0"/>
                  <a:t>with beam and physics periods in 2015 and 2016 campaigns until </a:t>
                </a:r>
                <a:r>
                  <a:rPr lang="en-GB" sz="1600" dirty="0" smtClean="0"/>
                  <a:t>06/09/2016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2015</m:t>
                        </m:r>
                      </m:sub>
                    </m:sSub>
                  </m:oMath>
                </a14:m>
                <a:r>
                  <a:rPr lang="en-GB" sz="1600" dirty="0" smtClean="0"/>
                  <a:t>=238 days,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201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GB" sz="1600" dirty="0" smtClean="0"/>
                  <a:t>=159 days). </a:t>
                </a:r>
                <a:r>
                  <a:rPr lang="en-GB" sz="1200" dirty="0" smtClean="0"/>
                  <a:t>See LHC Schedule 2015 and LHC Schedule 2016.</a:t>
                </a:r>
              </a:p>
              <a:p>
                <a:endParaRPr lang="en-GB" sz="8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𝒒</m:t>
                        </m:r>
                      </m:sub>
                    </m:sSub>
                  </m:oMath>
                </a14:m>
                <a:r>
                  <a:rPr lang="en-GB" b="1" dirty="0" smtClean="0"/>
                  <a:t>=21</a:t>
                </a:r>
                <a:r>
                  <a:rPr lang="en-GB" dirty="0" smtClean="0"/>
                  <a:t>: </a:t>
                </a:r>
                <a:r>
                  <a:rPr lang="en-GB" sz="1600" dirty="0" smtClean="0"/>
                  <a:t>Considered </a:t>
                </a:r>
                <a:r>
                  <a:rPr lang="en-GB" sz="1600" dirty="0" smtClean="0"/>
                  <a:t>the </a:t>
                </a:r>
                <a:r>
                  <a:rPr lang="en-GB" sz="1600" dirty="0" smtClean="0"/>
                  <a:t>quenches of high-current superconducting magnets of LHC. </a:t>
                </a:r>
                <a:r>
                  <a:rPr lang="en-GB" sz="1200" dirty="0" smtClean="0"/>
                  <a:t>See aft.cern.ch </a:t>
                </a:r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𝒐𝒑</m:t>
                        </m:r>
                      </m:sub>
                    </m:sSub>
                  </m:oMath>
                </a14:m>
                <a:r>
                  <a:rPr lang="en-GB" b="1" dirty="0" smtClean="0"/>
                  <a:t>=271 days</a:t>
                </a:r>
                <a:r>
                  <a:rPr lang="en-GB" dirty="0" smtClean="0"/>
                  <a:t>: </a:t>
                </a:r>
                <a:r>
                  <a:rPr lang="en-GB" sz="1600" dirty="0" smtClean="0"/>
                  <a:t>Considered t</a:t>
                </a:r>
                <a:r>
                  <a:rPr lang="en-GB" sz="1600" dirty="0" smtClean="0"/>
                  <a:t>ime </a:t>
                </a:r>
                <a:r>
                  <a:rPr lang="en-GB" sz="1600" dirty="0"/>
                  <a:t>in stable beams and </a:t>
                </a:r>
                <a:r>
                  <a:rPr lang="en-GB" sz="1600" dirty="0" smtClean="0"/>
                  <a:t>operation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/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/>
                          <m:t>op</m:t>
                        </m:r>
                        <m:r>
                          <a:rPr lang="en-GB" sz="1600"/>
                          <m:t>2015</m:t>
                        </m:r>
                      </m:sub>
                    </m:sSub>
                  </m:oMath>
                </a14:m>
                <a:r>
                  <a:rPr lang="en-GB" sz="1600" dirty="0" smtClean="0"/>
                  <a:t>=66.5%,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/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/>
                          <m:t>op</m:t>
                        </m:r>
                        <m:r>
                          <a:rPr lang="en-GB" sz="1600"/>
                          <m:t>2016</m:t>
                        </m:r>
                      </m:sub>
                    </m:sSub>
                  </m:oMath>
                </a14:m>
                <a:r>
                  <a:rPr lang="en-GB" sz="1600" dirty="0" smtClean="0"/>
                  <a:t>=70.9%).</a:t>
                </a:r>
                <a:r>
                  <a:rPr lang="en-GB" dirty="0" smtClean="0"/>
                  <a:t> </a:t>
                </a:r>
                <a:r>
                  <a:rPr lang="en-GB" sz="1200" dirty="0" smtClean="0"/>
                  <a:t>See aft.cern.ch</a:t>
                </a:r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𝒎𝒂𝒈</m:t>
                        </m:r>
                      </m:sub>
                    </m:sSub>
                  </m:oMath>
                </a14:m>
                <a:r>
                  <a:rPr lang="en-GB" b="1" dirty="0" smtClean="0"/>
                  <a:t>=1656</a:t>
                </a:r>
                <a:r>
                  <a:rPr lang="en-GB" dirty="0" smtClean="0"/>
                  <a:t>: </a:t>
                </a:r>
                <a:r>
                  <a:rPr lang="en-GB" sz="1600" dirty="0"/>
                  <a:t>Considered the high-current superconducting magnets of </a:t>
                </a:r>
                <a:r>
                  <a:rPr lang="en-GB" sz="1600" dirty="0" smtClean="0"/>
                  <a:t>LHC (1232 </a:t>
                </a:r>
                <a:r>
                  <a:rPr lang="en-GB" sz="1600" dirty="0"/>
                  <a:t>MB, 392 MQ, 16 MQXA and 16 </a:t>
                </a:r>
                <a:r>
                  <a:rPr lang="en-GB" sz="1600" dirty="0" smtClean="0"/>
                  <a:t>MQXB). </a:t>
                </a:r>
                <a:r>
                  <a:rPr lang="en-GB" sz="1200" dirty="0" smtClean="0"/>
                  <a:t>See LHC Design Report, Table 2.6.</a:t>
                </a:r>
              </a:p>
              <a:p>
                <a:pPr/>
                <a:endParaRPr lang="en-GB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en-GB" sz="2000" b="1" i="1">
                            <a:latin typeface="Cambria Math" panose="02040503050406030204" pitchFamily="18" charset="0"/>
                          </a:rPr>
                          <m:t>𝒒</m:t>
                        </m:r>
                      </m:sub>
                    </m:sSub>
                    <m:r>
                      <a:rPr lang="en-GB" sz="20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𝟐𝟔𝟏𝟕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𝑭𝑰𝑻</m:t>
                    </m:r>
                  </m:oMath>
                </a14:m>
                <a:r>
                  <a:rPr lang="en-GB" sz="2000" b="1" dirty="0" smtClean="0"/>
                  <a:t> with 90 % confidence;           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𝑴𝑻𝑩𝑸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𝟒𝟑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1" i="1" smtClean="0">
                        <a:latin typeface="Cambria Math" panose="02040503050406030204" pitchFamily="18" charset="0"/>
                      </a:rPr>
                      <m:t>𝒚𝒆𝒂𝒓𝒔</m:t>
                    </m:r>
                  </m:oMath>
                </a14:m>
                <a:endParaRPr lang="en-GB" sz="2000" b="1" dirty="0" smtClean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80" y="1268627"/>
                <a:ext cx="8935520" cy="4640116"/>
              </a:xfrm>
              <a:prstGeom prst="rect">
                <a:avLst/>
              </a:prstGeom>
              <a:blipFill rotWithShape="0">
                <a:blip r:embed="rId2"/>
                <a:stretch>
                  <a:fillRect l="-409" t="-657" r="-955" b="-15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44333" y="116415"/>
            <a:ext cx="9317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Dependability </a:t>
            </a:r>
            <a:r>
              <a:rPr lang="en-GB" sz="3200" dirty="0"/>
              <a:t>analysis of a QPS for </a:t>
            </a:r>
            <a:r>
              <a:rPr lang="en-GB" sz="3200" dirty="0" smtClean="0"/>
              <a:t>HL-LHC</a:t>
            </a:r>
            <a:endParaRPr lang="en-GB" sz="3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790601" y="1843278"/>
                <a:ext cx="2858860" cy="9326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/>
                          </m:ctrlPr>
                        </m:sSubPr>
                        <m:e>
                          <m:r>
                            <a:rPr lang="en-GB" b="1" i="1"/>
                            <m:t>𝝀</m:t>
                          </m:r>
                        </m:e>
                        <m:sub>
                          <m:r>
                            <a:rPr lang="en-GB" b="1" i="1"/>
                            <m:t>𝒒</m:t>
                          </m:r>
                        </m:sub>
                      </m:sSub>
                      <m:r>
                        <a:rPr lang="en-GB" b="1" i="1"/>
                        <m:t>=</m:t>
                      </m:r>
                      <m:f>
                        <m:fPr>
                          <m:ctrlPr>
                            <a:rPr lang="en-GB" b="1" i="1"/>
                          </m:ctrlPr>
                        </m:fPr>
                        <m:num>
                          <m:sSup>
                            <m:sSupPr>
                              <m:ctrlPr>
                                <a:rPr lang="en-GB" b="1" i="1"/>
                              </m:ctrlPr>
                            </m:sSupPr>
                            <m:e>
                              <m:r>
                                <a:rPr lang="en-GB" b="1" i="1"/>
                                <m:t>𝝌</m:t>
                              </m:r>
                            </m:e>
                            <m:sup>
                              <m:r>
                                <a:rPr lang="en-GB" b="1" i="1"/>
                                <m:t>𝟐</m:t>
                              </m:r>
                            </m:sup>
                          </m:sSup>
                          <m:r>
                            <a:rPr lang="en-GB" b="1" i="1"/>
                            <m:t>(</m:t>
                          </m:r>
                          <m:r>
                            <a:rPr lang="en-GB" b="1" i="1"/>
                            <m:t>𝟏</m:t>
                          </m:r>
                          <m:r>
                            <a:rPr lang="en-GB" b="1" i="1"/>
                            <m:t>−</m:t>
                          </m:r>
                          <m:r>
                            <a:rPr lang="en-GB" b="1" i="1"/>
                            <m:t>𝜶</m:t>
                          </m:r>
                          <m:r>
                            <a:rPr lang="en-GB" b="1" i="1"/>
                            <m:t>,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sub>
                          </m:s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GB" b="1" i="1"/>
                            <m:t>)</m:t>
                          </m:r>
                        </m:num>
                        <m:den>
                          <m:r>
                            <a:rPr lang="en-GB" b="1" i="1"/>
                            <m:t>𝟐</m:t>
                          </m:r>
                          <m:r>
                            <a:rPr lang="en-GB" b="1" i="1"/>
                            <m:t>∗</m:t>
                          </m:r>
                          <m:sSub>
                            <m:sSub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/>
                                <m:t>𝒕</m:t>
                              </m:r>
                            </m:e>
                            <m:sub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𝒐𝒑</m:t>
                              </m:r>
                            </m:sub>
                          </m:s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𝒎𝒂𝒈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="1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601" y="1843278"/>
                <a:ext cx="2858860" cy="9326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6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125025" y="4219782"/>
                <a:ext cx="6896696" cy="397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b="1" i="1" smtClean="0">
                          <a:latin typeface="Cambria Math" panose="02040503050406030204" pitchFamily="18" charset="0"/>
                        </a:rPr>
                        <m:t>𝑭</m:t>
                      </m:r>
                      <m:r>
                        <a:rPr lang="en-GB" sz="22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GB" sz="2200" b="1" i="1" smtClean="0">
                              <a:latin typeface="Cambria Math" panose="02040503050406030204" pitchFamily="18" charset="0"/>
                            </a:rPr>
                            <m:t>𝑸𝑷𝑺</m:t>
                          </m:r>
                        </m:sub>
                      </m:sSub>
                      <m:r>
                        <a:rPr lang="en-GB" sz="2200" b="1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GB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GB" sz="2200" b="1" i="1" smtClean="0">
                              <a:latin typeface="Cambria Math" panose="02040503050406030204" pitchFamily="18" charset="0"/>
                            </a:rPr>
                            <m:t>𝒒𝒖𝒆𝒏𝒄𝒉</m:t>
                          </m:r>
                        </m:sub>
                      </m:sSub>
                      <m:r>
                        <a:rPr lang="en-GB" sz="2200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2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sz="2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2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1" i="1" smtClean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GB" sz="22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𝝀</m:t>
                                  </m:r>
                                </m:e>
                                <m:sub>
                                  <m:r>
                                    <a:rPr lang="en-GB" sz="2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𝑸𝑷𝑺</m:t>
                                  </m:r>
                                </m:sub>
                              </m:sSub>
                              <m:r>
                                <a:rPr lang="en-GB" sz="2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GB" sz="2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GB" sz="2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r>
                        <a:rPr lang="en-GB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GB" sz="2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𝝀</m:t>
                                  </m:r>
                                </m:e>
                                <m:sub>
                                  <m:r>
                                    <a:rPr lang="en-GB" sz="2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𝒒𝒖𝒆𝒏𝒄𝒉</m:t>
                                  </m:r>
                                </m:sub>
                              </m:sSub>
                              <m:r>
                                <a:rPr lang="en-GB" sz="2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GB" sz="2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GB" sz="2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</m:oMath>
                  </m:oMathPara>
                </a14:m>
                <a:endParaRPr lang="en-GB" sz="2200" b="1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025" y="4219782"/>
                <a:ext cx="6896696" cy="397416"/>
              </a:xfrm>
              <a:prstGeom prst="rect">
                <a:avLst/>
              </a:prstGeom>
              <a:blipFill rotWithShape="0">
                <a:blip r:embed="rId2"/>
                <a:stretch>
                  <a:fillRect l="-354" b="-2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57837" y="1611586"/>
            <a:ext cx="76998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Unreliability: Probability </a:t>
            </a:r>
            <a:r>
              <a:rPr lang="en-GB" b="1" dirty="0" smtClean="0"/>
              <a:t>of main </a:t>
            </a:r>
            <a:r>
              <a:rPr lang="en-GB" b="1" dirty="0" smtClean="0"/>
              <a:t>failure</a:t>
            </a:r>
          </a:p>
          <a:p>
            <a:endParaRPr lang="en-GB" dirty="0" smtClean="0"/>
          </a:p>
          <a:p>
            <a:r>
              <a:rPr lang="en-GB" dirty="0" smtClean="0"/>
              <a:t>Defined as the product of probabilities of QPS failure and quench until the inspection time.</a:t>
            </a:r>
          </a:p>
          <a:p>
            <a:endParaRPr lang="en-GB" dirty="0" smtClean="0"/>
          </a:p>
          <a:p>
            <a:r>
              <a:rPr lang="en-GB" dirty="0" smtClean="0"/>
              <a:t>Conservative </a:t>
            </a:r>
            <a:r>
              <a:rPr lang="en-GB" dirty="0"/>
              <a:t>assumption: Neglected order of events (QPS failure-quench)</a:t>
            </a:r>
          </a:p>
          <a:p>
            <a:endParaRPr lang="en-GB" dirty="0" smtClean="0"/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459946" y="691498"/>
            <a:ext cx="8226854" cy="57465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Analytical </a:t>
            </a:r>
            <a:r>
              <a:rPr lang="en-GB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approach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4333" y="116415"/>
            <a:ext cx="9317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Dependability </a:t>
            </a:r>
            <a:r>
              <a:rPr lang="en-GB" sz="3200" dirty="0"/>
              <a:t>analysis of a QPS for </a:t>
            </a:r>
            <a:r>
              <a:rPr lang="en-GB" sz="3200" dirty="0" smtClean="0"/>
              <a:t>HL-LHC</a:t>
            </a:r>
            <a:endParaRPr lang="en-GB" sz="3100" dirty="0"/>
          </a:p>
        </p:txBody>
      </p:sp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69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04157" y="1262334"/>
            <a:ext cx="7935686" cy="2109516"/>
          </a:xfrm>
        </p:spPr>
        <p:txBody>
          <a:bodyPr>
            <a:noAutofit/>
          </a:bodyPr>
          <a:lstStyle/>
          <a:p>
            <a:r>
              <a:rPr lang="en-GB" sz="4050" dirty="0" smtClean="0"/>
              <a:t>Dependability Analysis of a Quench Protection System for HL-LHC</a:t>
            </a:r>
            <a:r>
              <a:rPr lang="en-GB" sz="4050" dirty="0"/>
              <a:t/>
            </a:r>
            <a:br>
              <a:rPr lang="en-GB" sz="4050" dirty="0"/>
            </a:br>
            <a:endParaRPr lang="en-US" sz="405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3295403"/>
            <a:ext cx="9144000" cy="2333501"/>
          </a:xfrm>
        </p:spPr>
        <p:txBody>
          <a:bodyPr>
            <a:no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Alejandro Fernandez Navarro</a:t>
            </a:r>
          </a:p>
          <a:p>
            <a:endParaRPr lang="en-GB" sz="1200" dirty="0" smtClean="0"/>
          </a:p>
          <a:p>
            <a:r>
              <a:rPr lang="en-GB" dirty="0" smtClean="0"/>
              <a:t>Inputs from Andrea Apollonio</a:t>
            </a:r>
          </a:p>
          <a:p>
            <a:pPr algn="r"/>
            <a:endParaRPr lang="en-GB" sz="1400" dirty="0"/>
          </a:p>
          <a:p>
            <a:pPr algn="r"/>
            <a:endParaRPr lang="en-GB" sz="1400" dirty="0" smtClean="0"/>
          </a:p>
          <a:p>
            <a:r>
              <a:rPr lang="pl-PL" sz="1400" dirty="0" smtClean="0"/>
              <a:t>TE-MPE-PE</a:t>
            </a:r>
          </a:p>
          <a:p>
            <a:r>
              <a:rPr lang="en-GB" sz="1400" dirty="0" smtClean="0"/>
              <a:t>27.10</a:t>
            </a:r>
            <a:r>
              <a:rPr lang="pl-PL" sz="1400" dirty="0" smtClean="0"/>
              <a:t>.201</a:t>
            </a:r>
            <a:r>
              <a:rPr lang="en-GB" sz="1400" dirty="0"/>
              <a:t>6</a:t>
            </a:r>
            <a:endParaRPr lang="pl-PL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1061752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Dependability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 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34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15572" y="1587787"/>
                <a:ext cx="9141465" cy="926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 smtClean="0"/>
                  <a:t>Approach</a:t>
                </a:r>
                <a:r>
                  <a:rPr lang="en-GB" dirty="0" smtClean="0"/>
                  <a:t>: system composed by components represented by blocks. Main failure occurs when both components, magnet and QPS (connected in parallel), are in failure state. Solved </a:t>
                </a:r>
                <a:r>
                  <a:rPr lang="en-GB" dirty="0"/>
                  <a:t>through Monte-Carlo </a:t>
                </a:r>
                <a:r>
                  <a:rPr lang="en-GB" dirty="0" smtClean="0"/>
                  <a:t>simulations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GB" dirty="0" smtClean="0"/>
                  <a:t> sims).</a:t>
                </a:r>
                <a:endParaRPr lang="en-GB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72" y="1587787"/>
                <a:ext cx="9141465" cy="926407"/>
              </a:xfrm>
              <a:prstGeom prst="rect">
                <a:avLst/>
              </a:prstGeom>
              <a:blipFill rotWithShape="0">
                <a:blip r:embed="rId2"/>
                <a:stretch>
                  <a:fillRect l="-467" t="-3289" b="-9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33" y="2561509"/>
            <a:ext cx="3410975" cy="348512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4333" y="600029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Reliability </a:t>
            </a: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Block </a:t>
            </a:r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Diagram in Isograph Availability Workbench</a:t>
            </a:r>
            <a:endParaRPr lang="en-GB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4333" y="116415"/>
            <a:ext cx="9317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Dependability </a:t>
            </a:r>
            <a:r>
              <a:rPr lang="en-GB" sz="3200" dirty="0"/>
              <a:t>analysis of a QPS for </a:t>
            </a:r>
            <a:r>
              <a:rPr lang="en-GB" sz="3200" dirty="0" smtClean="0"/>
              <a:t>HL-LHC</a:t>
            </a:r>
            <a:endParaRPr lang="en-GB" sz="3100" dirty="0"/>
          </a:p>
        </p:txBody>
      </p:sp>
      <p:sp>
        <p:nvSpPr>
          <p:cNvPr id="11" name="TextBox 10"/>
          <p:cNvSpPr txBox="1"/>
          <p:nvPr/>
        </p:nvSpPr>
        <p:spPr>
          <a:xfrm>
            <a:off x="5545865" y="2563286"/>
            <a:ext cx="2121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Model settings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8216" y="2932618"/>
            <a:ext cx="4297882" cy="3031890"/>
          </a:xfrm>
          <a:prstGeom prst="rect">
            <a:avLst/>
          </a:prstGeom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64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15571" y="1377409"/>
                <a:ext cx="8465963" cy="6848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 smtClean="0"/>
                  <a:t>Approach: </a:t>
                </a:r>
                <a:r>
                  <a:rPr lang="en-GB" dirty="0" smtClean="0"/>
                  <a:t>system composed by states (instead of components). Transitions </a:t>
                </a:r>
                <a:r>
                  <a:rPr lang="en-GB" dirty="0" smtClean="0"/>
                  <a:t>among </a:t>
                </a:r>
                <a:r>
                  <a:rPr lang="en-GB" dirty="0" smtClean="0"/>
                  <a:t>states defined by the </a:t>
                </a:r>
                <a:r>
                  <a:rPr lang="en-GB" dirty="0" smtClean="0"/>
                  <a:t>failure/quench </a:t>
                </a:r>
                <a:r>
                  <a:rPr lang="en-GB" dirty="0" smtClean="0"/>
                  <a:t>rates and repair rates</a:t>
                </a:r>
                <a:r>
                  <a:rPr lang="en-GB" dirty="0" smtClean="0"/>
                  <a:t>.</a:t>
                </a:r>
              </a:p>
              <a:p>
                <a:endParaRPr lang="en-GB" sz="8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Calculation method: Differential equilibrium equations are defined for every </a:t>
                </a:r>
                <a:r>
                  <a:rPr lang="en-GB" dirty="0" smtClean="0"/>
                  <a:t>state:</a:t>
                </a:r>
              </a:p>
              <a:p>
                <a:endParaRPr lang="en-GB" sz="16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𝑐𝑞</m:t>
                          </m:r>
                        </m:sub>
                      </m:sSub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𝑐𝑞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 smtClean="0"/>
              </a:p>
              <a:p>
                <a:pPr/>
                <a:endParaRPr lang="en-GB" sz="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sz="1600" dirty="0" smtClean="0"/>
              </a:p>
              <a:p>
                <a:pPr/>
                <a:endParaRPr lang="en-GB" sz="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sz="1600" dirty="0" smtClean="0"/>
              </a:p>
              <a:p>
                <a:pPr/>
                <a:endParaRPr lang="en-GB" sz="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  <a:p>
                <a:pPr/>
                <a:endParaRPr lang="en-GB" sz="1600" dirty="0" smtClean="0"/>
              </a:p>
              <a:p>
                <a:pPr/>
                <a:endParaRPr lang="en-GB" sz="1600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 smtClean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71" y="1377409"/>
                <a:ext cx="8465963" cy="6848413"/>
              </a:xfrm>
              <a:prstGeom prst="rect">
                <a:avLst/>
              </a:prstGeom>
              <a:blipFill rotWithShape="0">
                <a:blip r:embed="rId2"/>
                <a:stretch>
                  <a:fillRect l="-504" t="-5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532202" y="5677424"/>
            <a:ext cx="9141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Limitation: </a:t>
            </a:r>
            <a:r>
              <a:rPr lang="en-GB" sz="1600" dirty="0" smtClean="0"/>
              <a:t>only constant failure rates (not relevant for this study)</a:t>
            </a:r>
            <a:endParaRPr lang="en-GB" sz="1600" dirty="0"/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553" y="2491888"/>
            <a:ext cx="4658539" cy="358349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4333" y="116415"/>
            <a:ext cx="9317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Dependability </a:t>
            </a:r>
            <a:r>
              <a:rPr lang="en-GB" sz="3200" dirty="0"/>
              <a:t>analysis of a QPS for </a:t>
            </a:r>
            <a:r>
              <a:rPr lang="en-GB" sz="3200" dirty="0" smtClean="0"/>
              <a:t>HL-LHC</a:t>
            </a:r>
            <a:endParaRPr lang="en-GB" sz="3100" dirty="0"/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459946" y="51977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Markov model in Isograph Reliability Workbench</a:t>
            </a:r>
            <a:endParaRPr lang="en-GB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731741" y="2972315"/>
            <a:ext cx="650789" cy="3789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31729" y="2833815"/>
            <a:ext cx="241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96257" y="4079308"/>
            <a:ext cx="241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0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072551" y="4248050"/>
            <a:ext cx="359511" cy="2415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6677238"/>
              </p:ext>
            </p:extLst>
          </p:nvPr>
        </p:nvGraphicFramePr>
        <p:xfrm>
          <a:off x="147638" y="1436688"/>
          <a:ext cx="10190162" cy="3884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Document" r:id="rId3" imgW="10922832" imgH="4165457" progId="Word.Document.12">
                  <p:embed/>
                </p:oleObj>
              </mc:Choice>
              <mc:Fallback>
                <p:oleObj name="Document" r:id="rId3" imgW="10922832" imgH="41654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638" y="1436688"/>
                        <a:ext cx="10190162" cy="3884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4333" y="693976"/>
            <a:ext cx="8226854" cy="574651"/>
          </a:xfrm>
        </p:spPr>
        <p:txBody>
          <a:bodyPr>
            <a:normAutofit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Comparison of results</a:t>
            </a:r>
            <a:endParaRPr lang="en-GB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333" y="116415"/>
            <a:ext cx="9317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Dependability </a:t>
            </a:r>
            <a:r>
              <a:rPr lang="en-GB" sz="3200" dirty="0"/>
              <a:t>analysis of a QPS for </a:t>
            </a:r>
            <a:r>
              <a:rPr lang="en-GB" sz="3200" dirty="0" smtClean="0"/>
              <a:t>HL-LHC</a:t>
            </a:r>
            <a:endParaRPr lang="en-GB" sz="3100" dirty="0"/>
          </a:p>
        </p:txBody>
      </p:sp>
      <p:sp>
        <p:nvSpPr>
          <p:cNvPr id="13" name="TextBox 12"/>
          <p:cNvSpPr txBox="1"/>
          <p:nvPr/>
        </p:nvSpPr>
        <p:spPr>
          <a:xfrm>
            <a:off x="444333" y="5163281"/>
            <a:ext cx="9141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Results are coherent! </a:t>
            </a:r>
          </a:p>
          <a:p>
            <a:endParaRPr lang="en-GB" sz="800" b="1" dirty="0" smtClean="0"/>
          </a:p>
          <a:p>
            <a:r>
              <a:rPr lang="en-GB" b="1" dirty="0" smtClean="0"/>
              <a:t>RBD and Markov models in Isograph validated against the analytical models</a:t>
            </a:r>
            <a:endParaRPr lang="en-GB" b="1" dirty="0"/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89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1619" y="15380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Conclusions</a:t>
            </a:r>
            <a:endParaRPr lang="en-GB" sz="3600" dirty="0"/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2707" y="1264793"/>
            <a:ext cx="79222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RBD </a:t>
            </a:r>
            <a:r>
              <a:rPr lang="en-GB" b="1" dirty="0"/>
              <a:t>and Markov models in Isograph validated</a:t>
            </a:r>
            <a:r>
              <a:rPr lang="en-GB" dirty="0"/>
              <a:t> against the analytical </a:t>
            </a:r>
            <a:r>
              <a:rPr lang="en-GB" dirty="0" smtClean="0"/>
              <a:t>models.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Marcov</a:t>
            </a:r>
            <a:r>
              <a:rPr lang="en-GB" b="1" dirty="0" smtClean="0"/>
              <a:t> model </a:t>
            </a:r>
            <a:r>
              <a:rPr lang="en-GB" dirty="0" smtClean="0"/>
              <a:t>has been chosen </a:t>
            </a:r>
            <a:r>
              <a:rPr lang="en-GB" dirty="0" smtClean="0"/>
              <a:t>for </a:t>
            </a:r>
            <a:r>
              <a:rPr lang="en-GB" dirty="0" smtClean="0"/>
              <a:t>dependability </a:t>
            </a:r>
            <a:r>
              <a:rPr lang="en-GB" dirty="0" smtClean="0"/>
              <a:t>analysis of QPS </a:t>
            </a:r>
            <a:r>
              <a:rPr lang="en-GB" dirty="0" smtClean="0"/>
              <a:t>due to a number of reasons: Intuitive and simple </a:t>
            </a:r>
            <a:r>
              <a:rPr lang="en-GB" dirty="0"/>
              <a:t>model construction (graphically </a:t>
            </a:r>
            <a:r>
              <a:rPr lang="en-GB" dirty="0" smtClean="0"/>
              <a:t>self-explained), </a:t>
            </a:r>
            <a:r>
              <a:rPr lang="en-GB" dirty="0" smtClean="0"/>
              <a:t>flexibility </a:t>
            </a:r>
            <a:r>
              <a:rPr lang="en-GB" dirty="0" smtClean="0"/>
              <a:t>to model more complex </a:t>
            </a:r>
            <a:r>
              <a:rPr lang="en-GB" dirty="0" smtClean="0"/>
              <a:t>systems, </a:t>
            </a:r>
            <a:r>
              <a:rPr lang="en-GB" dirty="0"/>
              <a:t>s</a:t>
            </a:r>
            <a:r>
              <a:rPr lang="en-GB" dirty="0" smtClean="0"/>
              <a:t>imulation time much lower than the RBD model (1 s instead of 2.5 min).</a:t>
            </a:r>
            <a:endParaRPr lang="en-GB" dirty="0" smtClean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506205" y="3275859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Next steps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58499" y="4239140"/>
            <a:ext cx="7922265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Proof of concept of </a:t>
            </a:r>
            <a:r>
              <a:rPr lang="en-GB" dirty="0" err="1" smtClean="0"/>
              <a:t>Marcov</a:t>
            </a:r>
            <a:r>
              <a:rPr lang="en-GB" dirty="0" smtClean="0"/>
              <a:t> model with monitoring system and technical stops.</a:t>
            </a:r>
          </a:p>
          <a:p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Failure rate calculation for </a:t>
            </a:r>
            <a:r>
              <a:rPr lang="en-GB" dirty="0" smtClean="0"/>
              <a:t>QH technology (heater strips, power supplies, connection points).</a:t>
            </a:r>
          </a:p>
          <a:p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Implementation </a:t>
            </a:r>
            <a:r>
              <a:rPr lang="en-GB" dirty="0"/>
              <a:t>of the </a:t>
            </a:r>
            <a:r>
              <a:rPr lang="en-GB" dirty="0" err="1"/>
              <a:t>Marcov</a:t>
            </a:r>
            <a:r>
              <a:rPr lang="en-GB" dirty="0"/>
              <a:t> model to </a:t>
            </a:r>
            <a:r>
              <a:rPr lang="en-GB" dirty="0" smtClean="0"/>
              <a:t>the Inner Triplet </a:t>
            </a:r>
            <a:r>
              <a:rPr lang="en-GB" dirty="0" smtClean="0"/>
              <a:t>QPS</a:t>
            </a:r>
            <a:r>
              <a:rPr lang="en-GB" dirty="0" smtClean="0"/>
              <a:t>.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55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9946" y="241206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Annex</a:t>
            </a:r>
            <a:endParaRPr lang="en-GB" sz="5400" dirty="0"/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1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6164" y="252445"/>
            <a:ext cx="9506465" cy="617181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General failure scenarios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GB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09/06/2016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4843" y="745545"/>
            <a:ext cx="775946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Triggering delay of 1 </a:t>
            </a:r>
            <a:r>
              <a:rPr lang="en-GB" sz="1900" dirty="0" err="1" smtClean="0"/>
              <a:t>ms</a:t>
            </a:r>
            <a:r>
              <a:rPr lang="en-GB" sz="1900" dirty="0" smtClean="0"/>
              <a:t> of one CLIQ unit with respect to the other</a:t>
            </a:r>
          </a:p>
          <a:p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Spurious triggering of one CLIQ unit</a:t>
            </a:r>
          </a:p>
          <a:p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One CLIQ unit not firing</a:t>
            </a:r>
          </a:p>
          <a:p>
            <a:endParaRPr lang="en-GB" sz="2000" dirty="0"/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662" y="3776709"/>
            <a:ext cx="1860750" cy="10926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3507" y="5155307"/>
            <a:ext cx="2213219" cy="10060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908" y="3824729"/>
            <a:ext cx="2422770" cy="10694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784" y="5057676"/>
            <a:ext cx="3110523" cy="1081655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-166165" y="2167652"/>
            <a:ext cx="9506465" cy="61718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Specific failure scenarios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GB" sz="2600" dirty="0"/>
          </a:p>
        </p:txBody>
      </p:sp>
      <p:sp>
        <p:nvSpPr>
          <p:cNvPr id="17" name="TextBox 16"/>
          <p:cNvSpPr txBox="1"/>
          <p:nvPr/>
        </p:nvSpPr>
        <p:spPr>
          <a:xfrm>
            <a:off x="524843" y="2655385"/>
            <a:ext cx="786709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Non-nominal discharge due to one/several capacitors in open/short circuit</a:t>
            </a:r>
            <a:r>
              <a:rPr lang="en-GB" sz="1900" dirty="0"/>
              <a:t> </a:t>
            </a:r>
            <a:r>
              <a:rPr lang="en-GB" sz="1900" dirty="0" smtClean="0"/>
              <a:t>(depending on the capacitor bank configuration)</a:t>
            </a:r>
          </a:p>
          <a:p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Short-circuit of the capacitor bank of one CLIQ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FMEA of a CLIQ-based protection of D1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42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101969"/>
            <a:ext cx="8226854" cy="940443"/>
          </a:xfrm>
          <a:prstGeom prst="rect">
            <a:avLst/>
          </a:prstGeom>
        </p:spPr>
        <p:txBody>
          <a:bodyPr vert="horz" lIns="45720" rIns="45720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1194486"/>
            <a:ext cx="834081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Motivation </a:t>
            </a:r>
            <a:r>
              <a:rPr lang="en-US" sz="2400" dirty="0" smtClean="0"/>
              <a:t>for dependability studies on QPS for </a:t>
            </a:r>
            <a:r>
              <a:rPr lang="en-US" sz="2400" dirty="0" smtClean="0"/>
              <a:t>HL-LHC</a:t>
            </a:r>
            <a:endParaRPr lang="en-GB" sz="2400" dirty="0"/>
          </a:p>
          <a:p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ClLIQ</a:t>
            </a:r>
            <a:r>
              <a:rPr lang="en-US" sz="2400" dirty="0" smtClean="0"/>
              <a:t> operating principle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Past </a:t>
            </a:r>
            <a:r>
              <a:rPr lang="en-US" sz="2400" dirty="0"/>
              <a:t>FMEA study Vs. present Dependability </a:t>
            </a:r>
            <a:r>
              <a:rPr lang="en-US" sz="2400" dirty="0" smtClean="0"/>
              <a:t>study</a:t>
            </a:r>
            <a:endParaRPr lang="en-GB" sz="2400" dirty="0" smtClean="0"/>
          </a:p>
          <a:p>
            <a:endParaRPr lang="en-GB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FMEA </a:t>
            </a:r>
            <a:r>
              <a:rPr lang="en-GB" sz="2400" dirty="0"/>
              <a:t>of a CLIQ-based QPS for D1 of HL-LHC </a:t>
            </a:r>
            <a:endParaRPr lang="en-GB" sz="2400" dirty="0" smtClean="0"/>
          </a:p>
          <a:p>
            <a:endParaRPr lang="en-GB" sz="1000" strike="sngStrik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Total </a:t>
            </a:r>
            <a:r>
              <a:rPr lang="en-US" sz="2400" dirty="0"/>
              <a:t>CLIQ failure rate and price depending on </a:t>
            </a:r>
            <a:r>
              <a:rPr lang="en-US" sz="2400" dirty="0" smtClean="0"/>
              <a:t>redundancy level</a:t>
            </a:r>
            <a:endParaRPr lang="en-GB" sz="2400" dirty="0" smtClean="0"/>
          </a:p>
          <a:p>
            <a:endParaRPr lang="en-GB" sz="1000" strike="sngStrik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Dependability analysis of a QPS for HL</a:t>
            </a:r>
            <a:r>
              <a:rPr lang="es-ES" sz="2400" dirty="0" smtClean="0"/>
              <a:t>-</a:t>
            </a:r>
            <a:r>
              <a:rPr lang="en-GB" sz="2400" dirty="0" smtClean="0"/>
              <a:t>LHC</a:t>
            </a:r>
            <a:endParaRPr lang="en-GB" sz="2400" dirty="0" smtClean="0"/>
          </a:p>
          <a:p>
            <a:endParaRPr lang="es-ES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err="1" smtClean="0"/>
              <a:t>Conclusions</a:t>
            </a:r>
            <a:r>
              <a:rPr lang="es-ES" sz="2400" dirty="0" smtClean="0"/>
              <a:t> and </a:t>
            </a:r>
            <a:r>
              <a:rPr lang="es-ES" sz="2400" dirty="0" err="1" smtClean="0"/>
              <a:t>next</a:t>
            </a:r>
            <a:r>
              <a:rPr lang="es-ES" sz="2400" dirty="0" smtClean="0"/>
              <a:t> </a:t>
            </a:r>
            <a:r>
              <a:rPr lang="es-ES" sz="2400" dirty="0" err="1" smtClean="0"/>
              <a:t>steps</a:t>
            </a:r>
            <a:endParaRPr lang="en-GB" sz="2400" dirty="0" smtClean="0"/>
          </a:p>
          <a:p>
            <a:endParaRPr lang="en-GB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Annex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29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4726" y="1343179"/>
            <a:ext cx="2790672" cy="2093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Motivation for dependability studies on QPS for HL-LHC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980" y="1587408"/>
            <a:ext cx="6152939" cy="1893211"/>
          </a:xfrm>
        </p:spPr>
      </p:pic>
      <p:sp>
        <p:nvSpPr>
          <p:cNvPr id="3" name="TextBox 2"/>
          <p:cNvSpPr txBox="1"/>
          <p:nvPr/>
        </p:nvSpPr>
        <p:spPr>
          <a:xfrm>
            <a:off x="405718" y="1563474"/>
            <a:ext cx="2441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Inner Triplet chain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611192" y="1525897"/>
            <a:ext cx="0" cy="560893"/>
          </a:xfrm>
          <a:prstGeom prst="line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54607" y="1224824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Separation Dipole</a:t>
            </a:r>
            <a:endParaRPr lang="en-GB" dirty="0"/>
          </a:p>
        </p:txBody>
      </p:sp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eft Brace 9"/>
          <p:cNvSpPr/>
          <p:nvPr/>
        </p:nvSpPr>
        <p:spPr>
          <a:xfrm rot="5400000">
            <a:off x="1246209" y="1264498"/>
            <a:ext cx="235560" cy="1527828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721837" y="2534013"/>
            <a:ext cx="2052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Insertion Region</a:t>
            </a:r>
            <a:endParaRPr lang="en-GB" sz="20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5127" y="3606008"/>
            <a:ext cx="2991120" cy="242159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05718" y="3981030"/>
            <a:ext cx="514507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New magnets with new superconducting materials (Nb3Sn)</a:t>
            </a:r>
          </a:p>
          <a:p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New magnet protection technology (CLIQ)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17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02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14/01/2016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93500"/>
            <a:ext cx="8226854" cy="767047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CLIQ (Coupling-Loss Induced Quench)</a:t>
            </a:r>
            <a:endParaRPr lang="en-GB" sz="3600" dirty="0"/>
          </a:p>
        </p:txBody>
      </p:sp>
      <p:sp>
        <p:nvSpPr>
          <p:cNvPr id="12" name="Content Placeholder 6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endParaRPr lang="en-GB"/>
          </a:p>
        </p:txBody>
      </p:sp>
      <p:sp>
        <p:nvSpPr>
          <p:cNvPr id="13" name="Pentagon 12"/>
          <p:cNvSpPr/>
          <p:nvPr/>
        </p:nvSpPr>
        <p:spPr>
          <a:xfrm rot="5400000">
            <a:off x="6799869" y="43058"/>
            <a:ext cx="1047208" cy="2820220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Current change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4" name="Pentagon 13"/>
          <p:cNvSpPr/>
          <p:nvPr/>
        </p:nvSpPr>
        <p:spPr>
          <a:xfrm rot="5400000">
            <a:off x="6717868" y="1209855"/>
            <a:ext cx="1211202" cy="2820215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field change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5" name="Pentagon 14"/>
          <p:cNvSpPr/>
          <p:nvPr/>
        </p:nvSpPr>
        <p:spPr>
          <a:xfrm rot="5400000">
            <a:off x="6759299" y="2417214"/>
            <a:ext cx="1128335" cy="2820215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Coupling losses (Heat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915747" y="5467698"/>
            <a:ext cx="2856435" cy="680075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QUENCH</a:t>
            </a:r>
            <a:endParaRPr lang="en-US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7" name="Pentagon 16"/>
          <p:cNvSpPr/>
          <p:nvPr/>
        </p:nvSpPr>
        <p:spPr>
          <a:xfrm rot="5400000">
            <a:off x="6822954" y="3519486"/>
            <a:ext cx="1001029" cy="2820215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Temperature rise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70527"/>
            <a:ext cx="4896544" cy="558130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19" name="Straight Connector 18"/>
          <p:cNvCxnSpPr/>
          <p:nvPr/>
        </p:nvCxnSpPr>
        <p:spPr>
          <a:xfrm flipV="1">
            <a:off x="2882544" y="5949280"/>
            <a:ext cx="1977488" cy="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395536" y="5932150"/>
            <a:ext cx="89791" cy="95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ightning Bolt 20"/>
          <p:cNvSpPr/>
          <p:nvPr/>
        </p:nvSpPr>
        <p:spPr>
          <a:xfrm flipH="1">
            <a:off x="1494389" y="5382419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22" name="Lightning Bolt 21"/>
          <p:cNvSpPr/>
          <p:nvPr/>
        </p:nvSpPr>
        <p:spPr>
          <a:xfrm flipH="1">
            <a:off x="4302701" y="5454427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pic>
        <p:nvPicPr>
          <p:cNvPr id="2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228" y="5380579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054132" y="5390145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/>
        </p:nvCxnSpPr>
        <p:spPr>
          <a:xfrm flipH="1">
            <a:off x="2299810" y="2933690"/>
            <a:ext cx="1" cy="3159606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ircular Arrow 25"/>
          <p:cNvSpPr/>
          <p:nvPr/>
        </p:nvSpPr>
        <p:spPr>
          <a:xfrm flipH="1">
            <a:off x="562304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7" name="Circular Arrow 26"/>
          <p:cNvSpPr/>
          <p:nvPr/>
        </p:nvSpPr>
        <p:spPr>
          <a:xfrm flipH="1">
            <a:off x="936056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8" name="Circular Arrow 27"/>
          <p:cNvSpPr/>
          <p:nvPr/>
        </p:nvSpPr>
        <p:spPr>
          <a:xfrm flipH="1">
            <a:off x="1287814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9" name="Circular Arrow 28"/>
          <p:cNvSpPr/>
          <p:nvPr/>
        </p:nvSpPr>
        <p:spPr>
          <a:xfrm>
            <a:off x="3010576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0" name="Circular Arrow 29"/>
          <p:cNvSpPr/>
          <p:nvPr/>
        </p:nvSpPr>
        <p:spPr>
          <a:xfrm>
            <a:off x="3384328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1" name="Circular Arrow 30"/>
          <p:cNvSpPr/>
          <p:nvPr/>
        </p:nvSpPr>
        <p:spPr>
          <a:xfrm>
            <a:off x="3736086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3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07560" y="4368913"/>
            <a:ext cx="952106" cy="4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897" y="5295976"/>
            <a:ext cx="555452" cy="13518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297" y="5308723"/>
            <a:ext cx="555452" cy="135187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508" y="5308723"/>
            <a:ext cx="555452" cy="135187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2266" y="5308723"/>
            <a:ext cx="555452" cy="135187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8250" y="5308723"/>
            <a:ext cx="555452" cy="135187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4234" y="5308723"/>
            <a:ext cx="555452" cy="1351870"/>
          </a:xfrm>
          <a:prstGeom prst="rect">
            <a:avLst/>
          </a:prstGeom>
        </p:spPr>
      </p:pic>
      <p:sp>
        <p:nvSpPr>
          <p:cNvPr id="40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79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83382" y="1888005"/>
            <a:ext cx="8460833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Goal: </a:t>
            </a:r>
            <a:r>
              <a:rPr lang="en-GB" dirty="0"/>
              <a:t>To identify reliability problems in a CLIQ system and to assess the appropriate level of redundancy of the internal CLIQ components</a:t>
            </a:r>
            <a:r>
              <a:rPr lang="en-GB" dirty="0" smtClean="0"/>
              <a:t>.</a:t>
            </a:r>
          </a:p>
          <a:p>
            <a:endParaRPr lang="en-GB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Method overview: </a:t>
            </a:r>
            <a:r>
              <a:rPr lang="en-GB" dirty="0" smtClean="0"/>
              <a:t>Calculation of the Risk Priority Number (RPN) for the failure scenarios identified and suggest improvements.</a:t>
            </a:r>
          </a:p>
          <a:p>
            <a:endParaRPr lang="en-GB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RPN = Severity * Probability * Detectability</a:t>
            </a:r>
            <a:r>
              <a:rPr lang="en-GB" dirty="0" smtClean="0"/>
              <a:t>; (Scaled from 1 to 10)</a:t>
            </a:r>
          </a:p>
          <a:p>
            <a:endParaRPr lang="en-GB" sz="800" dirty="0" smtClean="0"/>
          </a:p>
          <a:p>
            <a:r>
              <a:rPr lang="en-GB" b="1" dirty="0" smtClean="0"/>
              <a:t>Severity:</a:t>
            </a:r>
            <a:r>
              <a:rPr lang="en-GB" dirty="0" smtClean="0"/>
              <a:t> </a:t>
            </a:r>
            <a:r>
              <a:rPr lang="en-GB" dirty="0"/>
              <a:t>A</a:t>
            </a:r>
            <a:r>
              <a:rPr lang="en-GB" dirty="0" smtClean="0"/>
              <a:t>ccording </a:t>
            </a:r>
            <a:r>
              <a:rPr lang="en-US" dirty="0">
                <a:cs typeface="Times New Roman" pitchFamily="18" charset="0"/>
              </a:rPr>
              <a:t>to the hotspot temperature and maximum voltage to ground of the failure cases</a:t>
            </a:r>
            <a:r>
              <a:rPr lang="en-US" dirty="0" smtClean="0">
                <a:cs typeface="Times New Roman" pitchFamily="18" charset="0"/>
              </a:rPr>
              <a:t>. Used TALES for electro-thermal simulations.</a:t>
            </a:r>
          </a:p>
          <a:p>
            <a:endParaRPr lang="en-US" sz="800" dirty="0" smtClean="0">
              <a:cs typeface="Times New Roman" pitchFamily="18" charset="0"/>
            </a:endParaRPr>
          </a:p>
          <a:p>
            <a:r>
              <a:rPr lang="en-US" b="1" dirty="0" smtClean="0">
                <a:cs typeface="Times New Roman" pitchFamily="18" charset="0"/>
              </a:rPr>
              <a:t>Probability</a:t>
            </a:r>
            <a:r>
              <a:rPr lang="en-US" dirty="0">
                <a:cs typeface="Times New Roman" pitchFamily="18" charset="0"/>
              </a:rPr>
              <a:t>: </a:t>
            </a:r>
            <a:r>
              <a:rPr lang="en-US" dirty="0" smtClean="0">
                <a:cs typeface="Times New Roman" pitchFamily="18" charset="0"/>
              </a:rPr>
              <a:t>According </a:t>
            </a:r>
            <a:r>
              <a:rPr lang="en-US" dirty="0">
                <a:cs typeface="Times New Roman" pitchFamily="18" charset="0"/>
              </a:rPr>
              <a:t>to the failure rate of the failure modes</a:t>
            </a:r>
            <a:r>
              <a:rPr lang="en-US" dirty="0" smtClean="0">
                <a:cs typeface="Times New Roman" pitchFamily="18" charset="0"/>
              </a:rPr>
              <a:t>. Failure rates for CLIQ components assessed with datasheets, inputs from experts, and Isograph Reliability Workbench (MIL-HDBK)</a:t>
            </a:r>
          </a:p>
          <a:p>
            <a:endParaRPr lang="en-US" sz="800" b="1" dirty="0" smtClean="0">
              <a:cs typeface="Times New Roman" pitchFamily="18" charset="0"/>
            </a:endParaRPr>
          </a:p>
          <a:p>
            <a:r>
              <a:rPr lang="en-US" b="1" dirty="0" smtClean="0">
                <a:cs typeface="Times New Roman" pitchFamily="18" charset="0"/>
              </a:rPr>
              <a:t>Detectability</a:t>
            </a:r>
            <a:r>
              <a:rPr lang="en-US" dirty="0">
                <a:cs typeface="Times New Roman" pitchFamily="18" charset="0"/>
              </a:rPr>
              <a:t>: </a:t>
            </a:r>
            <a:r>
              <a:rPr lang="en-US" dirty="0" smtClean="0">
                <a:cs typeface="Times New Roman" pitchFamily="18" charset="0"/>
              </a:rPr>
              <a:t>Qualitative assessment of </a:t>
            </a:r>
            <a:r>
              <a:rPr lang="en-US" dirty="0">
                <a:cs typeface="Times New Roman" pitchFamily="18" charset="0"/>
              </a:rPr>
              <a:t>the implemented mechanisms of detection of the failure cases.</a:t>
            </a:r>
          </a:p>
          <a:p>
            <a:endParaRPr lang="en-US" dirty="0">
              <a:cs typeface="Times New Roman" pitchFamily="18" charset="0"/>
            </a:endParaRPr>
          </a:p>
          <a:p>
            <a:endParaRPr lang="en-US" dirty="0">
              <a:cs typeface="Times New Roman" pitchFamily="18" charset="0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8981" y="87796"/>
            <a:ext cx="857523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Past study Vs. Present study</a:t>
            </a:r>
            <a:endParaRPr lang="en-GB" sz="3600" dirty="0"/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Title 4"/>
          <p:cNvSpPr txBox="1">
            <a:spLocks/>
          </p:cNvSpPr>
          <p:nvPr/>
        </p:nvSpPr>
        <p:spPr>
          <a:xfrm>
            <a:off x="111566" y="865183"/>
            <a:ext cx="857523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Past study: FMEA of a CLIQ-based QPS for HL-LHC </a:t>
            </a:r>
          </a:p>
          <a:p>
            <a:pPr algn="ctr"/>
            <a:r>
              <a:rPr lang="en-US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Case of study: D1</a:t>
            </a:r>
            <a:endParaRPr lang="en-GB" sz="2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98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26395" y="2000948"/>
            <a:ext cx="852105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Goal: </a:t>
            </a:r>
            <a:r>
              <a:rPr lang="en-GB" dirty="0"/>
              <a:t>To identify reliability problems </a:t>
            </a:r>
            <a:r>
              <a:rPr lang="en-GB" dirty="0" smtClean="0"/>
              <a:t>in a complex QPS (hybrid CLIQ-QH), propose improvements and to design the maintenance strategy.</a:t>
            </a:r>
          </a:p>
          <a:p>
            <a:endParaRPr lang="en-GB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Method overview: </a:t>
            </a:r>
            <a:r>
              <a:rPr lang="en-GB" dirty="0" smtClean="0"/>
              <a:t>The availability study considers a repairable system that includes the monitoring systems for the </a:t>
            </a:r>
            <a:r>
              <a:rPr lang="en-GB" dirty="0" smtClean="0"/>
              <a:t>QPS, quench events and technical stops. </a:t>
            </a:r>
            <a:r>
              <a:rPr lang="en-GB" dirty="0" smtClean="0"/>
              <a:t>Three approaches have been implemented for a </a:t>
            </a:r>
            <a:r>
              <a:rPr lang="en-GB" dirty="0" smtClean="0"/>
              <a:t>proof of concept model</a:t>
            </a:r>
            <a:r>
              <a:rPr lang="en-GB" dirty="0" smtClean="0"/>
              <a:t> </a:t>
            </a:r>
            <a:r>
              <a:rPr lang="en-GB" dirty="0" smtClean="0"/>
              <a:t>(one CLIQ unit on a generic magnet):</a:t>
            </a:r>
          </a:p>
          <a:p>
            <a:endParaRPr lang="en-GB" sz="800" dirty="0" smtClean="0"/>
          </a:p>
          <a:p>
            <a:r>
              <a:rPr lang="en-GB" b="1" dirty="0" smtClean="0"/>
              <a:t>Analytical method (conservative): </a:t>
            </a:r>
            <a:r>
              <a:rPr lang="en-GB" dirty="0" smtClean="0"/>
              <a:t>Product of probabilities of CLIQ failure and quench.</a:t>
            </a:r>
          </a:p>
          <a:p>
            <a:endParaRPr lang="en-GB" sz="800" dirty="0" smtClean="0"/>
          </a:p>
          <a:p>
            <a:r>
              <a:rPr lang="en-GB" b="1" dirty="0" smtClean="0"/>
              <a:t>Reliability Block Diagram:</a:t>
            </a:r>
            <a:r>
              <a:rPr lang="en-GB" dirty="0" smtClean="0"/>
              <a:t> Implemented on Isograph Availability Workbench (IAW).</a:t>
            </a:r>
          </a:p>
          <a:p>
            <a:endParaRPr lang="en-GB" sz="800" dirty="0" smtClean="0"/>
          </a:p>
          <a:p>
            <a:r>
              <a:rPr lang="en-GB" b="1" dirty="0" smtClean="0"/>
              <a:t>Markov model: </a:t>
            </a:r>
            <a:r>
              <a:rPr lang="en-GB" dirty="0" smtClean="0"/>
              <a:t>Solved with ode23 in </a:t>
            </a:r>
            <a:r>
              <a:rPr lang="en-GB" dirty="0" err="1" smtClean="0"/>
              <a:t>Matlab</a:t>
            </a:r>
            <a:r>
              <a:rPr lang="en-GB" dirty="0" smtClean="0"/>
              <a:t> and i</a:t>
            </a:r>
            <a:r>
              <a:rPr lang="en-GB" dirty="0" smtClean="0"/>
              <a:t>mplemented </a:t>
            </a:r>
            <a:r>
              <a:rPr lang="en-GB" dirty="0" smtClean="0"/>
              <a:t>on Isograph Reliability Workbench (IRW).</a:t>
            </a:r>
            <a:endParaRPr lang="en-GB" b="1" dirty="0" smtClean="0"/>
          </a:p>
          <a:p>
            <a:endParaRPr lang="en-US" dirty="0">
              <a:cs typeface="Times New Roman" pitchFamily="18" charset="0"/>
            </a:endParaRPr>
          </a:p>
          <a:p>
            <a:endParaRPr lang="en-US" dirty="0">
              <a:cs typeface="Times New Roman" pitchFamily="18" charset="0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0600" y="75798"/>
            <a:ext cx="857523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Past study Vs. Present study</a:t>
            </a:r>
            <a:endParaRPr lang="en-GB" sz="3600" dirty="0"/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itle 4"/>
          <p:cNvSpPr txBox="1">
            <a:spLocks/>
          </p:cNvSpPr>
          <p:nvPr/>
        </p:nvSpPr>
        <p:spPr>
          <a:xfrm>
            <a:off x="268980" y="781025"/>
            <a:ext cx="8678473" cy="1032895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5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Present study: Dependability analysis of a QPS for HL-LHC</a:t>
            </a:r>
          </a:p>
          <a:p>
            <a:pPr algn="ctr"/>
            <a:r>
              <a:rPr lang="en-US" sz="25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Case of study: Hybrid CLIQ-QH QPS of the Inner Triplet chain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05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033" y="1299912"/>
            <a:ext cx="3734646" cy="280176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4253" y="128790"/>
            <a:ext cx="8470202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400" dirty="0" smtClean="0"/>
              <a:t>FMEA </a:t>
            </a:r>
            <a:r>
              <a:rPr lang="en-GB" sz="3400" dirty="0"/>
              <a:t>of a CLIQ-based QPS </a:t>
            </a:r>
            <a:r>
              <a:rPr lang="en-GB" sz="3400" dirty="0" smtClean="0"/>
              <a:t>for D1 of HL-LHC </a:t>
            </a:r>
            <a:r>
              <a:rPr lang="en-GB" sz="3600" dirty="0"/>
              <a:t/>
            </a:r>
            <a:br>
              <a:rPr lang="en-GB" sz="3600" dirty="0"/>
            </a:br>
            <a:endParaRPr lang="en-GB" sz="3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368" y="2599195"/>
            <a:ext cx="3019665" cy="280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56585" y="1334963"/>
            <a:ext cx="3108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CLIQ </a:t>
            </a:r>
            <a:r>
              <a:rPr lang="en-US" dirty="0"/>
              <a:t>connection scheme: redundant </a:t>
            </a:r>
            <a:r>
              <a:rPr lang="en-US" dirty="0" smtClean="0"/>
              <a:t>system </a:t>
            </a:r>
            <a:r>
              <a:rPr lang="en-US" dirty="0"/>
              <a:t>composed of two CLIQ </a:t>
            </a:r>
            <a:r>
              <a:rPr lang="en-US" dirty="0" smtClean="0"/>
              <a:t>units of 600 V/ 40 mF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Times New Roman" pitchFamily="18" charset="0"/>
            </a:endParaRPr>
          </a:p>
          <a:p>
            <a:endParaRPr lang="en-US" dirty="0">
              <a:cs typeface="Times New Roman" pitchFamily="18" charset="0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261" y="2361634"/>
            <a:ext cx="3799745" cy="37959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le 4"/>
              <p:cNvSpPr txBox="1">
                <a:spLocks/>
              </p:cNvSpPr>
              <p:nvPr/>
            </p:nvSpPr>
            <p:spPr>
              <a:xfrm>
                <a:off x="2991458" y="4821277"/>
                <a:ext cx="2863364" cy="1089255"/>
              </a:xfrm>
              <a:prstGeom prst="rect">
                <a:avLst/>
              </a:prstGeom>
            </p:spPr>
            <p:txBody>
              <a:bodyPr vert="horz" lIns="45720" rIns="45720" anchor="ctr">
                <a:normAutofit fontScale="97500"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h𝑜𝑡𝑠𝑝𝑜𝑡</m:t>
                          </m:r>
                        </m:sub>
                      </m:sSub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=268 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;  </m:t>
                      </m:r>
                    </m:oMath>
                  </m:oMathPara>
                </a14:m>
                <a:endParaRPr lang="en-GB" sz="2200" b="0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𝑚𝑎𝑥𝑔𝑟𝑜𝑢𝑛𝑑</m:t>
                          </m:r>
                        </m:sub>
                      </m:sSub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=600 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17" name="Tit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458" y="4821277"/>
                <a:ext cx="2863364" cy="108925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6017414" y="1429035"/>
            <a:ext cx="30494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CLIQ discharge, nominal performance at 13 kA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(TALES simulation)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Times New Roman" pitchFamily="18" charset="0"/>
            </a:endParaRPr>
          </a:p>
          <a:p>
            <a:endParaRPr lang="en-US" dirty="0">
              <a:cs typeface="Times New Roman" pitchFamily="18" charset="0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72701" y="515288"/>
            <a:ext cx="8561754" cy="71498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Magnet protection scheme and performance</a:t>
            </a:r>
            <a:endParaRPr lang="en-GB" sz="2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55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201236"/>
              </p:ext>
            </p:extLst>
          </p:nvPr>
        </p:nvGraphicFramePr>
        <p:xfrm>
          <a:off x="-296863" y="1576361"/>
          <a:ext cx="9293226" cy="690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Document" r:id="rId3" imgW="11074775" imgH="8213179" progId="Word.Document.12">
                  <p:embed/>
                </p:oleObj>
              </mc:Choice>
              <mc:Fallback>
                <p:oleObj name="Document" r:id="rId3" imgW="11074775" imgH="82131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96863" y="1576361"/>
                        <a:ext cx="9293226" cy="690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284" y="2012600"/>
            <a:ext cx="1084218" cy="6366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764" y="2038087"/>
            <a:ext cx="1384593" cy="6111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5632" y="1985909"/>
            <a:ext cx="1459328" cy="6633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235" y="2012814"/>
            <a:ext cx="1902853" cy="661699"/>
          </a:xfrm>
          <a:prstGeom prst="rect">
            <a:avLst/>
          </a:prstGeom>
        </p:spPr>
      </p:pic>
      <p:sp>
        <p:nvSpPr>
          <p:cNvPr id="20" name="Title 4"/>
          <p:cNvSpPr>
            <a:spLocks noGrp="1"/>
          </p:cNvSpPr>
          <p:nvPr>
            <p:ph type="title"/>
          </p:nvPr>
        </p:nvSpPr>
        <p:spPr>
          <a:xfrm>
            <a:off x="370724" y="158437"/>
            <a:ext cx="8470202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400" dirty="0" smtClean="0"/>
              <a:t/>
            </a:r>
            <a:br>
              <a:rPr lang="en-GB" sz="3400" dirty="0" smtClean="0"/>
            </a:br>
            <a:r>
              <a:rPr lang="en-GB" sz="3400" dirty="0"/>
              <a:t/>
            </a:r>
            <a:br>
              <a:rPr lang="en-GB" sz="3400" dirty="0"/>
            </a:br>
            <a:r>
              <a:rPr lang="en-GB" sz="3400" dirty="0" smtClean="0"/>
              <a:t>FMEA </a:t>
            </a:r>
            <a:r>
              <a:rPr lang="en-GB" sz="3400" dirty="0"/>
              <a:t>of a CLIQ-based QPS </a:t>
            </a:r>
            <a:r>
              <a:rPr lang="en-GB" sz="3400" dirty="0" smtClean="0"/>
              <a:t>for D1 of HL-LHC</a:t>
            </a:r>
            <a:br>
              <a:rPr lang="en-GB" sz="3400" dirty="0" smtClean="0"/>
            </a:br>
            <a:r>
              <a:rPr lang="en-GB" sz="3400" dirty="0" smtClean="0"/>
              <a:t> </a:t>
            </a:r>
            <a:r>
              <a:rPr lang="en-GB" sz="3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TALES simulations to assess severity</a:t>
            </a:r>
            <a:r>
              <a:rPr lang="en-GB" sz="3400" dirty="0" smtClean="0"/>
              <a:t/>
            </a:r>
            <a:br>
              <a:rPr lang="en-GB" sz="3400" dirty="0" smtClean="0"/>
            </a:br>
            <a:r>
              <a:rPr lang="en-GB" sz="3600" dirty="0"/>
              <a:t/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-89742" y="1107121"/>
            <a:ext cx="9506465" cy="40397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300" dirty="0" smtClean="0"/>
              <a:t>Main failure scenarios for different capacitor bank configurations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GB" sz="2600" dirty="0"/>
          </a:p>
        </p:txBody>
      </p:sp>
      <p:sp>
        <p:nvSpPr>
          <p:cNvPr id="19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Dependability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Analysis of a QPS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27/10/2016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1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40501</TotalTime>
  <Words>1300</Words>
  <Application>Microsoft Office PowerPoint</Application>
  <PresentationFormat>On-screen Show (4:3)</PresentationFormat>
  <Paragraphs>301</Paragraphs>
  <Slides>25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Cambria Math</vt:lpstr>
      <vt:lpstr>Times New Roman</vt:lpstr>
      <vt:lpstr>CERNCorporate4-3</vt:lpstr>
      <vt:lpstr>Document</vt:lpstr>
      <vt:lpstr>Microsoft Word Document</vt:lpstr>
      <vt:lpstr>PowerPoint Presentation</vt:lpstr>
      <vt:lpstr>Dependability Analysis of a Quench Protection System for HL-LHC </vt:lpstr>
      <vt:lpstr>PowerPoint Presentation</vt:lpstr>
      <vt:lpstr>Motivation for dependability studies on QPS for HL-LHC</vt:lpstr>
      <vt:lpstr>CLIQ (Coupling-Loss Induced Quench)</vt:lpstr>
      <vt:lpstr>Past study Vs. Present study</vt:lpstr>
      <vt:lpstr>Past study Vs. Present study</vt:lpstr>
      <vt:lpstr>FMEA of a CLIQ-based QPS for D1 of HL-LHC  </vt:lpstr>
      <vt:lpstr>  FMEA of a CLIQ-based QPS for D1 of HL-LHC  TALES simulations to assess severity  </vt:lpstr>
      <vt:lpstr>PowerPoint Presentation</vt:lpstr>
      <vt:lpstr>Example of calculation of failure rates: trigger card</vt:lpstr>
      <vt:lpstr>Example of calculation of failure rates with Isograph Reliability Workbench (MIL-HDBK-217F): Transistor Mosfet</vt:lpstr>
      <vt:lpstr>PowerPoint Presentation</vt:lpstr>
      <vt:lpstr>PowerPoint Presentation</vt:lpstr>
      <vt:lpstr>Total CLIQ failure rate and price depending on redundancy level</vt:lpstr>
      <vt:lpstr> Case of study: Hybrid CLIQ-QH QPS of the Inner Triplet chain </vt:lpstr>
      <vt:lpstr>Proof of concept: Assumptions and input parameters</vt:lpstr>
      <vt:lpstr>Quench rate calculation</vt:lpstr>
      <vt:lpstr>PowerPoint Presentation</vt:lpstr>
      <vt:lpstr>Reliability Block Diagram in Isograph Availability Workbench</vt:lpstr>
      <vt:lpstr>PowerPoint Presentation</vt:lpstr>
      <vt:lpstr>Comparison of results</vt:lpstr>
      <vt:lpstr>Conclusions</vt:lpstr>
      <vt:lpstr>Annex</vt:lpstr>
      <vt:lpstr>General failure scenarios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Alejandro Manuel Fernandez Navarro</cp:lastModifiedBy>
  <cp:revision>694</cp:revision>
  <dcterms:created xsi:type="dcterms:W3CDTF">2015-09-15T10:10:55Z</dcterms:created>
  <dcterms:modified xsi:type="dcterms:W3CDTF">2016-10-26T20:11:40Z</dcterms:modified>
</cp:coreProperties>
</file>