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524" r:id="rId3"/>
    <p:sldId id="552" r:id="rId4"/>
    <p:sldId id="534" r:id="rId5"/>
    <p:sldId id="545" r:id="rId6"/>
    <p:sldId id="530" r:id="rId7"/>
    <p:sldId id="531" r:id="rId8"/>
    <p:sldId id="553" r:id="rId9"/>
    <p:sldId id="542" r:id="rId10"/>
    <p:sldId id="543" r:id="rId11"/>
    <p:sldId id="533" r:id="rId12"/>
    <p:sldId id="544" r:id="rId13"/>
    <p:sldId id="540" r:id="rId14"/>
    <p:sldId id="535" r:id="rId15"/>
    <p:sldId id="532" r:id="rId16"/>
    <p:sldId id="546" r:id="rId17"/>
    <p:sldId id="547" r:id="rId18"/>
    <p:sldId id="548" r:id="rId19"/>
    <p:sldId id="551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00CC"/>
    <a:srgbClr val="FF505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7" autoAdjust="0"/>
    <p:restoredTop sz="95899" autoAdjust="0"/>
  </p:normalViewPr>
  <p:slideViewPr>
    <p:cSldViewPr>
      <p:cViewPr varScale="1">
        <p:scale>
          <a:sx n="84" d="100"/>
          <a:sy n="84" d="100"/>
        </p:scale>
        <p:origin x="96" y="4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170152" cy="47998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09" y="1"/>
            <a:ext cx="3170152" cy="47998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E7B8A05A-C161-43BD-98B1-DFD94E2B0F2C}" type="datetimeFigureOut">
              <a:rPr lang="en-GB" smtClean="0"/>
              <a:t>13/10/2016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119674"/>
            <a:ext cx="3170152" cy="479982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09" y="9119674"/>
            <a:ext cx="3170152" cy="479982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5D1CAFFF-8F95-4A24-B117-46D8D8640D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7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4D2F6B47-CAEE-401D-95B5-3E59DBE8C4E3}" type="datetimeFigureOut">
              <a:rPr lang="en-GB" smtClean="0"/>
              <a:t>13/10/2016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2313"/>
            <a:ext cx="4797425" cy="3597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30" tIns="44115" rIns="88230" bIns="441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88230" tIns="44115" rIns="88230" bIns="441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711427DB-2BEB-4317-88B2-5BB686EB1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1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61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703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122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990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17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0221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241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889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617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406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1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523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59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532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815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504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987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2924944"/>
            <a:ext cx="3128392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9144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323528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91463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>
              <a:defRPr/>
            </a:pPr>
            <a:endParaRPr lang="en-US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715" y="7400"/>
            <a:ext cx="6282190" cy="8064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AA1F-C3ED-4B87-AF51-B82BB291D3EE}" type="datetime1">
              <a:rPr lang="en-GB" smtClean="0"/>
              <a:t>13/10/2016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1" y="6604688"/>
            <a:ext cx="5544616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5" y="6597352"/>
            <a:ext cx="576064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-</a:t>
            </a:r>
            <a:fld id="{4BC41057-E5DD-4345-B334-EB94862F885B}" type="slidenum">
              <a:rPr lang="en-GB" smtClean="0"/>
              <a:pPr/>
              <a:t>‹#›</a:t>
            </a:fld>
            <a:r>
              <a:rPr lang="en-GB" dirty="0" smtClean="0"/>
              <a:t>-</a:t>
            </a:r>
            <a:endParaRPr lang="en-GB" dirty="0"/>
          </a:p>
        </p:txBody>
      </p:sp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9144000" cy="0"/>
          </a:xfrm>
          <a:prstGeom prst="line">
            <a:avLst/>
          </a:prstGeom>
          <a:ln w="19050">
            <a:solidFill>
              <a:srgbClr val="0000CC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2299" y="6597352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14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824" y="-12286"/>
            <a:ext cx="808176" cy="80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-63515" y="84025"/>
            <a:ext cx="26275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EP-DT-DD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Detector Development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1" y="2"/>
            <a:ext cx="7200800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97352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D2AF7-8FC2-4D37-8B2D-F3D3B890D0EC}" type="datetime1">
              <a:rPr lang="en-GB" smtClean="0"/>
              <a:t>13/10/2016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604688"/>
            <a:ext cx="505584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SSD - Solid State Detector Lab - October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041" y="6597352"/>
            <a:ext cx="54942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1.pn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1.jpeg"/><Relationship Id="rId7" Type="http://schemas.openxmlformats.org/officeDocument/2006/relationships/image" Target="../media/image44.emf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42.emf"/><Relationship Id="rId10" Type="http://schemas.openxmlformats.org/officeDocument/2006/relationships/image" Target="../media/image47.emf"/><Relationship Id="rId4" Type="http://schemas.openxmlformats.org/officeDocument/2006/relationships/image" Target="../media/image19.emf"/><Relationship Id="rId9" Type="http://schemas.openxmlformats.org/officeDocument/2006/relationships/image" Target="../media/image4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emf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hyperlink" Target="https://indico.cern.ch/event/575296/timetable/#2016101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3.emf"/><Relationship Id="rId5" Type="http://schemas.openxmlformats.org/officeDocument/2006/relationships/image" Target="../media/image72.gif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g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emf"/><Relationship Id="rId11" Type="http://schemas.openxmlformats.org/officeDocument/2006/relationships/image" Target="../media/image82.png"/><Relationship Id="rId5" Type="http://schemas.openxmlformats.org/officeDocument/2006/relationships/image" Target="../media/image76.emf"/><Relationship Id="rId10" Type="http://schemas.openxmlformats.org/officeDocument/2006/relationships/image" Target="../media/image81.jpeg"/><Relationship Id="rId4" Type="http://schemas.openxmlformats.org/officeDocument/2006/relationships/image" Target="../media/image75.jpg"/><Relationship Id="rId9" Type="http://schemas.openxmlformats.org/officeDocument/2006/relationships/image" Target="../media/image8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3" Type="http://schemas.openxmlformats.org/officeDocument/2006/relationships/image" Target="../media/image83.emf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Relationship Id="rId9" Type="http://schemas.openxmlformats.org/officeDocument/2006/relationships/image" Target="../media/image8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hyperlink" Target="https://agenda.infn.it/getFile.py/access?contribId=12&amp;sessionId=6&amp;resId=2&amp;materialId=slides&amp;confId=1110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image" Target="../media/image22.jpeg"/><Relationship Id="rId3" Type="http://schemas.openxmlformats.org/officeDocument/2006/relationships/hyperlink" Target="https://agenda.infn.it/getFile.py/access?contribId=22&amp;sessionId=8&amp;resId=0&amp;materialId=slides&amp;confId=11109" TargetMode="External"/><Relationship Id="rId7" Type="http://schemas.openxmlformats.org/officeDocument/2006/relationships/image" Target="../media/image18.emf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11" Type="http://schemas.openxmlformats.org/officeDocument/2006/relationships/image" Target="../media/image20.emf"/><Relationship Id="rId5" Type="http://schemas.openxmlformats.org/officeDocument/2006/relationships/image" Target="../media/image16.emf"/><Relationship Id="rId10" Type="http://schemas.openxmlformats.org/officeDocument/2006/relationships/image" Target="../media/image6.emf"/><Relationship Id="rId4" Type="http://schemas.openxmlformats.org/officeDocument/2006/relationships/hyperlink" Target="https://agenda.infn.it/getFile.py/access?contribId=23&amp;sessionId=7&amp;resId=0&amp;materialId=slides&amp;confId=11109" TargetMode="External"/><Relationship Id="rId9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hyperlink" Target="https://agenda.infn.it/getFile.py/access?contribId=22&amp;sessionId=8&amp;resId=0&amp;materialId=slides&amp;confId=11109" TargetMode="External"/><Relationship Id="rId7" Type="http://schemas.openxmlformats.org/officeDocument/2006/relationships/image" Target="../media/image25.emf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11" Type="http://schemas.openxmlformats.org/officeDocument/2006/relationships/image" Target="../media/image27.emf"/><Relationship Id="rId5" Type="http://schemas.openxmlformats.org/officeDocument/2006/relationships/image" Target="../media/image23.png"/><Relationship Id="rId10" Type="http://schemas.openxmlformats.org/officeDocument/2006/relationships/image" Target="../media/image9.emf"/><Relationship Id="rId4" Type="http://schemas.openxmlformats.org/officeDocument/2006/relationships/hyperlink" Target="https://agenda.infn.it/getFile.py/access?contribId=23&amp;sessionId=7&amp;resId=0&amp;materialId=slides&amp;confId=11109" TargetMode="External"/><Relationship Id="rId9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5.jpe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22250" y="2199864"/>
            <a:ext cx="222305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PhD students: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dirty="0" smtClean="0"/>
              <a:t>Sofia </a:t>
            </a:r>
            <a:r>
              <a:rPr lang="en-US" sz="1400" dirty="0"/>
              <a:t>OTERO </a:t>
            </a:r>
            <a:r>
              <a:rPr lang="en-US" sz="1400" dirty="0" smtClean="0"/>
              <a:t>UGOBONO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dirty="0"/>
              <a:t>Esteban Curras Rivera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i="1" dirty="0"/>
              <a:t>Hannes Neugebauer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i="1" dirty="0" smtClean="0"/>
              <a:t>Laura Franconi</a:t>
            </a:r>
            <a:br>
              <a:rPr lang="en-US" sz="1400" i="1" dirty="0" smtClean="0"/>
            </a:br>
            <a:endParaRPr lang="en-US" sz="1400" i="1" dirty="0" smtClean="0"/>
          </a:p>
          <a:p>
            <a:r>
              <a:rPr lang="en-US" dirty="0"/>
              <a:t>Short term </a:t>
            </a:r>
            <a:r>
              <a:rPr lang="en-US" dirty="0" smtClean="0"/>
              <a:t>visitors</a:t>
            </a:r>
            <a:br>
              <a:rPr lang="en-US" dirty="0" smtClean="0"/>
            </a:br>
            <a:r>
              <a:rPr lang="en-US" sz="1400" dirty="0" smtClean="0"/>
              <a:t>     (in period 7-10.2016</a:t>
            </a:r>
            <a:r>
              <a:rPr lang="en-US" sz="1400" dirty="0"/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Rogelio Palomo (1m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r>
              <a:rPr lang="en-US" sz="1400" dirty="0" smtClean="0"/>
              <a:t>(ES, University Seville)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Geetika</a:t>
            </a:r>
            <a:r>
              <a:rPr lang="en-US" sz="1400" dirty="0" smtClean="0"/>
              <a:t> Jain (2m)</a:t>
            </a:r>
            <a:br>
              <a:rPr lang="en-US" sz="1400" dirty="0" smtClean="0"/>
            </a:br>
            <a:r>
              <a:rPr lang="en-US" sz="1400" dirty="0" smtClean="0"/>
              <a:t>Delhi University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863" y="2968683"/>
            <a:ext cx="527642" cy="4153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315" y="3414460"/>
            <a:ext cx="4562208" cy="256624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28873" y="233644"/>
            <a:ext cx="5373597" cy="450051"/>
          </a:xfrm>
        </p:spPr>
        <p:txBody>
          <a:bodyPr>
            <a:normAutofit/>
          </a:bodyPr>
          <a:lstStyle/>
          <a:p>
            <a:r>
              <a:rPr lang="en-US" sz="1800" i="1" dirty="0" smtClean="0"/>
              <a:t>EP-DT-DD Meeting – 13.10.2016</a:t>
            </a:r>
            <a:endParaRPr lang="en-GB" sz="1800" i="1" dirty="0"/>
          </a:p>
        </p:txBody>
      </p:sp>
      <p:pic>
        <p:nvPicPr>
          <p:cNvPr id="9" name="Picture 23" descr="Logo CERN width=144,      height=1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2390" y="0"/>
            <a:ext cx="1025732" cy="102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18510" y="818712"/>
            <a:ext cx="8697775" cy="94510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EP-DT-DD:  </a:t>
            </a:r>
            <a:r>
              <a:rPr lang="en-GB" dirty="0" smtClean="0"/>
              <a:t>SSD</a:t>
            </a:r>
            <a:r>
              <a:rPr lang="en-GB" b="0" i="1" dirty="0" smtClean="0"/>
              <a:t>-Solid State Detectors</a:t>
            </a:r>
            <a:endParaRPr lang="en-GB" b="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92175" y="2843935"/>
            <a:ext cx="3406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The team (CERN &amp; visitors):</a:t>
            </a:r>
            <a:endParaRPr lang="en-GB" sz="2000" b="1" i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01570" y="1651303"/>
            <a:ext cx="7515982" cy="177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defRPr>
            </a:lvl1pPr>
            <a:lvl2pPr marL="360363" indent="-184150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b="1" dirty="0" smtClean="0">
                <a:cs typeface="Times New Roman" pitchFamily="18" charset="0"/>
              </a:defRPr>
            </a:lvl2pPr>
            <a:lvl3pPr marL="538163" indent="-177800">
              <a:spcBef>
                <a:spcPct val="20000"/>
              </a:spcBef>
              <a:buFont typeface="Arial" pitchFamily="34" charset="0"/>
              <a:buChar char="•"/>
              <a:defRPr lang="en-US" b="0" dirty="0" smtClean="0">
                <a:cs typeface="Times New Roman" pitchFamily="18" charset="0"/>
              </a:defRPr>
            </a:lvl3pPr>
            <a:lvl4pPr marL="714375" indent="-176213">
              <a:spcBef>
                <a:spcPct val="20000"/>
              </a:spcBef>
              <a:buFont typeface="Arial" pitchFamily="34" charset="0"/>
              <a:buChar char="–"/>
              <a:defRPr lang="en-US" sz="1600" b="0" dirty="0" smtClean="0">
                <a:cs typeface="Times New Roman" pitchFamily="18" charset="0"/>
              </a:defRPr>
            </a:lvl4pPr>
            <a:lvl5pPr marL="898525" indent="-184150">
              <a:spcBef>
                <a:spcPct val="20000"/>
              </a:spcBef>
              <a:buFont typeface="Arial" pitchFamily="34" charset="0"/>
              <a:buChar char="•"/>
              <a:defRPr lang="en-GB" sz="1600" b="0" i="1" dirty="0">
                <a:cs typeface="Times New Roman" pitchFamily="18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R&amp;D: </a:t>
            </a:r>
            <a:r>
              <a:rPr lang="en-US" dirty="0" smtClean="0">
                <a:solidFill>
                  <a:schemeClr val="tx1"/>
                </a:solidFill>
              </a:rPr>
              <a:t>Development of radiation tolerant silicon detectors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in the framework of RD50 and CMS</a:t>
            </a:r>
          </a:p>
          <a:p>
            <a:r>
              <a:rPr lang="en-US" dirty="0" smtClean="0"/>
              <a:t>Service: </a:t>
            </a:r>
            <a:r>
              <a:rPr lang="en-US" dirty="0" smtClean="0">
                <a:solidFill>
                  <a:schemeClr val="tx1"/>
                </a:solidFill>
              </a:rPr>
              <a:t>Characterization of semiconductor detectors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65" y="2774054"/>
            <a:ext cx="26104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Visiting </a:t>
            </a:r>
            <a:r>
              <a:rPr lang="en-US" dirty="0" smtClean="0"/>
              <a:t>Scientist: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/>
              <a:t>Marcos </a:t>
            </a:r>
            <a:r>
              <a:rPr lang="en-US" sz="1400" dirty="0" smtClean="0"/>
              <a:t>Fernandez [1 FTE]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 smtClean="0"/>
              <a:t>Sebastian White [0.25 FTE]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87313" indent="-87313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7313" indent="-87313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dirty="0"/>
              <a:t>Fellows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</a:rPr>
              <a:t>Julio Calvo Pinto (1FTE)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dirty="0" smtClean="0"/>
              <a:t>Trainees:</a:t>
            </a:r>
            <a:endParaRPr lang="en-US" dirty="0"/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/>
              <a:t>Joaquin Gonzalez (0.5 FTE)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/>
              <a:t>Isidro Mateu Suau </a:t>
            </a:r>
            <a:r>
              <a:rPr lang="pt-BR" sz="1400" dirty="0"/>
              <a:t>(0.5 FTE</a:t>
            </a:r>
            <a:r>
              <a:rPr lang="pt-BR" sz="1400" dirty="0" smtClean="0"/>
              <a:t>)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>
                <a:solidFill>
                  <a:srgbClr val="00B050"/>
                </a:solidFill>
              </a:rPr>
              <a:t>Pedro Almeira (1 FTE)</a:t>
            </a:r>
            <a:endParaRPr lang="pt-BR" sz="1400" dirty="0">
              <a:solidFill>
                <a:srgbClr val="00B050"/>
              </a:solidFill>
            </a:endParaRPr>
          </a:p>
          <a:p>
            <a:pPr marL="87313" indent="-87313">
              <a:buFont typeface="Arial" panose="020B0604020202020204" pitchFamily="34" charset="0"/>
              <a:buChar char="•"/>
            </a:pPr>
            <a:endParaRPr lang="pt-BR" sz="1400" dirty="0"/>
          </a:p>
          <a:p>
            <a:r>
              <a:rPr lang="pt-BR" dirty="0" smtClean="0"/>
              <a:t>CERN Staff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/>
              <a:t>Michael Moll </a:t>
            </a:r>
            <a:r>
              <a:rPr lang="pt-BR" sz="1200" dirty="0" smtClean="0"/>
              <a:t>(0.6 FTE)</a:t>
            </a:r>
            <a:r>
              <a:rPr lang="pt-BR" sz="1400" dirty="0" smtClean="0"/>
              <a:t> </a:t>
            </a:r>
            <a:endParaRPr lang="en-GB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268758" y="3383996"/>
            <a:ext cx="1168417" cy="2507291"/>
            <a:chOff x="2306211" y="3643118"/>
            <a:chExt cx="1168417" cy="2533816"/>
          </a:xfrm>
        </p:grpSpPr>
        <p:sp>
          <p:nvSpPr>
            <p:cNvPr id="35" name="TextBox 34"/>
            <p:cNvSpPr txBox="1"/>
            <p:nvPr/>
          </p:nvSpPr>
          <p:spPr>
            <a:xfrm>
              <a:off x="2852479" y="3643118"/>
              <a:ext cx="622149" cy="2654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Urban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06211" y="5911443"/>
              <a:ext cx="622149" cy="2654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Bhavita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40023" y="4939574"/>
              <a:ext cx="622149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FF0000"/>
                  </a:solidFill>
                </a:rPr>
                <a:t>Shivika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821367" y="3444954"/>
            <a:ext cx="765085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Michael</a:t>
            </a:r>
            <a:endParaRPr lang="en-GB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5378642" y="6164918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Sofia</a:t>
            </a:r>
            <a:endParaRPr lang="en-GB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4511306" y="5666214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Laura</a:t>
            </a:r>
            <a:endParaRPr lang="en-GB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3777096" y="5517521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Marcos</a:t>
            </a:r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6209348" y="3795571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Joaquin</a:t>
            </a:r>
            <a:endParaRPr lang="en-GB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4302398" y="3592312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Esteban</a:t>
            </a:r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3724826" y="3444954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Isidro</a:t>
            </a:r>
            <a:endParaRPr lang="en-GB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5944717" y="5502149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Hannes</a:t>
            </a:r>
            <a:endParaRPr lang="en-GB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5410533" y="5460689"/>
            <a:ext cx="311074" cy="12105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i="1" dirty="0" smtClean="0"/>
              <a:t>Julien</a:t>
            </a:r>
            <a:endParaRPr lang="en-GB" sz="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852197" y="5838465"/>
            <a:ext cx="24536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Left SSD since July 2016: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4 Summer Students</a:t>
            </a:r>
            <a:r>
              <a:rPr lang="en-GB" sz="1400" dirty="0">
                <a:solidFill>
                  <a:srgbClr val="FF0000"/>
                </a:solidFill>
              </a:rPr>
              <a:t/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>
                <a:solidFill>
                  <a:srgbClr val="FF0000"/>
                </a:solidFill>
              </a:rPr>
              <a:t>Ayushi Jain, Bhavita Modi, Shivika Chhabra, Urban </a:t>
            </a:r>
            <a:r>
              <a:rPr lang="en-GB" sz="1400" dirty="0" err="1">
                <a:solidFill>
                  <a:srgbClr val="FF0000"/>
                </a:solidFill>
              </a:rPr>
              <a:t>Senica</a:t>
            </a:r>
            <a:endParaRPr lang="en-GB" sz="1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7863" y="6011166"/>
            <a:ext cx="683899" cy="769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74" y="6491025"/>
            <a:ext cx="2843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….no dedicated technician!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" y="54016"/>
            <a:ext cx="4095455" cy="9442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2513" y="4543398"/>
            <a:ext cx="620023" cy="751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873" y="6047153"/>
            <a:ext cx="575036" cy="76479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953487" y="6159118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Julio</a:t>
            </a:r>
            <a:endParaRPr lang="en-GB" sz="1200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907" y="6085769"/>
            <a:ext cx="562836" cy="74857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419529" y="6143997"/>
            <a:ext cx="622149" cy="26271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Pedro</a:t>
            </a:r>
            <a:endParaRPr lang="en-GB" sz="1200" dirty="0">
              <a:solidFill>
                <a:srgbClr val="00B05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8575" y="3552945"/>
            <a:ext cx="637918" cy="773085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51520" y="3690616"/>
            <a:ext cx="732717" cy="25736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dirty="0" smtClean="0"/>
              <a:t>Sebastian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334215" y="3338990"/>
            <a:ext cx="902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t</a:t>
            </a:r>
            <a:r>
              <a:rPr lang="en-GB" sz="1000" i="1" dirty="0" smtClean="0"/>
              <a:t>hesis writing</a:t>
            </a:r>
            <a:endParaRPr lang="en-GB" sz="1000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66297" y="4568126"/>
            <a:ext cx="905339" cy="7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6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532" y="7400"/>
            <a:ext cx="6376373" cy="80642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TRACS – Transient Current Simulator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3726965"/>
          </a:xfrm>
        </p:spPr>
        <p:txBody>
          <a:bodyPr/>
          <a:lstStyle/>
          <a:p>
            <a:r>
              <a:rPr lang="en-GB" dirty="0" smtClean="0"/>
              <a:t>TRACS </a:t>
            </a:r>
          </a:p>
          <a:p>
            <a:pPr lvl="2"/>
            <a:r>
              <a:rPr lang="en-GB" sz="1400" dirty="0"/>
              <a:t>Developed as Summer Student Project (2014-2016); </a:t>
            </a:r>
            <a:r>
              <a:rPr lang="en-GB" sz="1400" dirty="0" smtClean="0"/>
              <a:t>Julio </a:t>
            </a:r>
            <a:r>
              <a:rPr lang="en-GB" sz="1400" dirty="0"/>
              <a:t>took up the project in 8/2016</a:t>
            </a:r>
          </a:p>
          <a:p>
            <a:pPr lvl="2"/>
            <a:r>
              <a:rPr lang="en-GB" sz="1400" dirty="0" smtClean="0"/>
              <a:t>Finite Element Solver for signal formation in silicon detectors (with focus on edge-TCT measurements)</a:t>
            </a:r>
          </a:p>
          <a:p>
            <a:pPr lvl="2"/>
            <a:r>
              <a:rPr lang="en-GB" sz="1400" dirty="0" smtClean="0"/>
              <a:t>Short term aim</a:t>
            </a:r>
            <a:r>
              <a:rPr lang="en-GB" sz="1400" dirty="0"/>
              <a:t>: </a:t>
            </a:r>
            <a:r>
              <a:rPr lang="en-GB" sz="1400" dirty="0" smtClean="0"/>
              <a:t>Extract </a:t>
            </a:r>
            <a:r>
              <a:rPr lang="en-GB" sz="1400" dirty="0"/>
              <a:t>E-Field in irradiated silicon </a:t>
            </a:r>
            <a:r>
              <a:rPr lang="en-GB" sz="1400" dirty="0" smtClean="0"/>
              <a:t>sensors </a:t>
            </a:r>
            <a:r>
              <a:rPr lang="en-GB" sz="1400" dirty="0"/>
              <a:t>by fitting e-TCT measurements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r>
              <a:rPr lang="en-GB" sz="1600" dirty="0" smtClean="0"/>
              <a:t>Long term aim: Extensive simulation and fitting tool for various measurement scenarios</a:t>
            </a:r>
          </a:p>
          <a:p>
            <a:pPr lvl="2"/>
            <a:r>
              <a:rPr lang="en-GB" sz="1600" b="1" dirty="0" smtClean="0"/>
              <a:t>Progress: </a:t>
            </a:r>
            <a:r>
              <a:rPr lang="en-GB" sz="1600" dirty="0" smtClean="0"/>
              <a:t>Running now on 32 cores in parallel (e-TCT run simulated in 8 min instead of 2 hours)</a:t>
            </a:r>
          </a:p>
          <a:p>
            <a:pPr lvl="3"/>
            <a:r>
              <a:rPr lang="en-GB" sz="1400" dirty="0" smtClean="0"/>
              <a:t>easily installable, manual , running on Virtual Machine at CERN; open to RD50 user community (beta version)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10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202">
            <a:off x="8185747" y="474223"/>
            <a:ext cx="764063" cy="10162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692077"/>
            <a:ext cx="813551" cy="7681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088" y="4839239"/>
            <a:ext cx="2549593" cy="1490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6151" y="5334089"/>
            <a:ext cx="1131506" cy="7324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699" y="2078850"/>
            <a:ext cx="3558717" cy="16201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8820" y="4689140"/>
            <a:ext cx="3520249" cy="16018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100" y="2115496"/>
            <a:ext cx="2245588" cy="14935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237" y="2092514"/>
            <a:ext cx="2340541" cy="156151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94334" y="1943835"/>
            <a:ext cx="189020" cy="1884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54" y="4653321"/>
            <a:ext cx="2387651" cy="1628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7689" y="6272735"/>
            <a:ext cx="1344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CC"/>
                </a:solidFill>
              </a:rPr>
              <a:t>TRACS GUI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4999" y="6276936"/>
            <a:ext cx="221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CC"/>
                </a:solidFill>
              </a:rPr>
              <a:t>..using multiple cores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48523" y="6255264"/>
            <a:ext cx="3388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CC"/>
                </a:solidFill>
              </a:rPr>
              <a:t>..E-Field parameterization model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474023" y="2618910"/>
            <a:ext cx="522861" cy="37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>
            <a:off x="6127296" y="2663915"/>
            <a:ext cx="522861" cy="37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61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05" y="4292805"/>
            <a:ext cx="3303509" cy="2257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CMS: High Granularity Calorimeter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3" y="813828"/>
            <a:ext cx="8976992" cy="103999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HGC - Sensors</a:t>
            </a:r>
          </a:p>
          <a:p>
            <a:pPr lvl="1"/>
            <a:r>
              <a:rPr lang="en-GB" dirty="0" smtClean="0"/>
              <a:t>600 m</a:t>
            </a:r>
            <a:r>
              <a:rPr lang="en-GB" baseline="30000" dirty="0" smtClean="0"/>
              <a:t>2</a:t>
            </a:r>
            <a:r>
              <a:rPr lang="en-GB" dirty="0" smtClean="0"/>
              <a:t> of silicon sensors (6M channels) exposed up to 1.5x10</a:t>
            </a:r>
            <a:r>
              <a:rPr lang="en-GB" baseline="30000" dirty="0" smtClean="0"/>
              <a:t>16</a:t>
            </a:r>
            <a:r>
              <a:rPr lang="en-GB" dirty="0" smtClean="0"/>
              <a:t>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eq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;</a:t>
            </a:r>
            <a:r>
              <a:rPr lang="en-GB" baseline="30000" dirty="0" smtClean="0"/>
              <a:t>  </a:t>
            </a:r>
            <a:r>
              <a:rPr lang="en-GB" dirty="0"/>
              <a:t>Structure of sensors: Hexagonal pads</a:t>
            </a:r>
          </a:p>
          <a:p>
            <a:pPr lvl="1"/>
            <a:r>
              <a:rPr lang="en-GB" dirty="0" smtClean="0"/>
              <a:t>Radiation tests of sensor structures performed by SSD [Esteban thesis] with </a:t>
            </a:r>
            <a:r>
              <a:rPr lang="en-GB" dirty="0" err="1" smtClean="0"/>
              <a:t>Uni</a:t>
            </a:r>
            <a:r>
              <a:rPr lang="en-GB" dirty="0" smtClean="0"/>
              <a:t> HH</a:t>
            </a:r>
          </a:p>
          <a:p>
            <a:pPr lvl="1"/>
            <a:r>
              <a:rPr lang="en-GB" dirty="0" smtClean="0"/>
              <a:t>CCE (beta, laser), CV, IV, test beam (with CMS team) on irradiated sensors: (p, n, FZ, EPI, 50 to 300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m)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11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2095" y="659735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Details: IPRD16: Esteban Curras for CMS collaboration (October 2016)</a:t>
            </a:r>
            <a:endParaRPr lang="en-GB" sz="1200" b="1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256966" y="1808258"/>
            <a:ext cx="4131460" cy="2700862"/>
          </a:xfrm>
          <a:prstGeom prst="rect">
            <a:avLst/>
          </a:prstGeom>
          <a:ln>
            <a:noFill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3536885" y="4509120"/>
            <a:ext cx="5490610" cy="21442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Sensors: p- vs. n-type ; FZ vs. EPI</a:t>
            </a:r>
          </a:p>
          <a:p>
            <a:pPr lvl="1"/>
            <a:r>
              <a:rPr lang="en-GB" dirty="0" smtClean="0"/>
              <a:t>Proof of concept: </a:t>
            </a:r>
            <a:r>
              <a:rPr lang="en-GB" b="0" dirty="0" smtClean="0"/>
              <a:t>Sensors operational up to highest </a:t>
            </a:r>
            <a:r>
              <a:rPr lang="en-GB" b="0" dirty="0" err="1" smtClean="0"/>
              <a:t>fluence</a:t>
            </a:r>
            <a:endParaRPr lang="en-GB" b="0" dirty="0" smtClean="0"/>
          </a:p>
          <a:p>
            <a:pPr lvl="1"/>
            <a:r>
              <a:rPr lang="en-GB" dirty="0" smtClean="0"/>
              <a:t>300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sensors: unclear why n-type is better !?</a:t>
            </a:r>
          </a:p>
          <a:p>
            <a:pPr lvl="1"/>
            <a:r>
              <a:rPr lang="en-GB" dirty="0" smtClean="0"/>
              <a:t>120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</a:t>
            </a:r>
            <a:r>
              <a:rPr lang="en-GB" dirty="0"/>
              <a:t>sensors: unclear why </a:t>
            </a:r>
            <a:r>
              <a:rPr lang="en-GB" dirty="0" smtClean="0"/>
              <a:t>EPI better than DD-FZ !?</a:t>
            </a:r>
          </a:p>
          <a:p>
            <a:pPr lvl="2"/>
            <a:r>
              <a:rPr lang="en-GB" dirty="0" smtClean="0"/>
              <a:t>Very welcome effect: For HPK 8” production no DD-FZ wafers available, will have to use epitaxial wafers! </a:t>
            </a:r>
          </a:p>
          <a:p>
            <a:r>
              <a:rPr lang="en-GB" dirty="0" smtClean="0"/>
              <a:t>Timing (test beam data)</a:t>
            </a:r>
            <a:endParaRPr lang="en-GB" dirty="0"/>
          </a:p>
          <a:p>
            <a:pPr lvl="2"/>
            <a:r>
              <a:rPr lang="en-GB" dirty="0" smtClean="0"/>
              <a:t>Reaching 20ps time resolution for S/N &gt; 30 (Signal &gt; 20 </a:t>
            </a:r>
            <a:r>
              <a:rPr lang="en-GB" dirty="0" err="1" smtClean="0"/>
              <a:t>mips</a:t>
            </a:r>
            <a:r>
              <a:rPr lang="en-GB" dirty="0" smtClean="0"/>
              <a:t>)</a:t>
            </a:r>
          </a:p>
          <a:p>
            <a:pPr lvl="1"/>
            <a:endParaRPr lang="en-GB" dirty="0"/>
          </a:p>
        </p:txBody>
      </p:sp>
      <p:sp>
        <p:nvSpPr>
          <p:cNvPr id="14" name="Line 16"/>
          <p:cNvSpPr/>
          <p:nvPr/>
        </p:nvSpPr>
        <p:spPr>
          <a:xfrm>
            <a:off x="4752020" y="2123855"/>
            <a:ext cx="1022105" cy="0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5" name="Line 17"/>
          <p:cNvSpPr/>
          <p:nvPr/>
        </p:nvSpPr>
        <p:spPr>
          <a:xfrm>
            <a:off x="5922150" y="2663915"/>
            <a:ext cx="995328" cy="0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6" name="Line 18"/>
          <p:cNvSpPr/>
          <p:nvPr/>
        </p:nvSpPr>
        <p:spPr>
          <a:xfrm flipV="1">
            <a:off x="7184138" y="3193199"/>
            <a:ext cx="1078272" cy="10776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7" name="TextShape 19"/>
          <p:cNvSpPr txBox="1"/>
          <p:nvPr/>
        </p:nvSpPr>
        <p:spPr>
          <a:xfrm>
            <a:off x="4842030" y="1898830"/>
            <a:ext cx="880055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 err="1">
                <a:solidFill>
                  <a:srgbClr val="666666"/>
                </a:solidFill>
                <a:latin typeface="Arial"/>
              </a:rPr>
              <a:t>dd</a:t>
            </a:r>
            <a:r>
              <a:rPr lang="en-US" sz="907" b="1" dirty="0">
                <a:solidFill>
                  <a:srgbClr val="666666"/>
                </a:solidFill>
                <a:latin typeface="Arial"/>
              </a:rPr>
              <a:t>-FZ 320um</a:t>
            </a:r>
            <a:endParaRPr sz="1633" dirty="0"/>
          </a:p>
        </p:txBody>
      </p:sp>
      <p:sp>
        <p:nvSpPr>
          <p:cNvPr id="18" name="TextShape 20"/>
          <p:cNvSpPr txBox="1"/>
          <p:nvPr/>
        </p:nvSpPr>
        <p:spPr>
          <a:xfrm>
            <a:off x="6009955" y="2406978"/>
            <a:ext cx="880055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 err="1">
                <a:solidFill>
                  <a:srgbClr val="666666"/>
                </a:solidFill>
                <a:latin typeface="Arial"/>
              </a:rPr>
              <a:t>dd</a:t>
            </a:r>
            <a:r>
              <a:rPr lang="en-US" sz="907" b="1" dirty="0">
                <a:solidFill>
                  <a:srgbClr val="666666"/>
                </a:solidFill>
                <a:latin typeface="Arial"/>
              </a:rPr>
              <a:t>-FZ 200um</a:t>
            </a:r>
            <a:endParaRPr sz="1633" dirty="0"/>
          </a:p>
        </p:txBody>
      </p:sp>
      <p:sp>
        <p:nvSpPr>
          <p:cNvPr id="19" name="TextShape 21"/>
          <p:cNvSpPr txBox="1"/>
          <p:nvPr/>
        </p:nvSpPr>
        <p:spPr>
          <a:xfrm>
            <a:off x="7292345" y="2947038"/>
            <a:ext cx="880055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 err="1">
                <a:solidFill>
                  <a:srgbClr val="666666"/>
                </a:solidFill>
                <a:latin typeface="Arial"/>
              </a:rPr>
              <a:t>dd</a:t>
            </a:r>
            <a:r>
              <a:rPr lang="en-US" sz="907" b="1" dirty="0">
                <a:solidFill>
                  <a:srgbClr val="666666"/>
                </a:solidFill>
                <a:latin typeface="Arial"/>
              </a:rPr>
              <a:t>-FZ 120um</a:t>
            </a:r>
            <a:endParaRPr sz="1633" dirty="0"/>
          </a:p>
        </p:txBody>
      </p:sp>
      <p:sp>
        <p:nvSpPr>
          <p:cNvPr id="20" name="Line 22"/>
          <p:cNvSpPr/>
          <p:nvPr/>
        </p:nvSpPr>
        <p:spPr>
          <a:xfrm flipV="1">
            <a:off x="7291719" y="3474005"/>
            <a:ext cx="610651" cy="3266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21" name="TextShape 23"/>
          <p:cNvSpPr txBox="1"/>
          <p:nvPr/>
        </p:nvSpPr>
        <p:spPr>
          <a:xfrm>
            <a:off x="7254701" y="3262073"/>
            <a:ext cx="737679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>
                <a:solidFill>
                  <a:srgbClr val="666666"/>
                </a:solidFill>
                <a:latin typeface="Arial"/>
              </a:rPr>
              <a:t>Epi 100um</a:t>
            </a:r>
            <a:endParaRPr sz="1633" dirty="0"/>
          </a:p>
        </p:txBody>
      </p:sp>
      <p:sp>
        <p:nvSpPr>
          <p:cNvPr id="22" name="Line 2"/>
          <p:cNvSpPr/>
          <p:nvPr/>
        </p:nvSpPr>
        <p:spPr>
          <a:xfrm>
            <a:off x="760707" y="6169543"/>
            <a:ext cx="331776" cy="0"/>
          </a:xfrm>
          <a:prstGeom prst="line">
            <a:avLst/>
          </a:prstGeom>
          <a:ln>
            <a:solidFill>
              <a:srgbClr val="CC0000"/>
            </a:solidFill>
            <a:tailEnd type="triangle" w="med" len="med"/>
          </a:ln>
        </p:spPr>
      </p:sp>
      <p:sp>
        <p:nvSpPr>
          <p:cNvPr id="23" name="TextShape 3"/>
          <p:cNvSpPr txBox="1"/>
          <p:nvPr/>
        </p:nvSpPr>
        <p:spPr>
          <a:xfrm>
            <a:off x="315616" y="6042143"/>
            <a:ext cx="745994" cy="31218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270" dirty="0">
                <a:solidFill>
                  <a:srgbClr val="CC0000"/>
                </a:solidFill>
                <a:latin typeface="Arial"/>
              </a:rPr>
              <a:t>20ps</a:t>
            </a:r>
            <a:endParaRPr sz="1633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5090">
            <a:off x="8340256" y="1350462"/>
            <a:ext cx="726780" cy="96661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55" y="1833500"/>
            <a:ext cx="3952486" cy="232238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7378" y="1754523"/>
            <a:ext cx="189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IR - laser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4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CMS HGC :  skiroc2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220" y="873707"/>
            <a:ext cx="4038966" cy="1850742"/>
          </a:xfrm>
        </p:spPr>
        <p:txBody>
          <a:bodyPr>
            <a:normAutofit fontScale="77500" lnSpcReduction="20000"/>
          </a:bodyPr>
          <a:lstStyle/>
          <a:p>
            <a:pPr defTabSz="895350"/>
            <a:r>
              <a:rPr lang="en-GB" dirty="0" smtClean="0"/>
              <a:t>Skiroc2 assets </a:t>
            </a:r>
            <a:r>
              <a:rPr lang="en-GB" b="0" dirty="0" smtClean="0"/>
              <a:t>(towards Skiroc2CMS)</a:t>
            </a:r>
            <a:r>
              <a:rPr lang="en-GB" dirty="0" smtClean="0"/>
              <a:t>: </a:t>
            </a:r>
          </a:p>
          <a:p>
            <a:pPr lvl="1" defTabSz="895350"/>
            <a:r>
              <a:rPr lang="en-GB" dirty="0" smtClean="0"/>
              <a:t>64 Channels. Fully independent</a:t>
            </a:r>
          </a:p>
          <a:p>
            <a:pPr lvl="1" defTabSz="895350"/>
            <a:r>
              <a:rPr lang="en-GB" dirty="0" smtClean="0"/>
              <a:t>Preamplifier (adjustable gain)</a:t>
            </a:r>
          </a:p>
          <a:p>
            <a:pPr lvl="1" defTabSz="895350"/>
            <a:r>
              <a:rPr lang="en-GB" dirty="0" smtClean="0"/>
              <a:t>High dynamic range (two parallel amplifiers)</a:t>
            </a:r>
          </a:p>
          <a:p>
            <a:pPr marL="360363" lvl="2" indent="-87313" defTabSz="895350"/>
            <a:r>
              <a:rPr lang="en-GB" dirty="0" smtClean="0"/>
              <a:t>0.5 to 150 MIPs (High Gain amp)</a:t>
            </a:r>
          </a:p>
          <a:p>
            <a:pPr marL="360363" lvl="2" indent="-87313" defTabSz="895350"/>
            <a:r>
              <a:rPr lang="en-GB" dirty="0" smtClean="0"/>
              <a:t>150 to 2500 MIPs (Low Gain amp)</a:t>
            </a:r>
          </a:p>
          <a:p>
            <a:pPr marL="182563" lvl="1" indent="-87313" defTabSz="895350"/>
            <a:r>
              <a:rPr lang="en-GB" dirty="0" smtClean="0"/>
              <a:t>Auto trigger + Analog + Digitalization (On chip)</a:t>
            </a:r>
          </a:p>
          <a:p>
            <a:pPr marL="182563" lvl="1" indent="-87313" defTabSz="895350"/>
            <a:r>
              <a:rPr lang="en-GB" dirty="0" smtClean="0"/>
              <a:t>Token ring read out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12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457" y="866371"/>
            <a:ext cx="4826006" cy="283286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20" y="2681115"/>
            <a:ext cx="3828233" cy="2115235"/>
          </a:xfrm>
          <a:prstGeom prst="rect">
            <a:avLst/>
          </a:prstGeom>
        </p:spPr>
      </p:pic>
      <p:grpSp>
        <p:nvGrpSpPr>
          <p:cNvPr id="17" name="Grupo 16"/>
          <p:cNvGrpSpPr/>
          <p:nvPr/>
        </p:nvGrpSpPr>
        <p:grpSpPr>
          <a:xfrm>
            <a:off x="4707014" y="4149080"/>
            <a:ext cx="3690411" cy="2383389"/>
            <a:chOff x="103609" y="3703165"/>
            <a:chExt cx="3554692" cy="2666227"/>
          </a:xfrm>
        </p:grpSpPr>
        <p:sp>
          <p:nvSpPr>
            <p:cNvPr id="7" name="TextBox 6"/>
            <p:cNvSpPr txBox="1"/>
            <p:nvPr/>
          </p:nvSpPr>
          <p:spPr>
            <a:xfrm>
              <a:off x="103610" y="6092393"/>
              <a:ext cx="3554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/>
                <a:t>Control software developed by Omega</a:t>
              </a:r>
              <a:endParaRPr lang="en-GB" sz="1200" i="1" dirty="0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609" y="3703165"/>
              <a:ext cx="3554691" cy="2339794"/>
            </a:xfrm>
            <a:prstGeom prst="rect">
              <a:avLst/>
            </a:prstGeom>
          </p:spPr>
        </p:pic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358768" y="4892636"/>
            <a:ext cx="4038966" cy="178125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95350"/>
            <a:r>
              <a:rPr lang="en-GB" dirty="0" smtClean="0"/>
              <a:t>Work status</a:t>
            </a:r>
          </a:p>
          <a:p>
            <a:pPr lvl="1" defTabSz="895350"/>
            <a:r>
              <a:rPr lang="en-GB" dirty="0" smtClean="0"/>
              <a:t>Test lab fully deployed</a:t>
            </a:r>
          </a:p>
          <a:p>
            <a:pPr lvl="1" defTabSz="895350"/>
            <a:r>
              <a:rPr lang="en-GB" dirty="0" smtClean="0"/>
              <a:t>First measurements on going</a:t>
            </a:r>
          </a:p>
          <a:p>
            <a:pPr lvl="1" defTabSz="895350"/>
            <a:r>
              <a:rPr lang="en-GB" dirty="0" smtClean="0"/>
              <a:t>Measurement automatization ongoing</a:t>
            </a:r>
          </a:p>
          <a:p>
            <a:pPr defTabSz="895350"/>
            <a:r>
              <a:rPr lang="en-GB" dirty="0" smtClean="0"/>
              <a:t>Next steps</a:t>
            </a:r>
          </a:p>
          <a:p>
            <a:pPr lvl="1" defTabSz="895350"/>
            <a:r>
              <a:rPr lang="en-GB" dirty="0" smtClean="0"/>
              <a:t>mass measurements to generate statistics</a:t>
            </a:r>
          </a:p>
          <a:p>
            <a:pPr lvl="1" defTabSz="895350"/>
            <a:r>
              <a:rPr lang="en-GB" dirty="0" smtClean="0"/>
              <a:t>data analysis of “massive” in-lab data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9" name="TextBox 6"/>
          <p:cNvSpPr txBox="1"/>
          <p:nvPr/>
        </p:nvSpPr>
        <p:spPr>
          <a:xfrm>
            <a:off x="4346975" y="3654025"/>
            <a:ext cx="407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All 64 channels has its own parameter for trigger and delay, both amplifiers and dedicated SCA memory</a:t>
            </a:r>
            <a:endParaRPr lang="en-GB" sz="12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35689">
            <a:off x="7776563" y="5218558"/>
            <a:ext cx="1167825" cy="1129410"/>
          </a:xfrm>
          <a:prstGeom prst="rect">
            <a:avLst/>
          </a:prstGeom>
        </p:spPr>
      </p:pic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32215" y="2689652"/>
            <a:ext cx="3856237" cy="2169134"/>
            <a:chOff x="5160818" y="1825625"/>
            <a:chExt cx="6520358" cy="366770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0818" y="1825625"/>
              <a:ext cx="6520358" cy="3667702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5437909" y="4253346"/>
              <a:ext cx="1544782" cy="95596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7978631" y="1602076"/>
              <a:ext cx="508866" cy="95596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23" name="Oval 22"/>
            <p:cNvSpPr/>
            <p:nvPr/>
          </p:nvSpPr>
          <p:spPr>
            <a:xfrm rot="5400000">
              <a:off x="9667154" y="4097626"/>
              <a:ext cx="508866" cy="228253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24" name="Oval 23"/>
            <p:cNvSpPr/>
            <p:nvPr/>
          </p:nvSpPr>
          <p:spPr>
            <a:xfrm>
              <a:off x="10380663" y="2566988"/>
              <a:ext cx="508866" cy="228253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022" y="0"/>
            <a:ext cx="1411826" cy="794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3272354"/>
            <a:ext cx="855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55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83" y="849902"/>
            <a:ext cx="8640960" cy="495055"/>
          </a:xfrm>
        </p:spPr>
        <p:txBody>
          <a:bodyPr>
            <a:normAutofit/>
          </a:bodyPr>
          <a:lstStyle/>
          <a:p>
            <a:r>
              <a:rPr lang="en-GB" dirty="0" smtClean="0"/>
              <a:t>Project of Laura Franconi (visiting PhD student, Talent) ….writing thesis now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13</a:t>
            </a:fld>
            <a:r>
              <a:rPr lang="en-GB" smtClean="0"/>
              <a:t>-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33717" y="1203727"/>
            <a:ext cx="2177527" cy="2308267"/>
            <a:chOff x="247004" y="290615"/>
            <a:chExt cx="2773292" cy="26840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004" y="794912"/>
              <a:ext cx="2708908" cy="2130535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>
              <a:stCxn id="9" idx="2"/>
            </p:cNvCxnSpPr>
            <p:nvPr/>
          </p:nvCxnSpPr>
          <p:spPr>
            <a:xfrm>
              <a:off x="991334" y="684280"/>
              <a:ext cx="946735" cy="28276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98215" y="290615"/>
              <a:ext cx="1386237" cy="39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FF"/>
                  </a:solidFill>
                </a:rPr>
                <a:t>p</a:t>
              </a:r>
              <a:r>
                <a:rPr lang="en-GB" sz="1600" dirty="0" smtClean="0">
                  <a:solidFill>
                    <a:srgbClr val="0000FF"/>
                  </a:solidFill>
                </a:rPr>
                <a:t>+</a:t>
              </a:r>
              <a:r>
                <a:rPr lang="en-GB" sz="1400" dirty="0" smtClean="0">
                  <a:solidFill>
                    <a:srgbClr val="0000FF"/>
                  </a:solidFill>
                </a:rPr>
                <a:t> column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1512769" y="2408832"/>
              <a:ext cx="661134" cy="2221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2919" y="2580966"/>
              <a:ext cx="1237377" cy="39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n</a:t>
              </a:r>
              <a:r>
                <a:rPr lang="en-GB" sz="1600" dirty="0" smtClean="0">
                  <a:solidFill>
                    <a:srgbClr val="FF0000"/>
                  </a:solidFill>
                </a:rPr>
                <a:t>+</a:t>
              </a:r>
              <a:r>
                <a:rPr lang="en-GB" sz="1400" dirty="0" smtClean="0">
                  <a:solidFill>
                    <a:srgbClr val="FF0000"/>
                  </a:solidFill>
                </a:rPr>
                <a:t> column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6965" y="3501355"/>
            <a:ext cx="234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Sketch of 3D sensor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81759" y="1159334"/>
            <a:ext cx="6275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IV curves before and after proton irradiation at different fluences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80893" y="1441811"/>
            <a:ext cx="5327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Same colour = same 3D diode, before and after irradiation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" r="63455"/>
          <a:stretch/>
        </p:blipFill>
        <p:spPr>
          <a:xfrm>
            <a:off x="3761910" y="1763815"/>
            <a:ext cx="1950134" cy="2207609"/>
          </a:xfrm>
          <a:prstGeom prst="rect">
            <a:avLst/>
          </a:prstGeom>
          <a:ln w="19050" cmpd="sng">
            <a:noFill/>
          </a:ln>
        </p:spPr>
      </p:pic>
      <p:grpSp>
        <p:nvGrpSpPr>
          <p:cNvPr id="43" name="Group 42"/>
          <p:cNvGrpSpPr/>
          <p:nvPr/>
        </p:nvGrpSpPr>
        <p:grpSpPr>
          <a:xfrm>
            <a:off x="5979768" y="1738811"/>
            <a:ext cx="2984721" cy="3461769"/>
            <a:chOff x="5977971" y="1947451"/>
            <a:chExt cx="2984721" cy="346176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/>
            <a:srcRect l="38353" r="25978"/>
            <a:stretch/>
          </p:blipFill>
          <p:spPr>
            <a:xfrm>
              <a:off x="5977971" y="1947451"/>
              <a:ext cx="2984721" cy="3461769"/>
            </a:xfrm>
            <a:prstGeom prst="rect">
              <a:avLst/>
            </a:prstGeom>
            <a:ln w="19050" cmpd="sng">
              <a:noFill/>
            </a:ln>
          </p:spPr>
        </p:pic>
        <p:grpSp>
          <p:nvGrpSpPr>
            <p:cNvPr id="17" name="Group 16"/>
            <p:cNvGrpSpPr/>
            <p:nvPr/>
          </p:nvGrpSpPr>
          <p:grpSpPr>
            <a:xfrm>
              <a:off x="6535356" y="4047968"/>
              <a:ext cx="2155887" cy="884969"/>
              <a:chOff x="7286006" y="5290848"/>
              <a:chExt cx="2016559" cy="84260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286006" y="529084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3.3E13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335055" y="529084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FFCC66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1.0E14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86006" y="5607430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008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2.5E14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335055" y="5607430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4</a:t>
                </a:r>
                <a:r>
                  <a:rPr lang="en-GB" sz="1000" dirty="0" smtClean="0"/>
                  <a:t>.5E14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286006" y="592268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CC66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2.2E15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335055" y="592268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00FF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5.0E15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62276" y="4464115"/>
            <a:ext cx="5499834" cy="2104689"/>
            <a:chOff x="-90553" y="4814660"/>
            <a:chExt cx="5499834" cy="2104689"/>
          </a:xfrm>
        </p:grpSpPr>
        <p:pic>
          <p:nvPicPr>
            <p:cNvPr id="25" name="Picture 24" descr="Screen Shot 2016-07-06 at 16.49.1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08" y="4814660"/>
              <a:ext cx="5369273" cy="1764371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 rot="21345845">
              <a:off x="694533" y="5386403"/>
              <a:ext cx="2836496" cy="852705"/>
            </a:xfrm>
            <a:prstGeom prst="rect">
              <a:avLst/>
            </a:prstGeom>
            <a:noFill/>
            <a:ln w="4445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>
              <a:stCxn id="28" idx="0"/>
            </p:cNvCxnSpPr>
            <p:nvPr/>
          </p:nvCxnSpPr>
          <p:spPr>
            <a:xfrm flipH="1" flipV="1">
              <a:off x="1727731" y="5877095"/>
              <a:ext cx="41772" cy="63684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242671" y="6513941"/>
              <a:ext cx="1053663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n</a:t>
              </a:r>
              <a:r>
                <a:rPr lang="en-GB" sz="1600" dirty="0" smtClean="0">
                  <a:solidFill>
                    <a:srgbClr val="FF0000"/>
                  </a:solidFill>
                </a:rPr>
                <a:t>+</a:t>
              </a:r>
              <a:r>
                <a:rPr lang="en-GB" sz="1400" dirty="0" smtClean="0">
                  <a:solidFill>
                    <a:srgbClr val="FF0000"/>
                  </a:solidFill>
                </a:rPr>
                <a:t> column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8" idx="0"/>
            </p:cNvCxnSpPr>
            <p:nvPr/>
          </p:nvCxnSpPr>
          <p:spPr>
            <a:xfrm flipV="1">
              <a:off x="1769503" y="5822541"/>
              <a:ext cx="632174" cy="691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8" idx="0"/>
            </p:cNvCxnSpPr>
            <p:nvPr/>
          </p:nvCxnSpPr>
          <p:spPr>
            <a:xfrm flipV="1">
              <a:off x="1769503" y="5791309"/>
              <a:ext cx="1277847" cy="7226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8" idx="0"/>
            </p:cNvCxnSpPr>
            <p:nvPr/>
          </p:nvCxnSpPr>
          <p:spPr>
            <a:xfrm flipH="1" flipV="1">
              <a:off x="958855" y="5916945"/>
              <a:ext cx="810648" cy="5969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36" idx="0"/>
            </p:cNvCxnSpPr>
            <p:nvPr/>
          </p:nvCxnSpPr>
          <p:spPr>
            <a:xfrm flipH="1" flipV="1">
              <a:off x="1411532" y="6175505"/>
              <a:ext cx="1715336" cy="33843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36" idx="0"/>
            </p:cNvCxnSpPr>
            <p:nvPr/>
          </p:nvCxnSpPr>
          <p:spPr>
            <a:xfrm flipH="1" flipV="1">
              <a:off x="2090650" y="6126815"/>
              <a:ext cx="1036218" cy="38712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6" idx="0"/>
            </p:cNvCxnSpPr>
            <p:nvPr/>
          </p:nvCxnSpPr>
          <p:spPr>
            <a:xfrm flipH="1" flipV="1">
              <a:off x="2768862" y="6091739"/>
              <a:ext cx="358006" cy="4222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6" idx="0"/>
            </p:cNvCxnSpPr>
            <p:nvPr/>
          </p:nvCxnSpPr>
          <p:spPr>
            <a:xfrm flipH="1" flipV="1">
              <a:off x="747182" y="6202043"/>
              <a:ext cx="2379686" cy="31189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643831" y="6513941"/>
              <a:ext cx="9660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FF"/>
                  </a:solidFill>
                </a:rPr>
                <a:t>p</a:t>
              </a:r>
              <a:r>
                <a:rPr lang="en-GB" sz="1600" dirty="0" smtClean="0">
                  <a:solidFill>
                    <a:srgbClr val="0000FF"/>
                  </a:solidFill>
                </a:rPr>
                <a:t>+</a:t>
              </a:r>
              <a:r>
                <a:rPr lang="en-GB" sz="1400" dirty="0" smtClean="0">
                  <a:solidFill>
                    <a:srgbClr val="0000FF"/>
                  </a:solidFill>
                </a:rPr>
                <a:t> column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37" name="Straight Arrow Connector 36"/>
            <p:cNvCxnSpPr>
              <a:stCxn id="36" idx="0"/>
            </p:cNvCxnSpPr>
            <p:nvPr/>
          </p:nvCxnSpPr>
          <p:spPr>
            <a:xfrm flipV="1">
              <a:off x="3126868" y="6091739"/>
              <a:ext cx="272690" cy="4222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9" idx="0"/>
            </p:cNvCxnSpPr>
            <p:nvPr/>
          </p:nvCxnSpPr>
          <p:spPr>
            <a:xfrm flipV="1">
              <a:off x="565319" y="5877094"/>
              <a:ext cx="291632" cy="519035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-90553" y="6396129"/>
              <a:ext cx="13117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6600"/>
                  </a:solidFill>
                </a:rPr>
                <a:t>Punch through </a:t>
              </a:r>
            </a:p>
            <a:p>
              <a:pPr algn="ctr"/>
              <a:r>
                <a:rPr lang="en-GB" sz="1400" dirty="0" smtClean="0">
                  <a:solidFill>
                    <a:srgbClr val="FF6600"/>
                  </a:solidFill>
                </a:rPr>
                <a:t>column</a:t>
              </a:r>
              <a:endParaRPr lang="en-GB" sz="1400" dirty="0">
                <a:solidFill>
                  <a:srgbClr val="FF6600"/>
                </a:solidFill>
              </a:endParaRPr>
            </a:p>
          </p:txBody>
        </p:sp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-18510" y="3699030"/>
            <a:ext cx="8640960" cy="49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Laser mapping in SSD lab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5687140" y="5695586"/>
            <a:ext cx="345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... good example of collaborative use of the SSD equipment (service)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354" y="4058633"/>
            <a:ext cx="5559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Red front light gets reflected on the metal lines connecting the n</a:t>
            </a:r>
            <a:r>
              <a:rPr lang="en-GB" sz="1200" baseline="30000" dirty="0" smtClean="0"/>
              <a:t>+</a:t>
            </a:r>
            <a:r>
              <a:rPr lang="en-GB" sz="1200" dirty="0" smtClean="0"/>
              <a:t> and the p</a:t>
            </a:r>
            <a:r>
              <a:rPr lang="en-GB" sz="1200" baseline="30000" dirty="0" smtClean="0"/>
              <a:t>+</a:t>
            </a:r>
            <a:r>
              <a:rPr lang="en-GB" sz="1200" dirty="0" smtClean="0"/>
              <a:t> columns and on the columns themselves: reduced charge collection in these areas.</a:t>
            </a:r>
            <a:endParaRPr lang="en-GB" sz="12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0342">
            <a:off x="2514881" y="1474655"/>
            <a:ext cx="901256" cy="125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76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&amp; Equipment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8710"/>
            <a:ext cx="8892480" cy="765085"/>
          </a:xfrm>
        </p:spPr>
        <p:txBody>
          <a:bodyPr>
            <a:normAutofit/>
          </a:bodyPr>
          <a:lstStyle/>
          <a:p>
            <a:pPr>
              <a:tabLst>
                <a:tab pos="5832475" algn="l"/>
              </a:tabLst>
            </a:pPr>
            <a:r>
              <a:rPr lang="en-US" dirty="0" smtClean="0"/>
              <a:t>Bldgs.28/186 (4 labs, 1 sensor storage area, 4 offices, ..)</a:t>
            </a:r>
          </a:p>
          <a:p>
            <a:pPr marL="366713" lvl="1" indent="-182563"/>
            <a:r>
              <a:rPr lang="en-GB" sz="1400" b="0" dirty="0"/>
              <a:t>IV/CV [2x</a:t>
            </a:r>
            <a:r>
              <a:rPr lang="en-GB" sz="1400" b="0" dirty="0" smtClean="0"/>
              <a:t>], </a:t>
            </a:r>
            <a:r>
              <a:rPr lang="en-GB" sz="1400" b="0" dirty="0" err="1" smtClean="0"/>
              <a:t>Alibava</a:t>
            </a:r>
            <a:r>
              <a:rPr lang="en-GB" sz="1400" b="0" dirty="0" smtClean="0"/>
              <a:t> </a:t>
            </a:r>
            <a:r>
              <a:rPr lang="en-GB" sz="1400" b="0" dirty="0"/>
              <a:t>(CCE) [2x</a:t>
            </a:r>
            <a:r>
              <a:rPr lang="en-GB" sz="1400" b="0" dirty="0" smtClean="0"/>
              <a:t>], </a:t>
            </a:r>
            <a:r>
              <a:rPr lang="en-GB" sz="1600" b="0" dirty="0" smtClean="0"/>
              <a:t>Beta </a:t>
            </a:r>
            <a:r>
              <a:rPr lang="en-GB" sz="1600" b="0" dirty="0"/>
              <a:t>(CCE</a:t>
            </a:r>
            <a:r>
              <a:rPr lang="en-GB" sz="1600" b="0" dirty="0" smtClean="0"/>
              <a:t>), e-TCT, TCT+; I-DLTS, TSC</a:t>
            </a:r>
            <a:endParaRPr lang="en-GB" sz="1600" b="0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14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1" name="Inhaltsplatzhalt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538790"/>
            <a:ext cx="4772575" cy="2684574"/>
          </a:xfrm>
          <a:prstGeom prst="rect">
            <a:avLst/>
          </a:prstGeom>
          <a:ln>
            <a:solidFill>
              <a:srgbClr val="0000FF"/>
            </a:solidFill>
          </a:ln>
        </p:spPr>
      </p:pic>
      <p:grpSp>
        <p:nvGrpSpPr>
          <p:cNvPr id="13" name="Group 12"/>
          <p:cNvGrpSpPr/>
          <p:nvPr/>
        </p:nvGrpSpPr>
        <p:grpSpPr>
          <a:xfrm>
            <a:off x="-8319" y="4287826"/>
            <a:ext cx="5255394" cy="2254518"/>
            <a:chOff x="-8319" y="4287826"/>
            <a:chExt cx="5255394" cy="2254518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9" y="4287826"/>
              <a:ext cx="5255394" cy="2254518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21550" y="6054912"/>
              <a:ext cx="360926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I-DLTS (Current Deep Level Transient Spectroscopy)</a:t>
              </a:r>
              <a:endParaRPr lang="en-GB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21650" y="3731897"/>
            <a:ext cx="3204218" cy="25736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TCT+:   TCT (Transient Current Technique)</a:t>
            </a:r>
            <a:endParaRPr lang="en-GB" sz="1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5374301" y="3860581"/>
            <a:ext cx="3707075" cy="2681762"/>
            <a:chOff x="5374301" y="3860581"/>
            <a:chExt cx="3707075" cy="268176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301" y="3860581"/>
              <a:ext cx="3575683" cy="2681762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7362310" y="5814265"/>
              <a:ext cx="1719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Cooling to 10K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2159" y="6231971"/>
              <a:ext cx="2642315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TSC (Thermally Stimulated Currents)</a:t>
              </a:r>
              <a:endParaRPr lang="en-GB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77245" y="810183"/>
            <a:ext cx="2304131" cy="3108349"/>
            <a:chOff x="6777245" y="810183"/>
            <a:chExt cx="2304131" cy="310834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77245" y="810183"/>
              <a:ext cx="2304131" cy="3108349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7452320" y="3023955"/>
              <a:ext cx="153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-70C to 180C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04717" y="3383996"/>
              <a:ext cx="215480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CCE (Charge Collection Efficiency)</a:t>
              </a:r>
              <a:endParaRPr lang="en-GB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77388" y="1647748"/>
            <a:ext cx="1860548" cy="2038621"/>
            <a:chOff x="4877388" y="1647748"/>
            <a:chExt cx="1860548" cy="203862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42" r="18137"/>
            <a:stretch/>
          </p:blipFill>
          <p:spPr bwMode="auto">
            <a:xfrm>
              <a:off x="4877388" y="1647748"/>
              <a:ext cx="1860548" cy="1781252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911633" y="3429000"/>
              <a:ext cx="1730597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Wafer/Sample storage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900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715" y="0"/>
            <a:ext cx="6282190" cy="806427"/>
          </a:xfrm>
        </p:spPr>
        <p:txBody>
          <a:bodyPr/>
          <a:lstStyle/>
          <a:p>
            <a:r>
              <a:rPr lang="en-GB" dirty="0" smtClean="0"/>
              <a:t>1year outlook – SSD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13826"/>
            <a:ext cx="8640960" cy="590053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Laboratory and equipment</a:t>
            </a:r>
          </a:p>
          <a:p>
            <a:pPr lvl="2"/>
            <a:r>
              <a:rPr lang="en-GB" dirty="0" smtClean="0"/>
              <a:t>Continue working on sample holder fitting on “all characterization stations”, </a:t>
            </a:r>
            <a:r>
              <a:rPr lang="en-GB" dirty="0" smtClean="0">
                <a:solidFill>
                  <a:srgbClr val="00B050"/>
                </a:solidFill>
              </a:rPr>
              <a:t>CV/IV in climate chamber</a:t>
            </a:r>
          </a:p>
          <a:p>
            <a:pPr lvl="2"/>
            <a:r>
              <a:rPr lang="en-GB" dirty="0" smtClean="0"/>
              <a:t>Continue building up a TSC system for defect characterization (evaluate possibility to get DLTS)</a:t>
            </a:r>
          </a:p>
          <a:p>
            <a:pPr lvl="2"/>
            <a:r>
              <a:rPr lang="en-GB" dirty="0" smtClean="0"/>
              <a:t>Prepare TCT+ to measure time resolution with laser beams</a:t>
            </a:r>
          </a:p>
          <a:p>
            <a:pPr lvl="2"/>
            <a:r>
              <a:rPr lang="en-GB" dirty="0" smtClean="0"/>
              <a:t>Evaluate possibility for “low-cost” TPA system at CERN</a:t>
            </a:r>
          </a:p>
          <a:p>
            <a:r>
              <a:rPr lang="en-GB" dirty="0" smtClean="0"/>
              <a:t>Upcoming &amp; running projects in framework of RD50 with SSD participation</a:t>
            </a:r>
          </a:p>
          <a:p>
            <a:pPr lvl="1"/>
            <a:r>
              <a:rPr lang="en-GB" dirty="0" smtClean="0"/>
              <a:t>Nitrogen enriched silicon (RD50-2016-01)</a:t>
            </a:r>
          </a:p>
          <a:p>
            <a:pPr lvl="2"/>
            <a:r>
              <a:rPr lang="en-GB" dirty="0" smtClean="0"/>
              <a:t>Status: Material produced in collaboration with TOPSIL, Mask design finalized</a:t>
            </a:r>
            <a:br>
              <a:rPr lang="en-GB" dirty="0" smtClean="0"/>
            </a:br>
            <a:r>
              <a:rPr lang="en-GB" dirty="0" smtClean="0"/>
              <a:t>[CERN SSD </a:t>
            </a:r>
            <a:r>
              <a:rPr lang="en-GB" dirty="0" smtClean="0">
                <a:sym typeface="Wingdings" panose="05000000000000000000" pitchFamily="2" charset="2"/>
              </a:rPr>
              <a:t> TCT, CCE(</a:t>
            </a:r>
            <a:r>
              <a:rPr lang="en-GB" dirty="0" err="1" smtClean="0">
                <a:sym typeface="Wingdings" panose="05000000000000000000" pitchFamily="2" charset="2"/>
              </a:rPr>
              <a:t>Alibava</a:t>
            </a:r>
            <a:r>
              <a:rPr lang="en-GB" dirty="0" smtClean="0">
                <a:sym typeface="Wingdings" panose="05000000000000000000" pitchFamily="2" charset="2"/>
              </a:rPr>
              <a:t>), proton irradiation]</a:t>
            </a:r>
            <a:endParaRPr lang="en-GB" dirty="0" smtClean="0"/>
          </a:p>
          <a:p>
            <a:pPr lvl="1"/>
            <a:r>
              <a:rPr lang="en-GB" dirty="0" smtClean="0"/>
              <a:t>Gallium doped LGAD sensors (RD50-2016-02)</a:t>
            </a:r>
          </a:p>
          <a:p>
            <a:pPr lvl="2"/>
            <a:r>
              <a:rPr lang="en-GB" dirty="0" smtClean="0"/>
              <a:t>Status: First tuning of implantation and diffusion hardware at CNM against TCAD tools finished; First set of detectors with different implant/diffusion ready for distribution to project partners [CERN SSD </a:t>
            </a:r>
            <a:r>
              <a:rPr lang="en-GB" dirty="0" smtClean="0">
                <a:sym typeface="Wingdings" panose="05000000000000000000" pitchFamily="2" charset="2"/>
              </a:rPr>
              <a:t> TCT, CCE, proton irradiation]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HVCMOS sensors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Preparation of RD50 submission ongoing [CERN SSD  e-TCT, TPA-TCT]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Acceptor removal and defect characterization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Dedicated production run at CIS, Erfurt for CERN SSD finished, sensors arrived at CERN, next step: testing of sensors and irradiation; then TSC and DLTS measurements [</a:t>
            </a:r>
            <a:r>
              <a:rPr lang="en-GB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..finally started project</a:t>
            </a:r>
            <a:r>
              <a:rPr lang="en-GB" dirty="0" smtClean="0"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Timing with LGAD and APD 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Study of time resolution as function of </a:t>
            </a:r>
            <a:r>
              <a:rPr lang="en-GB" dirty="0" err="1" smtClean="0">
                <a:sym typeface="Wingdings" panose="05000000000000000000" pitchFamily="2" charset="2"/>
              </a:rPr>
              <a:t>fluence</a:t>
            </a:r>
            <a:r>
              <a:rPr lang="en-GB" dirty="0" smtClean="0">
                <a:sym typeface="Wingdings" panose="05000000000000000000" pitchFamily="2" charset="2"/>
              </a:rPr>
              <a:t> (Ga-LGAD and DD-APD); TCAD simulations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TRACS simulation and fitting tool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CMS HGC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SKIROC [Joaquin] … evaluating test systems for the HGC readout chip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Finalize CCE study on highly irradiated sensors and test beam studies [Esteban]</a:t>
            </a:r>
          </a:p>
          <a:p>
            <a:pPr lvl="2"/>
            <a:r>
              <a:rPr lang="en-GB" strike="sngStrike" dirty="0" smtClean="0">
                <a:solidFill>
                  <a:srgbClr val="FF0000"/>
                </a:solidFill>
                <a:sym typeface="Wingdings" panose="05000000000000000000" pitchFamily="2" charset="2"/>
              </a:rPr>
              <a:t>Start evaluating epitaxial silicon [….HPK has no deep diffused 8” possibility!]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(no CMS resources)</a:t>
            </a:r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15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35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KT Innovation 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900100"/>
          </a:xfrm>
        </p:spPr>
        <p:txBody>
          <a:bodyPr>
            <a:normAutofit/>
          </a:bodyPr>
          <a:lstStyle/>
          <a:p>
            <a:r>
              <a:rPr lang="en-GB" dirty="0" smtClean="0"/>
              <a:t>Tomorrow: KT Innovation Day</a:t>
            </a:r>
          </a:p>
          <a:p>
            <a:pPr lvl="1"/>
            <a:r>
              <a:rPr lang="en-GB" u="sng" dirty="0">
                <a:hlinkClick r:id="rId2"/>
              </a:rPr>
              <a:t>https://indico.cern.ch/event/575296/timetable/#20161014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16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4312" t="22500" r="19867" b="8043"/>
          <a:stretch/>
        </p:blipFill>
        <p:spPr>
          <a:xfrm>
            <a:off x="107250" y="1662649"/>
            <a:ext cx="5040560" cy="4775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96824" y="3152463"/>
            <a:ext cx="1826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EP-DT-DD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8288" y="3541175"/>
            <a:ext cx="1826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EP-DT-DD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6825" y="3809154"/>
            <a:ext cx="1826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EP-DT-DD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06815" y="4520520"/>
            <a:ext cx="1826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EP-DT-EO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3077" t="30419" r="18714" b="27211"/>
          <a:stretch/>
        </p:blipFill>
        <p:spPr>
          <a:xfrm>
            <a:off x="5082414" y="4063109"/>
            <a:ext cx="4061585" cy="22310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79727">
            <a:off x="5178852" y="2477485"/>
            <a:ext cx="3594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Yes, we are the ..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…most innovative section in the whole Department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3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760" y="-160380"/>
            <a:ext cx="7772400" cy="1470025"/>
          </a:xfrm>
        </p:spPr>
        <p:txBody>
          <a:bodyPr/>
          <a:lstStyle/>
          <a:p>
            <a:r>
              <a:rPr lang="en-GB" dirty="0" smtClean="0"/>
              <a:t>Goodbye Maurice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 rot="20741151">
            <a:off x="71558" y="1081998"/>
            <a:ext cx="2673297" cy="423427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CERN staff since 1.5.78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600450" y="6604000"/>
            <a:ext cx="5543550" cy="209550"/>
          </a:xfrm>
        </p:spPr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67738" y="6597650"/>
            <a:ext cx="576262" cy="215900"/>
          </a:xfrm>
        </p:spPr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17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20356814">
            <a:off x="325760" y="2824853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1985: LEP-BI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8833" y="3764218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1990: SL-BI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600" y="4982148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1990: EF-DSM</a:t>
            </a:r>
          </a:p>
        </p:txBody>
      </p:sp>
      <p:sp>
        <p:nvSpPr>
          <p:cNvPr id="12" name="TextBox 11"/>
          <p:cNvSpPr txBox="1"/>
          <p:nvPr/>
        </p:nvSpPr>
        <p:spPr>
          <a:xfrm rot="1067272">
            <a:off x="3166452" y="3433344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1992: ECP-MIC-TF</a:t>
            </a:r>
          </a:p>
        </p:txBody>
      </p:sp>
      <p:sp>
        <p:nvSpPr>
          <p:cNvPr id="13" name="TextBox 12"/>
          <p:cNvSpPr txBox="1"/>
          <p:nvPr/>
        </p:nvSpPr>
        <p:spPr>
          <a:xfrm rot="19228794">
            <a:off x="3008983" y="5351480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1994: ECP-MIC-SD</a:t>
            </a:r>
          </a:p>
        </p:txBody>
      </p:sp>
      <p:sp>
        <p:nvSpPr>
          <p:cNvPr id="14" name="TextBox 13"/>
          <p:cNvSpPr txBox="1"/>
          <p:nvPr/>
        </p:nvSpPr>
        <p:spPr>
          <a:xfrm rot="753843">
            <a:off x="5607115" y="4172118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1994: ECP-MIC-SD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2072206">
            <a:off x="5877145" y="5166814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1998: EP-MIC-SD</a:t>
            </a:r>
          </a:p>
        </p:txBody>
      </p:sp>
      <p:sp>
        <p:nvSpPr>
          <p:cNvPr id="16" name="TextBox 15"/>
          <p:cNvSpPr txBox="1"/>
          <p:nvPr/>
        </p:nvSpPr>
        <p:spPr>
          <a:xfrm rot="20093954">
            <a:off x="4364291" y="5899369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2001: EP-TA1-SD</a:t>
            </a:r>
          </a:p>
        </p:txBody>
      </p:sp>
      <p:sp>
        <p:nvSpPr>
          <p:cNvPr id="17" name="TextBox 16"/>
          <p:cNvSpPr txBox="1"/>
          <p:nvPr/>
        </p:nvSpPr>
        <p:spPr>
          <a:xfrm rot="20793132">
            <a:off x="2546776" y="2543796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2005: PH-DT2-SD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6785" y="1859525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2008: PH-DT-DI</a:t>
            </a:r>
          </a:p>
        </p:txBody>
      </p:sp>
      <p:sp>
        <p:nvSpPr>
          <p:cNvPr id="19" name="TextBox 18"/>
          <p:cNvSpPr txBox="1"/>
          <p:nvPr/>
        </p:nvSpPr>
        <p:spPr>
          <a:xfrm rot="1696398">
            <a:off x="6043062" y="1821064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2004: PH-TA1-SD</a:t>
            </a:r>
          </a:p>
        </p:txBody>
      </p:sp>
      <p:sp>
        <p:nvSpPr>
          <p:cNvPr id="20" name="TextBox 19"/>
          <p:cNvSpPr txBox="1"/>
          <p:nvPr/>
        </p:nvSpPr>
        <p:spPr>
          <a:xfrm rot="20189508">
            <a:off x="4556200" y="1097783"/>
            <a:ext cx="202522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2012: PH-DT-DI</a:t>
            </a:r>
          </a:p>
        </p:txBody>
      </p:sp>
      <p:sp>
        <p:nvSpPr>
          <p:cNvPr id="21" name="TextBox 20"/>
          <p:cNvSpPr txBox="1"/>
          <p:nvPr/>
        </p:nvSpPr>
        <p:spPr>
          <a:xfrm rot="786312">
            <a:off x="6547993" y="677728"/>
            <a:ext cx="202522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 smtClean="0">
                <a:solidFill>
                  <a:srgbClr val="FF0000"/>
                </a:solidFill>
              </a:rPr>
              <a:t>2013-16: </a:t>
            </a:r>
            <a:r>
              <a:rPr lang="en-GB" dirty="0">
                <a:solidFill>
                  <a:srgbClr val="FF0000"/>
                </a:solidFill>
              </a:rPr>
              <a:t>PH-DT-DD</a:t>
            </a:r>
          </a:p>
        </p:txBody>
      </p:sp>
      <p:sp>
        <p:nvSpPr>
          <p:cNvPr id="22" name="Content Placeholder 7"/>
          <p:cNvSpPr txBox="1">
            <a:spLocks/>
          </p:cNvSpPr>
          <p:nvPr/>
        </p:nvSpPr>
        <p:spPr>
          <a:xfrm rot="20736344">
            <a:off x="309335" y="1286035"/>
            <a:ext cx="3464443" cy="165622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2011: Retirement in 2013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2012: Hiring Federico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.. Retirement in 2014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… Retirement in 2015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… Retirement in 2016 ?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… we can have another party next year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077721">
            <a:off x="4394912" y="2700813"/>
            <a:ext cx="4608701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GB" dirty="0"/>
              <a:t>Never put a sticker like this on your equipment or door! </a:t>
            </a:r>
            <a:r>
              <a:rPr lang="en-GB" dirty="0" smtClean="0"/>
              <a:t>Lifetime is </a:t>
            </a:r>
            <a:r>
              <a:rPr lang="en-GB" dirty="0"/>
              <a:t>less than 5 </a:t>
            </a:r>
            <a:r>
              <a:rPr lang="en-GB" dirty="0" smtClean="0"/>
              <a:t>years</a:t>
            </a:r>
          </a:p>
          <a:p>
            <a:pPr algn="ctr"/>
            <a:r>
              <a:rPr lang="en-GB" dirty="0" smtClean="0"/>
              <a:t>(i.e. have a vision and plan for the long term)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038302">
            <a:off x="5948792" y="1256395"/>
            <a:ext cx="319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…lessons learnt from Maurice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 rot="20860233">
            <a:off x="46995" y="2661355"/>
            <a:ext cx="460870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GB" dirty="0" smtClean="0"/>
              <a:t>Lesson: Maurice will not disappear </a:t>
            </a:r>
            <a:r>
              <a:rPr lang="en-GB" dirty="0" smtClean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292495" y="3659013"/>
            <a:ext cx="2587586" cy="2801773"/>
            <a:chOff x="55017" y="1016687"/>
            <a:chExt cx="2587586" cy="2801773"/>
          </a:xfrm>
        </p:grpSpPr>
        <p:pic>
          <p:nvPicPr>
            <p:cNvPr id="25" name="Picture 4" descr="C:\Michael\2002\02-talk\02-09-16-CERN-Irrad-Facilities\Irrad-facility-1992-2.bmp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17" y="1016687"/>
              <a:ext cx="2587586" cy="2801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274586" y="3018648"/>
              <a:ext cx="214844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1992</a:t>
              </a:r>
              <a:br>
                <a:rPr lang="en-GB" dirty="0" smtClean="0"/>
              </a:br>
              <a:r>
                <a:rPr lang="en-GB" dirty="0" smtClean="0"/>
                <a:t> …first irradiations</a:t>
              </a:r>
              <a:endParaRPr lang="en-GB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518402" y="3386870"/>
            <a:ext cx="5547529" cy="3426680"/>
            <a:chOff x="3518402" y="3386870"/>
            <a:chExt cx="5547529" cy="3426680"/>
          </a:xfrm>
        </p:grpSpPr>
        <p:grpSp>
          <p:nvGrpSpPr>
            <p:cNvPr id="27" name="Group 26"/>
            <p:cNvGrpSpPr/>
            <p:nvPr/>
          </p:nvGrpSpPr>
          <p:grpSpPr>
            <a:xfrm>
              <a:off x="3518402" y="3932995"/>
              <a:ext cx="1190745" cy="2302042"/>
              <a:chOff x="7828603" y="4183468"/>
              <a:chExt cx="1190745" cy="2302042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28603" y="4183468"/>
                <a:ext cx="1190745" cy="1655246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8045231" y="5839179"/>
                <a:ext cx="7577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ROSE 1995</a:t>
                </a:r>
                <a:endParaRPr lang="en-GB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641981" y="3386870"/>
              <a:ext cx="4423950" cy="3426680"/>
              <a:chOff x="4641981" y="3386870"/>
              <a:chExt cx="4423950" cy="3426680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41981" y="3386870"/>
                <a:ext cx="4423950" cy="3426680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5163109" y="5726706"/>
                <a:ext cx="37598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..first evidenced contact with Maurice</a:t>
                </a:r>
                <a:br>
                  <a:rPr lang="en-GB" dirty="0" smtClean="0"/>
                </a:br>
                <a:r>
                  <a:rPr lang="en-GB" dirty="0" smtClean="0"/>
                  <a:t>2.12.1998 - ROSE meetin</a:t>
                </a:r>
                <a:r>
                  <a:rPr lang="en-GB" dirty="0"/>
                  <a:t>g</a:t>
                </a: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 rot="1330637">
            <a:off x="6499009" y="3395977"/>
            <a:ext cx="279312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Le Chat Noir</a:t>
            </a:r>
            <a:br>
              <a:rPr lang="en-GB" dirty="0" smtClean="0"/>
            </a:br>
            <a:r>
              <a:rPr lang="en-GB" dirty="0" err="1" smtClean="0"/>
              <a:t>Carouge</a:t>
            </a:r>
            <a:r>
              <a:rPr lang="en-GB" dirty="0" smtClean="0"/>
              <a:t>; approx. 3am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404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2" grpId="0" build="p" bldLvl="5"/>
      <p:bldP spid="3" grpId="0" animBg="1"/>
      <p:bldP spid="23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760" y="-160380"/>
            <a:ext cx="7772400" cy="1470025"/>
          </a:xfrm>
        </p:spPr>
        <p:txBody>
          <a:bodyPr/>
          <a:lstStyle/>
          <a:p>
            <a:r>
              <a:rPr lang="en-GB" dirty="0" smtClean="0"/>
              <a:t>Goodbye Maurice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 rot="20741151">
            <a:off x="-41542" y="362918"/>
            <a:ext cx="2673297" cy="423427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CERN staff since 1.5.78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600450" y="6604000"/>
            <a:ext cx="5543550" cy="209550"/>
          </a:xfrm>
        </p:spPr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67738" y="6597650"/>
            <a:ext cx="576262" cy="215900"/>
          </a:xfrm>
        </p:spPr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18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786312">
            <a:off x="6081133" y="328428"/>
            <a:ext cx="202522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 smtClean="0">
                <a:solidFill>
                  <a:srgbClr val="FF0000"/>
                </a:solidFill>
              </a:rPr>
              <a:t>2013-16: </a:t>
            </a:r>
            <a:r>
              <a:rPr lang="en-GB" dirty="0">
                <a:solidFill>
                  <a:srgbClr val="FF0000"/>
                </a:solidFill>
              </a:rPr>
              <a:t>PH-DT-DD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02955" y="3961456"/>
            <a:ext cx="757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RD50</a:t>
            </a:r>
          </a:p>
          <a:p>
            <a:pPr algn="ctr"/>
            <a:r>
              <a:rPr lang="en-GB" dirty="0" smtClean="0"/>
              <a:t>2001</a:t>
            </a:r>
            <a:endParaRPr lang="en-GB" dirty="0"/>
          </a:p>
        </p:txBody>
      </p:sp>
      <p:grpSp>
        <p:nvGrpSpPr>
          <p:cNvPr id="38" name="Group 37"/>
          <p:cNvGrpSpPr/>
          <p:nvPr/>
        </p:nvGrpSpPr>
        <p:grpSpPr>
          <a:xfrm>
            <a:off x="903761" y="4507643"/>
            <a:ext cx="3110606" cy="2286000"/>
            <a:chOff x="2934218" y="4534636"/>
            <a:chExt cx="3110606" cy="22860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6824" y="4534636"/>
              <a:ext cx="3048000" cy="22860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4566584" y="6174305"/>
              <a:ext cx="12896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2006 Prague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20417092">
              <a:off x="2934218" y="4596686"/>
              <a:ext cx="15693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We had many challenges…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767052" y="4508521"/>
            <a:ext cx="3124461" cy="2286000"/>
            <a:chOff x="6036605" y="4532545"/>
            <a:chExt cx="3124461" cy="2286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6605" y="4532545"/>
              <a:ext cx="3048000" cy="22860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049380" y="4533956"/>
              <a:ext cx="311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… but Maurice mastered them!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600" y="1157153"/>
            <a:ext cx="3278770" cy="2217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557" y="858564"/>
            <a:ext cx="3048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..guess who took the photo?</a:t>
            </a:r>
            <a:endParaRPr lang="en-GB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19038" y="3334130"/>
            <a:ext cx="3461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Maurice; .. teaching me French …</a:t>
            </a:r>
            <a:br>
              <a:rPr lang="en-GB" sz="1400" dirty="0" smtClean="0"/>
            </a:br>
            <a:r>
              <a:rPr lang="en-GB" sz="1400" dirty="0" smtClean="0"/>
              <a:t>and 2000 in Paris how to eat oysters</a:t>
            </a:r>
            <a:endParaRPr lang="en-GB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477167" y="1037635"/>
            <a:ext cx="4419939" cy="2910038"/>
            <a:chOff x="4342001" y="885486"/>
            <a:chExt cx="4419939" cy="29100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42001" y="885486"/>
              <a:ext cx="4419939" cy="291003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936456" y="3179072"/>
              <a:ext cx="333513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..how to keep workplace tidy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74772" y="985713"/>
            <a:ext cx="4731548" cy="2800776"/>
            <a:chOff x="4146104" y="909019"/>
            <a:chExt cx="4731548" cy="280077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46104" y="909019"/>
              <a:ext cx="4731548" cy="280077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616109" y="1129600"/>
              <a:ext cx="3870585" cy="92333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PSI 2000: Don’t put Aluminium blocs</a:t>
              </a:r>
              <a:br>
                <a:rPr lang="en-GB" dirty="0" smtClean="0">
                  <a:solidFill>
                    <a:srgbClr val="FF0000"/>
                  </a:solidFill>
                </a:rPr>
              </a:br>
              <a:r>
                <a:rPr lang="en-GB" dirty="0" smtClean="0">
                  <a:solidFill>
                    <a:srgbClr val="FF0000"/>
                  </a:solidFill>
                </a:rPr>
                <a:t>into high intensity pion beams; </a:t>
              </a:r>
              <a:br>
                <a:rPr lang="en-GB" dirty="0" smtClean="0">
                  <a:solidFill>
                    <a:srgbClr val="FF0000"/>
                  </a:solidFill>
                </a:rPr>
              </a:br>
              <a:r>
                <a:rPr lang="en-GB" dirty="0" smtClean="0">
                  <a:solidFill>
                    <a:srgbClr val="FF0000"/>
                  </a:solidFill>
                </a:rPr>
                <a:t>  (i.e. never trust reactor people)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10015" y="1110244"/>
            <a:ext cx="3864316" cy="2658567"/>
            <a:chOff x="4724400" y="3581400"/>
            <a:chExt cx="3884613" cy="2913063"/>
          </a:xfrm>
        </p:grpSpPr>
        <p:pic>
          <p:nvPicPr>
            <p:cNvPr id="26" name="Picture 9" descr="C:\Michael\2002\02-talk\02-09-16-CERN-Irrad-Facilities\maurice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3581400"/>
              <a:ext cx="3884613" cy="29130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571041" y="5994285"/>
              <a:ext cx="701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2002</a:t>
              </a:r>
              <a:endParaRPr lang="en-GB" dirty="0"/>
            </a:p>
          </p:txBody>
        </p:sp>
      </p:grpSp>
      <p:pic>
        <p:nvPicPr>
          <p:cNvPr id="43" name="Picture 4" descr="C:\All photos\Cern ECAL\P6280069-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31960">
            <a:off x="6587490" y="1353102"/>
            <a:ext cx="2069103" cy="203348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All photos\Cern IRRAD3\P8120031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5150">
            <a:off x="5555475" y="2152748"/>
            <a:ext cx="2308313" cy="1731235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872" r="1863" b="1735"/>
          <a:stretch/>
        </p:blipFill>
        <p:spPr bwMode="auto">
          <a:xfrm rot="702684">
            <a:off x="3743262" y="1053644"/>
            <a:ext cx="1634737" cy="2600307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8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760" y="-160379"/>
            <a:ext cx="7772400" cy="1429140"/>
          </a:xfrm>
        </p:spPr>
        <p:txBody>
          <a:bodyPr/>
          <a:lstStyle/>
          <a:p>
            <a:r>
              <a:rPr lang="en-GB" dirty="0" smtClean="0"/>
              <a:t>Goodbye Maurice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 rot="20741151">
            <a:off x="-41542" y="362918"/>
            <a:ext cx="2673297" cy="423427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CERN staff since 1.5.78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600450" y="6604000"/>
            <a:ext cx="5543550" cy="209550"/>
          </a:xfrm>
        </p:spPr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67738" y="6597650"/>
            <a:ext cx="576262" cy="215900"/>
          </a:xfrm>
        </p:spPr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19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786312">
            <a:off x="6081133" y="328428"/>
            <a:ext cx="202522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 smtClean="0">
                <a:solidFill>
                  <a:srgbClr val="FF0000"/>
                </a:solidFill>
              </a:rPr>
              <a:t>2013-16: </a:t>
            </a:r>
            <a:r>
              <a:rPr lang="en-GB" dirty="0">
                <a:solidFill>
                  <a:srgbClr val="FF0000"/>
                </a:solidFill>
              </a:rPr>
              <a:t>PH-DT-DD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4586" y="3018648"/>
            <a:ext cx="21484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1992</a:t>
            </a:r>
            <a:br>
              <a:rPr lang="en-GB" dirty="0" smtClean="0"/>
            </a:br>
            <a:r>
              <a:rPr lang="en-GB" dirty="0" smtClean="0"/>
              <a:t> …first irradiations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8262135" y="126598"/>
            <a:ext cx="757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RD50</a:t>
            </a:r>
          </a:p>
          <a:p>
            <a:pPr algn="ctr"/>
            <a:r>
              <a:rPr lang="en-GB" dirty="0" smtClean="0"/>
              <a:t>2001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155385" y="1469130"/>
            <a:ext cx="3512883" cy="2539727"/>
            <a:chOff x="1599006" y="1305633"/>
            <a:chExt cx="4335560" cy="3259484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9006" y="1305633"/>
              <a:ext cx="4335560" cy="3259484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 rot="905711">
              <a:off x="3550989" y="2061766"/>
              <a:ext cx="1624300" cy="829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solidFill>
                    <a:srgbClr val="FF0000"/>
                  </a:solidFill>
                </a:rPr>
                <a:t>2002</a:t>
              </a:r>
              <a:endParaRPr lang="en-GB" sz="3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1219" y="1044073"/>
            <a:ext cx="410698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…we had bigger dreams and challenges..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17631" y="1079964"/>
            <a:ext cx="8924958" cy="5894490"/>
            <a:chOff x="117631" y="1079964"/>
            <a:chExt cx="8924958" cy="5894490"/>
          </a:xfrm>
        </p:grpSpPr>
        <p:pic>
          <p:nvPicPr>
            <p:cNvPr id="48" name="Picture 2" descr="\\cern.ch\dfs\Users\f\fravotti\Documents\MyDocs\Irradiation Facilities\EA-IRRAD\PRESENTATIONS NEW FACILITY\AIDA 3rd Annual Meeting - March 2014\Pictures bld 157 - 14-03-2014\IMG_1434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12268"/>
            <a:stretch/>
          </p:blipFill>
          <p:spPr bwMode="auto">
            <a:xfrm>
              <a:off x="4180727" y="1503918"/>
              <a:ext cx="3951416" cy="2600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4315927" y="1079964"/>
              <a:ext cx="342038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/>
                <a:t>…and huge achievements!!!</a:t>
              </a:r>
            </a:p>
          </p:txBody>
        </p:sp>
        <p:pic>
          <p:nvPicPr>
            <p:cNvPr id="44" name="Picture 2" descr="\\cern.ch\dfs\Users\f\fravotti\Documents\MyDocs\Irradiation Facilities\EA-IRRAD\Old IRRAD Facilities\DIMR dismantling IRRAD2 target\Photos Michael\IMG_2628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4" b="-1"/>
            <a:stretch/>
          </p:blipFill>
          <p:spPr bwMode="auto">
            <a:xfrm>
              <a:off x="117631" y="4048771"/>
              <a:ext cx="2283514" cy="289262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45" name="Picture 3" descr="G:\Workspaces\f\fravotti\Pictures\31 - EA-IRRAD Shuttle - November 2013\IMG_1194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93"/>
            <a:stretch/>
          </p:blipFill>
          <p:spPr bwMode="auto">
            <a:xfrm>
              <a:off x="2538768" y="4063479"/>
              <a:ext cx="3617667" cy="29109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46" name="TextBox 45"/>
            <p:cNvSpPr txBox="1"/>
            <p:nvPr/>
          </p:nvSpPr>
          <p:spPr>
            <a:xfrm>
              <a:off x="1126595" y="4285417"/>
              <a:ext cx="342038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…more work …and progress…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583057">
              <a:off x="7030274" y="1158037"/>
              <a:ext cx="201231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 smtClean="0"/>
                <a:t>Thanks to Maurice</a:t>
              </a:r>
              <a:endParaRPr lang="en-GB" dirty="0"/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072" y="1949088"/>
            <a:ext cx="3510090" cy="197442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-1" y="-45090"/>
            <a:ext cx="9769305" cy="7440797"/>
            <a:chOff x="-1" y="-45090"/>
            <a:chExt cx="9769305" cy="744079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865" y="3768831"/>
              <a:ext cx="8514414" cy="362687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1" y="-45090"/>
              <a:ext cx="9769305" cy="3813921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 rot="20973901">
            <a:off x="684650" y="3057025"/>
            <a:ext cx="844243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Thank you Maurice!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i="1" dirty="0" smtClean="0">
                <a:solidFill>
                  <a:srgbClr val="FF0000"/>
                </a:solidFill>
              </a:rPr>
              <a:t>…CERN would be much more efficient, more innovative, better equipped </a:t>
            </a:r>
            <a:br>
              <a:rPr lang="en-GB" sz="2000" i="1" dirty="0" smtClean="0">
                <a:solidFill>
                  <a:srgbClr val="FF0000"/>
                </a:solidFill>
              </a:rPr>
            </a:br>
            <a:r>
              <a:rPr lang="en-GB" sz="2000" i="1" dirty="0" smtClean="0">
                <a:solidFill>
                  <a:srgbClr val="FF0000"/>
                </a:solidFill>
              </a:rPr>
              <a:t>and more friendly place, …  if we just could clone you </a:t>
            </a:r>
            <a:r>
              <a:rPr lang="en-GB" sz="20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     </a:t>
            </a:r>
            <a:r>
              <a:rPr lang="en-GB" sz="2000" i="1" dirty="0" smtClean="0">
                <a:sym typeface="Wingdings" panose="05000000000000000000" pitchFamily="2" charset="2"/>
              </a:rPr>
              <a:t>Enjoy retirement!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159807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Projects and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05" y="908721"/>
            <a:ext cx="9136015" cy="59406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SSD activities at CERN</a:t>
            </a:r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u="sng" dirty="0" smtClean="0"/>
              <a:t>RD50 Collaboration</a:t>
            </a:r>
          </a:p>
          <a:p>
            <a:pPr lvl="1"/>
            <a:r>
              <a:rPr lang="en-US" dirty="0" smtClean="0"/>
              <a:t>Steering and Management of the RD50 collaboration (</a:t>
            </a:r>
            <a:r>
              <a:rPr lang="en-US" b="0" dirty="0" smtClean="0"/>
              <a:t>50 Institutes, 300 members</a:t>
            </a:r>
            <a:r>
              <a:rPr lang="en-US" dirty="0" smtClean="0"/>
              <a:t>)</a:t>
            </a:r>
          </a:p>
          <a:p>
            <a:pPr lvl="2"/>
            <a:r>
              <a:rPr lang="en-US" i="1" dirty="0" smtClean="0"/>
              <a:t>Michael: Co-Spokesperson, budget holder, CERN Contact, </a:t>
            </a:r>
            <a:r>
              <a:rPr lang="en-US" i="1" dirty="0" err="1" smtClean="0"/>
              <a:t>Glimos</a:t>
            </a:r>
            <a:r>
              <a:rPr lang="en-US" i="1" dirty="0" smtClean="0"/>
              <a:t>; Veronique: secretary</a:t>
            </a:r>
          </a:p>
          <a:p>
            <a:pPr lvl="1"/>
            <a:r>
              <a:rPr lang="en-US" dirty="0" smtClean="0"/>
              <a:t>Characterization and simulation of radiation effects in silicon devices</a:t>
            </a:r>
          </a:p>
          <a:p>
            <a:pPr lvl="2"/>
            <a:r>
              <a:rPr lang="en-US" dirty="0" smtClean="0"/>
              <a:t>Development of characterization tools (TSC, edge-TCT, Two-Photon TCT, …)</a:t>
            </a:r>
          </a:p>
          <a:p>
            <a:pPr lvl="2"/>
            <a:r>
              <a:rPr lang="en-US" dirty="0" smtClean="0"/>
              <a:t>Measure damage parameter (CV,IV, CCE, TCT) and defect properties (TSC, I-DLTS)</a:t>
            </a:r>
          </a:p>
          <a:p>
            <a:pPr lvl="2"/>
            <a:r>
              <a:rPr lang="en-US" dirty="0" smtClean="0"/>
              <a:t>Simulate detector performance (TCAD, TRACS)</a:t>
            </a:r>
          </a:p>
          <a:p>
            <a:pPr lvl="2"/>
            <a:r>
              <a:rPr lang="en-US" dirty="0" smtClean="0"/>
              <a:t>Defect/Material engineering: p/n-type, different resistivity, impurities,…</a:t>
            </a:r>
          </a:p>
          <a:p>
            <a:pPr lvl="1"/>
            <a:r>
              <a:rPr lang="en-US" dirty="0" smtClean="0"/>
              <a:t>LGAD (Low Gain Avalanche Detectors) and APDs (Avalanche Particle Detectors)</a:t>
            </a:r>
          </a:p>
          <a:p>
            <a:pPr lvl="2"/>
            <a:r>
              <a:rPr lang="en-US" dirty="0" smtClean="0"/>
              <a:t>Fast timing applications </a:t>
            </a:r>
          </a:p>
          <a:p>
            <a:pPr lvl="2"/>
            <a:r>
              <a:rPr lang="en-US" dirty="0" smtClean="0"/>
              <a:t>Charge amplification in highly damaged detectors</a:t>
            </a:r>
          </a:p>
          <a:p>
            <a:pPr lvl="1"/>
            <a:r>
              <a:rPr lang="en-US" dirty="0" smtClean="0"/>
              <a:t>3D detectors, CMOS sensors, …</a:t>
            </a:r>
          </a:p>
          <a:p>
            <a:r>
              <a:rPr lang="en-US" dirty="0" smtClean="0"/>
              <a:t>CMS Collaboration &amp; RD50</a:t>
            </a:r>
          </a:p>
          <a:p>
            <a:pPr lvl="1"/>
            <a:r>
              <a:rPr lang="en-US" dirty="0" smtClean="0"/>
              <a:t>Sensor development for the High Granularity Calorimeter (HGC)</a:t>
            </a:r>
          </a:p>
          <a:p>
            <a:r>
              <a:rPr lang="en-US" dirty="0" smtClean="0"/>
              <a:t>Service</a:t>
            </a:r>
          </a:p>
          <a:p>
            <a:pPr lvl="1"/>
            <a:r>
              <a:rPr lang="en-US" dirty="0" smtClean="0"/>
              <a:t>Measurement of sensors for/with external groups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21850" y="942979"/>
            <a:ext cx="378042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CC"/>
                </a:solidFill>
              </a:rPr>
              <a:t>….its all about silicon sensors </a:t>
            </a:r>
            <a:br>
              <a:rPr lang="en-US" b="1" i="1" dirty="0" smtClean="0">
                <a:solidFill>
                  <a:srgbClr val="0000CC"/>
                </a:solidFill>
              </a:rPr>
            </a:br>
            <a:r>
              <a:rPr lang="en-US" b="1" i="1" dirty="0" smtClean="0">
                <a:solidFill>
                  <a:srgbClr val="0000CC"/>
                </a:solidFill>
              </a:rPr>
              <a:t>and their application as  HEP detector.</a:t>
            </a:r>
            <a:endParaRPr lang="en-GB" b="1" i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33168" y="5822683"/>
            <a:ext cx="2810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Disclaimer: In following I point out 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“SSD project leaders”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(not the full project teams)!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Damage &amp; defect parameterization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1164"/>
            <a:ext cx="4259580" cy="5783525"/>
          </a:xfrm>
        </p:spPr>
        <p:txBody>
          <a:bodyPr>
            <a:normAutofit fontScale="85000" lnSpcReduction="20000"/>
          </a:bodyPr>
          <a:lstStyle/>
          <a:p>
            <a:pPr algn="just" defTabSz="895350"/>
            <a:r>
              <a:rPr lang="en-GB" dirty="0" smtClean="0"/>
              <a:t>Lab infrastructure improvements</a:t>
            </a:r>
          </a:p>
          <a:p>
            <a:pPr lvl="1" algn="just" defTabSz="895350"/>
            <a:r>
              <a:rPr lang="en-GB" dirty="0" smtClean="0"/>
              <a:t>Optimization </a:t>
            </a:r>
            <a:r>
              <a:rPr lang="en-GB" dirty="0"/>
              <a:t>of </a:t>
            </a:r>
            <a:r>
              <a:rPr lang="en-GB" dirty="0" err="1"/>
              <a:t>cryocooler</a:t>
            </a:r>
            <a:r>
              <a:rPr lang="en-GB" dirty="0"/>
              <a:t> for </a:t>
            </a:r>
            <a:r>
              <a:rPr lang="en-GB" dirty="0" smtClean="0"/>
              <a:t>more accurate </a:t>
            </a:r>
            <a:r>
              <a:rPr lang="en-GB" dirty="0"/>
              <a:t>temperature reading during temperature scan (20K to 240K </a:t>
            </a:r>
            <a:r>
              <a:rPr lang="en-GB" dirty="0" smtClean="0"/>
              <a:t>in 20min</a:t>
            </a:r>
            <a:r>
              <a:rPr lang="en-GB" dirty="0"/>
              <a:t>)</a:t>
            </a:r>
          </a:p>
          <a:p>
            <a:pPr marL="396000" lvl="2" indent="-144000" algn="just" defTabSz="895350"/>
            <a:r>
              <a:rPr lang="en-GB" dirty="0" smtClean="0"/>
              <a:t>Production of new ceramic PCB (MPT Workshop: Antonio, </a:t>
            </a:r>
            <a:r>
              <a:rPr lang="en-GB" dirty="0" err="1" smtClean="0"/>
              <a:t>Rui</a:t>
            </a:r>
            <a:r>
              <a:rPr lang="en-GB" dirty="0" smtClean="0"/>
              <a:t>) &amp; validation in TCT</a:t>
            </a:r>
          </a:p>
          <a:p>
            <a:pPr marL="396000" lvl="2" indent="-144000" algn="just" defTabSz="895350"/>
            <a:r>
              <a:rPr lang="en-GB" dirty="0" smtClean="0"/>
              <a:t>Re-design </a:t>
            </a:r>
            <a:r>
              <a:rPr lang="en-GB" dirty="0"/>
              <a:t>of the mechanical support and connections to reduce thermal </a:t>
            </a:r>
            <a:r>
              <a:rPr lang="en-GB" dirty="0" smtClean="0"/>
              <a:t>loads</a:t>
            </a:r>
          </a:p>
          <a:p>
            <a:pPr marL="396000" lvl="2" indent="-144000" algn="just" defTabSz="895350"/>
            <a:r>
              <a:rPr lang="en-US" dirty="0" smtClean="0"/>
              <a:t>Multi-pin feedthrough installed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injection of carriers using an LED (Collaboration </a:t>
            </a:r>
            <a:r>
              <a:rPr lang="en-US" dirty="0"/>
              <a:t>with </a:t>
            </a:r>
            <a:r>
              <a:rPr lang="en-US" dirty="0" smtClean="0"/>
              <a:t>Manchester</a:t>
            </a:r>
            <a:r>
              <a:rPr lang="en-US" dirty="0"/>
              <a:t> </a:t>
            </a:r>
            <a:r>
              <a:rPr lang="en-US" dirty="0" smtClean="0"/>
              <a:t>University)</a:t>
            </a:r>
          </a:p>
          <a:p>
            <a:pPr marL="396000" lvl="2" indent="-144000" algn="just" defTabSz="895350"/>
            <a:r>
              <a:rPr lang="en-US" dirty="0" smtClean="0"/>
              <a:t>Better readout configuration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Resolution improved to 100 </a:t>
            </a:r>
            <a:r>
              <a:rPr lang="en-US" dirty="0" err="1" smtClean="0"/>
              <a:t>fA</a:t>
            </a:r>
            <a:endParaRPr lang="en-GB" dirty="0"/>
          </a:p>
          <a:p>
            <a:pPr lvl="1" algn="just" defTabSz="895350"/>
            <a:r>
              <a:rPr lang="en-GB" sz="1600" dirty="0"/>
              <a:t>Addition of functionalities in the controlled temperature chamber (Susi) </a:t>
            </a:r>
          </a:p>
          <a:p>
            <a:pPr marL="360363" lvl="2" indent="-87313" algn="just" defTabSz="895350"/>
            <a:r>
              <a:rPr lang="en-GB" dirty="0"/>
              <a:t>Automatic I-V measurements at different temperature steps, I-T measurements, C-V </a:t>
            </a:r>
            <a:r>
              <a:rPr lang="en-GB" dirty="0" smtClean="0"/>
              <a:t>measurements (in test phase)</a:t>
            </a:r>
            <a:endParaRPr lang="en-GB" dirty="0"/>
          </a:p>
          <a:p>
            <a:pPr algn="just" defTabSz="895350"/>
            <a:r>
              <a:rPr lang="en-GB" dirty="0" smtClean="0"/>
              <a:t>Study on leakage current temperature dependence</a:t>
            </a:r>
          </a:p>
          <a:p>
            <a:pPr lvl="1" algn="just" defTabSz="895350"/>
            <a:r>
              <a:rPr lang="en-GB" dirty="0" smtClean="0"/>
              <a:t>Evaluation </a:t>
            </a:r>
            <a:r>
              <a:rPr lang="en-GB" dirty="0"/>
              <a:t>of activation energy for </a:t>
            </a:r>
            <a:r>
              <a:rPr lang="en-GB" dirty="0" smtClean="0"/>
              <a:t>silicon </a:t>
            </a:r>
            <a:r>
              <a:rPr lang="en-GB" b="0" dirty="0" smtClean="0"/>
              <a:t>(work with IRRAD team)</a:t>
            </a:r>
          </a:p>
          <a:p>
            <a:pPr lvl="2" algn="just" defTabSz="895350"/>
            <a:r>
              <a:rPr lang="en-GB" dirty="0" smtClean="0"/>
              <a:t>Wide range of temperature scaling values published in literature  </a:t>
            </a:r>
          </a:p>
          <a:p>
            <a:pPr lvl="2" algn="just" defTabSz="895350"/>
            <a:r>
              <a:rPr lang="en-GB" dirty="0" smtClean="0"/>
              <a:t>A </a:t>
            </a:r>
            <a:r>
              <a:rPr lang="en-GB" dirty="0"/>
              <a:t>value of </a:t>
            </a:r>
            <a:r>
              <a:rPr lang="en-GB" dirty="0" err="1"/>
              <a:t>Ea</a:t>
            </a:r>
            <a:r>
              <a:rPr lang="en-GB" dirty="0"/>
              <a:t> = 1.20 eV was </a:t>
            </a:r>
            <a:r>
              <a:rPr lang="en-GB" dirty="0" smtClean="0"/>
              <a:t>obtained by our work in agreement of theoretical predictions with </a:t>
            </a:r>
            <a:r>
              <a:rPr lang="en-GB" dirty="0" err="1" smtClean="0"/>
              <a:t>midgap</a:t>
            </a:r>
            <a:r>
              <a:rPr lang="en-GB" dirty="0" smtClean="0"/>
              <a:t> defect level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SSD - Solid State Detector Lab - October 2016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>
                <a:solidFill>
                  <a:prstClr val="black"/>
                </a:solidFill>
              </a:rPr>
              <a:t>-</a:t>
            </a:r>
            <a:fld id="{4BC41057-E5DD-4345-B334-EB94862F885B}" type="slidenum">
              <a:rPr>
                <a:solidFill>
                  <a:prstClr val="black"/>
                </a:solidFill>
              </a:rPr>
              <a:pPr/>
              <a:t>3</a:t>
            </a:fld>
            <a:r>
              <a:rPr>
                <a:solidFill>
                  <a:prstClr val="black"/>
                </a:solidFill>
              </a:rPr>
              <a:t>-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021" y="4087025"/>
            <a:ext cx="3254884" cy="24411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2095" y="6597354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</a:rPr>
              <a:t>Details: RD50 workshop 6/2016: Isidre for T-scaling of leakage current [</a:t>
            </a:r>
            <a:r>
              <a:rPr lang="en-GB" sz="1200" b="1" dirty="0">
                <a:solidFill>
                  <a:prstClr val="black"/>
                </a:solidFill>
                <a:hlinkClick r:id="rId4"/>
              </a:rPr>
              <a:t>link</a:t>
            </a:r>
            <a:r>
              <a:rPr lang="en-GB" sz="1200" b="1" dirty="0">
                <a:solidFill>
                  <a:prstClr val="black"/>
                </a:solidFill>
              </a:rPr>
              <a:t>]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7" t="1004" r="34994" b="17904"/>
          <a:stretch/>
        </p:blipFill>
        <p:spPr>
          <a:xfrm>
            <a:off x="4438525" y="1381520"/>
            <a:ext cx="1588896" cy="20779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9" t="49042" r="36127" b="12932"/>
          <a:stretch/>
        </p:blipFill>
        <p:spPr>
          <a:xfrm>
            <a:off x="6156890" y="1295150"/>
            <a:ext cx="1575508" cy="2310553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0" t="1" r="19120" b="4610"/>
          <a:stretch/>
        </p:blipFill>
        <p:spPr>
          <a:xfrm>
            <a:off x="7725486" y="1894047"/>
            <a:ext cx="1325880" cy="1301545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5176803" y="2959294"/>
            <a:ext cx="2115538" cy="977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From proof of concept to mechanical design + production of  ceramic PCB</a:t>
            </a:r>
            <a:endParaRPr lang="en-GB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4969">
            <a:off x="8063682" y="898179"/>
            <a:ext cx="687565" cy="91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Sensors with intrinsic 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10" y="908719"/>
            <a:ext cx="8910990" cy="568863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LGAD (Low Gain Avalanche Detectors) [Ultrafast Silicon Detectors – UFSD]</a:t>
            </a:r>
          </a:p>
          <a:p>
            <a:pPr lvl="1"/>
            <a:r>
              <a:rPr lang="en-GB" dirty="0" smtClean="0"/>
              <a:t>RD50 collaboration (several institutions); producer CNM and FBK, soon: HPK</a:t>
            </a:r>
          </a:p>
          <a:p>
            <a:pPr lvl="1"/>
            <a:r>
              <a:rPr lang="en-GB" dirty="0" smtClean="0"/>
              <a:t>Experiments considering LGAD as option: ATLAS HGT, CMS fast (hermetic) timing, CTPPS </a:t>
            </a:r>
          </a:p>
          <a:p>
            <a:pPr lvl="1"/>
            <a:r>
              <a:rPr lang="en-GB" dirty="0" smtClean="0"/>
              <a:t>SSD: Study of gain homogeneity and gain loss after proton irradiation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GB" dirty="0" smtClean="0"/>
              <a:t>Ongoing: TCAD modelling of devices</a:t>
            </a:r>
          </a:p>
          <a:p>
            <a:pPr lvl="2"/>
            <a:r>
              <a:rPr lang="en-GB" dirty="0" smtClean="0"/>
              <a:t>Tuning of input parameters (TCAD) and readout chain (spice) using non-irradiated devices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r>
              <a:rPr lang="en-GB" dirty="0" smtClean="0"/>
              <a:t>Test beam of RD50 (no direct SSD involvement):</a:t>
            </a:r>
          </a:p>
          <a:p>
            <a:pPr lvl="3"/>
            <a:r>
              <a:rPr lang="en-GB" dirty="0" smtClean="0"/>
              <a:t>50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sensors of 1.4 mm</a:t>
            </a:r>
            <a:r>
              <a:rPr lang="en-GB" baseline="30000" dirty="0" smtClean="0"/>
              <a:t>2</a:t>
            </a:r>
            <a:r>
              <a:rPr lang="en-GB" dirty="0" smtClean="0"/>
              <a:t> size (reaching 26ps)</a:t>
            </a:r>
          </a:p>
          <a:p>
            <a:pPr lvl="3"/>
            <a:r>
              <a:rPr lang="en-GB" dirty="0" smtClean="0"/>
              <a:t>N = number of sensors used for experiment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4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2095" y="659735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Details: RD50 workshop 6/2016: Sofia for LGAD [</a:t>
            </a:r>
            <a:r>
              <a:rPr lang="en-GB" sz="1200" b="1" dirty="0" smtClean="0">
                <a:hlinkClick r:id="rId3"/>
              </a:rPr>
              <a:t>link</a:t>
            </a:r>
            <a:r>
              <a:rPr lang="en-GB" sz="1200" b="1" dirty="0" smtClean="0"/>
              <a:t>], Michael for DD-APD [</a:t>
            </a:r>
            <a:r>
              <a:rPr lang="en-GB" sz="1200" b="1" dirty="0" smtClean="0">
                <a:hlinkClick r:id="rId4"/>
              </a:rPr>
              <a:t>link</a:t>
            </a:r>
            <a:r>
              <a:rPr lang="en-GB" sz="1200" b="1" dirty="0" smtClean="0"/>
              <a:t>]</a:t>
            </a:r>
            <a:endParaRPr lang="en-GB" sz="12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689" y="1988840"/>
            <a:ext cx="3783552" cy="1526645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t="6209"/>
          <a:stretch/>
        </p:blipFill>
        <p:spPr>
          <a:xfrm>
            <a:off x="5055962" y="1988840"/>
            <a:ext cx="3232943" cy="17682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10977" y="1853825"/>
            <a:ext cx="341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gain approx. 5 before irradiation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 rot="757930">
            <a:off x="5161407" y="3013958"/>
            <a:ext cx="247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..writing publication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1745" y="5304510"/>
            <a:ext cx="3247019" cy="11979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69273" y="5602285"/>
            <a:ext cx="495055" cy="414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667464">
            <a:off x="7737653" y="420938"/>
            <a:ext cx="683899" cy="7691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30449" y="0"/>
            <a:ext cx="813551" cy="76812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30618">
            <a:off x="8002366" y="4227323"/>
            <a:ext cx="620023" cy="75132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6200000">
            <a:off x="8157382" y="2361428"/>
            <a:ext cx="813892" cy="73103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90" y="4070842"/>
            <a:ext cx="2664980" cy="152145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062" y="4166001"/>
            <a:ext cx="3432278" cy="99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0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71364" y="985115"/>
            <a:ext cx="8910990" cy="56195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DD-APD (Deep Diffused Avalanche Particle Detectors) [</a:t>
            </a:r>
            <a:r>
              <a:rPr lang="en-GB" dirty="0" err="1" smtClean="0"/>
              <a:t>Hyperfast</a:t>
            </a:r>
            <a:r>
              <a:rPr lang="en-GB" dirty="0" smtClean="0"/>
              <a:t> Detectors]</a:t>
            </a:r>
          </a:p>
          <a:p>
            <a:pPr lvl="1"/>
            <a:r>
              <a:rPr lang="en-GB" dirty="0" smtClean="0"/>
              <a:t>Collaboration with some US CMS groups and producer RMD in the US</a:t>
            </a:r>
          </a:p>
          <a:p>
            <a:pPr lvl="1"/>
            <a:r>
              <a:rPr lang="en-GB" dirty="0" smtClean="0"/>
              <a:t>Test beams in collaboration with RD51 </a:t>
            </a:r>
          </a:p>
          <a:p>
            <a:pPr lvl="2"/>
            <a:r>
              <a:rPr lang="en-GB" dirty="0"/>
              <a:t>Time resolution obtained </a:t>
            </a:r>
            <a:r>
              <a:rPr lang="en-GB" dirty="0" smtClean="0"/>
              <a:t>(non-irradiated): ≤ 20ps</a:t>
            </a:r>
          </a:p>
          <a:p>
            <a:pPr lvl="2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GB" dirty="0" smtClean="0"/>
              <a:t>Homogeneity of response testing in SSD lab and test beam</a:t>
            </a:r>
          </a:p>
          <a:p>
            <a:pPr lvl="1"/>
            <a:r>
              <a:rPr lang="en-GB" dirty="0" smtClean="0"/>
              <a:t>Next step: Testing of irradiated devices</a:t>
            </a:r>
          </a:p>
          <a:p>
            <a:pPr lvl="2"/>
            <a:r>
              <a:rPr lang="en-GB" dirty="0" smtClean="0"/>
              <a:t>Neutron irradiated DDAD arrived at CERN last week</a:t>
            </a:r>
          </a:p>
          <a:p>
            <a:pPr lvl="1"/>
            <a:r>
              <a:rPr lang="en-GB" dirty="0" smtClean="0"/>
              <a:t>Ongoing: </a:t>
            </a:r>
          </a:p>
          <a:p>
            <a:pPr lvl="2"/>
            <a:r>
              <a:rPr lang="en-GB" dirty="0" smtClean="0"/>
              <a:t>Unpackaged devices supplied by producer RMD</a:t>
            </a:r>
          </a:p>
          <a:p>
            <a:pPr lvl="2"/>
            <a:r>
              <a:rPr lang="en-GB" dirty="0" smtClean="0"/>
              <a:t>New packaging of devices with mesh (150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mesh on 50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</a:t>
            </a:r>
            <a:r>
              <a:rPr lang="en-GB" dirty="0" err="1" smtClean="0"/>
              <a:t>Kapton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TCAD simulation of signal [optimization of design parameters]</a:t>
            </a:r>
          </a:p>
          <a:p>
            <a:pPr lvl="2"/>
            <a:r>
              <a:rPr lang="en-GB" dirty="0" smtClean="0"/>
              <a:t>Design of </a:t>
            </a:r>
            <a:r>
              <a:rPr lang="en-GB" dirty="0" err="1" smtClean="0"/>
              <a:t>transimpedance</a:t>
            </a:r>
            <a:r>
              <a:rPr lang="en-GB" dirty="0" smtClean="0"/>
              <a:t> amplifier (Si-Ge)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Sensors with intrinsic gain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5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2095" y="659735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Details: RD50 workshop 6/2016: Sofia for LGAD [</a:t>
            </a:r>
            <a:r>
              <a:rPr lang="en-GB" sz="1200" b="1" dirty="0" smtClean="0">
                <a:hlinkClick r:id="rId3"/>
              </a:rPr>
              <a:t>link</a:t>
            </a:r>
            <a:r>
              <a:rPr lang="en-GB" sz="1200" b="1" dirty="0" smtClean="0"/>
              <a:t>], Michael for DD-APD [</a:t>
            </a:r>
            <a:r>
              <a:rPr lang="en-GB" sz="1200" b="1" dirty="0" smtClean="0">
                <a:hlinkClick r:id="rId4"/>
              </a:rPr>
              <a:t>link</a:t>
            </a:r>
            <a:r>
              <a:rPr lang="en-GB" sz="1200" b="1" dirty="0" smtClean="0"/>
              <a:t>]</a:t>
            </a:r>
            <a:endParaRPr lang="en-GB" sz="1200" b="1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055" y="2291657"/>
            <a:ext cx="2685608" cy="142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5677" y="5266739"/>
            <a:ext cx="1653825" cy="12449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9481" y="1763814"/>
            <a:ext cx="2955008" cy="19947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3935" y="3879493"/>
            <a:ext cx="2095383" cy="12942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65561" y="2155852"/>
            <a:ext cx="117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 smtClean="0"/>
              <a:t>- 8x8mm2</a:t>
            </a:r>
            <a:endParaRPr lang="en-GB" baseline="30000" dirty="0"/>
          </a:p>
          <a:p>
            <a:r>
              <a:rPr lang="en-GB" baseline="30000" dirty="0" smtClean="0"/>
              <a:t>- 1800V</a:t>
            </a:r>
            <a:endParaRPr lang="en-GB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265561" y="2697709"/>
            <a:ext cx="109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= 21ps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667464">
            <a:off x="7704526" y="169465"/>
            <a:ext cx="683899" cy="769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368525">
            <a:off x="8411704" y="270871"/>
            <a:ext cx="637918" cy="7730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858" y="2291657"/>
            <a:ext cx="2875031" cy="16189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/>
          <a:srcRect l="24585" t="21428" r="31178" b="20559"/>
          <a:stretch/>
        </p:blipFill>
        <p:spPr>
          <a:xfrm>
            <a:off x="2366755" y="3369291"/>
            <a:ext cx="970814" cy="71690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016605" y="2531989"/>
            <a:ext cx="810090" cy="6719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stCxn id="9" idx="5"/>
          </p:cNvCxnSpPr>
          <p:nvPr/>
        </p:nvCxnSpPr>
        <p:spPr>
          <a:xfrm>
            <a:off x="1708060" y="3105565"/>
            <a:ext cx="748705" cy="349676"/>
          </a:xfrm>
          <a:prstGeom prst="straightConnector1">
            <a:avLst/>
          </a:prstGeom>
          <a:ln w="3810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9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6291091" y="805354"/>
            <a:ext cx="2852909" cy="2983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TPA – Two Photon Absorption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3015335"/>
          </a:xfrm>
        </p:spPr>
        <p:txBody>
          <a:bodyPr>
            <a:normAutofit/>
          </a:bodyPr>
          <a:lstStyle/>
          <a:p>
            <a:r>
              <a:rPr lang="en-US" dirty="0" smtClean="0"/>
              <a:t>Investigation on a new technique </a:t>
            </a:r>
            <a:br>
              <a:rPr lang="en-US" dirty="0" smtClean="0"/>
            </a:br>
            <a:r>
              <a:rPr lang="en-US" dirty="0" smtClean="0"/>
              <a:t>for sensor characterization (TPA – TCT)</a:t>
            </a:r>
          </a:p>
          <a:p>
            <a:pPr lvl="1"/>
            <a:r>
              <a:rPr lang="en-US" dirty="0" smtClean="0"/>
              <a:t>Deposition of charge at specific position in detector</a:t>
            </a:r>
          </a:p>
          <a:p>
            <a:pPr lvl="1"/>
            <a:r>
              <a:rPr lang="en-US" dirty="0" smtClean="0"/>
              <a:t>Laser: 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 </a:t>
            </a:r>
            <a:r>
              <a:rPr lang="en-GB" dirty="0">
                <a:sym typeface="Symbol"/>
              </a:rPr>
              <a:t> 1300 nm; </a:t>
            </a:r>
            <a:r>
              <a:rPr lang="en-GB" dirty="0"/>
              <a:t>P </a:t>
            </a:r>
            <a:r>
              <a:rPr lang="en-GB" dirty="0">
                <a:sym typeface="Symbol"/>
              </a:rPr>
              <a:t> 50-100 </a:t>
            </a:r>
            <a:r>
              <a:rPr lang="en-GB" dirty="0" err="1" smtClean="0">
                <a:sym typeface="Symbol"/>
              </a:rPr>
              <a:t>pJ</a:t>
            </a:r>
            <a:r>
              <a:rPr lang="en-GB" dirty="0" smtClean="0">
                <a:sym typeface="Symbol"/>
              </a:rPr>
              <a:t>; </a:t>
            </a:r>
            <a:r>
              <a:rPr lang="en-GB" dirty="0">
                <a:latin typeface="Symbol" panose="05050102010706020507" pitchFamily="18" charset="2"/>
                <a:sym typeface="Symbol"/>
              </a:rPr>
              <a:t>D</a:t>
            </a:r>
            <a:r>
              <a:rPr lang="en-GB" dirty="0">
                <a:sym typeface="Symbol"/>
              </a:rPr>
              <a:t>T  240 </a:t>
            </a:r>
            <a:r>
              <a:rPr lang="en-GB" dirty="0" smtClean="0">
                <a:sym typeface="Symbol"/>
              </a:rPr>
              <a:t>fs</a:t>
            </a:r>
          </a:p>
          <a:p>
            <a:pPr lvl="1"/>
            <a:r>
              <a:rPr lang="en-US" dirty="0" smtClean="0"/>
              <a:t>Proof of principle presented last LHCC</a:t>
            </a:r>
          </a:p>
          <a:p>
            <a:pPr lvl="1"/>
            <a:r>
              <a:rPr lang="en-US" dirty="0" smtClean="0"/>
              <a:t>Example of application: </a:t>
            </a:r>
          </a:p>
          <a:p>
            <a:pPr lvl="2"/>
            <a:r>
              <a:rPr lang="en-US" dirty="0" smtClean="0"/>
              <a:t>HVCMOS sensors (AMS 180nm), 10 </a:t>
            </a:r>
            <a:r>
              <a:rPr lang="en-US" dirty="0" err="1" smtClean="0"/>
              <a:t>ohmcm</a:t>
            </a:r>
            <a:endParaRPr lang="en-US" dirty="0" smtClean="0"/>
          </a:p>
          <a:p>
            <a:pPr lvl="2"/>
            <a:r>
              <a:rPr lang="en-GB" b="0" dirty="0"/>
              <a:t>100</a:t>
            </a:r>
            <a:r>
              <a:rPr lang="en-GB" b="0" dirty="0">
                <a:latin typeface="Symbol" panose="05050102010706020507" pitchFamily="18" charset="2"/>
              </a:rPr>
              <a:t>m</a:t>
            </a:r>
            <a:r>
              <a:rPr lang="en-GB" b="0" dirty="0"/>
              <a:t>m x 100 </a:t>
            </a:r>
            <a:r>
              <a:rPr lang="en-GB" b="0" dirty="0">
                <a:latin typeface="Symbol" panose="05050102010706020507" pitchFamily="18" charset="2"/>
              </a:rPr>
              <a:t>m</a:t>
            </a:r>
            <a:r>
              <a:rPr lang="en-GB" b="0" dirty="0"/>
              <a:t>m passive </a:t>
            </a:r>
            <a:r>
              <a:rPr lang="en-GB" b="0" dirty="0" smtClean="0"/>
              <a:t>pixel, measured at </a:t>
            </a:r>
            <a:r>
              <a:rPr lang="en-GB" dirty="0" smtClean="0"/>
              <a:t>80V, 20</a:t>
            </a:r>
            <a:r>
              <a:rPr lang="en-GB" dirty="0" smtClean="0">
                <a:sym typeface="Symbol" panose="05050102010706020507" pitchFamily="18" charset="2"/>
              </a:rPr>
              <a:t></a:t>
            </a:r>
            <a:r>
              <a:rPr lang="en-GB" dirty="0" smtClean="0"/>
              <a:t>C</a:t>
            </a:r>
            <a:endParaRPr lang="en-GB" b="0" dirty="0" smtClean="0"/>
          </a:p>
          <a:p>
            <a:pPr lvl="2"/>
            <a:endParaRPr lang="en-GB" dirty="0"/>
          </a:p>
          <a:p>
            <a:pPr lvl="2"/>
            <a:endParaRPr lang="en-GB" b="0" dirty="0" smtClean="0"/>
          </a:p>
          <a:p>
            <a:pPr lvl="2"/>
            <a:endParaRPr lang="en-GB" dirty="0"/>
          </a:p>
          <a:p>
            <a:pPr lvl="2"/>
            <a:endParaRPr lang="en-GB" b="0" dirty="0" smtClean="0"/>
          </a:p>
          <a:p>
            <a:pPr lvl="2"/>
            <a:endParaRPr lang="en-GB" dirty="0"/>
          </a:p>
          <a:p>
            <a:pPr lvl="2"/>
            <a:endParaRPr lang="en-GB" b="0" dirty="0" smtClean="0"/>
          </a:p>
          <a:p>
            <a:pPr lvl="2"/>
            <a:endParaRPr lang="en-GB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6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441" y="1140175"/>
            <a:ext cx="2343885" cy="252126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291091" y="773705"/>
            <a:ext cx="278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Photon absorption: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444905" y="3650151"/>
            <a:ext cx="503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</a:t>
            </a:r>
            <a:r>
              <a:rPr lang="en-GB" sz="1200" dirty="0" err="1" smtClean="0"/>
              <a:t>M.Fernandez</a:t>
            </a:r>
            <a:r>
              <a:rPr lang="en-GB" sz="1200" dirty="0" smtClean="0"/>
              <a:t>-Garcia et al, VCI 2016, Feb.2016</a:t>
            </a:r>
            <a:r>
              <a:rPr lang="en-US" sz="1200" dirty="0" smtClean="0"/>
              <a:t>] </a:t>
            </a:r>
            <a:endParaRPr lang="en-GB" sz="12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306369" y="3924055"/>
            <a:ext cx="9148400" cy="2838587"/>
            <a:chOff x="306369" y="3924055"/>
            <a:chExt cx="9148400" cy="2838587"/>
          </a:xfrm>
        </p:grpSpPr>
        <p:pic>
          <p:nvPicPr>
            <p:cNvPr id="29" name="Picture 28" descr="C:\00-cernbox\160331-DT-annual report\3Plots_0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2069"/>
            <a:stretch/>
          </p:blipFill>
          <p:spPr bwMode="auto">
            <a:xfrm>
              <a:off x="306369" y="3924055"/>
              <a:ext cx="8820157" cy="190792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09814" y="5976463"/>
              <a:ext cx="2586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/>
              <a:r>
                <a:rPr lang="en-US" i="1" dirty="0" smtClean="0"/>
                <a:t>Sketch </a:t>
              </a:r>
              <a:r>
                <a:rPr lang="en-US" i="1" dirty="0"/>
                <a:t>of </a:t>
              </a:r>
              <a:r>
                <a:rPr lang="en-US" i="1" dirty="0" smtClean="0"/>
                <a:t>HVCMOS sensor</a:t>
              </a:r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807701" y="5831976"/>
              <a:ext cx="34653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 algn="ctr"/>
              <a:r>
                <a:rPr lang="en-US" i="1" dirty="0" smtClean="0"/>
                <a:t>Map </a:t>
              </a:r>
              <a:r>
                <a:rPr lang="en-US" i="1" dirty="0"/>
                <a:t>of </a:t>
              </a:r>
              <a:r>
                <a:rPr lang="en-US" i="1" dirty="0" smtClean="0"/>
                <a:t>charge </a:t>
              </a:r>
              <a:br>
                <a:rPr lang="en-US" i="1" dirty="0" smtClean="0"/>
              </a:br>
              <a:r>
                <a:rPr lang="en-US" i="1" dirty="0" smtClean="0"/>
                <a:t>collected </a:t>
              </a:r>
              <a:r>
                <a:rPr lang="en-US" i="1" dirty="0"/>
                <a:t>within </a:t>
              </a:r>
              <a:r>
                <a:rPr lang="en-US" i="1" dirty="0" smtClean="0"/>
                <a:t>10ns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99374" y="5839312"/>
              <a:ext cx="355539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 algn="ctr"/>
              <a:r>
                <a:rPr lang="en-US" i="1" dirty="0" smtClean="0"/>
                <a:t>Map </a:t>
              </a:r>
              <a:r>
                <a:rPr lang="en-US" i="1" dirty="0"/>
                <a:t>of collection time </a:t>
              </a:r>
              <a:r>
                <a:rPr lang="en-US" i="1" dirty="0" smtClean="0"/>
                <a:t/>
              </a:r>
              <a:br>
                <a:rPr lang="en-US" i="1" dirty="0" smtClean="0"/>
              </a:br>
              <a:r>
                <a:rPr lang="en-US" i="1" dirty="0" smtClean="0"/>
                <a:t>needed </a:t>
              </a:r>
              <a:r>
                <a:rPr lang="en-US" i="1" dirty="0"/>
                <a:t>to get 98% of </a:t>
              </a:r>
              <a:r>
                <a:rPr lang="en-US" i="1" dirty="0" smtClean="0"/>
                <a:t>charge</a:t>
              </a:r>
              <a:endParaRPr lang="en-GB" dirty="0"/>
            </a:p>
            <a:p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85019">
            <a:off x="-135923" y="-10172"/>
            <a:ext cx="1044995" cy="8723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078" y="-124405"/>
            <a:ext cx="746530" cy="9046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24623">
            <a:off x="1182796" y="-2642"/>
            <a:ext cx="908041" cy="85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0078" y="3533812"/>
            <a:ext cx="488909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 be presented on KT innovation day (Tomorrow)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2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TPA-TCT after irradiation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495055"/>
          </a:xfrm>
        </p:spPr>
        <p:txBody>
          <a:bodyPr/>
          <a:lstStyle/>
          <a:p>
            <a:r>
              <a:rPr lang="en-GB" dirty="0" smtClean="0"/>
              <a:t>Technique can also applied to heavily irradiated sensors!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7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6728755" y="3586924"/>
            <a:ext cx="4410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</a:t>
            </a:r>
            <a:r>
              <a:rPr lang="en-GB" sz="1200" dirty="0" err="1" smtClean="0"/>
              <a:t>M.Fernandez</a:t>
            </a:r>
            <a:r>
              <a:rPr lang="en-GB" sz="1200" dirty="0" smtClean="0"/>
              <a:t>-Garcia, RD50 Workshop, 6/2016]</a:t>
            </a:r>
            <a:r>
              <a:rPr lang="en-US" sz="1200" dirty="0" smtClean="0"/>
              <a:t> </a:t>
            </a:r>
            <a:endParaRPr lang="en-GB" sz="1200" dirty="0"/>
          </a:p>
        </p:txBody>
      </p:sp>
      <p:grpSp>
        <p:nvGrpSpPr>
          <p:cNvPr id="9" name="Group 8"/>
          <p:cNvGrpSpPr/>
          <p:nvPr/>
        </p:nvGrpSpPr>
        <p:grpSpPr>
          <a:xfrm>
            <a:off x="2737982" y="1498668"/>
            <a:ext cx="5666382" cy="4817486"/>
            <a:chOff x="1959061" y="1102178"/>
            <a:chExt cx="5666382" cy="48174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8195" y="3481619"/>
              <a:ext cx="3300048" cy="232374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693773" y="1506116"/>
              <a:ext cx="2585940" cy="17780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3759" y="1245511"/>
              <a:ext cx="3703961" cy="2314076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1967593" y="2490105"/>
              <a:ext cx="5657850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959061" y="2686293"/>
              <a:ext cx="5657850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790366" y="1102178"/>
              <a:ext cx="0" cy="4703186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214857" y="1216478"/>
              <a:ext cx="0" cy="4703186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51520" y="2078850"/>
            <a:ext cx="22052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2D map of collected charge for an irradiated HVCMOS (7×10</a:t>
            </a:r>
            <a:r>
              <a:rPr lang="en-US" baseline="30000" dirty="0"/>
              <a:t>15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) shows regions with high electric field.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Implant position inferred from collection time and collected charge information.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2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TPA-TCT after irradiation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19"/>
            <a:ext cx="9144000" cy="1845205"/>
          </a:xfrm>
        </p:spPr>
        <p:txBody>
          <a:bodyPr>
            <a:normAutofit/>
          </a:bodyPr>
          <a:lstStyle/>
          <a:p>
            <a:r>
              <a:rPr lang="en-US" dirty="0" smtClean="0"/>
              <a:t>Electric field profiling with TPA: </a:t>
            </a:r>
          </a:p>
          <a:p>
            <a:pPr lvl="1"/>
            <a:r>
              <a:rPr lang="en-US" sz="1400" dirty="0" err="1" smtClean="0"/>
              <a:t>Unirradiated</a:t>
            </a:r>
            <a:r>
              <a:rPr lang="en-US" sz="1400" dirty="0" smtClean="0"/>
              <a:t> </a:t>
            </a:r>
            <a:r>
              <a:rPr lang="en-US" sz="1400" dirty="0"/>
              <a:t>detector </a:t>
            </a:r>
            <a:r>
              <a:rPr lang="en-US" sz="1400" dirty="0" smtClean="0"/>
              <a:t>shows </a:t>
            </a:r>
            <a:r>
              <a:rPr lang="en-US" sz="1400" dirty="0"/>
              <a:t>3 regions of different doping </a:t>
            </a:r>
            <a:r>
              <a:rPr lang="en-US" sz="1400" dirty="0" smtClean="0"/>
              <a:t>concentration. Implant </a:t>
            </a:r>
            <a:r>
              <a:rPr lang="en-US" sz="1400" dirty="0"/>
              <a:t>is </a:t>
            </a:r>
            <a:r>
              <a:rPr lang="en-US" sz="1400" dirty="0" smtClean="0"/>
              <a:t>only partially </a:t>
            </a:r>
            <a:r>
              <a:rPr lang="en-US" sz="1400" dirty="0"/>
              <a:t>depleted.</a:t>
            </a:r>
          </a:p>
          <a:p>
            <a:pPr lvl="1"/>
            <a:r>
              <a:rPr lang="en-US" sz="1400" dirty="0"/>
              <a:t>Irradiated detector shows depleted implant, pointing to a </a:t>
            </a:r>
            <a:r>
              <a:rPr lang="en-US" sz="1400" dirty="0" smtClean="0"/>
              <a:t>radiation induced reduction </a:t>
            </a:r>
            <a:r>
              <a:rPr lang="en-US" sz="1400" dirty="0"/>
              <a:t>of doping concentration. </a:t>
            </a:r>
            <a:endParaRPr lang="en-GB" sz="1400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8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487" y="2263421"/>
            <a:ext cx="5240741" cy="36238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33390" y="6000741"/>
            <a:ext cx="747215" cy="4885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DNW</a:t>
            </a:r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92547" y="6000741"/>
            <a:ext cx="2229703" cy="4885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Bulk</a:t>
            </a:r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7781" y="6000741"/>
            <a:ext cx="1533668" cy="4885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6552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Characterization of Thin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05" y="841004"/>
            <a:ext cx="8640960" cy="324693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Use thin sensors (CIS) of various silicon materials to learn about:</a:t>
            </a:r>
          </a:p>
          <a:p>
            <a:pPr lvl="1"/>
            <a:r>
              <a:rPr lang="en-GB" dirty="0" smtClean="0"/>
              <a:t>Acceptor Removal (using CV)</a:t>
            </a:r>
          </a:p>
          <a:p>
            <a:pPr lvl="2"/>
            <a:r>
              <a:rPr lang="en-GB" dirty="0" smtClean="0"/>
              <a:t>[Relevance: LGAD, APD, CMOS, thin sensors]</a:t>
            </a:r>
          </a:p>
          <a:p>
            <a:pPr lvl="1"/>
            <a:r>
              <a:rPr lang="en-GB" dirty="0" err="1" smtClean="0"/>
              <a:t>Detrapping</a:t>
            </a:r>
            <a:r>
              <a:rPr lang="en-GB" dirty="0" smtClean="0"/>
              <a:t> close to room temperature (using DLTS)</a:t>
            </a:r>
          </a:p>
          <a:p>
            <a:pPr lvl="2"/>
            <a:r>
              <a:rPr lang="en-GB" dirty="0" smtClean="0"/>
              <a:t>[Relevance: Radiation induced signal loss, the killer to all LHC detectors]</a:t>
            </a:r>
          </a:p>
          <a:p>
            <a:pPr lvl="1"/>
            <a:r>
              <a:rPr lang="en-GB" dirty="0" smtClean="0"/>
              <a:t>Defect Characterization after high </a:t>
            </a:r>
            <a:r>
              <a:rPr lang="en-GB" dirty="0" err="1" smtClean="0"/>
              <a:t>fluences</a:t>
            </a:r>
            <a:r>
              <a:rPr lang="en-GB" dirty="0" smtClean="0"/>
              <a:t> (using TSC)</a:t>
            </a:r>
          </a:p>
          <a:p>
            <a:pPr lvl="2"/>
            <a:r>
              <a:rPr lang="en-GB" dirty="0" smtClean="0"/>
              <a:t>[Relevance: defect modelling, TCAD simulation, defect engineering]</a:t>
            </a:r>
          </a:p>
          <a:p>
            <a:r>
              <a:rPr lang="en-GB" dirty="0" smtClean="0"/>
              <a:t>First measurements started last week</a:t>
            </a:r>
          </a:p>
          <a:p>
            <a:pPr lvl="2"/>
            <a:r>
              <a:rPr lang="en-GB" dirty="0" smtClean="0"/>
              <a:t>If characterization successful:</a:t>
            </a:r>
            <a:br>
              <a:rPr lang="en-GB" dirty="0" smtClean="0"/>
            </a:br>
            <a:r>
              <a:rPr lang="en-GB" dirty="0" smtClean="0"/>
              <a:t> Next step is irradiation of samples.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1841" y="6617098"/>
            <a:ext cx="5544616" cy="208688"/>
          </a:xfrm>
        </p:spPr>
        <p:txBody>
          <a:bodyPr/>
          <a:lstStyle/>
          <a:p>
            <a:r>
              <a:rPr lang="en-GB" smtClean="0"/>
              <a:t>SSD - Solid State Detector Lab - October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9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9843">
            <a:off x="7355477" y="973159"/>
            <a:ext cx="687565" cy="9198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3707">
            <a:off x="8200575" y="1062157"/>
            <a:ext cx="646966" cy="8604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499981">
            <a:off x="7179177" y="4850834"/>
            <a:ext cx="1485165" cy="369332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sensors!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077" y="3924055"/>
            <a:ext cx="2521034" cy="24795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97" y="5257944"/>
            <a:ext cx="855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Wafer layout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76398" y="4317108"/>
            <a:ext cx="52205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Sensors (took 2 years to get them!):</a:t>
            </a: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Pad, </a:t>
            </a:r>
            <a:r>
              <a:rPr lang="en-GB" dirty="0" err="1" smtClean="0"/>
              <a:t>Ministrip</a:t>
            </a:r>
            <a:r>
              <a:rPr lang="en-GB" dirty="0" smtClean="0"/>
              <a:t>, Spaghetti, e-TCT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Material: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FZ Silicon (10 </a:t>
            </a:r>
            <a:r>
              <a:rPr lang="en-GB" dirty="0" err="1" smtClean="0"/>
              <a:t>Kohmcm</a:t>
            </a:r>
            <a:r>
              <a:rPr lang="en-GB" dirty="0" smtClean="0"/>
              <a:t>): </a:t>
            </a:r>
            <a:r>
              <a:rPr lang="en-GB" strike="dblStrike" dirty="0" smtClean="0"/>
              <a:t>50</a:t>
            </a:r>
            <a:r>
              <a:rPr lang="en-GB" dirty="0" smtClean="0"/>
              <a:t>,100, 150,200,285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CZ Silicon (2 </a:t>
            </a:r>
            <a:r>
              <a:rPr lang="en-GB" dirty="0" err="1" smtClean="0"/>
              <a:t>Kohmcm</a:t>
            </a:r>
            <a:r>
              <a:rPr lang="en-GB" dirty="0" smtClean="0"/>
              <a:t>): 50,100,150,200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CZ Silicon (100 </a:t>
            </a:r>
            <a:r>
              <a:rPr lang="en-GB" dirty="0" err="1" smtClean="0"/>
              <a:t>ohmcm</a:t>
            </a:r>
            <a:r>
              <a:rPr lang="en-GB" dirty="0" smtClean="0"/>
              <a:t>): 50,100,150,350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EPI Silicon (10,50,250,1000 </a:t>
            </a:r>
            <a:r>
              <a:rPr lang="en-GB" dirty="0" err="1" smtClean="0">
                <a:latin typeface="Symbol" panose="05050102010706020507" pitchFamily="18" charset="2"/>
              </a:rPr>
              <a:t>W</a:t>
            </a:r>
            <a:r>
              <a:rPr lang="en-GB" dirty="0" err="1" smtClean="0"/>
              <a:t>cm</a:t>
            </a:r>
            <a:r>
              <a:rPr lang="en-GB" dirty="0" smtClean="0"/>
              <a:t>): 50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060660">
            <a:off x="5898471" y="1458703"/>
            <a:ext cx="1485165" cy="369332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project!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1673" y="6229097"/>
            <a:ext cx="25386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.. years of work ahead ..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Picture 15" descr="\\cfs01\dt1\Projekte\IP_82_CERN\2014\2014 SDTW13 MPP\10_Technologie\sensor_cavity_etching_02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6" r="59977" b="-1"/>
          <a:stretch/>
        </p:blipFill>
        <p:spPr bwMode="auto">
          <a:xfrm>
            <a:off x="7857505" y="2197561"/>
            <a:ext cx="1116096" cy="25289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224" y="5904275"/>
            <a:ext cx="545346" cy="509488"/>
          </a:xfrm>
          <a:prstGeom prst="rect">
            <a:avLst/>
          </a:prstGeom>
        </p:spPr>
      </p:pic>
      <p:pic>
        <p:nvPicPr>
          <p:cNvPr id="14" name="Picture 2" descr="image00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33" y="3044208"/>
            <a:ext cx="1662367" cy="12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37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25246</TotalTime>
  <Words>2166</Words>
  <Application>Microsoft Office PowerPoint</Application>
  <PresentationFormat>On-screen Show (4:3)</PresentationFormat>
  <Paragraphs>411</Paragraphs>
  <Slides>19</Slides>
  <Notes>17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Wingdings</vt:lpstr>
      <vt:lpstr>Michaels presentation</vt:lpstr>
      <vt:lpstr>EP-DT-DD:  SSD-Solid State Detectors</vt:lpstr>
      <vt:lpstr>Present Projects and Services</vt:lpstr>
      <vt:lpstr>Damage &amp; defect parameterization</vt:lpstr>
      <vt:lpstr>Sensors with intrinsic gain</vt:lpstr>
      <vt:lpstr>Sensors with intrinsic gain</vt:lpstr>
      <vt:lpstr>TPA – Two Photon Absorption</vt:lpstr>
      <vt:lpstr>TPA-TCT after irradiation</vt:lpstr>
      <vt:lpstr>TPA-TCT after irradiation</vt:lpstr>
      <vt:lpstr>Characterization of Thin Sensors</vt:lpstr>
      <vt:lpstr>TRACS – Transient Current Simulator</vt:lpstr>
      <vt:lpstr>CMS: High Granularity Calorimeter</vt:lpstr>
      <vt:lpstr> CMS HGC :  skiroc2</vt:lpstr>
      <vt:lpstr>3D sensors</vt:lpstr>
      <vt:lpstr>Infrastructure &amp; Equipment</vt:lpstr>
      <vt:lpstr>1year outlook – SSD activities</vt:lpstr>
      <vt:lpstr>KT Innovation Day</vt:lpstr>
      <vt:lpstr>Goodbye Maurice</vt:lpstr>
      <vt:lpstr>Goodbye Maurice</vt:lpstr>
      <vt:lpstr>Goodbye Maurice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Moll</dc:creator>
  <cp:lastModifiedBy>Michael Moll</cp:lastModifiedBy>
  <cp:revision>936</cp:revision>
  <cp:lastPrinted>2013-12-05T13:20:09Z</cp:lastPrinted>
  <dcterms:created xsi:type="dcterms:W3CDTF">2012-04-12T14:25:35Z</dcterms:created>
  <dcterms:modified xsi:type="dcterms:W3CDTF">2016-10-13T11:26:37Z</dcterms:modified>
</cp:coreProperties>
</file>