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3" r:id="rId2"/>
    <p:sldId id="262" r:id="rId3"/>
    <p:sldId id="269" r:id="rId4"/>
    <p:sldId id="297" r:id="rId5"/>
    <p:sldId id="268" r:id="rId6"/>
    <p:sldId id="270" r:id="rId7"/>
    <p:sldId id="271" r:id="rId8"/>
    <p:sldId id="272" r:id="rId9"/>
    <p:sldId id="274" r:id="rId10"/>
    <p:sldId id="275" r:id="rId11"/>
    <p:sldId id="276" r:id="rId12"/>
    <p:sldId id="277" r:id="rId13"/>
    <p:sldId id="298" r:id="rId14"/>
    <p:sldId id="278" r:id="rId15"/>
    <p:sldId id="299" r:id="rId16"/>
    <p:sldId id="279" r:id="rId17"/>
    <p:sldId id="300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eusz Sosin" initials="MS" lastIdx="1" clrIdx="0">
    <p:extLst>
      <p:ext uri="{19B8F6BF-5375-455C-9EA6-DF929625EA0E}">
        <p15:presenceInfo xmlns:p15="http://schemas.microsoft.com/office/powerpoint/2012/main" userId="S-1-5-21-1526224874-1540688658-1361462980-8601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7" autoAdjust="0"/>
    <p:restoredTop sz="94660" autoAdjust="0"/>
  </p:normalViewPr>
  <p:slideViewPr>
    <p:cSldViewPr snapToObjects="1" showGuides="1">
      <p:cViewPr varScale="1">
        <p:scale>
          <a:sx n="145" d="100"/>
          <a:sy n="145" d="100"/>
        </p:scale>
        <p:origin x="906" y="126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-1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8" d="100"/>
          <a:sy n="88" d="100"/>
        </p:scale>
        <p:origin x="297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5T13:33:34.643" idx="1">
    <p:pos x="5760" y="555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5T13:33:34.643" idx="1">
    <p:pos x="5760" y="555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19/05/2017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90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979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01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697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53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786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A9614-4ECD-4BB0-BC30-78C1D494553A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865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823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888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C.Adorisio - WP15 Meeting 24.03.2017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91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568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3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62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19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588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66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70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85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460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84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2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C.Adorisio - WP15 Meeting 24.03.2017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119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20-Jan-2016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7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C.Adorisio - WP15 Meeting 24.03.2017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png"/><Relationship Id="rId7" Type="http://schemas.openxmlformats.org/officeDocument/2006/relationships/image" Target="../media/image2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7.jpeg"/><Relationship Id="rId5" Type="http://schemas.openxmlformats.org/officeDocument/2006/relationships/image" Target="../media/image42.png"/><Relationship Id="rId10" Type="http://schemas.openxmlformats.org/officeDocument/2006/relationships/image" Target="../media/image46.jpe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jpe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jpeg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M.Sosin</a:t>
            </a:r>
            <a:r>
              <a:rPr lang="pl-PL" dirty="0" smtClean="0"/>
              <a:t>, </a:t>
            </a:r>
            <a:r>
              <a:rPr lang="pl-PL" dirty="0" err="1" smtClean="0"/>
              <a:t>J.Jaros</a:t>
            </a:r>
            <a:r>
              <a:rPr lang="pl-PL" dirty="0" smtClean="0"/>
              <a:t> EN-ACE/SU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WP15 Meeting – </a:t>
            </a:r>
            <a:r>
              <a:rPr lang="pl-PL" b="0" i="0" dirty="0" smtClean="0">
                <a:solidFill>
                  <a:schemeClr val="bg2"/>
                </a:solidFill>
              </a:rPr>
              <a:t>19</a:t>
            </a:r>
            <a:r>
              <a:rPr lang="en-GB" b="0" i="0" dirty="0" smtClean="0">
                <a:solidFill>
                  <a:schemeClr val="bg2"/>
                </a:solidFill>
              </a:rPr>
              <a:t>.0</a:t>
            </a:r>
            <a:r>
              <a:rPr lang="pl-PL" b="0" i="0" dirty="0" smtClean="0">
                <a:solidFill>
                  <a:schemeClr val="bg2"/>
                </a:solidFill>
              </a:rPr>
              <a:t>5</a:t>
            </a:r>
            <a:r>
              <a:rPr lang="en-GB" b="0" i="0" dirty="0" smtClean="0">
                <a:solidFill>
                  <a:schemeClr val="bg2"/>
                </a:solidFill>
              </a:rPr>
              <a:t>.2017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Universal adjustment solution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non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motorized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components </a:t>
            </a: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 radiation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1" r="23596"/>
          <a:stretch/>
        </p:blipFill>
        <p:spPr>
          <a:xfrm>
            <a:off x="5715493" y="1621867"/>
            <a:ext cx="3344104" cy="319029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Second possible use</a:t>
            </a:r>
            <a:r>
              <a:rPr lang="pl-PL" dirty="0" smtClean="0"/>
              <a:t> </a:t>
            </a:r>
            <a:r>
              <a:rPr lang="en-GB" dirty="0" smtClean="0">
                <a:latin typeface="Calibri" panose="020F0502020204030204" pitchFamily="34" charset="0"/>
              </a:rPr>
              <a:t>→</a:t>
            </a:r>
            <a:r>
              <a:rPr lang="pl-PL" dirty="0" smtClean="0">
                <a:latin typeface="Calibri" panose="020F0502020204030204" pitchFamily="34" charset="0"/>
              </a:rPr>
              <a:t> </a:t>
            </a:r>
            <a:r>
              <a:rPr lang="en-GB" dirty="0" smtClean="0"/>
              <a:t>option </a:t>
            </a:r>
            <a:r>
              <a:rPr lang="en-GB" dirty="0"/>
              <a:t>for the tunnel </a:t>
            </a:r>
            <a:r>
              <a:rPr lang="pl-PL" dirty="0" smtClean="0"/>
              <a:t>fast </a:t>
            </a:r>
            <a:r>
              <a:rPr lang="en-GB" dirty="0" smtClean="0"/>
              <a:t>re-adjustment</a:t>
            </a:r>
            <a:endParaRPr lang="en-GB" dirty="0"/>
          </a:p>
        </p:txBody>
      </p:sp>
      <p:sp>
        <p:nvSpPr>
          <p:cNvPr id="27" name="Freeform 26"/>
          <p:cNvSpPr/>
          <p:nvPr/>
        </p:nvSpPr>
        <p:spPr>
          <a:xfrm>
            <a:off x="6752678" y="3084102"/>
            <a:ext cx="205003" cy="126206"/>
          </a:xfrm>
          <a:custGeom>
            <a:avLst/>
            <a:gdLst>
              <a:gd name="connsiteX0" fmla="*/ 204788 w 205003"/>
              <a:gd name="connsiteY0" fmla="*/ 23812 h 126206"/>
              <a:gd name="connsiteX1" fmla="*/ 204788 w 205003"/>
              <a:gd name="connsiteY1" fmla="*/ 23812 h 126206"/>
              <a:gd name="connsiteX2" fmla="*/ 192882 w 205003"/>
              <a:gd name="connsiteY2" fmla="*/ 85725 h 126206"/>
              <a:gd name="connsiteX3" fmla="*/ 185738 w 205003"/>
              <a:gd name="connsiteY3" fmla="*/ 90487 h 126206"/>
              <a:gd name="connsiteX4" fmla="*/ 180975 w 205003"/>
              <a:gd name="connsiteY4" fmla="*/ 97631 h 126206"/>
              <a:gd name="connsiteX5" fmla="*/ 178594 w 205003"/>
              <a:gd name="connsiteY5" fmla="*/ 104775 h 126206"/>
              <a:gd name="connsiteX6" fmla="*/ 171450 w 205003"/>
              <a:gd name="connsiteY6" fmla="*/ 109537 h 126206"/>
              <a:gd name="connsiteX7" fmla="*/ 166688 w 205003"/>
              <a:gd name="connsiteY7" fmla="*/ 116681 h 126206"/>
              <a:gd name="connsiteX8" fmla="*/ 159544 w 205003"/>
              <a:gd name="connsiteY8" fmla="*/ 119062 h 126206"/>
              <a:gd name="connsiteX9" fmla="*/ 92869 w 205003"/>
              <a:gd name="connsiteY9" fmla="*/ 123825 h 126206"/>
              <a:gd name="connsiteX10" fmla="*/ 71438 w 205003"/>
              <a:gd name="connsiteY10" fmla="*/ 126206 h 126206"/>
              <a:gd name="connsiteX11" fmla="*/ 14288 w 205003"/>
              <a:gd name="connsiteY11" fmla="*/ 123825 h 126206"/>
              <a:gd name="connsiteX12" fmla="*/ 7144 w 205003"/>
              <a:gd name="connsiteY12" fmla="*/ 121443 h 126206"/>
              <a:gd name="connsiteX13" fmla="*/ 4763 w 205003"/>
              <a:gd name="connsiteY13" fmla="*/ 85725 h 126206"/>
              <a:gd name="connsiteX14" fmla="*/ 0 w 205003"/>
              <a:gd name="connsiteY14" fmla="*/ 52387 h 126206"/>
              <a:gd name="connsiteX15" fmla="*/ 2382 w 205003"/>
              <a:gd name="connsiteY15" fmla="*/ 19050 h 126206"/>
              <a:gd name="connsiteX16" fmla="*/ 4763 w 205003"/>
              <a:gd name="connsiteY16" fmla="*/ 4762 h 126206"/>
              <a:gd name="connsiteX17" fmla="*/ 42863 w 205003"/>
              <a:gd name="connsiteY17" fmla="*/ 2381 h 126206"/>
              <a:gd name="connsiteX18" fmla="*/ 76200 w 205003"/>
              <a:gd name="connsiteY18" fmla="*/ 0 h 126206"/>
              <a:gd name="connsiteX19" fmla="*/ 150019 w 205003"/>
              <a:gd name="connsiteY19" fmla="*/ 2381 h 126206"/>
              <a:gd name="connsiteX20" fmla="*/ 154782 w 205003"/>
              <a:gd name="connsiteY20" fmla="*/ 9525 h 126206"/>
              <a:gd name="connsiteX21" fmla="*/ 161925 w 205003"/>
              <a:gd name="connsiteY21" fmla="*/ 11906 h 126206"/>
              <a:gd name="connsiteX22" fmla="*/ 166688 w 205003"/>
              <a:gd name="connsiteY22" fmla="*/ 19050 h 126206"/>
              <a:gd name="connsiteX23" fmla="*/ 173832 w 205003"/>
              <a:gd name="connsiteY23" fmla="*/ 21431 h 126206"/>
              <a:gd name="connsiteX24" fmla="*/ 183357 w 205003"/>
              <a:gd name="connsiteY24" fmla="*/ 23812 h 126206"/>
              <a:gd name="connsiteX25" fmla="*/ 190500 w 205003"/>
              <a:gd name="connsiteY25" fmla="*/ 26193 h 126206"/>
              <a:gd name="connsiteX26" fmla="*/ 204788 w 205003"/>
              <a:gd name="connsiteY26" fmla="*/ 23812 h 1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5003" h="126206">
                <a:moveTo>
                  <a:pt x="204788" y="23812"/>
                </a:moveTo>
                <a:lnTo>
                  <a:pt x="204788" y="23812"/>
                </a:lnTo>
                <a:cubicBezTo>
                  <a:pt x="201444" y="62266"/>
                  <a:pt x="212668" y="69237"/>
                  <a:pt x="192882" y="85725"/>
                </a:cubicBezTo>
                <a:cubicBezTo>
                  <a:pt x="190683" y="87557"/>
                  <a:pt x="188119" y="88900"/>
                  <a:pt x="185738" y="90487"/>
                </a:cubicBezTo>
                <a:cubicBezTo>
                  <a:pt x="184150" y="92868"/>
                  <a:pt x="182255" y="95071"/>
                  <a:pt x="180975" y="97631"/>
                </a:cubicBezTo>
                <a:cubicBezTo>
                  <a:pt x="179852" y="99876"/>
                  <a:pt x="180162" y="102815"/>
                  <a:pt x="178594" y="104775"/>
                </a:cubicBezTo>
                <a:cubicBezTo>
                  <a:pt x="176806" y="107010"/>
                  <a:pt x="173831" y="107950"/>
                  <a:pt x="171450" y="109537"/>
                </a:cubicBezTo>
                <a:cubicBezTo>
                  <a:pt x="169863" y="111918"/>
                  <a:pt x="168923" y="114893"/>
                  <a:pt x="166688" y="116681"/>
                </a:cubicBezTo>
                <a:cubicBezTo>
                  <a:pt x="164728" y="118249"/>
                  <a:pt x="162042" y="118820"/>
                  <a:pt x="159544" y="119062"/>
                </a:cubicBezTo>
                <a:cubicBezTo>
                  <a:pt x="137366" y="121208"/>
                  <a:pt x="115014" y="121365"/>
                  <a:pt x="92869" y="123825"/>
                </a:cubicBezTo>
                <a:lnTo>
                  <a:pt x="71438" y="126206"/>
                </a:lnTo>
                <a:cubicBezTo>
                  <a:pt x="52388" y="125412"/>
                  <a:pt x="33302" y="125234"/>
                  <a:pt x="14288" y="123825"/>
                </a:cubicBezTo>
                <a:cubicBezTo>
                  <a:pt x="11785" y="123640"/>
                  <a:pt x="7753" y="123878"/>
                  <a:pt x="7144" y="121443"/>
                </a:cubicBezTo>
                <a:cubicBezTo>
                  <a:pt x="4250" y="109867"/>
                  <a:pt x="5678" y="97622"/>
                  <a:pt x="4763" y="85725"/>
                </a:cubicBezTo>
                <a:cubicBezTo>
                  <a:pt x="2676" y="58595"/>
                  <a:pt x="5006" y="67400"/>
                  <a:pt x="0" y="52387"/>
                </a:cubicBezTo>
                <a:cubicBezTo>
                  <a:pt x="794" y="41275"/>
                  <a:pt x="1273" y="30135"/>
                  <a:pt x="2382" y="19050"/>
                </a:cubicBezTo>
                <a:cubicBezTo>
                  <a:pt x="2862" y="14246"/>
                  <a:pt x="298" y="6600"/>
                  <a:pt x="4763" y="4762"/>
                </a:cubicBezTo>
                <a:cubicBezTo>
                  <a:pt x="16529" y="-83"/>
                  <a:pt x="30166" y="3227"/>
                  <a:pt x="42863" y="2381"/>
                </a:cubicBezTo>
                <a:lnTo>
                  <a:pt x="76200" y="0"/>
                </a:lnTo>
                <a:cubicBezTo>
                  <a:pt x="100806" y="794"/>
                  <a:pt x="125579" y="-581"/>
                  <a:pt x="150019" y="2381"/>
                </a:cubicBezTo>
                <a:cubicBezTo>
                  <a:pt x="152860" y="2725"/>
                  <a:pt x="152547" y="7737"/>
                  <a:pt x="154782" y="9525"/>
                </a:cubicBezTo>
                <a:cubicBezTo>
                  <a:pt x="156742" y="11093"/>
                  <a:pt x="159544" y="11112"/>
                  <a:pt x="161925" y="11906"/>
                </a:cubicBezTo>
                <a:cubicBezTo>
                  <a:pt x="163513" y="14287"/>
                  <a:pt x="164453" y="17262"/>
                  <a:pt x="166688" y="19050"/>
                </a:cubicBezTo>
                <a:cubicBezTo>
                  <a:pt x="168648" y="20618"/>
                  <a:pt x="171418" y="20741"/>
                  <a:pt x="173832" y="21431"/>
                </a:cubicBezTo>
                <a:cubicBezTo>
                  <a:pt x="176979" y="22330"/>
                  <a:pt x="180210" y="22913"/>
                  <a:pt x="183357" y="23812"/>
                </a:cubicBezTo>
                <a:cubicBezTo>
                  <a:pt x="185770" y="24501"/>
                  <a:pt x="187999" y="25985"/>
                  <a:pt x="190500" y="26193"/>
                </a:cubicBezTo>
                <a:cubicBezTo>
                  <a:pt x="197619" y="26786"/>
                  <a:pt x="202407" y="24209"/>
                  <a:pt x="204788" y="23812"/>
                </a:cubicBez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6640760" y="2979327"/>
            <a:ext cx="238125" cy="104775"/>
          </a:xfrm>
          <a:custGeom>
            <a:avLst/>
            <a:gdLst>
              <a:gd name="connsiteX0" fmla="*/ 238125 w 238125"/>
              <a:gd name="connsiteY0" fmla="*/ 100012 h 104775"/>
              <a:gd name="connsiteX1" fmla="*/ 119062 w 238125"/>
              <a:gd name="connsiteY1" fmla="*/ 0 h 104775"/>
              <a:gd name="connsiteX2" fmla="*/ 0 w 238125"/>
              <a:gd name="connsiteY2" fmla="*/ 4762 h 104775"/>
              <a:gd name="connsiteX3" fmla="*/ 121443 w 238125"/>
              <a:gd name="connsiteY3" fmla="*/ 104775 h 104775"/>
              <a:gd name="connsiteX4" fmla="*/ 238125 w 238125"/>
              <a:gd name="connsiteY4" fmla="*/ 100012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104775">
                <a:moveTo>
                  <a:pt x="238125" y="100012"/>
                </a:moveTo>
                <a:lnTo>
                  <a:pt x="119062" y="0"/>
                </a:lnTo>
                <a:lnTo>
                  <a:pt x="0" y="4762"/>
                </a:lnTo>
                <a:lnTo>
                  <a:pt x="121443" y="104775"/>
                </a:lnTo>
                <a:lnTo>
                  <a:pt x="238125" y="100012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6628853" y="2984089"/>
            <a:ext cx="126207" cy="216694"/>
          </a:xfrm>
          <a:custGeom>
            <a:avLst/>
            <a:gdLst>
              <a:gd name="connsiteX0" fmla="*/ 126207 w 126207"/>
              <a:gd name="connsiteY0" fmla="*/ 216694 h 216694"/>
              <a:gd name="connsiteX1" fmla="*/ 0 w 126207"/>
              <a:gd name="connsiteY1" fmla="*/ 90488 h 216694"/>
              <a:gd name="connsiteX2" fmla="*/ 2382 w 126207"/>
              <a:gd name="connsiteY2" fmla="*/ 0 h 216694"/>
              <a:gd name="connsiteX3" fmla="*/ 123825 w 126207"/>
              <a:gd name="connsiteY3" fmla="*/ 102394 h 216694"/>
              <a:gd name="connsiteX4" fmla="*/ 126207 w 126207"/>
              <a:gd name="connsiteY4" fmla="*/ 216694 h 21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207" h="216694">
                <a:moveTo>
                  <a:pt x="126207" y="216694"/>
                </a:moveTo>
                <a:lnTo>
                  <a:pt x="0" y="90488"/>
                </a:lnTo>
                <a:lnTo>
                  <a:pt x="2382" y="0"/>
                </a:lnTo>
                <a:lnTo>
                  <a:pt x="123825" y="102394"/>
                </a:lnTo>
                <a:lnTo>
                  <a:pt x="126207" y="216694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6543128" y="3020286"/>
            <a:ext cx="97632" cy="4571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582203" y="3061242"/>
            <a:ext cx="97632" cy="4571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628853" y="3105186"/>
            <a:ext cx="97632" cy="4571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6669333" y="3133414"/>
            <a:ext cx="209551" cy="4571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397873" y="3011954"/>
            <a:ext cx="145255" cy="62381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436948" y="3052911"/>
            <a:ext cx="145255" cy="62381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484573" y="3092432"/>
            <a:ext cx="145255" cy="62381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6524078" y="3126336"/>
            <a:ext cx="145255" cy="62381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>
            <a:off x="6111450" y="3105545"/>
            <a:ext cx="416719" cy="419100"/>
          </a:xfrm>
          <a:custGeom>
            <a:avLst/>
            <a:gdLst>
              <a:gd name="connsiteX0" fmla="*/ 416719 w 416719"/>
              <a:gd name="connsiteY0" fmla="*/ 109538 h 419100"/>
              <a:gd name="connsiteX1" fmla="*/ 411957 w 416719"/>
              <a:gd name="connsiteY1" fmla="*/ 0 h 419100"/>
              <a:gd name="connsiteX2" fmla="*/ 4763 w 416719"/>
              <a:gd name="connsiteY2" fmla="*/ 9525 h 419100"/>
              <a:gd name="connsiteX3" fmla="*/ 0 w 416719"/>
              <a:gd name="connsiteY3" fmla="*/ 419100 h 419100"/>
              <a:gd name="connsiteX4" fmla="*/ 166688 w 416719"/>
              <a:gd name="connsiteY4" fmla="*/ 416719 h 419100"/>
              <a:gd name="connsiteX5" fmla="*/ 173832 w 416719"/>
              <a:gd name="connsiteY5" fmla="*/ 147638 h 419100"/>
              <a:gd name="connsiteX6" fmla="*/ 416719 w 416719"/>
              <a:gd name="connsiteY6" fmla="*/ 109538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19" h="419100">
                <a:moveTo>
                  <a:pt x="416719" y="109538"/>
                </a:moveTo>
                <a:lnTo>
                  <a:pt x="411957" y="0"/>
                </a:lnTo>
                <a:lnTo>
                  <a:pt x="4763" y="9525"/>
                </a:lnTo>
                <a:cubicBezTo>
                  <a:pt x="3175" y="146050"/>
                  <a:pt x="1588" y="282575"/>
                  <a:pt x="0" y="419100"/>
                </a:cubicBezTo>
                <a:lnTo>
                  <a:pt x="166688" y="416719"/>
                </a:lnTo>
                <a:lnTo>
                  <a:pt x="173832" y="147638"/>
                </a:lnTo>
                <a:lnTo>
                  <a:pt x="416719" y="109538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6046565" y="3003144"/>
            <a:ext cx="473868" cy="102394"/>
          </a:xfrm>
          <a:custGeom>
            <a:avLst/>
            <a:gdLst>
              <a:gd name="connsiteX0" fmla="*/ 473868 w 473868"/>
              <a:gd name="connsiteY0" fmla="*/ 100013 h 102394"/>
              <a:gd name="connsiteX1" fmla="*/ 473868 w 473868"/>
              <a:gd name="connsiteY1" fmla="*/ 100013 h 102394"/>
              <a:gd name="connsiteX2" fmla="*/ 450056 w 473868"/>
              <a:gd name="connsiteY2" fmla="*/ 59532 h 102394"/>
              <a:gd name="connsiteX3" fmla="*/ 442912 w 473868"/>
              <a:gd name="connsiteY3" fmla="*/ 52388 h 102394"/>
              <a:gd name="connsiteX4" fmla="*/ 416718 w 473868"/>
              <a:gd name="connsiteY4" fmla="*/ 21432 h 102394"/>
              <a:gd name="connsiteX5" fmla="*/ 407193 w 473868"/>
              <a:gd name="connsiteY5" fmla="*/ 16669 h 102394"/>
              <a:gd name="connsiteX6" fmla="*/ 400050 w 473868"/>
              <a:gd name="connsiteY6" fmla="*/ 9525 h 102394"/>
              <a:gd name="connsiteX7" fmla="*/ 390525 w 473868"/>
              <a:gd name="connsiteY7" fmla="*/ 4763 h 102394"/>
              <a:gd name="connsiteX8" fmla="*/ 383381 w 473868"/>
              <a:gd name="connsiteY8" fmla="*/ 0 h 102394"/>
              <a:gd name="connsiteX9" fmla="*/ 330993 w 473868"/>
              <a:gd name="connsiteY9" fmla="*/ 2382 h 102394"/>
              <a:gd name="connsiteX10" fmla="*/ 338137 w 473868"/>
              <a:gd name="connsiteY10" fmla="*/ 7144 h 102394"/>
              <a:gd name="connsiteX11" fmla="*/ 345281 w 473868"/>
              <a:gd name="connsiteY11" fmla="*/ 9525 h 102394"/>
              <a:gd name="connsiteX12" fmla="*/ 345281 w 473868"/>
              <a:gd name="connsiteY12" fmla="*/ 0 h 102394"/>
              <a:gd name="connsiteX13" fmla="*/ 0 w 473868"/>
              <a:gd name="connsiteY13" fmla="*/ 2382 h 102394"/>
              <a:gd name="connsiteX14" fmla="*/ 71437 w 473868"/>
              <a:gd name="connsiteY14" fmla="*/ 102394 h 102394"/>
              <a:gd name="connsiteX15" fmla="*/ 473868 w 473868"/>
              <a:gd name="connsiteY15" fmla="*/ 100013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73868" h="102394">
                <a:moveTo>
                  <a:pt x="473868" y="100013"/>
                </a:moveTo>
                <a:lnTo>
                  <a:pt x="473868" y="100013"/>
                </a:lnTo>
                <a:cubicBezTo>
                  <a:pt x="465931" y="86519"/>
                  <a:pt x="461126" y="70602"/>
                  <a:pt x="450056" y="59532"/>
                </a:cubicBezTo>
                <a:cubicBezTo>
                  <a:pt x="447675" y="57151"/>
                  <a:pt x="445068" y="54975"/>
                  <a:pt x="442912" y="52388"/>
                </a:cubicBezTo>
                <a:cubicBezTo>
                  <a:pt x="437618" y="46035"/>
                  <a:pt x="425631" y="28117"/>
                  <a:pt x="416718" y="21432"/>
                </a:cubicBezTo>
                <a:cubicBezTo>
                  <a:pt x="413878" y="19302"/>
                  <a:pt x="410368" y="18257"/>
                  <a:pt x="407193" y="16669"/>
                </a:cubicBezTo>
                <a:cubicBezTo>
                  <a:pt x="404812" y="14288"/>
                  <a:pt x="402790" y="11482"/>
                  <a:pt x="400050" y="9525"/>
                </a:cubicBezTo>
                <a:cubicBezTo>
                  <a:pt x="397162" y="7462"/>
                  <a:pt x="393607" y="6524"/>
                  <a:pt x="390525" y="4763"/>
                </a:cubicBezTo>
                <a:cubicBezTo>
                  <a:pt x="388040" y="3343"/>
                  <a:pt x="385762" y="1588"/>
                  <a:pt x="383381" y="0"/>
                </a:cubicBezTo>
                <a:cubicBezTo>
                  <a:pt x="365918" y="794"/>
                  <a:pt x="348260" y="-344"/>
                  <a:pt x="330993" y="2382"/>
                </a:cubicBezTo>
                <a:cubicBezTo>
                  <a:pt x="328166" y="2828"/>
                  <a:pt x="335577" y="5864"/>
                  <a:pt x="338137" y="7144"/>
                </a:cubicBezTo>
                <a:cubicBezTo>
                  <a:pt x="340382" y="8266"/>
                  <a:pt x="343506" y="11300"/>
                  <a:pt x="345281" y="9525"/>
                </a:cubicBezTo>
                <a:lnTo>
                  <a:pt x="345281" y="0"/>
                </a:lnTo>
                <a:lnTo>
                  <a:pt x="0" y="2382"/>
                </a:lnTo>
                <a:lnTo>
                  <a:pt x="71437" y="102394"/>
                </a:lnTo>
                <a:lnTo>
                  <a:pt x="473868" y="100013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174035" y="3179133"/>
            <a:ext cx="59531" cy="278473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6035922" y="3003139"/>
            <a:ext cx="78581" cy="511969"/>
          </a:xfrm>
          <a:custGeom>
            <a:avLst/>
            <a:gdLst>
              <a:gd name="connsiteX0" fmla="*/ 71438 w 78581"/>
              <a:gd name="connsiteY0" fmla="*/ 511969 h 511969"/>
              <a:gd name="connsiteX1" fmla="*/ 78581 w 78581"/>
              <a:gd name="connsiteY1" fmla="*/ 102394 h 511969"/>
              <a:gd name="connsiteX2" fmla="*/ 7144 w 78581"/>
              <a:gd name="connsiteY2" fmla="*/ 0 h 511969"/>
              <a:gd name="connsiteX3" fmla="*/ 0 w 78581"/>
              <a:gd name="connsiteY3" fmla="*/ 409575 h 511969"/>
              <a:gd name="connsiteX4" fmla="*/ 71438 w 78581"/>
              <a:gd name="connsiteY4" fmla="*/ 511969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1" h="511969">
                <a:moveTo>
                  <a:pt x="71438" y="511969"/>
                </a:moveTo>
                <a:lnTo>
                  <a:pt x="78581" y="102394"/>
                </a:lnTo>
                <a:lnTo>
                  <a:pt x="7144" y="0"/>
                </a:lnTo>
                <a:lnTo>
                  <a:pt x="0" y="409575"/>
                </a:lnTo>
                <a:lnTo>
                  <a:pt x="71438" y="511969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reeform 44"/>
          <p:cNvSpPr/>
          <p:nvPr/>
        </p:nvSpPr>
        <p:spPr>
          <a:xfrm>
            <a:off x="7014616" y="3593689"/>
            <a:ext cx="328612" cy="171450"/>
          </a:xfrm>
          <a:custGeom>
            <a:avLst/>
            <a:gdLst>
              <a:gd name="connsiteX0" fmla="*/ 328612 w 328612"/>
              <a:gd name="connsiteY0" fmla="*/ 52388 h 171450"/>
              <a:gd name="connsiteX1" fmla="*/ 328612 w 328612"/>
              <a:gd name="connsiteY1" fmla="*/ 52388 h 171450"/>
              <a:gd name="connsiteX2" fmla="*/ 302419 w 328612"/>
              <a:gd name="connsiteY2" fmla="*/ 54769 h 171450"/>
              <a:gd name="connsiteX3" fmla="*/ 235744 w 328612"/>
              <a:gd name="connsiteY3" fmla="*/ 57150 h 171450"/>
              <a:gd name="connsiteX4" fmla="*/ 238125 w 328612"/>
              <a:gd name="connsiteY4" fmla="*/ 64294 h 171450"/>
              <a:gd name="connsiteX5" fmla="*/ 245269 w 328612"/>
              <a:gd name="connsiteY5" fmla="*/ 66675 h 171450"/>
              <a:gd name="connsiteX6" fmla="*/ 247650 w 328612"/>
              <a:gd name="connsiteY6" fmla="*/ 69056 h 171450"/>
              <a:gd name="connsiteX7" fmla="*/ 176212 w 328612"/>
              <a:gd name="connsiteY7" fmla="*/ 0 h 171450"/>
              <a:gd name="connsiteX8" fmla="*/ 0 w 328612"/>
              <a:gd name="connsiteY8" fmla="*/ 7144 h 171450"/>
              <a:gd name="connsiteX9" fmla="*/ 0 w 328612"/>
              <a:gd name="connsiteY9" fmla="*/ 166688 h 171450"/>
              <a:gd name="connsiteX10" fmla="*/ 185737 w 328612"/>
              <a:gd name="connsiteY10" fmla="*/ 171450 h 171450"/>
              <a:gd name="connsiteX11" fmla="*/ 254794 w 328612"/>
              <a:gd name="connsiteY11" fmla="*/ 119063 h 171450"/>
              <a:gd name="connsiteX12" fmla="*/ 326231 w 328612"/>
              <a:gd name="connsiteY12" fmla="*/ 114300 h 171450"/>
              <a:gd name="connsiteX13" fmla="*/ 328612 w 328612"/>
              <a:gd name="connsiteY13" fmla="*/ 52388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8612" h="171450">
                <a:moveTo>
                  <a:pt x="328612" y="52388"/>
                </a:moveTo>
                <a:lnTo>
                  <a:pt x="328612" y="52388"/>
                </a:lnTo>
                <a:cubicBezTo>
                  <a:pt x="319881" y="53182"/>
                  <a:pt x="311174" y="54320"/>
                  <a:pt x="302419" y="54769"/>
                </a:cubicBezTo>
                <a:cubicBezTo>
                  <a:pt x="280209" y="55908"/>
                  <a:pt x="257743" y="53891"/>
                  <a:pt x="235744" y="57150"/>
                </a:cubicBezTo>
                <a:cubicBezTo>
                  <a:pt x="233261" y="57518"/>
                  <a:pt x="236350" y="62519"/>
                  <a:pt x="238125" y="64294"/>
                </a:cubicBezTo>
                <a:cubicBezTo>
                  <a:pt x="239900" y="66069"/>
                  <a:pt x="243024" y="65553"/>
                  <a:pt x="245269" y="66675"/>
                </a:cubicBezTo>
                <a:cubicBezTo>
                  <a:pt x="246273" y="67177"/>
                  <a:pt x="246856" y="68262"/>
                  <a:pt x="247650" y="69056"/>
                </a:cubicBezTo>
                <a:lnTo>
                  <a:pt x="176212" y="0"/>
                </a:lnTo>
                <a:lnTo>
                  <a:pt x="0" y="7144"/>
                </a:lnTo>
                <a:lnTo>
                  <a:pt x="0" y="166688"/>
                </a:lnTo>
                <a:lnTo>
                  <a:pt x="185737" y="171450"/>
                </a:lnTo>
                <a:lnTo>
                  <a:pt x="254794" y="119063"/>
                </a:lnTo>
                <a:lnTo>
                  <a:pt x="326231" y="114300"/>
                </a:lnTo>
                <a:cubicBezTo>
                  <a:pt x="327025" y="93663"/>
                  <a:pt x="327818" y="73025"/>
                  <a:pt x="328612" y="52388"/>
                </a:cubicBez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>
            <a:off x="6888410" y="3407952"/>
            <a:ext cx="300037" cy="188118"/>
          </a:xfrm>
          <a:custGeom>
            <a:avLst/>
            <a:gdLst>
              <a:gd name="connsiteX0" fmla="*/ 300037 w 300037"/>
              <a:gd name="connsiteY0" fmla="*/ 183356 h 188118"/>
              <a:gd name="connsiteX1" fmla="*/ 140493 w 300037"/>
              <a:gd name="connsiteY1" fmla="*/ 61912 h 188118"/>
              <a:gd name="connsiteX2" fmla="*/ 114300 w 300037"/>
              <a:gd name="connsiteY2" fmla="*/ 4762 h 188118"/>
              <a:gd name="connsiteX3" fmla="*/ 0 w 300037"/>
              <a:gd name="connsiteY3" fmla="*/ 0 h 188118"/>
              <a:gd name="connsiteX4" fmla="*/ 126206 w 300037"/>
              <a:gd name="connsiteY4" fmla="*/ 188118 h 188118"/>
              <a:gd name="connsiteX5" fmla="*/ 300037 w 300037"/>
              <a:gd name="connsiteY5" fmla="*/ 183356 h 18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037" h="188118">
                <a:moveTo>
                  <a:pt x="300037" y="183356"/>
                </a:moveTo>
                <a:lnTo>
                  <a:pt x="140493" y="61912"/>
                </a:lnTo>
                <a:lnTo>
                  <a:pt x="114300" y="4762"/>
                </a:lnTo>
                <a:lnTo>
                  <a:pt x="0" y="0"/>
                </a:lnTo>
                <a:lnTo>
                  <a:pt x="126206" y="188118"/>
                </a:lnTo>
                <a:lnTo>
                  <a:pt x="300037" y="183356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6888410" y="3407952"/>
            <a:ext cx="128587" cy="347662"/>
          </a:xfrm>
          <a:custGeom>
            <a:avLst/>
            <a:gdLst>
              <a:gd name="connsiteX0" fmla="*/ 121443 w 128587"/>
              <a:gd name="connsiteY0" fmla="*/ 347662 h 347662"/>
              <a:gd name="connsiteX1" fmla="*/ 128587 w 128587"/>
              <a:gd name="connsiteY1" fmla="*/ 190500 h 347662"/>
              <a:gd name="connsiteX2" fmla="*/ 2381 w 128587"/>
              <a:gd name="connsiteY2" fmla="*/ 0 h 347662"/>
              <a:gd name="connsiteX3" fmla="*/ 0 w 128587"/>
              <a:gd name="connsiteY3" fmla="*/ 159543 h 347662"/>
              <a:gd name="connsiteX4" fmla="*/ 121443 w 128587"/>
              <a:gd name="connsiteY4" fmla="*/ 34766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87" h="347662">
                <a:moveTo>
                  <a:pt x="121443" y="347662"/>
                </a:moveTo>
                <a:lnTo>
                  <a:pt x="128587" y="190500"/>
                </a:lnTo>
                <a:lnTo>
                  <a:pt x="2381" y="0"/>
                </a:lnTo>
                <a:cubicBezTo>
                  <a:pt x="1587" y="53181"/>
                  <a:pt x="794" y="106362"/>
                  <a:pt x="0" y="159543"/>
                </a:cubicBezTo>
                <a:lnTo>
                  <a:pt x="121443" y="347662"/>
                </a:lnTo>
                <a:close/>
              </a:path>
            </a:pathLst>
          </a:cu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812666" y="3515805"/>
            <a:ext cx="97632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851741" y="3556761"/>
            <a:ext cx="97632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898391" y="3600705"/>
            <a:ext cx="97632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938871" y="3628933"/>
            <a:ext cx="209551" cy="457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667411" y="3507473"/>
            <a:ext cx="145255" cy="62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6706486" y="3548430"/>
            <a:ext cx="145255" cy="62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6754111" y="3587951"/>
            <a:ext cx="145255" cy="62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6793616" y="3621855"/>
            <a:ext cx="145255" cy="623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6380988" y="3593689"/>
            <a:ext cx="416719" cy="419100"/>
          </a:xfrm>
          <a:custGeom>
            <a:avLst/>
            <a:gdLst>
              <a:gd name="connsiteX0" fmla="*/ 416719 w 416719"/>
              <a:gd name="connsiteY0" fmla="*/ 109538 h 419100"/>
              <a:gd name="connsiteX1" fmla="*/ 411957 w 416719"/>
              <a:gd name="connsiteY1" fmla="*/ 0 h 419100"/>
              <a:gd name="connsiteX2" fmla="*/ 4763 w 416719"/>
              <a:gd name="connsiteY2" fmla="*/ 9525 h 419100"/>
              <a:gd name="connsiteX3" fmla="*/ 0 w 416719"/>
              <a:gd name="connsiteY3" fmla="*/ 419100 h 419100"/>
              <a:gd name="connsiteX4" fmla="*/ 166688 w 416719"/>
              <a:gd name="connsiteY4" fmla="*/ 416719 h 419100"/>
              <a:gd name="connsiteX5" fmla="*/ 173832 w 416719"/>
              <a:gd name="connsiteY5" fmla="*/ 147638 h 419100"/>
              <a:gd name="connsiteX6" fmla="*/ 416719 w 416719"/>
              <a:gd name="connsiteY6" fmla="*/ 109538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19" h="419100">
                <a:moveTo>
                  <a:pt x="416719" y="109538"/>
                </a:moveTo>
                <a:lnTo>
                  <a:pt x="411957" y="0"/>
                </a:lnTo>
                <a:lnTo>
                  <a:pt x="4763" y="9525"/>
                </a:lnTo>
                <a:cubicBezTo>
                  <a:pt x="3175" y="146050"/>
                  <a:pt x="1588" y="282575"/>
                  <a:pt x="0" y="419100"/>
                </a:cubicBezTo>
                <a:lnTo>
                  <a:pt x="166688" y="416719"/>
                </a:lnTo>
                <a:lnTo>
                  <a:pt x="173832" y="147638"/>
                </a:lnTo>
                <a:lnTo>
                  <a:pt x="416719" y="10953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6316103" y="3498663"/>
            <a:ext cx="473868" cy="102394"/>
          </a:xfrm>
          <a:custGeom>
            <a:avLst/>
            <a:gdLst>
              <a:gd name="connsiteX0" fmla="*/ 473868 w 473868"/>
              <a:gd name="connsiteY0" fmla="*/ 100013 h 102394"/>
              <a:gd name="connsiteX1" fmla="*/ 473868 w 473868"/>
              <a:gd name="connsiteY1" fmla="*/ 100013 h 102394"/>
              <a:gd name="connsiteX2" fmla="*/ 450056 w 473868"/>
              <a:gd name="connsiteY2" fmla="*/ 59532 h 102394"/>
              <a:gd name="connsiteX3" fmla="*/ 442912 w 473868"/>
              <a:gd name="connsiteY3" fmla="*/ 52388 h 102394"/>
              <a:gd name="connsiteX4" fmla="*/ 416718 w 473868"/>
              <a:gd name="connsiteY4" fmla="*/ 21432 h 102394"/>
              <a:gd name="connsiteX5" fmla="*/ 407193 w 473868"/>
              <a:gd name="connsiteY5" fmla="*/ 16669 h 102394"/>
              <a:gd name="connsiteX6" fmla="*/ 400050 w 473868"/>
              <a:gd name="connsiteY6" fmla="*/ 9525 h 102394"/>
              <a:gd name="connsiteX7" fmla="*/ 390525 w 473868"/>
              <a:gd name="connsiteY7" fmla="*/ 4763 h 102394"/>
              <a:gd name="connsiteX8" fmla="*/ 383381 w 473868"/>
              <a:gd name="connsiteY8" fmla="*/ 0 h 102394"/>
              <a:gd name="connsiteX9" fmla="*/ 330993 w 473868"/>
              <a:gd name="connsiteY9" fmla="*/ 2382 h 102394"/>
              <a:gd name="connsiteX10" fmla="*/ 338137 w 473868"/>
              <a:gd name="connsiteY10" fmla="*/ 7144 h 102394"/>
              <a:gd name="connsiteX11" fmla="*/ 345281 w 473868"/>
              <a:gd name="connsiteY11" fmla="*/ 9525 h 102394"/>
              <a:gd name="connsiteX12" fmla="*/ 345281 w 473868"/>
              <a:gd name="connsiteY12" fmla="*/ 0 h 102394"/>
              <a:gd name="connsiteX13" fmla="*/ 0 w 473868"/>
              <a:gd name="connsiteY13" fmla="*/ 2382 h 102394"/>
              <a:gd name="connsiteX14" fmla="*/ 71437 w 473868"/>
              <a:gd name="connsiteY14" fmla="*/ 102394 h 102394"/>
              <a:gd name="connsiteX15" fmla="*/ 473868 w 473868"/>
              <a:gd name="connsiteY15" fmla="*/ 100013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73868" h="102394">
                <a:moveTo>
                  <a:pt x="473868" y="100013"/>
                </a:moveTo>
                <a:lnTo>
                  <a:pt x="473868" y="100013"/>
                </a:lnTo>
                <a:cubicBezTo>
                  <a:pt x="465931" y="86519"/>
                  <a:pt x="461126" y="70602"/>
                  <a:pt x="450056" y="59532"/>
                </a:cubicBezTo>
                <a:cubicBezTo>
                  <a:pt x="447675" y="57151"/>
                  <a:pt x="445068" y="54975"/>
                  <a:pt x="442912" y="52388"/>
                </a:cubicBezTo>
                <a:cubicBezTo>
                  <a:pt x="437618" y="46035"/>
                  <a:pt x="425631" y="28117"/>
                  <a:pt x="416718" y="21432"/>
                </a:cubicBezTo>
                <a:cubicBezTo>
                  <a:pt x="413878" y="19302"/>
                  <a:pt x="410368" y="18257"/>
                  <a:pt x="407193" y="16669"/>
                </a:cubicBezTo>
                <a:cubicBezTo>
                  <a:pt x="404812" y="14288"/>
                  <a:pt x="402790" y="11482"/>
                  <a:pt x="400050" y="9525"/>
                </a:cubicBezTo>
                <a:cubicBezTo>
                  <a:pt x="397162" y="7462"/>
                  <a:pt x="393607" y="6524"/>
                  <a:pt x="390525" y="4763"/>
                </a:cubicBezTo>
                <a:cubicBezTo>
                  <a:pt x="388040" y="3343"/>
                  <a:pt x="385762" y="1588"/>
                  <a:pt x="383381" y="0"/>
                </a:cubicBezTo>
                <a:cubicBezTo>
                  <a:pt x="365918" y="794"/>
                  <a:pt x="348260" y="-344"/>
                  <a:pt x="330993" y="2382"/>
                </a:cubicBezTo>
                <a:cubicBezTo>
                  <a:pt x="328166" y="2828"/>
                  <a:pt x="335577" y="5864"/>
                  <a:pt x="338137" y="7144"/>
                </a:cubicBezTo>
                <a:cubicBezTo>
                  <a:pt x="340382" y="8266"/>
                  <a:pt x="343506" y="11300"/>
                  <a:pt x="345281" y="9525"/>
                </a:cubicBezTo>
                <a:lnTo>
                  <a:pt x="345281" y="0"/>
                </a:lnTo>
                <a:lnTo>
                  <a:pt x="0" y="2382"/>
                </a:lnTo>
                <a:lnTo>
                  <a:pt x="71437" y="102394"/>
                </a:lnTo>
                <a:lnTo>
                  <a:pt x="473868" y="100013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443573" y="3674652"/>
            <a:ext cx="59531" cy="2784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6305460" y="3498658"/>
            <a:ext cx="78581" cy="511969"/>
          </a:xfrm>
          <a:custGeom>
            <a:avLst/>
            <a:gdLst>
              <a:gd name="connsiteX0" fmla="*/ 71438 w 78581"/>
              <a:gd name="connsiteY0" fmla="*/ 511969 h 511969"/>
              <a:gd name="connsiteX1" fmla="*/ 78581 w 78581"/>
              <a:gd name="connsiteY1" fmla="*/ 102394 h 511969"/>
              <a:gd name="connsiteX2" fmla="*/ 7144 w 78581"/>
              <a:gd name="connsiteY2" fmla="*/ 0 h 511969"/>
              <a:gd name="connsiteX3" fmla="*/ 0 w 78581"/>
              <a:gd name="connsiteY3" fmla="*/ 409575 h 511969"/>
              <a:gd name="connsiteX4" fmla="*/ 71438 w 78581"/>
              <a:gd name="connsiteY4" fmla="*/ 511969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1" h="511969">
                <a:moveTo>
                  <a:pt x="71438" y="511969"/>
                </a:moveTo>
                <a:lnTo>
                  <a:pt x="78581" y="102394"/>
                </a:lnTo>
                <a:lnTo>
                  <a:pt x="7144" y="0"/>
                </a:lnTo>
                <a:lnTo>
                  <a:pt x="0" y="409575"/>
                </a:lnTo>
                <a:lnTo>
                  <a:pt x="71438" y="51196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rgbClr val="FF2929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Left Arrow 60"/>
          <p:cNvSpPr/>
          <p:nvPr/>
        </p:nvSpPr>
        <p:spPr>
          <a:xfrm>
            <a:off x="5792837" y="3154813"/>
            <a:ext cx="192565" cy="216534"/>
          </a:xfrm>
          <a:prstGeom prst="leftArrow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ight Arrow 62"/>
          <p:cNvSpPr/>
          <p:nvPr/>
        </p:nvSpPr>
        <p:spPr>
          <a:xfrm>
            <a:off x="6012052" y="3600242"/>
            <a:ext cx="248409" cy="238991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Freeform 63"/>
          <p:cNvSpPr/>
          <p:nvPr/>
        </p:nvSpPr>
        <p:spPr>
          <a:xfrm>
            <a:off x="5613906" y="3287400"/>
            <a:ext cx="342527" cy="437839"/>
          </a:xfrm>
          <a:custGeom>
            <a:avLst/>
            <a:gdLst>
              <a:gd name="connsiteX0" fmla="*/ 92333 w 342527"/>
              <a:gd name="connsiteY0" fmla="*/ 0 h 437839"/>
              <a:gd name="connsiteX1" fmla="*/ 262108 w 342527"/>
              <a:gd name="connsiteY1" fmla="*/ 277000 h 437839"/>
              <a:gd name="connsiteX2" fmla="*/ 342527 w 342527"/>
              <a:gd name="connsiteY2" fmla="*/ 235301 h 437839"/>
              <a:gd name="connsiteX3" fmla="*/ 279979 w 342527"/>
              <a:gd name="connsiteY3" fmla="*/ 437839 h 437839"/>
              <a:gd name="connsiteX4" fmla="*/ 92333 w 342527"/>
              <a:gd name="connsiteY4" fmla="*/ 393162 h 437839"/>
              <a:gd name="connsiteX5" fmla="*/ 166796 w 342527"/>
              <a:gd name="connsiteY5" fmla="*/ 348484 h 437839"/>
              <a:gd name="connsiteX6" fmla="*/ 0 w 342527"/>
              <a:gd name="connsiteY6" fmla="*/ 59570 h 437839"/>
              <a:gd name="connsiteX7" fmla="*/ 92333 w 342527"/>
              <a:gd name="connsiteY7" fmla="*/ 0 h 437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527" h="437839">
                <a:moveTo>
                  <a:pt x="92333" y="0"/>
                </a:moveTo>
                <a:lnTo>
                  <a:pt x="262108" y="277000"/>
                </a:lnTo>
                <a:lnTo>
                  <a:pt x="342527" y="235301"/>
                </a:lnTo>
                <a:lnTo>
                  <a:pt x="279979" y="437839"/>
                </a:lnTo>
                <a:lnTo>
                  <a:pt x="92333" y="393162"/>
                </a:lnTo>
                <a:lnTo>
                  <a:pt x="166796" y="348484"/>
                </a:lnTo>
                <a:lnTo>
                  <a:pt x="0" y="59570"/>
                </a:lnTo>
                <a:lnTo>
                  <a:pt x="92333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8986" y="2099454"/>
            <a:ext cx="877768" cy="167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/>
        </p:nvCxnSpPr>
        <p:spPr>
          <a:xfrm>
            <a:off x="5102935" y="2311184"/>
            <a:ext cx="1748806" cy="203982"/>
          </a:xfrm>
          <a:prstGeom prst="line">
            <a:avLst/>
          </a:prstGeom>
          <a:ln>
            <a:solidFill>
              <a:srgbClr val="FF292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117870" y="2349298"/>
            <a:ext cx="1471477" cy="531628"/>
          </a:xfrm>
          <a:prstGeom prst="line">
            <a:avLst/>
          </a:prstGeom>
          <a:ln>
            <a:solidFill>
              <a:srgbClr val="FF292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4306828" y="4534916"/>
            <a:ext cx="135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The idea:</a:t>
            </a:r>
            <a:endParaRPr lang="en-GB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285866" y="2311184"/>
            <a:ext cx="4385653" cy="2204782"/>
            <a:chOff x="5019275" y="1969452"/>
            <a:chExt cx="4385653" cy="2633926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83"/>
            <a:stretch/>
          </p:blipFill>
          <p:spPr>
            <a:xfrm>
              <a:off x="5464142" y="1969452"/>
              <a:ext cx="3940786" cy="2633926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8178487" y="3889951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>
                  <a:solidFill>
                    <a:srgbClr val="2C782C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M</a:t>
              </a:r>
              <a:r>
                <a:rPr lang="en-GB" sz="1200" dirty="0" err="1" smtClean="0">
                  <a:solidFill>
                    <a:srgbClr val="2C782C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otors</a:t>
              </a:r>
              <a:endParaRPr lang="en-GB" sz="1200" dirty="0">
                <a:solidFill>
                  <a:srgbClr val="2C782C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7918" y="3237841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AD4635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Gears</a:t>
              </a:r>
              <a:endParaRPr lang="en-GB" sz="1200" dirty="0">
                <a:solidFill>
                  <a:srgbClr val="AD4635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433553" y="2693799"/>
              <a:ext cx="7938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E2AC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Trans-</a:t>
              </a:r>
            </a:p>
            <a:p>
              <a:r>
                <a:rPr lang="en-GB" sz="1200" dirty="0" smtClean="0">
                  <a:solidFill>
                    <a:srgbClr val="E2AC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missions</a:t>
              </a:r>
              <a:endParaRPr lang="pl-PL" sz="1200" dirty="0" smtClean="0">
                <a:solidFill>
                  <a:srgbClr val="E2AC00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cxnSp>
          <p:nvCxnSpPr>
            <p:cNvPr id="73" name="Elbow Connector 72"/>
            <p:cNvCxnSpPr/>
            <p:nvPr/>
          </p:nvCxnSpPr>
          <p:spPr>
            <a:xfrm rot="10800000" flipV="1">
              <a:off x="5609342" y="3020693"/>
              <a:ext cx="918401" cy="531446"/>
            </a:xfrm>
            <a:prstGeom prst="bentConnector2">
              <a:avLst/>
            </a:prstGeom>
            <a:ln w="28575">
              <a:solidFill>
                <a:schemeClr val="accent1">
                  <a:lumMod val="10000"/>
                </a:schemeClr>
              </a:solidFill>
              <a:headEnd w="lg" len="me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85" idx="2"/>
              <a:endCxn id="86" idx="1"/>
            </p:cNvCxnSpPr>
            <p:nvPr/>
          </p:nvCxnSpPr>
          <p:spPr>
            <a:xfrm rot="16200000" flipH="1">
              <a:off x="5506254" y="4146176"/>
              <a:ext cx="343874" cy="137697"/>
            </a:xfrm>
            <a:prstGeom prst="bentConnector2">
              <a:avLst/>
            </a:prstGeom>
            <a:ln w="28575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/>
            <p:nvPr/>
          </p:nvCxnSpPr>
          <p:spPr>
            <a:xfrm flipV="1">
              <a:off x="7016881" y="3869824"/>
              <a:ext cx="918399" cy="531446"/>
            </a:xfrm>
            <a:prstGeom prst="bentConnector2">
              <a:avLst/>
            </a:prstGeom>
            <a:ln w="28575">
              <a:solidFill>
                <a:schemeClr val="accent1">
                  <a:lumMod val="10000"/>
                </a:schemeClr>
              </a:solidFill>
              <a:headEnd w="lg" len="med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ounded Rectangle 84"/>
            <p:cNvSpPr/>
            <p:nvPr/>
          </p:nvSpPr>
          <p:spPr>
            <a:xfrm>
              <a:off x="5019275" y="3559780"/>
              <a:ext cx="1180135" cy="483308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accent1">
                      <a:lumMod val="10000"/>
                    </a:schemeClr>
                  </a:solidFill>
                </a:rPr>
                <a:t>Position feedback</a:t>
              </a:r>
              <a:endParaRPr lang="en-GB" sz="12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747040" y="4234564"/>
              <a:ext cx="1291141" cy="30479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accent1">
                      <a:lumMod val="10000"/>
                    </a:schemeClr>
                  </a:solidFill>
                </a:rPr>
                <a:t>Controller</a:t>
              </a:r>
              <a:endParaRPr lang="en-GB" sz="12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sp>
        <p:nvSpPr>
          <p:cNvPr id="75" name="Content Placeholder 12"/>
          <p:cNvSpPr>
            <a:spLocks noGrp="1"/>
          </p:cNvSpPr>
          <p:nvPr>
            <p:ph idx="1"/>
          </p:nvPr>
        </p:nvSpPr>
        <p:spPr>
          <a:xfrm>
            <a:off x="415813" y="954362"/>
            <a:ext cx="6027760" cy="1676929"/>
          </a:xfrm>
        </p:spPr>
        <p:txBody>
          <a:bodyPr>
            <a:normAutofit/>
          </a:bodyPr>
          <a:lstStyle/>
          <a:p>
            <a:pPr marL="82296" algn="l"/>
            <a:r>
              <a:rPr lang="en-GB" sz="1600" b="1" u="sng" dirty="0" smtClean="0">
                <a:solidFill>
                  <a:srgbClr val="379537"/>
                </a:solidFill>
              </a:rPr>
              <a:t>Portable motorised adapter needed</a:t>
            </a:r>
          </a:p>
          <a:p>
            <a:pPr marL="493776" lvl="1" algn="l"/>
            <a:r>
              <a:rPr lang="en-GB" sz="1600" dirty="0" smtClean="0"/>
              <a:t>Position and orientation feedback coming from the absolute tracker</a:t>
            </a:r>
          </a:p>
          <a:p>
            <a:pPr marL="379476" lvl="1" indent="-342900" algn="l">
              <a:buSzPct val="80000"/>
            </a:pPr>
            <a:r>
              <a:rPr lang="en-GB" sz="1600" dirty="0" smtClean="0"/>
              <a:t>Option of permanent installation (remote </a:t>
            </a:r>
            <a:br>
              <a:rPr lang="en-GB" sz="1600" dirty="0" smtClean="0"/>
            </a:br>
            <a:r>
              <a:rPr lang="en-GB" sz="1600" dirty="0" smtClean="0"/>
              <a:t>adjustment)</a:t>
            </a:r>
          </a:p>
          <a:p>
            <a:pPr marL="779526" lvl="2" indent="-342900" algn="l">
              <a:buSzPct val="80000"/>
            </a:pPr>
            <a:r>
              <a:rPr lang="en-GB" sz="1200" dirty="0" smtClean="0"/>
              <a:t>Pos. feedback sensors as </a:t>
            </a:r>
            <a:r>
              <a:rPr lang="en-GB" sz="1200" dirty="0" err="1" smtClean="0"/>
              <a:t>eg</a:t>
            </a:r>
            <a:r>
              <a:rPr lang="en-GB" sz="1200" dirty="0" smtClean="0"/>
              <a:t>. WPS needed</a:t>
            </a:r>
          </a:p>
          <a:p>
            <a:pPr marL="493776" lvl="1" algn="l">
              <a:buSzPct val="80000"/>
            </a:pPr>
            <a:endParaRPr lang="en-GB" sz="1800" dirty="0" smtClean="0">
              <a:solidFill>
                <a:srgbClr val="379537"/>
              </a:solidFill>
            </a:endParaRPr>
          </a:p>
          <a:p>
            <a:pPr algn="l"/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Motorized adapter functional prototype designed </a:t>
            </a:r>
            <a:br>
              <a:rPr lang="en-GB" sz="2400" dirty="0" smtClean="0"/>
            </a:br>
            <a:r>
              <a:rPr lang="en-GB" sz="2400" dirty="0" smtClean="0"/>
              <a:t>and preliminarily tested</a:t>
            </a:r>
            <a:endParaRPr lang="en-GB" sz="2400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402756" y="1019530"/>
            <a:ext cx="4993026" cy="351489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Mechanical design</a:t>
            </a:r>
          </a:p>
          <a:p>
            <a:pPr lvl="1" algn="l"/>
            <a:r>
              <a:rPr lang="en-GB" sz="1600" dirty="0" smtClean="0"/>
              <a:t>Light and compact </a:t>
            </a:r>
          </a:p>
          <a:p>
            <a:pPr lvl="1" algn="l"/>
            <a:r>
              <a:rPr lang="en-GB" sz="1600" b="1" dirty="0" smtClean="0"/>
              <a:t>Mobility</a:t>
            </a:r>
            <a:r>
              <a:rPr lang="en-GB" sz="1600" dirty="0" smtClean="0"/>
              <a:t> – fast auto-lock </a:t>
            </a:r>
            <a:br>
              <a:rPr lang="en-GB" sz="1600" dirty="0" smtClean="0"/>
            </a:br>
            <a:r>
              <a:rPr lang="en-GB" sz="1600" dirty="0" smtClean="0"/>
              <a:t>mechanism</a:t>
            </a:r>
          </a:p>
          <a:p>
            <a:pPr lvl="1" algn="l"/>
            <a:r>
              <a:rPr lang="en-GB" sz="1600" dirty="0" smtClean="0"/>
              <a:t>Build-in sensors</a:t>
            </a:r>
          </a:p>
          <a:p>
            <a:pPr marL="448056" lvl="1" indent="0" algn="l">
              <a:buNone/>
            </a:pPr>
            <a:endParaRPr lang="en-GB" sz="1600" dirty="0" smtClean="0"/>
          </a:p>
          <a:p>
            <a:pPr algn="l"/>
            <a:r>
              <a:rPr lang="en-GB" sz="1800" dirty="0" smtClean="0"/>
              <a:t>Control algorithms adopted to </a:t>
            </a:r>
            <a:br>
              <a:rPr lang="en-GB" sz="1800" dirty="0" smtClean="0"/>
            </a:br>
            <a:r>
              <a:rPr lang="en-GB" sz="1800" dirty="0" smtClean="0"/>
              <a:t>automated and semi-manual use</a:t>
            </a:r>
          </a:p>
          <a:p>
            <a:pPr lvl="1" algn="l"/>
            <a:r>
              <a:rPr lang="en-GB" sz="1600" dirty="0" smtClean="0"/>
              <a:t>Feedback </a:t>
            </a:r>
            <a:r>
              <a:rPr lang="en-GB" sz="1600" dirty="0" err="1" smtClean="0"/>
              <a:t>tunel</a:t>
            </a:r>
            <a:r>
              <a:rPr lang="en-GB" sz="1600" dirty="0" smtClean="0"/>
              <a:t> measurements (</a:t>
            </a:r>
            <a:r>
              <a:rPr lang="en-GB" sz="1600" dirty="0" err="1" smtClean="0"/>
              <a:t>eg</a:t>
            </a:r>
            <a:r>
              <a:rPr lang="en-GB" sz="1600" dirty="0" smtClean="0"/>
              <a:t>. Laser tracker or position sensors)</a:t>
            </a:r>
            <a:endParaRPr lang="en-GB" sz="1800" b="1" dirty="0" smtClean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06687" y="3070672"/>
            <a:ext cx="887668" cy="169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258" y="3120137"/>
            <a:ext cx="1408219" cy="17050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843558"/>
            <a:ext cx="2970410" cy="19523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7412" y="2091515"/>
            <a:ext cx="1834071" cy="97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3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8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Autofit/>
          </a:bodyPr>
          <a:lstStyle/>
          <a:p>
            <a:r>
              <a:rPr lang="en-GB" sz="2400" dirty="0" smtClean="0"/>
              <a:t>Motorized adapter functional prototype designed </a:t>
            </a:r>
            <a:br>
              <a:rPr lang="en-GB" sz="2400" dirty="0" smtClean="0"/>
            </a:br>
            <a:r>
              <a:rPr lang="en-GB" sz="2400" dirty="0" smtClean="0"/>
              <a:t>and preliminarily tested</a:t>
            </a:r>
            <a:endParaRPr lang="en-GB" sz="2400" dirty="0"/>
          </a:p>
        </p:txBody>
      </p:sp>
      <p:pic>
        <p:nvPicPr>
          <p:cNvPr id="2" name="Adapt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632" y="771550"/>
            <a:ext cx="704078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5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Standardized adjustment solution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707654"/>
            <a:ext cx="3679490" cy="3282195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3888" y="3507854"/>
            <a:ext cx="887668" cy="169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3965462" y="2211710"/>
            <a:ext cx="2838786" cy="150193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alpha val="6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991200" y="3003798"/>
            <a:ext cx="1948952" cy="720523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alpha val="6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07722" y="2860496"/>
            <a:ext cx="3881460" cy="863825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101600">
              <a:schemeClr val="accent1">
                <a:alpha val="6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11" y="880688"/>
            <a:ext cx="8713810" cy="248315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20000"/>
              </a:lnSpc>
            </a:pPr>
            <a:r>
              <a:rPr lang="en-GB" sz="1600" dirty="0" smtClean="0"/>
              <a:t>Universal adjustment platform based on vertical/horizontal Stewart platform configuration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Regulation knobs accessible on one side of platform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Easy and ergonomic manual operation, fast manual adjustment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Standardized interface to regulation knobs – possibility </a:t>
            </a:r>
            <a:br>
              <a:rPr lang="en-GB" sz="1400" dirty="0" smtClean="0"/>
            </a:br>
            <a:r>
              <a:rPr lang="en-GB" sz="1400" dirty="0" smtClean="0"/>
              <a:t>to easy connect the motorized adapter</a:t>
            </a:r>
          </a:p>
          <a:p>
            <a:pPr algn="l">
              <a:lnSpc>
                <a:spcPct val="120000"/>
              </a:lnSpc>
            </a:pPr>
            <a:r>
              <a:rPr lang="en-GB" sz="1800" dirty="0" smtClean="0"/>
              <a:t>Full remote adjustment control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Upgrade in position sensors </a:t>
            </a:r>
            <a:br>
              <a:rPr lang="en-GB" sz="1400" dirty="0" smtClean="0"/>
            </a:br>
            <a:r>
              <a:rPr lang="en-GB" sz="1400" dirty="0" smtClean="0"/>
              <a:t>(</a:t>
            </a:r>
            <a:r>
              <a:rPr lang="en-GB" sz="1400" dirty="0" err="1" smtClean="0"/>
              <a:t>eg</a:t>
            </a:r>
            <a:r>
              <a:rPr lang="en-GB" sz="1400" dirty="0" smtClean="0"/>
              <a:t>. WPS, inclinometers, HLS)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Easy integration of permanent motors</a:t>
            </a:r>
          </a:p>
        </p:txBody>
      </p:sp>
    </p:spTree>
    <p:extLst>
      <p:ext uri="{BB962C8B-B14F-4D97-AF65-F5344CB8AC3E}">
        <p14:creationId xmlns:p14="http://schemas.microsoft.com/office/powerpoint/2010/main" val="7424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30" y="790656"/>
            <a:ext cx="5990478" cy="628966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1600" dirty="0" smtClean="0"/>
              <a:t>Standardization of alignment mechanics</a:t>
            </a:r>
            <a:endParaRPr lang="en-GB" sz="1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39" y="2430371"/>
            <a:ext cx="1359170" cy="7017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1505944"/>
            <a:ext cx="3168352" cy="16549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6" y="1247258"/>
            <a:ext cx="1467630" cy="1268057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9183">
            <a:off x="7052101" y="1366153"/>
            <a:ext cx="1256773" cy="14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2220" y="995954"/>
            <a:ext cx="865874" cy="185310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4283968" y="2603836"/>
            <a:ext cx="504056" cy="36380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239852" y="2756236"/>
            <a:ext cx="504056" cy="36380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flipH="1" flipV="1">
            <a:off x="1984427" y="2849056"/>
            <a:ext cx="1255425" cy="890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1705396" y="2255569"/>
            <a:ext cx="2578573" cy="4743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201776" y="2639167"/>
            <a:ext cx="215781" cy="23413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535996" y="2829128"/>
            <a:ext cx="695006" cy="4867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17549" y="3091449"/>
            <a:ext cx="2076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Standardized vertical/radial </a:t>
            </a:r>
            <a:br>
              <a:rPr lang="en-GB" sz="1200" dirty="0" smtClean="0"/>
            </a:br>
            <a:r>
              <a:rPr lang="en-GB" sz="1200" dirty="0" smtClean="0"/>
              <a:t>actuators mechanics 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629273" y="3258568"/>
            <a:ext cx="1802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Standardized regulation</a:t>
            </a:r>
            <a:br>
              <a:rPr lang="en-GB" sz="1200" dirty="0" smtClean="0"/>
            </a:br>
            <a:r>
              <a:rPr lang="en-GB" sz="1200" dirty="0" smtClean="0"/>
              <a:t>and blocking interface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477373" y="2829089"/>
            <a:ext cx="159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Standardized way of</a:t>
            </a:r>
            <a:br>
              <a:rPr lang="en-GB" sz="1200" dirty="0" smtClean="0"/>
            </a:br>
            <a:r>
              <a:rPr lang="en-GB" sz="1200" dirty="0" smtClean="0"/>
              <a:t>joints design</a:t>
            </a:r>
            <a:endParaRPr lang="en-GB" sz="1200" dirty="0"/>
          </a:p>
        </p:txBody>
      </p:sp>
      <p:sp>
        <p:nvSpPr>
          <p:cNvPr id="27" name="Oval 26"/>
          <p:cNvSpPr/>
          <p:nvPr/>
        </p:nvSpPr>
        <p:spPr>
          <a:xfrm rot="19872955">
            <a:off x="5171343" y="1920791"/>
            <a:ext cx="304703" cy="6695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440552" y="3720233"/>
            <a:ext cx="7176832" cy="6289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GB" sz="1400" dirty="0" smtClean="0"/>
              <a:t>Needed discussion with all interested users to recognize all  requirements and future parameters:</a:t>
            </a:r>
          </a:p>
          <a:p>
            <a:pPr lvl="1" algn="l">
              <a:lnSpc>
                <a:spcPct val="120000"/>
              </a:lnSpc>
            </a:pPr>
            <a:r>
              <a:rPr lang="en-GB" sz="1000" dirty="0" smtClean="0"/>
              <a:t>Mechanisms accuracies, resolution, stiffness</a:t>
            </a:r>
          </a:p>
          <a:p>
            <a:pPr lvl="1" algn="l">
              <a:lnSpc>
                <a:spcPct val="120000"/>
              </a:lnSpc>
            </a:pPr>
            <a:r>
              <a:rPr lang="en-GB" sz="900" dirty="0" smtClean="0"/>
              <a:t>Platform dimensions limitations, actuators dimensions</a:t>
            </a:r>
          </a:p>
          <a:p>
            <a:pPr lvl="1" algn="l">
              <a:lnSpc>
                <a:spcPct val="120000"/>
              </a:lnSpc>
            </a:pPr>
            <a:r>
              <a:rPr lang="en-GB" sz="900" dirty="0" smtClean="0"/>
              <a:t>Maximal loads, external forces, etc.</a:t>
            </a:r>
          </a:p>
          <a:p>
            <a:pPr algn="l">
              <a:lnSpc>
                <a:spcPct val="120000"/>
              </a:lnSpc>
            </a:pPr>
            <a:r>
              <a:rPr lang="en-GB" sz="1300" dirty="0" smtClean="0"/>
              <a:t>Validation of solutions chosen</a:t>
            </a:r>
          </a:p>
        </p:txBody>
      </p:sp>
      <p:pic>
        <p:nvPicPr>
          <p:cNvPr id="30" name="Picture 2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144" y="890973"/>
            <a:ext cx="1285416" cy="8653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Straight Arrow Connector 30"/>
          <p:cNvCxnSpPr/>
          <p:nvPr/>
        </p:nvCxnSpPr>
        <p:spPr>
          <a:xfrm flipV="1">
            <a:off x="5467588" y="1954226"/>
            <a:ext cx="1403953" cy="2667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GSZ series screw jack Tr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54" y="1098278"/>
            <a:ext cx="1078383" cy="91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/>
          <p:nvPr/>
        </p:nvPicPr>
        <p:blipFill>
          <a:blip r:embed="rId9"/>
          <a:stretch>
            <a:fillRect/>
          </a:stretch>
        </p:blipFill>
        <p:spPr>
          <a:xfrm>
            <a:off x="168258" y="1767703"/>
            <a:ext cx="508075" cy="665464"/>
          </a:xfrm>
          <a:prstGeom prst="rect">
            <a:avLst/>
          </a:prstGeom>
        </p:spPr>
      </p:pic>
      <p:pic>
        <p:nvPicPr>
          <p:cNvPr id="1028" name="Picture 4" descr="Znalezione obrazy dla zapytania precise spherical join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630" y="392399"/>
            <a:ext cx="1001544" cy="76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Znalezione obrazy dla zapytania precise spherical join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589" y="2020592"/>
            <a:ext cx="570043" cy="63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>
            <a:normAutofit/>
          </a:bodyPr>
          <a:lstStyle/>
          <a:p>
            <a:r>
              <a:rPr lang="en-GB" dirty="0" smtClean="0"/>
              <a:t>Standardized adjustment 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66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Case of collimators alignment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1880" y="907312"/>
            <a:ext cx="5328592" cy="628966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GB" sz="1600" dirty="0" smtClean="0"/>
              <a:t>Universal adjustment platform can be easily adopted for adjustment solution for collimators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Range of X-Y +/- 10mm and +/-10mrad of roll-pitch-yaw adjustment feasible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Accuracy, resolution, stiffness to be defined</a:t>
            </a:r>
          </a:p>
          <a:p>
            <a:pPr lvl="1" algn="l">
              <a:lnSpc>
                <a:spcPct val="120000"/>
              </a:lnSpc>
            </a:pPr>
            <a:r>
              <a:rPr lang="en-GB" sz="1400" dirty="0" smtClean="0"/>
              <a:t>Space below collimator seems sufficient to integrate the platform mechanics</a:t>
            </a:r>
          </a:p>
          <a:p>
            <a:pPr lvl="1" algn="l">
              <a:lnSpc>
                <a:spcPct val="120000"/>
              </a:lnSpc>
            </a:pPr>
            <a:endParaRPr lang="en-GB" sz="1400" dirty="0" smtClean="0"/>
          </a:p>
          <a:p>
            <a:pPr lvl="1" algn="l">
              <a:lnSpc>
                <a:spcPct val="120000"/>
              </a:lnSpc>
            </a:pPr>
            <a:endParaRPr lang="en-GB" sz="1400" dirty="0" smtClean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221" y="3318917"/>
            <a:ext cx="2269821" cy="11856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347" y="3029123"/>
            <a:ext cx="2664359" cy="17024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945530"/>
            <a:ext cx="3007374" cy="2513448"/>
          </a:xfrm>
          <a:prstGeom prst="rect">
            <a:avLst/>
          </a:prstGeom>
        </p:spPr>
      </p:pic>
      <p:sp>
        <p:nvSpPr>
          <p:cNvPr id="29" name="Oval 28"/>
          <p:cNvSpPr/>
          <p:nvPr/>
        </p:nvSpPr>
        <p:spPr>
          <a:xfrm>
            <a:off x="3700283" y="3473960"/>
            <a:ext cx="2312788" cy="103056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939688" y="2576247"/>
            <a:ext cx="760595" cy="10036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20871827">
            <a:off x="827763" y="2285227"/>
            <a:ext cx="2162244" cy="58511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050706" y="3803910"/>
            <a:ext cx="49439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34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Proposed development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190" y="843559"/>
            <a:ext cx="8713810" cy="2592288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1800" dirty="0" smtClean="0"/>
              <a:t>Discussions with users interested, needs analysis </a:t>
            </a:r>
            <a:r>
              <a:rPr lang="en-GB" sz="1800" dirty="0" smtClean="0">
                <a:latin typeface="Calibri" panose="020F0502020204030204" pitchFamily="34" charset="0"/>
              </a:rPr>
              <a:t>→ June-July 2017</a:t>
            </a:r>
            <a:endParaRPr lang="en-GB" sz="1800" dirty="0" smtClean="0"/>
          </a:p>
          <a:p>
            <a:pPr algn="l">
              <a:lnSpc>
                <a:spcPct val="120000"/>
              </a:lnSpc>
            </a:pPr>
            <a:r>
              <a:rPr lang="en-GB" sz="1800" dirty="0" smtClean="0"/>
              <a:t>Adjustment solution standardization specification </a:t>
            </a:r>
            <a:r>
              <a:rPr lang="en-GB" sz="1800" dirty="0" smtClean="0">
                <a:latin typeface="Calibri" panose="020F0502020204030204" pitchFamily="34" charset="0"/>
              </a:rPr>
              <a:t>→ August - September 2017</a:t>
            </a:r>
          </a:p>
          <a:p>
            <a:pPr algn="l">
              <a:lnSpc>
                <a:spcPct val="120000"/>
              </a:lnSpc>
            </a:pPr>
            <a:r>
              <a:rPr lang="en-GB" sz="1800" dirty="0" smtClean="0">
                <a:latin typeface="Calibri" panose="020F0502020204030204" pitchFamily="34" charset="0"/>
              </a:rPr>
              <a:t>Platform prototype(s) studies and initial design → October 2017 – January  2018</a:t>
            </a:r>
          </a:p>
          <a:p>
            <a:pPr algn="l">
              <a:lnSpc>
                <a:spcPct val="120000"/>
              </a:lnSpc>
            </a:pPr>
            <a:r>
              <a:rPr lang="en-GB" sz="1800" dirty="0" smtClean="0">
                <a:latin typeface="Calibri" panose="020F0502020204030204" pitchFamily="34" charset="0"/>
              </a:rPr>
              <a:t>Adapter prototype studies and design → October 2017 – January  2018</a:t>
            </a:r>
          </a:p>
          <a:p>
            <a:pPr algn="l">
              <a:lnSpc>
                <a:spcPct val="120000"/>
              </a:lnSpc>
            </a:pPr>
            <a:r>
              <a:rPr lang="en-GB" sz="1800" dirty="0" smtClean="0">
                <a:latin typeface="Calibri" panose="020F0502020204030204" pitchFamily="34" charset="0"/>
              </a:rPr>
              <a:t>Prototype platforms tests, components validations →  February-September 2018</a:t>
            </a:r>
          </a:p>
          <a:p>
            <a:pPr algn="l">
              <a:lnSpc>
                <a:spcPct val="120000"/>
              </a:lnSpc>
            </a:pPr>
            <a:r>
              <a:rPr lang="en-GB" sz="1800" dirty="0" smtClean="0">
                <a:latin typeface="Calibri" panose="020F0502020204030204" pitchFamily="34" charset="0"/>
              </a:rPr>
              <a:t>Final design report, standardized solution description →  October-December 2018</a:t>
            </a:r>
          </a:p>
          <a:p>
            <a:pPr algn="l">
              <a:lnSpc>
                <a:spcPct val="120000"/>
              </a:lnSpc>
            </a:pPr>
            <a:endParaRPr lang="en-GB" sz="1800" dirty="0" smtClean="0">
              <a:latin typeface="Calibri" panose="020F0502020204030204" pitchFamily="34" charset="0"/>
            </a:endParaRPr>
          </a:p>
          <a:p>
            <a:pPr algn="l">
              <a:lnSpc>
                <a:spcPct val="120000"/>
              </a:lnSpc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3575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190" y="771550"/>
            <a:ext cx="8713810" cy="3729465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2000" dirty="0" smtClean="0"/>
              <a:t>To increase safety of Survey personnel in radiation</a:t>
            </a:r>
            <a:br>
              <a:rPr lang="en-GB" sz="2000" dirty="0" smtClean="0"/>
            </a:br>
            <a:r>
              <a:rPr lang="en-GB" sz="2000" dirty="0" smtClean="0"/>
              <a:t>zones during components alignment - change of approach in design of adjustment supports is needed</a:t>
            </a:r>
          </a:p>
          <a:p>
            <a:pPr lvl="1" algn="l">
              <a:lnSpc>
                <a:spcPct val="120000"/>
              </a:lnSpc>
            </a:pPr>
            <a:r>
              <a:rPr lang="en-GB" sz="1800" dirty="0" smtClean="0"/>
              <a:t>Intervention time optimization have to be taken as important factor during adjustment solutions design</a:t>
            </a:r>
          </a:p>
          <a:p>
            <a:pPr lvl="1" algn="l">
              <a:lnSpc>
                <a:spcPct val="120000"/>
              </a:lnSpc>
            </a:pPr>
            <a:endParaRPr lang="en-GB" sz="1800" dirty="0" smtClean="0"/>
          </a:p>
          <a:p>
            <a:pPr algn="l">
              <a:lnSpc>
                <a:spcPct val="120000"/>
              </a:lnSpc>
            </a:pPr>
            <a:r>
              <a:rPr lang="en-GB" sz="2000" dirty="0" smtClean="0"/>
              <a:t>We propose standardized, Stewart platform based </a:t>
            </a:r>
            <a:br>
              <a:rPr lang="en-GB" sz="2000" dirty="0" smtClean="0"/>
            </a:br>
            <a:r>
              <a:rPr lang="en-GB" sz="2000" dirty="0" smtClean="0"/>
              <a:t>5DOF adjustment solution, allowing easy adjustment and motorisation</a:t>
            </a:r>
            <a:br>
              <a:rPr lang="en-GB" sz="2000" dirty="0" smtClean="0"/>
            </a:br>
            <a:r>
              <a:rPr lang="en-GB" sz="2000" dirty="0" smtClean="0"/>
              <a:t>of components if needed</a:t>
            </a:r>
          </a:p>
        </p:txBody>
      </p:sp>
    </p:spTree>
    <p:extLst>
      <p:ext uri="{BB962C8B-B14F-4D97-AF65-F5344CB8AC3E}">
        <p14:creationId xmlns:p14="http://schemas.microsoft.com/office/powerpoint/2010/main" val="40933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6212" y="2018758"/>
            <a:ext cx="1533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Back up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4534422"/>
            <a:ext cx="795403" cy="609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7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2" y="1543993"/>
            <a:ext cx="7058025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299" y="2785418"/>
            <a:ext cx="14668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51124" y="4058593"/>
            <a:ext cx="171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en-US" sz="1000"/>
              <a:t>Flexural vertical support</a:t>
            </a:r>
          </a:p>
          <a:p>
            <a:pPr algn="ctr"/>
            <a:r>
              <a:rPr lang="pl-PL" altLang="en-US" sz="1000"/>
              <a:t> with wedge-profiled head </a:t>
            </a:r>
            <a:endParaRPr lang="en-GB" altLang="en-US" sz="1000"/>
          </a:p>
        </p:txBody>
      </p:sp>
      <p:cxnSp>
        <p:nvCxnSpPr>
          <p:cNvPr id="7" name="Straight Arrow Connector 11"/>
          <p:cNvCxnSpPr>
            <a:cxnSpLocks noChangeShapeType="1"/>
            <a:stCxn id="6" idx="1"/>
          </p:cNvCxnSpPr>
          <p:nvPr/>
        </p:nvCxnSpPr>
        <p:spPr bwMode="auto">
          <a:xfrm flipH="1" flipV="1">
            <a:off x="2101849" y="3780781"/>
            <a:ext cx="549275" cy="4778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1114424" y="1553518"/>
            <a:ext cx="73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en-US" sz="1000"/>
              <a:t>Threaded</a:t>
            </a:r>
          </a:p>
          <a:p>
            <a:r>
              <a:rPr lang="pl-PL" altLang="en-US" sz="1000"/>
              <a:t> wedge</a:t>
            </a:r>
            <a:endParaRPr lang="en-GB" altLang="en-US" sz="1000"/>
          </a:p>
        </p:txBody>
      </p:sp>
      <p:cxnSp>
        <p:nvCxnSpPr>
          <p:cNvPr id="9" name="Straight Arrow Connector 14"/>
          <p:cNvCxnSpPr>
            <a:cxnSpLocks noChangeShapeType="1"/>
            <a:stCxn id="8" idx="2"/>
          </p:cNvCxnSpPr>
          <p:nvPr/>
        </p:nvCxnSpPr>
        <p:spPr bwMode="auto">
          <a:xfrm>
            <a:off x="1479549" y="1953568"/>
            <a:ext cx="252413" cy="514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25"/>
          <p:cNvSpPr txBox="1">
            <a:spLocks noChangeArrowheads="1"/>
          </p:cNvSpPr>
          <p:nvPr/>
        </p:nvSpPr>
        <p:spPr bwMode="auto">
          <a:xfrm>
            <a:off x="2717799" y="3444231"/>
            <a:ext cx="15414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en-US" sz="1000"/>
              <a:t>Flexural vertical support</a:t>
            </a:r>
          </a:p>
          <a:p>
            <a:pPr algn="ctr"/>
            <a:r>
              <a:rPr lang="pl-PL" altLang="en-US" sz="1000"/>
              <a:t> sliding bearing</a:t>
            </a:r>
            <a:endParaRPr lang="en-GB" altLang="en-US" sz="1000"/>
          </a:p>
        </p:txBody>
      </p:sp>
      <p:cxnSp>
        <p:nvCxnSpPr>
          <p:cNvPr id="11" name="Straight Arrow Connector 23"/>
          <p:cNvCxnSpPr>
            <a:cxnSpLocks noChangeShapeType="1"/>
          </p:cNvCxnSpPr>
          <p:nvPr/>
        </p:nvCxnSpPr>
        <p:spPr bwMode="auto">
          <a:xfrm flipH="1" flipV="1">
            <a:off x="2405062" y="2936231"/>
            <a:ext cx="561975" cy="5080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3254374" y="1964681"/>
            <a:ext cx="14462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en-US" sz="1000"/>
              <a:t>Wedge sliding bearing</a:t>
            </a:r>
            <a:endParaRPr lang="en-GB" altLang="en-US" sz="1000"/>
          </a:p>
        </p:txBody>
      </p:sp>
      <p:cxnSp>
        <p:nvCxnSpPr>
          <p:cNvPr id="13" name="Straight Arrow Connector 29"/>
          <p:cNvCxnSpPr>
            <a:cxnSpLocks noChangeShapeType="1"/>
            <a:stCxn id="12" idx="1"/>
          </p:cNvCxnSpPr>
          <p:nvPr/>
        </p:nvCxnSpPr>
        <p:spPr bwMode="auto">
          <a:xfrm flipH="1">
            <a:off x="2822574" y="2086918"/>
            <a:ext cx="431800" cy="2778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34"/>
          <p:cNvSpPr txBox="1">
            <a:spLocks noChangeArrowheads="1"/>
          </p:cNvSpPr>
          <p:nvPr/>
        </p:nvSpPr>
        <p:spPr bwMode="auto">
          <a:xfrm>
            <a:off x="3067049" y="1629718"/>
            <a:ext cx="1406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en-US" sz="1000" dirty="0"/>
              <a:t>Belleville spring stack</a:t>
            </a:r>
            <a:endParaRPr lang="en-GB" altLang="en-US" sz="1000" dirty="0"/>
          </a:p>
        </p:txBody>
      </p:sp>
      <p:cxnSp>
        <p:nvCxnSpPr>
          <p:cNvPr id="15" name="Straight Arrow Connector 30720"/>
          <p:cNvCxnSpPr>
            <a:cxnSpLocks noChangeShapeType="1"/>
          </p:cNvCxnSpPr>
          <p:nvPr/>
        </p:nvCxnSpPr>
        <p:spPr bwMode="auto">
          <a:xfrm flipH="1">
            <a:off x="2455862" y="1753543"/>
            <a:ext cx="611187" cy="2111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38"/>
          <p:cNvSpPr txBox="1">
            <a:spLocks noChangeArrowheads="1"/>
          </p:cNvSpPr>
          <p:nvPr/>
        </p:nvSpPr>
        <p:spPr bwMode="auto">
          <a:xfrm>
            <a:off x="5049837" y="1659881"/>
            <a:ext cx="11636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en-US" sz="1000" dirty="0"/>
              <a:t>Regulation screw</a:t>
            </a:r>
            <a:endParaRPr lang="en-GB" altLang="en-US" sz="1000" dirty="0"/>
          </a:p>
        </p:txBody>
      </p:sp>
      <p:cxnSp>
        <p:nvCxnSpPr>
          <p:cNvPr id="17" name="Straight Arrow Connector 30725"/>
          <p:cNvCxnSpPr>
            <a:cxnSpLocks noChangeShapeType="1"/>
            <a:stCxn id="16" idx="2"/>
          </p:cNvCxnSpPr>
          <p:nvPr/>
        </p:nvCxnSpPr>
        <p:spPr bwMode="auto">
          <a:xfrm flipH="1">
            <a:off x="5307012" y="1905943"/>
            <a:ext cx="325437" cy="6032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6349999" y="3649018"/>
            <a:ext cx="1452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en-US" sz="1000" dirty="0"/>
              <a:t>Regulation screw</a:t>
            </a:r>
          </a:p>
          <a:p>
            <a:pPr algn="ctr"/>
            <a:r>
              <a:rPr lang="pl-PL" altLang="en-US" sz="1000" dirty="0"/>
              <a:t>bearing unit</a:t>
            </a:r>
          </a:p>
          <a:p>
            <a:pPr algn="ctr"/>
            <a:r>
              <a:rPr lang="pl-PL" altLang="en-US" sz="1000" dirty="0"/>
              <a:t>(2 flat needle bearings</a:t>
            </a:r>
          </a:p>
          <a:p>
            <a:pPr algn="ctr"/>
            <a:r>
              <a:rPr lang="pl-PL" altLang="en-US" sz="1000" dirty="0"/>
              <a:t>+ tightening screw)  </a:t>
            </a:r>
            <a:endParaRPr lang="en-GB" altLang="en-US" sz="1000" dirty="0"/>
          </a:p>
        </p:txBody>
      </p:sp>
      <p:cxnSp>
        <p:nvCxnSpPr>
          <p:cNvPr id="19" name="Straight Arrow Connector 30729"/>
          <p:cNvCxnSpPr>
            <a:cxnSpLocks noChangeShapeType="1"/>
            <a:stCxn id="18" idx="0"/>
          </p:cNvCxnSpPr>
          <p:nvPr/>
        </p:nvCxnSpPr>
        <p:spPr bwMode="auto">
          <a:xfrm flipV="1">
            <a:off x="7075487" y="2652068"/>
            <a:ext cx="715962" cy="9969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1055378" y="560299"/>
            <a:ext cx="5233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Vertical regulation unit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824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smtClean="0"/>
              <a:t>HL-LHC residual doses vs. access constraints</a:t>
            </a:r>
          </a:p>
          <a:p>
            <a:pPr algn="l"/>
            <a:r>
              <a:rPr lang="en-GB" sz="2000" dirty="0" smtClean="0"/>
              <a:t>Typical issues with position adjustment </a:t>
            </a:r>
          </a:p>
          <a:p>
            <a:pPr algn="l"/>
            <a:r>
              <a:rPr lang="en-GB" sz="2000" dirty="0" smtClean="0"/>
              <a:t>Alignment system requirements</a:t>
            </a:r>
          </a:p>
          <a:p>
            <a:pPr algn="l"/>
            <a:r>
              <a:rPr lang="en-GB" sz="2000" dirty="0" smtClean="0"/>
              <a:t>Universal adjustment platform - CLIC DBQ support example</a:t>
            </a:r>
          </a:p>
          <a:p>
            <a:pPr algn="l"/>
            <a:r>
              <a:rPr lang="en-GB" sz="2000" dirty="0" smtClean="0"/>
              <a:t>Standardized adjustment solution</a:t>
            </a:r>
          </a:p>
          <a:p>
            <a:pPr algn="l"/>
            <a:r>
              <a:rPr lang="en-GB" sz="2000" dirty="0" smtClean="0"/>
              <a:t>Case of collimators alignment</a:t>
            </a:r>
          </a:p>
          <a:p>
            <a:pPr algn="l"/>
            <a:r>
              <a:rPr lang="en-GB" sz="2000" dirty="0" smtClean="0"/>
              <a:t>Universal adjustment platform – R&amp;D schedule</a:t>
            </a:r>
          </a:p>
          <a:p>
            <a:pPr algn="l"/>
            <a:r>
              <a:rPr lang="en-GB" sz="2000" dirty="0" smtClean="0"/>
              <a:t>Summary</a:t>
            </a:r>
            <a:endParaRPr lang="en-GB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2498788"/>
            <a:ext cx="5715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42988"/>
            <a:ext cx="2078037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6659563" y="3722751"/>
            <a:ext cx="1192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en-US" sz="1000"/>
              <a:t>Differential thread</a:t>
            </a:r>
          </a:p>
          <a:p>
            <a:pPr algn="ctr"/>
            <a:r>
              <a:rPr lang="pl-PL" altLang="en-US" sz="1000"/>
              <a:t>regulation screw</a:t>
            </a:r>
            <a:endParaRPr lang="en-GB" altLang="en-US" sz="1000"/>
          </a:p>
        </p:txBody>
      </p:sp>
      <p:cxnSp>
        <p:nvCxnSpPr>
          <p:cNvPr id="7" name="Straight Arrow Connector 4"/>
          <p:cNvCxnSpPr>
            <a:cxnSpLocks noChangeShapeType="1"/>
            <a:stCxn id="5" idx="1"/>
          </p:cNvCxnSpPr>
          <p:nvPr/>
        </p:nvCxnSpPr>
        <p:spPr bwMode="auto">
          <a:xfrm flipH="1" flipV="1">
            <a:off x="5651500" y="3075051"/>
            <a:ext cx="1008063" cy="8477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20"/>
          <p:cNvSpPr txBox="1">
            <a:spLocks noChangeArrowheads="1"/>
          </p:cNvSpPr>
          <p:nvPr/>
        </p:nvSpPr>
        <p:spPr bwMode="auto">
          <a:xfrm>
            <a:off x="2779713" y="1876488"/>
            <a:ext cx="18716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altLang="en-US" sz="1000"/>
              <a:t>Flexural horizontal support.</a:t>
            </a:r>
          </a:p>
          <a:p>
            <a:pPr algn="ctr"/>
            <a:r>
              <a:rPr lang="pl-PL" altLang="en-US" sz="1000"/>
              <a:t>One end threaded </a:t>
            </a:r>
          </a:p>
          <a:p>
            <a:pPr algn="ctr"/>
            <a:r>
              <a:rPr lang="pl-PL" altLang="en-US" sz="1000"/>
              <a:t>(as a part of regulation screw)</a:t>
            </a:r>
          </a:p>
        </p:txBody>
      </p:sp>
      <p:cxnSp>
        <p:nvCxnSpPr>
          <p:cNvPr id="9" name="Straight Arrow Connector 13"/>
          <p:cNvCxnSpPr>
            <a:cxnSpLocks noChangeShapeType="1"/>
            <a:stCxn id="5" idx="0"/>
          </p:cNvCxnSpPr>
          <p:nvPr/>
        </p:nvCxnSpPr>
        <p:spPr bwMode="auto">
          <a:xfrm flipV="1">
            <a:off x="7256463" y="2154301"/>
            <a:ext cx="752475" cy="15684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17"/>
          <p:cNvCxnSpPr>
            <a:cxnSpLocks noChangeShapeType="1"/>
            <a:stCxn id="8" idx="2"/>
          </p:cNvCxnSpPr>
          <p:nvPr/>
        </p:nvCxnSpPr>
        <p:spPr bwMode="auto">
          <a:xfrm>
            <a:off x="3714750" y="2430526"/>
            <a:ext cx="352425" cy="644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25"/>
          <p:cNvSpPr txBox="1">
            <a:spLocks noChangeArrowheads="1"/>
          </p:cNvSpPr>
          <p:nvPr/>
        </p:nvSpPr>
        <p:spPr bwMode="auto">
          <a:xfrm>
            <a:off x="398463" y="2228913"/>
            <a:ext cx="2085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pl-PL" altLang="en-US" sz="1000"/>
              <a:t>DB Quad platform clamping block</a:t>
            </a:r>
          </a:p>
        </p:txBody>
      </p:sp>
      <p:cxnSp>
        <p:nvCxnSpPr>
          <p:cNvPr id="12" name="Straight Arrow Connector 21"/>
          <p:cNvCxnSpPr>
            <a:cxnSpLocks noChangeShapeType="1"/>
            <a:stCxn id="11" idx="2"/>
          </p:cNvCxnSpPr>
          <p:nvPr/>
        </p:nvCxnSpPr>
        <p:spPr bwMode="auto">
          <a:xfrm>
            <a:off x="1441450" y="2474976"/>
            <a:ext cx="322263" cy="4556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06582" y="415770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Horizontal regulation unit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526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908" t="10437" r="7064" b="3114"/>
          <a:stretch/>
        </p:blipFill>
        <p:spPr>
          <a:xfrm>
            <a:off x="6375933" y="3243409"/>
            <a:ext cx="2667000" cy="143086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720800" y="1533600"/>
            <a:ext cx="2383200" cy="1101600"/>
          </a:xfrm>
          <a:prstGeom prst="rect">
            <a:avLst/>
          </a:prstGeom>
          <a:solidFill>
            <a:srgbClr val="00B0F0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720800" y="2635200"/>
            <a:ext cx="2383200" cy="1101600"/>
          </a:xfrm>
          <a:prstGeom prst="rect">
            <a:avLst/>
          </a:prstGeom>
          <a:solidFill>
            <a:srgbClr val="FF0000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5838" y="243840"/>
            <a:ext cx="3939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cs typeface="Aharoni" panose="02010803020104030203" pitchFamily="2" charset="-79"/>
              </a:rPr>
              <a:t>Stiffness results</a:t>
            </a:r>
            <a:endParaRPr lang="en-GB" sz="4000" dirty="0">
              <a:cs typeface="Aharoni" panose="02010803020104030203" pitchFamily="2" charset="-79"/>
            </a:endParaRPr>
          </a:p>
        </p:txBody>
      </p:sp>
      <p:pic>
        <p:nvPicPr>
          <p:cNvPr id="5" name="Content Placeholder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462" y="1331459"/>
            <a:ext cx="4040188" cy="269025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828800" y="1877568"/>
            <a:ext cx="1959864" cy="749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773936" y="1700073"/>
            <a:ext cx="359664" cy="927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165838" y="959550"/>
            <a:ext cx="1711730" cy="972882"/>
          </a:xfrm>
          <a:prstGeom prst="roundRect">
            <a:avLst>
              <a:gd name="adj" fmla="val 40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Maximum deformation along X axis is about </a:t>
            </a:r>
            <a:r>
              <a:rPr lang="en-GB" sz="20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2.5</a:t>
            </a:r>
            <a:r>
              <a:rPr lang="en-GB" sz="1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micron</a:t>
            </a:r>
            <a:endParaRPr lang="en-GB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828800" y="2701008"/>
            <a:ext cx="1249680" cy="9449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6" idx="3"/>
          </p:cNvCxnSpPr>
          <p:nvPr/>
        </p:nvCxnSpPr>
        <p:spPr>
          <a:xfrm flipV="1">
            <a:off x="1828800" y="2529073"/>
            <a:ext cx="1011424" cy="10924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117070" y="3161293"/>
            <a:ext cx="1711730" cy="920496"/>
          </a:xfrm>
          <a:prstGeom prst="roundRect">
            <a:avLst>
              <a:gd name="adj" fmla="val 40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And along Y axis is less than </a:t>
            </a:r>
            <a:r>
              <a:rPr lang="en-GB" sz="20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0.5</a:t>
            </a:r>
            <a:r>
              <a:rPr lang="en-GB" sz="1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micron</a:t>
            </a:r>
            <a:endParaRPr lang="en-GB" sz="1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8" name="Content Placeholder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278" y="3301110"/>
            <a:ext cx="1599655" cy="1199387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4912650" y="368536"/>
            <a:ext cx="3459000" cy="2663073"/>
            <a:chOff x="4600898" y="570637"/>
            <a:chExt cx="3459000" cy="266307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0513" y="1152474"/>
              <a:ext cx="3159385" cy="2081236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828839" y="2159325"/>
              <a:ext cx="1104790" cy="400110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7F3E"/>
                  </a:solidFill>
                </a:rPr>
                <a:t>F=100N</a:t>
              </a:r>
              <a:endParaRPr lang="en-GB" sz="2000" dirty="0">
                <a:solidFill>
                  <a:srgbClr val="FF7F3E"/>
                </a:solidFill>
              </a:endParaRPr>
            </a:p>
          </p:txBody>
        </p:sp>
        <p:sp>
          <p:nvSpPr>
            <p:cNvPr id="23" name="Circular Arrow 22"/>
            <p:cNvSpPr/>
            <p:nvPr/>
          </p:nvSpPr>
          <p:spPr>
            <a:xfrm rot="10800000">
              <a:off x="5807220" y="1648800"/>
              <a:ext cx="991660" cy="986400"/>
            </a:xfrm>
            <a:prstGeom prst="circular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Arrow Connector 27"/>
            <p:cNvCxnSpPr>
              <a:endCxn id="33" idx="1"/>
            </p:cNvCxnSpPr>
            <p:nvPr/>
          </p:nvCxnSpPr>
          <p:spPr>
            <a:xfrm flipV="1">
              <a:off x="6265134" y="755303"/>
              <a:ext cx="8982" cy="1329097"/>
            </a:xfrm>
            <a:prstGeom prst="straightConnector1">
              <a:avLst/>
            </a:prstGeom>
            <a:ln w="31750">
              <a:solidFill>
                <a:srgbClr val="00B050"/>
              </a:solidFill>
              <a:headEnd type="none" w="lg" len="med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4690533" y="2084400"/>
              <a:ext cx="1574601" cy="0"/>
            </a:xfrm>
            <a:prstGeom prst="straightConnector1">
              <a:avLst/>
            </a:prstGeom>
            <a:ln w="31750">
              <a:solidFill>
                <a:srgbClr val="FF2929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ircular Arrow 23"/>
            <p:cNvSpPr/>
            <p:nvPr/>
          </p:nvSpPr>
          <p:spPr>
            <a:xfrm>
              <a:off x="5791775" y="1522079"/>
              <a:ext cx="991661" cy="1006994"/>
            </a:xfrm>
            <a:prstGeom prst="circularArrow">
              <a:avLst/>
            </a:prstGeom>
            <a:gradFill>
              <a:gsLst>
                <a:gs pos="0">
                  <a:srgbClr val="C00000"/>
                </a:gs>
                <a:gs pos="25000">
                  <a:srgbClr val="FF0000"/>
                </a:gs>
                <a:gs pos="38000">
                  <a:srgbClr val="FF0000"/>
                </a:gs>
                <a:gs pos="55000">
                  <a:srgbClr val="FF0000"/>
                </a:gs>
                <a:gs pos="80000">
                  <a:srgbClr val="FF0000"/>
                </a:gs>
                <a:gs pos="88000">
                  <a:srgbClr val="FF0000"/>
                </a:gs>
                <a:gs pos="100000">
                  <a:srgbClr val="C00000"/>
                </a:gs>
              </a:gsLst>
            </a:gra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74116" y="570637"/>
              <a:ext cx="325730" cy="369332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Z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00898" y="211596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X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H="1">
            <a:off x="6585870" y="1869161"/>
            <a:ext cx="653130" cy="13138"/>
          </a:xfrm>
          <a:prstGeom prst="straightConnector1">
            <a:avLst/>
          </a:prstGeom>
          <a:ln w="44450">
            <a:solidFill>
              <a:srgbClr val="FF7F3E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867349" y="313292"/>
            <a:ext cx="1315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Force load in XZ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Vertical movement (Y axis)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49" y="952333"/>
            <a:ext cx="4632468" cy="347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6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Roll movement (Z axis angle)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12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Roll movement (Z axis angle)</a:t>
            </a:r>
            <a:endParaRPr lang="en-GB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3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Pitch movement (X axis angle)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Pitch movement (X axis angle)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5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Yaw movement (Y axis angle)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9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Yaw movement (Y axis angle)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9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XZ plane deformation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64" y="1016341"/>
            <a:ext cx="3361383" cy="2664000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990083"/>
            <a:ext cx="4040188" cy="269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0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11560" y="225943"/>
            <a:ext cx="8532440" cy="705332"/>
          </a:xfrm>
        </p:spPr>
        <p:txBody>
          <a:bodyPr>
            <a:noAutofit/>
          </a:bodyPr>
          <a:lstStyle/>
          <a:p>
            <a:r>
              <a:rPr lang="en-GB" dirty="0" smtClean="0"/>
              <a:t>HL-LHC residual doses estimation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927450"/>
            <a:ext cx="5400600" cy="414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XZ plane deformation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65" y="1018873"/>
            <a:ext cx="3361382" cy="266400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990083"/>
            <a:ext cx="4040188" cy="269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XY </a:t>
            </a:r>
            <a:r>
              <a:rPr lang="en-GB" dirty="0"/>
              <a:t>plane deformation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865" y="952500"/>
            <a:ext cx="2694094" cy="2765425"/>
          </a:xfrm>
        </p:spPr>
      </p:pic>
    </p:spTree>
    <p:extLst>
      <p:ext uri="{BB962C8B-B14F-4D97-AF65-F5344CB8AC3E}">
        <p14:creationId xmlns:p14="http://schemas.microsoft.com/office/powerpoint/2010/main" val="95630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XY </a:t>
            </a:r>
            <a:r>
              <a:rPr lang="en-GB" dirty="0"/>
              <a:t>plane deformation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865" y="952500"/>
            <a:ext cx="2694094" cy="2765425"/>
          </a:xfrm>
        </p:spPr>
      </p:pic>
    </p:spTree>
    <p:extLst>
      <p:ext uri="{BB962C8B-B14F-4D97-AF65-F5344CB8AC3E}">
        <p14:creationId xmlns:p14="http://schemas.microsoft.com/office/powerpoint/2010/main" val="20942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YZ </a:t>
            </a:r>
            <a:r>
              <a:rPr lang="en-GB" dirty="0"/>
              <a:t>plane deformation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67" y="952500"/>
            <a:ext cx="2427491" cy="2765425"/>
          </a:xfrm>
        </p:spPr>
      </p:pic>
    </p:spTree>
    <p:extLst>
      <p:ext uri="{BB962C8B-B14F-4D97-AF65-F5344CB8AC3E}">
        <p14:creationId xmlns:p14="http://schemas.microsoft.com/office/powerpoint/2010/main" val="30854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YZ </a:t>
            </a:r>
            <a:r>
              <a:rPr lang="en-GB" dirty="0"/>
              <a:t>plane deformation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67" y="952500"/>
            <a:ext cx="2427491" cy="2765425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33133" y="952500"/>
            <a:ext cx="3688322" cy="276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1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11560" y="225943"/>
            <a:ext cx="8532440" cy="705332"/>
          </a:xfrm>
        </p:spPr>
        <p:txBody>
          <a:bodyPr>
            <a:noAutofit/>
          </a:bodyPr>
          <a:lstStyle/>
          <a:p>
            <a:r>
              <a:rPr lang="en-GB" dirty="0" smtClean="0"/>
              <a:t>Typical issues with position adjustment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564" y="2859783"/>
            <a:ext cx="2807752" cy="21058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514" y="2849516"/>
            <a:ext cx="2167317" cy="21160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515" y="931275"/>
            <a:ext cx="2167316" cy="1859243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12000" y="914401"/>
            <a:ext cx="5709514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/>
              <a:t>Crowded neighbourhood of aligned components</a:t>
            </a:r>
          </a:p>
          <a:p>
            <a:pPr lvl="1" algn="l"/>
            <a:r>
              <a:rPr lang="en-GB" sz="1400" dirty="0" smtClean="0"/>
              <a:t>Difficult access to regulation mechanisms/screws – (circus skills needed for some of components regulation)</a:t>
            </a:r>
          </a:p>
          <a:p>
            <a:pPr lvl="1" algn="l"/>
            <a:r>
              <a:rPr lang="en-GB" sz="1400" dirty="0" smtClean="0"/>
              <a:t>Fragile equipment around workspace – slow an careful manipulation</a:t>
            </a:r>
          </a:p>
          <a:p>
            <a:pPr algn="l"/>
            <a:r>
              <a:rPr lang="en-GB" sz="1800" dirty="0" smtClean="0"/>
              <a:t>Ergonomics of adjustment</a:t>
            </a:r>
          </a:p>
          <a:p>
            <a:pPr lvl="1" algn="l"/>
            <a:r>
              <a:rPr lang="en-GB" sz="1400" dirty="0" smtClean="0"/>
              <a:t>Mechanisms not always intuitive</a:t>
            </a:r>
          </a:p>
          <a:p>
            <a:pPr lvl="1" algn="l"/>
            <a:r>
              <a:rPr lang="en-GB" sz="1400" dirty="0" smtClean="0"/>
              <a:t>Simple mechanisms </a:t>
            </a:r>
            <a:r>
              <a:rPr lang="en-GB" sz="1400" dirty="0" smtClean="0">
                <a:latin typeface="Calibri" panose="020F0502020204030204" pitchFamily="34" charset="0"/>
              </a:rPr>
              <a:t>=&gt; </a:t>
            </a:r>
            <a:br>
              <a:rPr lang="en-GB" sz="1400" dirty="0" smtClean="0">
                <a:latin typeface="Calibri" panose="020F0502020204030204" pitchFamily="34" charset="0"/>
              </a:rPr>
            </a:br>
            <a:r>
              <a:rPr lang="en-GB" sz="1400" dirty="0" smtClean="0">
                <a:latin typeface="Calibri" panose="020F0502020204030204" pitchFamily="34" charset="0"/>
              </a:rPr>
              <a:t>big backlash =&gt; </a:t>
            </a:r>
            <a:br>
              <a:rPr lang="en-GB" sz="1400" dirty="0" smtClean="0">
                <a:latin typeface="Calibri" panose="020F0502020204030204" pitchFamily="34" charset="0"/>
              </a:rPr>
            </a:br>
            <a:r>
              <a:rPr lang="en-GB" sz="1400" dirty="0" smtClean="0">
                <a:latin typeface="Calibri" panose="020F0502020204030204" pitchFamily="34" charset="0"/>
              </a:rPr>
              <a:t>multiple measurement</a:t>
            </a:r>
            <a:r>
              <a:rPr lang="pl-PL" sz="1400" dirty="0" smtClean="0">
                <a:latin typeface="Calibri" panose="020F0502020204030204" pitchFamily="34" charset="0"/>
              </a:rPr>
              <a:t> and</a:t>
            </a:r>
            <a:r>
              <a:rPr lang="en-GB" sz="1400" dirty="0" smtClean="0">
                <a:latin typeface="Calibri" panose="020F0502020204030204" pitchFamily="34" charset="0"/>
              </a:rPr>
              <a:t/>
            </a:r>
            <a:br>
              <a:rPr lang="en-GB" sz="1400" dirty="0" smtClean="0">
                <a:latin typeface="Calibri" panose="020F0502020204030204" pitchFamily="34" charset="0"/>
              </a:rPr>
            </a:br>
            <a:r>
              <a:rPr lang="en-GB" sz="1400" dirty="0" smtClean="0">
                <a:latin typeface="Calibri" panose="020F0502020204030204" pitchFamily="34" charset="0"/>
              </a:rPr>
              <a:t>adjustment iterations</a:t>
            </a:r>
            <a:br>
              <a:rPr lang="en-GB" sz="1400" dirty="0" smtClean="0">
                <a:latin typeface="Calibri" panose="020F0502020204030204" pitchFamily="34" charset="0"/>
              </a:rPr>
            </a:br>
            <a:r>
              <a:rPr lang="en-GB" sz="1400" dirty="0" smtClean="0">
                <a:latin typeface="Calibri" panose="020F0502020204030204" pitchFamily="34" charset="0"/>
              </a:rPr>
              <a:t>needed =&gt;</a:t>
            </a:r>
          </a:p>
          <a:p>
            <a:pPr marL="457200" lvl="1" indent="0" algn="l">
              <a:buNone/>
            </a:pPr>
            <a:r>
              <a:rPr lang="en-GB" sz="1400" b="1" u="sng" dirty="0" smtClean="0">
                <a:latin typeface="Calibri" panose="020F0502020204030204" pitchFamily="34" charset="0"/>
              </a:rPr>
              <a:t>Long adjustment time</a:t>
            </a:r>
            <a:endParaRPr lang="en-GB" sz="1400" b="1" u="sng" dirty="0" smtClean="0"/>
          </a:p>
          <a:p>
            <a:pPr marL="457200" lvl="1" indent="0" algn="l">
              <a:buNone/>
            </a:pPr>
            <a:endParaRPr lang="en-GB" sz="1400" dirty="0" smtClean="0"/>
          </a:p>
          <a:p>
            <a:pPr lvl="1"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65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331640" y="225943"/>
            <a:ext cx="6583454" cy="705332"/>
          </a:xfrm>
        </p:spPr>
        <p:txBody>
          <a:bodyPr>
            <a:noAutofit/>
          </a:bodyPr>
          <a:lstStyle/>
          <a:p>
            <a:r>
              <a:rPr lang="en-GB" dirty="0" smtClean="0"/>
              <a:t>Alignment system requirements</a:t>
            </a:r>
            <a:endParaRPr lang="en-GB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042586"/>
            <a:ext cx="8462865" cy="3796113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/>
              <a:t>Limit the presence of personnel in high radiation areas:</a:t>
            </a:r>
          </a:p>
          <a:p>
            <a:pPr lvl="1" algn="l"/>
            <a:r>
              <a:rPr lang="en-GB" sz="2000" dirty="0" smtClean="0"/>
              <a:t>Easy access from transport zone </a:t>
            </a:r>
          </a:p>
          <a:p>
            <a:pPr lvl="1" algn="l"/>
            <a:r>
              <a:rPr lang="en-GB" sz="2000" dirty="0" smtClean="0"/>
              <a:t>Intuitive kinematics of adjustment system</a:t>
            </a:r>
          </a:p>
          <a:p>
            <a:pPr lvl="1" algn="l"/>
            <a:r>
              <a:rPr lang="en-GB" sz="2000" dirty="0" smtClean="0"/>
              <a:t>Possibility of position measurements from bigger distances</a:t>
            </a:r>
          </a:p>
          <a:p>
            <a:pPr lvl="1" algn="l"/>
            <a:r>
              <a:rPr lang="en-GB" sz="2000" dirty="0" smtClean="0"/>
              <a:t>Option of remote (distance) adjustment using portable motorized adapters</a:t>
            </a:r>
          </a:p>
          <a:p>
            <a:pPr algn="l"/>
            <a:r>
              <a:rPr lang="en-GB" sz="2400" dirty="0" smtClean="0"/>
              <a:t>5DOF position adjustment preferred</a:t>
            </a:r>
          </a:p>
          <a:p>
            <a:pPr lvl="1" algn="l"/>
            <a:r>
              <a:rPr lang="en-GB" sz="2000" dirty="0" smtClean="0"/>
              <a:t>Accuracy, resolution, stiffness – application dependent</a:t>
            </a:r>
          </a:p>
          <a:p>
            <a:pPr lvl="1" algn="l"/>
            <a:r>
              <a:rPr lang="en-GB" sz="2000" dirty="0" smtClean="0"/>
              <a:t>Simple robust and cheap solution</a:t>
            </a:r>
          </a:p>
          <a:p>
            <a:pPr algn="l"/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14545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7723" y="225943"/>
            <a:ext cx="8805648" cy="705332"/>
          </a:xfrm>
        </p:spPr>
        <p:txBody>
          <a:bodyPr>
            <a:noAutofit/>
          </a:bodyPr>
          <a:lstStyle/>
          <a:p>
            <a:r>
              <a:rPr lang="en-GB" dirty="0" smtClean="0"/>
              <a:t>A bit of history – CLIC DBQ adjustment platform</a:t>
            </a:r>
            <a:endParaRPr lang="en-GB" dirty="0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4160675" y="1052434"/>
            <a:ext cx="4597660" cy="145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GB" altLang="en-US" b="1" dirty="0" smtClean="0">
                <a:latin typeface="Ubuntu" panose="020B0504030602030204" pitchFamily="34" charset="0"/>
              </a:rPr>
              <a:t>Tight space constraints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14.5mm for „hexapod” platform integration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Crowded environment – access from one side needed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Small distance to neighbouring components</a:t>
            </a:r>
            <a:endParaRPr lang="en-GB" altLang="en-US" dirty="0">
              <a:latin typeface="Ubuntu" panose="020B0504030602030204" pitchFamily="34" charset="0"/>
            </a:endParaRP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-52129" y="3033980"/>
            <a:ext cx="4555299" cy="171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GB" altLang="en-US" b="1" dirty="0" smtClean="0">
                <a:latin typeface="Ubuntu" panose="020B0504030602030204" pitchFamily="34" charset="0"/>
              </a:rPr>
              <a:t>Needs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+/- 1mm of stroke in X and Y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µm resolution of X-Y position adjustment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Rotations adjustment within +/- 4 </a:t>
            </a:r>
            <a:r>
              <a:rPr lang="en-GB" altLang="en-US" dirty="0" err="1" smtClean="0">
                <a:latin typeface="Ubuntu" panose="020B0504030602030204" pitchFamily="34" charset="0"/>
              </a:rPr>
              <a:t>mrad</a:t>
            </a:r>
            <a:endParaRPr lang="en-GB" altLang="en-US" dirty="0" smtClean="0">
              <a:latin typeface="Ubuntu" panose="020B0504030602030204" pitchFamily="34" charset="0"/>
            </a:endParaRP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~20µrad resolution of angular adjustment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ü"/>
            </a:pPr>
            <a:r>
              <a:rPr lang="en-GB" altLang="en-US" dirty="0" smtClean="0">
                <a:latin typeface="Ubuntu" panose="020B0504030602030204" pitchFamily="34" charset="0"/>
              </a:rPr>
              <a:t>Short adjustment time</a:t>
            </a:r>
            <a:endParaRPr lang="en-GB" altLang="en-US" dirty="0">
              <a:latin typeface="Ubuntu" panose="020B0504030602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1" y="891241"/>
            <a:ext cx="3456384" cy="1780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83" y="2350257"/>
            <a:ext cx="3593739" cy="269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5"/>
          <p:cNvSpPr/>
          <p:nvPr/>
        </p:nvSpPr>
        <p:spPr>
          <a:xfrm>
            <a:off x="107503" y="931275"/>
            <a:ext cx="2587547" cy="3440675"/>
          </a:xfrm>
          <a:prstGeom prst="cloud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6" name="Picture 12" descr="Znalezione obrazy dla zapytania x-y tilt adjustment platfor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80" y="2726650"/>
            <a:ext cx="1330954" cy="89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dobny obra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81" y="1461668"/>
            <a:ext cx="823059" cy="68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942" y="2469889"/>
            <a:ext cx="1264861" cy="1348130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960" y="934928"/>
            <a:ext cx="1427662" cy="1161469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834" y="2830831"/>
            <a:ext cx="1965777" cy="123794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Right Arrow 1"/>
          <p:cNvSpPr>
            <a:spLocks noChangeArrowheads="1"/>
          </p:cNvSpPr>
          <p:nvPr/>
        </p:nvSpPr>
        <p:spPr bwMode="auto">
          <a:xfrm rot="18891113">
            <a:off x="3635776" y="1955223"/>
            <a:ext cx="341413" cy="34911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21" name="Right Arrow 1"/>
          <p:cNvSpPr>
            <a:spLocks noChangeArrowheads="1"/>
          </p:cNvSpPr>
          <p:nvPr/>
        </p:nvSpPr>
        <p:spPr bwMode="auto">
          <a:xfrm rot="3070675">
            <a:off x="5095719" y="2239922"/>
            <a:ext cx="341412" cy="44748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22" name="Picture 3" descr="G:\Support\SurveyingEng\Machine_Detector_Interface\users\MSOSIN\CLIC\DB_QUAD\TESTS_RESULTS\PHOTOS\IMG_334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640" y="894720"/>
            <a:ext cx="1810424" cy="1201677"/>
          </a:xfrm>
          <a:prstGeom prst="rect">
            <a:avLst/>
          </a:prstGeom>
          <a:noFill/>
          <a:ln w="19050">
            <a:solidFill>
              <a:schemeClr val="accent1">
                <a:shade val="95000"/>
                <a:satMod val="10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ight Arrow 1"/>
          <p:cNvSpPr>
            <a:spLocks noChangeArrowheads="1"/>
          </p:cNvSpPr>
          <p:nvPr/>
        </p:nvSpPr>
        <p:spPr bwMode="auto">
          <a:xfrm rot="18891113">
            <a:off x="6047865" y="2283443"/>
            <a:ext cx="320062" cy="36034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827" y="2747880"/>
            <a:ext cx="1577073" cy="1188554"/>
          </a:xfrm>
          <a:prstGeom prst="rect">
            <a:avLst/>
          </a:prstGeom>
          <a:noFill/>
          <a:ln w="19050">
            <a:gradFill>
              <a:gsLst>
                <a:gs pos="0">
                  <a:srgbClr val="0C377B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Right Arrow 1"/>
          <p:cNvSpPr>
            <a:spLocks noChangeArrowheads="1"/>
          </p:cNvSpPr>
          <p:nvPr/>
        </p:nvSpPr>
        <p:spPr bwMode="auto">
          <a:xfrm rot="3070675">
            <a:off x="7547693" y="2267007"/>
            <a:ext cx="341412" cy="44748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7" name="Title 11"/>
          <p:cNvSpPr>
            <a:spLocks noGrp="1"/>
          </p:cNvSpPr>
          <p:nvPr>
            <p:ph type="title"/>
          </p:nvPr>
        </p:nvSpPr>
        <p:spPr>
          <a:xfrm>
            <a:off x="207723" y="225943"/>
            <a:ext cx="8805648" cy="705332"/>
          </a:xfrm>
        </p:spPr>
        <p:txBody>
          <a:bodyPr>
            <a:noAutofit/>
          </a:bodyPr>
          <a:lstStyle/>
          <a:p>
            <a:r>
              <a:rPr lang="en-GB" dirty="0" smtClean="0"/>
              <a:t>A bit of history – CLIC DBQ adjustment platform</a:t>
            </a:r>
            <a:endParaRPr lang="en-GB" dirty="0"/>
          </a:p>
        </p:txBody>
      </p:sp>
      <p:pic>
        <p:nvPicPr>
          <p:cNvPr id="1026" name="Picture 2" descr="Znalezione obrazy dla zapytania x-y roll adjustment plat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532" y="1461668"/>
            <a:ext cx="944020" cy="10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Znalezione obrazy dla zapytania x-y tilt adjustment platform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43" y="2373907"/>
            <a:ext cx="1124243" cy="60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3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inematic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63822" y="320005"/>
            <a:ext cx="4052651" cy="3353919"/>
          </a:xfrm>
          <a:prstGeom prst="rect">
            <a:avLst/>
          </a:prstGeom>
        </p:spPr>
      </p:pic>
      <p:pic>
        <p:nvPicPr>
          <p:cNvPr id="30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56" y="1444451"/>
            <a:ext cx="967648" cy="11653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570" y="998524"/>
            <a:ext cx="2350374" cy="168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39" y="2752008"/>
            <a:ext cx="3095322" cy="231765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ight Arrow 1"/>
          <p:cNvSpPr>
            <a:spLocks noChangeArrowheads="1"/>
          </p:cNvSpPr>
          <p:nvPr/>
        </p:nvSpPr>
        <p:spPr bwMode="auto">
          <a:xfrm>
            <a:off x="1310659" y="1996965"/>
            <a:ext cx="239340" cy="1177124"/>
          </a:xfrm>
          <a:prstGeom prst="rightArrow">
            <a:avLst>
              <a:gd name="adj1" fmla="val 50000"/>
              <a:gd name="adj2" fmla="val 5824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pic>
        <p:nvPicPr>
          <p:cNvPr id="32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88" y="2840472"/>
            <a:ext cx="1056014" cy="107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1"/>
          <p:cNvSpPr txBox="1">
            <a:spLocks/>
          </p:cNvSpPr>
          <p:nvPr/>
        </p:nvSpPr>
        <p:spPr>
          <a:xfrm>
            <a:off x="207723" y="225943"/>
            <a:ext cx="8805648" cy="7053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 bit of history – CLIC DBQ adjustment platform</a:t>
            </a:r>
            <a:endParaRPr lang="en-GB" dirty="0"/>
          </a:p>
        </p:txBody>
      </p:sp>
      <p:sp>
        <p:nvSpPr>
          <p:cNvPr id="21" name="Content Placeholder 12"/>
          <p:cNvSpPr txBox="1">
            <a:spLocks/>
          </p:cNvSpPr>
          <p:nvPr/>
        </p:nvSpPr>
        <p:spPr>
          <a:xfrm>
            <a:off x="379115" y="699543"/>
            <a:ext cx="498497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 smtClean="0"/>
              <a:t>Modified Stewart platform configuration</a:t>
            </a:r>
            <a:endParaRPr lang="en-GB" sz="1600" dirty="0" smtClean="0"/>
          </a:p>
          <a:p>
            <a:pPr algn="l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17324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527" y="4026716"/>
            <a:ext cx="1593850" cy="94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71600" y="53400"/>
            <a:ext cx="7046752" cy="726335"/>
          </a:xfrm>
        </p:spPr>
        <p:txBody>
          <a:bodyPr>
            <a:noAutofit/>
          </a:bodyPr>
          <a:lstStyle/>
          <a:p>
            <a:r>
              <a:rPr lang="en-GB" sz="2400" dirty="0" smtClean="0"/>
              <a:t>DBQ Support enabled to reduce pre-alignment time from one day to 20 minutes 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4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26196"/>
                <a:ext cx="8785756" cy="1760434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n-GB" sz="1400" dirty="0" smtClean="0"/>
                  <a:t>Simple shimming solution – slow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GB" sz="1400" b="1" dirty="0">
                    <a:solidFill>
                      <a:srgbClr val="FF0000"/>
                    </a:solidFill>
                  </a:rPr>
                  <a:t>time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1400" b="1" dirty="0">
                    <a:solidFill>
                      <a:srgbClr val="FF0000"/>
                    </a:solidFill>
                  </a:rPr>
                  <a:t>1 day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)</a:t>
                </a:r>
                <a:endParaRPr lang="en-GB" sz="1400" dirty="0" smtClean="0"/>
              </a:p>
              <a:p>
                <a:pPr algn="l"/>
                <a:r>
                  <a:rPr lang="en-GB" sz="1400" dirty="0" smtClean="0"/>
                  <a:t>New solution design – adjustable platform concept</a:t>
                </a:r>
              </a:p>
              <a:p>
                <a:pPr lvl="1" algn="l"/>
                <a:r>
                  <a:rPr lang="en-GB" sz="1100" dirty="0" smtClean="0"/>
                  <a:t>Stewart platform adaptation </a:t>
                </a:r>
                <a:r>
                  <a:rPr lang="en-GB" sz="1100" dirty="0"/>
                  <a:t>– </a:t>
                </a:r>
                <a:r>
                  <a:rPr lang="en-GB" sz="1100" dirty="0" smtClean="0"/>
                  <a:t>3 vertical </a:t>
                </a:r>
                <a:r>
                  <a:rPr lang="en-GB" sz="1100" dirty="0"/>
                  <a:t>and </a:t>
                </a:r>
                <a:r>
                  <a:rPr lang="en-GB" sz="1100" dirty="0" smtClean="0"/>
                  <a:t>2 horizontal supports</a:t>
                </a:r>
                <a:endParaRPr lang="en-GB" sz="1100" dirty="0"/>
              </a:p>
              <a:p>
                <a:pPr lvl="1" algn="l"/>
                <a:r>
                  <a:rPr lang="en-GB" sz="1100" dirty="0" smtClean="0"/>
                  <a:t>Simplified </a:t>
                </a:r>
                <a:r>
                  <a:rPr lang="en-GB" sz="1100" dirty="0"/>
                  <a:t>structure – </a:t>
                </a:r>
                <a:r>
                  <a:rPr lang="en-GB" sz="1100" dirty="0" smtClean="0"/>
                  <a:t>reduced number of parts</a:t>
                </a:r>
              </a:p>
              <a:p>
                <a:pPr lvl="1" algn="l"/>
                <a:r>
                  <a:rPr lang="en-GB" sz="1100" dirty="0" smtClean="0"/>
                  <a:t>Ergonomic – easy access</a:t>
                </a:r>
                <a:endParaRPr lang="en-GB" sz="1400" dirty="0" smtClean="0"/>
              </a:p>
              <a:p>
                <a:pPr algn="l"/>
                <a:r>
                  <a:rPr lang="en-GB" sz="1400" dirty="0" smtClean="0">
                    <a:solidFill>
                      <a:srgbClr val="379537"/>
                    </a:solidFill>
                  </a:rPr>
                  <a:t>With DBQ support, time was reduced to </a:t>
                </a:r>
                <a:r>
                  <a:rPr lang="en-GB" sz="1400" b="1" dirty="0" smtClean="0">
                    <a:solidFill>
                      <a:srgbClr val="379537"/>
                    </a:solidFill>
                  </a:rPr>
                  <a:t>20 minutes</a:t>
                </a:r>
                <a:endParaRPr lang="en-GB" sz="1400" dirty="0" smtClean="0">
                  <a:solidFill>
                    <a:srgbClr val="379537"/>
                  </a:solidFill>
                </a:endParaRPr>
              </a:p>
              <a:p>
                <a:pPr marL="36576" indent="0" algn="l">
                  <a:buNone/>
                </a:pPr>
                <a:endParaRPr lang="en-GB" sz="1200" dirty="0">
                  <a:latin typeface="Arial Black" panose="020B0A04020102020204" pitchFamily="34" charset="0"/>
                </a:endParaRPr>
              </a:p>
              <a:p>
                <a:pPr algn="l"/>
                <a:endParaRPr lang="en-GB" sz="1200" dirty="0"/>
              </a:p>
            </p:txBody>
          </p:sp>
        </mc:Choice>
        <mc:Fallback xmlns="">
          <p:sp>
            <p:nvSpPr>
              <p:cNvPr id="25" name="Content Placeholder 2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26196"/>
                <a:ext cx="8785756" cy="1760434"/>
              </a:xfrm>
              <a:blipFill rotWithShape="0">
                <a:blip r:embed="rId4"/>
                <a:stretch>
                  <a:fillRect l="-1180" t="-31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3651"/>
            <a:ext cx="4000500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752" y="1193438"/>
            <a:ext cx="1312523" cy="188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19822"/>
            <a:ext cx="2398308" cy="17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309" y="1193439"/>
            <a:ext cx="2351960" cy="1881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938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10918</TotalTime>
  <Words>739</Words>
  <Application>Microsoft Office PowerPoint</Application>
  <PresentationFormat>On-screen Show (16:9)</PresentationFormat>
  <Paragraphs>153</Paragraphs>
  <Slides>34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Aharoni</vt:lpstr>
      <vt:lpstr>Arial</vt:lpstr>
      <vt:lpstr>Arial Black</vt:lpstr>
      <vt:lpstr>Calibri</vt:lpstr>
      <vt:lpstr>Cambria Math</vt:lpstr>
      <vt:lpstr>Ubuntu</vt:lpstr>
      <vt:lpstr>Wingdings</vt:lpstr>
      <vt:lpstr>Thème Office</vt:lpstr>
      <vt:lpstr>Universal adjustment solution for non motorized components  in high radiation areas</vt:lpstr>
      <vt:lpstr>Outline</vt:lpstr>
      <vt:lpstr>HL-LHC residual doses estimation</vt:lpstr>
      <vt:lpstr>Typical issues with position adjustment</vt:lpstr>
      <vt:lpstr>Alignment system requirements</vt:lpstr>
      <vt:lpstr>A bit of history – CLIC DBQ adjustment platform</vt:lpstr>
      <vt:lpstr>A bit of history – CLIC DBQ adjustment platform</vt:lpstr>
      <vt:lpstr>PowerPoint Presentation</vt:lpstr>
      <vt:lpstr>DBQ Support enabled to reduce pre-alignment time from one day to 20 minutes </vt:lpstr>
      <vt:lpstr>Second possible use → option for the tunnel fast re-adjustment</vt:lpstr>
      <vt:lpstr>Motorized adapter functional prototype designed  and preliminarily tested</vt:lpstr>
      <vt:lpstr>Motorized adapter functional prototype designed  and preliminarily tested</vt:lpstr>
      <vt:lpstr>Standardized adjustment solution</vt:lpstr>
      <vt:lpstr>Standardized adjustment solution</vt:lpstr>
      <vt:lpstr>Case of collimators alignment</vt:lpstr>
      <vt:lpstr>Proposed development schedule</vt:lpstr>
      <vt:lpstr>Summary</vt:lpstr>
      <vt:lpstr>PowerPoint Presentation</vt:lpstr>
      <vt:lpstr>PowerPoint Presentation</vt:lpstr>
      <vt:lpstr>PowerPoint Presentation</vt:lpstr>
      <vt:lpstr>PowerPoint Presentation</vt:lpstr>
      <vt:lpstr>Vertical movement (Y axis)</vt:lpstr>
      <vt:lpstr>Roll movement (Z axis angle)</vt:lpstr>
      <vt:lpstr>Roll movement (Z axis angle)</vt:lpstr>
      <vt:lpstr>Pitch movement (X axis angle)</vt:lpstr>
      <vt:lpstr>Pitch movement (X axis angle)</vt:lpstr>
      <vt:lpstr>Yaw movement (Y axis angle)</vt:lpstr>
      <vt:lpstr>Yaw movement (Y axis angle)</vt:lpstr>
      <vt:lpstr>XZ plane deformation</vt:lpstr>
      <vt:lpstr>XZ plane deformation</vt:lpstr>
      <vt:lpstr>XY plane deformation</vt:lpstr>
      <vt:lpstr>XY plane deformation</vt:lpstr>
      <vt:lpstr>YZ plane deformation</vt:lpstr>
      <vt:lpstr>YZ plane deformation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Mateusz Sosin</cp:lastModifiedBy>
  <cp:revision>124</cp:revision>
  <dcterms:created xsi:type="dcterms:W3CDTF">2016-02-12T09:02:01Z</dcterms:created>
  <dcterms:modified xsi:type="dcterms:W3CDTF">2017-05-19T07:51:04Z</dcterms:modified>
</cp:coreProperties>
</file>