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632" r:id="rId2"/>
    <p:sldId id="636" r:id="rId3"/>
    <p:sldId id="637" r:id="rId4"/>
    <p:sldId id="649" r:id="rId5"/>
    <p:sldId id="655" r:id="rId6"/>
    <p:sldId id="651" r:id="rId7"/>
    <p:sldId id="657" r:id="rId8"/>
    <p:sldId id="659" r:id="rId9"/>
    <p:sldId id="658" r:id="rId10"/>
    <p:sldId id="665" r:id="rId11"/>
    <p:sldId id="660" r:id="rId12"/>
    <p:sldId id="661" r:id="rId13"/>
    <p:sldId id="663" r:id="rId14"/>
    <p:sldId id="671" r:id="rId15"/>
    <p:sldId id="666" r:id="rId16"/>
    <p:sldId id="674" r:id="rId17"/>
    <p:sldId id="675" r:id="rId18"/>
    <p:sldId id="669" r:id="rId19"/>
    <p:sldId id="638" r:id="rId20"/>
    <p:sldId id="654" r:id="rId21"/>
    <p:sldId id="670" r:id="rId22"/>
    <p:sldId id="656" r:id="rId23"/>
    <p:sldId id="652" r:id="rId24"/>
    <p:sldId id="65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21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67" autoAdjust="0"/>
    <p:restoredTop sz="99781" autoAdjust="0"/>
  </p:normalViewPr>
  <p:slideViewPr>
    <p:cSldViewPr snapToGrid="0" snapToObjects="1">
      <p:cViewPr>
        <p:scale>
          <a:sx n="100" d="100"/>
          <a:sy n="100" d="100"/>
        </p:scale>
        <p:origin x="-123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80E75-18A9-504F-BE9E-30F10428CFFE}" type="datetimeFigureOut">
              <a:rPr lang="en-US" smtClean="0"/>
              <a:pPr/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EF54-71A3-2145-8CB1-1ACE18849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330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DE0E-D73E-AF49-86C2-62422B170CCA}" type="datetimeFigureOut">
              <a:rPr lang="en-US" smtClean="0"/>
              <a:pPr/>
              <a:t>06/10/16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DE886-9482-2D4B-AF8E-CECA4ACC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662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3D51B-D061-E946-A7CE-F14CEA637347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BEAA-4BC7-D840-BA5C-D096F430FCAC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41F6-D81D-884D-B984-12AC990B8477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5824-4350-D545-809F-4E0B93071D07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BD70-783A-A346-A6F2-DA6B52ABF4CE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F6D6-8759-B246-A371-FB16723EC89A}" type="datetime1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EE30-5AC6-BB46-829C-99AC1AB6F2E7}" type="datetime1">
              <a:rPr lang="en-US" smtClean="0"/>
              <a:t>06/10/16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8840-C3F3-344A-A462-FFF5767F1B2F}" type="datetime1">
              <a:rPr lang="en-US" smtClean="0"/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7EF76-F738-FD44-AECB-86C0C3CC30BD}" type="datetime1">
              <a:rPr lang="en-US" smtClean="0"/>
              <a:t>06/10/16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8A12-6F8A-5C45-B4B5-8B84F1CFDF33}" type="datetime1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9C39-AEA3-DD41-B4D0-8F6F3D9AAD32}" type="datetime1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0E73F-800E-654D-84CB-D95AADDD4DA2}" type="datetime1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8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Schulte, CLIC Baseline WG, October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2545" y="1635"/>
            <a:ext cx="622455" cy="622455"/>
          </a:xfrm>
          <a:prstGeom prst="rect">
            <a:avLst/>
          </a:prstGeom>
        </p:spPr>
      </p:pic>
      <p:pic>
        <p:nvPicPr>
          <p:cNvPr id="9" name="Picture 8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521545" y="28670"/>
            <a:ext cx="622455" cy="62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9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6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7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457" y="2130425"/>
            <a:ext cx="8684116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New Main </a:t>
            </a:r>
            <a:r>
              <a:rPr lang="en-US" dirty="0" err="1" smtClean="0"/>
              <a:t>Linac</a:t>
            </a:r>
            <a:r>
              <a:rPr lang="en-US" dirty="0" smtClean="0"/>
              <a:t> Design Progress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D. </a:t>
            </a:r>
            <a:r>
              <a:rPr lang="en-US" sz="2000" dirty="0" smtClean="0"/>
              <a:t>Schulte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55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Results: Beam Jitter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 descr="auto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133" y="975360"/>
            <a:ext cx="5621867" cy="39353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9400" y="975359"/>
            <a:ext cx="32427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offset at the entrance of main </a:t>
            </a:r>
            <a:r>
              <a:rPr lang="en-US" dirty="0" err="1" smtClean="0"/>
              <a:t>linac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Beam is </a:t>
            </a:r>
            <a:r>
              <a:rPr lang="en-US" dirty="0" err="1" smtClean="0"/>
              <a:t>stabilised</a:t>
            </a:r>
            <a:r>
              <a:rPr lang="en-US" dirty="0" smtClean="0"/>
              <a:t> by BNS damping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larger energy spread is better for our lattice and RF range</a:t>
            </a:r>
          </a:p>
          <a:p>
            <a:pPr>
              <a:buFont typeface="Arial"/>
              <a:buChar char="•"/>
            </a:pPr>
            <a:r>
              <a:rPr lang="en-US" dirty="0" smtClean="0"/>
              <a:t> natural </a:t>
            </a:r>
            <a:r>
              <a:rPr lang="en-US" dirty="0" err="1" smtClean="0"/>
              <a:t>emittance</a:t>
            </a:r>
            <a:r>
              <a:rPr lang="en-US" dirty="0" smtClean="0"/>
              <a:t> growth is 4nm from </a:t>
            </a:r>
            <a:r>
              <a:rPr lang="en-US" dirty="0" err="1" smtClean="0"/>
              <a:t>decoherence</a:t>
            </a:r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For smallest energy spread see an effect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But still acceptable</a:t>
            </a:r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Results: Structure Misalignment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" name="Picture 12" descr="cav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067" y="877147"/>
            <a:ext cx="6112933" cy="427905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4067" y="999067"/>
            <a:ext cx="25315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</a:t>
            </a:r>
            <a:r>
              <a:rPr lang="en-US" dirty="0" err="1" smtClean="0"/>
              <a:t>emittance</a:t>
            </a:r>
            <a:r>
              <a:rPr lang="en-US" dirty="0" smtClean="0"/>
              <a:t> growth in CDR for 3TeV is </a:t>
            </a:r>
            <a:r>
              <a:rPr lang="en-US" dirty="0" err="1" smtClean="0"/>
              <a:t>Δε</a:t>
            </a:r>
            <a:r>
              <a:rPr lang="en-US" dirty="0" smtClean="0"/>
              <a:t>=0.54nm</a:t>
            </a:r>
          </a:p>
          <a:p>
            <a:endParaRPr lang="en-US" dirty="0" smtClean="0"/>
          </a:p>
          <a:p>
            <a:r>
              <a:rPr lang="en-US" dirty="0" smtClean="0"/>
              <a:t>So gain about a factor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Results: BPM Misalignment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 descr="bpm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0" y="755097"/>
            <a:ext cx="6400800" cy="44805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0373" y="1032933"/>
            <a:ext cx="27336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Larger energy spread makes us more sensitive to BPM misalignments</a:t>
            </a:r>
          </a:p>
          <a:p>
            <a:endParaRPr lang="en-US" dirty="0" smtClean="0"/>
          </a:p>
          <a:p>
            <a:r>
              <a:rPr lang="en-US" dirty="0" smtClean="0"/>
              <a:t>Values for 0.4μm scatter </a:t>
            </a:r>
            <a:r>
              <a:rPr lang="en-US" dirty="0" smtClean="0"/>
              <a:t>and one-to-one correction are shown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About 6 times less </a:t>
            </a:r>
            <a:r>
              <a:rPr lang="en-US" dirty="0" err="1" smtClean="0"/>
              <a:t>emittance</a:t>
            </a:r>
            <a:r>
              <a:rPr lang="en-US" dirty="0" smtClean="0"/>
              <a:t> growth than in CLIC at 3TeV</a:t>
            </a:r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Results: </a:t>
            </a:r>
            <a:r>
              <a:rPr lang="en-US" sz="3200" dirty="0" err="1" smtClean="0"/>
              <a:t>Quadrupole</a:t>
            </a:r>
            <a:r>
              <a:rPr lang="en-US" sz="3200" dirty="0" smtClean="0"/>
              <a:t> Jitter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9467" y="927946"/>
            <a:ext cx="30903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Quadrupole</a:t>
            </a:r>
            <a:r>
              <a:rPr lang="en-US" dirty="0" smtClean="0"/>
              <a:t> jitter of 10nm</a:t>
            </a:r>
          </a:p>
          <a:p>
            <a:pPr>
              <a:buFont typeface="Arial"/>
              <a:buChar char="•"/>
            </a:pPr>
            <a:r>
              <a:rPr lang="en-US" dirty="0" smtClean="0"/>
              <a:t> independent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white noise</a:t>
            </a:r>
          </a:p>
          <a:p>
            <a:endParaRPr lang="en-US" dirty="0" smtClean="0"/>
          </a:p>
          <a:p>
            <a:r>
              <a:rPr lang="en-US" dirty="0" smtClean="0"/>
              <a:t>Results in about 5% luminosity loss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Tolerance is about 4.4nm for 1% luminosity loss</a:t>
            </a:r>
          </a:p>
          <a:p>
            <a:endParaRPr lang="en-US" dirty="0" smtClean="0"/>
          </a:p>
          <a:p>
            <a:r>
              <a:rPr lang="en-US" dirty="0" smtClean="0"/>
              <a:t>In CDR tolerance for 1% luminosity loss is 1.6nm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gained factor 3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main gain is ML lattice, but small gain from BDS </a:t>
            </a:r>
          </a:p>
        </p:txBody>
      </p:sp>
      <p:pic>
        <p:nvPicPr>
          <p:cNvPr id="11" name="Picture 10" descr="quad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933" y="951653"/>
            <a:ext cx="5825067" cy="407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Reminder: Structure </a:t>
            </a:r>
            <a:r>
              <a:rPr lang="en-US" sz="3200" dirty="0" smtClean="0"/>
              <a:t>and 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Design</a:t>
            </a:r>
            <a:endParaRPr lang="en-US" sz="3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5100" y="736600"/>
            <a:ext cx="8853706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of main and drive beam structures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This requires quite some work, need to develop a model for the coupling</a:t>
            </a:r>
          </a:p>
          <a:p>
            <a:endParaRPr lang="en-US" dirty="0" smtClean="0"/>
          </a:p>
          <a:p>
            <a:r>
              <a:rPr lang="en-US" dirty="0" smtClean="0"/>
              <a:t>Static </a:t>
            </a:r>
            <a:r>
              <a:rPr lang="en-US" dirty="0" err="1" smtClean="0"/>
              <a:t>emittance</a:t>
            </a:r>
            <a:r>
              <a:rPr lang="en-US" dirty="0" smtClean="0"/>
              <a:t> growth should be smaller than at 3TeV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Scaling has been done to ensure same stability, this is tighter scaling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Gain factor 2 for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growth (40% larger tolerance, not specification)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Gain on </a:t>
            </a:r>
            <a:r>
              <a:rPr lang="en-US" dirty="0" err="1" smtClean="0">
                <a:solidFill>
                  <a:srgbClr val="FF0000"/>
                </a:solidFill>
              </a:rPr>
              <a:t>stabilisation</a:t>
            </a:r>
            <a:r>
              <a:rPr lang="en-US" dirty="0" smtClean="0">
                <a:solidFill>
                  <a:srgbClr val="FF0000"/>
                </a:solidFill>
              </a:rPr>
              <a:t>, depends on wavelength (factor 6 for independent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 jitter)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Shorter wires since maximum </a:t>
            </a:r>
            <a:r>
              <a:rPr lang="en-US" dirty="0" err="1" smtClean="0"/>
              <a:t>betatron</a:t>
            </a:r>
            <a:r>
              <a:rPr lang="en-US" dirty="0" smtClean="0"/>
              <a:t> wavelength is shorter?</a:t>
            </a:r>
          </a:p>
          <a:p>
            <a:endParaRPr lang="en-US" dirty="0"/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0" y="3355955"/>
            <a:ext cx="5283200" cy="31164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5100" y="3355955"/>
            <a:ext cx="3924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 changes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Intuitively wires/alignment system are most critical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Should find a way to follow slowly moving modules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Robustness if systems fail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Wires and alignment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Stabilisation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Structures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Plenty of 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30900" y="2806700"/>
            <a:ext cx="27305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predictions are fulfilled by new lattice</a:t>
            </a:r>
          </a:p>
        </p:txBody>
      </p:sp>
    </p:spTree>
    <p:extLst>
      <p:ext uri="{BB962C8B-B14F-4D97-AF65-F5344CB8AC3E}">
        <p14:creationId xmlns:p14="http://schemas.microsoft.com/office/powerpoint/2010/main" val="114078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966" y="0"/>
            <a:ext cx="8229600" cy="5249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Good Choice?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auto_sca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643002"/>
            <a:ext cx="4295623" cy="3006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715201"/>
            <a:ext cx="4513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different lattices tried automatically</a:t>
            </a:r>
          </a:p>
          <a:p>
            <a:endParaRPr lang="en-US" dirty="0" smtClean="0"/>
          </a:p>
          <a:p>
            <a:r>
              <a:rPr lang="en-US" dirty="0"/>
              <a:t>Longer focal lengths compromise beam </a:t>
            </a:r>
            <a:r>
              <a:rPr lang="en-US" dirty="0" smtClean="0"/>
              <a:t>stability</a:t>
            </a:r>
          </a:p>
          <a:p>
            <a:endParaRPr lang="en-US" dirty="0" smtClean="0"/>
          </a:p>
          <a:p>
            <a:r>
              <a:rPr lang="en-US" dirty="0" smtClean="0"/>
              <a:t>Shorter </a:t>
            </a:r>
            <a:r>
              <a:rPr lang="en-US" dirty="0"/>
              <a:t>focal lengths increase </a:t>
            </a:r>
            <a:r>
              <a:rPr lang="en-US" dirty="0" err="1"/>
              <a:t>emittance</a:t>
            </a:r>
            <a:r>
              <a:rPr lang="en-US" dirty="0"/>
              <a:t> growth due to jitter and </a:t>
            </a:r>
            <a:r>
              <a:rPr lang="en-US" dirty="0" smtClean="0"/>
              <a:t>misalignments</a:t>
            </a:r>
          </a:p>
          <a:p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Find optimum</a:t>
            </a:r>
          </a:p>
        </p:txBody>
      </p:sp>
      <p:pic>
        <p:nvPicPr>
          <p:cNvPr id="9" name="Picture 8" descr="bpm_sca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630930"/>
            <a:ext cx="4389966" cy="30729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8494" y="920570"/>
            <a:ext cx="122341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jitter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51842" y="3446264"/>
            <a:ext cx="202655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BPM misalignment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42100" y="3445232"/>
            <a:ext cx="239039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Structure misalignment</a:t>
            </a:r>
            <a:endParaRPr lang="en-US" dirty="0"/>
          </a:p>
        </p:txBody>
      </p:sp>
      <p:pic>
        <p:nvPicPr>
          <p:cNvPr id="12" name="Picture 11" descr="cav_scan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764" y="3630930"/>
            <a:ext cx="4338734" cy="303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22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49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Good Choice?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3" name="Picture 12" descr="auto_sca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92662"/>
            <a:ext cx="4572000" cy="3200400"/>
          </a:xfrm>
          <a:prstGeom prst="rect">
            <a:avLst/>
          </a:prstGeom>
        </p:spPr>
      </p:pic>
      <p:pic>
        <p:nvPicPr>
          <p:cNvPr id="14" name="Picture 13" descr="cav_sca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7434" y="3521075"/>
            <a:ext cx="4572000" cy="3200400"/>
          </a:xfrm>
          <a:prstGeom prst="rect">
            <a:avLst/>
          </a:prstGeom>
        </p:spPr>
      </p:pic>
      <p:pic>
        <p:nvPicPr>
          <p:cNvPr id="15" name="Picture 14" descr="bpm_scan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21075"/>
            <a:ext cx="4572000" cy="320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817664"/>
            <a:ext cx="4513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medium RF phase (6°) is the preferred one to have flexibility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focal length should not exceed 1.5m too </a:t>
            </a:r>
            <a:r>
              <a:rPr lang="en-US" dirty="0" smtClean="0"/>
              <a:t>much</a:t>
            </a:r>
          </a:p>
          <a:p>
            <a:r>
              <a:rPr lang="en-US" dirty="0" smtClean="0"/>
              <a:t>It should not be much smaller than 1.5m</a:t>
            </a:r>
          </a:p>
          <a:p>
            <a:endParaRPr lang="en-US" dirty="0"/>
          </a:p>
          <a:p>
            <a:r>
              <a:rPr lang="en-US" dirty="0" smtClean="0"/>
              <a:t>Choice of L(0)=2.2m and f(0)=1.5m seems best</a:t>
            </a:r>
          </a:p>
          <a:p>
            <a:r>
              <a:rPr lang="en-US" dirty="0" smtClean="0"/>
              <a:t>Allows widest range of RF phases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372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49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Filling Factor OK?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800" y="719667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Larger filling factor compromises the beam stability</a:t>
            </a:r>
          </a:p>
          <a:p>
            <a:endParaRPr lang="en-US" dirty="0" smtClean="0"/>
          </a:p>
          <a:p>
            <a:r>
              <a:rPr lang="en-US" dirty="0" smtClean="0"/>
              <a:t>Smaller filling factor makes </a:t>
            </a:r>
            <a:r>
              <a:rPr lang="en-US" dirty="0" err="1" smtClean="0"/>
              <a:t>emittance</a:t>
            </a:r>
            <a:r>
              <a:rPr lang="en-US" dirty="0" smtClean="0"/>
              <a:t> growth worse</a:t>
            </a:r>
          </a:p>
          <a:p>
            <a:endParaRPr lang="en-US" dirty="0" smtClean="0"/>
          </a:p>
          <a:p>
            <a:r>
              <a:rPr lang="en-US" dirty="0" smtClean="0"/>
              <a:t>Good trade-off, as expected</a:t>
            </a:r>
            <a:endParaRPr lang="en-US" dirty="0"/>
          </a:p>
        </p:txBody>
      </p:sp>
      <p:pic>
        <p:nvPicPr>
          <p:cNvPr id="16" name="Picture 15" descr="auto_scan_f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24933"/>
            <a:ext cx="4572000" cy="3200400"/>
          </a:xfrm>
          <a:prstGeom prst="rect">
            <a:avLst/>
          </a:prstGeom>
        </p:spPr>
      </p:pic>
      <p:pic>
        <p:nvPicPr>
          <p:cNvPr id="17" name="Picture 16" descr="bpm_scan_f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0" y="3521075"/>
            <a:ext cx="4572000" cy="3200400"/>
          </a:xfrm>
          <a:prstGeom prst="rect">
            <a:avLst/>
          </a:prstGeom>
        </p:spPr>
      </p:pic>
      <p:pic>
        <p:nvPicPr>
          <p:cNvPr id="18" name="Picture 17" descr="cav_scan_f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3" y="3553459"/>
            <a:ext cx="4525737" cy="316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66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49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Different </a:t>
            </a:r>
            <a:r>
              <a:rPr lang="en-US" smtClean="0"/>
              <a:t>Scalings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800" y="872066"/>
            <a:ext cx="4679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translations from ideal to real lattice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Difference is small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Good choice</a:t>
            </a:r>
          </a:p>
        </p:txBody>
      </p:sp>
      <p:pic>
        <p:nvPicPr>
          <p:cNvPr id="9" name="Picture 8" descr="auto_cmp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48" y="550335"/>
            <a:ext cx="4184951" cy="2929466"/>
          </a:xfrm>
          <a:prstGeom prst="rect">
            <a:avLst/>
          </a:prstGeom>
        </p:spPr>
      </p:pic>
      <p:pic>
        <p:nvPicPr>
          <p:cNvPr id="10" name="Picture 9" descr="cav_cmp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0" y="3240193"/>
            <a:ext cx="4648200" cy="3253740"/>
          </a:xfrm>
          <a:prstGeom prst="rect">
            <a:avLst/>
          </a:prstGeom>
        </p:spPr>
      </p:pic>
      <p:pic>
        <p:nvPicPr>
          <p:cNvPr id="11" name="Picture 10" descr="bpm_cmp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200" y="3429000"/>
            <a:ext cx="4572000" cy="3200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53200" y="4284133"/>
            <a:ext cx="1954381" cy="369332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BPM misalignment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53200" y="1176866"/>
            <a:ext cx="1223412" cy="369332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jitter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75267" y="3055527"/>
            <a:ext cx="2380279" cy="369332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Structure misalignment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071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Comment: Common Support</a:t>
            </a:r>
            <a:endParaRPr lang="en-US" sz="3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5101" y="626528"/>
            <a:ext cx="43645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Currently, main beam module can move independently of drive beam module</a:t>
            </a:r>
          </a:p>
          <a:p>
            <a:endParaRPr lang="en-US" dirty="0" smtClean="0"/>
          </a:p>
          <a:p>
            <a:r>
              <a:rPr lang="en-US" dirty="0" smtClean="0"/>
              <a:t>If drive and main beam structures are connected rigidly, they need to be able to move independently of the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already the case for main beam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Use of corrector to feed forward on </a:t>
            </a:r>
            <a:r>
              <a:rPr lang="en-US" dirty="0" err="1" smtClean="0"/>
              <a:t>quadrupole</a:t>
            </a:r>
            <a:r>
              <a:rPr lang="en-US" dirty="0" smtClean="0"/>
              <a:t> movement appears risky </a:t>
            </a:r>
          </a:p>
          <a:p>
            <a:endParaRPr lang="en-US" dirty="0" smtClean="0"/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542" y="736599"/>
            <a:ext cx="4852457" cy="2862323"/>
          </a:xfrm>
          <a:prstGeom prst="rect">
            <a:avLst/>
          </a:prstGeom>
        </p:spPr>
      </p:pic>
      <p:pic>
        <p:nvPicPr>
          <p:cNvPr id="8" name="Picture 7" descr="scd_p0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2480"/>
            <a:ext cx="5383070" cy="3365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06534" y="3962400"/>
            <a:ext cx="3310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process has to be fast</a:t>
            </a:r>
          </a:p>
          <a:p>
            <a:pPr>
              <a:buFont typeface="Arial"/>
              <a:buChar char="•"/>
            </a:pPr>
            <a:r>
              <a:rPr lang="en-US" dirty="0" smtClean="0"/>
              <a:t> Done daily or so</a:t>
            </a:r>
          </a:p>
          <a:p>
            <a:pPr>
              <a:buFont typeface="Arial"/>
              <a:buChar char="•"/>
            </a:pPr>
            <a:r>
              <a:rPr lang="en-US" dirty="0" smtClean="0"/>
              <a:t> many girders to be moved </a:t>
            </a:r>
          </a:p>
          <a:p>
            <a:endParaRPr lang="en-US" dirty="0" smtClean="0"/>
          </a:p>
          <a:p>
            <a:r>
              <a:rPr lang="en-US" dirty="0" smtClean="0"/>
              <a:t>Will almost certainly have to support 1 drive beam </a:t>
            </a:r>
            <a:r>
              <a:rPr lang="en-US" dirty="0" err="1" smtClean="0"/>
              <a:t>quadrupole</a:t>
            </a:r>
            <a:r>
              <a:rPr lang="en-US" dirty="0" smtClean="0"/>
              <a:t> per meter independent of PETS </a:t>
            </a:r>
          </a:p>
        </p:txBody>
      </p:sp>
    </p:spTree>
    <p:extLst>
      <p:ext uri="{BB962C8B-B14F-4D97-AF65-F5344CB8AC3E}">
        <p14:creationId xmlns:p14="http://schemas.microsoft.com/office/powerpoint/2010/main" val="211262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269"/>
          </a:xfrm>
        </p:spPr>
        <p:txBody>
          <a:bodyPr>
            <a:noAutofit/>
          </a:bodyPr>
          <a:lstStyle/>
          <a:p>
            <a:r>
              <a:rPr lang="en-US" sz="3200" dirty="0" smtClean="0"/>
              <a:t>Structure Choice</a:t>
            </a:r>
            <a:endParaRPr lang="en-US" sz="3200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451512"/>
              </p:ext>
            </p:extLst>
          </p:nvPr>
        </p:nvGraphicFramePr>
        <p:xfrm>
          <a:off x="520699" y="544269"/>
          <a:ext cx="8077201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7064"/>
                <a:gridCol w="1237157"/>
                <a:gridCol w="892179"/>
                <a:gridCol w="1110267"/>
                <a:gridCol w="1110267"/>
                <a:gridCol w="11102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klys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DB 244ns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 244ns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244ns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0.145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0.1625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0.0875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0.09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0.104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0.1044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0.1044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0.297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0.134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0" dirty="0" smtClean="0"/>
                        <a:t> [MV/</a:t>
                      </a:r>
                      <a:r>
                        <a:rPr lang="en-US" baseline="0" dirty="0" err="1" smtClean="0"/>
                        <a:t>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72.5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42.5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59.5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54.3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54.3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3.98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3.87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4.88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4.88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λ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454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485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τ</a:t>
                      </a:r>
                      <a:r>
                        <a:rPr lang="en-US" baseline="-25000" dirty="0" smtClean="0"/>
                        <a:t>RF</a:t>
                      </a:r>
                      <a:r>
                        <a:rPr lang="en-US" baseline="0" dirty="0" smtClean="0"/>
                        <a:t> [ns]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r>
                        <a:rPr lang="en-US" baseline="-25000" dirty="0" smtClean="0"/>
                        <a:t>DB</a:t>
                      </a:r>
                      <a:r>
                        <a:rPr lang="en-US" dirty="0" smtClean="0"/>
                        <a:t>/N</a:t>
                      </a:r>
                      <a:r>
                        <a:rPr lang="en-US" baseline="-25000" dirty="0" smtClean="0"/>
                        <a:t>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---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4.005/4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3.69/4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3.69/4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wall</a:t>
                      </a:r>
                      <a:r>
                        <a:rPr lang="en-US" baseline="0" dirty="0" smtClean="0"/>
                        <a:t>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224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221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222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222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 [</a:t>
                      </a:r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.] (</a:t>
                      </a:r>
                      <a:r>
                        <a:rPr lang="en-US" dirty="0" err="1" smtClean="0"/>
                        <a:t>w</a:t>
                      </a:r>
                      <a:r>
                        <a:rPr lang="en-US" dirty="0" smtClean="0"/>
                        <a:t>. drive beam)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3.451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3.520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3.502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3.523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3.523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 [</a:t>
                      </a:r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.]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w</a:t>
                      </a:r>
                      <a:r>
                        <a:rPr lang="en-US" baseline="0" dirty="0" smtClean="0"/>
                        <a:t>. klystrons)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3.551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3.744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3.744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rame 5"/>
          <p:cNvSpPr/>
          <p:nvPr/>
        </p:nvSpPr>
        <p:spPr>
          <a:xfrm>
            <a:off x="5194300" y="506169"/>
            <a:ext cx="1244600" cy="6161331"/>
          </a:xfrm>
          <a:prstGeom prst="frame">
            <a:avLst>
              <a:gd name="adj1" fmla="val 49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3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1700"/>
            <a:ext cx="8229600" cy="561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Preliminary version of new </a:t>
            </a:r>
            <a:r>
              <a:rPr lang="en-US" sz="2000" dirty="0" smtClean="0"/>
              <a:t>main beam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lattice </a:t>
            </a:r>
            <a:r>
              <a:rPr lang="en-US" sz="2000" dirty="0" smtClean="0"/>
              <a:t>is ready</a:t>
            </a:r>
          </a:p>
          <a:p>
            <a:pPr lvl="1"/>
            <a:r>
              <a:rPr lang="en-US" sz="2000" dirty="0" smtClean="0"/>
              <a:t>Keep the same logic as before</a:t>
            </a:r>
          </a:p>
          <a:p>
            <a:pPr lvl="2"/>
            <a:r>
              <a:rPr lang="en-US" sz="2000" dirty="0" smtClean="0"/>
              <a:t>4 double structures per girder</a:t>
            </a:r>
          </a:p>
          <a:p>
            <a:pPr lvl="2"/>
            <a:r>
              <a:rPr lang="en-US" sz="2000" dirty="0" smtClean="0"/>
              <a:t>Replace double structures at the beginning with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as needed</a:t>
            </a:r>
          </a:p>
          <a:p>
            <a:pPr lvl="1"/>
            <a:r>
              <a:rPr lang="en-US" sz="2000" dirty="0" smtClean="0"/>
              <a:t>Modules become slightly longer (2.343m) including bellows</a:t>
            </a:r>
          </a:p>
          <a:p>
            <a:pPr lvl="1"/>
            <a:r>
              <a:rPr lang="en-US" sz="2000" dirty="0" smtClean="0"/>
              <a:t>Need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of 0.43m and 1.01m length</a:t>
            </a:r>
          </a:p>
          <a:p>
            <a:pPr lvl="1"/>
            <a:r>
              <a:rPr lang="en-US" sz="2000" dirty="0" smtClean="0"/>
              <a:t>Some iterations needed to </a:t>
            </a:r>
            <a:r>
              <a:rPr lang="en-US" sz="2000" dirty="0" err="1" smtClean="0"/>
              <a:t>optimise</a:t>
            </a:r>
            <a:r>
              <a:rPr lang="en-US" sz="2000" dirty="0" smtClean="0"/>
              <a:t> details</a:t>
            </a:r>
          </a:p>
          <a:p>
            <a:pPr lvl="2"/>
            <a:r>
              <a:rPr lang="en-US" sz="2000" dirty="0" smtClean="0"/>
              <a:t>Some work by </a:t>
            </a:r>
            <a:r>
              <a:rPr lang="en-US" sz="2000" dirty="0" smtClean="0"/>
              <a:t>hand</a:t>
            </a:r>
          </a:p>
          <a:p>
            <a:pPr lvl="1"/>
            <a:r>
              <a:rPr lang="en-US" sz="2000" dirty="0" smtClean="0"/>
              <a:t>Full study to update tolerances required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Need to make decelerator lattice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1700"/>
            <a:ext cx="8229600" cy="5224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0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Note: Change of Tolerances and Specifications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755097"/>
            <a:ext cx="8843911" cy="5556803"/>
          </a:xfrm>
        </p:spPr>
        <p:txBody>
          <a:bodyPr>
            <a:noAutofit/>
          </a:bodyPr>
          <a:lstStyle/>
          <a:p>
            <a:r>
              <a:rPr lang="en-US" sz="2000" dirty="0" smtClean="0"/>
              <a:t>A number of imperfection affect the beam less at 380GeV than at 3TeV</a:t>
            </a:r>
          </a:p>
          <a:p>
            <a:pPr lvl="1"/>
            <a:r>
              <a:rPr lang="en-US" sz="2000" dirty="0" smtClean="0"/>
              <a:t>E.g. </a:t>
            </a:r>
            <a:r>
              <a:rPr lang="en-US" sz="2000" dirty="0"/>
              <a:t>s</a:t>
            </a:r>
            <a:r>
              <a:rPr lang="en-US" sz="2000" dirty="0" smtClean="0"/>
              <a:t>ame luminosity loss for 3x beam-beam offset</a:t>
            </a:r>
          </a:p>
          <a:p>
            <a:pPr lvl="1"/>
            <a:r>
              <a:rPr lang="en-US" sz="2000" dirty="0" smtClean="0"/>
              <a:t>Or for 40% more misalignment in the main </a:t>
            </a:r>
            <a:r>
              <a:rPr lang="en-US" sz="2000" dirty="0" err="1" smtClean="0"/>
              <a:t>linac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S</a:t>
            </a:r>
            <a:r>
              <a:rPr lang="en-US" sz="2000" dirty="0" smtClean="0"/>
              <a:t>trategies</a:t>
            </a:r>
          </a:p>
          <a:p>
            <a:pPr lvl="1"/>
            <a:r>
              <a:rPr lang="en-US" sz="2000" dirty="0" smtClean="0"/>
              <a:t>Maintain specifications (minimal changes for </a:t>
            </a:r>
            <a:r>
              <a:rPr lang="en-US" sz="2000" dirty="0"/>
              <a:t>e</a:t>
            </a:r>
            <a:r>
              <a:rPr lang="en-US" sz="2000" dirty="0" smtClean="0"/>
              <a:t>nergy upgrade, less risk or better performance in first stage)</a:t>
            </a:r>
          </a:p>
          <a:p>
            <a:pPr lvl="1"/>
            <a:r>
              <a:rPr lang="en-US" sz="2000" dirty="0" smtClean="0"/>
              <a:t>Hand-out the respective factors to everyone</a:t>
            </a:r>
          </a:p>
          <a:p>
            <a:pPr lvl="1"/>
            <a:r>
              <a:rPr lang="en-US" sz="2000" dirty="0" smtClean="0"/>
              <a:t>Adjust specifications according to benefit for the project</a:t>
            </a:r>
          </a:p>
          <a:p>
            <a:pPr lvl="2"/>
            <a:r>
              <a:rPr lang="en-US" sz="2000" dirty="0" smtClean="0"/>
              <a:t>If the change leads to technology change, cost reduction etc.</a:t>
            </a:r>
          </a:p>
          <a:p>
            <a:pPr lvl="2"/>
            <a:r>
              <a:rPr lang="en-US" sz="2000" dirty="0" smtClean="0"/>
              <a:t>Case by case decision based on benefit vs. risk/upgradability</a:t>
            </a:r>
          </a:p>
          <a:p>
            <a:pPr lvl="2"/>
            <a:endParaRPr lang="en-US" sz="2000" dirty="0" smtClean="0"/>
          </a:p>
          <a:p>
            <a:r>
              <a:rPr lang="en-US" sz="2000" dirty="0" smtClean="0"/>
              <a:t>Preferred strategy is to handout adjustments on case by case basis</a:t>
            </a:r>
          </a:p>
          <a:p>
            <a:pPr lvl="1"/>
            <a:r>
              <a:rPr lang="en-US" sz="2000" dirty="0" smtClean="0"/>
              <a:t>Substantiated by technical systems, looking at gain and cost for upgrade</a:t>
            </a:r>
          </a:p>
          <a:p>
            <a:pPr lvl="1"/>
            <a:r>
              <a:rPr lang="en-US" sz="2000" dirty="0" smtClean="0"/>
              <a:t>Evaluated by beam dynamics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223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Energy Stages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17800" y="6496050"/>
            <a:ext cx="3657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D. Schulte, CLIC Baseline WG, October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6050"/>
            <a:ext cx="2133600" cy="365125"/>
          </a:xfrm>
        </p:spPr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stage_ne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2071"/>
            <a:ext cx="9144000" cy="296699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39701" y="3813579"/>
            <a:ext cx="8915399" cy="2682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=380Gev,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 L=1.5x10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34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cm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-2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s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-1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, L</a:t>
            </a:r>
            <a:r>
              <a:rPr lang="en-US" sz="1800" baseline="-25000" dirty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/L&gt;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0.6</a:t>
            </a:r>
          </a:p>
          <a:p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For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higgs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op production, specified by CLIC physics group</a:t>
            </a:r>
          </a:p>
          <a:p>
            <a:pPr lvl="1"/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=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O(1.5TeV)</a:t>
            </a:r>
          </a:p>
          <a:p>
            <a:r>
              <a:rPr lang="en-US" sz="1800" dirty="0" smtClean="0">
                <a:latin typeface="Calibri"/>
              </a:rPr>
              <a:t>Depends on LHC findings</a:t>
            </a:r>
          </a:p>
          <a:p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=3TeV,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L</a:t>
            </a:r>
            <a:r>
              <a:rPr lang="en-US" sz="1800" baseline="-25000" dirty="0" smtClean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=2x10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34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cm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-2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s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-1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, L</a:t>
            </a:r>
            <a:r>
              <a:rPr lang="en-US" sz="1800" baseline="-25000" dirty="0" smtClean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/L&gt;0.3</a:t>
            </a:r>
          </a:p>
        </p:txBody>
      </p:sp>
    </p:spTree>
    <p:extLst>
      <p:ext uri="{BB962C8B-B14F-4D97-AF65-F5344CB8AC3E}">
        <p14:creationId xmlns:p14="http://schemas.microsoft.com/office/powerpoint/2010/main" val="311861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8900"/>
            <a:ext cx="8229600" cy="609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Basic Parameters</a:t>
            </a:r>
            <a:endParaRPr lang="en-US" sz="3200" dirty="0"/>
          </a:p>
        </p:txBody>
      </p:sp>
      <p:pic>
        <p:nvPicPr>
          <p:cNvPr id="4" name="Picture 3" descr="tab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8955" r="13268" b="61333"/>
          <a:stretch/>
        </p:blipFill>
        <p:spPr>
          <a:xfrm>
            <a:off x="0" y="703545"/>
            <a:ext cx="9144278" cy="517532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02777" y="5922807"/>
            <a:ext cx="467902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Based on CDR study results and SLC experiences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3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Selected 380 </a:t>
            </a:r>
            <a:r>
              <a:rPr lang="en-US" sz="3600" dirty="0" err="1" smtClean="0"/>
              <a:t>GeV</a:t>
            </a:r>
            <a:r>
              <a:rPr lang="en-US" sz="3600" dirty="0" smtClean="0"/>
              <a:t> Beam Parameters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84574"/>
              </p:ext>
            </p:extLst>
          </p:nvPr>
        </p:nvGraphicFramePr>
        <p:xfrm>
          <a:off x="2717800" y="647700"/>
          <a:ext cx="4572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rep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latin typeface="+mn-lt"/>
                          <a:cs typeface="Symbol" charset="2"/>
                        </a:rPr>
                        <a:t>m/nm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0.95/30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mm/mm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8.2/0.1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nm/nm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149/2.9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z</a:t>
                      </a:r>
                      <a:endParaRPr lang="en-US" dirty="0" smtClean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latin typeface="+mn-lt"/>
                          <a:cs typeface="Symbol" charset="2"/>
                        </a:rPr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+mn-lt"/>
                          <a:cs typeface="Symbol" charset="2"/>
                        </a:rPr>
                        <a:t>n</a:t>
                      </a:r>
                      <a:r>
                        <a:rPr lang="en-US" baseline="-250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dirty="0" smtClean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E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600" y="850900"/>
            <a:ext cx="2476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emittances</a:t>
            </a:r>
            <a:r>
              <a:rPr lang="en-US" dirty="0" smtClean="0"/>
              <a:t> are nominal values at the IP</a:t>
            </a:r>
          </a:p>
          <a:p>
            <a:endParaRPr lang="en-US" dirty="0"/>
          </a:p>
          <a:p>
            <a:r>
              <a:rPr lang="en-US" dirty="0" smtClean="0"/>
              <a:t>Draft values for </a:t>
            </a:r>
            <a:r>
              <a:rPr lang="en-US" dirty="0" err="1"/>
              <a:t>e</a:t>
            </a:r>
            <a:r>
              <a:rPr lang="en-US" dirty="0" err="1" smtClean="0"/>
              <a:t>mittances</a:t>
            </a:r>
            <a:r>
              <a:rPr lang="en-US" dirty="0" smtClean="0"/>
              <a:t> targets are</a:t>
            </a:r>
          </a:p>
          <a:p>
            <a:endParaRPr lang="en-US" dirty="0" smtClean="0"/>
          </a:p>
          <a:p>
            <a:r>
              <a:rPr lang="en-US" dirty="0" smtClean="0"/>
              <a:t>Exit of damping ring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>
                <a:cs typeface="Symbol" charset="2"/>
              </a:rPr>
              <a:t>x</a:t>
            </a:r>
            <a:r>
              <a:rPr lang="en-US" dirty="0" smtClean="0">
                <a:cs typeface="Symbol" charset="2"/>
              </a:rPr>
              <a:t> &lt;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 smtClean="0"/>
              <a:t>700nm,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5nm</a:t>
            </a:r>
          </a:p>
          <a:p>
            <a:endParaRPr lang="en-US" dirty="0"/>
          </a:p>
          <a:p>
            <a:r>
              <a:rPr lang="en-US" dirty="0"/>
              <a:t>Exit of </a:t>
            </a:r>
            <a:r>
              <a:rPr lang="en-US" dirty="0" smtClean="0"/>
              <a:t>RTML</a:t>
            </a:r>
            <a:endParaRPr lang="en-US" dirty="0"/>
          </a:p>
          <a:p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850nm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10nm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Exit of ML</a:t>
            </a:r>
          </a:p>
          <a:p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950nm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20nm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0201" y="5308600"/>
            <a:ext cx="8724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limited flexibility exists for the collision parameters O(10%)</a:t>
            </a:r>
            <a:r>
              <a:rPr lang="en-US" dirty="0"/>
              <a:t> </a:t>
            </a:r>
            <a:r>
              <a:rPr lang="en-US" dirty="0" smtClean="0"/>
              <a:t>since the beam size is larger than the minimum that could be achieved</a:t>
            </a:r>
          </a:p>
          <a:p>
            <a:endParaRPr lang="en-US" dirty="0" smtClean="0"/>
          </a:p>
          <a:p>
            <a:r>
              <a:rPr lang="en-US" dirty="0" smtClean="0"/>
              <a:t>Also the waist shift allows to gain a few percent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3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Reminder of </a:t>
            </a:r>
            <a:r>
              <a:rPr lang="en-US" sz="3600" dirty="0" smtClean="0"/>
              <a:t>Lattice </a:t>
            </a:r>
            <a:r>
              <a:rPr lang="en-US" sz="3600" dirty="0" smtClean="0"/>
              <a:t>Design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is build from regular modules of constant length</a:t>
            </a:r>
          </a:p>
          <a:p>
            <a:r>
              <a:rPr lang="en-US" dirty="0" smtClean="0"/>
              <a:t>Keep the same logic but use the new, longer structures</a:t>
            </a:r>
          </a:p>
          <a:p>
            <a:r>
              <a:rPr lang="en-US" dirty="0" smtClean="0"/>
              <a:t>230mm effective length =&gt; 27.16mm effective length</a:t>
            </a:r>
          </a:p>
          <a:p>
            <a:r>
              <a:rPr lang="en-US" dirty="0" smtClean="0"/>
              <a:t>2010mm =&gt; 2343mm = 2010mm + 8*5*8.33mm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scd_p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54" y="1835285"/>
            <a:ext cx="7815346" cy="4886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492500"/>
            <a:ext cx="12365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CDR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7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Reminder </a:t>
            </a:r>
            <a:r>
              <a:rPr lang="en-US" sz="3600" dirty="0" smtClean="0"/>
              <a:t>of</a:t>
            </a:r>
            <a:r>
              <a:rPr lang="en-US" sz="3600" dirty="0" smtClean="0"/>
              <a:t> </a:t>
            </a:r>
            <a:r>
              <a:rPr lang="en-US" sz="3600" dirty="0" smtClean="0"/>
              <a:t>Lattice </a:t>
            </a:r>
            <a:r>
              <a:rPr lang="en-US" sz="3600" dirty="0" smtClean="0"/>
              <a:t>Design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600" y="7239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is build from regular modules of constant length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scd_p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4089400"/>
            <a:ext cx="3962400" cy="2477311"/>
          </a:xfrm>
          <a:prstGeom prst="rect">
            <a:avLst/>
          </a:prstGeom>
        </p:spPr>
      </p:pic>
      <p:pic>
        <p:nvPicPr>
          <p:cNvPr id="8" name="Picture 7" descr="scd_p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276350"/>
            <a:ext cx="3695700" cy="2540000"/>
          </a:xfrm>
          <a:prstGeom prst="rect">
            <a:avLst/>
          </a:prstGeom>
        </p:spPr>
      </p:pic>
      <p:pic>
        <p:nvPicPr>
          <p:cNvPr id="10" name="Picture 9" descr="scd_p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276350"/>
            <a:ext cx="3835400" cy="28156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8200" y="4330700"/>
            <a:ext cx="418782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Magnetic length has been 420 and 920mm</a:t>
            </a:r>
          </a:p>
          <a:p>
            <a:r>
              <a:rPr lang="en-US" dirty="0" smtClean="0"/>
              <a:t>i.e. 350mm/850mm magnetic length</a:t>
            </a:r>
          </a:p>
          <a:p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err="1" smtClean="0"/>
              <a:t>quadrupole</a:t>
            </a:r>
            <a:r>
              <a:rPr lang="en-US" dirty="0" smtClean="0"/>
              <a:t> magnetic lengths are</a:t>
            </a:r>
          </a:p>
          <a:p>
            <a:r>
              <a:rPr lang="en-US" dirty="0" smtClean="0"/>
              <a:t>430mm and 1010mm</a:t>
            </a:r>
          </a:p>
          <a:p>
            <a:r>
              <a:rPr lang="en-US" dirty="0" smtClean="0"/>
              <a:t>Do not need longer magnets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7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Ideal Lattice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755097"/>
            <a:ext cx="2928427" cy="55568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Ideal lattice is scaled using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3495" y="1404938"/>
          <a:ext cx="17875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7" name="Equation" r:id="rId3" imgW="1143000" imgH="431800" progId="Equation.3">
                  <p:embed/>
                </p:oleObj>
              </mc:Choice>
              <mc:Fallback>
                <p:oleObj name="Equation" r:id="rId3" imgW="1143000" imgH="431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495" y="1404938"/>
                        <a:ext cx="178752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2911474" y="1404938"/>
          <a:ext cx="17875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8" name="Equation" r:id="rId5" imgW="1143000" imgH="431800" progId="Equation.3">
                  <p:embed/>
                </p:oleObj>
              </mc:Choice>
              <mc:Fallback>
                <p:oleObj name="Equation" r:id="rId5" imgW="1143000" imgH="431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1474" y="1404938"/>
                        <a:ext cx="178752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2480733"/>
            <a:ext cx="410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keeps a roughly constant filling factor</a:t>
            </a:r>
            <a:endParaRPr lang="en-US" dirty="0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193800" y="3141663"/>
          <a:ext cx="27828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Equation" r:id="rId7" imgW="1778000" imgH="431800" progId="Equation.3">
                  <p:embed/>
                </p:oleObj>
              </mc:Choice>
              <mc:Fallback>
                <p:oleObj name="Equation" r:id="rId7" imgW="1778000" imgH="431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800" y="3141663"/>
                        <a:ext cx="2782888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5088996" y="3352800"/>
          <a:ext cx="232410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name="Equation" r:id="rId9" imgW="1485900" imgH="203200" progId="Equation.3">
                  <p:embed/>
                </p:oleObj>
              </mc:Choice>
              <mc:Fallback>
                <p:oleObj name="Equation" r:id="rId9" imgW="1485900" imgH="203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8996" y="3352800"/>
                        <a:ext cx="2324100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7573962" y="1592263"/>
          <a:ext cx="1112838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name="Equation" r:id="rId11" imgW="711200" imgH="165100" progId="Equation.3">
                  <p:embed/>
                </p:oleObj>
              </mc:Choice>
              <mc:Fallback>
                <p:oleObj name="Equation" r:id="rId11" imgW="711200" imgH="1651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3962" y="1592263"/>
                        <a:ext cx="1112838" cy="23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4800" y="4351867"/>
            <a:ext cx="681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required relative energy spread for BNS damping remains constant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56260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good trade-off for imperfections</a:t>
            </a:r>
            <a:endParaRPr lang="en-US" dirty="0"/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5070475" y="1404938"/>
          <a:ext cx="18272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Equation" r:id="rId13" imgW="1168400" imgH="431800" progId="Equation.3">
                  <p:embed/>
                </p:oleObj>
              </mc:Choice>
              <mc:Fallback>
                <p:oleObj name="Equation" r:id="rId13" imgW="1168400" imgH="431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475" y="1404938"/>
                        <a:ext cx="182721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Real Lattice Design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47133" y="905931"/>
            <a:ext cx="3335867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Follow scaling but use modules</a:t>
            </a:r>
          </a:p>
          <a:p>
            <a:pPr>
              <a:buNone/>
            </a:pPr>
            <a:r>
              <a:rPr lang="en-US" dirty="0" smtClean="0"/>
              <a:t>Form sectors with equal </a:t>
            </a:r>
            <a:r>
              <a:rPr lang="en-US" dirty="0" err="1" smtClean="0"/>
              <a:t>quadrupole</a:t>
            </a:r>
            <a:r>
              <a:rPr lang="en-US" dirty="0" smtClean="0"/>
              <a:t> length and spacing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Number of girders between </a:t>
            </a:r>
            <a:r>
              <a:rPr lang="en-US" dirty="0" err="1" smtClean="0"/>
              <a:t>quadrupoles</a:t>
            </a:r>
            <a:r>
              <a:rPr lang="en-US" dirty="0" smtClean="0"/>
              <a:t> chosen to be close to ideal </a:t>
            </a:r>
            <a:r>
              <a:rPr lang="en-US" dirty="0" err="1" smtClean="0"/>
              <a:t>L(s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Type of </a:t>
            </a:r>
            <a:r>
              <a:rPr lang="en-US" dirty="0" err="1" smtClean="0"/>
              <a:t>quadrupole</a:t>
            </a:r>
            <a:r>
              <a:rPr lang="en-US" dirty="0" smtClean="0"/>
              <a:t> chosen to be shortest that is consistent with </a:t>
            </a:r>
            <a:r>
              <a:rPr lang="en-US" dirty="0" err="1" smtClean="0"/>
              <a:t>K(s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Optics functions are periodic in each sector</a:t>
            </a:r>
          </a:p>
          <a:p>
            <a:pPr>
              <a:buNone/>
            </a:pPr>
            <a:r>
              <a:rPr lang="en-US" dirty="0" smtClean="0"/>
              <a:t>Match optics functions from one sector to the next using 7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" name="Picture 1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378161"/>
            <a:ext cx="5352223" cy="37549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95067" y="1159933"/>
            <a:ext cx="170784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CDR 3TeV lattice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Tentative</a:t>
            </a:r>
            <a:r>
              <a:rPr lang="en-US" sz="3200" dirty="0" smtClean="0"/>
              <a:t> Choice of Values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twi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741" y="702724"/>
            <a:ext cx="5528733" cy="3870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373" y="905932"/>
            <a:ext cx="325862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CDR used L(0)=2m, f(0)=1.5m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Scaling assumed the same lattice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With this choice filling factor is slightly low in new design (because of longer modules)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Performed a full scan of lattices to identify best new lattice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Solution L(0)=2.2m and f(0)=1.5m</a:t>
            </a:r>
          </a:p>
          <a:p>
            <a:pPr>
              <a:buNone/>
            </a:pPr>
            <a:r>
              <a:rPr lang="en-US" dirty="0" smtClean="0"/>
              <a:t>Last sector could be merge with previous 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4442" y="4602023"/>
            <a:ext cx="512191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Tentative numbers per </a:t>
            </a:r>
            <a:r>
              <a:rPr lang="en-US" dirty="0" err="1" smtClean="0"/>
              <a:t>linac</a:t>
            </a:r>
            <a:r>
              <a:rPr lang="en-US" dirty="0" smtClean="0"/>
              <a:t>:</a:t>
            </a:r>
          </a:p>
          <a:p>
            <a:r>
              <a:rPr lang="en-US" dirty="0" smtClean="0"/>
              <a:t>356 girders with short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216 girders with long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912 girders with structures</a:t>
            </a:r>
          </a:p>
          <a:p>
            <a:r>
              <a:rPr lang="en-US" dirty="0" smtClean="0"/>
              <a:t>5148 (double) structures</a:t>
            </a:r>
          </a:p>
          <a:p>
            <a:r>
              <a:rPr lang="en-US" dirty="0" smtClean="0"/>
              <a:t>Filling factor 80%, after adding decelerator ends 79%</a:t>
            </a:r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Note on RF Phases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October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6" name="Picture 15" descr="espread_al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033" y="3402332"/>
            <a:ext cx="4948766" cy="3464136"/>
          </a:xfrm>
          <a:prstGeom prst="rect">
            <a:avLst/>
          </a:prstGeom>
        </p:spPr>
      </p:pic>
      <p:pic>
        <p:nvPicPr>
          <p:cNvPr id="17" name="Picture 16" descr="esprea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388" y="799241"/>
            <a:ext cx="5272017" cy="369041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55484" y="1811867"/>
            <a:ext cx="267252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Example with 6° in sectors 1 and 2</a:t>
            </a:r>
          </a:p>
          <a:p>
            <a:r>
              <a:rPr lang="en-US" sz="1400" dirty="0" smtClean="0"/>
              <a:t>11.5° in sector 3, 30° in sector 4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70373" y="2192867"/>
            <a:ext cx="404612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Can operate at different phases in each decelerator, will adjust in real life as required</a:t>
            </a:r>
          </a:p>
          <a:p>
            <a:pPr>
              <a:buNone/>
            </a:pPr>
            <a:r>
              <a:rPr lang="en-US" sz="1600" dirty="0" smtClean="0"/>
              <a:t>Choose phase of first three/two</a:t>
            </a:r>
          </a:p>
          <a:p>
            <a:pPr>
              <a:buNone/>
            </a:pPr>
            <a:r>
              <a:rPr lang="en-US" sz="1600" dirty="0" smtClean="0"/>
              <a:t>Use last/last two to compensate 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0373" y="745059"/>
            <a:ext cx="40968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Need to operated off-crest in main </a:t>
            </a:r>
            <a:r>
              <a:rPr lang="en-US" sz="1600" dirty="0" err="1" smtClean="0"/>
              <a:t>linac</a:t>
            </a:r>
            <a:r>
              <a:rPr lang="en-US" sz="1600" dirty="0" smtClean="0"/>
              <a:t> to compensate </a:t>
            </a:r>
            <a:r>
              <a:rPr lang="en-US" sz="1600" dirty="0" err="1" smtClean="0"/>
              <a:t>wakefield</a:t>
            </a:r>
            <a:r>
              <a:rPr lang="en-US" sz="1600" dirty="0" smtClean="0"/>
              <a:t> induced energy spread</a:t>
            </a:r>
          </a:p>
          <a:p>
            <a:pPr>
              <a:buNone/>
            </a:pPr>
            <a:r>
              <a:rPr lang="en-US" sz="1600" dirty="0" smtClean="0"/>
              <a:t>Goal is 1% full width (0.35% RMS) energy spread</a:t>
            </a:r>
          </a:p>
          <a:p>
            <a:pPr>
              <a:buNone/>
            </a:pPr>
            <a:r>
              <a:rPr lang="en-US" sz="1600" dirty="0" smtClean="0"/>
              <a:t>Average phase is 12° (part of the </a:t>
            </a:r>
            <a:r>
              <a:rPr lang="en-US" sz="1600" dirty="0" err="1" smtClean="0"/>
              <a:t>optimisation</a:t>
            </a:r>
            <a:r>
              <a:rPr lang="en-US" sz="1600" dirty="0" smtClean="0"/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66733" y="4724400"/>
            <a:ext cx="4247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phases lead to different energy spread</a:t>
            </a:r>
          </a:p>
          <a:p>
            <a:r>
              <a:rPr lang="en-US" dirty="0" smtClean="0"/>
              <a:t>Different beam 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78512</TotalTime>
  <Words>1763</Words>
  <Application>Microsoft Macintosh PowerPoint</Application>
  <PresentationFormat>On-screen Show (4:3)</PresentationFormat>
  <Paragraphs>384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New Main Linac Design Progress</vt:lpstr>
      <vt:lpstr>Structure Choice</vt:lpstr>
      <vt:lpstr>Selected 380 GeV Beam Parameters</vt:lpstr>
      <vt:lpstr>Reminder of Lattice Design</vt:lpstr>
      <vt:lpstr>Reminder of Lattice Design</vt:lpstr>
      <vt:lpstr>Ideal Lattice Design</vt:lpstr>
      <vt:lpstr>Real Lattice Design</vt:lpstr>
      <vt:lpstr>Tentative Choice of Values</vt:lpstr>
      <vt:lpstr>Note on RF Phases</vt:lpstr>
      <vt:lpstr>First Results: Beam Jitter</vt:lpstr>
      <vt:lpstr>First Results: Structure Misalignment</vt:lpstr>
      <vt:lpstr>First Results: BPM Misalignment</vt:lpstr>
      <vt:lpstr>First Results: Quadrupole Jitter</vt:lpstr>
      <vt:lpstr>Reminder: Structure and Main Linac Design</vt:lpstr>
      <vt:lpstr>A Good Choice?</vt:lpstr>
      <vt:lpstr>A Good Choice?</vt:lpstr>
      <vt:lpstr>Filling Factor OK?</vt:lpstr>
      <vt:lpstr>Different Scalings</vt:lpstr>
      <vt:lpstr>Comment: Common Support</vt:lpstr>
      <vt:lpstr>Conclusion</vt:lpstr>
      <vt:lpstr>Reserve</vt:lpstr>
      <vt:lpstr>Note: Change of Tolerances and Specifications</vt:lpstr>
      <vt:lpstr>CLIC Energy Stages</vt:lpstr>
      <vt:lpstr>Basic 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339</cp:revision>
  <cp:lastPrinted>2016-09-15T09:11:31Z</cp:lastPrinted>
  <dcterms:created xsi:type="dcterms:W3CDTF">2016-10-04T08:55:39Z</dcterms:created>
  <dcterms:modified xsi:type="dcterms:W3CDTF">2016-10-07T06:47:14Z</dcterms:modified>
</cp:coreProperties>
</file>