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953" r:id="rId2"/>
    <p:sldMasterId id="2147483991" r:id="rId3"/>
  </p:sldMasterIdLst>
  <p:notesMasterIdLst>
    <p:notesMasterId r:id="rId22"/>
  </p:notesMasterIdLst>
  <p:handoutMasterIdLst>
    <p:handoutMasterId r:id="rId23"/>
  </p:handoutMasterIdLst>
  <p:sldIdLst>
    <p:sldId id="715" r:id="rId4"/>
    <p:sldId id="717" r:id="rId5"/>
    <p:sldId id="793" r:id="rId6"/>
    <p:sldId id="718" r:id="rId7"/>
    <p:sldId id="721" r:id="rId8"/>
    <p:sldId id="719" r:id="rId9"/>
    <p:sldId id="780" r:id="rId10"/>
    <p:sldId id="745" r:id="rId11"/>
    <p:sldId id="622" r:id="rId12"/>
    <p:sldId id="800" r:id="rId13"/>
    <p:sldId id="760" r:id="rId14"/>
    <p:sldId id="795" r:id="rId15"/>
    <p:sldId id="756" r:id="rId16"/>
    <p:sldId id="831" r:id="rId17"/>
    <p:sldId id="630" r:id="rId18"/>
    <p:sldId id="822" r:id="rId19"/>
    <p:sldId id="821" r:id="rId20"/>
    <p:sldId id="757" r:id="rId21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59"/>
    <a:srgbClr val="C0504D"/>
    <a:srgbClr val="3399FF"/>
    <a:srgbClr val="0000FF"/>
    <a:srgbClr val="92D050"/>
    <a:srgbClr val="F79646"/>
    <a:srgbClr val="FF0000"/>
    <a:srgbClr val="FDEADA"/>
    <a:srgbClr val="00CC00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8" autoAdjust="0"/>
    <p:restoredTop sz="94713" autoAdjust="0"/>
  </p:normalViewPr>
  <p:slideViewPr>
    <p:cSldViewPr>
      <p:cViewPr varScale="1">
        <p:scale>
          <a:sx n="84" d="100"/>
          <a:sy n="84" d="100"/>
        </p:scale>
        <p:origin x="-135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4014" y="-11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8DAC434-57B5-4769-89E6-6BBAE94552B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2012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algn="r">
              <a:defRPr sz="13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B360DA4-8D5E-4E37-9F14-946485C94F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79151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64536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0DA4-8D5E-4E37-9F14-946485C94FBF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64536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</p:grpSp>
      <p:sp>
        <p:nvSpPr>
          <p:cNvPr id="122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2334-6086-44A2-A3BB-BB5D4437BE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825F8-8AC8-44D7-8795-6A519DC2A4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96A0-6244-413C-A1BF-7893D7316E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fld id="{A35A0063-D13D-43EA-8BEC-F58F5873B65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B790-2045-4D36-A3EF-939E1571D4A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C6C05-09A8-460D-949E-C6F151265E2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E3B55-BFC4-4687-9384-428574F1932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D8E4-48F8-4215-98F9-38F474810F5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EC8A0-726D-4DE7-8FFB-304568B9B1F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884A-0C09-42C2-B45D-A9184981C5A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05FBB-932A-4BE0-859B-9914A16CF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69C45-1885-40DB-B4C7-32E268262F0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4D465-FE49-4989-BC2F-A7E3161CE36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7DE8-429B-47CE-81FB-6E9F719F001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5EB57-7506-4724-AB82-85CC693FE61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2334-6086-44A2-A3BB-BB5D4437BE85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5FBB-932A-4BE0-859B-9914A16CF98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A8A81-CC34-491A-9545-D13FCC1D4546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851AA-CB1F-49B3-A9DC-B9B749BC4A4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047C6-8122-4040-8CD0-C3A41F19D71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4ED60-023C-465D-BC28-EB48800B53C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A8A81-CC34-491A-9545-D13FCC1D45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D911D-659D-4AE7-8787-7C58F3EC6F0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DDA9-5E9A-42C1-B697-0058DF3B48B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1DAC-FCA3-4C8E-A191-5EBB45095B8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825F8-8AC8-44D7-8795-6A519DC2A45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096A0-6244-413C-A1BF-7893D7316E4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851AA-CB1F-49B3-A9DC-B9B749BC4A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047C6-8122-4040-8CD0-C3A41F19D71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4ED60-023C-465D-BC28-EB48800B53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D911D-659D-4AE7-8787-7C58F3EC6F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3DDA9-5E9A-42C1-B697-0058DF3B48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E1DAC-FCA3-4C8E-A191-5EBB45095B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12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>
                <a:cs typeface="+mn-cs"/>
              </a:endParaRPr>
            </a:p>
          </p:txBody>
        </p:sp>
      </p:grp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r>
              <a:rPr lang="es-ES"/>
              <a:t>Igor G. Irastorza / Universidad de Zaragoza</a:t>
            </a:r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A7E95768-89EF-43A3-88F1-08430E2B60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7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965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741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E95768-89EF-43A3-88F1-08430E2B603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741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E95768-89EF-43A3-88F1-08430E2B603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gif"/><Relationship Id="rId5" Type="http://schemas.openxmlformats.org/officeDocument/2006/relationships/hyperlink" Target="http://www.google.com/url?sa=i&amp;rct=j&amp;q=&amp;esrc=s&amp;frm=1&amp;source=images&amp;cd=&amp;cad=rja&amp;docid=IiRUURf4sN7QUM&amp;tbnid=-U0flVQzeo_JZM:&amp;ved=0CAUQjRw&amp;url=http://www.accessscience.com/popup.aspx?id=681600&amp;name=print&amp;ei=HklYUuqTGIq-0QW49oHQCA&amp;bvm=bv.53899372,d.Yms&amp;psig=AFQjCNF3GwWCc4ufqbe8pewz6YqaCD39Qg&amp;ust=1381603859694899" TargetMode="Externa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6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ved=0ahUKEwiNzO3Y3a7MAhXDzxQKHXvmDTMQjRwIBw&amp;url=http://www.androidpolice.com/2012/12/03/apk-teardown-the-mysterious-leftovers-special-the-jandycane-logo-googles-coffee-mug-notification-and-lightcycle-instructions/&amp;bvm=bv.120551593,d.dmo&amp;psig=AFQjCNGCcC09xYAyNQPWwa1Pv-nZCa4ikA&amp;ust=1461843526163669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2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gif"/><Relationship Id="rId5" Type="http://schemas.openxmlformats.org/officeDocument/2006/relationships/hyperlink" Target="http://www.google.com/url?sa=i&amp;rct=j&amp;q=&amp;esrc=s&amp;frm=1&amp;source=images&amp;cd=&amp;cad=rja&amp;docid=IiRUURf4sN7QUM&amp;tbnid=-U0flVQzeo_JZM:&amp;ved=0CAUQjRw&amp;url=http://www.accessscience.com/popup.aspx?id=681600&amp;name=print&amp;ei=HklYUuqTGIq-0QW49oHQCA&amp;bvm=bv.53899372,d.Yms&amp;psig=AFQjCNF3GwWCc4ufqbe8pewz6YqaCD39Qg&amp;ust=1381603859694899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google.com/url?sa=i&amp;rct=j&amp;q=&amp;esrc=s&amp;source=images&amp;cd=&amp;cad=rja&amp;uact=8&amp;ved=0CAcQjRw&amp;url=http://www.clker.com/clipart-27752.html&amp;ei=2FZ2VP23Jcj7arv3gOgG&amp;bvm=bv.80642063,d.d2s&amp;psig=AFQjCNERwxYKKc2eYbiRecKzt2s8S8bmeA&amp;ust=1417128167824580" TargetMode="Externa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iconpng.com/icon/48438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url?sa=i&amp;rct=j&amp;q=&amp;esrc=s&amp;source=images&amp;cd=&amp;cad=rja&amp;uact=8&amp;ved=0ahUKEwiNzO3Y3a7MAhXDzxQKHXvmDTMQjRwIBw&amp;url=http://www.androidpolice.com/2012/12/03/apk-teardown-the-mysterious-leftovers-special-the-jandycane-logo-googles-coffee-mug-notification-and-lightcycle-instructions/&amp;bvm=bv.120551593,d.dmo&amp;psig=AFQjCNGCcC09xYAyNQPWwa1Pv-nZCa4ikA&amp;ust=1461843526163669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&amp;esrc=s&amp;source=images&amp;cd=&amp;cad=rja&amp;uact=8&amp;ved=0CAcQjRw&amp;url=http://findicons.com/icon/211345/sun&amp;ei=bll2VLKiBIPmapmagugJ&amp;bvm=bv.80642063,d.d2s&amp;psig=AFQjCNHtWWfXgq_EsTyo4c1mhb1Qhob8yw&amp;ust=1417128704963399" TargetMode="Externa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7"/>
            <a:ext cx="9144000" cy="691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692696"/>
            <a:ext cx="8784976" cy="3096344"/>
          </a:xfrm>
          <a:solidFill>
            <a:schemeClr val="tx1">
              <a:alpha val="76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2800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Physics case, prospects and status of the</a:t>
            </a:r>
            <a:r>
              <a:rPr lang="en-US" sz="32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International </a:t>
            </a:r>
            <a:r>
              <a:rPr lang="en-US" sz="3200" dirty="0" err="1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AXion</a:t>
            </a:r>
            <a:r>
              <a:rPr lang="en-US" sz="32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> Observatory IAXO</a:t>
            </a:r>
            <a:r>
              <a:rPr lang="en-US" sz="40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effectLst/>
                <a:latin typeface="Arial Rounded MT Bold" pitchFamily="34" charset="0"/>
              </a:rPr>
            </a:b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/>
            </a:r>
            <a:b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  <a:t>Igor G. Irastorza (U. Zaragoza)</a:t>
            </a:r>
            <a:br>
              <a:rPr lang="en-US" sz="1800" dirty="0" smtClean="0">
                <a:solidFill>
                  <a:schemeClr val="bg1">
                    <a:lumMod val="50000"/>
                  </a:schemeClr>
                </a:solidFill>
                <a:effectLst/>
                <a:latin typeface="Arial Rounded MT Bold" pitchFamily="34" charset="0"/>
              </a:rPr>
            </a:br>
            <a:r>
              <a:rPr lang="en-US" sz="1800" b="1" dirty="0" err="1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Axions&amp;IAXO</a:t>
            </a:r>
            <a:r>
              <a:rPr lang="en-US" sz="1800" b="1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 in Spain, Zaragoza, October 27</a:t>
            </a:r>
            <a:r>
              <a:rPr lang="en-US" sz="1800" b="1" baseline="30000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th</a:t>
            </a:r>
            <a:r>
              <a:rPr lang="en-US" sz="1800" b="1" dirty="0" smtClean="0">
                <a:solidFill>
                  <a:srgbClr val="C00000"/>
                </a:solidFill>
                <a:effectLst/>
                <a:latin typeface="Arial Rounded MT Bold" pitchFamily="34" charset="0"/>
              </a:rPr>
              <a:t> 2016</a:t>
            </a:r>
            <a:endParaRPr lang="en-GB" sz="2800" dirty="0" smtClean="0">
              <a:solidFill>
                <a:srgbClr val="C00000"/>
              </a:solidFill>
              <a:effectLst/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technologies – Baseline 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b="0">
                <a:latin typeface="Arial Rounded MT Bold" pitchFamily="34" charset="0"/>
              </a:rPr>
              <a:pPr>
                <a:defRPr/>
              </a:pPr>
              <a:t>10</a:t>
            </a:fld>
            <a:endParaRPr lang="es-ES" b="0" dirty="0">
              <a:latin typeface="Arial Rounded MT Bold" pitchFamily="34" charset="0"/>
            </a:endParaRPr>
          </a:p>
        </p:txBody>
      </p:sp>
      <p:sp>
        <p:nvSpPr>
          <p:cNvPr id="18" name="17 Esquina doblada"/>
          <p:cNvSpPr/>
          <p:nvPr/>
        </p:nvSpPr>
        <p:spPr>
          <a:xfrm>
            <a:off x="5436096" y="5373216"/>
            <a:ext cx="3528392" cy="800472"/>
          </a:xfrm>
          <a:prstGeom prst="foldedCorner">
            <a:avLst>
              <a:gd name="adj" fmla="val 509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s-ES" sz="1200" b="0" dirty="0" err="1" smtClean="0">
                <a:latin typeface="Arial Rounded MT Bold" pitchFamily="34" charset="0"/>
              </a:rPr>
              <a:t>Baseline</a:t>
            </a:r>
            <a:r>
              <a:rPr lang="es-ES" sz="1200" b="0" dirty="0" smtClean="0">
                <a:latin typeface="Arial Rounded MT Bold" pitchFamily="34" charset="0"/>
              </a:rPr>
              <a:t> </a:t>
            </a:r>
            <a:r>
              <a:rPr lang="es-ES" sz="1200" b="0" dirty="0" err="1" smtClean="0">
                <a:latin typeface="Arial Rounded MT Bold" pitchFamily="34" charset="0"/>
              </a:rPr>
              <a:t>developed</a:t>
            </a:r>
            <a:r>
              <a:rPr lang="es-ES" sz="1200" b="0" dirty="0" smtClean="0">
                <a:latin typeface="Arial Rounded MT Bold" pitchFamily="34" charset="0"/>
              </a:rPr>
              <a:t> at:</a:t>
            </a:r>
          </a:p>
          <a:p>
            <a:r>
              <a:rPr lang="es-ES" sz="1200" b="0" dirty="0" smtClean="0">
                <a:latin typeface="Arial Rounded MT Bold" pitchFamily="34" charset="0"/>
              </a:rPr>
              <a:t>IAXO </a:t>
            </a:r>
            <a:r>
              <a:rPr lang="es-ES" sz="1200" b="0" dirty="0" err="1" smtClean="0">
                <a:latin typeface="Arial Rounded MT Bold" pitchFamily="34" charset="0"/>
              </a:rPr>
              <a:t>Letter</a:t>
            </a:r>
            <a:r>
              <a:rPr lang="es-ES" sz="1200" b="0" dirty="0" smtClean="0">
                <a:latin typeface="Arial Rounded MT Bold" pitchFamily="34" charset="0"/>
              </a:rPr>
              <a:t> of </a:t>
            </a:r>
            <a:r>
              <a:rPr lang="es-ES" sz="1200" b="0" dirty="0" err="1" smtClean="0">
                <a:latin typeface="Arial Rounded MT Bold" pitchFamily="34" charset="0"/>
              </a:rPr>
              <a:t>Intent</a:t>
            </a:r>
            <a:r>
              <a:rPr lang="es-ES" sz="1200" b="0" dirty="0" smtClean="0">
                <a:latin typeface="Arial Rounded MT Bold" pitchFamily="34" charset="0"/>
              </a:rPr>
              <a:t>: CERN-SPSC-2013-022 </a:t>
            </a:r>
          </a:p>
          <a:p>
            <a:r>
              <a:rPr lang="es-ES" sz="1200" b="0" dirty="0" smtClean="0">
                <a:latin typeface="Arial Rounded MT Bold" pitchFamily="34" charset="0"/>
              </a:rPr>
              <a:t>IAXO Conceptual </a:t>
            </a:r>
            <a:r>
              <a:rPr lang="es-ES" sz="1200" b="0" dirty="0" err="1" smtClean="0">
                <a:latin typeface="Arial Rounded MT Bold" pitchFamily="34" charset="0"/>
              </a:rPr>
              <a:t>Design</a:t>
            </a:r>
            <a:r>
              <a:rPr lang="es-ES" sz="1200" b="0" dirty="0" smtClean="0">
                <a:latin typeface="Arial Rounded MT Bold" pitchFamily="34" charset="0"/>
              </a:rPr>
              <a:t>: JINST 9 (2014) T05002 (arXiv:1401.3233)</a:t>
            </a:r>
          </a:p>
        </p:txBody>
      </p:sp>
      <p:grpSp>
        <p:nvGrpSpPr>
          <p:cNvPr id="2" name="18 Grupo"/>
          <p:cNvGrpSpPr/>
          <p:nvPr/>
        </p:nvGrpSpPr>
        <p:grpSpPr>
          <a:xfrm>
            <a:off x="4716016" y="1052736"/>
            <a:ext cx="4248472" cy="4248472"/>
            <a:chOff x="4716016" y="1052736"/>
            <a:chExt cx="4248472" cy="4248472"/>
          </a:xfrm>
        </p:grpSpPr>
        <p:sp>
          <p:nvSpPr>
            <p:cNvPr id="13" name="12 Esquina doblada"/>
            <p:cNvSpPr/>
            <p:nvPr/>
          </p:nvSpPr>
          <p:spPr>
            <a:xfrm>
              <a:off x="4716016" y="1052736"/>
              <a:ext cx="4248472" cy="4248472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magnet</a:t>
              </a:r>
              <a:endParaRPr lang="es-ES" sz="16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Superconducting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“detector”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magnet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.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Toriodal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geometry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(8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coils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)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Based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on ATLAS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toroid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technical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solutions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.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CERN+CEA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expertise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8 bores / 20 m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long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/ 60 cm Ø per bore</a:t>
              </a:r>
            </a:p>
            <a:p>
              <a:endParaRPr lang="en-US" sz="1600" b="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32040" y="2492896"/>
              <a:ext cx="3885551" cy="273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3 Marcador de fecha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b="0" dirty="0" smtClean="0">
                <a:latin typeface="Arial Rounded MT Bold" pitchFamily="34" charset="0"/>
              </a:rPr>
              <a:t>Axions &amp; IAXO in Spain, October-2016</a:t>
            </a:r>
            <a:endParaRPr lang="es-ES" b="0" dirty="0">
              <a:latin typeface="Arial Rounded MT Bold" pitchFamily="34" charset="0"/>
            </a:endParaRPr>
          </a:p>
        </p:txBody>
      </p:sp>
      <p:sp>
        <p:nvSpPr>
          <p:cNvPr id="2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Igor G. Irastorza / </a:t>
            </a:r>
          </a:p>
          <a:p>
            <a:pPr>
              <a:defRPr/>
            </a:pPr>
            <a:r>
              <a:rPr lang="es-ES" b="0" dirty="0" smtClean="0">
                <a:latin typeface="Arial Rounded MT Bold" pitchFamily="34" charset="0"/>
              </a:rPr>
              <a:t>Universidad de Zaragoza</a:t>
            </a:r>
            <a:endParaRPr lang="es-ES" b="0" dirty="0">
              <a:latin typeface="Arial Rounded MT Bold" pitchFamily="34" charset="0"/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683568" y="1052736"/>
            <a:ext cx="3600400" cy="2376264"/>
            <a:chOff x="251520" y="1052736"/>
            <a:chExt cx="3528392" cy="2376264"/>
          </a:xfrm>
        </p:grpSpPr>
        <p:sp>
          <p:nvSpPr>
            <p:cNvPr id="20" name="19 Esquina doblada"/>
            <p:cNvSpPr/>
            <p:nvPr/>
          </p:nvSpPr>
          <p:spPr>
            <a:xfrm>
              <a:off x="251520" y="1052736"/>
              <a:ext cx="3528392" cy="2376264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telescopes</a:t>
              </a:r>
              <a:endParaRPr lang="es-ES" sz="12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Slumped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glass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technology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with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multilayers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Cost-effective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cover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large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areas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Based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on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NuSTAR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developments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Focal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length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~5 m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60-70%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efficiency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LLNL+UC+DTU</a:t>
              </a:r>
            </a:p>
            <a:p>
              <a:pPr marL="228600" indent="-228600"/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	+ MIT + INAF</a:t>
              </a:r>
            </a:p>
          </p:txBody>
        </p:sp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1988840"/>
              <a:ext cx="1435439" cy="1250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24 Grupo"/>
          <p:cNvGrpSpPr/>
          <p:nvPr/>
        </p:nvGrpSpPr>
        <p:grpSpPr>
          <a:xfrm>
            <a:off x="467544" y="3573016"/>
            <a:ext cx="3960440" cy="2736304"/>
            <a:chOff x="323528" y="1916832"/>
            <a:chExt cx="6912768" cy="4752528"/>
          </a:xfrm>
        </p:grpSpPr>
        <p:grpSp>
          <p:nvGrpSpPr>
            <p:cNvPr id="25" name="23 Grupo"/>
            <p:cNvGrpSpPr/>
            <p:nvPr/>
          </p:nvGrpSpPr>
          <p:grpSpPr>
            <a:xfrm>
              <a:off x="323528" y="1916832"/>
              <a:ext cx="6912768" cy="4752528"/>
              <a:chOff x="323528" y="1916832"/>
              <a:chExt cx="6912768" cy="4752528"/>
            </a:xfrm>
          </p:grpSpPr>
          <p:pic>
            <p:nvPicPr>
              <p:cNvPr id="30" name="Picture 4" descr="http://www.accessscience.com/loadBinary.aspx?aID=775&amp;filename=681600FG0090.GIF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1957195"/>
                <a:ext cx="6912768" cy="4712165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31" name="21 Rectángulo"/>
              <p:cNvSpPr/>
              <p:nvPr/>
            </p:nvSpPr>
            <p:spPr>
              <a:xfrm>
                <a:off x="5364088" y="1916832"/>
                <a:ext cx="79208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0"/>
              </a:p>
            </p:txBody>
          </p:sp>
        </p:grpSp>
        <p:sp>
          <p:nvSpPr>
            <p:cNvPr id="26" name="17 Rectángulo"/>
            <p:cNvSpPr/>
            <p:nvPr/>
          </p:nvSpPr>
          <p:spPr>
            <a:xfrm>
              <a:off x="1259632" y="2996952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7" name="19 Rectángulo"/>
            <p:cNvSpPr/>
            <p:nvPr/>
          </p:nvSpPr>
          <p:spPr>
            <a:xfrm>
              <a:off x="2771800" y="6165304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8" name="20 Rectángulo"/>
            <p:cNvSpPr/>
            <p:nvPr/>
          </p:nvSpPr>
          <p:spPr>
            <a:xfrm>
              <a:off x="5148064" y="4365104"/>
              <a:ext cx="79208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29" name="22 CuadroTexto"/>
            <p:cNvSpPr txBox="1"/>
            <p:nvPr/>
          </p:nvSpPr>
          <p:spPr>
            <a:xfrm>
              <a:off x="5141156" y="4437113"/>
              <a:ext cx="1121461" cy="314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smtClean="0">
                  <a:latin typeface="Arial" pitchFamily="34" charset="0"/>
                </a:rPr>
                <a:t>Focal </a:t>
              </a:r>
              <a:r>
                <a:rPr lang="es-ES" sz="700" dirty="0" err="1" smtClean="0">
                  <a:latin typeface="Arial" pitchFamily="34" charset="0"/>
                </a:rPr>
                <a:t>length</a:t>
              </a:r>
              <a:endParaRPr lang="es-ES" sz="700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249102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technologies – Baseline 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grpSp>
        <p:nvGrpSpPr>
          <p:cNvPr id="21" name="20 Grupo"/>
          <p:cNvGrpSpPr/>
          <p:nvPr/>
        </p:nvGrpSpPr>
        <p:grpSpPr>
          <a:xfrm>
            <a:off x="323528" y="1196752"/>
            <a:ext cx="4104456" cy="4896544"/>
            <a:chOff x="251520" y="1605446"/>
            <a:chExt cx="3528392" cy="4631866"/>
          </a:xfrm>
        </p:grpSpPr>
        <p:sp>
          <p:nvSpPr>
            <p:cNvPr id="14" name="13 Esquina doblada"/>
            <p:cNvSpPr/>
            <p:nvPr/>
          </p:nvSpPr>
          <p:spPr>
            <a:xfrm>
              <a:off x="251520" y="1605446"/>
              <a:ext cx="3528392" cy="4631866"/>
            </a:xfrm>
            <a:prstGeom prst="foldedCorner">
              <a:avLst>
                <a:gd name="adj" fmla="val 5095"/>
              </a:avLst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/>
              <a:r>
                <a:rPr lang="es-ES" sz="1600" b="0" dirty="0" smtClean="0">
                  <a:latin typeface="Arial Rounded MT Bold" pitchFamily="34" charset="0"/>
                </a:rPr>
                <a:t>IAXO </a:t>
              </a:r>
              <a:r>
                <a:rPr lang="es-ES" sz="1600" b="0" dirty="0" err="1" smtClean="0">
                  <a:latin typeface="Arial Rounded MT Bold" pitchFamily="34" charset="0"/>
                </a:rPr>
                <a:t>detectors</a:t>
              </a:r>
              <a:endParaRPr lang="es-ES" sz="1600" b="0" dirty="0" smtClean="0"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Micromegas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gaseous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detectors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Radiopure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components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+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shielding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Discrimination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from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event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topology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in gas 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Long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trajectory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in CAST</a:t>
              </a:r>
            </a:p>
            <a:p>
              <a:pPr marL="228600" indent="-228600">
                <a:buFont typeface="Arial" pitchFamily="34" charset="0"/>
                <a:buChar char="•"/>
              </a:pP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Zaragoza + CEA + Bonn +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others</a:t>
              </a:r>
              <a:r>
                <a:rPr lang="es-ES" sz="1200" b="0" dirty="0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 </a:t>
              </a:r>
              <a:r>
                <a:rPr lang="es-ES" sz="1200" b="0" dirty="0" err="1" smtClean="0">
                  <a:solidFill>
                    <a:schemeClr val="accent2">
                      <a:lumMod val="75000"/>
                    </a:schemeClr>
                  </a:solidFill>
                  <a:latin typeface="Arial Rounded MT Bold" pitchFamily="34" charset="0"/>
                </a:rPr>
                <a:t>expertise</a:t>
              </a:r>
              <a:endPara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4272" y="3429214"/>
              <a:ext cx="1343204" cy="10370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924944"/>
            <a:ext cx="2294757" cy="30634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5" name="Rectangle 7"/>
          <p:cNvSpPr>
            <a:spLocks/>
          </p:cNvSpPr>
          <p:nvPr/>
        </p:nvSpPr>
        <p:spPr bwMode="auto">
          <a:xfrm>
            <a:off x="395536" y="2564904"/>
            <a:ext cx="3121085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GB" sz="1050" b="0" dirty="0" err="1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Optics+detector</a:t>
            </a:r>
            <a:r>
              <a:rPr lang="en-GB" sz="1050" b="0" dirty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 </a:t>
            </a:r>
            <a:r>
              <a:rPr lang="en-GB" sz="105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IAXO pathfinder system</a:t>
            </a:r>
          </a:p>
          <a:p>
            <a:pPr algn="ctr"/>
            <a:r>
              <a:rPr lang="en-GB" sz="105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(in operation in CAST during 2014-5)</a:t>
            </a:r>
            <a:endParaRPr lang="en-GB" sz="1050" b="0" dirty="0">
              <a:solidFill>
                <a:schemeClr val="tx1"/>
              </a:solidFill>
              <a:latin typeface="Arial Rounded MT Bold" panose="020F0704030504030204" pitchFamily="34" charset="0"/>
              <a:ea typeface="Arial Bold" charset="0"/>
              <a:cs typeface="Arial Bold" charset="0"/>
            </a:endParaRPr>
          </a:p>
        </p:txBody>
      </p: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4653136"/>
            <a:ext cx="1753957" cy="1391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37" name="Line 6"/>
          <p:cNvSpPr>
            <a:spLocks noChangeShapeType="1"/>
          </p:cNvSpPr>
          <p:nvPr/>
        </p:nvSpPr>
        <p:spPr bwMode="auto">
          <a:xfrm rot="10800000" flipH="1">
            <a:off x="3131841" y="5013175"/>
            <a:ext cx="603631" cy="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es-ES" sz="1050" b="0">
              <a:latin typeface="Arial Rounded MT Bold" panose="020F0704030504030204" pitchFamily="34" charset="0"/>
            </a:endParaRPr>
          </a:p>
        </p:txBody>
      </p:sp>
      <p:sp>
        <p:nvSpPr>
          <p:cNvPr id="38" name="21 Rectángulo"/>
          <p:cNvSpPr/>
          <p:nvPr/>
        </p:nvSpPr>
        <p:spPr>
          <a:xfrm>
            <a:off x="3059832" y="4741113"/>
            <a:ext cx="665957" cy="20005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700" b="0" dirty="0" smtClean="0">
                <a:latin typeface="Arial Rounded MT Bold" panose="020F0704030504030204" pitchFamily="34" charset="0"/>
              </a:rPr>
              <a:t>8.5 mm</a:t>
            </a:r>
            <a:endParaRPr lang="es-ES" sz="700" b="0" dirty="0">
              <a:latin typeface="Arial Rounded MT Bold" panose="020F0704030504030204" pitchFamily="34" charset="0"/>
            </a:endParaRPr>
          </a:p>
        </p:txBody>
      </p:sp>
      <p:sp>
        <p:nvSpPr>
          <p:cNvPr id="39" name="Rectangle 4"/>
          <p:cNvSpPr>
            <a:spLocks/>
          </p:cNvSpPr>
          <p:nvPr/>
        </p:nvSpPr>
        <p:spPr bwMode="auto">
          <a:xfrm>
            <a:off x="2339752" y="5733256"/>
            <a:ext cx="1728192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8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Calibration photons (source 14 m away) focused onto the Micromegas</a:t>
            </a:r>
            <a:endParaRPr lang="en-US" sz="800" b="0" dirty="0">
              <a:solidFill>
                <a:schemeClr val="tx1"/>
              </a:solidFill>
              <a:latin typeface="Arial Rounded MT Bold" panose="020F0704030504030204" pitchFamily="34" charset="0"/>
              <a:cs typeface="Arial" charset="0"/>
              <a:sym typeface="Arial" charset="0"/>
            </a:endParaRPr>
          </a:p>
        </p:txBody>
      </p:sp>
      <p:sp>
        <p:nvSpPr>
          <p:cNvPr id="51" name="50 Esquina doblada"/>
          <p:cNvSpPr/>
          <p:nvPr/>
        </p:nvSpPr>
        <p:spPr>
          <a:xfrm>
            <a:off x="4572000" y="1196752"/>
            <a:ext cx="4104456" cy="4896544"/>
          </a:xfrm>
          <a:prstGeom prst="foldedCorner">
            <a:avLst>
              <a:gd name="adj" fmla="val 509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ES" sz="1600" b="0" dirty="0" smtClean="0">
                <a:latin typeface="Arial Rounded MT Bold" pitchFamily="34" charset="0"/>
              </a:rPr>
              <a:t>IAXO </a:t>
            </a:r>
            <a:r>
              <a:rPr lang="es-ES" sz="1600" b="0" dirty="0" err="1" smtClean="0">
                <a:latin typeface="Arial Rounded MT Bold" pitchFamily="34" charset="0"/>
              </a:rPr>
              <a:t>detectors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Ingrid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detectors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Better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threshold</a:t>
            </a: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U. Bonn</a:t>
            </a: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MMC 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(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Magnetic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Metallic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Calorimeters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)</a:t>
            </a:r>
          </a:p>
          <a:p>
            <a:pPr marL="228600" indent="-228600"/>
            <a:r>
              <a:rPr lang="es-ES" sz="1200" b="0" dirty="0" smtClean="0">
                <a:solidFill>
                  <a:srgbClr val="FF0000"/>
                </a:solidFill>
                <a:latin typeface="Arial Rounded MT Bold" pitchFamily="34" charset="0"/>
              </a:rPr>
              <a:t>TES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(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Transition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Edge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Sensors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Very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good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E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resolution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&amp;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threshold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Heidelberg + CEA + CNSMS</a:t>
            </a: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endParaRPr lang="es-ES" sz="1200" b="0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pPr marL="228600" indent="-228600"/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Low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noise</a:t>
            </a:r>
            <a:r>
              <a:rPr lang="es-ES" sz="1200" b="0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</a:t>
            </a:r>
            <a:r>
              <a:rPr lang="es-ES" sz="1200" b="0" dirty="0" err="1" smtClean="0">
                <a:solidFill>
                  <a:srgbClr val="FF0000"/>
                </a:solidFill>
                <a:latin typeface="Arial Rounded MT Bold" pitchFamily="34" charset="0"/>
              </a:rPr>
              <a:t>CCDs</a:t>
            </a:r>
            <a:endParaRPr lang="es-ES" sz="1200" b="0" dirty="0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6" cstate="print"/>
          <a:srcRect l="12244"/>
          <a:stretch>
            <a:fillRect/>
          </a:stretch>
        </p:blipFill>
        <p:spPr bwMode="auto">
          <a:xfrm>
            <a:off x="6948264" y="1484784"/>
            <a:ext cx="1601314" cy="123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916832"/>
            <a:ext cx="1224136" cy="918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91234" y="3789935"/>
            <a:ext cx="1668998" cy="122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40" y="4561174"/>
            <a:ext cx="1728192" cy="124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4"/>
          <p:cNvSpPr>
            <a:spLocks/>
          </p:cNvSpPr>
          <p:nvPr/>
        </p:nvSpPr>
        <p:spPr bwMode="auto">
          <a:xfrm>
            <a:off x="7596336" y="2996952"/>
            <a:ext cx="1224136" cy="10081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Solar axion spectroscopy:</a:t>
            </a:r>
          </a:p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ea typeface="Arial Bold" charset="0"/>
                <a:cs typeface="Arial Bold" charset="0"/>
              </a:rPr>
              <a:t>Axion-electron ABC spectrum</a:t>
            </a:r>
          </a:p>
          <a:p>
            <a:pPr algn="ctr"/>
            <a:r>
              <a:rPr lang="en-US" sz="900" b="0" dirty="0" smtClean="0">
                <a:solidFill>
                  <a:schemeClr val="tx1"/>
                </a:solidFill>
                <a:latin typeface="Arial Rounded MT Bold" panose="020F0704030504030204" pitchFamily="34" charset="0"/>
                <a:cs typeface="Arial" charset="0"/>
                <a:sym typeface="Arial" charset="0"/>
              </a:rPr>
              <a:t>Axion mass determination</a:t>
            </a:r>
            <a:endParaRPr lang="en-US" sz="900" b="0" dirty="0">
              <a:solidFill>
                <a:schemeClr val="tx1"/>
              </a:solidFill>
              <a:latin typeface="Arial Rounded MT Bold" panose="020F0704030504030204" pitchFamily="34" charset="0"/>
              <a:cs typeface="Arial" charset="0"/>
              <a:sym typeface="Arial" charset="0"/>
            </a:endParaRPr>
          </a:p>
        </p:txBody>
      </p:sp>
      <p:sp>
        <p:nvSpPr>
          <p:cNvPr id="22" name="21 Explosión 2"/>
          <p:cNvSpPr/>
          <p:nvPr/>
        </p:nvSpPr>
        <p:spPr>
          <a:xfrm>
            <a:off x="323528" y="5373216"/>
            <a:ext cx="1296144" cy="1008112"/>
          </a:xfrm>
          <a:prstGeom prst="irregularSeal2">
            <a:avLst/>
          </a:prstGeom>
          <a:solidFill>
            <a:srgbClr val="FFFF5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67545" y="5631631"/>
            <a:ext cx="1008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 smtClean="0">
                <a:latin typeface="Arial Rounded MT Bold" pitchFamily="34" charset="0"/>
              </a:rPr>
              <a:t>Talk</a:t>
            </a:r>
            <a:r>
              <a:rPr lang="es-ES" sz="1200" dirty="0" smtClean="0">
                <a:latin typeface="Arial Rounded MT Bold" pitchFamily="34" charset="0"/>
              </a:rPr>
              <a:t> </a:t>
            </a:r>
          </a:p>
          <a:p>
            <a:pPr algn="ctr"/>
            <a:r>
              <a:rPr lang="es-ES" sz="1200" dirty="0" smtClean="0">
                <a:latin typeface="Arial Rounded MT Bold" pitchFamily="34" charset="0"/>
              </a:rPr>
              <a:t>F. Iguaz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xmlns="" val="2910223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of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Axions &amp; IAXO in Spain, October-2016</a:t>
            </a:r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Igor G. Irastorza / Universidad de Zaragoza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4CA36-8F8E-4B33-818A-5383808A46B8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848872" cy="682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Flecha abajo"/>
          <p:cNvSpPr/>
          <p:nvPr/>
        </p:nvSpPr>
        <p:spPr>
          <a:xfrm>
            <a:off x="5436096" y="1412776"/>
            <a:ext cx="2304256" cy="1512168"/>
          </a:xfrm>
          <a:prstGeom prst="downArrow">
            <a:avLst>
              <a:gd name="adj1" fmla="val 85460"/>
              <a:gd name="adj2" fmla="val 50000"/>
            </a:avLst>
          </a:prstGeom>
          <a:solidFill>
            <a:srgbClr val="66FF66">
              <a:alpha val="65882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Few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meV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scale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QCD axion accesible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to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IAXO</a:t>
            </a:r>
          </a:p>
          <a:p>
            <a:pPr algn="ctr">
              <a:lnSpc>
                <a:spcPct val="80000"/>
              </a:lnSpc>
            </a:pP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&amp; 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anomaly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cooling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hints</a:t>
            </a:r>
            <a:endParaRPr lang="es-ES" sz="1400" b="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1115616" y="1340768"/>
            <a:ext cx="1800200" cy="1656184"/>
          </a:xfrm>
          <a:prstGeom prst="downArrow">
            <a:avLst>
              <a:gd name="adj1" fmla="val 85460"/>
              <a:gd name="adj2" fmla="val 50000"/>
            </a:avLst>
          </a:prstGeom>
          <a:solidFill>
            <a:srgbClr val="66FF66">
              <a:alpha val="74118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Transparency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ALP </a:t>
            </a:r>
            <a:r>
              <a:rPr lang="es-ES" sz="1400" b="0" dirty="0" err="1" smtClean="0">
                <a:solidFill>
                  <a:schemeClr val="tx1"/>
                </a:solidFill>
                <a:latin typeface="Arial Rounded MT Bold" pitchFamily="34" charset="0"/>
              </a:rPr>
              <a:t>hints</a:t>
            </a:r>
            <a:r>
              <a:rPr lang="es-ES" sz="1400" b="0" dirty="0" smtClean="0">
                <a:solidFill>
                  <a:schemeClr val="tx1"/>
                </a:solidFill>
                <a:latin typeface="Arial Rounded MT Bold" pitchFamily="34" charset="0"/>
              </a:rPr>
              <a:t> accesible to IAXO &amp; ALPS-II</a:t>
            </a:r>
            <a:endParaRPr lang="es-ES" sz="1400" b="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 bwMode="auto">
          <a:xfrm>
            <a:off x="2123728" y="116632"/>
            <a:ext cx="5842992" cy="566316"/>
          </a:xfrm>
          <a:prstGeom prst="rect">
            <a:avLst/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Axion/ALP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parameter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space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pic>
        <p:nvPicPr>
          <p:cNvPr id="12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728477"/>
            <a:ext cx="2047875" cy="752476"/>
          </a:xfrm>
          <a:prstGeom prst="rect">
            <a:avLst/>
          </a:prstGeom>
          <a:noFill/>
        </p:spPr>
      </p:pic>
      <p:pic>
        <p:nvPicPr>
          <p:cNvPr id="13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911579">
            <a:off x="5684693" y="3027689"/>
            <a:ext cx="1798296" cy="894187"/>
          </a:xfrm>
          <a:prstGeom prst="rect">
            <a:avLst/>
          </a:prstGeom>
          <a:noFill/>
        </p:spPr>
      </p:pic>
      <p:sp>
        <p:nvSpPr>
          <p:cNvPr id="15" name="14 Forma libre"/>
          <p:cNvSpPr/>
          <p:nvPr/>
        </p:nvSpPr>
        <p:spPr>
          <a:xfrm>
            <a:off x="1835696" y="2852936"/>
            <a:ext cx="3168352" cy="288032"/>
          </a:xfrm>
          <a:custGeom>
            <a:avLst/>
            <a:gdLst>
              <a:gd name="connsiteX0" fmla="*/ 0 w 3223034"/>
              <a:gd name="connsiteY0" fmla="*/ 769545 h 769545"/>
              <a:gd name="connsiteX1" fmla="*/ 2534970 w 3223034"/>
              <a:gd name="connsiteY1" fmla="*/ 769545 h 769545"/>
              <a:gd name="connsiteX2" fmla="*/ 3204927 w 3223034"/>
              <a:gd name="connsiteY2" fmla="*/ 18107 h 769545"/>
              <a:gd name="connsiteX3" fmla="*/ 3223034 w 3223034"/>
              <a:gd name="connsiteY3" fmla="*/ 0 h 769545"/>
              <a:gd name="connsiteX0" fmla="*/ 0 w 3223034"/>
              <a:gd name="connsiteY0" fmla="*/ 769545 h 769545"/>
              <a:gd name="connsiteX1" fmla="*/ 2829981 w 3223034"/>
              <a:gd name="connsiteY1" fmla="*/ 656757 h 769545"/>
              <a:gd name="connsiteX2" fmla="*/ 3204927 w 3223034"/>
              <a:gd name="connsiteY2" fmla="*/ 18107 h 769545"/>
              <a:gd name="connsiteX3" fmla="*/ 3223034 w 3223034"/>
              <a:gd name="connsiteY3" fmla="*/ 0 h 769545"/>
              <a:gd name="connsiteX0" fmla="*/ 0 w 3223034"/>
              <a:gd name="connsiteY0" fmla="*/ 769545 h 820947"/>
              <a:gd name="connsiteX1" fmla="*/ 2672760 w 3223034"/>
              <a:gd name="connsiteY1" fmla="*/ 820947 h 820947"/>
              <a:gd name="connsiteX2" fmla="*/ 3204927 w 3223034"/>
              <a:gd name="connsiteY2" fmla="*/ 18107 h 820947"/>
              <a:gd name="connsiteX3" fmla="*/ 3223034 w 3223034"/>
              <a:gd name="connsiteY3" fmla="*/ 0 h 820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034" h="820947">
                <a:moveTo>
                  <a:pt x="0" y="769545"/>
                </a:moveTo>
                <a:lnTo>
                  <a:pt x="2672760" y="820947"/>
                </a:lnTo>
                <a:lnTo>
                  <a:pt x="3204927" y="18107"/>
                </a:lnTo>
                <a:lnTo>
                  <a:pt x="3223034" y="0"/>
                </a:lnTo>
              </a:path>
            </a:pathLst>
          </a:custGeom>
          <a:ln w="2857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600"/>
          </a:p>
        </p:txBody>
      </p:sp>
      <p:sp>
        <p:nvSpPr>
          <p:cNvPr id="16" name="15 Rectángulo"/>
          <p:cNvSpPr/>
          <p:nvPr/>
        </p:nvSpPr>
        <p:spPr>
          <a:xfrm>
            <a:off x="2811286" y="2905199"/>
            <a:ext cx="8966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0" dirty="0" smtClean="0">
                <a:solidFill>
                  <a:srgbClr val="C00000"/>
                </a:solidFill>
                <a:latin typeface="Arial Rounded MT Bold" pitchFamily="34" charset="0"/>
              </a:rPr>
              <a:t>ALPS-II</a:t>
            </a:r>
            <a:endParaRPr lang="es-E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124744"/>
            <a:ext cx="2520280" cy="263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980727"/>
            <a:ext cx="4514902" cy="4035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Axion-</a:t>
            </a:r>
            <a:r>
              <a:rPr lang="es-ES" sz="4000" dirty="0" err="1" smtClean="0">
                <a:latin typeface="Arial Rounded MT Bold" pitchFamily="34" charset="0"/>
              </a:rPr>
              <a:t>electron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coupling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</a:t>
            </a:r>
            <a:r>
              <a:rPr lang="es-ES" sz="1100" b="0" dirty="0" err="1">
                <a:latin typeface="Arial Rounded MT Bold" panose="020F0704030504030204" pitchFamily="34" charset="0"/>
              </a:rPr>
              <a:t>Irastorza</a:t>
            </a:r>
            <a:r>
              <a:rPr lang="es-ES" sz="1100" b="0" dirty="0">
                <a:latin typeface="Arial Rounded MT Bold" panose="020F0704030504030204" pitchFamily="34" charset="0"/>
              </a:rPr>
              <a:t> / Universidad 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13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13" name="2 Marcador de contenido"/>
          <p:cNvSpPr txBox="1">
            <a:spLocks/>
          </p:cNvSpPr>
          <p:nvPr/>
        </p:nvSpPr>
        <p:spPr bwMode="auto">
          <a:xfrm>
            <a:off x="539552" y="3717032"/>
            <a:ext cx="59046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spcBef>
                <a:spcPct val="20000"/>
              </a:spcBef>
              <a:defRPr/>
            </a:pPr>
            <a:r>
              <a:rPr lang="en-US" b="0" dirty="0" smtClean="0">
                <a:latin typeface="Arial Rounded MT Bold" pitchFamily="34" charset="0"/>
                <a:cs typeface="+mn-cs"/>
              </a:rPr>
              <a:t>Sensitive to </a:t>
            </a:r>
            <a:r>
              <a:rPr lang="en-US" b="0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b="0" i="1" baseline="-25000" dirty="0" err="1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en-US" b="0" dirty="0" smtClean="0">
                <a:latin typeface="Arial Rounded MT Bold" pitchFamily="34" charset="0"/>
                <a:cs typeface="+mn-cs"/>
              </a:rPr>
              <a:t> values down to ~10</a:t>
            </a:r>
            <a:r>
              <a:rPr lang="en-US" b="0" baseline="30000" dirty="0" smtClean="0">
                <a:latin typeface="Arial Rounded MT Bold" pitchFamily="34" charset="0"/>
                <a:cs typeface="+mn-cs"/>
              </a:rPr>
              <a:t>-13</a:t>
            </a:r>
          </a:p>
          <a:p>
            <a:pPr marL="285750" indent="-285750" eaLnBrk="0" hangingPunct="0">
              <a:spcBef>
                <a:spcPct val="20000"/>
              </a:spcBef>
              <a:defRPr/>
            </a:pPr>
            <a:endParaRPr lang="en-US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defRPr/>
            </a:pPr>
            <a:r>
              <a:rPr lang="en-US" sz="1600" b="0" dirty="0" smtClean="0">
                <a:solidFill>
                  <a:srgbClr val="FF0000"/>
                </a:solidFill>
                <a:latin typeface="Arial Rounded MT Bold" pitchFamily="34" charset="0"/>
                <a:cs typeface="+mn-cs"/>
              </a:rPr>
              <a:t>ALSO…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Dark Matter Axions (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 use of IAXO magnet with cavities / RF antennas)</a:t>
            </a:r>
            <a:endParaRPr lang="en-US" sz="1600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ALPs from Dark Radiation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ALPs from nearby Supernova (connection with SNEWS) 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 </a:t>
            </a:r>
            <a:r>
              <a:rPr lang="en-US" sz="1600" b="0" dirty="0" err="1" smtClean="0">
                <a:latin typeface="Arial Rounded MT Bold" pitchFamily="34" charset="0"/>
                <a:cs typeface="+mn-cs"/>
                <a:sym typeface="Wingdings" pitchFamily="2" charset="2"/>
              </a:rPr>
              <a:t>MeV</a:t>
            </a:r>
            <a:r>
              <a:rPr lang="en-US" sz="1600" b="0" dirty="0" smtClean="0">
                <a:latin typeface="Arial Rounded MT Bold" pitchFamily="34" charset="0"/>
                <a:cs typeface="+mn-cs"/>
                <a:sym typeface="Wingdings" pitchFamily="2" charset="2"/>
              </a:rPr>
              <a:t> photon detector at the other end</a:t>
            </a:r>
            <a:endParaRPr lang="en-US" sz="1600" b="0" dirty="0" smtClean="0">
              <a:latin typeface="Arial Rounded MT Bold" pitchFamily="34" charset="0"/>
              <a:cs typeface="+mn-cs"/>
            </a:endParaRP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1600" b="0" dirty="0" smtClean="0">
                <a:latin typeface="Arial Rounded MT Bold" pitchFamily="34" charset="0"/>
                <a:cs typeface="+mn-cs"/>
              </a:rPr>
              <a:t>…</a:t>
            </a:r>
          </a:p>
          <a:p>
            <a:pPr marL="285750" indent="-285750" eaLnBrk="0" hangingPunct="0"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b="0" dirty="0" smtClean="0">
              <a:latin typeface="Arial Rounded MT Bold" pitchFamily="34" charset="0"/>
              <a:cs typeface="+mn-cs"/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 bwMode="auto">
          <a:xfrm>
            <a:off x="403920" y="1245840"/>
            <a:ext cx="2007840" cy="67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b="0" dirty="0" smtClean="0">
                <a:latin typeface="Arial Rounded MT Bold" pitchFamily="34" charset="0"/>
                <a:cs typeface="+mn-cs"/>
              </a:rPr>
              <a:t>ABC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cs typeface="+mn-cs"/>
              </a:rPr>
              <a:t>-produced solar axions </a:t>
            </a:r>
          </a:p>
        </p:txBody>
      </p:sp>
      <p:sp>
        <p:nvSpPr>
          <p:cNvPr id="11" name="10 Explosión 2"/>
          <p:cNvSpPr/>
          <p:nvPr/>
        </p:nvSpPr>
        <p:spPr>
          <a:xfrm>
            <a:off x="6228184" y="4869160"/>
            <a:ext cx="1440160" cy="1008112"/>
          </a:xfrm>
          <a:prstGeom prst="irregularSeal2">
            <a:avLst/>
          </a:prstGeom>
          <a:solidFill>
            <a:srgbClr val="FFFF5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300192" y="5127575"/>
            <a:ext cx="11521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 smtClean="0">
                <a:latin typeface="Arial Rounded MT Bold" pitchFamily="34" charset="0"/>
              </a:rPr>
              <a:t>Talk</a:t>
            </a:r>
            <a:endParaRPr lang="es-ES" sz="1200" dirty="0" smtClean="0">
              <a:latin typeface="Arial Rounded MT Bold" pitchFamily="34" charset="0"/>
            </a:endParaRPr>
          </a:p>
          <a:p>
            <a:pPr algn="ctr"/>
            <a:r>
              <a:rPr lang="es-ES" sz="1200" dirty="0" smtClean="0">
                <a:latin typeface="Arial Rounded MT Bold" pitchFamily="34" charset="0"/>
              </a:rPr>
              <a:t>J. Carmona</a:t>
            </a:r>
            <a:endParaRPr lang="es-ES" sz="1200" dirty="0"/>
          </a:p>
        </p:txBody>
      </p:sp>
      <p:cxnSp>
        <p:nvCxnSpPr>
          <p:cNvPr id="15" name="14 Conector recto de flecha"/>
          <p:cNvCxnSpPr>
            <a:stCxn id="12" idx="1"/>
          </p:cNvCxnSpPr>
          <p:nvPr/>
        </p:nvCxnSpPr>
        <p:spPr>
          <a:xfrm flipH="1">
            <a:off x="3491880" y="5358408"/>
            <a:ext cx="2808312" cy="14808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Dark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Matter</a:t>
            </a:r>
            <a:r>
              <a:rPr lang="es-ES" sz="4000" dirty="0" smtClean="0">
                <a:latin typeface="Arial Rounded MT Bold" pitchFamily="34" charset="0"/>
              </a:rPr>
              <a:t> </a:t>
            </a:r>
            <a:r>
              <a:rPr lang="es-ES" sz="4000" dirty="0" err="1" smtClean="0">
                <a:latin typeface="Arial Rounded MT Bold" pitchFamily="34" charset="0"/>
              </a:rPr>
              <a:t>with</a:t>
            </a:r>
            <a:r>
              <a:rPr lang="es-ES" sz="4000" dirty="0" smtClean="0">
                <a:latin typeface="Arial Rounded MT Bold" pitchFamily="34" charset="0"/>
              </a:rPr>
              <a:t> IAXO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</a:t>
            </a:r>
            <a:r>
              <a:rPr lang="es-ES" sz="1100" b="0" dirty="0" err="1">
                <a:latin typeface="Arial Rounded MT Bold" panose="020F0704030504030204" pitchFamily="34" charset="0"/>
              </a:rPr>
              <a:t>Irastorza</a:t>
            </a:r>
            <a:r>
              <a:rPr lang="es-ES" sz="1100" b="0" dirty="0">
                <a:latin typeface="Arial Rounded MT Bold" panose="020F0704030504030204" pitchFamily="34" charset="0"/>
              </a:rPr>
              <a:t> / Universidad 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14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5554960" cy="4495800"/>
          </a:xfrm>
        </p:spPr>
        <p:txBody>
          <a:bodyPr/>
          <a:lstStyle/>
          <a:p>
            <a:r>
              <a:rPr lang="en-US" sz="1800" dirty="0" smtClean="0">
                <a:latin typeface="Arial Rounded MT Bold" pitchFamily="34" charset="0"/>
              </a:rPr>
              <a:t>Motivation to perform “ADMX-like” searches in  other mass ranges.</a:t>
            </a:r>
          </a:p>
          <a:p>
            <a:r>
              <a:rPr lang="en-US" sz="1800" dirty="0" smtClean="0">
                <a:latin typeface="Arial Rounded MT Bold" pitchFamily="34" charset="0"/>
              </a:rPr>
              <a:t>Many new ideas being put forward. R&amp;D needed. </a:t>
            </a:r>
          </a:p>
          <a:p>
            <a:r>
              <a:rPr lang="en-US" sz="1800" dirty="0" smtClean="0">
                <a:latin typeface="Arial Rounded MT Bold" pitchFamily="34" charset="0"/>
              </a:rPr>
              <a:t>Various possible arrangements in IAXO. Leverage the huge magnetic volume available: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 Rounded MT Bold" pitchFamily="34" charset="0"/>
              </a:rPr>
              <a:t>Single large cavity tuned to low masses (ADMX-like but larger)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 Rounded MT Bold" pitchFamily="34" charset="0"/>
              </a:rPr>
              <a:t>Thin long cavities tuned to mid-high masses. Possibility for directionality. Add several coherently? (RADES?)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 Rounded MT Bold" pitchFamily="34" charset="0"/>
              </a:rPr>
              <a:t>Dish antenna focusing photons to the center. Broadband(?) search. Competitive at higher masses? (MADMAX like?)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 Rounded MT Bold" pitchFamily="34" charset="0"/>
              </a:rPr>
              <a:t>“DM-radio” idea?</a:t>
            </a:r>
            <a:endParaRPr lang="en-US" sz="14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latin typeface="Arial Rounded MT Bold" pitchFamily="34" charset="0"/>
              </a:rPr>
              <a:t>Initial stages of exploring and developing concepts.   </a:t>
            </a:r>
          </a:p>
        </p:txBody>
      </p:sp>
      <p:grpSp>
        <p:nvGrpSpPr>
          <p:cNvPr id="22" name="34 Grupo"/>
          <p:cNvGrpSpPr>
            <a:grpSpLocks/>
          </p:cNvGrpSpPr>
          <p:nvPr/>
        </p:nvGrpSpPr>
        <p:grpSpPr bwMode="auto">
          <a:xfrm>
            <a:off x="6850757" y="1484784"/>
            <a:ext cx="1368153" cy="1223665"/>
            <a:chOff x="3707902" y="2852936"/>
            <a:chExt cx="2952330" cy="2664298"/>
          </a:xfrm>
        </p:grpSpPr>
        <p:sp>
          <p:nvSpPr>
            <p:cNvPr id="23" name="22 Cubo"/>
            <p:cNvSpPr/>
            <p:nvPr/>
          </p:nvSpPr>
          <p:spPr bwMode="auto">
            <a:xfrm>
              <a:off x="5940807" y="3716690"/>
              <a:ext cx="431970" cy="1729093"/>
            </a:xfrm>
            <a:prstGeom prst="cub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4" name="23 Cubo"/>
            <p:cNvSpPr/>
            <p:nvPr/>
          </p:nvSpPr>
          <p:spPr bwMode="auto">
            <a:xfrm>
              <a:off x="3707902" y="3645240"/>
              <a:ext cx="431970" cy="1727506"/>
            </a:xfrm>
            <a:prstGeom prst="cube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5" name="13 Cilindro"/>
            <p:cNvSpPr>
              <a:spLocks noChangeArrowheads="1"/>
            </p:cNvSpPr>
            <p:nvPr/>
          </p:nvSpPr>
          <p:spPr bwMode="auto">
            <a:xfrm>
              <a:off x="4211958" y="3501010"/>
              <a:ext cx="1656184" cy="2016224"/>
            </a:xfrm>
            <a:prstGeom prst="can">
              <a:avLst>
                <a:gd name="adj" fmla="val 25002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endParaRPr lang="es-ES"/>
            </a:p>
          </p:txBody>
        </p:sp>
        <p:sp>
          <p:nvSpPr>
            <p:cNvPr id="26" name="25 Flecha abajo"/>
            <p:cNvSpPr/>
            <p:nvPr/>
          </p:nvSpPr>
          <p:spPr bwMode="auto">
            <a:xfrm rot="10800000">
              <a:off x="4427326" y="4005665"/>
              <a:ext cx="289039" cy="1367079"/>
            </a:xfrm>
            <a:prstGeom prst="downArrow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/>
            <a:lstStyle/>
            <a:p>
              <a:pPr>
                <a:defRPr/>
              </a:pPr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27" name="19 Rectángulo"/>
            <p:cNvSpPr>
              <a:spLocks noChangeArrowheads="1"/>
            </p:cNvSpPr>
            <p:nvPr/>
          </p:nvSpPr>
          <p:spPr bwMode="auto">
            <a:xfrm>
              <a:off x="4636256" y="4489957"/>
              <a:ext cx="951947" cy="80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 dirty="0">
                  <a:solidFill>
                    <a:srgbClr val="000000"/>
                  </a:solidFill>
                </a:rPr>
                <a:t>B</a:t>
              </a:r>
              <a:r>
                <a:rPr lang="es-ES" b="1" baseline="-25000" dirty="0">
                  <a:solidFill>
                    <a:srgbClr val="000000"/>
                  </a:solidFill>
                </a:rPr>
                <a:t>0</a:t>
              </a:r>
            </a:p>
          </p:txBody>
        </p:sp>
        <p:cxnSp>
          <p:nvCxnSpPr>
            <p:cNvPr id="28" name="27 Conector recto"/>
            <p:cNvCxnSpPr>
              <a:cxnSpLocks noChangeShapeType="1"/>
            </p:cNvCxnSpPr>
            <p:nvPr/>
          </p:nvCxnSpPr>
          <p:spPr bwMode="auto">
            <a:xfrm flipV="1">
              <a:off x="5436096" y="2996952"/>
              <a:ext cx="0" cy="648072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</p:cxnSp>
        <p:cxnSp>
          <p:nvCxnSpPr>
            <p:cNvPr id="29" name="25 Conector recto"/>
            <p:cNvCxnSpPr>
              <a:cxnSpLocks noChangeShapeType="1"/>
            </p:cNvCxnSpPr>
            <p:nvPr/>
          </p:nvCxnSpPr>
          <p:spPr bwMode="auto">
            <a:xfrm>
              <a:off x="5436096" y="2996952"/>
              <a:ext cx="1224136" cy="0"/>
            </a:xfrm>
            <a:prstGeom prst="line">
              <a:avLst/>
            </a:prstGeom>
            <a:noFill/>
            <a:ln w="28575" algn="ctr">
              <a:solidFill>
                <a:schemeClr val="accent1"/>
              </a:solidFill>
              <a:round/>
              <a:headEnd/>
              <a:tailEnd/>
            </a:ln>
          </p:spPr>
        </p:cxnSp>
        <p:sp>
          <p:nvSpPr>
            <p:cNvPr id="30" name="26 Triángulo isósceles"/>
            <p:cNvSpPr>
              <a:spLocks noChangeArrowheads="1"/>
            </p:cNvSpPr>
            <p:nvPr/>
          </p:nvSpPr>
          <p:spPr bwMode="auto">
            <a:xfrm rot="5400000">
              <a:off x="6048162" y="2888940"/>
              <a:ext cx="360040" cy="288031"/>
            </a:xfrm>
            <a:prstGeom prst="triangle">
              <a:avLst>
                <a:gd name="adj" fmla="val 44764"/>
              </a:avLst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endParaRPr lang="es-ES"/>
            </a:p>
          </p:txBody>
        </p:sp>
      </p:grpSp>
      <p:grpSp>
        <p:nvGrpSpPr>
          <p:cNvPr id="31" name="27 Grupo"/>
          <p:cNvGrpSpPr>
            <a:grpSpLocks/>
          </p:cNvGrpSpPr>
          <p:nvPr/>
        </p:nvGrpSpPr>
        <p:grpSpPr bwMode="auto">
          <a:xfrm>
            <a:off x="6012160" y="1869182"/>
            <a:ext cx="2818309" cy="839738"/>
            <a:chOff x="-2628800" y="3597244"/>
            <a:chExt cx="13763053" cy="1679736"/>
          </a:xfrm>
        </p:grpSpPr>
        <p:sp>
          <p:nvSpPr>
            <p:cNvPr id="32" name="10 Forma libre"/>
            <p:cNvSpPr>
              <a:spLocks/>
            </p:cNvSpPr>
            <p:nvPr/>
          </p:nvSpPr>
          <p:spPr bwMode="auto">
            <a:xfrm>
              <a:off x="-2556792" y="3597244"/>
              <a:ext cx="13538645" cy="551836"/>
            </a:xfrm>
            <a:custGeom>
              <a:avLst/>
              <a:gdLst>
                <a:gd name="T0" fmla="*/ 0 w 10818891"/>
                <a:gd name="T1" fmla="*/ 39696 h 992863"/>
                <a:gd name="T2" fmla="*/ 10779752 w 10818891"/>
                <a:gd name="T3" fmla="*/ 1761 h 992863"/>
                <a:gd name="T4" fmla="*/ 22476342 w 10818891"/>
                <a:gd name="T5" fmla="*/ 50261 h 992863"/>
                <a:gd name="T6" fmla="*/ 33200528 w 10818891"/>
                <a:gd name="T7" fmla="*/ 16167 h 9928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18891"/>
                <a:gd name="T13" fmla="*/ 0 h 992863"/>
                <a:gd name="T14" fmla="*/ 10818891 w 10818891"/>
                <a:gd name="T15" fmla="*/ 992863 h 9928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18891" h="992863">
                  <a:moveTo>
                    <a:pt x="0" y="748419"/>
                  </a:moveTo>
                  <a:cubicBezTo>
                    <a:pt x="1146018" y="374209"/>
                    <a:pt x="2292036" y="0"/>
                    <a:pt x="3512745" y="33196"/>
                  </a:cubicBezTo>
                  <a:cubicBezTo>
                    <a:pt x="4733454" y="66392"/>
                    <a:pt x="6106563" y="902329"/>
                    <a:pt x="7324254" y="947596"/>
                  </a:cubicBezTo>
                  <a:cubicBezTo>
                    <a:pt x="8541945" y="992863"/>
                    <a:pt x="9680418" y="648831"/>
                    <a:pt x="10818891" y="304800"/>
                  </a:cubicBezTo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11 Forma libre"/>
            <p:cNvSpPr>
              <a:spLocks/>
            </p:cNvSpPr>
            <p:nvPr/>
          </p:nvSpPr>
          <p:spPr bwMode="auto">
            <a:xfrm>
              <a:off x="-2628800" y="4101300"/>
              <a:ext cx="13538645" cy="551836"/>
            </a:xfrm>
            <a:custGeom>
              <a:avLst/>
              <a:gdLst>
                <a:gd name="T0" fmla="*/ 0 w 10818891"/>
                <a:gd name="T1" fmla="*/ 39696 h 992863"/>
                <a:gd name="T2" fmla="*/ 10779752 w 10818891"/>
                <a:gd name="T3" fmla="*/ 1761 h 992863"/>
                <a:gd name="T4" fmla="*/ 22476342 w 10818891"/>
                <a:gd name="T5" fmla="*/ 50261 h 992863"/>
                <a:gd name="T6" fmla="*/ 33200528 w 10818891"/>
                <a:gd name="T7" fmla="*/ 16167 h 9928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18891"/>
                <a:gd name="T13" fmla="*/ 0 h 992863"/>
                <a:gd name="T14" fmla="*/ 10818891 w 10818891"/>
                <a:gd name="T15" fmla="*/ 992863 h 9928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18891" h="992863">
                  <a:moveTo>
                    <a:pt x="0" y="748419"/>
                  </a:moveTo>
                  <a:cubicBezTo>
                    <a:pt x="1146018" y="374209"/>
                    <a:pt x="2292036" y="0"/>
                    <a:pt x="3512745" y="33196"/>
                  </a:cubicBezTo>
                  <a:cubicBezTo>
                    <a:pt x="4733454" y="66392"/>
                    <a:pt x="6106563" y="902329"/>
                    <a:pt x="7324254" y="947596"/>
                  </a:cubicBezTo>
                  <a:cubicBezTo>
                    <a:pt x="8541945" y="992863"/>
                    <a:pt x="9680418" y="648831"/>
                    <a:pt x="10818891" y="304800"/>
                  </a:cubicBezTo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12 Forma libre"/>
            <p:cNvSpPr>
              <a:spLocks/>
            </p:cNvSpPr>
            <p:nvPr/>
          </p:nvSpPr>
          <p:spPr bwMode="auto">
            <a:xfrm>
              <a:off x="-2404392" y="4725144"/>
              <a:ext cx="13538645" cy="551836"/>
            </a:xfrm>
            <a:custGeom>
              <a:avLst/>
              <a:gdLst>
                <a:gd name="T0" fmla="*/ 0 w 10818891"/>
                <a:gd name="T1" fmla="*/ 39696 h 992863"/>
                <a:gd name="T2" fmla="*/ 10779752 w 10818891"/>
                <a:gd name="T3" fmla="*/ 1761 h 992863"/>
                <a:gd name="T4" fmla="*/ 22476342 w 10818891"/>
                <a:gd name="T5" fmla="*/ 50261 h 992863"/>
                <a:gd name="T6" fmla="*/ 33200528 w 10818891"/>
                <a:gd name="T7" fmla="*/ 16167 h 9928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18891"/>
                <a:gd name="T13" fmla="*/ 0 h 992863"/>
                <a:gd name="T14" fmla="*/ 10818891 w 10818891"/>
                <a:gd name="T15" fmla="*/ 992863 h 9928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18891" h="992863">
                  <a:moveTo>
                    <a:pt x="0" y="748419"/>
                  </a:moveTo>
                  <a:cubicBezTo>
                    <a:pt x="1146018" y="374209"/>
                    <a:pt x="2292036" y="0"/>
                    <a:pt x="3512745" y="33196"/>
                  </a:cubicBezTo>
                  <a:cubicBezTo>
                    <a:pt x="4733454" y="66392"/>
                    <a:pt x="6106563" y="902329"/>
                    <a:pt x="7324254" y="947596"/>
                  </a:cubicBezTo>
                  <a:cubicBezTo>
                    <a:pt x="8541945" y="992863"/>
                    <a:pt x="9680418" y="648831"/>
                    <a:pt x="10818891" y="304800"/>
                  </a:cubicBezTo>
                </a:path>
              </a:pathLst>
            </a:custGeom>
            <a:noFill/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5" name="34 Explosión 2"/>
          <p:cNvSpPr/>
          <p:nvPr/>
        </p:nvSpPr>
        <p:spPr>
          <a:xfrm>
            <a:off x="6156176" y="3140968"/>
            <a:ext cx="1440160" cy="1008112"/>
          </a:xfrm>
          <a:prstGeom prst="irregularSeal2">
            <a:avLst/>
          </a:prstGeom>
          <a:solidFill>
            <a:srgbClr val="FFFF5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6228184" y="3399383"/>
            <a:ext cx="11521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 smtClean="0">
                <a:latin typeface="Arial Rounded MT Bold" pitchFamily="34" charset="0"/>
              </a:rPr>
              <a:t>Talk</a:t>
            </a:r>
            <a:endParaRPr lang="es-ES" sz="1200" dirty="0" smtClean="0">
              <a:latin typeface="Arial Rounded MT Bold" pitchFamily="34" charset="0"/>
            </a:endParaRPr>
          </a:p>
          <a:p>
            <a:pPr algn="ctr"/>
            <a:r>
              <a:rPr lang="es-ES" sz="1200" dirty="0" smtClean="0">
                <a:latin typeface="Arial Rounded MT Bold" pitchFamily="34" charset="0"/>
              </a:rPr>
              <a:t>J. Redondo</a:t>
            </a:r>
            <a:endParaRPr lang="es-ES" sz="1200" dirty="0"/>
          </a:p>
        </p:txBody>
      </p:sp>
      <p:sp>
        <p:nvSpPr>
          <p:cNvPr id="37" name="36 Explosión 2"/>
          <p:cNvSpPr/>
          <p:nvPr/>
        </p:nvSpPr>
        <p:spPr>
          <a:xfrm>
            <a:off x="6948264" y="3861048"/>
            <a:ext cx="1440160" cy="1224136"/>
          </a:xfrm>
          <a:prstGeom prst="irregularSeal2">
            <a:avLst/>
          </a:prstGeom>
          <a:solidFill>
            <a:srgbClr val="FFFF5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7020272" y="4119463"/>
            <a:ext cx="1152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err="1" smtClean="0">
                <a:latin typeface="Arial Rounded MT Bold" pitchFamily="34" charset="0"/>
              </a:rPr>
              <a:t>Talk</a:t>
            </a:r>
            <a:endParaRPr lang="es-ES" sz="1200" dirty="0" smtClean="0">
              <a:latin typeface="Arial Rounded MT Bold" pitchFamily="34" charset="0"/>
            </a:endParaRPr>
          </a:p>
          <a:p>
            <a:pPr algn="ctr"/>
            <a:r>
              <a:rPr lang="es-ES" sz="1200" dirty="0" smtClean="0">
                <a:latin typeface="Arial Rounded MT Bold" pitchFamily="34" charset="0"/>
              </a:rPr>
              <a:t>A. Alvarez &amp; A. Lozano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status of </a:t>
            </a:r>
            <a:r>
              <a:rPr lang="es-ES" sz="4000" dirty="0" err="1" smtClean="0">
                <a:latin typeface="Arial Rounded MT Bold" pitchFamily="34" charset="0"/>
              </a:rPr>
              <a:t>project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15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381472"/>
            <a:ext cx="8147248" cy="4495800"/>
          </a:xfrm>
        </p:spPr>
        <p:txBody>
          <a:bodyPr/>
          <a:lstStyle/>
          <a:p>
            <a:r>
              <a:rPr lang="en-US" sz="1800" dirty="0" smtClean="0">
                <a:latin typeface="Arial Rounded MT Bold" pitchFamily="34" charset="0"/>
              </a:rPr>
              <a:t>2011: First feasibility studies concluded </a:t>
            </a:r>
            <a:r>
              <a:rPr lang="en-US" sz="1400" dirty="0" smtClean="0">
                <a:latin typeface="Arial Rounded MT Bold" pitchFamily="34" charset="0"/>
              </a:rPr>
              <a:t>(JCAP 1106:013,2011)</a:t>
            </a:r>
          </a:p>
          <a:p>
            <a:r>
              <a:rPr lang="en-US" sz="1800" dirty="0" smtClean="0">
                <a:latin typeface="Arial Rounded MT Bold" pitchFamily="34" charset="0"/>
              </a:rPr>
              <a:t>2013: Conceptual Design finished </a:t>
            </a:r>
            <a:r>
              <a:rPr lang="en-US" sz="1400" dirty="0" smtClean="0">
                <a:latin typeface="Arial Rounded MT Bold" pitchFamily="34" charset="0"/>
              </a:rPr>
              <a:t>(arXiv:1401.3233)</a:t>
            </a:r>
            <a:r>
              <a:rPr lang="en-US" sz="1800" dirty="0" smtClean="0">
                <a:latin typeface="Arial Rounded MT Bold" pitchFamily="34" charset="0"/>
              </a:rPr>
              <a:t>.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Most activity carried out up to now ancillary to other group’s projects (e.g. CAST)</a:t>
            </a:r>
          </a:p>
          <a:p>
            <a:r>
              <a:rPr lang="en-US" sz="1800" dirty="0" smtClean="0">
                <a:latin typeface="Arial Rounded MT Bold" pitchFamily="34" charset="0"/>
              </a:rPr>
              <a:t>August 2013: Letter of Intent submitted to the CERN SPSC </a:t>
            </a:r>
          </a:p>
          <a:p>
            <a:pPr lvl="1"/>
            <a:r>
              <a:rPr lang="en-US" sz="1400" dirty="0" err="1" smtClean="0">
                <a:latin typeface="Arial Rounded MT Bold" pitchFamily="34" charset="0"/>
              </a:rPr>
              <a:t>LoI</a:t>
            </a:r>
            <a:r>
              <a:rPr lang="en-US" sz="1400" dirty="0" smtClean="0">
                <a:latin typeface="Arial Rounded MT Bold" pitchFamily="34" charset="0"/>
              </a:rPr>
              <a:t>: [CERN-SPSC-2013-022]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Presentation in the open session in October 2013:</a:t>
            </a:r>
          </a:p>
          <a:p>
            <a:r>
              <a:rPr lang="en-US" sz="1800" dirty="0" smtClean="0">
                <a:latin typeface="Arial Rounded MT Bold" pitchFamily="34" charset="0"/>
              </a:rPr>
              <a:t>January 2014: Positive recommendations from SPSC.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Acknowledge physics case + encourage proceed to TDR</a:t>
            </a:r>
          </a:p>
          <a:p>
            <a:endParaRPr lang="en-US" sz="1800" dirty="0" smtClean="0">
              <a:latin typeface="Arial Rounded MT Bold" pitchFamily="34" charset="0"/>
            </a:endParaRPr>
          </a:p>
          <a:p>
            <a:r>
              <a:rPr lang="en-US" sz="1800" dirty="0" smtClean="0">
                <a:latin typeface="Arial Rounded MT Bold" pitchFamily="34" charset="0"/>
              </a:rPr>
              <a:t>2014-15: Transition phase towards TDR (technical design)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Some IAXO preparatory activity already going on as part of CAST near term program: IAXO pathfinder system in CAST in 2014-15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Preparation of a </a:t>
            </a:r>
            <a:r>
              <a:rPr lang="en-US" sz="1400" dirty="0" err="1" smtClean="0">
                <a:latin typeface="Arial Rounded MT Bold" pitchFamily="34" charset="0"/>
              </a:rPr>
              <a:t>MoU</a:t>
            </a:r>
            <a:r>
              <a:rPr lang="en-US" sz="1400" dirty="0" smtClean="0">
                <a:latin typeface="Arial Rounded MT Bold" pitchFamily="34" charset="0"/>
              </a:rPr>
              <a:t> to carry out TDR work + formal establishment of collaboration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Strengthen collaboration, awareness actions, meetings, coordinated funding applications</a:t>
            </a:r>
          </a:p>
          <a:p>
            <a:pPr lvl="1"/>
            <a:r>
              <a:rPr lang="en-US" sz="1400" dirty="0" smtClean="0">
                <a:latin typeface="Arial Rounded MT Bold" pitchFamily="34" charset="0"/>
              </a:rPr>
              <a:t>First discussion on long-term plan to construction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TDR in </a:t>
            </a:r>
            <a:r>
              <a:rPr lang="es-ES" sz="4000" dirty="0" err="1" smtClean="0">
                <a:latin typeface="Arial Rounded MT Bold" pitchFamily="34" charset="0"/>
              </a:rPr>
              <a:t>progress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16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323528" y="1279301"/>
            <a:ext cx="5626968" cy="4525963"/>
          </a:xfrm>
        </p:spPr>
        <p:txBody>
          <a:bodyPr/>
          <a:lstStyle/>
          <a:p>
            <a:r>
              <a:rPr lang="en-US" sz="2000" b="1" dirty="0" smtClean="0">
                <a:latin typeface="Arial Rounded MT Bold" pitchFamily="34" charset="0"/>
              </a:rPr>
              <a:t>IAXO-T0: </a:t>
            </a:r>
            <a:r>
              <a:rPr lang="en-US" sz="2000" dirty="0" smtClean="0">
                <a:latin typeface="Arial Rounded MT Bold" pitchFamily="34" charset="0"/>
              </a:rPr>
              <a:t>demonstration coil magnet</a:t>
            </a:r>
          </a:p>
          <a:p>
            <a:r>
              <a:rPr lang="en-US" sz="2000" b="1" dirty="0" smtClean="0">
                <a:latin typeface="Arial Rounded MT Bold" pitchFamily="34" charset="0"/>
              </a:rPr>
              <a:t>IAXO-X0: </a:t>
            </a:r>
            <a:r>
              <a:rPr lang="en-US" sz="2000" dirty="0" smtClean="0">
                <a:latin typeface="Arial Rounded MT Bold" pitchFamily="34" charset="0"/>
              </a:rPr>
              <a:t>prototype x-ray optics </a:t>
            </a:r>
            <a:endParaRPr lang="en-US" sz="2000" b="1" dirty="0" smtClean="0">
              <a:latin typeface="Arial Rounded MT Bold" pitchFamily="34" charset="0"/>
            </a:endParaRPr>
          </a:p>
          <a:p>
            <a:r>
              <a:rPr lang="en-US" sz="2000" b="1" dirty="0" smtClean="0">
                <a:latin typeface="Arial Rounded MT Bold" pitchFamily="34" charset="0"/>
              </a:rPr>
              <a:t>IAXO-D0</a:t>
            </a:r>
            <a:r>
              <a:rPr lang="en-US" sz="2000" dirty="0" smtClean="0">
                <a:latin typeface="Arial Rounded MT Bold" pitchFamily="34" charset="0"/>
              </a:rPr>
              <a:t>: prototype low background detector setup testing different technologies for detector</a:t>
            </a:r>
            <a:endParaRPr lang="en-US" sz="2000" b="1" dirty="0" smtClean="0">
              <a:latin typeface="Arial Rounded MT Bold" pitchFamily="34" charset="0"/>
            </a:endParaRPr>
          </a:p>
          <a:p>
            <a:r>
              <a:rPr lang="en-US" sz="2000" dirty="0" smtClean="0">
                <a:latin typeface="Arial Rounded MT Bold" pitchFamily="34" charset="0"/>
              </a:rPr>
              <a:t>Studies to refine IAXO physics case</a:t>
            </a:r>
          </a:p>
          <a:p>
            <a:r>
              <a:rPr lang="en-US" sz="2000" dirty="0" smtClean="0">
                <a:latin typeface="Arial Rounded MT Bold" pitchFamily="34" charset="0"/>
              </a:rPr>
              <a:t>Additional physics potential</a:t>
            </a:r>
          </a:p>
          <a:p>
            <a:r>
              <a:rPr lang="en-US" sz="2000" dirty="0" smtClean="0">
                <a:latin typeface="Arial Rounded MT Bold" pitchFamily="34" charset="0"/>
              </a:rPr>
              <a:t>Site studies</a:t>
            </a:r>
          </a:p>
          <a:p>
            <a:r>
              <a:rPr lang="en-US" sz="2000" dirty="0" smtClean="0">
                <a:latin typeface="Arial Rounded MT Bold" pitchFamily="34" charset="0"/>
              </a:rPr>
              <a:t>Consolidate  and structure collaboration</a:t>
            </a:r>
          </a:p>
          <a:p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437112"/>
            <a:ext cx="3062939" cy="1980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4355976" y="5096217"/>
            <a:ext cx="1008112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IAXO-T0</a:t>
            </a:r>
            <a:endParaRPr lang="es-ES" sz="1200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868" y="4581128"/>
            <a:ext cx="1931549" cy="168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uadroTexto"/>
          <p:cNvSpPr txBox="1"/>
          <p:nvPr/>
        </p:nvSpPr>
        <p:spPr>
          <a:xfrm>
            <a:off x="2627784" y="5229200"/>
            <a:ext cx="1008112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IAXO-X0</a:t>
            </a:r>
            <a:endParaRPr lang="es-ES" sz="1200" dirty="0">
              <a:solidFill>
                <a:schemeClr val="tx1"/>
              </a:solidFill>
            </a:endParaRPr>
          </a:p>
        </p:txBody>
      </p:sp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8800"/>
            <a:ext cx="290482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6012160" y="3573016"/>
            <a:ext cx="2304256" cy="2769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200" dirty="0" smtClean="0">
                <a:solidFill>
                  <a:schemeClr val="tx1"/>
                </a:solidFill>
              </a:rPr>
              <a:t>IAXO-D0 Micromegas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anose="020F0704030504030204" pitchFamily="34" charset="0"/>
              </a:rPr>
              <a:t>IAXO </a:t>
            </a:r>
            <a:r>
              <a:rPr lang="es-ES" sz="4000" dirty="0" err="1" smtClean="0">
                <a:latin typeface="Arial Rounded MT Bold" panose="020F0704030504030204" pitchFamily="34" charset="0"/>
              </a:rPr>
              <a:t>proto-collaboration</a:t>
            </a:r>
            <a:endParaRPr lang="es-ES" sz="4000" dirty="0">
              <a:latin typeface="Arial Rounded MT Bold" panose="020F0704030504030204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85296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85296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17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95536" y="5877272"/>
            <a:ext cx="77768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100" b="0" dirty="0" smtClean="0">
                <a:latin typeface="Arial Rounded MT Bold" pitchFamily="34" charset="0"/>
              </a:rPr>
              <a:t>(*) </a:t>
            </a:r>
            <a:r>
              <a:rPr lang="es-ES" sz="1100" b="0" dirty="0" err="1" smtClean="0">
                <a:latin typeface="Arial Rounded MT Bold" pitchFamily="34" charset="0"/>
              </a:rPr>
              <a:t>Only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shown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groups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for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which</a:t>
            </a:r>
            <a:r>
              <a:rPr lang="es-ES" sz="1100" b="0" dirty="0" smtClean="0">
                <a:latin typeface="Arial Rounded MT Bold" pitchFamily="34" charset="0"/>
              </a:rPr>
              <a:t> formal </a:t>
            </a:r>
            <a:r>
              <a:rPr lang="es-ES" sz="1100" b="0" dirty="0" err="1" smtClean="0">
                <a:latin typeface="Arial Rounded MT Bold" pitchFamily="34" charset="0"/>
              </a:rPr>
              <a:t>activity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is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ongoing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or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under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discussion</a:t>
            </a:r>
            <a:r>
              <a:rPr lang="es-ES" sz="1100" b="0" dirty="0" smtClean="0">
                <a:latin typeface="Arial Rounded MT Bold" pitchFamily="34" charset="0"/>
              </a:rPr>
              <a:t>/</a:t>
            </a:r>
            <a:r>
              <a:rPr lang="es-ES" sz="1100" b="0" dirty="0" err="1" smtClean="0">
                <a:latin typeface="Arial Rounded MT Bold" pitchFamily="34" charset="0"/>
              </a:rPr>
              <a:t>preparation</a:t>
            </a:r>
            <a:r>
              <a:rPr lang="es-ES" sz="1100" b="0" dirty="0" smtClean="0">
                <a:latin typeface="Arial Rounded MT Bold" pitchFamily="34" charset="0"/>
              </a:rPr>
              <a:t>. </a:t>
            </a:r>
          </a:p>
          <a:p>
            <a:r>
              <a:rPr lang="es-ES" sz="1100" b="0" dirty="0" err="1" smtClean="0">
                <a:latin typeface="Arial Rounded MT Bold" pitchFamily="34" charset="0"/>
              </a:rPr>
              <a:t>Potentiaal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interest</a:t>
            </a:r>
            <a:r>
              <a:rPr lang="es-ES" sz="1100" b="0" dirty="0" smtClean="0">
                <a:latin typeface="Arial Rounded MT Bold" pitchFamily="34" charset="0"/>
              </a:rPr>
              <a:t> in more </a:t>
            </a:r>
            <a:r>
              <a:rPr lang="es-ES" sz="1100" b="0" dirty="0" err="1" smtClean="0">
                <a:latin typeface="Arial Rounded MT Bold" pitchFamily="34" charset="0"/>
              </a:rPr>
              <a:t>groups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than</a:t>
            </a:r>
            <a:r>
              <a:rPr lang="es-ES" sz="1100" b="0" dirty="0" smtClean="0">
                <a:latin typeface="Arial Rounded MT Bold" pitchFamily="34" charset="0"/>
              </a:rPr>
              <a:t> </a:t>
            </a:r>
            <a:r>
              <a:rPr lang="es-ES" sz="1100" b="0" dirty="0" err="1" smtClean="0">
                <a:latin typeface="Arial Rounded MT Bold" pitchFamily="34" charset="0"/>
              </a:rPr>
              <a:t>shown</a:t>
            </a:r>
            <a:endParaRPr lang="es-ES" sz="1100" b="0" dirty="0" smtClean="0">
              <a:latin typeface="Arial Rounded MT Bold" pitchFamily="34" charset="0"/>
            </a:endParaRPr>
          </a:p>
          <a:p>
            <a:endParaRPr lang="es-ES" sz="1100" b="0" dirty="0">
              <a:solidFill>
                <a:schemeClr val="accent6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s-ES" sz="1800" dirty="0" smtClean="0">
                <a:latin typeface="Arial Rounded MT Bold" pitchFamily="34" charset="0"/>
              </a:rPr>
              <a:t>Big </a:t>
            </a:r>
            <a:r>
              <a:rPr lang="es-ES" sz="1800" dirty="0" err="1" smtClean="0">
                <a:latin typeface="Arial Rounded MT Bold" pitchFamily="34" charset="0"/>
              </a:rPr>
              <a:t>effort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to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strengthen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collaboration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large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consortium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involved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in a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number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of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funding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applications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,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covering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all</a:t>
            </a:r>
            <a:r>
              <a:rPr lang="es-ES" sz="1800" dirty="0" smtClean="0">
                <a:latin typeface="Arial Rounded MT Bold" pitchFamily="34" charset="0"/>
                <a:sym typeface="Wingdings" pitchFamily="2" charset="2"/>
              </a:rPr>
              <a:t> TDR </a:t>
            </a:r>
            <a:r>
              <a:rPr lang="es-ES" sz="1800" dirty="0" err="1" smtClean="0">
                <a:latin typeface="Arial Rounded MT Bold" pitchFamily="34" charset="0"/>
                <a:sym typeface="Wingdings" pitchFamily="2" charset="2"/>
              </a:rPr>
              <a:t>needs</a:t>
            </a:r>
            <a:endParaRPr lang="es-ES" dirty="0">
              <a:latin typeface="Arial Rounded MT Bold" pitchFamily="34" charset="0"/>
            </a:endParaRPr>
          </a:p>
        </p:txBody>
      </p:sp>
      <p:pic>
        <p:nvPicPr>
          <p:cNvPr id="11" name="Picture 9" descr="https://upload.wikimedia.org/wikipedia/en/2/26/Black_and_white_political_map_of_the_world.png"/>
          <p:cNvPicPr>
            <a:picLocks noChangeAspect="1" noChangeArrowheads="1"/>
          </p:cNvPicPr>
          <p:nvPr/>
        </p:nvPicPr>
        <p:blipFill>
          <a:blip r:embed="rId2" cstate="print"/>
          <a:srcRect l="5298" r="33779" b="57867"/>
          <a:stretch>
            <a:fillRect/>
          </a:stretch>
        </p:blipFill>
        <p:spPr bwMode="auto">
          <a:xfrm>
            <a:off x="179512" y="2420888"/>
            <a:ext cx="8280920" cy="2520280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323528" y="4725144"/>
            <a:ext cx="2232248" cy="6001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100" b="0" dirty="0" smtClean="0">
                <a:solidFill>
                  <a:schemeClr val="tx1"/>
                </a:solidFill>
                <a:latin typeface="Arial Rounded MT Bold"/>
              </a:rPr>
              <a:t>U. Barry</a:t>
            </a:r>
          </a:p>
          <a:p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S. Carolina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</a:rPr>
              <a:t>+ …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876256" y="2132856"/>
            <a:ext cx="2088232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Zaragoza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/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CEA-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Saclay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(France)</a:t>
            </a:r>
          </a:p>
          <a:p>
            <a:pPr algn="r"/>
            <a:r>
              <a:rPr lang="en-GB" sz="1100" b="0" dirty="0" smtClean="0">
                <a:solidFill>
                  <a:schemeClr val="tx1"/>
                </a:solidFill>
                <a:latin typeface="Arial Rounded MT Bold" pitchFamily="34" charset="0"/>
              </a:rPr>
              <a:t>Mainz (Germany)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Bonn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Heidelberg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INR-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Moscow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Russia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023046"/>
            <a:ext cx="1080120" cy="7578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15 Elipse"/>
          <p:cNvSpPr/>
          <p:nvPr/>
        </p:nvSpPr>
        <p:spPr>
          <a:xfrm>
            <a:off x="1763688" y="4077072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Elipse"/>
          <p:cNvSpPr/>
          <p:nvPr/>
        </p:nvSpPr>
        <p:spPr>
          <a:xfrm>
            <a:off x="5436096" y="407707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Elipse"/>
          <p:cNvSpPr/>
          <p:nvPr/>
        </p:nvSpPr>
        <p:spPr>
          <a:xfrm>
            <a:off x="5868144" y="3573016"/>
            <a:ext cx="216024" cy="216024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Elipse"/>
          <p:cNvSpPr/>
          <p:nvPr/>
        </p:nvSpPr>
        <p:spPr>
          <a:xfrm>
            <a:off x="6012160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Elipse"/>
          <p:cNvSpPr/>
          <p:nvPr/>
        </p:nvSpPr>
        <p:spPr>
          <a:xfrm>
            <a:off x="5868144" y="3429000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Elipse"/>
          <p:cNvSpPr/>
          <p:nvPr/>
        </p:nvSpPr>
        <p:spPr>
          <a:xfrm>
            <a:off x="6156176" y="3861048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Elipse"/>
          <p:cNvSpPr/>
          <p:nvPr/>
        </p:nvSpPr>
        <p:spPr>
          <a:xfrm>
            <a:off x="6732240" y="3356992"/>
            <a:ext cx="144016" cy="144016"/>
          </a:xfrm>
          <a:prstGeom prst="ellipse">
            <a:avLst/>
          </a:prstGeom>
          <a:solidFill>
            <a:srgbClr val="C0504D">
              <a:alpha val="41961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Elipse"/>
          <p:cNvSpPr/>
          <p:nvPr/>
        </p:nvSpPr>
        <p:spPr>
          <a:xfrm>
            <a:off x="5796136" y="378904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Elipse"/>
          <p:cNvSpPr/>
          <p:nvPr/>
        </p:nvSpPr>
        <p:spPr>
          <a:xfrm>
            <a:off x="5652120" y="3789040"/>
            <a:ext cx="144016" cy="1440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Elipse"/>
          <p:cNvSpPr/>
          <p:nvPr/>
        </p:nvSpPr>
        <p:spPr>
          <a:xfrm>
            <a:off x="5580112" y="3789040"/>
            <a:ext cx="144016" cy="1440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CuadroTexto"/>
          <p:cNvSpPr txBox="1"/>
          <p:nvPr/>
        </p:nvSpPr>
        <p:spPr>
          <a:xfrm>
            <a:off x="7092280" y="4149080"/>
            <a:ext cx="1872208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latin typeface="Arial Rounded MT Bold" pitchFamily="34" charset="0"/>
              </a:rPr>
              <a:t>RBI (</a:t>
            </a:r>
            <a:r>
              <a:rPr lang="es-ES" sz="1100" b="0" dirty="0" err="1" smtClean="0">
                <a:latin typeface="Arial Rounded MT Bold" pitchFamily="34" charset="0"/>
              </a:rPr>
              <a:t>Croatia</a:t>
            </a:r>
            <a:r>
              <a:rPr lang="es-ES" sz="1100" b="0" dirty="0" smtClean="0"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DESY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Hamburg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Germany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U.Valencia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U. Cartagena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Spain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INFN-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Frascati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,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Italy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 </a:t>
            </a:r>
          </a:p>
        </p:txBody>
      </p:sp>
      <p:cxnSp>
        <p:nvCxnSpPr>
          <p:cNvPr id="27" name="26 Conector recto de flecha"/>
          <p:cNvCxnSpPr/>
          <p:nvPr/>
        </p:nvCxnSpPr>
        <p:spPr>
          <a:xfrm flipH="1">
            <a:off x="1619672" y="2496566"/>
            <a:ext cx="648072" cy="2123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4355976" y="4797152"/>
            <a:ext cx="2232248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dk1"/>
                </a:solidFill>
                <a:latin typeface="Arial Rounded MT Bold" pitchFamily="34" charset="0"/>
              </a:rPr>
              <a:t>CERN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latin typeface="Arial Rounded MT Bold" pitchFamily="34" charset="0"/>
              </a:rPr>
              <a:t>CEA/</a:t>
            </a:r>
            <a:r>
              <a:rPr lang="es-ES" sz="1100" b="0" dirty="0" err="1" smtClean="0">
                <a:latin typeface="Arial Rounded MT Bold" pitchFamily="34" charset="0"/>
              </a:rPr>
              <a:t>Saclay</a:t>
            </a:r>
            <a:r>
              <a:rPr lang="es-ES" sz="1100" b="0" dirty="0" smtClean="0">
                <a:latin typeface="Arial Rounded MT Bold" pitchFamily="34" charset="0"/>
              </a:rPr>
              <a:t> (France)</a:t>
            </a:r>
            <a:endParaRPr lang="es-ES" sz="1100" b="0" dirty="0" smtClean="0">
              <a:solidFill>
                <a:schemeClr val="dk1"/>
              </a:solidFill>
              <a:latin typeface="Arial Rounded MT Bold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437112"/>
            <a:ext cx="1329267" cy="936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" name="29 CuadroTexto"/>
          <p:cNvSpPr txBox="1"/>
          <p:nvPr/>
        </p:nvSpPr>
        <p:spPr>
          <a:xfrm>
            <a:off x="3203848" y="2492896"/>
            <a:ext cx="2232248" cy="430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smtClean="0">
                <a:solidFill>
                  <a:schemeClr val="tx1"/>
                </a:solidFill>
                <a:latin typeface="Arial Rounded MT Bold" pitchFamily="34" charset="0"/>
              </a:rPr>
              <a:t>INAF-Milano 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Italy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DTU (</a:t>
            </a:r>
            <a:r>
              <a:rPr lang="es-ES" sz="1100" b="0" dirty="0" err="1" smtClean="0">
                <a:solidFill>
                  <a:schemeClr val="tx1"/>
                </a:solidFill>
                <a:latin typeface="Arial Rounded MT Bold" pitchFamily="34" charset="0"/>
              </a:rPr>
              <a:t>Denmark</a:t>
            </a:r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r>
              <a:rPr lang="es-ES" sz="1100" b="0" dirty="0" smtClean="0">
                <a:solidFill>
                  <a:srgbClr val="C00000"/>
                </a:solidFill>
                <a:latin typeface="Arial Rounded MT Bold" pitchFamily="34" charset="0"/>
              </a:rPr>
              <a:t> 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331912" y="2285256"/>
            <a:ext cx="2232248" cy="6001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0" dirty="0" smtClean="0">
                <a:solidFill>
                  <a:schemeClr val="dk1"/>
                </a:solidFill>
                <a:latin typeface="Arial Rounded MT Bold" pitchFamily="34" charset="0"/>
              </a:rPr>
              <a:t>LLNL</a:t>
            </a:r>
          </a:p>
          <a:p>
            <a:r>
              <a:rPr lang="es-ES" sz="1100" b="0" dirty="0" smtClean="0">
                <a:solidFill>
                  <a:schemeClr val="dk1"/>
                </a:solidFill>
                <a:latin typeface="Arial Rounded MT Bold" pitchFamily="34" charset="0"/>
              </a:rPr>
              <a:t>Columbia</a:t>
            </a:r>
          </a:p>
          <a:p>
            <a:r>
              <a:rPr lang="es-ES" sz="1100" b="0" dirty="0" smtClean="0">
                <a:solidFill>
                  <a:schemeClr val="tx1"/>
                </a:solidFill>
                <a:latin typeface="Arial Rounded MT Bold" pitchFamily="34" charset="0"/>
              </a:rPr>
              <a:t>MIT </a:t>
            </a:r>
          </a:p>
        </p:txBody>
      </p:sp>
      <p:grpSp>
        <p:nvGrpSpPr>
          <p:cNvPr id="32" name="24 Grupo"/>
          <p:cNvGrpSpPr/>
          <p:nvPr/>
        </p:nvGrpSpPr>
        <p:grpSpPr>
          <a:xfrm>
            <a:off x="1979712" y="2132856"/>
            <a:ext cx="1368152" cy="864096"/>
            <a:chOff x="323528" y="1916832"/>
            <a:chExt cx="6912768" cy="4752528"/>
          </a:xfrm>
        </p:grpSpPr>
        <p:grpSp>
          <p:nvGrpSpPr>
            <p:cNvPr id="33" name="23 Grupo"/>
            <p:cNvGrpSpPr/>
            <p:nvPr/>
          </p:nvGrpSpPr>
          <p:grpSpPr>
            <a:xfrm>
              <a:off x="323528" y="1916832"/>
              <a:ext cx="6912768" cy="4752528"/>
              <a:chOff x="323528" y="1916832"/>
              <a:chExt cx="6912768" cy="4752528"/>
            </a:xfrm>
          </p:grpSpPr>
          <p:pic>
            <p:nvPicPr>
              <p:cNvPr id="37" name="Picture 4" descr="http://www.accessscience.com/loadBinary.aspx?aID=775&amp;filename=681600FG0090.GIF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23528" y="1957195"/>
                <a:ext cx="6912768" cy="4712165"/>
              </a:xfrm>
              <a:prstGeom prst="roundRect">
                <a:avLst>
                  <a:gd name="adj" fmla="val 16667"/>
                </a:avLst>
              </a:prstGeom>
              <a:ln>
                <a:noFill/>
              </a:ln>
              <a:effectLst>
                <a:outerShdw blurRad="76200" dist="38100" dir="78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contrasting" dir="t">
                  <a:rot lat="0" lon="0" rev="4200000"/>
                </a:lightRig>
              </a:scene3d>
              <a:sp3d prstMaterial="plastic">
                <a:bevelT w="381000" h="114300" prst="relaxedInset"/>
                <a:contourClr>
                  <a:srgbClr val="969696"/>
                </a:contourClr>
              </a:sp3d>
            </p:spPr>
          </p:pic>
          <p:sp>
            <p:nvSpPr>
              <p:cNvPr id="38" name="37 Rectángulo"/>
              <p:cNvSpPr/>
              <p:nvPr/>
            </p:nvSpPr>
            <p:spPr>
              <a:xfrm>
                <a:off x="5364088" y="1916832"/>
                <a:ext cx="792088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0"/>
              </a:p>
            </p:txBody>
          </p:sp>
        </p:grpSp>
        <p:sp>
          <p:nvSpPr>
            <p:cNvPr id="34" name="17 Rectángulo"/>
            <p:cNvSpPr/>
            <p:nvPr/>
          </p:nvSpPr>
          <p:spPr>
            <a:xfrm>
              <a:off x="1259632" y="2996952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35" name="19 Rectángulo"/>
            <p:cNvSpPr/>
            <p:nvPr/>
          </p:nvSpPr>
          <p:spPr>
            <a:xfrm>
              <a:off x="2771800" y="6165304"/>
              <a:ext cx="50405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  <p:sp>
          <p:nvSpPr>
            <p:cNvPr id="36" name="20 Rectángulo"/>
            <p:cNvSpPr/>
            <p:nvPr/>
          </p:nvSpPr>
          <p:spPr>
            <a:xfrm>
              <a:off x="5148064" y="4365104"/>
              <a:ext cx="79208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50"/>
            </a:p>
          </p:txBody>
        </p:sp>
      </p:grpSp>
      <p:sp>
        <p:nvSpPr>
          <p:cNvPr id="40" name="39 Rectángulo"/>
          <p:cNvSpPr/>
          <p:nvPr/>
        </p:nvSpPr>
        <p:spPr>
          <a:xfrm>
            <a:off x="5796136" y="5445224"/>
            <a:ext cx="2996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0" dirty="0" smtClean="0">
                <a:latin typeface="Arial Rounded MT Bold" pitchFamily="34" charset="0"/>
              </a:rPr>
              <a:t>New </a:t>
            </a:r>
            <a:r>
              <a:rPr lang="es-ES" b="0" dirty="0" err="1" smtClean="0">
                <a:latin typeface="Arial Rounded MT Bold" pitchFamily="34" charset="0"/>
              </a:rPr>
              <a:t>partners</a:t>
            </a:r>
            <a:r>
              <a:rPr lang="es-ES" b="0" dirty="0" smtClean="0">
                <a:latin typeface="Arial Rounded MT Bold" pitchFamily="34" charset="0"/>
              </a:rPr>
              <a:t> </a:t>
            </a:r>
            <a:r>
              <a:rPr lang="es-ES" b="0" dirty="0" err="1" smtClean="0">
                <a:latin typeface="Arial Rounded MT Bold" pitchFamily="34" charset="0"/>
              </a:rPr>
              <a:t>welcome</a:t>
            </a:r>
            <a:r>
              <a:rPr lang="es-ES" b="0" dirty="0" smtClean="0">
                <a:latin typeface="Arial Rounded MT Bold" pitchFamily="34" charset="0"/>
              </a:rPr>
              <a:t>…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4305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print"/>
          <a:srcRect l="9947" r="6971"/>
          <a:stretch/>
        </p:blipFill>
        <p:spPr>
          <a:xfrm>
            <a:off x="5739502" y="1699470"/>
            <a:ext cx="3224986" cy="410579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s-ES" sz="4000" dirty="0" err="1" smtClean="0">
                <a:latin typeface="Arial Rounded MT Bold" pitchFamily="34" charset="0"/>
              </a:rPr>
              <a:t>Conclusions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18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5842992" cy="4495800"/>
          </a:xfrm>
        </p:spPr>
        <p:txBody>
          <a:bodyPr/>
          <a:lstStyle/>
          <a:p>
            <a:r>
              <a:rPr lang="en-US" sz="1800" b="1" dirty="0" smtClean="0">
                <a:latin typeface="Arial Rounded MT Bold" panose="020F0704030504030204" pitchFamily="34" charset="0"/>
              </a:rPr>
              <a:t>IAXO: </a:t>
            </a:r>
            <a:r>
              <a:rPr lang="en-US" sz="1800" dirty="0" smtClean="0">
                <a:latin typeface="Arial Rounded MT Bold" panose="020F0704030504030204" pitchFamily="34" charset="0"/>
              </a:rPr>
              <a:t>best use of technologies (</a:t>
            </a:r>
            <a:r>
              <a:rPr lang="en-US" sz="1800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magnet</a:t>
            </a:r>
            <a:r>
              <a:rPr lang="en-US" sz="1800" dirty="0" smtClean="0">
                <a:latin typeface="Arial Rounded MT Bold" panose="020F0704030504030204" pitchFamily="34" charset="0"/>
              </a:rPr>
              <a:t>, optics, detectors) and past trajectory of CAST at </a:t>
            </a:r>
            <a:r>
              <a:rPr lang="en-US" sz="1800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CERN</a:t>
            </a:r>
          </a:p>
          <a:p>
            <a:r>
              <a:rPr lang="en-US" sz="1800" b="1" dirty="0" smtClean="0">
                <a:latin typeface="Arial Rounded MT Bold" panose="020F0704030504030204" pitchFamily="34" charset="0"/>
              </a:rPr>
              <a:t>IAXO </a:t>
            </a:r>
            <a:r>
              <a:rPr lang="en-US" sz="1800" b="1" dirty="0">
                <a:latin typeface="Arial Rounded MT Bold" panose="020F0704030504030204" pitchFamily="34" charset="0"/>
              </a:rPr>
              <a:t>will probe deep into unexplored </a:t>
            </a:r>
            <a:r>
              <a:rPr lang="en-US" sz="1800" dirty="0" err="1">
                <a:latin typeface="Arial Rounded MT Bold" panose="020F0704030504030204" pitchFamily="34" charset="0"/>
              </a:rPr>
              <a:t>axion+ALP</a:t>
            </a:r>
            <a:r>
              <a:rPr lang="en-US" sz="1800" dirty="0">
                <a:latin typeface="Arial Rounded MT Bold" panose="020F0704030504030204" pitchFamily="34" charset="0"/>
              </a:rPr>
              <a:t> </a:t>
            </a:r>
            <a:r>
              <a:rPr lang="en-US" sz="1800" dirty="0" smtClean="0">
                <a:latin typeface="Arial Rounded MT Bold" panose="020F0704030504030204" pitchFamily="34" charset="0"/>
              </a:rPr>
              <a:t>parameter space:</a:t>
            </a:r>
          </a:p>
          <a:p>
            <a:pPr lvl="1"/>
            <a:r>
              <a:rPr lang="en-US" sz="1400" b="1" dirty="0" smtClean="0">
                <a:latin typeface="Arial Rounded MT Bold" panose="020F0704030504030204" pitchFamily="34" charset="0"/>
              </a:rPr>
              <a:t>QCD axions </a:t>
            </a:r>
            <a:r>
              <a:rPr lang="en-US" sz="1400" dirty="0" smtClean="0">
                <a:latin typeface="Arial Rounded MT Bold" panose="020F0704030504030204" pitchFamily="34" charset="0"/>
              </a:rPr>
              <a:t>at the few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meV</a:t>
            </a:r>
            <a:r>
              <a:rPr lang="en-US" sz="1400" dirty="0" smtClean="0">
                <a:latin typeface="Arial Rounded MT Bold" panose="020F0704030504030204" pitchFamily="34" charset="0"/>
              </a:rPr>
              <a:t> scale </a:t>
            </a:r>
            <a:r>
              <a:rPr lang="en-US" sz="1400" dirty="0" smtClean="0">
                <a:latin typeface="Arial Rounded MT Bold" panose="020F0704030504030204" pitchFamily="34" charset="0"/>
                <a:sym typeface="Wingdings" pitchFamily="2" charset="2"/>
              </a:rPr>
              <a:t> not at reach of any other technique</a:t>
            </a:r>
            <a:endParaRPr lang="en-US" sz="1400" dirty="0" smtClean="0">
              <a:latin typeface="Arial Rounded MT Bold" panose="020F0704030504030204" pitchFamily="34" charset="0"/>
            </a:endParaRPr>
          </a:p>
          <a:p>
            <a:pPr lvl="1"/>
            <a:r>
              <a:rPr lang="en-US" sz="1400" dirty="0" smtClean="0">
                <a:latin typeface="Arial Rounded MT Bold" panose="020F0704030504030204" pitchFamily="34" charset="0"/>
              </a:rPr>
              <a:t>ALPs at the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g</a:t>
            </a:r>
            <a:r>
              <a:rPr lang="en-US" sz="1400" baseline="-25000" dirty="0" err="1" smtClean="0">
                <a:latin typeface="Arial Rounded MT Bold" panose="020F0704030504030204" pitchFamily="34" charset="0"/>
              </a:rPr>
              <a:t>a</a:t>
            </a:r>
            <a:r>
              <a:rPr lang="en-US" sz="1400" baseline="-25000" dirty="0" err="1" smtClean="0">
                <a:latin typeface="Symbol" pitchFamily="18" charset="2"/>
              </a:rPr>
              <a:t>gg</a:t>
            </a:r>
            <a:r>
              <a:rPr lang="en-US" sz="1400" dirty="0" smtClean="0">
                <a:latin typeface="Arial Rounded MT Bold" panose="020F0704030504030204" pitchFamily="34" charset="0"/>
              </a:rPr>
              <a:t> ~10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-12</a:t>
            </a:r>
            <a:r>
              <a:rPr lang="en-US" sz="1400" dirty="0" smtClean="0">
                <a:latin typeface="Arial Rounded MT Bold" panose="020F0704030504030204" pitchFamily="34" charset="0"/>
              </a:rPr>
              <a:t> GeV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</a:t>
            </a:r>
            <a:r>
              <a:rPr lang="en-US" sz="1400" dirty="0" smtClean="0">
                <a:latin typeface="Arial Rounded MT Bold" panose="020F0704030504030204" pitchFamily="34" charset="0"/>
              </a:rPr>
              <a:t> scale</a:t>
            </a:r>
          </a:p>
          <a:p>
            <a:pPr lvl="1"/>
            <a:r>
              <a:rPr lang="en-US" sz="1400" dirty="0" smtClean="0">
                <a:latin typeface="Arial Rounded MT Bold" panose="020F0704030504030204" pitchFamily="34" charset="0"/>
              </a:rPr>
              <a:t>ALPs at the </a:t>
            </a:r>
            <a:r>
              <a:rPr lang="en-US" sz="1400" dirty="0" err="1" smtClean="0">
                <a:latin typeface="Arial Rounded MT Bold" panose="020F0704030504030204" pitchFamily="34" charset="0"/>
              </a:rPr>
              <a:t>g</a:t>
            </a:r>
            <a:r>
              <a:rPr lang="en-US" sz="1400" baseline="-25000" dirty="0" err="1" smtClean="0">
                <a:latin typeface="Arial Rounded MT Bold" panose="020F0704030504030204" pitchFamily="34" charset="0"/>
              </a:rPr>
              <a:t>ae</a:t>
            </a:r>
            <a:r>
              <a:rPr lang="en-US" sz="1400" dirty="0" smtClean="0">
                <a:latin typeface="Arial Rounded MT Bold" panose="020F0704030504030204" pitchFamily="34" charset="0"/>
              </a:rPr>
              <a:t> ~10</a:t>
            </a:r>
            <a:r>
              <a:rPr lang="en-US" sz="1400" baseline="30000" dirty="0" smtClean="0">
                <a:latin typeface="Arial Rounded MT Bold" panose="020F0704030504030204" pitchFamily="34" charset="0"/>
              </a:rPr>
              <a:t>-13</a:t>
            </a:r>
            <a:r>
              <a:rPr lang="en-US" sz="1400" dirty="0" smtClean="0">
                <a:latin typeface="Arial Rounded MT Bold" panose="020F0704030504030204" pitchFamily="34" charset="0"/>
              </a:rPr>
              <a:t> scale</a:t>
            </a:r>
            <a:endParaRPr lang="en-US" sz="1400" dirty="0">
              <a:latin typeface="Arial Rounded MT Bold" panose="020F0704030504030204" pitchFamily="34" charset="0"/>
            </a:endParaRP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IAXO </a:t>
            </a:r>
            <a:r>
              <a:rPr lang="en-US" sz="1800" dirty="0">
                <a:latin typeface="Arial Rounded MT Bold" panose="020F0704030504030204" pitchFamily="34" charset="0"/>
              </a:rPr>
              <a:t>as a generic </a:t>
            </a:r>
            <a:r>
              <a:rPr lang="en-US" sz="1800" dirty="0" smtClean="0">
                <a:latin typeface="Arial Rounded MT Bold" panose="020F0704030504030204" pitchFamily="34" charset="0"/>
              </a:rPr>
              <a:t>“axion/ALP </a:t>
            </a:r>
            <a:r>
              <a:rPr lang="en-US" sz="1800" dirty="0">
                <a:latin typeface="Arial Rounded MT Bold" panose="020F0704030504030204" pitchFamily="34" charset="0"/>
              </a:rPr>
              <a:t>facility”</a:t>
            </a:r>
          </a:p>
          <a:p>
            <a:endParaRPr lang="en-US" sz="1800" dirty="0" smtClean="0">
              <a:latin typeface="Arial Rounded MT Bold" panose="020F0704030504030204" pitchFamily="34" charset="0"/>
            </a:endParaRP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First </a:t>
            </a:r>
            <a:r>
              <a:rPr lang="en-US" sz="1800" dirty="0">
                <a:latin typeface="Arial Rounded MT Bold" panose="020F0704030504030204" pitchFamily="34" charset="0"/>
              </a:rPr>
              <a:t>steps </a:t>
            </a:r>
            <a:r>
              <a:rPr lang="en-US" sz="1800" dirty="0" smtClean="0">
                <a:latin typeface="Arial Rounded MT Bold" panose="020F0704030504030204" pitchFamily="34" charset="0"/>
              </a:rPr>
              <a:t>towards TDR after </a:t>
            </a:r>
            <a:r>
              <a:rPr lang="en-US" sz="1800" dirty="0">
                <a:latin typeface="Arial Rounded MT Bold" panose="020F0704030504030204" pitchFamily="34" charset="0"/>
              </a:rPr>
              <a:t>the positive recommendation from CERN SPSC</a:t>
            </a:r>
            <a:r>
              <a:rPr lang="en-US" sz="1800" dirty="0" smtClean="0">
                <a:latin typeface="Arial Rounded MT Bold" panose="020F0704030504030204" pitchFamily="34" charset="0"/>
              </a:rPr>
              <a:t>.</a:t>
            </a:r>
          </a:p>
          <a:p>
            <a:r>
              <a:rPr lang="en-US" sz="1800" dirty="0" smtClean="0">
                <a:latin typeface="Arial Rounded MT Bold" panose="020F0704030504030204" pitchFamily="34" charset="0"/>
              </a:rPr>
              <a:t>Large community now endorsing the project.</a:t>
            </a:r>
          </a:p>
          <a:p>
            <a:r>
              <a:rPr lang="en-US" sz="1600" dirty="0" smtClean="0">
                <a:latin typeface="Arial Rounded MT Bold" panose="020F0704030504030204" pitchFamily="34" charset="0"/>
              </a:rPr>
              <a:t>Longer-term strategy towards construction under discussion. Site: CERN but also DESY or LNF</a:t>
            </a:r>
          </a:p>
          <a:p>
            <a:endParaRPr lang="en-US" sz="1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139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>
                <a:latin typeface="Arial Rounded MT Bold" pitchFamily="34" charset="0"/>
              </a:rPr>
              <a:t>IAXO in </a:t>
            </a:r>
            <a:r>
              <a:rPr lang="es-ES" sz="4000" dirty="0" err="1" smtClean="0">
                <a:latin typeface="Arial Rounded MT Bold" pitchFamily="34" charset="0"/>
              </a:rPr>
              <a:t>the</a:t>
            </a:r>
            <a:r>
              <a:rPr lang="es-ES" sz="4000" dirty="0" smtClean="0">
                <a:latin typeface="Arial Rounded MT Bold" pitchFamily="34" charset="0"/>
              </a:rPr>
              <a:t> axion </a:t>
            </a:r>
            <a:r>
              <a:rPr lang="es-ES" sz="4000" dirty="0" err="1" smtClean="0">
                <a:latin typeface="Arial Rounded MT Bold" pitchFamily="34" charset="0"/>
              </a:rPr>
              <a:t>landscape</a:t>
            </a:r>
            <a:endParaRPr lang="es-ES" sz="4000" dirty="0">
              <a:latin typeface="Arial Rounded MT Bold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687488"/>
          </a:xfrm>
        </p:spPr>
        <p:txBody>
          <a:bodyPr/>
          <a:lstStyle/>
          <a:p>
            <a:r>
              <a:rPr lang="en-GB" sz="1800" dirty="0" smtClean="0">
                <a:latin typeface="Arial Rounded MT Bold" pitchFamily="34" charset="0"/>
              </a:rPr>
              <a:t>Helioscopes </a:t>
            </a:r>
            <a:r>
              <a:rPr lang="en-GB" sz="1800" dirty="0" smtClean="0">
                <a:latin typeface="Arial Rounded MT Bold" pitchFamily="34" charset="0"/>
                <a:sym typeface="Wingdings" pitchFamily="2" charset="2"/>
              </a:rPr>
              <a:t> d</a:t>
            </a:r>
            <a:r>
              <a:rPr lang="en-GB" sz="1800" dirty="0" smtClean="0">
                <a:latin typeface="Arial Rounded MT Bold" pitchFamily="34" charset="0"/>
              </a:rPr>
              <a:t>o not rely on the axion being the dominant DM component. Solar axion emission robust prediction</a:t>
            </a:r>
          </a:p>
          <a:p>
            <a:r>
              <a:rPr lang="es-ES" sz="1800" dirty="0" smtClean="0">
                <a:effectLst/>
                <a:latin typeface="Arial Rounded MT Bold" pitchFamily="34" charset="0"/>
              </a:rPr>
              <a:t>Helioscopes 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n-GB" sz="1800" dirty="0" smtClean="0">
                <a:latin typeface="Arial Rounded MT Bold" pitchFamily="34" charset="0"/>
              </a:rPr>
              <a:t>No R&amp;D needed. Technology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mature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enough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for a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large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scale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</a:t>
            </a:r>
            <a:r>
              <a:rPr lang="es-ES" sz="1800" dirty="0" err="1" smtClean="0">
                <a:effectLst/>
                <a:latin typeface="Arial Rounded MT Bold" pitchFamily="34" charset="0"/>
                <a:sym typeface="Wingdings" pitchFamily="2" charset="2"/>
              </a:rPr>
              <a:t>experiment</a:t>
            </a:r>
            <a:r>
              <a:rPr lang="es-ES" sz="1800" dirty="0" smtClean="0">
                <a:effectLst/>
                <a:latin typeface="Arial Rounded MT Bold" pitchFamily="34" charset="0"/>
                <a:sym typeface="Wingdings" pitchFamily="2" charset="2"/>
              </a:rPr>
              <a:t> (IAXO)</a:t>
            </a:r>
          </a:p>
          <a:p>
            <a:r>
              <a:rPr lang="es-ES" sz="1800" dirty="0" err="1" smtClean="0">
                <a:latin typeface="Arial Rounded MT Bold" pitchFamily="34" charset="0"/>
              </a:rPr>
              <a:t>Large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complementarity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with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other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detection</a:t>
            </a:r>
            <a:r>
              <a:rPr lang="es-ES" sz="1800" dirty="0" smtClean="0">
                <a:latin typeface="Arial Rounded MT Bold" pitchFamily="34" charset="0"/>
              </a:rPr>
              <a:t> </a:t>
            </a:r>
            <a:r>
              <a:rPr lang="es-ES" sz="1800" dirty="0" err="1" smtClean="0">
                <a:latin typeface="Arial Rounded MT Bold" pitchFamily="34" charset="0"/>
              </a:rPr>
              <a:t>strategies</a:t>
            </a:r>
            <a:endParaRPr lang="es-ES" sz="1800" dirty="0" smtClean="0">
              <a:latin typeface="Arial Rounded MT Bold" pitchFamily="34" charset="0"/>
            </a:endParaRPr>
          </a:p>
          <a:p>
            <a:endParaRPr lang="es-ES" sz="1800" dirty="0" smtClean="0">
              <a:effectLst/>
              <a:latin typeface="Arial Rounded MT Bold" pitchFamily="34" charset="0"/>
              <a:sym typeface="Wingdings" pitchFamily="2" charset="2"/>
            </a:endParaRP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2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12" name="Picture 4" descr="https://encrypted-tbn2.gstatic.com/images?q=tbn:ANd9GcRezIV1PJLpqfDTV1hBCXuBNdOlFEzuJO11KV8JiI-dbe_ZXltD1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49" y="2319529"/>
            <a:ext cx="926551" cy="820907"/>
          </a:xfrm>
          <a:prstGeom prst="rect">
            <a:avLst/>
          </a:prstGeom>
          <a:noFill/>
        </p:spPr>
      </p:pic>
      <p:graphicFrame>
        <p:nvGraphicFramePr>
          <p:cNvPr id="13" name="7 Marcador de contenido"/>
          <p:cNvGraphicFramePr>
            <a:graphicFrameLocks/>
          </p:cNvGraphicFramePr>
          <p:nvPr/>
        </p:nvGraphicFramePr>
        <p:xfrm>
          <a:off x="1907705" y="1340768"/>
          <a:ext cx="6192687" cy="330099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77793"/>
                <a:gridCol w="2478590"/>
                <a:gridCol w="792088"/>
                <a:gridCol w="1944216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err="1" smtClean="0">
                          <a:latin typeface="Arial Rounded MT Bold" pitchFamily="34" charset="0"/>
                        </a:rPr>
                        <a:t>Source</a:t>
                      </a:r>
                      <a:endParaRPr lang="es-ES" sz="16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Arial Rounded MT Bold" pitchFamily="34" charset="0"/>
                        </a:rPr>
                        <a:t>Experiments</a:t>
                      </a:r>
                      <a:endParaRPr lang="es-ES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dirty="0" err="1" smtClean="0"/>
                        <a:t>Model</a:t>
                      </a:r>
                      <a:r>
                        <a:rPr lang="es-ES" sz="1200" dirty="0" smtClean="0"/>
                        <a:t>  &amp; </a:t>
                      </a:r>
                      <a:r>
                        <a:rPr lang="es-ES" sz="1200" dirty="0" err="1" smtClean="0"/>
                        <a:t>Cosmology</a:t>
                      </a:r>
                      <a:r>
                        <a:rPr lang="es-ES" sz="1200" dirty="0" smtClean="0"/>
                        <a:t> </a:t>
                      </a:r>
                      <a:r>
                        <a:rPr lang="es-ES" sz="1200" dirty="0" err="1" smtClean="0"/>
                        <a:t>dependency</a:t>
                      </a:r>
                      <a:endParaRPr lang="es-ES" sz="12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 err="1" smtClean="0">
                          <a:latin typeface="Arial Rounded MT Bold" pitchFamily="34" charset="0"/>
                        </a:rPr>
                        <a:t>Technology</a:t>
                      </a:r>
                      <a:endParaRPr lang="es-ES" b="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680590"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Arial Rounded MT Bold" pitchFamily="34" charset="0"/>
                        </a:rPr>
                        <a:t>Relic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dirty="0" smtClean="0">
                          <a:latin typeface="Arial Rounded MT Bold" pitchFamily="34" charset="0"/>
                        </a:rPr>
                        <a:t>axions</a:t>
                      </a:r>
                      <a:endParaRPr lang="es-ES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Arial Rounded MT Bold" pitchFamily="34" charset="0"/>
                        </a:rPr>
                        <a:t>ADMX, ADMX-HF, Casper, CAPP,</a:t>
                      </a:r>
                      <a:r>
                        <a:rPr lang="es-ES" sz="1600" baseline="0" dirty="0" smtClean="0">
                          <a:latin typeface="Arial Rounded MT Bold" pitchFamily="34" charset="0"/>
                        </a:rPr>
                        <a:t> …</a:t>
                      </a:r>
                      <a:endParaRPr lang="es-ES" sz="16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High</a:t>
                      </a:r>
                      <a:endParaRPr lang="es-ES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200" dirty="0" smtClean="0">
                          <a:latin typeface="Arial Rounded MT Bold" pitchFamily="34" charset="0"/>
                        </a:rPr>
                        <a:t>New ideas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emerging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s-ES" sz="1200" dirty="0" smtClean="0">
                          <a:latin typeface="Arial Rounded MT Bold" pitchFamily="34" charset="0"/>
                        </a:rPr>
                        <a:t>Active R&amp;D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going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200" dirty="0" err="1" smtClean="0">
                          <a:latin typeface="Arial Rounded MT Bold" pitchFamily="34" charset="0"/>
                        </a:rPr>
                        <a:t>on</a:t>
                      </a:r>
                      <a:r>
                        <a:rPr lang="es-ES" sz="1200" dirty="0" smtClean="0">
                          <a:latin typeface="Arial Rounded MT Bold" pitchFamily="34" charset="0"/>
                        </a:rPr>
                        <a:t>,…</a:t>
                      </a:r>
                      <a:endParaRPr lang="es-ES" sz="12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  <a:tr h="680590">
                <a:tc>
                  <a:txBody>
                    <a:bodyPr/>
                    <a:lstStyle/>
                    <a:p>
                      <a:r>
                        <a:rPr lang="es-ES" sz="1400" dirty="0" err="1" smtClean="0">
                          <a:latin typeface="Arial Rounded MT Bold" pitchFamily="34" charset="0"/>
                        </a:rPr>
                        <a:t>Lab</a:t>
                      </a:r>
                      <a:r>
                        <a:rPr lang="es-ES" sz="1400" dirty="0" smtClean="0">
                          <a:latin typeface="Arial Rounded MT Bold" pitchFamily="34" charset="0"/>
                        </a:rPr>
                        <a:t> axions</a:t>
                      </a:r>
                      <a:endParaRPr lang="es-ES" sz="1400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latin typeface="Arial Rounded MT Bold" pitchFamily="34" charset="0"/>
                        </a:rPr>
                        <a:t>ALPS, OSQAR,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fifth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force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600" dirty="0" err="1" smtClean="0">
                          <a:latin typeface="Arial Rounded MT Bold" pitchFamily="34" charset="0"/>
                        </a:rPr>
                        <a:t>exps</a:t>
                      </a:r>
                      <a:r>
                        <a:rPr lang="es-ES" sz="1600" dirty="0" smtClean="0">
                          <a:latin typeface="Arial Rounded MT Bold" pitchFamily="34" charset="0"/>
                        </a:rPr>
                        <a:t>,…</a:t>
                      </a:r>
                      <a:endParaRPr lang="es-ES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/>
                        <a:t>Very</a:t>
                      </a:r>
                      <a:r>
                        <a:rPr lang="es-ES" sz="1400" dirty="0" smtClean="0"/>
                        <a:t> </a:t>
                      </a:r>
                      <a:r>
                        <a:rPr lang="es-ES" sz="1400" dirty="0" err="1" smtClean="0"/>
                        <a:t>low</a:t>
                      </a:r>
                      <a:endParaRPr lang="es-ES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s-ES" dirty="0">
                        <a:latin typeface="Arial Rounded MT Bold" pitchFamily="34" charset="0"/>
                      </a:endParaRPr>
                    </a:p>
                  </a:txBody>
                  <a:tcPr/>
                </a:tc>
              </a:tr>
              <a:tr h="859693">
                <a:tc>
                  <a:txBody>
                    <a:bodyPr/>
                    <a:lstStyle/>
                    <a:p>
                      <a:r>
                        <a:rPr lang="es-ES" sz="1400" b="1" dirty="0" smtClean="0">
                          <a:latin typeface="Arial Rounded MT Bold" pitchFamily="34" charset="0"/>
                        </a:rPr>
                        <a:t>Solar axions</a:t>
                      </a:r>
                      <a:endParaRPr lang="es-ES" sz="1400" b="1" dirty="0">
                        <a:latin typeface="Arial Rounded MT Bold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 smtClean="0">
                          <a:latin typeface="Arial Rounded MT Bold" pitchFamily="34" charset="0"/>
                        </a:rPr>
                        <a:t>SUMICO, CAST, </a:t>
                      </a:r>
                      <a:r>
                        <a:rPr lang="es-ES" sz="1800" b="1" dirty="0" smtClean="0">
                          <a:solidFill>
                            <a:srgbClr val="FF0000"/>
                          </a:solidFill>
                          <a:latin typeface="Arial Rounded MT Bold" pitchFamily="34" charset="0"/>
                        </a:rPr>
                        <a:t>IAXO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E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s-E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err="1" smtClean="0">
                          <a:latin typeface="Arial Rounded MT Bold" pitchFamily="34" charset="0"/>
                        </a:rPr>
                        <a:t>Ready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for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large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scale</a:t>
                      </a:r>
                      <a:r>
                        <a:rPr lang="es-ES" sz="1400" baseline="0" dirty="0" smtClean="0">
                          <a:latin typeface="Arial Rounded MT Bold" pitchFamily="34" charset="0"/>
                        </a:rPr>
                        <a:t> </a:t>
                      </a:r>
                      <a:r>
                        <a:rPr lang="es-ES" sz="1400" baseline="0" dirty="0" err="1" smtClean="0">
                          <a:latin typeface="Arial Rounded MT Bold" pitchFamily="34" charset="0"/>
                        </a:rPr>
                        <a:t>experiment</a:t>
                      </a:r>
                      <a:endParaRPr lang="es-ES" sz="1400" b="1" dirty="0">
                        <a:solidFill>
                          <a:srgbClr val="FF0000"/>
                        </a:solidFill>
                        <a:latin typeface="Arial Rounded MT Bold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" name="Picture 2" descr="https://encrypted-tbn2.gstatic.com/images?q=tbn:ANd9GcTTiOpy5Ofiq68JKHmUTMkFKk4pucE4jGwOWa5eGRWrj1nVm4X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140436"/>
            <a:ext cx="1368152" cy="1368152"/>
          </a:xfrm>
          <a:prstGeom prst="rect">
            <a:avLst/>
          </a:prstGeom>
          <a:noFill/>
        </p:spPr>
      </p:pic>
      <p:pic>
        <p:nvPicPr>
          <p:cNvPr id="15" name="Picture 4" descr="银河图标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356829">
            <a:off x="575291" y="1664538"/>
            <a:ext cx="1296143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7 Grupo"/>
          <p:cNvGrpSpPr/>
          <p:nvPr/>
        </p:nvGrpSpPr>
        <p:grpSpPr>
          <a:xfrm>
            <a:off x="755576" y="2028"/>
            <a:ext cx="7884368" cy="6855972"/>
            <a:chOff x="755576" y="2028"/>
            <a:chExt cx="7884368" cy="685597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2028"/>
              <a:ext cx="7884368" cy="6855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16 Conector recto"/>
            <p:cNvCxnSpPr/>
            <p:nvPr/>
          </p:nvCxnSpPr>
          <p:spPr>
            <a:xfrm flipH="1">
              <a:off x="1907704" y="2852936"/>
              <a:ext cx="648072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1 Título"/>
          <p:cNvSpPr txBox="1">
            <a:spLocks/>
          </p:cNvSpPr>
          <p:nvPr/>
        </p:nvSpPr>
        <p:spPr bwMode="auto">
          <a:xfrm>
            <a:off x="2123728" y="116632"/>
            <a:ext cx="5842992" cy="566316"/>
          </a:xfrm>
          <a:prstGeom prst="rect">
            <a:avLst/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Axion/ALP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parameter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+mj-ea"/>
                <a:cs typeface="+mj-cs"/>
              </a:rPr>
              <a:t>space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107504" y="2636912"/>
            <a:ext cx="1279896" cy="360040"/>
          </a:xfrm>
          <a:prstGeom prst="roundRect">
            <a:avLst>
              <a:gd name="adj" fmla="val 4062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Transparency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of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the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Universe</a:t>
            </a:r>
            <a:endParaRPr lang="es-ES" sz="1400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6732240" y="3789040"/>
            <a:ext cx="1279896" cy="360040"/>
          </a:xfrm>
          <a:prstGeom prst="roundRect">
            <a:avLst>
              <a:gd name="adj" fmla="val 40627"/>
            </a:avLst>
          </a:prstGeom>
          <a:solidFill>
            <a:schemeClr val="bg1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Stellar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cooling</a:t>
            </a:r>
            <a:r>
              <a:rPr lang="es-ES" sz="1050" b="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r>
              <a:rPr lang="es-ES" sz="1050" b="0" dirty="0" err="1" smtClean="0">
                <a:solidFill>
                  <a:schemeClr val="tx1"/>
                </a:solidFill>
                <a:latin typeface="Arial Rounded MT Bold" pitchFamily="34" charset="0"/>
              </a:rPr>
              <a:t>hints</a:t>
            </a:r>
            <a:endParaRPr lang="es-ES" sz="1400" dirty="0"/>
          </a:p>
        </p:txBody>
      </p:sp>
      <p:sp>
        <p:nvSpPr>
          <p:cNvPr id="16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Igor G. Irastorza / </a:t>
            </a:r>
          </a:p>
          <a:p>
            <a:pPr>
              <a:defRPr/>
            </a:pPr>
            <a:r>
              <a:rPr lang="es-ES" sz="1100" b="0" dirty="0" smtClean="0">
                <a:latin typeface="Arial Rounded MT Bold" panose="020F0704030504030204" pitchFamily="34" charset="0"/>
              </a:rPr>
              <a:t>Universidad de Zaragoza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sz="1100" b="0" smtClean="0">
                <a:latin typeface="Arial Rounded MT Bold" panose="020F0704030504030204" pitchFamily="34" charset="0"/>
              </a:rPr>
              <a:pPr>
                <a:defRPr/>
              </a:pPr>
              <a:t>3</a:t>
            </a:fld>
            <a:endParaRPr lang="es-ES" sz="1100" b="0" dirty="0">
              <a:latin typeface="Arial Rounded MT Bold" panose="020F0704030504030204" pitchFamily="34" charset="0"/>
            </a:endParaRPr>
          </a:p>
        </p:txBody>
      </p:sp>
      <p:pic>
        <p:nvPicPr>
          <p:cNvPr id="14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852936"/>
            <a:ext cx="2047875" cy="752476"/>
          </a:xfrm>
          <a:prstGeom prst="rect">
            <a:avLst/>
          </a:prstGeom>
          <a:noFill/>
        </p:spPr>
      </p:pic>
      <p:pic>
        <p:nvPicPr>
          <p:cNvPr id="20" name="Picture 8" descr="http://www.androidpolice.com/wp-content/uploads/2012/10/nexusae0_spicybowl_example_red_ring_thumb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911579">
            <a:off x="5684693" y="3152148"/>
            <a:ext cx="1798296" cy="894187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 t="10001"/>
          <a:stretch>
            <a:fillRect/>
          </a:stretch>
        </p:blipFill>
        <p:spPr bwMode="auto">
          <a:xfrm>
            <a:off x="467544" y="3645914"/>
            <a:ext cx="3888432" cy="13672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293096"/>
            <a:ext cx="3419872" cy="16652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15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Solar Axions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35525" cy="154146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latin typeface="Arial Rounded MT Bold" pitchFamily="34" charset="0"/>
              </a:rPr>
              <a:t>Solar axions produced by photon-to-axion conversion of the solar plasma photons in the solar core</a:t>
            </a:r>
          </a:p>
        </p:txBody>
      </p:sp>
      <p:sp>
        <p:nvSpPr>
          <p:cNvPr id="2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</a:p>
          <a:p>
            <a:r>
              <a:rPr lang="es-ES" sz="1100" b="0" dirty="0">
                <a:latin typeface="Arial Rounded MT Bold" panose="020F0704030504030204" pitchFamily="34" charset="0"/>
              </a:rPr>
              <a:t>Universidad de Zaragoza</a:t>
            </a:r>
          </a:p>
        </p:txBody>
      </p:sp>
      <p:sp>
        <p:nvSpPr>
          <p:cNvPr id="3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4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9224" name="Picture 167"/>
          <p:cNvPicPr>
            <a:picLocks noChangeAspect="1" noChangeArrowheads="1"/>
          </p:cNvPicPr>
          <p:nvPr/>
        </p:nvPicPr>
        <p:blipFill>
          <a:blip r:embed="rId4" cstate="print"/>
          <a:srcRect l="26563" t="23958" r="16406" b="16667"/>
          <a:stretch>
            <a:fillRect/>
          </a:stretch>
        </p:blipFill>
        <p:spPr bwMode="auto">
          <a:xfrm>
            <a:off x="561975" y="2708275"/>
            <a:ext cx="1633538" cy="1379538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4" name="Picture 142"/>
          <p:cNvPicPr>
            <a:picLocks noChangeAspect="1" noChangeArrowheads="1"/>
          </p:cNvPicPr>
          <p:nvPr/>
        </p:nvPicPr>
        <p:blipFill>
          <a:blip r:embed="rId5" cstate="print"/>
          <a:srcRect l="24136" r="70647"/>
          <a:stretch>
            <a:fillRect/>
          </a:stretch>
        </p:blipFill>
        <p:spPr bwMode="auto">
          <a:xfrm>
            <a:off x="4211638" y="5489575"/>
            <a:ext cx="215900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3" name="Picture 142"/>
          <p:cNvPicPr>
            <a:picLocks noChangeAspect="1" noChangeArrowheads="1"/>
          </p:cNvPicPr>
          <p:nvPr/>
        </p:nvPicPr>
        <p:blipFill>
          <a:blip r:embed="rId5" cstate="print"/>
          <a:srcRect l="64139" r="28905"/>
          <a:stretch>
            <a:fillRect/>
          </a:stretch>
        </p:blipFill>
        <p:spPr bwMode="auto">
          <a:xfrm>
            <a:off x="4356100" y="5489575"/>
            <a:ext cx="287338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63 Grupo"/>
          <p:cNvGrpSpPr/>
          <p:nvPr/>
        </p:nvGrpSpPr>
        <p:grpSpPr>
          <a:xfrm>
            <a:off x="4572000" y="1484784"/>
            <a:ext cx="3168352" cy="3960440"/>
            <a:chOff x="4572000" y="1484784"/>
            <a:chExt cx="3168352" cy="3960440"/>
          </a:xfrm>
        </p:grpSpPr>
        <p:cxnSp>
          <p:nvCxnSpPr>
            <p:cNvPr id="29" name="28 Conector recto de flecha"/>
            <p:cNvCxnSpPr/>
            <p:nvPr/>
          </p:nvCxnSpPr>
          <p:spPr>
            <a:xfrm flipH="1">
              <a:off x="5278475" y="1628800"/>
              <a:ext cx="2173845" cy="25922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 flipH="1">
              <a:off x="5064719" y="1628800"/>
              <a:ext cx="2531618" cy="237626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 flipH="1">
              <a:off x="4932041" y="1628800"/>
              <a:ext cx="2664295" cy="201622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>
              <a:off x="4860032" y="1653912"/>
              <a:ext cx="2599090" cy="17750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flipH="1">
              <a:off x="4639473" y="1628800"/>
              <a:ext cx="2812847" cy="16561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 flipH="1">
              <a:off x="4678879" y="1556792"/>
              <a:ext cx="2773441" cy="1460079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4572000" y="1484784"/>
              <a:ext cx="2808312" cy="132316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flipH="1">
              <a:off x="5436096" y="1628800"/>
              <a:ext cx="2160240" cy="280831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/>
            <p:nvPr/>
          </p:nvCxnSpPr>
          <p:spPr>
            <a:xfrm flipH="1">
              <a:off x="5580112" y="1700808"/>
              <a:ext cx="1944216" cy="295232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 de flecha"/>
            <p:cNvCxnSpPr/>
            <p:nvPr/>
          </p:nvCxnSpPr>
          <p:spPr>
            <a:xfrm flipH="1">
              <a:off x="6012160" y="1772816"/>
              <a:ext cx="1512168" cy="316835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flipH="1">
              <a:off x="6372200" y="1700808"/>
              <a:ext cx="1296144" cy="34563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 flipH="1">
              <a:off x="6804248" y="1700808"/>
              <a:ext cx="864096" cy="360040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 flipH="1">
              <a:off x="7380312" y="1700808"/>
              <a:ext cx="360040" cy="374441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27" name="Text Box 15"/>
            <p:cNvSpPr txBox="1">
              <a:spLocks noChangeArrowheads="1"/>
            </p:cNvSpPr>
            <p:nvPr/>
          </p:nvSpPr>
          <p:spPr bwMode="auto">
            <a:xfrm rot="19465398">
              <a:off x="5607109" y="2208180"/>
              <a:ext cx="11496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folHlink"/>
                  </a:solidFill>
                  <a:latin typeface="Arial Rounded MT Bold" pitchFamily="34" charset="0"/>
                </a:rPr>
                <a:t>axions</a:t>
              </a:r>
            </a:p>
          </p:txBody>
        </p:sp>
      </p:grpSp>
      <p:pic>
        <p:nvPicPr>
          <p:cNvPr id="9356" name="Picture 1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996952"/>
            <a:ext cx="3200400" cy="3209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9225" name="Text Box 164"/>
          <p:cNvSpPr txBox="1">
            <a:spLocks noChangeArrowheads="1"/>
          </p:cNvSpPr>
          <p:nvPr/>
        </p:nvSpPr>
        <p:spPr bwMode="auto">
          <a:xfrm>
            <a:off x="4460008" y="3212976"/>
            <a:ext cx="1480144" cy="90023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“Primakoff” Solar axion flux at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Earth</a:t>
            </a:r>
            <a:endParaRPr lang="es-ES_tradnl" sz="14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 eaLnBrk="0" hangingPunct="0">
              <a:defRPr/>
            </a:pPr>
            <a:r>
              <a:rPr lang="en-US" sz="1050" i="1" dirty="0" smtClean="0">
                <a:solidFill>
                  <a:schemeClr val="tx1"/>
                </a:solidFill>
                <a:latin typeface="Trebuchet MS" pitchFamily="34" charset="0"/>
              </a:rPr>
              <a:t>JCAP 04(2007)010</a:t>
            </a:r>
            <a:endParaRPr lang="es-ES" sz="1050" b="0" baseline="-25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15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Solar Axions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835525" cy="1541463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latin typeface="Arial Rounded MT Bold" pitchFamily="34" charset="0"/>
              </a:rPr>
              <a:t>Solar axions produced by photon-to-axion conversion of the solar plasma photons in the solar core</a:t>
            </a:r>
          </a:p>
        </p:txBody>
      </p:sp>
      <p:sp>
        <p:nvSpPr>
          <p:cNvPr id="2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</a:p>
          <a:p>
            <a:r>
              <a:rPr lang="es-ES" sz="1100" b="0" dirty="0">
                <a:latin typeface="Arial Rounded MT Bold" panose="020F0704030504030204" pitchFamily="34" charset="0"/>
              </a:rPr>
              <a:t>Universidad de Zaragoza</a:t>
            </a:r>
          </a:p>
        </p:txBody>
      </p:sp>
      <p:sp>
        <p:nvSpPr>
          <p:cNvPr id="3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5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pic>
        <p:nvPicPr>
          <p:cNvPr id="9224" name="Picture 167"/>
          <p:cNvPicPr>
            <a:picLocks noChangeAspect="1" noChangeArrowheads="1"/>
          </p:cNvPicPr>
          <p:nvPr/>
        </p:nvPicPr>
        <p:blipFill>
          <a:blip r:embed="rId4" cstate="print"/>
          <a:srcRect l="26563" t="23958" r="16406" b="16667"/>
          <a:stretch>
            <a:fillRect/>
          </a:stretch>
        </p:blipFill>
        <p:spPr bwMode="auto">
          <a:xfrm>
            <a:off x="561975" y="2708275"/>
            <a:ext cx="1633538" cy="1379538"/>
          </a:xfrm>
          <a:prstGeom prst="rect">
            <a:avLst/>
          </a:prstGeom>
          <a:noFill/>
          <a:ln w="2857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24" name="Picture 142"/>
          <p:cNvPicPr>
            <a:picLocks noChangeAspect="1" noChangeArrowheads="1"/>
          </p:cNvPicPr>
          <p:nvPr/>
        </p:nvPicPr>
        <p:blipFill>
          <a:blip r:embed="rId5" cstate="print"/>
          <a:srcRect l="24136" r="70647"/>
          <a:stretch>
            <a:fillRect/>
          </a:stretch>
        </p:blipFill>
        <p:spPr bwMode="auto">
          <a:xfrm>
            <a:off x="4211638" y="5489575"/>
            <a:ext cx="215900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23" name="Picture 142"/>
          <p:cNvPicPr>
            <a:picLocks noChangeAspect="1" noChangeArrowheads="1"/>
          </p:cNvPicPr>
          <p:nvPr/>
        </p:nvPicPr>
        <p:blipFill>
          <a:blip r:embed="rId5" cstate="print"/>
          <a:srcRect l="64139" r="28905"/>
          <a:stretch>
            <a:fillRect/>
          </a:stretch>
        </p:blipFill>
        <p:spPr bwMode="auto">
          <a:xfrm>
            <a:off x="4356100" y="5489575"/>
            <a:ext cx="287338" cy="5318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63 Grupo"/>
          <p:cNvGrpSpPr/>
          <p:nvPr/>
        </p:nvGrpSpPr>
        <p:grpSpPr>
          <a:xfrm>
            <a:off x="4572000" y="1484784"/>
            <a:ext cx="3168352" cy="3960440"/>
            <a:chOff x="4572000" y="1484784"/>
            <a:chExt cx="3168352" cy="3960440"/>
          </a:xfrm>
        </p:grpSpPr>
        <p:cxnSp>
          <p:nvCxnSpPr>
            <p:cNvPr id="29" name="28 Conector recto de flecha"/>
            <p:cNvCxnSpPr/>
            <p:nvPr/>
          </p:nvCxnSpPr>
          <p:spPr>
            <a:xfrm flipH="1">
              <a:off x="5278475" y="1628800"/>
              <a:ext cx="2173845" cy="25922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 flipH="1">
              <a:off x="5064719" y="1628800"/>
              <a:ext cx="2531618" cy="237626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 flipH="1">
              <a:off x="4932041" y="1628800"/>
              <a:ext cx="2664295" cy="201622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>
              <a:off x="4860032" y="1653912"/>
              <a:ext cx="2599090" cy="177508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flipH="1">
              <a:off x="4639473" y="1628800"/>
              <a:ext cx="2812847" cy="16561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 flipH="1">
              <a:off x="4678879" y="1556792"/>
              <a:ext cx="2773441" cy="1460079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4572000" y="1484784"/>
              <a:ext cx="2808312" cy="132316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 flipH="1">
              <a:off x="5436096" y="1628800"/>
              <a:ext cx="2160240" cy="2808313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/>
            <p:nvPr/>
          </p:nvCxnSpPr>
          <p:spPr>
            <a:xfrm flipH="1">
              <a:off x="5580112" y="1700808"/>
              <a:ext cx="1944216" cy="2952328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 de flecha"/>
            <p:cNvCxnSpPr/>
            <p:nvPr/>
          </p:nvCxnSpPr>
          <p:spPr>
            <a:xfrm flipH="1">
              <a:off x="6012160" y="1772816"/>
              <a:ext cx="1512168" cy="316835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flipH="1">
              <a:off x="6372200" y="1700808"/>
              <a:ext cx="1296144" cy="3456384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41 Conector recto de flecha"/>
            <p:cNvCxnSpPr/>
            <p:nvPr/>
          </p:nvCxnSpPr>
          <p:spPr>
            <a:xfrm flipH="1">
              <a:off x="6804248" y="1700808"/>
              <a:ext cx="864096" cy="360040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 de flecha"/>
            <p:cNvCxnSpPr/>
            <p:nvPr/>
          </p:nvCxnSpPr>
          <p:spPr>
            <a:xfrm flipH="1">
              <a:off x="7380312" y="1700808"/>
              <a:ext cx="360040" cy="374441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727" name="Text Box 15"/>
            <p:cNvSpPr txBox="1">
              <a:spLocks noChangeArrowheads="1"/>
            </p:cNvSpPr>
            <p:nvPr/>
          </p:nvSpPr>
          <p:spPr bwMode="auto">
            <a:xfrm rot="19465398">
              <a:off x="5607109" y="2208180"/>
              <a:ext cx="11496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folHlink"/>
                  </a:solidFill>
                  <a:latin typeface="Arial Rounded MT Bold" pitchFamily="34" charset="0"/>
                </a:rPr>
                <a:t>axions</a:t>
              </a:r>
            </a:p>
          </p:txBody>
        </p:sp>
      </p:grp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099023"/>
            <a:ext cx="2998291" cy="313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 Box 164"/>
          <p:cNvSpPr txBox="1">
            <a:spLocks noChangeArrowheads="1"/>
          </p:cNvSpPr>
          <p:nvPr/>
        </p:nvSpPr>
        <p:spPr bwMode="auto">
          <a:xfrm>
            <a:off x="5724128" y="5426652"/>
            <a:ext cx="2376735" cy="73865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if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the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axion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couples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with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the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electron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 (</a:t>
            </a:r>
            <a:r>
              <a:rPr lang="es-ES_tradnl" sz="1400" b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s-ES_tradnl" sz="1400" b="0" baseline="-25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)</a:t>
            </a:r>
          </a:p>
          <a:p>
            <a:pPr algn="ctr" eaLnBrk="0" hangingPunct="0">
              <a:defRPr/>
            </a:pPr>
            <a:r>
              <a:rPr lang="es-ES_tradnl" sz="1100" b="0" i="1" dirty="0" smtClean="0">
                <a:solidFill>
                  <a:srgbClr val="000000"/>
                </a:solidFill>
                <a:latin typeface="Arial Rounded MT Bold" pitchFamily="34" charset="0"/>
              </a:rPr>
              <a:t>(non hadronic axion)</a:t>
            </a:r>
            <a:endParaRPr lang="es-ES" sz="1100" b="0" i="1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9225" name="Text Box 164"/>
          <p:cNvSpPr txBox="1">
            <a:spLocks noChangeArrowheads="1"/>
          </p:cNvSpPr>
          <p:nvPr/>
        </p:nvSpPr>
        <p:spPr bwMode="auto">
          <a:xfrm>
            <a:off x="4644008" y="4077072"/>
            <a:ext cx="1368152" cy="113876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28" tIns="45714" rIns="91428" bIns="45714">
            <a:spAutoFit/>
          </a:bodyPr>
          <a:lstStyle/>
          <a:p>
            <a:pPr algn="ctr" eaLnBrk="0" hangingPunct="0">
              <a:defRPr/>
            </a:pPr>
            <a:r>
              <a:rPr lang="es-ES_tradnl" sz="1400" b="0" dirty="0" smtClean="0">
                <a:solidFill>
                  <a:srgbClr val="000000"/>
                </a:solidFill>
                <a:latin typeface="Arial Rounded MT Bold" pitchFamily="34" charset="0"/>
              </a:rPr>
              <a:t>Non-hadronic “ABC” Solar axion flux at </a:t>
            </a:r>
            <a:r>
              <a:rPr lang="es-ES_tradnl" sz="1400" b="0" dirty="0" err="1" smtClean="0">
                <a:solidFill>
                  <a:srgbClr val="000000"/>
                </a:solidFill>
                <a:latin typeface="Arial Rounded MT Bold" pitchFamily="34" charset="0"/>
              </a:rPr>
              <a:t>Earth</a:t>
            </a:r>
            <a:endParaRPr lang="es-ES_tradnl" sz="14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 eaLnBrk="0" hangingPunct="0">
              <a:defRPr/>
            </a:pPr>
            <a:r>
              <a:rPr lang="en-US" sz="1050" i="1" dirty="0" smtClean="0">
                <a:solidFill>
                  <a:schemeClr val="tx1"/>
                </a:solidFill>
                <a:latin typeface="Trebuchet MS" pitchFamily="34" charset="0"/>
              </a:rPr>
              <a:t>JCAP 1312 008</a:t>
            </a:r>
            <a:endParaRPr lang="es-ES" sz="1050" b="0" baseline="-25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https://encrypted-tbn2.gstatic.com/images?q=tbn:ANd9GcTTiOpy5Ofiq68JKHmUTMkFKk4pucE4jGwOWa5eGRWrj1nVm4X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4"/>
          </a:xfrm>
          <a:prstGeom prst="rect">
            <a:avLst/>
          </a:prstGeom>
          <a:noFill/>
        </p:spPr>
      </p:pic>
      <p:sp>
        <p:nvSpPr>
          <p:cNvPr id="2052" name="Rectangle 10"/>
          <p:cNvSpPr>
            <a:spLocks noGrp="1" noChangeArrowheads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053" name="Rectangle 11"/>
          <p:cNvSpPr>
            <a:spLocks noGrp="1" noChangeArrowheads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054" name="Rectangle 12"/>
          <p:cNvSpPr>
            <a:spLocks noGrp="1" noChangeArrowheads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6D3D15F7-22E8-490C-AC01-C914A8946878}" type="slidenum">
              <a:rPr lang="es-ES" sz="1100" b="0">
                <a:latin typeface="Arial Rounded MT Bold" panose="020F0704030504030204" pitchFamily="34" charset="0"/>
              </a:rPr>
              <a:pPr/>
              <a:t>6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409997" y="3097437"/>
            <a:ext cx="4602163" cy="2563811"/>
            <a:chOff x="754" y="2102"/>
            <a:chExt cx="2899" cy="1615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007" y="3020"/>
              <a:ext cx="1175" cy="647"/>
              <a:chOff x="1007" y="3020"/>
              <a:chExt cx="1175" cy="647"/>
            </a:xfrm>
          </p:grpSpPr>
          <p:sp>
            <p:nvSpPr>
              <p:cNvPr id="1056" name="Rectangle 16"/>
              <p:cNvSpPr>
                <a:spLocks noChangeArrowheads="1"/>
              </p:cNvSpPr>
              <p:nvPr/>
            </p:nvSpPr>
            <p:spPr bwMode="auto">
              <a:xfrm rot="124485">
                <a:off x="1805" y="3020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7" name="Freeform 17"/>
              <p:cNvSpPr>
                <a:spLocks noChangeAspect="1"/>
              </p:cNvSpPr>
              <p:nvPr/>
            </p:nvSpPr>
            <p:spPr bwMode="auto">
              <a:xfrm rot="-2161139">
                <a:off x="1007" y="3215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8" name="Rectangle 18"/>
              <p:cNvSpPr>
                <a:spLocks noChangeArrowheads="1"/>
              </p:cNvSpPr>
              <p:nvPr/>
            </p:nvSpPr>
            <p:spPr bwMode="auto">
              <a:xfrm rot="124485">
                <a:off x="1112" y="3571"/>
                <a:ext cx="96" cy="96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754" y="2102"/>
              <a:ext cx="2899" cy="1615"/>
              <a:chOff x="754" y="2102"/>
              <a:chExt cx="2899" cy="1615"/>
            </a:xfrm>
          </p:grpSpPr>
          <p:sp>
            <p:nvSpPr>
              <p:cNvPr id="1050" name="Freeform 24"/>
              <p:cNvSpPr>
                <a:spLocks noChangeAspect="1"/>
              </p:cNvSpPr>
              <p:nvPr/>
            </p:nvSpPr>
            <p:spPr bwMode="auto">
              <a:xfrm rot="19438861">
                <a:off x="1721" y="2700"/>
                <a:ext cx="1175" cy="79"/>
              </a:xfrm>
              <a:custGeom>
                <a:avLst/>
                <a:gdLst>
                  <a:gd name="T0" fmla="*/ 271 w 784"/>
                  <a:gd name="T1" fmla="*/ 25 h 96"/>
                  <a:gd name="T2" fmla="*/ 271 w 784"/>
                  <a:gd name="T3" fmla="*/ 12 h 96"/>
                  <a:gd name="T4" fmla="*/ 1909 w 784"/>
                  <a:gd name="T5" fmla="*/ 0 h 96"/>
                  <a:gd name="T6" fmla="*/ 3537 w 784"/>
                  <a:gd name="T7" fmla="*/ 12 h 96"/>
                  <a:gd name="T8" fmla="*/ 5169 w 784"/>
                  <a:gd name="T9" fmla="*/ 0 h 96"/>
                  <a:gd name="T10" fmla="*/ 6791 w 784"/>
                  <a:gd name="T11" fmla="*/ 12 h 96"/>
                  <a:gd name="T12" fmla="*/ 8426 w 784"/>
                  <a:gd name="T13" fmla="*/ 0 h 96"/>
                  <a:gd name="T14" fmla="*/ 10049 w 784"/>
                  <a:gd name="T15" fmla="*/ 12 h 96"/>
                  <a:gd name="T16" fmla="*/ 11684 w 784"/>
                  <a:gd name="T17" fmla="*/ 0 h 96"/>
                  <a:gd name="T18" fmla="*/ 13313 w 784"/>
                  <a:gd name="T19" fmla="*/ 12 h 9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4"/>
                  <a:gd name="T31" fmla="*/ 0 h 96"/>
                  <a:gd name="T32" fmla="*/ 784 w 784"/>
                  <a:gd name="T33" fmla="*/ 96 h 9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4" h="96">
                    <a:moveTo>
                      <a:pt x="16" y="96"/>
                    </a:moveTo>
                    <a:cubicBezTo>
                      <a:pt x="8" y="80"/>
                      <a:pt x="0" y="64"/>
                      <a:pt x="16" y="48"/>
                    </a:cubicBezTo>
                    <a:cubicBezTo>
                      <a:pt x="32" y="32"/>
                      <a:pt x="80" y="0"/>
                      <a:pt x="112" y="0"/>
                    </a:cubicBezTo>
                    <a:cubicBezTo>
                      <a:pt x="144" y="0"/>
                      <a:pt x="176" y="48"/>
                      <a:pt x="208" y="48"/>
                    </a:cubicBezTo>
                    <a:cubicBezTo>
                      <a:pt x="240" y="48"/>
                      <a:pt x="272" y="0"/>
                      <a:pt x="304" y="0"/>
                    </a:cubicBezTo>
                    <a:cubicBezTo>
                      <a:pt x="336" y="0"/>
                      <a:pt x="368" y="48"/>
                      <a:pt x="400" y="48"/>
                    </a:cubicBezTo>
                    <a:cubicBezTo>
                      <a:pt x="432" y="48"/>
                      <a:pt x="464" y="0"/>
                      <a:pt x="496" y="0"/>
                    </a:cubicBezTo>
                    <a:cubicBezTo>
                      <a:pt x="528" y="0"/>
                      <a:pt x="560" y="48"/>
                      <a:pt x="592" y="48"/>
                    </a:cubicBezTo>
                    <a:cubicBezTo>
                      <a:pt x="624" y="48"/>
                      <a:pt x="656" y="0"/>
                      <a:pt x="688" y="0"/>
                    </a:cubicBezTo>
                    <a:cubicBezTo>
                      <a:pt x="720" y="0"/>
                      <a:pt x="752" y="24"/>
                      <a:pt x="784" y="48"/>
                    </a:cubicBez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1441" y="2102"/>
                <a:ext cx="2212" cy="599"/>
                <a:chOff x="1441" y="2102"/>
                <a:chExt cx="2212" cy="599"/>
              </a:xfrm>
            </p:grpSpPr>
            <p:sp>
              <p:nvSpPr>
                <p:cNvPr id="1055" name="Text Box 22"/>
                <p:cNvSpPr txBox="1">
                  <a:spLocks noChangeArrowheads="1"/>
                </p:cNvSpPr>
                <p:nvPr/>
              </p:nvSpPr>
              <p:spPr bwMode="auto">
                <a:xfrm rot="19463872">
                  <a:off x="1441" y="2102"/>
                  <a:ext cx="1950" cy="2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0" dirty="0">
                      <a:latin typeface="Arial Rounded MT Bold" pitchFamily="34" charset="0"/>
                    </a:rPr>
                    <a:t>Transverse magnetic field (B)</a:t>
                  </a:r>
                </a:p>
              </p:txBody>
            </p:sp>
            <p:sp>
              <p:nvSpPr>
                <p:cNvPr id="1054" name="Rectangle 21"/>
                <p:cNvSpPr>
                  <a:spLocks noChangeArrowheads="1"/>
                </p:cNvSpPr>
                <p:nvPr/>
              </p:nvSpPr>
              <p:spPr bwMode="auto">
                <a:xfrm rot="19439546">
                  <a:off x="1637" y="2221"/>
                  <a:ext cx="2016" cy="480"/>
                </a:xfrm>
                <a:prstGeom prst="rect">
                  <a:avLst/>
                </a:prstGeom>
                <a:noFill/>
                <a:ln w="28575">
                  <a:solidFill>
                    <a:srgbClr val="FF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sp>
            <p:nvSpPr>
              <p:cNvPr id="1049" name="AutoShape 23"/>
              <p:cNvSpPr>
                <a:spLocks noChangeArrowheads="1"/>
              </p:cNvSpPr>
              <p:nvPr/>
            </p:nvSpPr>
            <p:spPr bwMode="auto">
              <a:xfrm>
                <a:off x="2736" y="2304"/>
                <a:ext cx="96" cy="144"/>
              </a:xfrm>
              <a:prstGeom prst="irregularSeal2">
                <a:avLst/>
              </a:prstGeom>
              <a:solidFill>
                <a:srgbClr val="FF33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1" name="Text Box 25"/>
              <p:cNvSpPr txBox="1">
                <a:spLocks noChangeArrowheads="1"/>
              </p:cNvSpPr>
              <p:nvPr/>
            </p:nvSpPr>
            <p:spPr bwMode="auto">
              <a:xfrm rot="19513217">
                <a:off x="1255" y="2985"/>
                <a:ext cx="46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0" dirty="0">
                    <a:latin typeface="Arial Rounded MT Bold" pitchFamily="34" charset="0"/>
                  </a:rPr>
                  <a:t>X ray</a:t>
                </a:r>
              </a:p>
            </p:txBody>
          </p:sp>
          <p:sp>
            <p:nvSpPr>
              <p:cNvPr id="1052" name="Rectangle 26"/>
              <p:cNvSpPr>
                <a:spLocks noChangeArrowheads="1"/>
              </p:cNvSpPr>
              <p:nvPr/>
            </p:nvSpPr>
            <p:spPr bwMode="auto">
              <a:xfrm rot="19423512">
                <a:off x="991" y="3285"/>
                <a:ext cx="456" cy="43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3" name="Text Box 27"/>
              <p:cNvSpPr txBox="1">
                <a:spLocks noChangeArrowheads="1"/>
              </p:cNvSpPr>
              <p:nvPr/>
            </p:nvSpPr>
            <p:spPr bwMode="auto">
              <a:xfrm rot="19338554">
                <a:off x="754" y="3052"/>
                <a:ext cx="519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X ray</a:t>
                </a:r>
              </a:p>
              <a:p>
                <a:pPr algn="ctr"/>
                <a:r>
                  <a:rPr lang="en-US" sz="1200" dirty="0">
                    <a:latin typeface="Arial Rounded MT Bold" pitchFamily="34" charset="0"/>
                  </a:rPr>
                  <a:t>detector</a:t>
                </a:r>
              </a:p>
            </p:txBody>
          </p:sp>
        </p:grpSp>
      </p:grpSp>
      <p:sp>
        <p:nvSpPr>
          <p:cNvPr id="285726" name="Line 30"/>
          <p:cNvSpPr>
            <a:spLocks noChangeShapeType="1"/>
          </p:cNvSpPr>
          <p:nvPr/>
        </p:nvSpPr>
        <p:spPr bwMode="auto">
          <a:xfrm flipV="1">
            <a:off x="3563888" y="3140968"/>
            <a:ext cx="2438400" cy="175260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85727" name="Rectangle 31"/>
          <p:cNvSpPr>
            <a:spLocks noChangeArrowheads="1"/>
          </p:cNvSpPr>
          <p:nvPr/>
        </p:nvSpPr>
        <p:spPr bwMode="auto">
          <a:xfrm rot="-2049352">
            <a:off x="4783088" y="3979168"/>
            <a:ext cx="30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FF9900"/>
                </a:solidFill>
                <a:latin typeface="Trebuchet MS" pitchFamily="34" charset="0"/>
              </a:rPr>
              <a:t>L</a:t>
            </a:r>
          </a:p>
        </p:txBody>
      </p:sp>
      <p:sp>
        <p:nvSpPr>
          <p:cNvPr id="1045" name="Rectangle 37"/>
          <p:cNvSpPr>
            <a:spLocks noChangeArrowheads="1"/>
          </p:cNvSpPr>
          <p:nvPr/>
        </p:nvSpPr>
        <p:spPr bwMode="auto">
          <a:xfrm>
            <a:off x="457200" y="274638"/>
            <a:ext cx="74271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4400" b="0" dirty="0" smtClean="0">
                <a:latin typeface="Arial Rounded MT Bold" pitchFamily="34" charset="0"/>
              </a:rPr>
              <a:t>Helioscopes</a:t>
            </a:r>
            <a:endParaRPr lang="en-GB" sz="4400" b="0" dirty="0">
              <a:latin typeface="Arial Rounded MT Bold" pitchFamily="34" charset="0"/>
            </a:endParaRPr>
          </a:p>
        </p:txBody>
      </p:sp>
      <p:grpSp>
        <p:nvGrpSpPr>
          <p:cNvPr id="6" name="84 Grupo"/>
          <p:cNvGrpSpPr/>
          <p:nvPr/>
        </p:nvGrpSpPr>
        <p:grpSpPr>
          <a:xfrm>
            <a:off x="4283968" y="1340768"/>
            <a:ext cx="3312368" cy="4176464"/>
            <a:chOff x="4283968" y="1340768"/>
            <a:chExt cx="3312368" cy="4176464"/>
          </a:xfrm>
        </p:grpSpPr>
        <p:grpSp>
          <p:nvGrpSpPr>
            <p:cNvPr id="7" name="61 Grupo"/>
            <p:cNvGrpSpPr/>
            <p:nvPr/>
          </p:nvGrpSpPr>
          <p:grpSpPr>
            <a:xfrm>
              <a:off x="4427984" y="1556792"/>
              <a:ext cx="3168352" cy="3960440"/>
              <a:chOff x="4572000" y="1484784"/>
              <a:chExt cx="3168352" cy="3960440"/>
            </a:xfrm>
          </p:grpSpPr>
          <p:cxnSp>
            <p:nvCxnSpPr>
              <p:cNvPr id="63" name="62 Conector recto de flecha"/>
              <p:cNvCxnSpPr/>
              <p:nvPr/>
            </p:nvCxnSpPr>
            <p:spPr>
              <a:xfrm flipH="1">
                <a:off x="5278475" y="1628800"/>
                <a:ext cx="2173845" cy="25922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63 Conector recto de flecha"/>
              <p:cNvCxnSpPr/>
              <p:nvPr/>
            </p:nvCxnSpPr>
            <p:spPr>
              <a:xfrm flipH="1">
                <a:off x="5064719" y="1628800"/>
                <a:ext cx="2531618" cy="237626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 de flecha"/>
              <p:cNvCxnSpPr/>
              <p:nvPr/>
            </p:nvCxnSpPr>
            <p:spPr>
              <a:xfrm flipH="1">
                <a:off x="4932041" y="1628800"/>
                <a:ext cx="2664295" cy="201622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 de flecha"/>
              <p:cNvCxnSpPr/>
              <p:nvPr/>
            </p:nvCxnSpPr>
            <p:spPr>
              <a:xfrm flipH="1">
                <a:off x="4860032" y="1653912"/>
                <a:ext cx="2599090" cy="177508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66 Conector recto de flecha"/>
              <p:cNvCxnSpPr/>
              <p:nvPr/>
            </p:nvCxnSpPr>
            <p:spPr>
              <a:xfrm flipH="1">
                <a:off x="4639473" y="1628800"/>
                <a:ext cx="2812847" cy="16561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67 Conector recto de flecha"/>
              <p:cNvCxnSpPr/>
              <p:nvPr/>
            </p:nvCxnSpPr>
            <p:spPr>
              <a:xfrm flipH="1">
                <a:off x="4678879" y="1556792"/>
                <a:ext cx="2773441" cy="1460079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 de flecha"/>
              <p:cNvCxnSpPr/>
              <p:nvPr/>
            </p:nvCxnSpPr>
            <p:spPr>
              <a:xfrm flipH="1">
                <a:off x="4572000" y="1484784"/>
                <a:ext cx="2808312" cy="132316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69 Conector recto de flecha"/>
              <p:cNvCxnSpPr/>
              <p:nvPr/>
            </p:nvCxnSpPr>
            <p:spPr>
              <a:xfrm flipH="1">
                <a:off x="5436096" y="1628800"/>
                <a:ext cx="2160240" cy="2808313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 de flecha"/>
              <p:cNvCxnSpPr/>
              <p:nvPr/>
            </p:nvCxnSpPr>
            <p:spPr>
              <a:xfrm flipH="1">
                <a:off x="5580112" y="1700808"/>
                <a:ext cx="1944216" cy="2952328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 de flecha"/>
              <p:cNvCxnSpPr/>
              <p:nvPr/>
            </p:nvCxnSpPr>
            <p:spPr>
              <a:xfrm flipH="1">
                <a:off x="6012160" y="1772816"/>
                <a:ext cx="1512168" cy="3168352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 de flecha"/>
              <p:cNvCxnSpPr/>
              <p:nvPr/>
            </p:nvCxnSpPr>
            <p:spPr>
              <a:xfrm flipH="1">
                <a:off x="6372200" y="1700808"/>
                <a:ext cx="1296144" cy="3456384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73 Conector recto de flecha"/>
              <p:cNvCxnSpPr/>
              <p:nvPr/>
            </p:nvCxnSpPr>
            <p:spPr>
              <a:xfrm flipH="1">
                <a:off x="6804248" y="1700808"/>
                <a:ext cx="864096" cy="3600400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74 Conector recto de flecha"/>
              <p:cNvCxnSpPr/>
              <p:nvPr/>
            </p:nvCxnSpPr>
            <p:spPr>
              <a:xfrm flipH="1">
                <a:off x="7380312" y="1700808"/>
                <a:ext cx="360040" cy="3744416"/>
              </a:xfrm>
              <a:prstGeom prst="straightConnector1">
                <a:avLst/>
              </a:prstGeom>
              <a:ln w="28575">
                <a:solidFill>
                  <a:srgbClr val="92D05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 Box 15"/>
              <p:cNvSpPr txBox="1">
                <a:spLocks noChangeArrowheads="1"/>
              </p:cNvSpPr>
              <p:nvPr/>
            </p:nvSpPr>
            <p:spPr bwMode="auto">
              <a:xfrm rot="19465398">
                <a:off x="5607109" y="2208180"/>
                <a:ext cx="114967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folHlink"/>
                    </a:solidFill>
                    <a:latin typeface="Arial Rounded MT Bold" pitchFamily="34" charset="0"/>
                  </a:rPr>
                  <a:t>axions</a:t>
                </a:r>
              </a:p>
            </p:txBody>
          </p:sp>
        </p:grpSp>
        <p:cxnSp>
          <p:nvCxnSpPr>
            <p:cNvPr id="77" name="76 Conector recto de flecha"/>
            <p:cNvCxnSpPr/>
            <p:nvPr/>
          </p:nvCxnSpPr>
          <p:spPr>
            <a:xfrm flipH="1">
              <a:off x="4355976" y="1556792"/>
              <a:ext cx="2880320" cy="108012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77 Conector recto de flecha"/>
            <p:cNvCxnSpPr/>
            <p:nvPr/>
          </p:nvCxnSpPr>
          <p:spPr>
            <a:xfrm flipH="1">
              <a:off x="4283968" y="1484784"/>
              <a:ext cx="2952328" cy="864096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78 Conector recto de flecha"/>
            <p:cNvCxnSpPr/>
            <p:nvPr/>
          </p:nvCxnSpPr>
          <p:spPr>
            <a:xfrm flipH="1">
              <a:off x="4427984" y="1412776"/>
              <a:ext cx="2880320" cy="603082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79 Conector recto de flecha"/>
            <p:cNvCxnSpPr/>
            <p:nvPr/>
          </p:nvCxnSpPr>
          <p:spPr>
            <a:xfrm flipH="1">
              <a:off x="4580384" y="1340768"/>
              <a:ext cx="2727920" cy="360040"/>
            </a:xfrm>
            <a:prstGeom prst="straightConnector1">
              <a:avLst/>
            </a:prstGeom>
            <a:ln w="28575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46 CuadroTexto"/>
          <p:cNvSpPr txBox="1"/>
          <p:nvPr/>
        </p:nvSpPr>
        <p:spPr>
          <a:xfrm>
            <a:off x="467544" y="1412776"/>
            <a:ext cx="201622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0" dirty="0" smtClean="0">
                <a:latin typeface="Arial Rounded MT Bold" pitchFamily="34" charset="0"/>
              </a:rPr>
              <a:t>Axion helioscope concept</a:t>
            </a:r>
          </a:p>
          <a:p>
            <a:r>
              <a:rPr lang="fr-FR" sz="1600" b="0" dirty="0" smtClean="0">
                <a:latin typeface="Arial Rounded MT Bold" pitchFamily="34" charset="0"/>
              </a:rPr>
              <a:t>P. Sikivie, 1983</a:t>
            </a:r>
          </a:p>
          <a:p>
            <a:endParaRPr lang="fr-FR" sz="1600" b="0" dirty="0" smtClean="0">
              <a:latin typeface="Arial Rounded MT Bold" pitchFamily="34" charset="0"/>
            </a:endParaRPr>
          </a:p>
          <a:p>
            <a:r>
              <a:rPr lang="fr-FR" sz="1400" b="0" dirty="0" smtClean="0">
                <a:latin typeface="Arial Rounded MT Bold" pitchFamily="34" charset="0"/>
              </a:rPr>
              <a:t>+ K. van Bibber, G. Raffelt, et al. (1989) </a:t>
            </a:r>
          </a:p>
          <a:p>
            <a:r>
              <a:rPr lang="fr-FR" sz="1400" b="0" dirty="0" smtClean="0">
                <a:latin typeface="Arial Rounded MT Bold" pitchFamily="34" charset="0"/>
              </a:rPr>
              <a:t>(use of buffer </a:t>
            </a:r>
            <a:r>
              <a:rPr lang="fr-FR" sz="1400" b="0" dirty="0" err="1" smtClean="0">
                <a:latin typeface="Arial Rounded MT Bold" pitchFamily="34" charset="0"/>
              </a:rPr>
              <a:t>gas</a:t>
            </a:r>
            <a:r>
              <a:rPr lang="fr-FR" sz="1400" b="0" dirty="0" smtClean="0">
                <a:latin typeface="Arial Rounded MT Bold" pitchFamily="34" charset="0"/>
              </a:rPr>
              <a:t>)</a:t>
            </a:r>
          </a:p>
          <a:p>
            <a:endParaRPr lang="en-US" sz="1600" b="0" dirty="0" smtClean="0">
              <a:latin typeface="Arial Rounded MT Bold" pitchFamily="34" charset="0"/>
            </a:endParaRPr>
          </a:p>
          <a:p>
            <a:endParaRPr lang="es-ES" sz="1600" dirty="0"/>
          </a:p>
        </p:txBody>
      </p:sp>
      <p:grpSp>
        <p:nvGrpSpPr>
          <p:cNvPr id="8" name="47 Grupo"/>
          <p:cNvGrpSpPr/>
          <p:nvPr/>
        </p:nvGrpSpPr>
        <p:grpSpPr>
          <a:xfrm>
            <a:off x="5076056" y="4869160"/>
            <a:ext cx="3600400" cy="1296144"/>
            <a:chOff x="2267744" y="2708920"/>
            <a:chExt cx="6048672" cy="2100233"/>
          </a:xfrm>
        </p:grpSpPr>
        <p:sp>
          <p:nvSpPr>
            <p:cNvPr id="49" name="48 Rectángulo"/>
            <p:cNvSpPr/>
            <p:nvPr/>
          </p:nvSpPr>
          <p:spPr bwMode="auto">
            <a:xfrm>
              <a:off x="2267744" y="2708920"/>
              <a:ext cx="6048672" cy="210023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r="35751"/>
            <a:stretch>
              <a:fillRect/>
            </a:stretch>
          </p:blipFill>
          <p:spPr bwMode="auto">
            <a:xfrm>
              <a:off x="2339752" y="2767013"/>
              <a:ext cx="5844331" cy="1323975"/>
            </a:xfrm>
            <a:prstGeom prst="rect">
              <a:avLst/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63196" t="21151" b="15397"/>
            <a:stretch>
              <a:fillRect/>
            </a:stretch>
          </p:blipFill>
          <p:spPr bwMode="auto">
            <a:xfrm>
              <a:off x="3612084" y="3829044"/>
              <a:ext cx="3347864" cy="840093"/>
            </a:xfrm>
            <a:prstGeom prst="rect">
              <a:avLst/>
            </a:prstGeom>
            <a:ln>
              <a:solidFill>
                <a:schemeClr val="bg1"/>
              </a:solidFill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26" grpId="0" animBg="1"/>
      <p:bldP spid="28572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dirty="0">
                <a:latin typeface="Arial Rounded MT Bold" pitchFamily="34" charset="0"/>
              </a:rPr>
              <a:t>CAST experiment @ CERN</a:t>
            </a:r>
          </a:p>
        </p:txBody>
      </p:sp>
      <p:sp>
        <p:nvSpPr>
          <p:cNvPr id="28672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6851650" cy="1255018"/>
          </a:xfrm>
        </p:spPr>
        <p:txBody>
          <a:bodyPr/>
          <a:lstStyle/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Decommissioned LHC test magnet (L=10m, B=9 T)</a:t>
            </a:r>
          </a:p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Moving platform ±8°V ±40°H (to allow up to 50 days / year of alignment)</a:t>
            </a:r>
          </a:p>
          <a:p>
            <a:pPr eaLnBrk="1" hangingPunct="1">
              <a:defRPr/>
            </a:pP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4 magnet bores to look for X rays </a:t>
            </a:r>
          </a:p>
          <a:p>
            <a:pPr eaLnBrk="1" hangingPunct="1">
              <a:defRPr/>
            </a:pPr>
            <a:r>
              <a:rPr lang="en-US" sz="1400" dirty="0" smtClean="0">
                <a:latin typeface="Arial Rounded MT Bold" pitchFamily="34" charset="0"/>
                <a:ea typeface="+mj-ea"/>
                <a:cs typeface="+mj-cs"/>
              </a:rPr>
              <a:t>2 X </a:t>
            </a: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ray </a:t>
            </a:r>
            <a:r>
              <a:rPr lang="en-US" sz="1400" dirty="0" smtClean="0">
                <a:latin typeface="Arial Rounded MT Bold" pitchFamily="34" charset="0"/>
                <a:ea typeface="+mj-ea"/>
                <a:cs typeface="+mj-cs"/>
              </a:rPr>
              <a:t>telescopes to </a:t>
            </a:r>
            <a:r>
              <a:rPr lang="en-US" sz="1400" dirty="0">
                <a:latin typeface="Arial Rounded MT Bold" pitchFamily="34" charset="0"/>
                <a:ea typeface="+mj-ea"/>
                <a:cs typeface="+mj-cs"/>
              </a:rPr>
              <a:t>increase signal/noise ratio.</a:t>
            </a:r>
          </a:p>
          <a:p>
            <a:pPr eaLnBrk="1" hangingPunct="1">
              <a:defRPr/>
            </a:pPr>
            <a:endParaRPr lang="en-US" sz="140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B34CA36-8F8E-4B33-818A-5383808A46B8}" type="slidenum">
              <a:rPr lang="es-ES" b="0" smtClean="0"/>
              <a:pPr>
                <a:defRPr/>
              </a:pPr>
              <a:t>7</a:t>
            </a:fld>
            <a:endParaRPr lang="es-ES" b="0"/>
          </a:p>
        </p:txBody>
      </p:sp>
      <p:pic>
        <p:nvPicPr>
          <p:cNvPr id="17" name="Picture 3" descr="EMagnet4"/>
          <p:cNvPicPr>
            <a:picLocks noChangeAspect="1" noChangeArrowheads="1"/>
          </p:cNvPicPr>
          <p:nvPr/>
        </p:nvPicPr>
        <p:blipFill>
          <a:blip r:embed="rId2" cstate="print"/>
          <a:srcRect l="3244" r="2438"/>
          <a:stretch>
            <a:fillRect/>
          </a:stretch>
        </p:blipFill>
        <p:spPr bwMode="auto">
          <a:xfrm>
            <a:off x="792234" y="2623258"/>
            <a:ext cx="7272808" cy="3391452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1" name="AutoShape 4"/>
          <p:cNvSpPr>
            <a:spLocks/>
          </p:cNvSpPr>
          <p:nvPr/>
        </p:nvSpPr>
        <p:spPr bwMode="auto">
          <a:xfrm>
            <a:off x="4608658" y="3055306"/>
            <a:ext cx="902612" cy="449339"/>
          </a:xfrm>
          <a:prstGeom prst="borderCallout2">
            <a:avLst>
              <a:gd name="adj1" fmla="val 18750"/>
              <a:gd name="adj2" fmla="val -7079"/>
              <a:gd name="adj3" fmla="val 18750"/>
              <a:gd name="adj4" fmla="val -30532"/>
              <a:gd name="adj5" fmla="val 97917"/>
              <a:gd name="adj6" fmla="val -55014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1000" b="0" dirty="0">
                <a:solidFill>
                  <a:srgbClr val="000000"/>
                </a:solidFill>
                <a:latin typeface="Arial Rounded MT Bold" pitchFamily="34" charset="0"/>
              </a:rPr>
              <a:t>LHC test magnet</a:t>
            </a:r>
          </a:p>
        </p:txBody>
      </p:sp>
      <p:sp>
        <p:nvSpPr>
          <p:cNvPr id="27" name="AutoShape 4"/>
          <p:cNvSpPr>
            <a:spLocks/>
          </p:cNvSpPr>
          <p:nvPr/>
        </p:nvSpPr>
        <p:spPr bwMode="auto">
          <a:xfrm>
            <a:off x="936250" y="2695266"/>
            <a:ext cx="1368152" cy="360040"/>
          </a:xfrm>
          <a:prstGeom prst="borderCallout2">
            <a:avLst>
              <a:gd name="adj1" fmla="val 114740"/>
              <a:gd name="adj2" fmla="val 45485"/>
              <a:gd name="adj3" fmla="val 204970"/>
              <a:gd name="adj4" fmla="val 46882"/>
              <a:gd name="adj5" fmla="val 431334"/>
              <a:gd name="adj6" fmla="val 85856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1000" b="0" dirty="0" smtClean="0">
                <a:solidFill>
                  <a:srgbClr val="000000"/>
                </a:solidFill>
                <a:latin typeface="Arial Rounded MT Bold" pitchFamily="34" charset="0"/>
              </a:rPr>
              <a:t>Moving platform ±8°V ±40°H </a:t>
            </a:r>
            <a:endParaRPr lang="en-GB" sz="1000" b="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7496" y="4876577"/>
            <a:ext cx="1892622" cy="1096360"/>
          </a:xfrm>
          <a:prstGeom prst="rect">
            <a:avLst/>
          </a:prstGeom>
        </p:spPr>
      </p:pic>
      <p:sp>
        <p:nvSpPr>
          <p:cNvPr id="25" name="AutoShape 5"/>
          <p:cNvSpPr>
            <a:spLocks/>
          </p:cNvSpPr>
          <p:nvPr/>
        </p:nvSpPr>
        <p:spPr bwMode="auto">
          <a:xfrm>
            <a:off x="1748945" y="5070710"/>
            <a:ext cx="935911" cy="530774"/>
          </a:xfrm>
          <a:prstGeom prst="borderCallout2">
            <a:avLst>
              <a:gd name="adj1" fmla="val 31718"/>
              <a:gd name="adj2" fmla="val -7079"/>
              <a:gd name="adj3" fmla="val 31718"/>
              <a:gd name="adj4" fmla="val -26403"/>
              <a:gd name="adj5" fmla="val -244048"/>
              <a:gd name="adj6" fmla="val -71212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2 low background Micromegas</a:t>
            </a:r>
            <a:endParaRPr lang="en-GB" sz="900" b="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6404" t="13659" r="29562" b="7994"/>
          <a:stretch/>
        </p:blipFill>
        <p:spPr bwMode="auto">
          <a:xfrm>
            <a:off x="7591265" y="4608562"/>
            <a:ext cx="1283909" cy="2097051"/>
          </a:xfrm>
          <a:prstGeom prst="rect">
            <a:avLst/>
          </a:prstGeom>
          <a:noFill/>
          <a:ln w="38100" cap="flat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6" name="AutoShape 6"/>
          <p:cNvSpPr>
            <a:spLocks/>
          </p:cNvSpPr>
          <p:nvPr/>
        </p:nvSpPr>
        <p:spPr bwMode="auto">
          <a:xfrm>
            <a:off x="6461955" y="5124241"/>
            <a:ext cx="1317256" cy="504056"/>
          </a:xfrm>
          <a:prstGeom prst="borderCallout2">
            <a:avLst>
              <a:gd name="adj1" fmla="val -10392"/>
              <a:gd name="adj2" fmla="val 57861"/>
              <a:gd name="adj3" fmla="val -66250"/>
              <a:gd name="adj4" fmla="val 66765"/>
              <a:gd name="adj5" fmla="val -177326"/>
              <a:gd name="adj6" fmla="val 80787"/>
            </a:avLst>
          </a:prstGeom>
          <a:solidFill>
            <a:srgbClr val="FFCC00"/>
          </a:solidFill>
          <a:ln w="1905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1 Ingrid + XRT</a:t>
            </a:r>
          </a:p>
          <a:p>
            <a:pPr algn="ctr"/>
            <a:endParaRPr lang="en-GB" sz="900" b="0" dirty="0" smtClean="0">
              <a:solidFill>
                <a:srgbClr val="000000"/>
              </a:solidFill>
              <a:latin typeface="Arial Rounded MT Bold" pitchFamily="34" charset="0"/>
            </a:endParaRPr>
          </a:p>
          <a:p>
            <a:pPr algn="ctr"/>
            <a:r>
              <a:rPr lang="en-GB" sz="900" b="0" dirty="0" smtClean="0">
                <a:solidFill>
                  <a:srgbClr val="000000"/>
                </a:solidFill>
                <a:latin typeface="Arial Rounded MT Bold" pitchFamily="34" charset="0"/>
              </a:rPr>
              <a:t>1 Micromegas + XRT</a:t>
            </a:r>
          </a:p>
          <a:p>
            <a:pPr algn="ctr"/>
            <a:endParaRPr lang="en-GB" sz="900" b="0" dirty="0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81328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81328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19" name="Rectangle 12"/>
          <p:cNvSpPr txBox="1">
            <a:spLocks noChangeArrowheads="1"/>
          </p:cNvSpPr>
          <p:nvPr/>
        </p:nvSpPr>
        <p:spPr>
          <a:xfrm>
            <a:off x="670560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3D15F7-22E8-490C-AC01-C914A8946878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sz="11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 l="69519"/>
          <a:stretch>
            <a:fillRect/>
          </a:stretch>
        </p:blipFill>
        <p:spPr bwMode="auto">
          <a:xfrm>
            <a:off x="7415662" y="2722574"/>
            <a:ext cx="959265" cy="960441"/>
          </a:xfrm>
          <a:prstGeom prst="rect">
            <a:avLst/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44408" y="2996952"/>
            <a:ext cx="655955" cy="486569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2 Grupo"/>
          <p:cNvGrpSpPr/>
          <p:nvPr/>
        </p:nvGrpSpPr>
        <p:grpSpPr>
          <a:xfrm>
            <a:off x="493278" y="4149080"/>
            <a:ext cx="8111170" cy="1872208"/>
            <a:chOff x="315219" y="4293096"/>
            <a:chExt cx="7799203" cy="1656184"/>
          </a:xfrm>
        </p:grpSpPr>
        <p:sp>
          <p:nvSpPr>
            <p:cNvPr id="14" name="13 Rectángulo"/>
            <p:cNvSpPr/>
            <p:nvPr/>
          </p:nvSpPr>
          <p:spPr bwMode="auto">
            <a:xfrm>
              <a:off x="315219" y="4293096"/>
              <a:ext cx="3184970" cy="1656184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pic>
          <p:nvPicPr>
            <p:cNvPr id="15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 l="4934" r="47382"/>
            <a:stretch>
              <a:fillRect/>
            </a:stretch>
          </p:blipFill>
          <p:spPr bwMode="auto">
            <a:xfrm>
              <a:off x="799888" y="4810999"/>
              <a:ext cx="3819436" cy="90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 l="54100" r="2124"/>
            <a:stretch>
              <a:fillRect/>
            </a:stretch>
          </p:blipFill>
          <p:spPr bwMode="auto">
            <a:xfrm>
              <a:off x="4608004" y="4802691"/>
              <a:ext cx="3506418" cy="903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995" y="1124744"/>
            <a:ext cx="860683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– Concept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21" name="20 Esquina doblada"/>
          <p:cNvSpPr/>
          <p:nvPr/>
        </p:nvSpPr>
        <p:spPr>
          <a:xfrm>
            <a:off x="6588224" y="836712"/>
            <a:ext cx="2304256" cy="575345"/>
          </a:xfrm>
          <a:prstGeom prst="foldedCorner">
            <a:avLst>
              <a:gd name="adj" fmla="val 2660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400" dirty="0" smtClean="0"/>
              <a:t>Enhanced axion helioscope: </a:t>
            </a:r>
            <a:r>
              <a:rPr lang="es-ES" sz="1400" b="0" i="1" dirty="0"/>
              <a:t>JCAP </a:t>
            </a:r>
            <a:r>
              <a:rPr lang="es-ES" sz="1400" b="0" i="1" dirty="0" smtClean="0"/>
              <a:t>1106:013,2011</a:t>
            </a:r>
            <a:endParaRPr lang="es-ES" sz="1400" b="0" i="1" dirty="0"/>
          </a:p>
        </p:txBody>
      </p:sp>
      <p:sp>
        <p:nvSpPr>
          <p:cNvPr id="18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22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23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8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971600" y="5898758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Arial Rounded MT Bold" pitchFamily="34" charset="0"/>
              </a:rPr>
              <a:t>4+ orders of magnitude better SNR that CAST </a:t>
            </a:r>
            <a:r>
              <a:rPr lang="en-US" sz="1050" b="0" dirty="0" smtClean="0">
                <a:latin typeface="Arial Rounded MT Bold" pitchFamily="34" charset="0"/>
              </a:rPr>
              <a:t>(JCAP 1106:013)</a:t>
            </a:r>
            <a:r>
              <a:rPr lang="en-US" sz="1600" b="0" dirty="0" smtClean="0">
                <a:latin typeface="Arial Rounded MT Bold" pitchFamily="34" charset="0"/>
              </a:rPr>
              <a:t> </a:t>
            </a:r>
            <a:endParaRPr lang="es-ES" sz="1600" dirty="0">
              <a:latin typeface="Arial Rounded MT Bold" pitchFamily="34" charset="0"/>
            </a:endParaRPr>
          </a:p>
        </p:txBody>
      </p:sp>
      <p:sp>
        <p:nvSpPr>
          <p:cNvPr id="28" name="27 Explosión 1"/>
          <p:cNvSpPr/>
          <p:nvPr/>
        </p:nvSpPr>
        <p:spPr>
          <a:xfrm>
            <a:off x="3851920" y="4725144"/>
            <a:ext cx="1368152" cy="864096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30 Explosión 1"/>
          <p:cNvSpPr/>
          <p:nvPr/>
        </p:nvSpPr>
        <p:spPr>
          <a:xfrm>
            <a:off x="6156176" y="4653136"/>
            <a:ext cx="792088" cy="864096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Explosión 1"/>
          <p:cNvSpPr/>
          <p:nvPr/>
        </p:nvSpPr>
        <p:spPr>
          <a:xfrm>
            <a:off x="2267744" y="4653136"/>
            <a:ext cx="792088" cy="864096"/>
          </a:xfrm>
          <a:prstGeom prst="irregularSeal1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Explosión 1"/>
          <p:cNvSpPr/>
          <p:nvPr/>
        </p:nvSpPr>
        <p:spPr>
          <a:xfrm>
            <a:off x="7596336" y="4653136"/>
            <a:ext cx="864096" cy="864096"/>
          </a:xfrm>
          <a:prstGeom prst="irregularSeal1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inspirehep.net/record/1253639/files/overview.png"/>
          <p:cNvPicPr>
            <a:picLocks noChangeAspect="1" noChangeArrowheads="1"/>
          </p:cNvPicPr>
          <p:nvPr/>
        </p:nvPicPr>
        <p:blipFill>
          <a:blip r:embed="rId2" cstate="print"/>
          <a:srcRect l="12552" r="13931" b="7529"/>
          <a:stretch>
            <a:fillRect/>
          </a:stretch>
        </p:blipFill>
        <p:spPr bwMode="auto">
          <a:xfrm>
            <a:off x="971600" y="141288"/>
            <a:ext cx="7272288" cy="646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323850" y="127000"/>
            <a:ext cx="8515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0" dirty="0" smtClean="0">
                <a:latin typeface="Arial Rounded MT Bold" pitchFamily="34" charset="0"/>
                <a:ea typeface="+mj-ea"/>
                <a:cs typeface="+mj-cs"/>
              </a:rPr>
              <a:t>IAXO – Conceptual Design</a:t>
            </a:r>
            <a:endParaRPr lang="en-US" sz="4000" b="0" dirty="0"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196752"/>
            <a:ext cx="5868144" cy="223224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Large </a:t>
            </a:r>
            <a:r>
              <a:rPr lang="en-US" sz="1600" dirty="0" err="1" smtClean="0">
                <a:latin typeface="Arial Rounded MT Bold" pitchFamily="34" charset="0"/>
              </a:rPr>
              <a:t>toroidal</a:t>
            </a:r>
            <a:r>
              <a:rPr lang="en-US" sz="1600" dirty="0" smtClean="0">
                <a:latin typeface="Arial Rounded MT Bold" pitchFamily="34" charset="0"/>
              </a:rPr>
              <a:t> 8-coil magnet </a:t>
            </a:r>
            <a:r>
              <a:rPr lang="en-US" sz="1600" i="1" dirty="0" smtClean="0">
                <a:latin typeface="Arial Rounded MT Bold" pitchFamily="34" charset="0"/>
              </a:rPr>
              <a:t>L = </a:t>
            </a:r>
            <a:r>
              <a:rPr lang="en-US" sz="1600" dirty="0" smtClean="0">
                <a:latin typeface="Arial Rounded MT Bold" pitchFamily="34" charset="0"/>
              </a:rPr>
              <a:t>~20 m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8 bores: 600 mm diameter each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8 x-ray telescopes + 8 detection systems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dirty="0" smtClean="0">
                <a:latin typeface="Arial Rounded MT Bold" pitchFamily="34" charset="0"/>
              </a:rPr>
              <a:t>Rotating platform with services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r>
              <a:rPr lang="en-US" sz="1100" b="0" dirty="0" smtClean="0">
                <a:latin typeface="Arial Rounded MT Bold" panose="020F0704030504030204" pitchFamily="34" charset="0"/>
              </a:rPr>
              <a:t>Axions &amp; IAXO in Spain, October-2016</a:t>
            </a:r>
            <a:endParaRPr lang="es-ES" sz="1100" b="0" dirty="0">
              <a:latin typeface="Arial Rounded MT Bold" panose="020F0704030504030204" pitchFamily="34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/>
          <a:p>
            <a:r>
              <a:rPr lang="es-ES" sz="1100" b="0" dirty="0">
                <a:latin typeface="Arial Rounded MT Bold" panose="020F0704030504030204" pitchFamily="34" charset="0"/>
              </a:rPr>
              <a:t>Igor G. Irastorza / </a:t>
            </a:r>
            <a:endParaRPr lang="es-ES" sz="1100" b="0" dirty="0" smtClean="0">
              <a:latin typeface="Arial Rounded MT Bold" panose="020F0704030504030204" pitchFamily="34" charset="0"/>
            </a:endParaRPr>
          </a:p>
          <a:p>
            <a:r>
              <a:rPr lang="es-ES" sz="1100" b="0" dirty="0" smtClean="0">
                <a:latin typeface="Arial Rounded MT Bold" panose="020F0704030504030204" pitchFamily="34" charset="0"/>
              </a:rPr>
              <a:t>Universidad </a:t>
            </a:r>
            <a:r>
              <a:rPr lang="es-ES" sz="1100" b="0" dirty="0">
                <a:latin typeface="Arial Rounded MT Bold" panose="020F0704030504030204" pitchFamily="34" charset="0"/>
              </a:rPr>
              <a:t>de Zaragoza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/>
          <a:p>
            <a:fld id="{5B34CA36-8F8E-4B33-818A-5383808A46B8}" type="slidenum">
              <a:rPr lang="es-ES" sz="1100" b="0">
                <a:latin typeface="Arial Rounded MT Bold" panose="020F0704030504030204" pitchFamily="34" charset="0"/>
              </a:rPr>
              <a:pPr/>
              <a:t>9</a:t>
            </a:fld>
            <a:endParaRPr lang="es-ES" sz="1100" b="0">
              <a:latin typeface="Arial Rounded MT Bold" panose="020F07040305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te">
  <a:themeElements>
    <a:clrScheme name="Corte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Cor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2857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rte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te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te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ici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153491</TotalTime>
  <Words>1445</Words>
  <Application>Microsoft Office PowerPoint</Application>
  <PresentationFormat>Presentación en pantalla (4:3)</PresentationFormat>
  <Paragraphs>286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Corte</vt:lpstr>
      <vt:lpstr>1_Tema de Office</vt:lpstr>
      <vt:lpstr>2_Tema de Office</vt:lpstr>
      <vt:lpstr>Physics case, prospects and status of the International AXion Observatory IAXO  Igor G. Irastorza (U. Zaragoza) Axions&amp;IAXO in Spain, Zaragoza, October 27th 2016</vt:lpstr>
      <vt:lpstr>IAXO in the axion landscape</vt:lpstr>
      <vt:lpstr>Diapositiva 3</vt:lpstr>
      <vt:lpstr>Solar Axions</vt:lpstr>
      <vt:lpstr>Solar Axions</vt:lpstr>
      <vt:lpstr>Diapositiva 6</vt:lpstr>
      <vt:lpstr>CAST experiment @ CERN</vt:lpstr>
      <vt:lpstr>Diapositiva 8</vt:lpstr>
      <vt:lpstr>Diapositiva 9</vt:lpstr>
      <vt:lpstr>Diapositiva 10</vt:lpstr>
      <vt:lpstr>Diapositiva 11</vt:lpstr>
      <vt:lpstr>of</vt:lpstr>
      <vt:lpstr>Axion-electron coupling</vt:lpstr>
      <vt:lpstr>Dark Matter with IAXO</vt:lpstr>
      <vt:lpstr>IAXO status of project</vt:lpstr>
      <vt:lpstr>TDR in progress</vt:lpstr>
      <vt:lpstr>IAXO proto-collaboration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IAXO</dc:title>
  <dc:creator>Igor G. Irastorza</dc:creator>
  <cp:lastModifiedBy>igarciai</cp:lastModifiedBy>
  <cp:revision>1322</cp:revision>
  <dcterms:created xsi:type="dcterms:W3CDTF">2004-12-06T08:05:26Z</dcterms:created>
  <dcterms:modified xsi:type="dcterms:W3CDTF">2016-10-27T13:32:46Z</dcterms:modified>
</cp:coreProperties>
</file>