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sldIdLst>
    <p:sldId id="256" r:id="rId2"/>
    <p:sldId id="287" r:id="rId3"/>
    <p:sldId id="288" r:id="rId4"/>
    <p:sldId id="382" r:id="rId5"/>
    <p:sldId id="463" r:id="rId6"/>
    <p:sldId id="423" r:id="rId7"/>
    <p:sldId id="431" r:id="rId8"/>
    <p:sldId id="450" r:id="rId9"/>
    <p:sldId id="432" r:id="rId10"/>
    <p:sldId id="433" r:id="rId11"/>
    <p:sldId id="478" r:id="rId12"/>
    <p:sldId id="479" r:id="rId13"/>
    <p:sldId id="465" r:id="rId14"/>
    <p:sldId id="468" r:id="rId15"/>
    <p:sldId id="470" r:id="rId16"/>
    <p:sldId id="471" r:id="rId17"/>
    <p:sldId id="472" r:id="rId18"/>
    <p:sldId id="474" r:id="rId19"/>
    <p:sldId id="475" r:id="rId20"/>
    <p:sldId id="476" r:id="rId21"/>
    <p:sldId id="477" r:id="rId22"/>
  </p:sldIdLst>
  <p:sldSz cx="9144000" cy="6858000" type="screen4x3"/>
  <p:notesSz cx="7102475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CCFF33"/>
    <a:srgbClr val="FFFFCC"/>
    <a:srgbClr val="FF9900"/>
    <a:srgbClr val="CCECFF"/>
    <a:srgbClr val="FF505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35" autoAdjust="0"/>
    <p:restoredTop sz="97015" autoAdjust="0"/>
  </p:normalViewPr>
  <p:slideViewPr>
    <p:cSldViewPr snapToObjects="1">
      <p:cViewPr varScale="1">
        <p:scale>
          <a:sx n="94" d="100"/>
          <a:sy n="94" d="100"/>
        </p:scale>
        <p:origin x="-1170" y="-96"/>
      </p:cViewPr>
      <p:guideLst>
        <p:guide orient="horz"/>
        <p:guide pos="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31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7951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spcBef>
                <a:spcPct val="0"/>
              </a:spcBef>
              <a:buClrTx/>
              <a:buSzTx/>
              <a:buFontTx/>
              <a:buNone/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s-E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1"/>
            <a:ext cx="3077951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buClrTx/>
              <a:buSzTx/>
              <a:buFontTx/>
              <a:buNone/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s-E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0925"/>
            <a:ext cx="568261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 noProof="0" smtClean="0"/>
              <a:t>Haga clic para modificar el estilo de texto del patrón</a:t>
            </a:r>
          </a:p>
          <a:p>
            <a:pPr lvl="1"/>
            <a:r>
              <a:rPr lang="en-GB" altLang="es-ES" noProof="0" smtClean="0"/>
              <a:t>Segundo nivel</a:t>
            </a:r>
          </a:p>
          <a:p>
            <a:pPr lvl="2"/>
            <a:r>
              <a:rPr lang="en-GB" altLang="es-ES" noProof="0" smtClean="0"/>
              <a:t>Tercer nivel</a:t>
            </a:r>
          </a:p>
          <a:p>
            <a:pPr lvl="3"/>
            <a:r>
              <a:rPr lang="en-GB" altLang="es-ES" noProof="0" smtClean="0"/>
              <a:t>Cuarto nivel</a:t>
            </a:r>
          </a:p>
          <a:p>
            <a:pPr lvl="4"/>
            <a:r>
              <a:rPr lang="en-GB" altLang="es-ES" noProof="0" smtClean="0"/>
              <a:t>Quinto nivel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1"/>
            <a:ext cx="3077951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spcBef>
                <a:spcPct val="0"/>
              </a:spcBef>
              <a:buClrTx/>
              <a:buSzTx/>
              <a:buFontTx/>
              <a:buNone/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GB" altLang="es-E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1851"/>
            <a:ext cx="3077951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buClrTx/>
              <a:buSzTx/>
              <a:buFontTx/>
              <a:buNone/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59D76C75-F74D-422B-9E0F-2384C64F81F6}" type="slidenum">
              <a:rPr lang="en-GB" altLang="es-ES"/>
              <a:pPr>
                <a:defRPr/>
              </a:pPr>
              <a:t>‹Nº›</a:t>
            </a:fld>
            <a:endParaRPr lang="en-GB" altLang="es-ES"/>
          </a:p>
        </p:txBody>
      </p:sp>
    </p:spTree>
    <p:extLst>
      <p:ext uri="{BB962C8B-B14F-4D97-AF65-F5344CB8AC3E}">
        <p14:creationId xmlns:p14="http://schemas.microsoft.com/office/powerpoint/2010/main" val="36235998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5800" y="1844675"/>
            <a:ext cx="7772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s-ES" sz="1800" smtClean="0">
                <a:latin typeface="Arial" pitchFamily="34" charset="0"/>
              </a:rPr>
              <a:t>Haga clic para modificar el estilo de texto del patrón</a:t>
            </a: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755650" y="1412875"/>
            <a:ext cx="7543800" cy="1828800"/>
          </a:xfrm>
          <a:prstGeom prst="roundRect">
            <a:avLst>
              <a:gd name="adj" fmla="val 16667"/>
            </a:avLst>
          </a:prstGeom>
          <a:solidFill>
            <a:srgbClr val="3164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smtClean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572000" y="6364288"/>
            <a:ext cx="4572000" cy="493712"/>
          </a:xfrm>
          <a:prstGeom prst="rect">
            <a:avLst/>
          </a:prstGeom>
          <a:solidFill>
            <a:srgbClr val="3264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smtClean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6364288"/>
            <a:ext cx="4572000" cy="493712"/>
          </a:xfrm>
          <a:prstGeom prst="rect">
            <a:avLst/>
          </a:prstGeom>
          <a:solidFill>
            <a:srgbClr val="93A0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endParaRPr lang="es-ES" altLang="es-ES" sz="1200" smtClean="0">
              <a:solidFill>
                <a:schemeClr val="bg1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4572000" cy="493713"/>
          </a:xfrm>
          <a:prstGeom prst="rect">
            <a:avLst/>
          </a:prstGeom>
          <a:solidFill>
            <a:srgbClr val="3264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smtClean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308725"/>
            <a:ext cx="9144000" cy="71438"/>
          </a:xfrm>
          <a:prstGeom prst="rect">
            <a:avLst/>
          </a:prstGeom>
          <a:solidFill>
            <a:srgbClr val="EAAE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smtClean="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71438"/>
          </a:xfrm>
          <a:prstGeom prst="rect">
            <a:avLst/>
          </a:prstGeom>
          <a:solidFill>
            <a:srgbClr val="EAAE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smtClean="0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572000" y="0"/>
            <a:ext cx="4572000" cy="493713"/>
          </a:xfrm>
          <a:prstGeom prst="rect">
            <a:avLst/>
          </a:prstGeom>
          <a:solidFill>
            <a:srgbClr val="93A0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endParaRPr lang="es-ES" altLang="es-ES" sz="1200" smtClean="0">
              <a:solidFill>
                <a:schemeClr val="bg1"/>
              </a:solidFill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1636713"/>
            <a:ext cx="7772400" cy="1460500"/>
          </a:xfrm>
          <a:extLst/>
        </p:spPr>
        <p:txBody>
          <a:bodyPr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altLang="es-ES" noProof="0" smtClean="0"/>
              <a:t>Haga clic para modificar el estilo de título del patrón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03350" y="3644900"/>
            <a:ext cx="6400800" cy="1752600"/>
          </a:xfrm>
          <a:extLst/>
        </p:spPr>
        <p:txBody>
          <a:bodyPr/>
          <a:lstStyle>
            <a:lvl1pPr marL="0" indent="0" algn="ctr">
              <a:buFont typeface="Wingdings" pitchFamily="2" charset="2"/>
              <a:buNone/>
              <a:defRPr sz="1600"/>
            </a:lvl1pPr>
          </a:lstStyle>
          <a:p>
            <a:pPr lvl="0"/>
            <a:r>
              <a:rPr lang="es-ES_tradnl" altLang="es-ES" noProof="0" smtClean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7589443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5470589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165332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75438" y="609600"/>
            <a:ext cx="2141537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0825" y="609600"/>
            <a:ext cx="6272213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907387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0825" y="609600"/>
            <a:ext cx="8566150" cy="5873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0825" y="1412875"/>
            <a:ext cx="4206875" cy="4683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10100" y="1412875"/>
            <a:ext cx="4206875" cy="4683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406510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2780928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200" b="1" cap="none">
                <a:latin typeface="+mn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989609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124745"/>
            <a:ext cx="4038600" cy="5001420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  <a:lvl2pPr>
              <a:defRPr sz="1600" b="1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124745"/>
            <a:ext cx="4038600" cy="5001420"/>
          </a:xfrm>
          <a:prstGeom prst="rect">
            <a:avLst/>
          </a:prstGeom>
        </p:spPr>
        <p:txBody>
          <a:bodyPr/>
          <a:lstStyle>
            <a:lvl1pPr>
              <a:defRPr sz="1800" b="1"/>
            </a:lvl1pPr>
            <a:lvl2pPr>
              <a:defRPr sz="1600" b="1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5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476672"/>
            <a:ext cx="8229600" cy="504056"/>
          </a:xfrm>
          <a:prstGeom prst="rect">
            <a:avLst/>
          </a:prstGeom>
        </p:spPr>
        <p:txBody>
          <a:bodyPr/>
          <a:lstStyle>
            <a:lvl1pPr>
              <a:defRPr sz="2800" b="1">
                <a:latin typeface="+mn-lt"/>
              </a:defRPr>
            </a:lvl1pPr>
          </a:lstStyle>
          <a:p>
            <a:r>
              <a:rPr lang="es-ES" dirty="0" smtClean="0"/>
              <a:t>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74033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476672"/>
            <a:ext cx="8229600" cy="504056"/>
          </a:xfrm>
          <a:prstGeom prst="rect">
            <a:avLst/>
          </a:prstGeom>
        </p:spPr>
        <p:txBody>
          <a:bodyPr/>
          <a:lstStyle>
            <a:lvl1pPr>
              <a:defRPr sz="2800" b="1">
                <a:latin typeface="+mn-lt"/>
              </a:defRPr>
            </a:lvl1pPr>
          </a:lstStyle>
          <a:p>
            <a:r>
              <a:rPr lang="es-ES" dirty="0" smtClean="0"/>
              <a:t>Estilo de título del patrón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663778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 b="0"/>
            </a:lvl1pPr>
            <a:lvl2pPr>
              <a:defRPr b="0"/>
            </a:lvl2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169598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0AFD6-6682-411B-97CB-506C1244FB0E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399465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4223388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0825" y="1412875"/>
            <a:ext cx="4206875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0100" y="1412875"/>
            <a:ext cx="4206875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66718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630040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73233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21847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513569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0" y="6364288"/>
            <a:ext cx="4572000" cy="493712"/>
          </a:xfrm>
          <a:prstGeom prst="rect">
            <a:avLst/>
          </a:prstGeom>
          <a:solidFill>
            <a:srgbClr val="3264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364288"/>
            <a:ext cx="4572000" cy="493712"/>
          </a:xfrm>
          <a:prstGeom prst="rect">
            <a:avLst/>
          </a:prstGeom>
          <a:solidFill>
            <a:srgbClr val="93A0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endParaRPr lang="es-ES" altLang="es-ES" sz="1200" smtClean="0">
              <a:solidFill>
                <a:schemeClr val="bg1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4572000" cy="493713"/>
          </a:xfrm>
          <a:prstGeom prst="rect">
            <a:avLst/>
          </a:prstGeom>
          <a:solidFill>
            <a:srgbClr val="3264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6308725"/>
            <a:ext cx="9144000" cy="71438"/>
          </a:xfrm>
          <a:prstGeom prst="rect">
            <a:avLst/>
          </a:prstGeom>
          <a:solidFill>
            <a:srgbClr val="EAAE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smtClean="0"/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609600"/>
            <a:ext cx="85661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 smtClean="0"/>
              <a:t> clic para modificar el estilo de título</a:t>
            </a:r>
          </a:p>
        </p:txBody>
      </p:sp>
      <p:sp>
        <p:nvSpPr>
          <p:cNvPr id="103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412875"/>
            <a:ext cx="8566150" cy="468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 dirty="0" err="1" smtClean="0"/>
              <a:t>Haga</a:t>
            </a:r>
            <a:r>
              <a:rPr lang="en-US" altLang="es-ES" dirty="0" smtClean="0"/>
              <a:t> </a:t>
            </a:r>
            <a:r>
              <a:rPr lang="en-US" altLang="es-ES" dirty="0" err="1" smtClean="0"/>
              <a:t>clic</a:t>
            </a:r>
            <a:r>
              <a:rPr lang="en-US" altLang="es-ES" dirty="0" smtClean="0"/>
              <a:t> para </a:t>
            </a:r>
            <a:r>
              <a:rPr lang="en-US" altLang="es-ES" dirty="0" err="1" smtClean="0"/>
              <a:t>modificar</a:t>
            </a:r>
            <a:r>
              <a:rPr lang="en-US" altLang="es-ES" dirty="0" smtClean="0"/>
              <a:t> el </a:t>
            </a:r>
            <a:r>
              <a:rPr lang="en-US" altLang="es-ES" dirty="0" err="1" smtClean="0"/>
              <a:t>estilo</a:t>
            </a:r>
            <a:r>
              <a:rPr lang="en-US" altLang="es-ES" dirty="0" smtClean="0"/>
              <a:t> de </a:t>
            </a:r>
            <a:r>
              <a:rPr lang="en-US" altLang="es-ES" dirty="0" err="1" smtClean="0"/>
              <a:t>texto</a:t>
            </a:r>
            <a:r>
              <a:rPr lang="en-US" altLang="es-ES" dirty="0" smtClean="0"/>
              <a:t> del </a:t>
            </a:r>
            <a:r>
              <a:rPr lang="en-US" altLang="es-ES" dirty="0" err="1" smtClean="0"/>
              <a:t>patrón</a:t>
            </a:r>
            <a:endParaRPr lang="en-US" altLang="es-ES" dirty="0" smtClean="0"/>
          </a:p>
          <a:p>
            <a:pPr lvl="1"/>
            <a:r>
              <a:rPr lang="en-US" altLang="es-ES" dirty="0" smtClean="0"/>
              <a:t>Segundo </a:t>
            </a:r>
            <a:r>
              <a:rPr lang="en-US" altLang="es-ES" dirty="0" err="1" smtClean="0"/>
              <a:t>nivel</a:t>
            </a:r>
            <a:endParaRPr lang="en-US" altLang="es-ES" dirty="0" smtClean="0"/>
          </a:p>
          <a:p>
            <a:pPr lvl="2"/>
            <a:r>
              <a:rPr lang="en-US" altLang="es-ES" dirty="0" err="1" smtClean="0"/>
              <a:t>Tercer</a:t>
            </a:r>
            <a:r>
              <a:rPr lang="en-US" altLang="es-ES" dirty="0" smtClean="0"/>
              <a:t> </a:t>
            </a:r>
            <a:r>
              <a:rPr lang="en-US" altLang="es-ES" dirty="0" err="1" smtClean="0"/>
              <a:t>nivel</a:t>
            </a:r>
            <a:endParaRPr lang="en-US" altLang="es-ES" dirty="0" smtClean="0"/>
          </a:p>
          <a:p>
            <a:pPr lvl="3"/>
            <a:r>
              <a:rPr lang="en-US" altLang="es-ES" dirty="0" smtClean="0"/>
              <a:t>Cuarto </a:t>
            </a:r>
            <a:r>
              <a:rPr lang="en-US" altLang="es-ES" dirty="0" err="1" smtClean="0"/>
              <a:t>nivel</a:t>
            </a:r>
            <a:endParaRPr lang="en-US" altLang="es-ES" dirty="0" smtClean="0"/>
          </a:p>
          <a:p>
            <a:pPr lvl="4"/>
            <a:r>
              <a:rPr lang="en-US" altLang="es-ES" dirty="0" smtClean="0"/>
              <a:t>Quinto </a:t>
            </a:r>
            <a:r>
              <a:rPr lang="en-US" altLang="es-ES" dirty="0" err="1" smtClean="0"/>
              <a:t>nivel</a:t>
            </a:r>
            <a:endParaRPr lang="en-US" altLang="es-ES" dirty="0" smtClean="0"/>
          </a:p>
        </p:txBody>
      </p:sp>
      <p:sp>
        <p:nvSpPr>
          <p:cNvPr id="1033" name="Rectangle 11"/>
          <p:cNvSpPr>
            <a:spLocks noChangeArrowheads="1"/>
          </p:cNvSpPr>
          <p:nvPr/>
        </p:nvSpPr>
        <p:spPr bwMode="auto">
          <a:xfrm>
            <a:off x="4572000" y="0"/>
            <a:ext cx="4572000" cy="493713"/>
          </a:xfrm>
          <a:prstGeom prst="rect">
            <a:avLst/>
          </a:prstGeom>
          <a:solidFill>
            <a:srgbClr val="93A0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r" eaLnBrk="1" hangingPunct="1">
              <a:defRPr/>
            </a:pPr>
            <a:endParaRPr lang="es-ES" altLang="es-ES" sz="1200" smtClean="0">
              <a:solidFill>
                <a:schemeClr val="bg1"/>
              </a:solidFill>
            </a:endParaRPr>
          </a:p>
        </p:txBody>
      </p:sp>
      <p:sp>
        <p:nvSpPr>
          <p:cNvPr id="1034" name="Text Box 12"/>
          <p:cNvSpPr txBox="1">
            <a:spLocks noChangeArrowheads="1"/>
          </p:cNvSpPr>
          <p:nvPr/>
        </p:nvSpPr>
        <p:spPr bwMode="auto">
          <a:xfrm>
            <a:off x="2535238" y="341788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b="1" smtClean="0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250933" y="104775"/>
            <a:ext cx="37193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l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r>
              <a:rPr lang="en-GB" altLang="es-ES" sz="1400" dirty="0" smtClean="0">
                <a:solidFill>
                  <a:schemeClr val="bg1"/>
                </a:solidFill>
              </a:rPr>
              <a:t>RDG, </a:t>
            </a:r>
            <a:r>
              <a:rPr lang="en-GB" altLang="es-ES" sz="1400" dirty="0" err="1" smtClean="0">
                <a:solidFill>
                  <a:schemeClr val="bg1"/>
                </a:solidFill>
              </a:rPr>
              <a:t>Grupo</a:t>
            </a:r>
            <a:r>
              <a:rPr lang="en-GB" altLang="es-ES" sz="1400" dirty="0" smtClean="0">
                <a:solidFill>
                  <a:schemeClr val="bg1"/>
                </a:solidFill>
              </a:rPr>
              <a:t> de </a:t>
            </a:r>
            <a:r>
              <a:rPr lang="en-GB" altLang="es-ES" sz="1400" dirty="0" err="1" smtClean="0">
                <a:solidFill>
                  <a:schemeClr val="bg1"/>
                </a:solidFill>
              </a:rPr>
              <a:t>detectores</a:t>
            </a:r>
            <a:r>
              <a:rPr lang="en-GB" altLang="es-ES" sz="1400" dirty="0" smtClean="0">
                <a:solidFill>
                  <a:schemeClr val="bg1"/>
                </a:solidFill>
              </a:rPr>
              <a:t> de </a:t>
            </a:r>
            <a:r>
              <a:rPr lang="en-GB" altLang="es-ES" sz="1400" dirty="0" err="1" smtClean="0">
                <a:solidFill>
                  <a:schemeClr val="bg1"/>
                </a:solidFill>
              </a:rPr>
              <a:t>radiación</a:t>
            </a:r>
            <a:endParaRPr lang="en-US" altLang="es-ES" sz="1400" dirty="0" smtClean="0">
              <a:solidFill>
                <a:schemeClr val="bg1"/>
              </a:solidFill>
            </a:endParaRPr>
          </a:p>
        </p:txBody>
      </p:sp>
      <p:pic>
        <p:nvPicPr>
          <p:cNvPr id="1036" name="Picture 15" descr="CNM-transp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93663"/>
            <a:ext cx="134778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7" descr="CSIC logo 66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6453188"/>
            <a:ext cx="16192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4644008" y="6457951"/>
            <a:ext cx="43870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l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r>
              <a:rPr lang="en-GB" altLang="es-ES" sz="1400" dirty="0" smtClean="0">
                <a:solidFill>
                  <a:schemeClr val="bg1"/>
                </a:solidFill>
              </a:rPr>
              <a:t>Centro Nacional de </a:t>
            </a:r>
            <a:r>
              <a:rPr lang="en-GB" altLang="es-ES" sz="1400" dirty="0" err="1" smtClean="0">
                <a:solidFill>
                  <a:schemeClr val="bg1"/>
                </a:solidFill>
              </a:rPr>
              <a:t>Microelectrónica</a:t>
            </a:r>
            <a:r>
              <a:rPr lang="en-GB" altLang="es-ES" sz="1400" dirty="0" smtClean="0">
                <a:solidFill>
                  <a:schemeClr val="bg1"/>
                </a:solidFill>
              </a:rPr>
              <a:t>, IMB-CNM</a:t>
            </a:r>
            <a:endParaRPr lang="en-US" altLang="es-ES" sz="1400" dirty="0" smtClean="0">
              <a:solidFill>
                <a:schemeClr val="bg1"/>
              </a:solidFill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948264" y="591343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270AFD6-6682-411B-97CB-506C1244FB0E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32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71438"/>
          </a:xfrm>
          <a:prstGeom prst="rect">
            <a:avLst/>
          </a:prstGeom>
          <a:solidFill>
            <a:srgbClr val="EAAE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3164AB"/>
              </a:buClr>
              <a:buSzPct val="75000"/>
              <a:buFont typeface="Wingdings" pitchFamily="2" charset="2"/>
              <a:buNone/>
              <a:defRPr/>
            </a:pPr>
            <a:endParaRPr lang="es-ES" altLang="es-E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3" r:id="rId2"/>
    <p:sldLayoutId id="2147483721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8" r:id="rId14"/>
    <p:sldLayoutId id="2147483719" r:id="rId15"/>
    <p:sldLayoutId id="2147483720" r:id="rId16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164A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164AB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164AB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164AB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164AB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3164AB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3164AB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3164AB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3164AB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164AB"/>
        </a:buClr>
        <a:buSzPct val="75000"/>
        <a:buFont typeface="Wingdings" pitchFamily="2" charset="2"/>
        <a:buChar char="p"/>
        <a:defRPr sz="2000" b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164AB"/>
        </a:buClr>
        <a:buSzPct val="75000"/>
        <a:buFont typeface="Wingdings" pitchFamily="2" charset="2"/>
        <a:buChar char="n"/>
        <a:defRPr sz="1600" b="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164AB"/>
        </a:buClr>
        <a:buSzPct val="65000"/>
        <a:buFont typeface="Wingdings" pitchFamily="2" charset="2"/>
        <a:buChar char="p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164AB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164AB"/>
        </a:buClr>
        <a:buSzPct val="80000"/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164AB"/>
        </a:buClr>
        <a:buSzPct val="80000"/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164AB"/>
        </a:buClr>
        <a:buSzPct val="80000"/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164AB"/>
        </a:buClr>
        <a:buSzPct val="80000"/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164AB"/>
        </a:buClr>
        <a:buSzPct val="80000"/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iff"/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11.png"/><Relationship Id="rId18" Type="http://schemas.openxmlformats.org/officeDocument/2006/relationships/image" Target="../media/image23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jpeg"/><Relationship Id="rId20" Type="http://schemas.openxmlformats.org/officeDocument/2006/relationships/image" Target="../media/image25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5" Type="http://schemas.openxmlformats.org/officeDocument/2006/relationships/image" Target="../media/image20.png"/><Relationship Id="rId10" Type="http://schemas.openxmlformats.org/officeDocument/2006/relationships/image" Target="../media/image17.png"/><Relationship Id="rId19" Type="http://schemas.openxmlformats.org/officeDocument/2006/relationships/image" Target="../media/image24.jpeg"/><Relationship Id="rId4" Type="http://schemas.openxmlformats.org/officeDocument/2006/relationships/image" Target="../media/image10.emf"/><Relationship Id="rId9" Type="http://schemas.openxmlformats.org/officeDocument/2006/relationships/image" Target="../media/image16.jpe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gif"/><Relationship Id="rId4" Type="http://schemas.openxmlformats.org/officeDocument/2006/relationships/image" Target="../media/image38.png"/><Relationship Id="rId9" Type="http://schemas.openxmlformats.org/officeDocument/2006/relationships/image" Target="../media/image4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636713"/>
            <a:ext cx="7416800" cy="1460500"/>
          </a:xfrm>
        </p:spPr>
        <p:txBody>
          <a:bodyPr/>
          <a:lstStyle/>
          <a:p>
            <a:pPr eaLnBrk="1" hangingPunct="1"/>
            <a:r>
              <a:rPr lang="en-GB" altLang="es-ES" sz="3200" dirty="0" smtClean="0"/>
              <a:t>Radiation Detectors Group</a:t>
            </a:r>
            <a:br>
              <a:rPr lang="en-GB" altLang="es-ES" sz="3200" dirty="0" smtClean="0"/>
            </a:br>
            <a:r>
              <a:rPr lang="en-GB" altLang="es-ES" sz="3200" dirty="0" smtClean="0"/>
              <a:t>RDG</a:t>
            </a:r>
            <a:br>
              <a:rPr lang="en-GB" altLang="es-ES" sz="3200" dirty="0" smtClean="0"/>
            </a:br>
            <a:r>
              <a:rPr lang="en-GB" altLang="es-ES" sz="3200" dirty="0" smtClean="0"/>
              <a:t>IMB-CNM, Barcelona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es-ES" dirty="0" smtClean="0"/>
              <a:t>RDG, IMB-CNM (CSIC)</a:t>
            </a:r>
          </a:p>
          <a:p>
            <a:pPr eaLnBrk="1" hangingPunct="1"/>
            <a:r>
              <a:rPr lang="en-GB" altLang="es-ES" dirty="0" smtClean="0"/>
              <a:t>Barcelona, Spain</a:t>
            </a:r>
          </a:p>
        </p:txBody>
      </p:sp>
      <p:pic>
        <p:nvPicPr>
          <p:cNvPr id="3077" name="Picture 7" descr="CSIC logo 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888" y="5002213"/>
            <a:ext cx="277336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945895"/>
            <a:ext cx="2592288" cy="836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77850"/>
            <a:ext cx="8229600" cy="2905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kern="1200" dirty="0"/>
              <a:t>3D Rapid Manufacturing</a:t>
            </a:r>
          </a:p>
        </p:txBody>
      </p:sp>
      <p:sp>
        <p:nvSpPr>
          <p:cNvPr id="52231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96975"/>
            <a:ext cx="5410200" cy="4929188"/>
          </a:xfrm>
        </p:spPr>
        <p:txBody>
          <a:bodyPr/>
          <a:lstStyle/>
          <a:p>
            <a:r>
              <a:rPr lang="en-GB" altLang="en-US" sz="1800" smtClean="0"/>
              <a:t>Polyamide Laser-sintering system</a:t>
            </a:r>
          </a:p>
          <a:p>
            <a:r>
              <a:rPr lang="en-GB" altLang="en-US" sz="1800" smtClean="0"/>
              <a:t>EOS FORMIGA P 100 </a:t>
            </a:r>
          </a:p>
          <a:p>
            <a:r>
              <a:rPr lang="en-GB" altLang="en-US" sz="1800" smtClean="0"/>
              <a:t>From CAD to piece in few hours</a:t>
            </a:r>
          </a:p>
          <a:p>
            <a:pPr lvl="1"/>
            <a:r>
              <a:rPr lang="en-GB" altLang="en-US" smtClean="0"/>
              <a:t>Effective building volume:</a:t>
            </a:r>
            <a:br>
              <a:rPr lang="en-GB" altLang="en-US" smtClean="0"/>
            </a:br>
            <a:r>
              <a:rPr lang="en-GB" altLang="en-US" smtClean="0"/>
              <a:t>20 cm x 25 cm x 33 cm</a:t>
            </a:r>
          </a:p>
          <a:p>
            <a:pPr lvl="1"/>
            <a:r>
              <a:rPr lang="en-GB" altLang="en-US" smtClean="0"/>
              <a:t>Resolution ~0.1 mm (vertical)</a:t>
            </a:r>
          </a:p>
          <a:p>
            <a:endParaRPr lang="en-GB" altLang="en-US" sz="1800" smtClean="0"/>
          </a:p>
        </p:txBody>
      </p:sp>
      <p:pic>
        <p:nvPicPr>
          <p:cNvPr id="52227" name="Picture 4" descr="http://www.eos.info/fileadmin/user_upload/press_pictures/FORMIGA_P_100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25" y="1557338"/>
            <a:ext cx="3394075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2" descr="C:\Users\enric2\Documents\Inventor\quad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4427538"/>
            <a:ext cx="1655762" cy="144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3" descr="C:\Users\enric2\Documents\Inventor\Manolo\DC-D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860800"/>
            <a:ext cx="2447925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Imat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868863"/>
            <a:ext cx="1728788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0694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eradrop.com/content/uploads/2016/04/X-Seri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7" y="1277760"/>
            <a:ext cx="4985169" cy="488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New technological line: Printed Electronics</a:t>
            </a:r>
            <a:endParaRPr lang="es-ES" dirty="0"/>
          </a:p>
        </p:txBody>
      </p:sp>
      <p:sp>
        <p:nvSpPr>
          <p:cNvPr id="9" name="8 Marcador de texto"/>
          <p:cNvSpPr>
            <a:spLocks noGrp="1"/>
          </p:cNvSpPr>
          <p:nvPr>
            <p:ph type="body" sz="half" idx="2"/>
          </p:nvPr>
        </p:nvSpPr>
        <p:spPr>
          <a:xfrm>
            <a:off x="5076056" y="1412875"/>
            <a:ext cx="3960440" cy="3168253"/>
          </a:xfrm>
        </p:spPr>
        <p:txBody>
          <a:bodyPr/>
          <a:lstStyle/>
          <a:p>
            <a:r>
              <a:rPr lang="es-ES" sz="1600" b="1" dirty="0" err="1" smtClean="0"/>
              <a:t>Inkjet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type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printer</a:t>
            </a:r>
            <a:endParaRPr lang="es-ES_tradnl" sz="1600" b="1" dirty="0" smtClean="0"/>
          </a:p>
          <a:p>
            <a:r>
              <a:rPr lang="es-ES" sz="1600" b="1" dirty="0" err="1" smtClean="0"/>
              <a:t>Many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different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inks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available</a:t>
            </a:r>
            <a:endParaRPr lang="es-ES" sz="1600" b="1" dirty="0" smtClean="0"/>
          </a:p>
          <a:p>
            <a:pPr lvl="1"/>
            <a:r>
              <a:rPr lang="es-ES" sz="1400" dirty="0"/>
              <a:t>c</a:t>
            </a:r>
            <a:r>
              <a:rPr lang="es-ES" sz="1400" dirty="0" smtClean="0"/>
              <a:t>onductor</a:t>
            </a:r>
          </a:p>
          <a:p>
            <a:pPr lvl="1"/>
            <a:r>
              <a:rPr lang="es-ES" sz="1400" dirty="0" err="1" smtClean="0"/>
              <a:t>Insulator</a:t>
            </a:r>
            <a:endParaRPr lang="es-ES" sz="1400" dirty="0" smtClean="0"/>
          </a:p>
          <a:p>
            <a:pPr lvl="1"/>
            <a:r>
              <a:rPr lang="es-ES" sz="1400" dirty="0" smtClean="0"/>
              <a:t>Semiconductor</a:t>
            </a:r>
          </a:p>
          <a:p>
            <a:pPr lvl="1"/>
            <a:r>
              <a:rPr lang="es-ES" sz="1400" dirty="0" err="1" smtClean="0"/>
              <a:t>sensing</a:t>
            </a:r>
            <a:r>
              <a:rPr lang="es-ES" sz="1400" dirty="0" smtClean="0"/>
              <a:t> </a:t>
            </a:r>
            <a:r>
              <a:rPr lang="es-ES" sz="1400" dirty="0" err="1" smtClean="0"/>
              <a:t>elements</a:t>
            </a:r>
            <a:endParaRPr lang="es-ES" sz="1400" dirty="0"/>
          </a:p>
          <a:p>
            <a:pPr lvl="1"/>
            <a:r>
              <a:rPr lang="es-ES" sz="1400" dirty="0" err="1" smtClean="0"/>
              <a:t>LEDs</a:t>
            </a:r>
            <a:endParaRPr lang="es-ES" sz="1400" dirty="0" smtClean="0"/>
          </a:p>
          <a:p>
            <a:pPr lvl="1"/>
            <a:endParaRPr lang="es-ES" sz="1200" b="1" dirty="0"/>
          </a:p>
          <a:p>
            <a:r>
              <a:rPr lang="es-ES" sz="1600" b="1" dirty="0" err="1" smtClean="0"/>
              <a:t>Many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groups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working</a:t>
            </a:r>
            <a:r>
              <a:rPr lang="es-ES" sz="1600" b="1" dirty="0" smtClean="0"/>
              <a:t> in </a:t>
            </a:r>
            <a:r>
              <a:rPr lang="es-ES" sz="1600" b="1" dirty="0" err="1" smtClean="0"/>
              <a:t>the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development</a:t>
            </a:r>
            <a:r>
              <a:rPr lang="es-ES" sz="1600" b="1" dirty="0" smtClean="0"/>
              <a:t> of new </a:t>
            </a:r>
            <a:r>
              <a:rPr lang="es-ES" sz="1600" b="1" dirty="0" err="1" smtClean="0"/>
              <a:t>types</a:t>
            </a:r>
            <a:r>
              <a:rPr lang="es-ES" sz="1600" b="1" dirty="0" smtClean="0"/>
              <a:t> of </a:t>
            </a:r>
            <a:r>
              <a:rPr lang="es-ES" sz="1600" b="1" dirty="0" err="1" smtClean="0"/>
              <a:t>inks</a:t>
            </a:r>
            <a:endParaRPr lang="es-ES" sz="1600" b="1" dirty="0" smtClean="0"/>
          </a:p>
          <a:p>
            <a:pPr lvl="1"/>
            <a:r>
              <a:rPr lang="es-ES" sz="1400" dirty="0" err="1" smtClean="0"/>
              <a:t>Mostly</a:t>
            </a:r>
            <a:r>
              <a:rPr lang="es-ES" sz="1400" dirty="0" smtClean="0"/>
              <a:t> </a:t>
            </a:r>
            <a:r>
              <a:rPr lang="es-ES" sz="1400" dirty="0" err="1" smtClean="0"/>
              <a:t>based</a:t>
            </a:r>
            <a:r>
              <a:rPr lang="es-ES" sz="1400" dirty="0" smtClean="0"/>
              <a:t> </a:t>
            </a:r>
            <a:r>
              <a:rPr lang="es-ES" sz="1400" dirty="0" err="1" smtClean="0"/>
              <a:t>on</a:t>
            </a:r>
            <a:r>
              <a:rPr lang="es-ES" sz="1400" dirty="0" smtClean="0"/>
              <a:t> </a:t>
            </a:r>
            <a:r>
              <a:rPr lang="es-ES" sz="1400" dirty="0" err="1" smtClean="0"/>
              <a:t>nanoparticles</a:t>
            </a:r>
            <a:endParaRPr lang="es-ES" sz="14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347864" y="5211197"/>
            <a:ext cx="4392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>
                <a:solidFill>
                  <a:srgbClr val="000099"/>
                </a:solidFill>
              </a:rPr>
              <a:t>Ceradrop</a:t>
            </a:r>
            <a:r>
              <a:rPr lang="es-ES" sz="1400" b="1" dirty="0" smtClean="0">
                <a:solidFill>
                  <a:srgbClr val="000099"/>
                </a:solidFill>
              </a:rPr>
              <a:t> </a:t>
            </a:r>
            <a:r>
              <a:rPr lang="es-ES" sz="1400" b="1" dirty="0" err="1" smtClean="0">
                <a:solidFill>
                  <a:srgbClr val="000099"/>
                </a:solidFill>
              </a:rPr>
              <a:t>Ceraprinter</a:t>
            </a:r>
            <a:r>
              <a:rPr lang="es-ES" sz="1400" b="1" dirty="0" smtClean="0">
                <a:solidFill>
                  <a:srgbClr val="000099"/>
                </a:solidFill>
              </a:rPr>
              <a:t> X-Series</a:t>
            </a:r>
          </a:p>
          <a:p>
            <a:r>
              <a:rPr lang="es-ES" sz="1400" b="1" dirty="0" err="1" smtClean="0">
                <a:solidFill>
                  <a:srgbClr val="000099"/>
                </a:solidFill>
              </a:rPr>
              <a:t>Accuracy</a:t>
            </a:r>
            <a:r>
              <a:rPr lang="es-ES" sz="1400" b="1" dirty="0" smtClean="0">
                <a:solidFill>
                  <a:srgbClr val="000099"/>
                </a:solidFill>
              </a:rPr>
              <a:t> 1.5µm</a:t>
            </a:r>
          </a:p>
          <a:p>
            <a:r>
              <a:rPr lang="es-ES" sz="1400" b="1" dirty="0" err="1" smtClean="0">
                <a:solidFill>
                  <a:srgbClr val="000099"/>
                </a:solidFill>
              </a:rPr>
              <a:t>Print</a:t>
            </a:r>
            <a:r>
              <a:rPr lang="es-ES" sz="1400" b="1" dirty="0" smtClean="0">
                <a:solidFill>
                  <a:srgbClr val="000099"/>
                </a:solidFill>
              </a:rPr>
              <a:t> </a:t>
            </a:r>
            <a:r>
              <a:rPr lang="es-ES" sz="1400" b="1" dirty="0" err="1" smtClean="0">
                <a:solidFill>
                  <a:srgbClr val="000099"/>
                </a:solidFill>
              </a:rPr>
              <a:t>resolution</a:t>
            </a:r>
            <a:r>
              <a:rPr lang="es-ES" sz="1400" b="1" dirty="0" smtClean="0">
                <a:solidFill>
                  <a:srgbClr val="000099"/>
                </a:solidFill>
              </a:rPr>
              <a:t> 5µm</a:t>
            </a:r>
          </a:p>
          <a:p>
            <a:r>
              <a:rPr lang="es-ES" sz="1400" b="1" dirty="0" err="1" smtClean="0">
                <a:solidFill>
                  <a:srgbClr val="000099"/>
                </a:solidFill>
              </a:rPr>
              <a:t>Print</a:t>
            </a:r>
            <a:r>
              <a:rPr lang="es-ES" sz="1400" b="1" dirty="0" smtClean="0">
                <a:solidFill>
                  <a:srgbClr val="000099"/>
                </a:solidFill>
              </a:rPr>
              <a:t> </a:t>
            </a:r>
            <a:r>
              <a:rPr lang="es-ES" sz="1400" b="1" dirty="0" err="1" smtClean="0">
                <a:solidFill>
                  <a:srgbClr val="000099"/>
                </a:solidFill>
              </a:rPr>
              <a:t>surface</a:t>
            </a:r>
            <a:r>
              <a:rPr lang="es-ES" sz="1400" b="1" dirty="0" smtClean="0">
                <a:solidFill>
                  <a:srgbClr val="000099"/>
                </a:solidFill>
              </a:rPr>
              <a:t> 30cm×30cm</a:t>
            </a:r>
            <a:endParaRPr lang="es-ES" sz="14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9423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676400" y="539752"/>
            <a:ext cx="5943600" cy="46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7287" tIns="53643" rIns="107287" bIns="53643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sz="2300" b="1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Electronics</a:t>
            </a:r>
            <a:r>
              <a:rPr lang="es-ES_tradnl" sz="23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sz="2300" b="1" dirty="0" err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design</a:t>
            </a:r>
            <a:endParaRPr lang="es-ES_tradnl" sz="23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14733"/>
            <a:ext cx="4305280" cy="2903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Rectángulo"/>
          <p:cNvSpPr/>
          <p:nvPr/>
        </p:nvSpPr>
        <p:spPr>
          <a:xfrm>
            <a:off x="395536" y="1299493"/>
            <a:ext cx="408502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Potential 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HF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Antenna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RFID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OPV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OLED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Interconnection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Printed memories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</a:rPr>
              <a:t>Photodetectors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Lens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Semiconductor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Biology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Ceramic thick 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films</a:t>
            </a:r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LTCC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Multilayer Ceramic Capacitor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Magnetic components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Temperature sensors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Piezoelectric actuators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Sol gel selective deposition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Photocatalytic elements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Fuel cells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Solar cells front contacts 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211960" y="1556792"/>
            <a:ext cx="45365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400" b="1" dirty="0" err="1" smtClean="0"/>
              <a:t>Example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made</a:t>
            </a:r>
            <a:r>
              <a:rPr lang="es-ES" sz="1400" b="1" dirty="0" smtClean="0"/>
              <a:t> at CNM: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b="1" dirty="0" err="1" smtClean="0"/>
              <a:t>Silver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nanoparticles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conductive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ink</a:t>
            </a:r>
            <a:endParaRPr lang="es-ES" sz="1400" b="1" dirty="0" smtClean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b="1" dirty="0" smtClean="0"/>
              <a:t>SU8 </a:t>
            </a:r>
            <a:r>
              <a:rPr lang="es-ES" sz="1400" b="1" dirty="0" err="1" smtClean="0"/>
              <a:t>insulator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3401289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0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576263"/>
          </a:xfrm>
        </p:spPr>
        <p:txBody>
          <a:bodyPr>
            <a:normAutofit/>
          </a:bodyPr>
          <a:lstStyle/>
          <a:p>
            <a:r>
              <a:rPr lang="en-US" dirty="0"/>
              <a:t>Si-GEMS </a:t>
            </a:r>
            <a:r>
              <a:rPr lang="en-US" dirty="0" err="1" smtClean="0"/>
              <a:t>Nanomigas</a:t>
            </a:r>
            <a:r>
              <a:rPr lang="en-US" dirty="0" smtClean="0"/>
              <a:t> </a:t>
            </a:r>
            <a:r>
              <a:rPr lang="en-US" dirty="0"/>
              <a:t>Project </a:t>
            </a:r>
            <a:r>
              <a:rPr lang="es-ES" altLang="es-ES" dirty="0" err="1" smtClean="0"/>
              <a:t>Objectives</a:t>
            </a:r>
            <a:r>
              <a:rPr lang="es-ES" altLang="es-ES" dirty="0" smtClean="0"/>
              <a:t> </a:t>
            </a:r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en-US" altLang="es-ES" sz="1400" dirty="0" smtClean="0"/>
              <a:t>There are two main approaches to Gaseous Detectors: The </a:t>
            </a:r>
            <a:r>
              <a:rPr lang="en-US" altLang="es-ES" sz="1400" b="1" dirty="0" smtClean="0"/>
              <a:t>GEM</a:t>
            </a:r>
            <a:r>
              <a:rPr lang="en-US" altLang="es-ES" sz="1400" dirty="0" smtClean="0"/>
              <a:t> (Gas Electron Multiplier), which is a thin metal coated insulator foil, perforated by a high density of holes and the </a:t>
            </a:r>
            <a:r>
              <a:rPr lang="en-US" altLang="es-ES" sz="1400" b="1" dirty="0" err="1" smtClean="0"/>
              <a:t>MicroMegas</a:t>
            </a:r>
            <a:r>
              <a:rPr lang="en-US" altLang="es-ES" sz="1400" dirty="0" smtClean="0"/>
              <a:t>, a similar layout, but in a multiple stage configuration.</a:t>
            </a:r>
          </a:p>
          <a:p>
            <a:r>
              <a:rPr lang="en-US" altLang="es-ES" sz="1400" b="1" dirty="0" smtClean="0"/>
              <a:t>CNM</a:t>
            </a:r>
            <a:r>
              <a:rPr lang="en-US" altLang="es-ES" sz="1400" dirty="0" smtClean="0"/>
              <a:t> is developing a </a:t>
            </a:r>
            <a:r>
              <a:rPr lang="en-US" altLang="es-ES" sz="1400" b="1" dirty="0" smtClean="0"/>
              <a:t>gaseous detector </a:t>
            </a:r>
            <a:r>
              <a:rPr lang="en-US" altLang="es-ES" sz="1400" dirty="0" smtClean="0"/>
              <a:t>using </a:t>
            </a:r>
            <a:r>
              <a:rPr lang="en-US" altLang="es-ES" sz="1400" b="1" dirty="0" smtClean="0"/>
              <a:t>Silicon</a:t>
            </a:r>
            <a:r>
              <a:rPr lang="en-US" altLang="es-ES" sz="1400" dirty="0" smtClean="0"/>
              <a:t> instead of the foil. This is a development following </a:t>
            </a:r>
            <a:r>
              <a:rPr lang="en-US" altLang="es-ES" sz="1400" b="1" dirty="0" smtClean="0"/>
              <a:t>CNM’s</a:t>
            </a:r>
            <a:r>
              <a:rPr lang="en-US" altLang="es-ES" sz="1400" dirty="0" smtClean="0"/>
              <a:t> </a:t>
            </a:r>
            <a:r>
              <a:rPr lang="en-US" altLang="es-ES" sz="1400" b="1" dirty="0" smtClean="0"/>
              <a:t>patent</a:t>
            </a:r>
            <a:r>
              <a:rPr lang="en-US" altLang="es-ES" sz="1400" dirty="0" smtClean="0"/>
              <a:t> on a </a:t>
            </a:r>
            <a:r>
              <a:rPr lang="en-US" altLang="es-ES" sz="1400" b="1" dirty="0" err="1" smtClean="0"/>
              <a:t>pilable</a:t>
            </a:r>
            <a:r>
              <a:rPr lang="en-US" altLang="es-ES" sz="1400" b="1" dirty="0" smtClean="0"/>
              <a:t> detector </a:t>
            </a:r>
            <a:r>
              <a:rPr lang="en-US" altLang="es-ES" sz="1400" dirty="0" smtClean="0"/>
              <a:t>made out of several individual Si-GEMs.</a:t>
            </a:r>
          </a:p>
          <a:p>
            <a:endParaRPr lang="en-US" altLang="es-ES" sz="1400" dirty="0"/>
          </a:p>
          <a:p>
            <a:endParaRPr lang="en-US" altLang="es-ES" sz="1400" dirty="0" smtClean="0"/>
          </a:p>
          <a:p>
            <a:endParaRPr lang="en-US" altLang="es-ES" sz="1400" dirty="0" smtClean="0"/>
          </a:p>
        </p:txBody>
      </p:sp>
      <p:sp>
        <p:nvSpPr>
          <p:cNvPr id="2" name="QuadreDeText 1"/>
          <p:cNvSpPr txBox="1"/>
          <p:nvPr/>
        </p:nvSpPr>
        <p:spPr>
          <a:xfrm>
            <a:off x="5499150" y="2761670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/>
              <a:t>Side</a:t>
            </a:r>
            <a:r>
              <a:rPr lang="es-ES" sz="1600" dirty="0" smtClean="0"/>
              <a:t> </a:t>
            </a:r>
            <a:r>
              <a:rPr lang="es-ES" sz="1600" dirty="0" err="1" smtClean="0"/>
              <a:t>objective</a:t>
            </a:r>
            <a:r>
              <a:rPr lang="es-ES" sz="1600" dirty="0" smtClean="0"/>
              <a:t>: SU-8 GEM </a:t>
            </a:r>
            <a:r>
              <a:rPr lang="es-ES" sz="1600" dirty="0" err="1" smtClean="0"/>
              <a:t>together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</a:t>
            </a:r>
            <a:r>
              <a:rPr lang="es-ES" sz="1600" dirty="0" err="1" smtClean="0"/>
              <a:t>UniZar</a:t>
            </a:r>
            <a:r>
              <a:rPr lang="es-ES" sz="1600" dirty="0" smtClean="0"/>
              <a:t> (</a:t>
            </a:r>
            <a:r>
              <a:rPr lang="es-ES" sz="1600" dirty="0" err="1" smtClean="0"/>
              <a:t>not</a:t>
            </a:r>
            <a:r>
              <a:rPr lang="es-ES" sz="1600" dirty="0" smtClean="0"/>
              <a:t> </a:t>
            </a:r>
            <a:r>
              <a:rPr lang="es-ES" sz="1600" dirty="0" err="1" smtClean="0"/>
              <a:t>included</a:t>
            </a:r>
            <a:r>
              <a:rPr lang="es-ES" sz="1600" dirty="0" smtClean="0"/>
              <a:t> in original </a:t>
            </a:r>
            <a:r>
              <a:rPr lang="es-ES" sz="1600" dirty="0" err="1" smtClean="0"/>
              <a:t>application</a:t>
            </a:r>
            <a:r>
              <a:rPr lang="es-ES" sz="1600" dirty="0" smtClean="0"/>
              <a:t>)</a:t>
            </a:r>
            <a:endParaRPr lang="es-ES" sz="16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388" y="2761670"/>
            <a:ext cx="4660671" cy="3504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3" descr="FI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40162"/>
            <a:ext cx="4660671" cy="348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2" t="13162" r="25009" b="7893"/>
          <a:stretch/>
        </p:blipFill>
        <p:spPr bwMode="auto">
          <a:xfrm>
            <a:off x="6084168" y="3793471"/>
            <a:ext cx="2447280" cy="245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9185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err="1" smtClean="0"/>
              <a:t>Experiments</a:t>
            </a:r>
            <a:endParaRPr lang="es-ES" dirty="0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Trials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micromachined</a:t>
            </a:r>
            <a:r>
              <a:rPr lang="es-ES" dirty="0" smtClean="0"/>
              <a:t> </a:t>
            </a:r>
            <a:r>
              <a:rPr lang="es-ES" dirty="0" err="1" smtClean="0"/>
              <a:t>silicon</a:t>
            </a:r>
            <a:r>
              <a:rPr lang="es-ES" dirty="0" smtClean="0"/>
              <a:t> </a:t>
            </a:r>
            <a:r>
              <a:rPr lang="es-ES" dirty="0" err="1" smtClean="0"/>
              <a:t>wafer</a:t>
            </a:r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r>
              <a:rPr lang="en-US" dirty="0" smtClean="0"/>
              <a:t>2 designs: squared </a:t>
            </a:r>
            <a:r>
              <a:rPr lang="en-US" dirty="0"/>
              <a:t>and rhombohedral-shape distributed</a:t>
            </a:r>
          </a:p>
          <a:p>
            <a:r>
              <a:rPr lang="en-US" dirty="0"/>
              <a:t>Hole </a:t>
            </a:r>
            <a:r>
              <a:rPr lang="en-US" dirty="0" err="1"/>
              <a:t>diametre</a:t>
            </a:r>
            <a:r>
              <a:rPr lang="en-US" dirty="0"/>
              <a:t> </a:t>
            </a:r>
            <a:r>
              <a:rPr lang="en-US" dirty="0" smtClean="0"/>
              <a:t>80µm. </a:t>
            </a:r>
          </a:p>
          <a:p>
            <a:r>
              <a:rPr lang="en-US" dirty="0" smtClean="0"/>
              <a:t>Pitch </a:t>
            </a:r>
            <a:r>
              <a:rPr lang="en-US" dirty="0"/>
              <a:t>110 (double </a:t>
            </a:r>
            <a:r>
              <a:rPr lang="en-US" dirty="0" err="1"/>
              <a:t>medipix</a:t>
            </a:r>
            <a:r>
              <a:rPr lang="en-US" dirty="0"/>
              <a:t> pitch)</a:t>
            </a:r>
          </a:p>
          <a:p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" t="22250" r="64579" b="38875"/>
          <a:stretch/>
        </p:blipFill>
        <p:spPr bwMode="auto">
          <a:xfrm>
            <a:off x="2358840" y="1977830"/>
            <a:ext cx="1767864" cy="163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7245" r="68646" b="45623"/>
          <a:stretch/>
        </p:blipFill>
        <p:spPr bwMode="auto">
          <a:xfrm>
            <a:off x="4499992" y="1982093"/>
            <a:ext cx="1823935" cy="164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5711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Resistance Measurement</a:t>
            </a: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268760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first the GEMs were tested with a </a:t>
            </a:r>
            <a:r>
              <a:rPr lang="en-US" sz="1600" dirty="0" err="1" smtClean="0"/>
              <a:t>Multimeter</a:t>
            </a:r>
            <a:r>
              <a:rPr lang="en-US" sz="1600" dirty="0" smtClean="0"/>
              <a:t> and for some R&gt;2 </a:t>
            </a:r>
            <a:r>
              <a:rPr lang="en-US" sz="1600" dirty="0" err="1" smtClean="0"/>
              <a:t>GOhm</a:t>
            </a:r>
            <a:r>
              <a:rPr lang="en-US" sz="1600" dirty="0" smtClean="0"/>
              <a:t> were found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afterwards measurements with </a:t>
            </a:r>
            <a:r>
              <a:rPr lang="en-US" sz="1600" dirty="0" err="1" smtClean="0"/>
              <a:t>Keithley</a:t>
            </a:r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Results: Several hundred </a:t>
            </a:r>
            <a:r>
              <a:rPr lang="en-US" sz="1600" dirty="0" err="1" smtClean="0"/>
              <a:t>nA</a:t>
            </a:r>
            <a:r>
              <a:rPr lang="en-US" sz="1600" dirty="0" smtClean="0"/>
              <a:t> at low voltages, not symmetric in respect of polarity 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2224146" y="2168860"/>
            <a:ext cx="4896544" cy="1512168"/>
            <a:chOff x="683568" y="2276872"/>
            <a:chExt cx="4896544" cy="1512168"/>
          </a:xfrm>
        </p:grpSpPr>
        <p:cxnSp>
          <p:nvCxnSpPr>
            <p:cNvPr id="17" name="16 Conector recto"/>
            <p:cNvCxnSpPr>
              <a:stCxn id="5" idx="0"/>
            </p:cNvCxnSpPr>
            <p:nvPr/>
          </p:nvCxnSpPr>
          <p:spPr>
            <a:xfrm>
              <a:off x="1547664" y="2636912"/>
              <a:ext cx="914400" cy="914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4 Rectángulo"/>
            <p:cNvSpPr/>
            <p:nvPr/>
          </p:nvSpPr>
          <p:spPr>
            <a:xfrm>
              <a:off x="683568" y="2636912"/>
              <a:ext cx="1800200" cy="11521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3779912" y="2924944"/>
              <a:ext cx="792088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4788024" y="2924944"/>
              <a:ext cx="720080" cy="2880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8 Conector recto"/>
            <p:cNvCxnSpPr/>
            <p:nvPr/>
          </p:nvCxnSpPr>
          <p:spPr>
            <a:xfrm>
              <a:off x="3774638" y="2900887"/>
              <a:ext cx="792088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>
              <a:off x="3778195" y="3266877"/>
              <a:ext cx="792088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>
              <a:off x="4788024" y="2924944"/>
              <a:ext cx="792088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>
              <a:off x="4775610" y="3242347"/>
              <a:ext cx="792088" cy="0"/>
            </a:xfrm>
            <a:prstGeom prst="line">
              <a:avLst/>
            </a:prstGeom>
            <a:ln w="76200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>
              <a:off x="2483768" y="2852936"/>
              <a:ext cx="13681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"/>
            <p:cNvCxnSpPr/>
            <p:nvPr/>
          </p:nvCxnSpPr>
          <p:spPr>
            <a:xfrm>
              <a:off x="2051720" y="3284984"/>
              <a:ext cx="1800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>
              <a:off x="683568" y="2996952"/>
              <a:ext cx="1800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 flipV="1">
              <a:off x="2051720" y="3293368"/>
              <a:ext cx="8384" cy="1356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"/>
            <p:cNvCxnSpPr/>
            <p:nvPr/>
          </p:nvCxnSpPr>
          <p:spPr>
            <a:xfrm flipH="1">
              <a:off x="1907704" y="3429000"/>
              <a:ext cx="36004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"/>
            <p:cNvCxnSpPr/>
            <p:nvPr/>
          </p:nvCxnSpPr>
          <p:spPr>
            <a:xfrm flipH="1">
              <a:off x="1979712" y="3501008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>
              <a:off x="2051720" y="3573016"/>
              <a:ext cx="7200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CuadroTexto"/>
            <p:cNvSpPr txBox="1"/>
            <p:nvPr/>
          </p:nvSpPr>
          <p:spPr>
            <a:xfrm>
              <a:off x="827584" y="2636912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Channel B</a:t>
              </a:r>
              <a:endParaRPr lang="en-US" dirty="0"/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827584" y="2276872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Keithley</a:t>
              </a:r>
              <a:endParaRPr lang="en-US" dirty="0"/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3779912" y="2348880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Si-GEM</a:t>
              </a:r>
              <a:endParaRPr lang="en-US" dirty="0"/>
            </a:p>
          </p:txBody>
        </p:sp>
      </p:grpSp>
      <p:sp>
        <p:nvSpPr>
          <p:cNvPr id="23554" name="AutoShape 2" descr="U-I_curve_gem1.png"/>
          <p:cNvSpPr>
            <a:spLocks noChangeAspect="1" noChangeArrowheads="1"/>
          </p:cNvSpPr>
          <p:nvPr/>
        </p:nvSpPr>
        <p:spPr bwMode="auto">
          <a:xfrm>
            <a:off x="1301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AutoShape 4" descr="U-I_curve_gem1.png"/>
          <p:cNvSpPr>
            <a:spLocks noChangeAspect="1" noChangeArrowheads="1"/>
          </p:cNvSpPr>
          <p:nvPr/>
        </p:nvSpPr>
        <p:spPr bwMode="auto">
          <a:xfrm>
            <a:off x="1301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8" name="AutoShape 6" descr="U-I_curve_gem1.png"/>
          <p:cNvSpPr>
            <a:spLocks noChangeAspect="1" noChangeArrowheads="1"/>
          </p:cNvSpPr>
          <p:nvPr/>
        </p:nvSpPr>
        <p:spPr bwMode="auto">
          <a:xfrm>
            <a:off x="1301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5" name="44 Imagen" descr="U-I_curve_gem1.png"/>
          <p:cNvPicPr>
            <a:picLocks noChangeAspect="1"/>
          </p:cNvPicPr>
          <p:nvPr/>
        </p:nvPicPr>
        <p:blipFill>
          <a:blip r:embed="rId2" cstate="print"/>
          <a:srcRect l="4041" t="16338" r="15139"/>
          <a:stretch>
            <a:fillRect/>
          </a:stretch>
        </p:blipFill>
        <p:spPr>
          <a:xfrm>
            <a:off x="755576" y="4437112"/>
            <a:ext cx="2880320" cy="1843631"/>
          </a:xfrm>
          <a:prstGeom prst="rect">
            <a:avLst/>
          </a:prstGeom>
        </p:spPr>
      </p:pic>
      <p:pic>
        <p:nvPicPr>
          <p:cNvPr id="46" name="45 Imagen" descr="U-I_curve_gem2.png"/>
          <p:cNvPicPr>
            <a:picLocks noChangeAspect="1"/>
          </p:cNvPicPr>
          <p:nvPr/>
        </p:nvPicPr>
        <p:blipFill>
          <a:blip r:embed="rId3" cstate="print"/>
          <a:srcRect l="2740" t="17727" r="9572"/>
          <a:stretch>
            <a:fillRect/>
          </a:stretch>
        </p:blipFill>
        <p:spPr>
          <a:xfrm>
            <a:off x="4067944" y="4365104"/>
            <a:ext cx="3192990" cy="1852413"/>
          </a:xfrm>
          <a:prstGeom prst="rect">
            <a:avLst/>
          </a:prstGeom>
        </p:spPr>
      </p:pic>
      <p:sp>
        <p:nvSpPr>
          <p:cNvPr id="47" name="46 CuadroTexto"/>
          <p:cNvSpPr txBox="1"/>
          <p:nvPr/>
        </p:nvSpPr>
        <p:spPr>
          <a:xfrm>
            <a:off x="1475656" y="472514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GEM 1</a:t>
            </a:r>
            <a:endParaRPr lang="en-US" sz="1800" dirty="0"/>
          </a:p>
        </p:txBody>
      </p:sp>
      <p:sp>
        <p:nvSpPr>
          <p:cNvPr id="48" name="47 CuadroTexto"/>
          <p:cNvSpPr txBox="1"/>
          <p:nvPr/>
        </p:nvSpPr>
        <p:spPr>
          <a:xfrm>
            <a:off x="4860032" y="46531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GEM 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067666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CNM758: Visual Inspection</a:t>
            </a:r>
            <a:endParaRPr lang="en-US" dirty="0"/>
          </a:p>
        </p:txBody>
      </p:sp>
      <p:pic>
        <p:nvPicPr>
          <p:cNvPr id="5" name="4 Imagen" descr="cleaned_1_withradiu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06" y="2564904"/>
            <a:ext cx="3005172" cy="3096344"/>
          </a:xfrm>
          <a:prstGeom prst="rect">
            <a:avLst/>
          </a:prstGeom>
        </p:spPr>
      </p:pic>
      <p:pic>
        <p:nvPicPr>
          <p:cNvPr id="6" name="5 Imagen" descr="cleaned_5tif - Copy.png"/>
          <p:cNvPicPr>
            <a:picLocks noChangeAspect="1"/>
          </p:cNvPicPr>
          <p:nvPr/>
        </p:nvPicPr>
        <p:blipFill>
          <a:blip r:embed="rId3" cstate="print"/>
          <a:srcRect l="28485" r="27008"/>
          <a:stretch>
            <a:fillRect/>
          </a:stretch>
        </p:blipFill>
        <p:spPr>
          <a:xfrm>
            <a:off x="6084168" y="1556792"/>
            <a:ext cx="2736304" cy="4610979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51520" y="1412776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One side looks good:</a:t>
            </a:r>
          </a:p>
          <a:p>
            <a:r>
              <a:rPr lang="en-US" sz="1600" dirty="0" smtClean="0"/>
              <a:t>Rim is visible and of right size</a:t>
            </a:r>
            <a:endParaRPr lang="en-US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3589962" y="2562331"/>
            <a:ext cx="24482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other side not …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No rim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Al hole diameter smaller than Si hole diameter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SiO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hanging in the hole (EXRS study at CNM)</a:t>
            </a:r>
          </a:p>
        </p:txBody>
      </p:sp>
    </p:spTree>
    <p:extLst>
      <p:ext uri="{BB962C8B-B14F-4D97-AF65-F5344CB8AC3E}">
        <p14:creationId xmlns:p14="http://schemas.microsoft.com/office/powerpoint/2010/main" val="3013359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268760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First Si-GEMs showed a too high leakage current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Improvement with 2µm-thick SiO</a:t>
            </a:r>
            <a:r>
              <a:rPr lang="en-US" sz="2000" baseline="-25000" dirty="0" smtClean="0"/>
              <a:t>2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 final Si-GEM was build and is being tested</a:t>
            </a:r>
          </a:p>
          <a:p>
            <a:endParaRPr lang="en-US" sz="2000" dirty="0"/>
          </a:p>
        </p:txBody>
      </p:sp>
      <p:pic>
        <p:nvPicPr>
          <p:cNvPr id="5" name="4 Imagen" descr="cleaned_G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548" y="2614439"/>
            <a:ext cx="3793148" cy="2974802"/>
          </a:xfrm>
          <a:prstGeom prst="rect">
            <a:avLst/>
          </a:prstGeom>
        </p:spPr>
      </p:pic>
      <p:pic>
        <p:nvPicPr>
          <p:cNvPr id="7" name="Picture 2" descr="C:\Users\enric2\Documents\ENRIC CNM\PROJECTES\CICYT\2011 Nanomigas\execucio\RUNS\8298\fotos\encapsulat\20150720_08411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97"/>
          <a:stretch/>
        </p:blipFill>
        <p:spPr bwMode="auto">
          <a:xfrm>
            <a:off x="3707904" y="2614438"/>
            <a:ext cx="2202995" cy="274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enric2\Documents\ENRIC CNM\PROJECTES\CICYT\2011 Nanomigas\execucio\thosten\fotos\20140905_11232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" t="24225" r="2669" b="17816"/>
          <a:stretch/>
        </p:blipFill>
        <p:spPr bwMode="auto">
          <a:xfrm>
            <a:off x="5910899" y="3714667"/>
            <a:ext cx="3171217" cy="258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51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100392" cy="4571176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187624" y="5835421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55Fe </a:t>
            </a:r>
            <a:r>
              <a:rPr lang="es-ES" dirty="0" err="1" smtClean="0"/>
              <a:t>source</a:t>
            </a:r>
            <a:r>
              <a:rPr lang="es-ES" dirty="0" smtClean="0"/>
              <a:t>. </a:t>
            </a:r>
            <a:r>
              <a:rPr lang="es-ES" dirty="0" err="1"/>
              <a:t>S</a:t>
            </a:r>
            <a:r>
              <a:rPr lang="es-ES" dirty="0" err="1" smtClean="0"/>
              <a:t>table</a:t>
            </a:r>
            <a:r>
              <a:rPr lang="es-ES" dirty="0" smtClean="0"/>
              <a:t> </a:t>
            </a:r>
            <a:r>
              <a:rPr lang="es-ES" dirty="0" err="1" smtClean="0"/>
              <a:t>after</a:t>
            </a:r>
            <a:r>
              <a:rPr lang="es-ES" dirty="0" smtClean="0"/>
              <a:t> 2 </a:t>
            </a:r>
            <a:r>
              <a:rPr lang="es-ES" dirty="0" err="1" smtClean="0"/>
              <a:t>hours</a:t>
            </a:r>
            <a:r>
              <a:rPr lang="es-ES" dirty="0" smtClean="0"/>
              <a:t> </a:t>
            </a:r>
            <a:r>
              <a:rPr lang="es-ES" dirty="0" err="1" smtClean="0"/>
              <a:t>operation</a:t>
            </a:r>
            <a:r>
              <a:rPr lang="es-ES" dirty="0" smtClean="0"/>
              <a:t>. No </a:t>
            </a:r>
            <a:r>
              <a:rPr lang="es-ES" dirty="0" err="1" smtClean="0"/>
              <a:t>sparks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79141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Conclusions on Si-GEMs</a:t>
            </a: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496034" y="1700808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First Si-GEMs showed strange V-I curves (e.g. not symmetric to 0V)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Obvious problem with hole etching -&gt; problem identified and currently being fixed. Thicker oxide + ONO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Si-GEM with thicker SiO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layer showed better results. </a:t>
            </a: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err="1" smtClean="0"/>
              <a:t>Promissing</a:t>
            </a:r>
            <a:r>
              <a:rPr lang="en-US" sz="1600" dirty="0" smtClean="0"/>
              <a:t> results, but further development needed.</a:t>
            </a:r>
          </a:p>
        </p:txBody>
      </p:sp>
    </p:spTree>
    <p:extLst>
      <p:ext uri="{BB962C8B-B14F-4D97-AF65-F5344CB8AC3E}">
        <p14:creationId xmlns:p14="http://schemas.microsoft.com/office/powerpoint/2010/main" val="2632233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s-ES" dirty="0" smtClean="0"/>
              <a:t>Introducing IMB-CNM, CSIC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4" y="1412875"/>
            <a:ext cx="4969247" cy="2520181"/>
          </a:xfrm>
        </p:spPr>
        <p:txBody>
          <a:bodyPr/>
          <a:lstStyle/>
          <a:p>
            <a:pPr eaLnBrk="1" hangingPunct="1"/>
            <a:r>
              <a:rPr lang="en-US" altLang="es-ES" sz="1600" b="0" i="1" dirty="0" err="1" smtClean="0"/>
              <a:t>Instituto</a:t>
            </a:r>
            <a:r>
              <a:rPr lang="en-US" altLang="es-ES" sz="1600" b="0" i="1" dirty="0" smtClean="0"/>
              <a:t> de </a:t>
            </a:r>
            <a:r>
              <a:rPr lang="en-US" altLang="es-ES" sz="1600" b="0" i="1" dirty="0" err="1" smtClean="0"/>
              <a:t>Microelectrónica</a:t>
            </a:r>
            <a:r>
              <a:rPr lang="en-US" altLang="es-ES" sz="1600" b="0" i="1" dirty="0" smtClean="0"/>
              <a:t> de Barcelona, Centro Nacional de </a:t>
            </a:r>
            <a:r>
              <a:rPr lang="en-US" altLang="es-ES" sz="1600" b="0" i="1" dirty="0" err="1" smtClean="0"/>
              <a:t>Microelectrónica</a:t>
            </a:r>
            <a:r>
              <a:rPr lang="en-US" altLang="es-ES" sz="1600" dirty="0"/>
              <a:t/>
            </a:r>
            <a:br>
              <a:rPr lang="en-US" altLang="es-ES" sz="1600" dirty="0"/>
            </a:br>
            <a:r>
              <a:rPr lang="en-US" altLang="es-ES" sz="1600" b="1" dirty="0" smtClean="0"/>
              <a:t>National Microelectronics Center</a:t>
            </a:r>
          </a:p>
          <a:p>
            <a:pPr eaLnBrk="1" hangingPunct="1"/>
            <a:r>
              <a:rPr lang="en-US" altLang="es-ES" sz="1600" b="0" dirty="0" smtClean="0"/>
              <a:t>Belongs to CSIC</a:t>
            </a:r>
            <a:r>
              <a:rPr lang="en-US" altLang="es-ES" sz="1600" dirty="0"/>
              <a:t>: Spanish National Research Council</a:t>
            </a:r>
            <a:endParaRPr lang="en-US" altLang="es-ES" sz="1600" b="0" dirty="0" smtClean="0"/>
          </a:p>
          <a:p>
            <a:pPr eaLnBrk="1" hangingPunct="1"/>
            <a:r>
              <a:rPr lang="en-US" altLang="es-ES" sz="1600" b="0" dirty="0" smtClean="0"/>
              <a:t>Located in </a:t>
            </a:r>
            <a:r>
              <a:rPr lang="en-US" altLang="es-ES" sz="1600" b="0" dirty="0" err="1" smtClean="0"/>
              <a:t>Bellaterra</a:t>
            </a:r>
            <a:r>
              <a:rPr lang="en-US" altLang="es-ES" sz="1600" b="0" dirty="0" smtClean="0"/>
              <a:t>, Barcelona </a:t>
            </a:r>
            <a:endParaRPr lang="en-GB" altLang="es-ES" sz="1600" b="0" dirty="0" smtClean="0"/>
          </a:p>
          <a:p>
            <a:pPr eaLnBrk="1" hangingPunct="1"/>
            <a:r>
              <a:rPr lang="en-US" altLang="es-ES" sz="1600" b="0" dirty="0" smtClean="0"/>
              <a:t>Dedicated to Nano- </a:t>
            </a:r>
            <a:r>
              <a:rPr lang="en-US" altLang="es-ES" sz="1600" dirty="0"/>
              <a:t>&amp;</a:t>
            </a:r>
            <a:r>
              <a:rPr lang="en-US" altLang="es-ES" sz="1600" b="0" dirty="0" smtClean="0"/>
              <a:t> Micro-electronics</a:t>
            </a:r>
          </a:p>
          <a:p>
            <a:pPr eaLnBrk="1" hangingPunct="1"/>
            <a:r>
              <a:rPr lang="en-US" altLang="es-ES" sz="1600" dirty="0" smtClean="0"/>
              <a:t>Micro- y Nano- Fabrication Facility “Clean Room”</a:t>
            </a:r>
          </a:p>
        </p:txBody>
      </p:sp>
      <p:sp>
        <p:nvSpPr>
          <p:cNvPr id="410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860032" y="3717032"/>
            <a:ext cx="4206875" cy="2522537"/>
          </a:xfrm>
        </p:spPr>
        <p:txBody>
          <a:bodyPr/>
          <a:lstStyle/>
          <a:p>
            <a:pPr eaLnBrk="1" hangingPunct="1"/>
            <a:r>
              <a:rPr lang="en-US" altLang="es-ES" sz="1600" b="0" dirty="0" smtClean="0"/>
              <a:t>Departments</a:t>
            </a:r>
          </a:p>
          <a:p>
            <a:pPr lvl="1" eaLnBrk="1" hangingPunct="1"/>
            <a:r>
              <a:rPr lang="en-US" altLang="es-ES" sz="1400" b="0" dirty="0" smtClean="0"/>
              <a:t>Micro and Nano Systems</a:t>
            </a:r>
          </a:p>
          <a:p>
            <a:pPr lvl="2" eaLnBrk="1" hangingPunct="1"/>
            <a:r>
              <a:rPr lang="en-US" altLang="es-ES" sz="1400" dirty="0" smtClean="0"/>
              <a:t>Silicon sensors and Actuators</a:t>
            </a:r>
          </a:p>
          <a:p>
            <a:pPr lvl="2" eaLnBrk="1" hangingPunct="1"/>
            <a:r>
              <a:rPr lang="en-US" altLang="es-ES" sz="1400" dirty="0" err="1" smtClean="0"/>
              <a:t>Nanotecnology</a:t>
            </a:r>
            <a:endParaRPr lang="en-US" altLang="es-ES" sz="1400" dirty="0" smtClean="0"/>
          </a:p>
          <a:p>
            <a:pPr lvl="1" eaLnBrk="1" hangingPunct="1"/>
            <a:r>
              <a:rPr lang="en-US" altLang="es-ES" sz="1400" b="0" dirty="0" smtClean="0"/>
              <a:t>Systems Integration</a:t>
            </a:r>
          </a:p>
          <a:p>
            <a:pPr lvl="2" eaLnBrk="1" hangingPunct="1"/>
            <a:r>
              <a:rPr lang="es-ES_tradnl" altLang="es-ES" sz="1400" dirty="0" err="1" smtClean="0"/>
              <a:t>Power</a:t>
            </a:r>
            <a:r>
              <a:rPr lang="es-ES_tradnl" altLang="es-ES" sz="1400" dirty="0" smtClean="0"/>
              <a:t> </a:t>
            </a:r>
            <a:r>
              <a:rPr lang="es-ES_tradnl" altLang="es-ES" sz="1400" dirty="0" err="1" smtClean="0"/>
              <a:t>Devices</a:t>
            </a:r>
            <a:r>
              <a:rPr lang="es-ES_tradnl" altLang="es-ES" sz="1400" dirty="0" smtClean="0"/>
              <a:t> and </a:t>
            </a:r>
            <a:r>
              <a:rPr lang="es-ES_tradnl" altLang="es-ES" sz="1400" dirty="0" err="1" smtClean="0"/>
              <a:t>Systems</a:t>
            </a:r>
            <a:endParaRPr lang="en-US" altLang="es-ES" sz="1400" dirty="0" smtClean="0"/>
          </a:p>
          <a:p>
            <a:pPr lvl="2" eaLnBrk="1" hangingPunct="1"/>
            <a:r>
              <a:rPr lang="en-US" altLang="es-ES" sz="1400" dirty="0" smtClean="0"/>
              <a:t>Circuit and System Design</a:t>
            </a:r>
          </a:p>
          <a:p>
            <a:pPr lvl="2" eaLnBrk="1" hangingPunct="1"/>
            <a:r>
              <a:rPr lang="en-US" altLang="es-ES" sz="1400" dirty="0" err="1" smtClean="0"/>
              <a:t>Biomedial</a:t>
            </a:r>
            <a:r>
              <a:rPr lang="en-US" altLang="es-ES" sz="1400" dirty="0" smtClean="0"/>
              <a:t> Applications</a:t>
            </a:r>
          </a:p>
          <a:p>
            <a:pPr eaLnBrk="1" hangingPunct="1"/>
            <a:endParaRPr lang="en-GB" altLang="es-ES" sz="1600" b="0" dirty="0" smtClean="0"/>
          </a:p>
        </p:txBody>
      </p:sp>
      <p:grpSp>
        <p:nvGrpSpPr>
          <p:cNvPr id="4102" name="Group 10"/>
          <p:cNvGrpSpPr>
            <a:grpSpLocks/>
          </p:cNvGrpSpPr>
          <p:nvPr/>
        </p:nvGrpSpPr>
        <p:grpSpPr bwMode="auto">
          <a:xfrm>
            <a:off x="403142" y="4149080"/>
            <a:ext cx="2114758" cy="1946920"/>
            <a:chOff x="579" y="876"/>
            <a:chExt cx="1440" cy="1428"/>
          </a:xfrm>
        </p:grpSpPr>
        <p:pic>
          <p:nvPicPr>
            <p:cNvPr id="4104" name="Picture 11" descr="mapa_Europ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" y="876"/>
              <a:ext cx="1440" cy="1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Oval 12"/>
            <p:cNvSpPr>
              <a:spLocks noChangeArrowheads="1"/>
            </p:cNvSpPr>
            <p:nvPr/>
          </p:nvSpPr>
          <p:spPr bwMode="auto">
            <a:xfrm>
              <a:off x="908" y="2097"/>
              <a:ext cx="34" cy="38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3164AB"/>
                </a:buClr>
                <a:buSzPct val="75000"/>
                <a:buFont typeface="Wingdings" pitchFamily="2" charset="2"/>
                <a:buChar char="p"/>
                <a:defRPr sz="32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3164AB"/>
                </a:buClr>
                <a:buSzPct val="75000"/>
                <a:buFont typeface="Wingdings" pitchFamily="2" charset="2"/>
                <a:buChar char="n"/>
                <a:defRPr sz="16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3164AB"/>
                </a:buClr>
                <a:buSzPct val="65000"/>
                <a:buFont typeface="Wingdings" pitchFamily="2" charset="2"/>
                <a:buChar char="p"/>
                <a:defRPr sz="14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3164AB"/>
                </a:buClr>
                <a:buFont typeface="Wingdings" pitchFamily="2" charset="2"/>
                <a:buChar char="§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3164AB"/>
                </a:buClr>
                <a:buSzPct val="80000"/>
                <a:buFont typeface="Wingdings" pitchFamily="2" charset="2"/>
                <a:buChar char="§"/>
                <a:defRPr sz="1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164AB"/>
                </a:buClr>
                <a:buSzPct val="80000"/>
                <a:buFont typeface="Wingdings" pitchFamily="2" charset="2"/>
                <a:buChar char="§"/>
                <a:defRPr sz="1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164AB"/>
                </a:buClr>
                <a:buSzPct val="80000"/>
                <a:buFont typeface="Wingdings" pitchFamily="2" charset="2"/>
                <a:buChar char="§"/>
                <a:defRPr sz="1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164AB"/>
                </a:buClr>
                <a:buSzPct val="80000"/>
                <a:buFont typeface="Wingdings" pitchFamily="2" charset="2"/>
                <a:buChar char="§"/>
                <a:defRPr sz="1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164AB"/>
                </a:buClr>
                <a:buSzPct val="80000"/>
                <a:buFont typeface="Wingdings" pitchFamily="2" charset="2"/>
                <a:buChar char="§"/>
                <a:defRPr sz="1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buFont typeface="Wingdings" pitchFamily="2" charset="2"/>
                <a:buNone/>
              </a:pPr>
              <a:endParaRPr lang="es-ES" altLang="es-ES" sz="2000" b="0"/>
            </a:p>
          </p:txBody>
        </p:sp>
        <p:sp>
          <p:nvSpPr>
            <p:cNvPr id="4106" name="Line 13"/>
            <p:cNvSpPr>
              <a:spLocks noChangeShapeType="1"/>
            </p:cNvSpPr>
            <p:nvPr/>
          </p:nvSpPr>
          <p:spPr bwMode="auto">
            <a:xfrm>
              <a:off x="641" y="1938"/>
              <a:ext cx="237" cy="144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103" name="Picture 14" descr="ne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726" y="4149080"/>
            <a:ext cx="1969298" cy="1946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Imagen 008_editada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74640" y="895856"/>
            <a:ext cx="3442335" cy="2677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ATOMGEM: </a:t>
            </a:r>
            <a:r>
              <a:rPr lang="es-ES" dirty="0" err="1" smtClean="0"/>
              <a:t>Preliminary</a:t>
            </a:r>
            <a:r>
              <a:rPr lang="es-ES" dirty="0" smtClean="0"/>
              <a:t> </a:t>
            </a:r>
            <a:r>
              <a:rPr lang="es-ES" dirty="0" err="1" smtClean="0"/>
              <a:t>tests</a:t>
            </a:r>
            <a:endParaRPr lang="es-ES" dirty="0"/>
          </a:p>
        </p:txBody>
      </p:sp>
      <p:pic>
        <p:nvPicPr>
          <p:cNvPr id="4" name="Imatge 2" descr="C:\Users\enric2\Desktop\image00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12976"/>
            <a:ext cx="3816424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CuadroTexto"/>
          <p:cNvSpPr txBox="1"/>
          <p:nvPr/>
        </p:nvSpPr>
        <p:spPr>
          <a:xfrm>
            <a:off x="4067944" y="1556792"/>
            <a:ext cx="489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dirty="0" err="1" smtClean="0"/>
              <a:t>Two</a:t>
            </a:r>
            <a:r>
              <a:rPr lang="es-ES" sz="1800" dirty="0" smtClean="0"/>
              <a:t> </a:t>
            </a:r>
            <a:r>
              <a:rPr lang="es-ES" sz="1800" dirty="0" err="1" smtClean="0"/>
              <a:t>mask</a:t>
            </a:r>
            <a:r>
              <a:rPr lang="es-ES" sz="1800" dirty="0" smtClean="0"/>
              <a:t> sets CNM759 &amp; CNM811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dirty="0" smtClean="0"/>
              <a:t>SU-8 </a:t>
            </a:r>
            <a:r>
              <a:rPr lang="es-ES" sz="1800" dirty="0" err="1" smtClean="0"/>
              <a:t>polimer</a:t>
            </a:r>
            <a:r>
              <a:rPr lang="es-ES" sz="1800" dirty="0" smtClean="0"/>
              <a:t> 50µm-thick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dirty="0" err="1" smtClean="0"/>
              <a:t>Technical</a:t>
            </a:r>
            <a:r>
              <a:rPr lang="es-ES" sz="1800" dirty="0" smtClean="0"/>
              <a:t> </a:t>
            </a:r>
            <a:r>
              <a:rPr lang="es-ES" sz="1800" dirty="0" err="1" smtClean="0"/>
              <a:t>problems</a:t>
            </a:r>
            <a:r>
              <a:rPr lang="es-ES" sz="1800" dirty="0" smtClean="0"/>
              <a:t> </a:t>
            </a:r>
            <a:r>
              <a:rPr lang="es-ES" sz="1800" dirty="0" err="1" smtClean="0"/>
              <a:t>encountered</a:t>
            </a:r>
            <a:endParaRPr lang="es-E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800" dirty="0" err="1" smtClean="0"/>
              <a:t>Solution</a:t>
            </a:r>
            <a:r>
              <a:rPr lang="es-ES" sz="1800" dirty="0" smtClean="0"/>
              <a:t> </a:t>
            </a:r>
            <a:r>
              <a:rPr lang="es-ES" sz="1800" dirty="0" err="1" smtClean="0"/>
              <a:t>will</a:t>
            </a:r>
            <a:r>
              <a:rPr lang="es-ES" sz="1800" dirty="0" smtClean="0"/>
              <a:t> be </a:t>
            </a:r>
            <a:r>
              <a:rPr lang="es-ES" sz="1800" dirty="0" err="1" smtClean="0"/>
              <a:t>found</a:t>
            </a:r>
            <a:r>
              <a:rPr lang="es-ES" sz="1800" dirty="0" smtClean="0"/>
              <a:t> </a:t>
            </a:r>
            <a:r>
              <a:rPr lang="es-ES" sz="1800" dirty="0" err="1" smtClean="0"/>
              <a:t>within</a:t>
            </a:r>
            <a:r>
              <a:rPr lang="es-ES" sz="1800" dirty="0" smtClean="0"/>
              <a:t> ATOMGEM</a:t>
            </a:r>
            <a:endParaRPr lang="es-ES" sz="1800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9" t="11582" r="10673" b="2088"/>
          <a:stretch/>
        </p:blipFill>
        <p:spPr>
          <a:xfrm>
            <a:off x="179512" y="1322809"/>
            <a:ext cx="3546351" cy="354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097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SU8: </a:t>
            </a:r>
            <a:r>
              <a:rPr lang="es-ES" dirty="0" err="1" smtClean="0"/>
              <a:t>Results</a:t>
            </a:r>
            <a:endParaRPr lang="es-ES" dirty="0"/>
          </a:p>
        </p:txBody>
      </p:sp>
      <p:pic>
        <p:nvPicPr>
          <p:cNvPr id="2050" name="Picture 2" descr="C:\Users\enric2\Documents\ENRIC CNM\PROJECTES\CICYT\2011 Nanomigas\execucio\RUNS\7559\fotos\7559-03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3" y="1340768"/>
            <a:ext cx="4429654" cy="332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enric2\Documents\ENRIC CNM\PROJECTES\CICYT\2011 Nanomigas\execucio\RUNS\7559\fotos\7559-04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166" y="2852936"/>
            <a:ext cx="4448742" cy="333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809301" y="1484784"/>
            <a:ext cx="40484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ATOMEGAS: </a:t>
            </a:r>
            <a:r>
              <a:rPr lang="es-ES" dirty="0" err="1" smtClean="0"/>
              <a:t>Spanish</a:t>
            </a:r>
            <a:r>
              <a:rPr lang="es-ES" dirty="0" smtClean="0"/>
              <a:t> </a:t>
            </a:r>
            <a:r>
              <a:rPr lang="es-ES" dirty="0" err="1" smtClean="0"/>
              <a:t>project</a:t>
            </a:r>
            <a:r>
              <a:rPr lang="es-ES" dirty="0" smtClean="0"/>
              <a:t> to </a:t>
            </a:r>
            <a:r>
              <a:rPr lang="es-ES" dirty="0" err="1" smtClean="0"/>
              <a:t>develop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technology</a:t>
            </a:r>
            <a:r>
              <a:rPr lang="es-ES" dirty="0" smtClean="0"/>
              <a:t> </a:t>
            </a:r>
            <a:r>
              <a:rPr lang="es-ES" dirty="0" err="1" smtClean="0"/>
              <a:t>starting</a:t>
            </a:r>
            <a:r>
              <a:rPr lang="es-ES" dirty="0" smtClean="0"/>
              <a:t> </a:t>
            </a:r>
            <a:r>
              <a:rPr lang="es-ES" dirty="0" err="1" smtClean="0"/>
              <a:t>next</a:t>
            </a:r>
            <a:r>
              <a:rPr lang="es-ES" dirty="0" smtClean="0"/>
              <a:t> </a:t>
            </a:r>
            <a:r>
              <a:rPr lang="es-ES" dirty="0" err="1" smtClean="0"/>
              <a:t>January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98707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s-ES" dirty="0" smtClean="0">
                <a:cs typeface="Arial" pitchFamily="34" charset="0"/>
              </a:rPr>
              <a:t>IMB-CNM Research Facilities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340768"/>
            <a:ext cx="4752975" cy="4683125"/>
          </a:xfrm>
        </p:spPr>
        <p:txBody>
          <a:bodyPr/>
          <a:lstStyle/>
          <a:p>
            <a:pPr eaLnBrk="1" hangingPunct="1"/>
            <a:r>
              <a:rPr lang="en-US" altLang="es-ES" sz="1600" b="0" dirty="0" smtClean="0"/>
              <a:t>Clean room</a:t>
            </a:r>
          </a:p>
          <a:p>
            <a:pPr lvl="1" eaLnBrk="1" hangingPunct="1"/>
            <a:r>
              <a:rPr lang="en-US" altLang="es-ES" sz="1400" b="0" dirty="0" smtClean="0"/>
              <a:t>1.500 m</a:t>
            </a:r>
            <a:r>
              <a:rPr lang="en-US" altLang="es-ES" sz="1400" b="0" baseline="30000" dirty="0" smtClean="0"/>
              <a:t>2</a:t>
            </a:r>
            <a:r>
              <a:rPr lang="en-US" altLang="es-ES" sz="1400" b="0" dirty="0" smtClean="0"/>
              <a:t>, class 100 to 10.000</a:t>
            </a:r>
          </a:p>
          <a:p>
            <a:pPr lvl="1" eaLnBrk="1" hangingPunct="1"/>
            <a:r>
              <a:rPr lang="en-US" altLang="es-ES" sz="1400" b="0" dirty="0" smtClean="0"/>
              <a:t>Technologies for Micro y </a:t>
            </a:r>
            <a:r>
              <a:rPr lang="en-US" altLang="es-ES" sz="1400" b="0" dirty="0" err="1" smtClean="0"/>
              <a:t>nano</a:t>
            </a:r>
            <a:r>
              <a:rPr lang="en-US" altLang="es-ES" sz="1400" b="0" dirty="0" smtClean="0"/>
              <a:t> fabrication</a:t>
            </a:r>
          </a:p>
          <a:p>
            <a:pPr lvl="1" eaLnBrk="1" hangingPunct="1"/>
            <a:r>
              <a:rPr lang="en-US" altLang="es-ES" sz="1400" dirty="0"/>
              <a:t>A</a:t>
            </a:r>
            <a:r>
              <a:rPr lang="en-US" altLang="es-ES" sz="1400" b="0" dirty="0" smtClean="0"/>
              <a:t>reas:</a:t>
            </a:r>
          </a:p>
          <a:p>
            <a:pPr lvl="2" eaLnBrk="1" hangingPunct="1"/>
            <a:r>
              <a:rPr lang="en-US" altLang="es-ES" sz="1200" dirty="0" smtClean="0"/>
              <a:t>CMOS (high purity, no contaminants)</a:t>
            </a:r>
          </a:p>
          <a:p>
            <a:pPr lvl="2" eaLnBrk="1" hangingPunct="1"/>
            <a:r>
              <a:rPr lang="en-US" altLang="es-ES" sz="1200" dirty="0" smtClean="0"/>
              <a:t>MNC (Noble Metals – contaminants for Si)</a:t>
            </a:r>
          </a:p>
          <a:p>
            <a:pPr lvl="2" eaLnBrk="1" hangingPunct="1"/>
            <a:r>
              <a:rPr lang="en-US" altLang="es-ES" sz="1200" dirty="0" err="1" smtClean="0"/>
              <a:t>Nanotecnology</a:t>
            </a:r>
            <a:endParaRPr lang="en-US" altLang="es-ES" sz="1200" dirty="0" smtClean="0"/>
          </a:p>
          <a:p>
            <a:pPr lvl="1" eaLnBrk="1" hangingPunct="1"/>
            <a:r>
              <a:rPr lang="en-US" altLang="es-ES" sz="1400" dirty="0"/>
              <a:t>Processes</a:t>
            </a:r>
          </a:p>
          <a:p>
            <a:pPr lvl="2" eaLnBrk="1" hangingPunct="1"/>
            <a:r>
              <a:rPr lang="en-US" altLang="es-ES" sz="1200" dirty="0"/>
              <a:t>4'' complete</a:t>
            </a:r>
          </a:p>
          <a:p>
            <a:pPr lvl="2" eaLnBrk="1" hangingPunct="1"/>
            <a:r>
              <a:rPr lang="en-US" altLang="es-ES" sz="1200" dirty="0"/>
              <a:t>6'' partial</a:t>
            </a:r>
          </a:p>
          <a:p>
            <a:pPr lvl="1" eaLnBrk="1" hangingPunct="1"/>
            <a:r>
              <a:rPr lang="en-US" altLang="es-ES" sz="1400" dirty="0"/>
              <a:t>Technologies:</a:t>
            </a:r>
          </a:p>
          <a:p>
            <a:pPr lvl="2" eaLnBrk="1" hangingPunct="1"/>
            <a:r>
              <a:rPr lang="en-US" altLang="es-ES" sz="1200" dirty="0"/>
              <a:t>CMOS, Bi-CMOS, MCM-D, MEMS/NEMS, power devices, radiation detectors</a:t>
            </a:r>
          </a:p>
          <a:p>
            <a:pPr eaLnBrk="1" hangingPunct="1"/>
            <a:r>
              <a:rPr lang="en-US" altLang="es-ES" sz="1600" dirty="0"/>
              <a:t>Silicon Micromachining</a:t>
            </a:r>
          </a:p>
          <a:p>
            <a:pPr eaLnBrk="1" hangingPunct="1"/>
            <a:r>
              <a:rPr lang="en-US" altLang="es-ES" sz="1600" b="0" dirty="0" smtClean="0"/>
              <a:t>Microelectronic Packaging Area</a:t>
            </a:r>
          </a:p>
          <a:p>
            <a:pPr lvl="1" eaLnBrk="1" hangingPunct="1"/>
            <a:r>
              <a:rPr lang="en-US" altLang="es-ES" sz="1400" b="0" dirty="0" smtClean="0"/>
              <a:t>200 m</a:t>
            </a:r>
            <a:r>
              <a:rPr lang="en-US" altLang="es-ES" sz="1400" b="0" baseline="30000" dirty="0" smtClean="0"/>
              <a:t>2</a:t>
            </a:r>
            <a:r>
              <a:rPr lang="en-US" altLang="es-ES" sz="1400" b="0" dirty="0" smtClean="0"/>
              <a:t>, class 100</a:t>
            </a:r>
          </a:p>
          <a:p>
            <a:pPr lvl="1" eaLnBrk="1" hangingPunct="1"/>
            <a:r>
              <a:rPr lang="en-US" altLang="es-ES" sz="1400" dirty="0" smtClean="0"/>
              <a:t>Wafer cutting</a:t>
            </a:r>
            <a:r>
              <a:rPr lang="en-US" altLang="es-ES" sz="1400" b="0" dirty="0" smtClean="0"/>
              <a:t>, wire-bonding, bump-bonding</a:t>
            </a:r>
            <a:endParaRPr lang="es-ES_tradnl" altLang="es-ES" sz="1400" b="0" dirty="0" smtClean="0"/>
          </a:p>
          <a:p>
            <a:pPr lvl="1" eaLnBrk="1" hangingPunct="1"/>
            <a:endParaRPr lang="en-US" altLang="es-ES" sz="1400" b="0" dirty="0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20072" y="2564905"/>
            <a:ext cx="3816424" cy="3672408"/>
          </a:xfrm>
        </p:spPr>
        <p:txBody>
          <a:bodyPr/>
          <a:lstStyle/>
          <a:p>
            <a:pPr eaLnBrk="1" hangingPunct="1"/>
            <a:r>
              <a:rPr lang="en-US" altLang="es-ES" sz="1600" b="0" dirty="0" smtClean="0"/>
              <a:t>Laboratories</a:t>
            </a:r>
          </a:p>
          <a:p>
            <a:pPr lvl="1" eaLnBrk="1" hangingPunct="1"/>
            <a:r>
              <a:rPr lang="en-US" altLang="es-ES" sz="1400" dirty="0" smtClean="0"/>
              <a:t>Test and characterization</a:t>
            </a:r>
            <a:endParaRPr lang="en-US" altLang="es-ES" sz="1400" b="0" dirty="0" smtClean="0"/>
          </a:p>
          <a:p>
            <a:pPr lvl="2" eaLnBrk="1" hangingPunct="1"/>
            <a:r>
              <a:rPr lang="en-US" altLang="es-ES" sz="1400" dirty="0" smtClean="0"/>
              <a:t>Automatic wafer probing</a:t>
            </a:r>
          </a:p>
          <a:p>
            <a:pPr lvl="2" eaLnBrk="1" hangingPunct="1"/>
            <a:r>
              <a:rPr lang="en-US" altLang="es-ES" sz="1400" dirty="0" smtClean="0"/>
              <a:t>DC y RF (up to 8 GHz)</a:t>
            </a:r>
          </a:p>
          <a:p>
            <a:pPr lvl="2" eaLnBrk="1" hangingPunct="1"/>
            <a:r>
              <a:rPr lang="en-US" altLang="es-ES" sz="1400" dirty="0" smtClean="0"/>
              <a:t>Thermography</a:t>
            </a:r>
          </a:p>
          <a:p>
            <a:pPr lvl="1" eaLnBrk="1" hangingPunct="1"/>
            <a:r>
              <a:rPr lang="en-US" altLang="es-ES" sz="1400" b="0" dirty="0" smtClean="0"/>
              <a:t>Reverse engineering</a:t>
            </a:r>
          </a:p>
          <a:p>
            <a:pPr lvl="1" eaLnBrk="1" hangingPunct="1"/>
            <a:r>
              <a:rPr lang="en-US" altLang="es-ES" sz="1400" b="0" dirty="0" smtClean="0"/>
              <a:t>Simulation</a:t>
            </a:r>
          </a:p>
          <a:p>
            <a:pPr lvl="1" eaLnBrk="1" hangingPunct="1"/>
            <a:r>
              <a:rPr lang="en-US" altLang="es-ES" sz="1400" b="0" dirty="0" smtClean="0"/>
              <a:t>CAD</a:t>
            </a:r>
          </a:p>
          <a:p>
            <a:pPr lvl="1" eaLnBrk="1" hangingPunct="1"/>
            <a:r>
              <a:rPr lang="es-ES_tradnl" altLang="es-ES" sz="1400" dirty="0" err="1" smtClean="0"/>
              <a:t>Mechanical</a:t>
            </a:r>
            <a:r>
              <a:rPr lang="es-ES_tradnl" altLang="es-ES" sz="1400" dirty="0" smtClean="0"/>
              <a:t> workshop</a:t>
            </a:r>
            <a:endParaRPr lang="en-US" altLang="es-ES" sz="1400" b="0" dirty="0" smtClean="0"/>
          </a:p>
          <a:p>
            <a:pPr lvl="1" eaLnBrk="1" hangingPunct="1"/>
            <a:r>
              <a:rPr lang="es-ES_tradnl" altLang="es-ES" sz="1400" dirty="0" err="1" smtClean="0"/>
              <a:t>Chemical</a:t>
            </a:r>
            <a:r>
              <a:rPr lang="es-ES_tradnl" altLang="es-ES" sz="1400" dirty="0" smtClean="0"/>
              <a:t> </a:t>
            </a:r>
            <a:r>
              <a:rPr lang="es-ES_tradnl" altLang="es-ES" sz="1400" dirty="0" err="1"/>
              <a:t>s</a:t>
            </a:r>
            <a:r>
              <a:rPr lang="es-ES_tradnl" altLang="es-ES" sz="1400" dirty="0" err="1" smtClean="0"/>
              <a:t>ensors</a:t>
            </a:r>
            <a:endParaRPr lang="en-US" altLang="es-ES" sz="1400" b="0" dirty="0" smtClean="0"/>
          </a:p>
          <a:p>
            <a:pPr lvl="1" eaLnBrk="1" hangingPunct="1"/>
            <a:r>
              <a:rPr lang="en-US" altLang="es-ES" sz="1400" b="0" dirty="0" smtClean="0"/>
              <a:t>Bio-sensors</a:t>
            </a:r>
          </a:p>
          <a:p>
            <a:pPr lvl="1" eaLnBrk="1" hangingPunct="1"/>
            <a:r>
              <a:rPr lang="es-ES_tradnl" altLang="es-ES" sz="1400" dirty="0" err="1" smtClean="0"/>
              <a:t>Radiation</a:t>
            </a:r>
            <a:r>
              <a:rPr lang="es-ES_tradnl" altLang="es-ES" sz="1400" dirty="0" smtClean="0"/>
              <a:t> </a:t>
            </a:r>
            <a:r>
              <a:rPr lang="es-ES_tradnl" altLang="es-ES" sz="1400" dirty="0" err="1"/>
              <a:t>s</a:t>
            </a:r>
            <a:r>
              <a:rPr lang="es-ES_tradnl" altLang="es-ES" sz="1400" dirty="0" err="1" smtClean="0"/>
              <a:t>ensors</a:t>
            </a:r>
            <a:endParaRPr lang="en-US" altLang="es-ES" sz="1400" b="0" dirty="0" smtClean="0"/>
          </a:p>
          <a:p>
            <a:pPr lvl="1" eaLnBrk="1" hangingPunct="1"/>
            <a:r>
              <a:rPr lang="es-ES_tradnl" altLang="es-ES" sz="1400" dirty="0" err="1" smtClean="0"/>
              <a:t>Optical</a:t>
            </a:r>
            <a:r>
              <a:rPr lang="es-ES_tradnl" altLang="es-ES" sz="1400" dirty="0" smtClean="0"/>
              <a:t> </a:t>
            </a:r>
            <a:r>
              <a:rPr lang="es-ES_tradnl" altLang="es-ES" sz="1400" dirty="0" err="1" smtClean="0"/>
              <a:t>sensors</a:t>
            </a:r>
            <a:endParaRPr lang="en-US" altLang="es-ES" sz="1400" b="0" dirty="0" smtClean="0"/>
          </a:p>
          <a:p>
            <a:pPr eaLnBrk="1" hangingPunct="1"/>
            <a:endParaRPr lang="es-ES_tradnl" altLang="es-ES" sz="1600" b="0" dirty="0" smtClean="0"/>
          </a:p>
        </p:txBody>
      </p:sp>
      <p:pic>
        <p:nvPicPr>
          <p:cNvPr id="6150" name="Picture 13" descr="P10203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655638"/>
            <a:ext cx="2187575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altLang="es-ES" dirty="0" err="1" smtClean="0"/>
              <a:t>Radiation</a:t>
            </a:r>
            <a:r>
              <a:rPr lang="es-ES_tradnl" altLang="es-ES" dirty="0" smtClean="0"/>
              <a:t> </a:t>
            </a:r>
            <a:r>
              <a:rPr lang="es-ES_tradnl" altLang="es-ES" dirty="0" err="1" smtClean="0"/>
              <a:t>Detectors</a:t>
            </a:r>
            <a:r>
              <a:rPr lang="es-ES_tradnl" altLang="es-ES" dirty="0" smtClean="0"/>
              <a:t> </a:t>
            </a:r>
            <a:r>
              <a:rPr lang="es-ES_tradnl" altLang="es-ES" dirty="0" err="1" smtClean="0"/>
              <a:t>Group</a:t>
            </a:r>
            <a:r>
              <a:rPr lang="es-ES_tradnl" altLang="es-ES" dirty="0" smtClean="0"/>
              <a:t> (RDG)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268413"/>
            <a:ext cx="4206875" cy="4683125"/>
          </a:xfrm>
        </p:spPr>
        <p:txBody>
          <a:bodyPr/>
          <a:lstStyle/>
          <a:p>
            <a:pPr eaLnBrk="1" hangingPunct="1"/>
            <a:r>
              <a:rPr lang="es-ES_tradnl" altLang="es-ES" sz="1600" b="0" dirty="0" err="1" smtClean="0"/>
              <a:t>Personnel</a:t>
            </a:r>
            <a:endParaRPr lang="es-ES_tradnl" altLang="es-ES" sz="1600" b="0" dirty="0" smtClean="0"/>
          </a:p>
          <a:p>
            <a:pPr lvl="1" eaLnBrk="1" hangingPunct="1"/>
            <a:r>
              <a:rPr lang="es-ES_tradnl" altLang="es-ES" sz="1400" b="0" dirty="0" smtClean="0"/>
              <a:t>8 </a:t>
            </a:r>
            <a:r>
              <a:rPr lang="es-ES_tradnl" altLang="es-ES" sz="1400" b="0" dirty="0" err="1" smtClean="0"/>
              <a:t>permanent</a:t>
            </a:r>
            <a:r>
              <a:rPr lang="es-ES_tradnl" altLang="es-ES" sz="1400" b="0" dirty="0" smtClean="0"/>
              <a:t> </a:t>
            </a:r>
            <a:r>
              <a:rPr lang="es-ES_tradnl" altLang="es-ES" sz="1400" b="0" dirty="0" err="1" smtClean="0"/>
              <a:t>researchers</a:t>
            </a:r>
            <a:r>
              <a:rPr lang="es-ES_tradnl" altLang="es-ES" sz="1400" b="0" dirty="0" smtClean="0"/>
              <a:t> (PhD)</a:t>
            </a:r>
          </a:p>
          <a:p>
            <a:pPr lvl="1" eaLnBrk="1" hangingPunct="1"/>
            <a:r>
              <a:rPr lang="es-ES_tradnl" altLang="es-ES" sz="1400" b="0" dirty="0" smtClean="0"/>
              <a:t>4 </a:t>
            </a:r>
            <a:r>
              <a:rPr lang="es-ES_tradnl" altLang="es-ES" sz="1400" b="0" dirty="0" err="1" smtClean="0"/>
              <a:t>experienced</a:t>
            </a:r>
            <a:r>
              <a:rPr lang="es-ES_tradnl" altLang="es-ES" sz="1400" b="0" dirty="0" smtClean="0"/>
              <a:t> </a:t>
            </a:r>
            <a:r>
              <a:rPr lang="es-ES_tradnl" altLang="es-ES" sz="1400" b="0" dirty="0" err="1" smtClean="0"/>
              <a:t>researchers</a:t>
            </a:r>
            <a:r>
              <a:rPr lang="es-ES_tradnl" altLang="es-ES" sz="1400" b="0" dirty="0" smtClean="0"/>
              <a:t> (PhD)</a:t>
            </a:r>
          </a:p>
          <a:p>
            <a:pPr lvl="1" eaLnBrk="1" hangingPunct="1"/>
            <a:r>
              <a:rPr lang="es-ES_tradnl" altLang="es-ES" sz="1400" b="0" dirty="0" smtClean="0"/>
              <a:t>5 PhD </a:t>
            </a:r>
            <a:r>
              <a:rPr lang="es-ES_tradnl" altLang="es-ES" sz="1400" b="0" dirty="0" err="1" smtClean="0"/>
              <a:t>students</a:t>
            </a:r>
            <a:endParaRPr lang="es-ES_tradnl" altLang="es-ES" sz="1400" b="0" dirty="0" smtClean="0"/>
          </a:p>
          <a:p>
            <a:pPr lvl="1" eaLnBrk="1" hangingPunct="1"/>
            <a:r>
              <a:rPr lang="es-ES_tradnl" altLang="es-ES" sz="1400" b="0" dirty="0" smtClean="0"/>
              <a:t>1 </a:t>
            </a:r>
            <a:r>
              <a:rPr lang="es-ES_tradnl" altLang="es-ES" sz="1400" dirty="0" err="1" smtClean="0"/>
              <a:t>technician</a:t>
            </a:r>
            <a:endParaRPr lang="es-ES_tradnl" altLang="es-ES" sz="1400" b="0" dirty="0" smtClean="0"/>
          </a:p>
          <a:p>
            <a:pPr lvl="1" eaLnBrk="1" hangingPunct="1"/>
            <a:endParaRPr lang="es-ES_tradnl" altLang="es-ES" sz="1400" b="0" dirty="0" smtClean="0"/>
          </a:p>
          <a:p>
            <a:pPr lvl="1" eaLnBrk="1" hangingPunct="1"/>
            <a:endParaRPr lang="es-ES_tradnl" altLang="es-ES" sz="1400" b="0" dirty="0" smtClean="0"/>
          </a:p>
          <a:p>
            <a:pPr eaLnBrk="1" hangingPunct="1"/>
            <a:endParaRPr lang="es-ES" altLang="es-ES" sz="1600" b="0" dirty="0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60032" y="1268760"/>
            <a:ext cx="4032448" cy="4683125"/>
          </a:xfrm>
        </p:spPr>
        <p:txBody>
          <a:bodyPr/>
          <a:lstStyle/>
          <a:p>
            <a:pPr eaLnBrk="1" hangingPunct="1"/>
            <a:r>
              <a:rPr lang="es-ES_tradnl" altLang="es-ES" sz="1600" b="0" dirty="0" err="1" smtClean="0"/>
              <a:t>Statting</a:t>
            </a:r>
            <a:r>
              <a:rPr lang="es-ES_tradnl" altLang="es-ES" sz="1600" b="0" dirty="0" smtClean="0"/>
              <a:t> </a:t>
            </a:r>
            <a:r>
              <a:rPr lang="es-ES_tradnl" altLang="es-ES" sz="1600" b="0" dirty="0" err="1" smtClean="0"/>
              <a:t>activities</a:t>
            </a:r>
            <a:r>
              <a:rPr lang="es-ES_tradnl" altLang="es-ES" sz="1600" b="0" dirty="0" smtClean="0"/>
              <a:t> in 1996</a:t>
            </a:r>
          </a:p>
          <a:p>
            <a:pPr eaLnBrk="1" hangingPunct="1"/>
            <a:r>
              <a:rPr lang="en-US" altLang="es-ES" sz="1600" b="0" dirty="0" smtClean="0"/>
              <a:t>Experiments</a:t>
            </a:r>
          </a:p>
          <a:p>
            <a:pPr lvl="1" eaLnBrk="1" hangingPunct="1"/>
            <a:r>
              <a:rPr lang="en-US" altLang="es-ES" sz="1400" b="0" dirty="0" smtClean="0"/>
              <a:t>ATLAS, CMS, </a:t>
            </a:r>
            <a:r>
              <a:rPr lang="en-US" altLang="es-ES" sz="1400" b="0" dirty="0" err="1" smtClean="0"/>
              <a:t>LHCb</a:t>
            </a:r>
            <a:endParaRPr lang="en-US" altLang="es-ES" sz="1400" b="0" dirty="0" smtClean="0"/>
          </a:p>
          <a:p>
            <a:pPr lvl="1" eaLnBrk="1" hangingPunct="1"/>
            <a:r>
              <a:rPr lang="en-US" altLang="es-ES" sz="1400" b="0" dirty="0" smtClean="0"/>
              <a:t>Founder members of RD50</a:t>
            </a:r>
          </a:p>
          <a:p>
            <a:pPr lvl="1" eaLnBrk="1" hangingPunct="1"/>
            <a:r>
              <a:rPr lang="en-US" altLang="es-ES" sz="1400" b="0" dirty="0" smtClean="0"/>
              <a:t>ASTROMED</a:t>
            </a:r>
          </a:p>
          <a:p>
            <a:pPr eaLnBrk="1" hangingPunct="1"/>
            <a:r>
              <a:rPr lang="en-US" altLang="es-ES" sz="1600" b="0" dirty="0" err="1" smtClean="0"/>
              <a:t>Colaborations</a:t>
            </a:r>
            <a:endParaRPr lang="en-US" altLang="es-ES" sz="1600" b="0" dirty="0" smtClean="0"/>
          </a:p>
          <a:p>
            <a:pPr lvl="1" eaLnBrk="1" hangingPunct="1"/>
            <a:r>
              <a:rPr lang="en-US" altLang="es-ES" sz="1400" b="0" dirty="0" smtClean="0"/>
              <a:t>IFAE, IFIC, IFCA (Spain)</a:t>
            </a:r>
          </a:p>
          <a:p>
            <a:pPr lvl="1" eaLnBrk="1" hangingPunct="1"/>
            <a:r>
              <a:rPr lang="en-US" altLang="es-ES" sz="1400" b="0" dirty="0" smtClean="0"/>
              <a:t>BNL, SCIPP-Santa Cruz (US)</a:t>
            </a:r>
          </a:p>
          <a:p>
            <a:pPr lvl="1" eaLnBrk="1" hangingPunct="1"/>
            <a:r>
              <a:rPr lang="en-US" altLang="es-ES" sz="1400" b="0" dirty="0" smtClean="0"/>
              <a:t>INFN (It)</a:t>
            </a:r>
          </a:p>
          <a:p>
            <a:pPr lvl="1" eaLnBrk="1" hangingPunct="1"/>
            <a:r>
              <a:rPr lang="en-US" altLang="es-ES" sz="1400" b="0" dirty="0" smtClean="0"/>
              <a:t>Glasgow, Liverpool (UK)</a:t>
            </a:r>
          </a:p>
          <a:p>
            <a:pPr lvl="1" eaLnBrk="1" hangingPunct="1"/>
            <a:r>
              <a:rPr lang="en-US" altLang="es-ES" sz="1400" b="0" dirty="0" smtClean="0"/>
              <a:t>DESY, Freiburg, Karlsruhe (</a:t>
            </a:r>
            <a:r>
              <a:rPr lang="en-US" altLang="es-ES" sz="1400" b="0" dirty="0" err="1" smtClean="0"/>
              <a:t>Ger</a:t>
            </a:r>
            <a:r>
              <a:rPr lang="en-US" altLang="es-ES" sz="1400" b="0" dirty="0" smtClean="0"/>
              <a:t>)</a:t>
            </a:r>
          </a:p>
          <a:p>
            <a:pPr lvl="1" eaLnBrk="1" hangingPunct="1"/>
            <a:r>
              <a:rPr lang="en-US" altLang="es-ES" sz="1400" b="0" dirty="0" smtClean="0"/>
              <a:t>Medical applications:  Roberts Proton Therapy Center (Univ. Pennsylvania, US), </a:t>
            </a:r>
            <a:r>
              <a:rPr lang="en-US" altLang="es-ES" sz="1400" b="0" dirty="0" err="1" smtClean="0"/>
              <a:t>Orsay</a:t>
            </a:r>
            <a:r>
              <a:rPr lang="en-US" altLang="es-ES" sz="1400" b="0" dirty="0" smtClean="0"/>
              <a:t> (Fr), Univ. Wollongong (</a:t>
            </a:r>
            <a:r>
              <a:rPr lang="es-ES" altLang="es-ES" sz="1400" b="0" dirty="0" err="1" smtClean="0"/>
              <a:t>Aus</a:t>
            </a:r>
            <a:r>
              <a:rPr lang="es-ES" altLang="es-ES" sz="1400" b="0" dirty="0" smtClean="0"/>
              <a:t>)</a:t>
            </a:r>
            <a:endParaRPr lang="es-ES_tradnl" altLang="es-ES" sz="1400" b="0" dirty="0" smtClean="0"/>
          </a:p>
        </p:txBody>
      </p:sp>
      <p:pic>
        <p:nvPicPr>
          <p:cNvPr id="1026" name="Picture 2" descr="C:\Todo\Ullan\OTROS\Jefe Grupo\fotos\2013\P11708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76" y="2987076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400" name="Group 24"/>
          <p:cNvGrpSpPr>
            <a:grpSpLocks/>
          </p:cNvGrpSpPr>
          <p:nvPr/>
        </p:nvGrpSpPr>
        <p:grpSpPr bwMode="auto">
          <a:xfrm>
            <a:off x="5508625" y="1700213"/>
            <a:ext cx="3455988" cy="1871662"/>
            <a:chOff x="3470" y="1071"/>
            <a:chExt cx="2177" cy="1179"/>
          </a:xfrm>
        </p:grpSpPr>
        <p:graphicFrame>
          <p:nvGraphicFramePr>
            <p:cNvPr id="229388" name="Object 12"/>
            <p:cNvGraphicFramePr>
              <a:graphicFrameLocks noChangeAspect="1"/>
            </p:cNvGraphicFramePr>
            <p:nvPr/>
          </p:nvGraphicFramePr>
          <p:xfrm>
            <a:off x="3470" y="1071"/>
            <a:ext cx="1269" cy="11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6" name="CorelDRAW" r:id="rId3" imgW="3075253" imgH="2854192" progId="CorelDRAW.Graphic.13">
                    <p:embed/>
                  </p:oleObj>
                </mc:Choice>
                <mc:Fallback>
                  <p:oleObj name="CorelDRAW" r:id="rId3" imgW="3075253" imgH="2854192" progId="CorelDRAW.Graphic.1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0" y="1071"/>
                          <a:ext cx="1269" cy="11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3164AB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29399" name="3 Imagen" descr="Image08.T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" y="1162"/>
              <a:ext cx="998" cy="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9409" name="Group 33"/>
          <p:cNvGrpSpPr>
            <a:grpSpLocks/>
          </p:cNvGrpSpPr>
          <p:nvPr/>
        </p:nvGrpSpPr>
        <p:grpSpPr bwMode="auto">
          <a:xfrm>
            <a:off x="4932363" y="2060575"/>
            <a:ext cx="3313112" cy="1512888"/>
            <a:chOff x="3107" y="1298"/>
            <a:chExt cx="2087" cy="953"/>
          </a:xfrm>
        </p:grpSpPr>
        <p:pic>
          <p:nvPicPr>
            <p:cNvPr id="229390" name="Picture 14" descr="baby3b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7" y="1298"/>
              <a:ext cx="951" cy="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408" name="Picture 3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9" y="1389"/>
              <a:ext cx="1225" cy="7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s-ES"/>
              <a:t>CNM’s Capabilities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Symbol" pitchFamily="18" charset="2"/>
              <a:buNone/>
            </a:pPr>
            <a:r>
              <a:rPr lang="en-US" altLang="es-ES"/>
              <a:t>Technological contributions for Experimental Particle Physics</a:t>
            </a:r>
            <a:br>
              <a:rPr lang="en-US" altLang="es-ES"/>
            </a:br>
            <a:r>
              <a:rPr lang="en-US" altLang="es-ES" sz="2000"/>
              <a:t>since 1996</a:t>
            </a:r>
          </a:p>
          <a:p>
            <a:pPr lvl="1"/>
            <a:r>
              <a:rPr lang="en-US" altLang="es-ES"/>
              <a:t>Silicon radiation detectors</a:t>
            </a:r>
          </a:p>
          <a:p>
            <a:pPr lvl="2"/>
            <a:r>
              <a:rPr lang="en-US" altLang="es-ES"/>
              <a:t>Fabrication and development</a:t>
            </a:r>
          </a:p>
          <a:p>
            <a:pPr lvl="2"/>
            <a:r>
              <a:rPr lang="en-US" altLang="es-ES"/>
              <a:t>Design and optimization</a:t>
            </a:r>
          </a:p>
          <a:p>
            <a:pPr lvl="2"/>
            <a:r>
              <a:rPr lang="en-US" altLang="es-ES"/>
              <a:t>Simulation</a:t>
            </a:r>
          </a:p>
          <a:p>
            <a:pPr lvl="2"/>
            <a:r>
              <a:rPr lang="en-US" altLang="es-ES"/>
              <a:t>Characterization</a:t>
            </a:r>
          </a:p>
          <a:p>
            <a:pPr lvl="1"/>
            <a:r>
              <a:rPr lang="en-US" altLang="es-ES"/>
              <a:t>Radiation hardening and assurance</a:t>
            </a:r>
          </a:p>
          <a:p>
            <a:pPr lvl="2"/>
            <a:r>
              <a:rPr lang="en-US" altLang="es-ES"/>
              <a:t>Radiation detectors</a:t>
            </a:r>
          </a:p>
          <a:p>
            <a:pPr lvl="2"/>
            <a:r>
              <a:rPr lang="en-US" altLang="es-ES"/>
              <a:t>Microelectronic technologies and devices</a:t>
            </a:r>
          </a:p>
          <a:p>
            <a:pPr lvl="2"/>
            <a:r>
              <a:rPr lang="en-US" altLang="es-ES"/>
              <a:t>Other materials</a:t>
            </a:r>
          </a:p>
          <a:p>
            <a:pPr lvl="1"/>
            <a:r>
              <a:rPr lang="en-US" altLang="es-ES"/>
              <a:t>Other technologies</a:t>
            </a:r>
          </a:p>
          <a:p>
            <a:pPr lvl="1"/>
            <a:r>
              <a:rPr lang="en-US" altLang="es-ES"/>
              <a:t>System + services</a:t>
            </a:r>
          </a:p>
        </p:txBody>
      </p:sp>
      <p:grpSp>
        <p:nvGrpSpPr>
          <p:cNvPr id="229397" name="Group 21"/>
          <p:cNvGrpSpPr>
            <a:grpSpLocks/>
          </p:cNvGrpSpPr>
          <p:nvPr/>
        </p:nvGrpSpPr>
        <p:grpSpPr bwMode="auto">
          <a:xfrm>
            <a:off x="4249738" y="2311400"/>
            <a:ext cx="4894262" cy="1974850"/>
            <a:chOff x="2677" y="1456"/>
            <a:chExt cx="3083" cy="1244"/>
          </a:xfrm>
        </p:grpSpPr>
        <p:pic>
          <p:nvPicPr>
            <p:cNvPr id="229395" name="Picture 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99" t="10022" r="11314" b="10762"/>
            <a:stretch>
              <a:fillRect/>
            </a:stretch>
          </p:blipFill>
          <p:spPr bwMode="auto">
            <a:xfrm>
              <a:off x="2677" y="1752"/>
              <a:ext cx="1813" cy="6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9389" name="Picture 13" descr="sim-pspray-vbd-vs-carg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1456"/>
              <a:ext cx="1292" cy="1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9394" name="Group 18"/>
          <p:cNvGrpSpPr>
            <a:grpSpLocks/>
          </p:cNvGrpSpPr>
          <p:nvPr/>
        </p:nvGrpSpPr>
        <p:grpSpPr bwMode="auto">
          <a:xfrm>
            <a:off x="5148263" y="2133600"/>
            <a:ext cx="3698875" cy="2449513"/>
            <a:chOff x="249" y="2205"/>
            <a:chExt cx="2693" cy="1833"/>
          </a:xfrm>
        </p:grpSpPr>
        <p:pic>
          <p:nvPicPr>
            <p:cNvPr id="229391" name="Picture 1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" y="2341"/>
              <a:ext cx="853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9392" name="Picture 23" descr="IMG_0069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2205"/>
              <a:ext cx="1352" cy="1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229393" name="Object 14"/>
            <p:cNvGraphicFramePr>
              <a:graphicFrameLocks noChangeAspect="1"/>
            </p:cNvGraphicFramePr>
            <p:nvPr/>
          </p:nvGraphicFramePr>
          <p:xfrm>
            <a:off x="1655" y="3022"/>
            <a:ext cx="1287" cy="10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7" name="PHOTO-PAINT" r:id="rId12" imgW="16253968" imgH="12190476" progId="CorelPHOTOPAINT.Image.13">
                    <p:embed/>
                  </p:oleObj>
                </mc:Choice>
                <mc:Fallback>
                  <p:oleObj name="PHOTO-PAINT" r:id="rId12" imgW="16253968" imgH="12190476" progId="CorelPHOTOPAINT.Image.1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5" y="3022"/>
                          <a:ext cx="1287" cy="10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29403" name="Picture 2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860800"/>
            <a:ext cx="2555875" cy="158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9405" name="Group 29"/>
          <p:cNvGrpSpPr>
            <a:grpSpLocks/>
          </p:cNvGrpSpPr>
          <p:nvPr/>
        </p:nvGrpSpPr>
        <p:grpSpPr bwMode="auto">
          <a:xfrm>
            <a:off x="5940425" y="4149725"/>
            <a:ext cx="2606675" cy="1803400"/>
            <a:chOff x="3787" y="2523"/>
            <a:chExt cx="1642" cy="1136"/>
          </a:xfrm>
        </p:grpSpPr>
        <p:pic>
          <p:nvPicPr>
            <p:cNvPr id="229404" name="Picture 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8" y="2750"/>
              <a:ext cx="1272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381" name="Picture 5" descr="Cerenkof_z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1" t="7541"/>
            <a:stretch>
              <a:fillRect/>
            </a:stretch>
          </p:blipFill>
          <p:spPr bwMode="auto">
            <a:xfrm>
              <a:off x="4785" y="2593"/>
              <a:ext cx="644" cy="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9382" name="Picture 6" descr="placa gamma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2523"/>
              <a:ext cx="1247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9407" name="Group 31"/>
          <p:cNvGrpSpPr>
            <a:grpSpLocks/>
          </p:cNvGrpSpPr>
          <p:nvPr/>
        </p:nvGrpSpPr>
        <p:grpSpPr bwMode="auto">
          <a:xfrm>
            <a:off x="5437188" y="5300663"/>
            <a:ext cx="3167062" cy="1017587"/>
            <a:chOff x="3107" y="3339"/>
            <a:chExt cx="1995" cy="641"/>
          </a:xfrm>
        </p:grpSpPr>
        <p:pic>
          <p:nvPicPr>
            <p:cNvPr id="229402" name="Picture 26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59" t="13567" r="18546" b="7281"/>
            <a:stretch>
              <a:fillRect/>
            </a:stretch>
          </p:blipFill>
          <p:spPr bwMode="auto">
            <a:xfrm>
              <a:off x="3107" y="3339"/>
              <a:ext cx="1043" cy="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9406" name="Picture 30" descr="debris-probe_cleaned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899" r="38646" b="7924"/>
            <a:stretch>
              <a:fillRect/>
            </a:stretch>
          </p:blipFill>
          <p:spPr bwMode="auto">
            <a:xfrm>
              <a:off x="4286" y="3339"/>
              <a:ext cx="816" cy="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29398" name="Picture 22" descr="system_conn_35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4724400"/>
            <a:ext cx="1541462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3480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9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9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9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9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9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9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9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93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9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9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4"/>
          <p:cNvSpPr>
            <a:spLocks noGrp="1" noChangeArrowheads="1"/>
          </p:cNvSpPr>
          <p:nvPr>
            <p:ph type="title"/>
          </p:nvPr>
        </p:nvSpPr>
        <p:spPr>
          <a:xfrm>
            <a:off x="457200" y="548481"/>
            <a:ext cx="8229600" cy="576263"/>
          </a:xfrm>
        </p:spPr>
        <p:txBody>
          <a:bodyPr/>
          <a:lstStyle/>
          <a:p>
            <a:r>
              <a:rPr lang="es-ES" altLang="ja-JP" dirty="0" err="1" smtClean="0">
                <a:ea typeface="ＭＳ Ｐゴシック" pitchFamily="34" charset="-128"/>
              </a:rPr>
              <a:t>Radiation</a:t>
            </a:r>
            <a:r>
              <a:rPr lang="es-ES" altLang="ja-JP" dirty="0" smtClean="0">
                <a:ea typeface="ＭＳ Ｐゴシック" pitchFamily="34" charset="-128"/>
              </a:rPr>
              <a:t> </a:t>
            </a:r>
            <a:r>
              <a:rPr lang="es-ES" altLang="ja-JP" dirty="0" err="1" smtClean="0">
                <a:ea typeface="ＭＳ Ｐゴシック" pitchFamily="34" charset="-128"/>
              </a:rPr>
              <a:t>Detectors</a:t>
            </a:r>
            <a:r>
              <a:rPr lang="es-ES" altLang="ja-JP" dirty="0" smtClean="0">
                <a:ea typeface="ＭＳ Ｐゴシック" pitchFamily="34" charset="-128"/>
              </a:rPr>
              <a:t> R&amp;D at CNM</a:t>
            </a:r>
            <a:endParaRPr lang="es-ES" altLang="es-ES" dirty="0" smtClean="0"/>
          </a:p>
        </p:txBody>
      </p:sp>
      <p:sp>
        <p:nvSpPr>
          <p:cNvPr id="12291" name="Rectangle 15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507413" cy="1367929"/>
          </a:xfrm>
        </p:spPr>
        <p:txBody>
          <a:bodyPr/>
          <a:lstStyle/>
          <a:p>
            <a:r>
              <a:rPr lang="es-ES" altLang="es-ES" b="0" dirty="0" err="1" smtClean="0"/>
              <a:t>Design</a:t>
            </a:r>
            <a:r>
              <a:rPr lang="es-ES" altLang="es-ES" b="0" dirty="0" smtClean="0"/>
              <a:t>, </a:t>
            </a:r>
            <a:r>
              <a:rPr lang="es-ES" altLang="es-ES" b="0" dirty="0" err="1" smtClean="0"/>
              <a:t>fabrication</a:t>
            </a:r>
            <a:r>
              <a:rPr lang="es-ES" altLang="es-ES" b="0" dirty="0" smtClean="0"/>
              <a:t> and </a:t>
            </a:r>
            <a:r>
              <a:rPr lang="es-ES" altLang="es-ES" b="0" dirty="0" err="1" smtClean="0"/>
              <a:t>optimization</a:t>
            </a:r>
            <a:endParaRPr lang="es-ES" altLang="es-ES" b="0" dirty="0" smtClean="0"/>
          </a:p>
          <a:p>
            <a:pPr lvl="1"/>
            <a:r>
              <a:rPr lang="en-US" altLang="es-ES" b="0" dirty="0" smtClean="0"/>
              <a:t>Design and fabrication of full ATLAS-like sensors</a:t>
            </a:r>
          </a:p>
          <a:p>
            <a:pPr lvl="1"/>
            <a:r>
              <a:rPr lang="en-US" altLang="es-ES" b="0" dirty="0" smtClean="0"/>
              <a:t>Fabrication of sensors for the ATLAS Upgrade End Cap prototypes</a:t>
            </a:r>
          </a:p>
          <a:p>
            <a:pPr lvl="1"/>
            <a:r>
              <a:rPr lang="en-US" altLang="es-ES" b="0" dirty="0" smtClean="0"/>
              <a:t>Fabrication of sensors for the RD50 Collaboration</a:t>
            </a:r>
            <a:endParaRPr lang="es-ES" altLang="es-ES" b="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3779838" y="5300663"/>
            <a:ext cx="1390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90000"/>
              <a:buFont typeface="Verdana" pitchFamily="34" charset="0"/>
              <a:buChar char="●"/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Verdana" pitchFamily="34" charset="0"/>
              <a:buChar char="□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Pct val="60000"/>
              <a:buFont typeface="Arial Narrow" pitchFamily="34" charset="0"/>
              <a:buNone/>
            </a:pPr>
            <a:r>
              <a:rPr lang="es-ES" altLang="es-ES" sz="1800" smtClean="0">
                <a:solidFill>
                  <a:srgbClr val="000000"/>
                </a:solidFill>
                <a:latin typeface="Times New Roman" pitchFamily="18" charset="0"/>
              </a:rPr>
              <a:t>Optimization</a:t>
            </a:r>
          </a:p>
        </p:txBody>
      </p:sp>
      <p:sp>
        <p:nvSpPr>
          <p:cNvPr id="12293" name="AutoShape 9"/>
          <p:cNvSpPr>
            <a:spLocks noChangeArrowheads="1"/>
          </p:cNvSpPr>
          <p:nvPr/>
        </p:nvSpPr>
        <p:spPr bwMode="auto">
          <a:xfrm>
            <a:off x="2484438" y="3695700"/>
            <a:ext cx="288925" cy="144463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90000"/>
              <a:buFont typeface="Verdana" pitchFamily="34" charset="0"/>
              <a:buChar char="●"/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Verdana" pitchFamily="34" charset="0"/>
              <a:buChar char="□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294" name="AutoShape 10"/>
          <p:cNvSpPr>
            <a:spLocks noChangeArrowheads="1"/>
          </p:cNvSpPr>
          <p:nvPr/>
        </p:nvSpPr>
        <p:spPr bwMode="auto">
          <a:xfrm>
            <a:off x="6011863" y="3695700"/>
            <a:ext cx="288925" cy="144463"/>
          </a:xfrm>
          <a:prstGeom prst="chevron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90000"/>
              <a:buFont typeface="Verdana" pitchFamily="34" charset="0"/>
              <a:buChar char="●"/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Verdana" pitchFamily="34" charset="0"/>
              <a:buChar char="□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 smtClean="0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12295" name="1 Grupo"/>
          <p:cNvGrpSpPr>
            <a:grpSpLocks/>
          </p:cNvGrpSpPr>
          <p:nvPr/>
        </p:nvGrpSpPr>
        <p:grpSpPr bwMode="auto">
          <a:xfrm>
            <a:off x="1476375" y="4941888"/>
            <a:ext cx="2520950" cy="1285875"/>
            <a:chOff x="1476375" y="4941888"/>
            <a:chExt cx="2520950" cy="1285875"/>
          </a:xfrm>
        </p:grpSpPr>
        <p:pic>
          <p:nvPicPr>
            <p:cNvPr id="12301" name="Picture 7" descr="poly_bridge_2"/>
            <p:cNvPicPr>
              <a:picLocks noChangeAspect="1" noChangeArrowheads="1"/>
            </p:cNvPicPr>
            <p:nvPr/>
          </p:nvPicPr>
          <p:blipFill>
            <a:blip r:embed="rId2" cstate="print">
              <a:lum bright="-40000" contrast="6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6375" y="4941888"/>
              <a:ext cx="1171566" cy="1191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Line 8"/>
            <p:cNvSpPr>
              <a:spLocks noChangeShapeType="1"/>
            </p:cNvSpPr>
            <p:nvPr/>
          </p:nvSpPr>
          <p:spPr bwMode="auto">
            <a:xfrm>
              <a:off x="2205246" y="5272621"/>
              <a:ext cx="926" cy="34370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2303" name="Line 9"/>
            <p:cNvSpPr>
              <a:spLocks noChangeShapeType="1"/>
            </p:cNvSpPr>
            <p:nvPr/>
          </p:nvSpPr>
          <p:spPr bwMode="auto">
            <a:xfrm>
              <a:off x="1939445" y="5272621"/>
              <a:ext cx="926" cy="1324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2304" name="Line 10"/>
            <p:cNvSpPr>
              <a:spLocks noChangeShapeType="1"/>
            </p:cNvSpPr>
            <p:nvPr/>
          </p:nvSpPr>
          <p:spPr bwMode="auto">
            <a:xfrm>
              <a:off x="1939445" y="5405100"/>
              <a:ext cx="926" cy="991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2305" name="Text Box 11"/>
            <p:cNvSpPr txBox="1">
              <a:spLocks noChangeArrowheads="1"/>
            </p:cNvSpPr>
            <p:nvPr/>
          </p:nvSpPr>
          <p:spPr bwMode="auto">
            <a:xfrm>
              <a:off x="2238588" y="5370822"/>
              <a:ext cx="881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SzPct val="90000"/>
                <a:buFont typeface="Verdana" pitchFamily="34" charset="0"/>
                <a:buChar char="●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75000"/>
                <a:buFont typeface="Verdana" pitchFamily="34" charset="0"/>
                <a:buChar char="―"/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65000"/>
                <a:buFont typeface="Verdana" pitchFamily="34" charset="0"/>
                <a:buChar char="□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s-ES" sz="1100" smtClean="0">
                  <a:solidFill>
                    <a:srgbClr val="000000"/>
                  </a:solidFill>
                  <a:cs typeface="+mn-cs"/>
                </a:rPr>
                <a:t>d</a:t>
              </a:r>
            </a:p>
          </p:txBody>
        </p:sp>
        <p:sp>
          <p:nvSpPr>
            <p:cNvPr id="12306" name="Text Box 12"/>
            <p:cNvSpPr txBox="1">
              <a:spLocks noChangeArrowheads="1"/>
            </p:cNvSpPr>
            <p:nvPr/>
          </p:nvSpPr>
          <p:spPr bwMode="auto">
            <a:xfrm>
              <a:off x="1840348" y="5247608"/>
              <a:ext cx="66682" cy="160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SzPct val="90000"/>
                <a:buFont typeface="Verdana" pitchFamily="34" charset="0"/>
                <a:buChar char="●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75000"/>
                <a:buFont typeface="Verdana" pitchFamily="34" charset="0"/>
                <a:buChar char="―"/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65000"/>
                <a:buFont typeface="Verdana" pitchFamily="34" charset="0"/>
                <a:buChar char="□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s-ES" sz="1100" smtClean="0">
                  <a:solidFill>
                    <a:srgbClr val="000000"/>
                  </a:solidFill>
                  <a:cs typeface="+mn-cs"/>
                </a:rPr>
                <a:t>s</a:t>
              </a:r>
            </a:p>
          </p:txBody>
        </p:sp>
        <p:sp>
          <p:nvSpPr>
            <p:cNvPr id="12307" name="Text Box 13"/>
            <p:cNvSpPr txBox="1">
              <a:spLocks noChangeArrowheads="1"/>
            </p:cNvSpPr>
            <p:nvPr/>
          </p:nvSpPr>
          <p:spPr bwMode="auto">
            <a:xfrm>
              <a:off x="1840348" y="5368969"/>
              <a:ext cx="881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SzPct val="90000"/>
                <a:buFont typeface="Verdana" pitchFamily="34" charset="0"/>
                <a:buChar char="●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75000"/>
                <a:buFont typeface="Verdana" pitchFamily="34" charset="0"/>
                <a:buChar char="―"/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65000"/>
                <a:buFont typeface="Verdana" pitchFamily="34" charset="0"/>
                <a:buChar char="□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s-ES" sz="1100" smtClean="0">
                  <a:solidFill>
                    <a:srgbClr val="000000"/>
                  </a:solidFill>
                  <a:cs typeface="+mn-cs"/>
                </a:rPr>
                <a:t>p</a:t>
              </a:r>
            </a:p>
          </p:txBody>
        </p:sp>
        <p:sp>
          <p:nvSpPr>
            <p:cNvPr id="12308" name="Line 15"/>
            <p:cNvSpPr>
              <a:spLocks noChangeShapeType="1"/>
            </p:cNvSpPr>
            <p:nvPr/>
          </p:nvSpPr>
          <p:spPr bwMode="auto">
            <a:xfrm flipH="1" flipV="1">
              <a:off x="2333053" y="5165156"/>
              <a:ext cx="634405" cy="2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2309" name="Text Box 16"/>
            <p:cNvSpPr txBox="1">
              <a:spLocks noChangeArrowheads="1"/>
            </p:cNvSpPr>
            <p:nvPr/>
          </p:nvSpPr>
          <p:spPr bwMode="auto">
            <a:xfrm>
              <a:off x="2967459" y="5311531"/>
              <a:ext cx="820559" cy="24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SzPct val="90000"/>
                <a:buFont typeface="Verdana" pitchFamily="34" charset="0"/>
                <a:buChar char="●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75000"/>
                <a:buFont typeface="Verdana" pitchFamily="34" charset="0"/>
                <a:buChar char="―"/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65000"/>
                <a:buFont typeface="Verdana" pitchFamily="34" charset="0"/>
                <a:buChar char="□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s-ES" sz="1000" smtClean="0">
                  <a:solidFill>
                    <a:srgbClr val="000000"/>
                  </a:solidFill>
                  <a:cs typeface="+mn-cs"/>
                </a:rPr>
                <a:t>Bias rail</a:t>
              </a:r>
            </a:p>
          </p:txBody>
        </p:sp>
        <p:sp>
          <p:nvSpPr>
            <p:cNvPr id="12310" name="Line 17"/>
            <p:cNvSpPr>
              <a:spLocks noChangeShapeType="1"/>
            </p:cNvSpPr>
            <p:nvPr/>
          </p:nvSpPr>
          <p:spPr bwMode="auto">
            <a:xfrm flipH="1" flipV="1">
              <a:off x="2109854" y="5425481"/>
              <a:ext cx="857605" cy="22419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2311" name="Text Box 18"/>
            <p:cNvSpPr txBox="1">
              <a:spLocks noChangeArrowheads="1"/>
            </p:cNvSpPr>
            <p:nvPr/>
          </p:nvSpPr>
          <p:spPr bwMode="auto">
            <a:xfrm>
              <a:off x="2967459" y="5573708"/>
              <a:ext cx="1029866" cy="54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SzPct val="90000"/>
                <a:buFont typeface="Verdana" pitchFamily="34" charset="0"/>
                <a:buChar char="●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75000"/>
                <a:buFont typeface="Verdana" pitchFamily="34" charset="0"/>
                <a:buChar char="―"/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65000"/>
                <a:buFont typeface="Verdana" pitchFamily="34" charset="0"/>
                <a:buChar char="□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s-ES" sz="1000" smtClean="0">
                  <a:solidFill>
                    <a:srgbClr val="000000"/>
                  </a:solidFill>
                  <a:cs typeface="+mn-cs"/>
                </a:rPr>
                <a:t>Polysilicon “bridge/gate”</a:t>
              </a:r>
            </a:p>
          </p:txBody>
        </p:sp>
        <p:sp>
          <p:nvSpPr>
            <p:cNvPr id="12312" name="Line 19"/>
            <p:cNvSpPr>
              <a:spLocks noChangeShapeType="1"/>
            </p:cNvSpPr>
            <p:nvPr/>
          </p:nvSpPr>
          <p:spPr bwMode="auto">
            <a:xfrm flipH="1" flipV="1">
              <a:off x="2109854" y="5798829"/>
              <a:ext cx="894650" cy="2973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2313" name="Text Box 20"/>
            <p:cNvSpPr txBox="1">
              <a:spLocks noChangeArrowheads="1"/>
            </p:cNvSpPr>
            <p:nvPr/>
          </p:nvSpPr>
          <p:spPr bwMode="auto">
            <a:xfrm>
              <a:off x="3005430" y="5983187"/>
              <a:ext cx="696456" cy="244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SzPct val="90000"/>
                <a:buFont typeface="Verdana" pitchFamily="34" charset="0"/>
                <a:buChar char="●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75000"/>
                <a:buFont typeface="Verdana" pitchFamily="34" charset="0"/>
                <a:buChar char="―"/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65000"/>
                <a:buFont typeface="Verdana" pitchFamily="34" charset="0"/>
                <a:buChar char="□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s-ES" sz="1000" smtClean="0">
                  <a:solidFill>
                    <a:srgbClr val="000000"/>
                  </a:solidFill>
                  <a:cs typeface="+mn-cs"/>
                </a:rPr>
                <a:t>Implant</a:t>
              </a:r>
            </a:p>
          </p:txBody>
        </p:sp>
        <p:sp>
          <p:nvSpPr>
            <p:cNvPr id="12314" name="Line 22"/>
            <p:cNvSpPr>
              <a:spLocks noChangeShapeType="1"/>
            </p:cNvSpPr>
            <p:nvPr/>
          </p:nvSpPr>
          <p:spPr bwMode="auto">
            <a:xfrm>
              <a:off x="1941297" y="5507006"/>
              <a:ext cx="926" cy="13247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sm" len="sm"/>
              <a:tailEnd type="arrow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mtClean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12315" name="Text Box 23"/>
            <p:cNvSpPr txBox="1">
              <a:spLocks noChangeArrowheads="1"/>
            </p:cNvSpPr>
            <p:nvPr/>
          </p:nvSpPr>
          <p:spPr bwMode="auto">
            <a:xfrm>
              <a:off x="1842200" y="5481993"/>
              <a:ext cx="66682" cy="160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/>
            <a:lstStyle>
              <a:lvl1pPr eaLnBrk="0" hangingPunct="0">
                <a:spcBef>
                  <a:spcPct val="20000"/>
                </a:spcBef>
                <a:buClr>
                  <a:schemeClr val="tx1"/>
                </a:buClr>
                <a:buSzPct val="90000"/>
                <a:buFont typeface="Verdana" pitchFamily="34" charset="0"/>
                <a:buChar char="●"/>
                <a:defRPr sz="20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tx1"/>
                </a:buClr>
                <a:buSzPct val="75000"/>
                <a:buFont typeface="Verdana" pitchFamily="34" charset="0"/>
                <a:buChar char="―"/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SzPct val="65000"/>
                <a:buFont typeface="Verdana" pitchFamily="34" charset="0"/>
                <a:buChar char="□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bg2"/>
                </a:buClr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s-ES" sz="1100" smtClean="0">
                  <a:solidFill>
                    <a:srgbClr val="000000"/>
                  </a:solidFill>
                  <a:cs typeface="+mn-cs"/>
                </a:rPr>
                <a:t>s</a:t>
              </a:r>
            </a:p>
          </p:txBody>
        </p:sp>
      </p:grpSp>
      <p:pic>
        <p:nvPicPr>
          <p:cNvPr id="12296" name="3 Imagen" descr="lowR4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157788"/>
            <a:ext cx="142240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1 Imagen" descr="P105015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8" y="2759075"/>
            <a:ext cx="2665412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6" descr="cross_section"/>
          <p:cNvPicPr>
            <a:picLocks noChangeAspect="1" noChangeArrowheads="1"/>
          </p:cNvPicPr>
          <p:nvPr/>
        </p:nvPicPr>
        <p:blipFill>
          <a:blip r:embed="rId5">
            <a:lum bright="-40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3"/>
          <a:stretch>
            <a:fillRect/>
          </a:stretch>
        </p:blipFill>
        <p:spPr bwMode="auto">
          <a:xfrm>
            <a:off x="2916238" y="3263900"/>
            <a:ext cx="3024187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3 Marcador de contenido" descr="maks_1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87638"/>
            <a:ext cx="208756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0" name="AutoShape 41"/>
          <p:cNvSpPr>
            <a:spLocks noChangeArrowheads="1"/>
          </p:cNvSpPr>
          <p:nvPr/>
        </p:nvSpPr>
        <p:spPr bwMode="auto">
          <a:xfrm>
            <a:off x="4140200" y="5734050"/>
            <a:ext cx="720725" cy="142875"/>
          </a:xfrm>
          <a:prstGeom prst="chevron">
            <a:avLst>
              <a:gd name="adj" fmla="val 12611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90000"/>
              <a:buFont typeface="Verdana" pitchFamily="34" charset="0"/>
              <a:buChar char="●"/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Verdana" pitchFamily="34" charset="0"/>
              <a:buChar char="□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 smtClean="0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8432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052736"/>
            <a:ext cx="5770563" cy="5184775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altLang="es-ES" dirty="0" smtClean="0"/>
              <a:t>Characterization of microelectronic devices degradation with radiation</a:t>
            </a:r>
          </a:p>
          <a:p>
            <a:pPr>
              <a:spcBef>
                <a:spcPts val="600"/>
              </a:spcBef>
              <a:defRPr/>
            </a:pPr>
            <a:r>
              <a:rPr lang="es-ES_tradnl" altLang="es-ES" dirty="0" err="1" smtClean="0"/>
              <a:t>Simulation</a:t>
            </a:r>
            <a:r>
              <a:rPr lang="es-ES_tradnl" altLang="es-ES" dirty="0" smtClean="0"/>
              <a:t> of </a:t>
            </a:r>
            <a:r>
              <a:rPr lang="es-ES_tradnl" altLang="es-ES" dirty="0" err="1"/>
              <a:t>r</a:t>
            </a:r>
            <a:r>
              <a:rPr lang="es-ES_tradnl" altLang="es-ES" dirty="0" err="1" smtClean="0"/>
              <a:t>adiation</a:t>
            </a:r>
            <a:r>
              <a:rPr lang="es-ES_tradnl" altLang="es-ES" dirty="0" smtClean="0"/>
              <a:t> </a:t>
            </a:r>
            <a:r>
              <a:rPr lang="es-ES_tradnl" altLang="es-ES" dirty="0" err="1" smtClean="0"/>
              <a:t>effects</a:t>
            </a:r>
            <a:r>
              <a:rPr lang="es-ES_tradnl" altLang="es-ES" dirty="0" smtClean="0"/>
              <a:t> in </a:t>
            </a:r>
            <a:r>
              <a:rPr lang="es-ES_tradnl" altLang="es-ES" dirty="0" err="1" smtClean="0"/>
              <a:t>microelectronic</a:t>
            </a:r>
            <a:r>
              <a:rPr lang="es-ES_tradnl" altLang="es-ES" dirty="0" smtClean="0"/>
              <a:t> </a:t>
            </a:r>
            <a:r>
              <a:rPr lang="es-ES_tradnl" altLang="es-ES" dirty="0" err="1" smtClean="0"/>
              <a:t>devices</a:t>
            </a:r>
            <a:endParaRPr lang="en-US" altLang="es-ES" dirty="0" smtClean="0"/>
          </a:p>
          <a:p>
            <a:pPr lvl="1">
              <a:spcBef>
                <a:spcPts val="600"/>
              </a:spcBef>
              <a:defRPr/>
            </a:pPr>
            <a:r>
              <a:rPr lang="en-US" altLang="es-ES" dirty="0" smtClean="0"/>
              <a:t>TID, displacement, SEE</a:t>
            </a:r>
          </a:p>
          <a:p>
            <a:pPr>
              <a:spcBef>
                <a:spcPts val="600"/>
              </a:spcBef>
              <a:defRPr/>
            </a:pPr>
            <a:r>
              <a:rPr lang="en-US" altLang="es-ES" dirty="0" smtClean="0"/>
              <a:t>Modeling radiation degradation</a:t>
            </a:r>
          </a:p>
          <a:p>
            <a:pPr>
              <a:spcBef>
                <a:spcPts val="600"/>
              </a:spcBef>
              <a:defRPr/>
            </a:pPr>
            <a:endParaRPr lang="es-ES_tradnl" altLang="es-ES" dirty="0" smtClean="0"/>
          </a:p>
          <a:p>
            <a:pPr>
              <a:spcBef>
                <a:spcPts val="600"/>
              </a:spcBef>
              <a:defRPr/>
            </a:pPr>
            <a:endParaRPr lang="es-ES_tradnl" altLang="es-ES" dirty="0"/>
          </a:p>
          <a:p>
            <a:pPr>
              <a:spcBef>
                <a:spcPts val="600"/>
              </a:spcBef>
              <a:defRPr/>
            </a:pPr>
            <a:endParaRPr lang="es-ES_tradnl" altLang="es-ES" dirty="0" smtClean="0"/>
          </a:p>
          <a:p>
            <a:pPr marL="0" indent="0">
              <a:spcBef>
                <a:spcPts val="600"/>
              </a:spcBef>
              <a:buNone/>
              <a:defRPr/>
            </a:pPr>
            <a:endParaRPr lang="es-ES_tradnl" altLang="es-ES" dirty="0" smtClean="0"/>
          </a:p>
          <a:p>
            <a:pPr marL="0" indent="0">
              <a:spcBef>
                <a:spcPts val="600"/>
              </a:spcBef>
              <a:buNone/>
              <a:defRPr/>
            </a:pPr>
            <a:endParaRPr lang="es-ES_tradnl" altLang="es-ES" dirty="0" smtClean="0"/>
          </a:p>
          <a:p>
            <a:pPr>
              <a:spcBef>
                <a:spcPts val="600"/>
              </a:spcBef>
              <a:defRPr/>
            </a:pPr>
            <a:r>
              <a:rPr lang="es-ES_tradnl" altLang="es-ES" dirty="0" err="1" smtClean="0"/>
              <a:t>Radiation</a:t>
            </a:r>
            <a:r>
              <a:rPr lang="es-ES_tradnl" altLang="es-ES" dirty="0" smtClean="0"/>
              <a:t> </a:t>
            </a:r>
            <a:r>
              <a:rPr lang="es-ES_tradnl" altLang="es-ES" dirty="0" err="1" smtClean="0"/>
              <a:t>hardening</a:t>
            </a:r>
            <a:endParaRPr lang="es-ES_tradnl" altLang="es-ES" dirty="0" smtClean="0"/>
          </a:p>
          <a:p>
            <a:pPr>
              <a:spcBef>
                <a:spcPts val="600"/>
              </a:spcBef>
              <a:defRPr/>
            </a:pPr>
            <a:r>
              <a:rPr lang="es-ES_tradnl" altLang="es-ES" dirty="0" err="1" smtClean="0"/>
              <a:t>Development</a:t>
            </a:r>
            <a:r>
              <a:rPr lang="es-ES_tradnl" altLang="es-ES" dirty="0" smtClean="0"/>
              <a:t> of rad-</a:t>
            </a:r>
            <a:r>
              <a:rPr lang="es-ES_tradnl" altLang="es-ES" dirty="0" err="1" smtClean="0"/>
              <a:t>hard</a:t>
            </a:r>
            <a:r>
              <a:rPr lang="es-ES_tradnl" altLang="es-ES" dirty="0" smtClean="0"/>
              <a:t> </a:t>
            </a:r>
            <a:r>
              <a:rPr lang="es-ES_tradnl" altLang="es-ES" dirty="0" err="1" smtClean="0"/>
              <a:t>technologies</a:t>
            </a:r>
            <a:endParaRPr lang="en-US" altLang="es-ES" dirty="0" smtClean="0"/>
          </a:p>
          <a:p>
            <a:pPr>
              <a:spcBef>
                <a:spcPts val="600"/>
              </a:spcBef>
              <a:defRPr/>
            </a:pPr>
            <a:endParaRPr lang="en-US" altLang="es-ES" dirty="0" smtClean="0"/>
          </a:p>
          <a:p>
            <a:pPr>
              <a:spcBef>
                <a:spcPts val="600"/>
              </a:spcBef>
              <a:defRPr/>
            </a:pPr>
            <a:endParaRPr lang="en-US" altLang="es-ES" dirty="0" smtClean="0"/>
          </a:p>
          <a:p>
            <a:pPr marL="0" indent="0">
              <a:spcBef>
                <a:spcPts val="600"/>
              </a:spcBef>
              <a:buFont typeface="Verdana" pitchFamily="34" charset="0"/>
              <a:buNone/>
              <a:defRPr/>
            </a:pPr>
            <a:endParaRPr lang="en-US" altLang="es-ES" dirty="0" smtClean="0"/>
          </a:p>
        </p:txBody>
      </p:sp>
      <p:pic>
        <p:nvPicPr>
          <p:cNvPr id="2458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549" y="3332284"/>
            <a:ext cx="3611059" cy="1536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581" name="Group 17"/>
          <p:cNvGrpSpPr>
            <a:grpSpLocks/>
          </p:cNvGrpSpPr>
          <p:nvPr/>
        </p:nvGrpSpPr>
        <p:grpSpPr bwMode="auto">
          <a:xfrm>
            <a:off x="6011863" y="3097213"/>
            <a:ext cx="2936875" cy="1535112"/>
            <a:chOff x="4059" y="1976"/>
            <a:chExt cx="1701" cy="889"/>
          </a:xfrm>
        </p:grpSpPr>
        <p:pic>
          <p:nvPicPr>
            <p:cNvPr id="24586" name="Picture 11" descr="Gummel_CompSimMeas_efectoaceptorNit_sigma-e-h1e-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65" b="1523"/>
            <a:stretch>
              <a:fillRect/>
            </a:stretch>
          </p:blipFill>
          <p:spPr bwMode="auto">
            <a:xfrm>
              <a:off x="4059" y="1976"/>
              <a:ext cx="1701" cy="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4587" name="Group 14"/>
            <p:cNvGrpSpPr>
              <a:grpSpLocks/>
            </p:cNvGrpSpPr>
            <p:nvPr/>
          </p:nvGrpSpPr>
          <p:grpSpPr bwMode="auto">
            <a:xfrm>
              <a:off x="4513" y="2404"/>
              <a:ext cx="590" cy="300"/>
              <a:chOff x="1973" y="1805"/>
              <a:chExt cx="1678" cy="854"/>
            </a:xfrm>
          </p:grpSpPr>
          <p:sp>
            <p:nvSpPr>
              <p:cNvPr id="24588" name="Line 12"/>
              <p:cNvSpPr>
                <a:spLocks noChangeShapeType="1"/>
              </p:cNvSpPr>
              <p:nvPr/>
            </p:nvSpPr>
            <p:spPr bwMode="auto">
              <a:xfrm flipH="1" flipV="1">
                <a:off x="2971" y="2115"/>
                <a:ext cx="453" cy="5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89" name="Text Box 13"/>
              <p:cNvSpPr txBox="1">
                <a:spLocks noChangeArrowheads="1"/>
              </p:cNvSpPr>
              <p:nvPr/>
            </p:nvSpPr>
            <p:spPr bwMode="auto">
              <a:xfrm>
                <a:off x="1973" y="1805"/>
                <a:ext cx="1678" cy="4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Verdana" pitchFamily="34" charset="0"/>
                  <a:buChar char="●"/>
                  <a:defRPr sz="2000">
                    <a:solidFill>
                      <a:schemeClr val="tx1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tx1"/>
                  </a:buClr>
                  <a:buSzPct val="75000"/>
                  <a:buFont typeface="Verdana" pitchFamily="34" charset="0"/>
                  <a:buChar char="―"/>
                  <a:defRPr>
                    <a:solidFill>
                      <a:schemeClr val="tx1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tx1"/>
                  </a:buClr>
                  <a:buSzPct val="65000"/>
                  <a:buFont typeface="Verdana" pitchFamily="34" charset="0"/>
                  <a:buChar char="□"/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Verdana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fr-FR" altLang="es-ES" sz="400">
                    <a:latin typeface="Arial" pitchFamily="34" charset="0"/>
                  </a:rPr>
                  <a:t>Increased irradiation dose</a:t>
                </a:r>
              </a:p>
              <a:p>
                <a:pPr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fr-FR" altLang="es-ES" sz="400">
                    <a:latin typeface="Arial" pitchFamily="34" charset="0"/>
                  </a:rPr>
                  <a:t>Increased Nit concentration</a:t>
                </a:r>
              </a:p>
            </p:txBody>
          </p:sp>
        </p:grpSp>
      </p:grpSp>
      <p:pic>
        <p:nvPicPr>
          <p:cNvPr id="24582" name="Picture 16" descr="sim_LDM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4632325"/>
            <a:ext cx="2236788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1"/>
              </a:buClr>
              <a:buSzPct val="90000"/>
              <a:buFont typeface="Verdana" pitchFamily="34" charset="0"/>
              <a:buChar char="●"/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Verdana" pitchFamily="34" charset="0"/>
              <a:buChar char="―"/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Verdana" pitchFamily="34" charset="0"/>
              <a:buChar char="□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ES" altLang="es-ES"/>
          </a:p>
        </p:txBody>
      </p:sp>
      <p:pic>
        <p:nvPicPr>
          <p:cNvPr id="24584" name="Picture 5" descr="Cerenkof_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893888"/>
            <a:ext cx="1087438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23" descr="placa_z_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88" y="1268413"/>
            <a:ext cx="2233612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476672"/>
            <a:ext cx="8566150" cy="587375"/>
          </a:xfrm>
        </p:spPr>
        <p:txBody>
          <a:bodyPr/>
          <a:lstStyle/>
          <a:p>
            <a:r>
              <a:rPr lang="en-US" altLang="es-ES" dirty="0" smtClean="0"/>
              <a:t>Radiation Effects Studies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86161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4"/>
          <p:cNvSpPr txBox="1">
            <a:spLocks noChangeArrowheads="1"/>
          </p:cNvSpPr>
          <p:nvPr/>
        </p:nvSpPr>
        <p:spPr>
          <a:xfrm>
            <a:off x="0" y="476671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eaLnBrk="1" hangingPunct="1">
              <a:defRPr sz="2400" b="1">
                <a:solidFill>
                  <a:srgbClr val="3164AB"/>
                </a:solidFill>
                <a:latin typeface="+mj-lt"/>
                <a:ea typeface="+mj-ea"/>
                <a:cs typeface="+mj-cs"/>
              </a:defRPr>
            </a:lvl1pPr>
            <a:lvl2pPr eaLnBrk="0" hangingPunct="0">
              <a:defRPr sz="2400" b="1">
                <a:solidFill>
                  <a:srgbClr val="3164AB"/>
                </a:solidFill>
              </a:defRPr>
            </a:lvl2pPr>
            <a:lvl3pPr eaLnBrk="0" hangingPunct="0">
              <a:defRPr sz="2400" b="1">
                <a:solidFill>
                  <a:srgbClr val="3164AB"/>
                </a:solidFill>
              </a:defRPr>
            </a:lvl3pPr>
            <a:lvl4pPr eaLnBrk="0" hangingPunct="0">
              <a:defRPr sz="2400" b="1">
                <a:solidFill>
                  <a:srgbClr val="3164AB"/>
                </a:solidFill>
              </a:defRPr>
            </a:lvl4pPr>
            <a:lvl5pPr eaLnBrk="0" hangingPunct="0">
              <a:defRPr sz="2400" b="1">
                <a:solidFill>
                  <a:srgbClr val="3164AB"/>
                </a:solidFill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164AB"/>
                </a:solidFill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164AB"/>
                </a:solidFill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164AB"/>
                </a:solidFill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164AB"/>
                </a:solidFill>
              </a:defRPr>
            </a:lvl9pPr>
          </a:lstStyle>
          <a:p>
            <a:r>
              <a:rPr lang="en-US" altLang="ja-JP" dirty="0"/>
              <a:t>Micro-Channel </a:t>
            </a:r>
            <a:r>
              <a:rPr lang="en-US" altLang="ja-JP" dirty="0" smtClean="0"/>
              <a:t>Cooling (with DESY)</a:t>
            </a:r>
            <a:endParaRPr lang="en-US" dirty="0"/>
          </a:p>
        </p:txBody>
      </p:sp>
      <p:sp>
        <p:nvSpPr>
          <p:cNvPr id="11" name="3 CuadroTexto"/>
          <p:cNvSpPr txBox="1"/>
          <p:nvPr/>
        </p:nvSpPr>
        <p:spPr>
          <a:xfrm>
            <a:off x="149782" y="1196752"/>
            <a:ext cx="60784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Objective:</a:t>
            </a:r>
            <a:endParaRPr lang="en-US" sz="1800" dirty="0">
              <a:solidFill>
                <a:srgbClr val="FF0000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latin typeface="Calibri"/>
              </a:rPr>
              <a:t>Reduce the mass of the cooling systems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latin typeface="Calibri"/>
              </a:rPr>
              <a:t>Cool only the detectors </a:t>
            </a:r>
            <a:r>
              <a:rPr lang="en-US" sz="1800" dirty="0" smtClean="0">
                <a:latin typeface="Calibri"/>
              </a:rPr>
              <a:t>increases </a:t>
            </a:r>
            <a:r>
              <a:rPr lang="en-US" sz="1800" dirty="0">
                <a:latin typeface="Calibri"/>
              </a:rPr>
              <a:t>efficiency</a:t>
            </a:r>
          </a:p>
        </p:txBody>
      </p:sp>
      <p:sp>
        <p:nvSpPr>
          <p:cNvPr id="226" name="3 CuadroTexto"/>
          <p:cNvSpPr txBox="1"/>
          <p:nvPr/>
        </p:nvSpPr>
        <p:spPr>
          <a:xfrm>
            <a:off x="142880" y="2263900"/>
            <a:ext cx="60784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Technology being developed:</a:t>
            </a:r>
            <a:endParaRPr lang="en-US" sz="1800" dirty="0">
              <a:solidFill>
                <a:srgbClr val="FF0000"/>
              </a:solidFill>
              <a:latin typeface="Calibri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latin typeface="Calibri"/>
              </a:rPr>
              <a:t>Micro-channel generation 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/>
              </a:rPr>
              <a:t>Deep Reactive Ion Etching (DRIE)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Clr>
                <a:srgbClr val="FC8004"/>
              </a:buClr>
              <a:buFont typeface="Wingdings" panose="05000000000000000000" pitchFamily="2" charset="2"/>
              <a:buChar char="ü"/>
            </a:pPr>
            <a:r>
              <a:rPr lang="en-US" sz="1800" dirty="0">
                <a:latin typeface="Calibri"/>
              </a:rPr>
              <a:t>Wafer bonding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Wingdings" panose="05000000000000000000" pitchFamily="2" charset="2"/>
              <a:buChar char="Ø"/>
            </a:pPr>
            <a:r>
              <a:rPr lang="en-US" sz="1800" dirty="0">
                <a:latin typeface="Calibri"/>
              </a:rPr>
              <a:t>Anodic bonding (Si-SiO</a:t>
            </a:r>
            <a:r>
              <a:rPr lang="en-US" sz="1800" baseline="-30000" dirty="0">
                <a:latin typeface="Calibri"/>
              </a:rPr>
              <a:t>2</a:t>
            </a:r>
            <a:r>
              <a:rPr lang="en-US" sz="1800" dirty="0">
                <a:latin typeface="Calibri"/>
              </a:rPr>
              <a:t>)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"/>
              </a:rPr>
              <a:t>Fusion </a:t>
            </a:r>
            <a:r>
              <a:rPr lang="en-US" sz="1800" dirty="0">
                <a:latin typeface="Calibri"/>
              </a:rPr>
              <a:t>bonding (Si-Si)</a:t>
            </a:r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Calibri"/>
              </a:rPr>
              <a:t>Eutectic </a:t>
            </a:r>
            <a:r>
              <a:rPr lang="en-US" sz="1800" dirty="0">
                <a:latin typeface="Calibri"/>
              </a:rPr>
              <a:t>bonding (Metal-Metal)</a:t>
            </a:r>
          </a:p>
        </p:txBody>
      </p:sp>
      <p:sp>
        <p:nvSpPr>
          <p:cNvPr id="227" name="3 CuadroTexto"/>
          <p:cNvSpPr txBox="1"/>
          <p:nvPr/>
        </p:nvSpPr>
        <p:spPr>
          <a:xfrm>
            <a:off x="142880" y="4324892"/>
            <a:ext cx="6078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Fluidics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rgbClr val="3164AB"/>
              </a:buClr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Cooling Power</a:t>
            </a:r>
            <a:endParaRPr lang="en-US" sz="18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228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9" t="9306" r="11667" b="9306"/>
          <a:stretch>
            <a:fillRect/>
          </a:stretch>
        </p:blipFill>
        <p:spPr bwMode="auto">
          <a:xfrm>
            <a:off x="4860032" y="2852936"/>
            <a:ext cx="224948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324373"/>
            <a:ext cx="169545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0" name="8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663" y="1324373"/>
            <a:ext cx="1695450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o 3"/>
          <p:cNvGrpSpPr/>
          <p:nvPr/>
        </p:nvGrpSpPr>
        <p:grpSpPr>
          <a:xfrm>
            <a:off x="251520" y="5030706"/>
            <a:ext cx="6246813" cy="1095375"/>
            <a:chOff x="2667000" y="5661025"/>
            <a:chExt cx="6246813" cy="1095375"/>
          </a:xfrm>
        </p:grpSpPr>
        <p:pic>
          <p:nvPicPr>
            <p:cNvPr id="233" name="10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1" r="7101"/>
            <a:stretch>
              <a:fillRect/>
            </a:stretch>
          </p:blipFill>
          <p:spPr bwMode="auto">
            <a:xfrm>
              <a:off x="2667000" y="5661025"/>
              <a:ext cx="1617663" cy="1095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4" name="11 Imagen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74" r="8174"/>
            <a:stretch>
              <a:fillRect/>
            </a:stretch>
          </p:blipFill>
          <p:spPr bwMode="auto">
            <a:xfrm>
              <a:off x="4284663" y="5661025"/>
              <a:ext cx="1576387" cy="1095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" name="12 Imagen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96" r="8096"/>
            <a:stretch>
              <a:fillRect/>
            </a:stretch>
          </p:blipFill>
          <p:spPr bwMode="auto">
            <a:xfrm>
              <a:off x="5795963" y="5661025"/>
              <a:ext cx="1579562" cy="1095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5" name="14 Imagen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08" r="7408"/>
            <a:stretch>
              <a:fillRect/>
            </a:stretch>
          </p:blipFill>
          <p:spPr bwMode="auto">
            <a:xfrm>
              <a:off x="7308850" y="5661025"/>
              <a:ext cx="1604963" cy="1095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" name="3 Marcador de contenido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98"/>
          <a:stretch/>
        </p:blipFill>
        <p:spPr>
          <a:xfrm>
            <a:off x="7181527" y="2844195"/>
            <a:ext cx="1772192" cy="1768404"/>
          </a:xfrm>
          <a:prstGeom prst="rect">
            <a:avLst/>
          </a:prstGeom>
        </p:spPr>
      </p:pic>
      <p:pic>
        <p:nvPicPr>
          <p:cNvPr id="18" name="3 Marcador de contenido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0" t="14957" b="19712"/>
          <a:stretch/>
        </p:blipFill>
        <p:spPr>
          <a:xfrm>
            <a:off x="6601488" y="4810814"/>
            <a:ext cx="2352231" cy="134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578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7" name="Rectangle 7"/>
          <p:cNvSpPr>
            <a:spLocks noGrp="1" noChangeArrowheads="1"/>
          </p:cNvSpPr>
          <p:nvPr>
            <p:ph type="title"/>
          </p:nvPr>
        </p:nvSpPr>
        <p:spPr>
          <a:xfrm>
            <a:off x="323528" y="476250"/>
            <a:ext cx="8229600" cy="57626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altLang="en-US" kern="1200" dirty="0" err="1"/>
              <a:t>Flipchip</a:t>
            </a:r>
            <a:r>
              <a:rPr lang="es-ES_tradnl" altLang="en-US" kern="1200" dirty="0"/>
              <a:t> </a:t>
            </a:r>
            <a:r>
              <a:rPr lang="es-ES_tradnl" altLang="en-US" kern="1200" dirty="0" err="1"/>
              <a:t>Packaging</a:t>
            </a:r>
            <a:endParaRPr lang="en-US" altLang="en-US" kern="1200" dirty="0"/>
          </a:p>
        </p:txBody>
      </p:sp>
      <p:sp>
        <p:nvSpPr>
          <p:cNvPr id="51208" name="Rectangle 8"/>
          <p:cNvSpPr>
            <a:spLocks noGrp="1" noChangeArrowheads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en-US" altLang="en-US" sz="1800" smtClean="0"/>
              <a:t>Sn/Ag and Sn/Pb bump electroplating</a:t>
            </a:r>
          </a:p>
          <a:p>
            <a:r>
              <a:rPr lang="en-US" altLang="en-US" sz="1800" smtClean="0"/>
              <a:t>TiW/Cu electroplated UBM</a:t>
            </a:r>
          </a:p>
          <a:p>
            <a:r>
              <a:rPr lang="en-US" altLang="en-US" sz="1800" smtClean="0"/>
              <a:t>Ni/Au electroless UBM</a:t>
            </a:r>
          </a:p>
          <a:p>
            <a:r>
              <a:rPr lang="es-ES_tradnl" altLang="en-US" sz="1800" smtClean="0"/>
              <a:t>SET FC150 Pick&amp;Place</a:t>
            </a:r>
          </a:p>
          <a:p>
            <a:r>
              <a:rPr lang="es-ES_tradnl" altLang="en-US" sz="1800" smtClean="0"/>
              <a:t>1 micron placing accuracy</a:t>
            </a:r>
          </a:p>
          <a:p>
            <a:r>
              <a:rPr lang="es-ES_tradnl" altLang="en-US" sz="1800" smtClean="0"/>
              <a:t>Reflow in formic acid</a:t>
            </a:r>
          </a:p>
          <a:p>
            <a:endParaRPr lang="es-ES_tradnl" altLang="en-US" sz="1800" smtClean="0"/>
          </a:p>
          <a:p>
            <a:endParaRPr lang="en-US" altLang="en-US" sz="1800" smtClean="0"/>
          </a:p>
          <a:p>
            <a:endParaRPr lang="en-US" altLang="en-US" sz="1800" smtClean="0"/>
          </a:p>
          <a:p>
            <a:endParaRPr lang="en-US" altLang="en-US" sz="1800" smtClean="0"/>
          </a:p>
        </p:txBody>
      </p:sp>
      <p:pic>
        <p:nvPicPr>
          <p:cNvPr id="51204" name="Picture 6" descr="sn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060825"/>
            <a:ext cx="269875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12" descr="2335_1_reflow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412875"/>
            <a:ext cx="2698750" cy="235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2" descr="C:\Users\enric2\Documents\ENRIC CNM\PROJECTES\GICSERV\2011\fotos\P11606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573463"/>
            <a:ext cx="3870325" cy="24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628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themeCNM">
  <a:themeElements>
    <a:clrScheme name="powerpointthemeCNM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powerpointthemeCN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164AB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164AB"/>
          </a:buClr>
          <a:buSzPct val="75000"/>
          <a:buFont typeface="Wingdings" pitchFamily="2" charset="2"/>
          <a:buNone/>
          <a:tabLst/>
          <a:defRPr kumimoji="0" lang="en-GB" alt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3164AB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164AB"/>
          </a:buClr>
          <a:buSzPct val="75000"/>
          <a:buFont typeface="Wingdings" pitchFamily="2" charset="2"/>
          <a:buNone/>
          <a:tabLst/>
          <a:defRPr kumimoji="0" lang="en-GB" altLang="es-E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pitchFamily="34" charset="0"/>
          </a:defRPr>
        </a:defPPr>
      </a:lstStyle>
    </a:lnDef>
  </a:objectDefaults>
  <a:extraClrSchemeLst>
    <a:extraClrScheme>
      <a:clrScheme name="powerpointthemeCNM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themeCNM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themeCNM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themeCNM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5097</TotalTime>
  <Words>875</Words>
  <Application>Microsoft Office PowerPoint</Application>
  <PresentationFormat>Presentación en pantalla (4:3)</PresentationFormat>
  <Paragraphs>231</Paragraphs>
  <Slides>21</Slides>
  <Notes>0</Notes>
  <HiddenSlides>1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21</vt:i4>
      </vt:variant>
    </vt:vector>
  </HeadingPairs>
  <TitlesOfParts>
    <vt:vector size="24" baseType="lpstr">
      <vt:lpstr>powerpointthemeCNM</vt:lpstr>
      <vt:lpstr>CorelDRAW</vt:lpstr>
      <vt:lpstr>PHOTO-PAINT</vt:lpstr>
      <vt:lpstr>Radiation Detectors Group RDG IMB-CNM, Barcelona</vt:lpstr>
      <vt:lpstr>Introducing IMB-CNM, CSIC</vt:lpstr>
      <vt:lpstr>IMB-CNM Research Facilities</vt:lpstr>
      <vt:lpstr>Radiation Detectors Group (RDG)</vt:lpstr>
      <vt:lpstr>CNM’s Capabilities</vt:lpstr>
      <vt:lpstr>Radiation Detectors R&amp;D at CNM</vt:lpstr>
      <vt:lpstr>Radiation Effects Studies</vt:lpstr>
      <vt:lpstr>Presentación de PowerPoint</vt:lpstr>
      <vt:lpstr>Flipchip Packaging</vt:lpstr>
      <vt:lpstr>3D Rapid Manufacturing</vt:lpstr>
      <vt:lpstr>New technological line: Printed Electronics</vt:lpstr>
      <vt:lpstr>Presentación de PowerPoint</vt:lpstr>
      <vt:lpstr>Si-GEMS Nanomigas Project Objectives </vt:lpstr>
      <vt:lpstr>Experiments</vt:lpstr>
      <vt:lpstr>Resistance Measurement</vt:lpstr>
      <vt:lpstr>CNM758: Visual Inspection</vt:lpstr>
      <vt:lpstr>Results</vt:lpstr>
      <vt:lpstr>Presentación de PowerPoint</vt:lpstr>
      <vt:lpstr>Conclusions on Si-GEMs</vt:lpstr>
      <vt:lpstr>ATOMGEM: Preliminary tests</vt:lpstr>
      <vt:lpstr>SU8: Results</vt:lpstr>
    </vt:vector>
  </TitlesOfParts>
  <Company>cnm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pc6129</dc:creator>
  <cp:lastModifiedBy>manolo</cp:lastModifiedBy>
  <cp:revision>379</cp:revision>
  <cp:lastPrinted>2016-07-19T17:51:17Z</cp:lastPrinted>
  <dcterms:created xsi:type="dcterms:W3CDTF">2009-06-01T23:12:19Z</dcterms:created>
  <dcterms:modified xsi:type="dcterms:W3CDTF">2016-10-27T11:14:47Z</dcterms:modified>
</cp:coreProperties>
</file>