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rels" ContentType="application/vnd.openxmlformats-package.relationships+xml"/>
  <Default Extension="gif" ContentType="image/gi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8"/>
  </p:notesMasterIdLst>
  <p:sldIdLst>
    <p:sldId id="256" r:id="rId2"/>
    <p:sldId id="290" r:id="rId3"/>
    <p:sldId id="331" r:id="rId4"/>
    <p:sldId id="258" r:id="rId5"/>
    <p:sldId id="273" r:id="rId6"/>
    <p:sldId id="274" r:id="rId7"/>
    <p:sldId id="259" r:id="rId8"/>
    <p:sldId id="329" r:id="rId9"/>
    <p:sldId id="261" r:id="rId10"/>
    <p:sldId id="275" r:id="rId11"/>
    <p:sldId id="283" r:id="rId12"/>
    <p:sldId id="284" r:id="rId13"/>
    <p:sldId id="262" r:id="rId14"/>
    <p:sldId id="285" r:id="rId15"/>
    <p:sldId id="263" r:id="rId16"/>
    <p:sldId id="286" r:id="rId17"/>
    <p:sldId id="264" r:id="rId18"/>
    <p:sldId id="277" r:id="rId19"/>
    <p:sldId id="287" r:id="rId20"/>
    <p:sldId id="265" r:id="rId21"/>
    <p:sldId id="288" r:id="rId22"/>
    <p:sldId id="266" r:id="rId23"/>
    <p:sldId id="267" r:id="rId24"/>
    <p:sldId id="291" r:id="rId25"/>
    <p:sldId id="268" r:id="rId26"/>
    <p:sldId id="289" r:id="rId27"/>
    <p:sldId id="272" r:id="rId28"/>
    <p:sldId id="269" r:id="rId29"/>
    <p:sldId id="278" r:id="rId30"/>
    <p:sldId id="276" r:id="rId31"/>
    <p:sldId id="281" r:id="rId32"/>
    <p:sldId id="280" r:id="rId33"/>
    <p:sldId id="282" r:id="rId34"/>
    <p:sldId id="293" r:id="rId35"/>
    <p:sldId id="294" r:id="rId36"/>
    <p:sldId id="297" r:id="rId37"/>
    <p:sldId id="330" r:id="rId38"/>
    <p:sldId id="304" r:id="rId39"/>
    <p:sldId id="318" r:id="rId40"/>
    <p:sldId id="325" r:id="rId41"/>
    <p:sldId id="327" r:id="rId42"/>
    <p:sldId id="270" r:id="rId43"/>
    <p:sldId id="271" r:id="rId44"/>
    <p:sldId id="279" r:id="rId45"/>
    <p:sldId id="328" r:id="rId46"/>
    <p:sldId id="257" r:id="rId4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63"/>
    <p:restoredTop sz="94622"/>
  </p:normalViewPr>
  <p:slideViewPr>
    <p:cSldViewPr snapToGrid="0" snapToObjects="1">
      <p:cViewPr>
        <p:scale>
          <a:sx n="125" d="100"/>
          <a:sy n="125" d="100"/>
        </p:scale>
        <p:origin x="1032" y="5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notesMaster" Target="notesMasters/notesMaster1.xml"/><Relationship Id="rId49" Type="http://schemas.openxmlformats.org/officeDocument/2006/relationships/presProps" Target="pres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viewProps" Target="viewProps.xml"/><Relationship Id="rId51" Type="http://schemas.openxmlformats.org/officeDocument/2006/relationships/theme" Target="theme/theme1.xml"/><Relationship Id="rId5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5A177A-10C9-AF4A-B4D0-95B18DFE84B4}" type="datetimeFigureOut">
              <a:rPr lang="en-US" smtClean="0"/>
              <a:t>10/10/16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F441D5-9644-B74E-96A1-68741B6C3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305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F441D5-9644-B74E-96A1-68741B6C374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7377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f"/><Relationship Id="rId3" Type="http://schemas.openxmlformats.org/officeDocument/2006/relationships/image" Target="../media/image2.tif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f"/><Relationship Id="rId3" Type="http://schemas.openxmlformats.org/officeDocument/2006/relationships/image" Target="../media/image2.tif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f"/><Relationship Id="rId3" Type="http://schemas.openxmlformats.org/officeDocument/2006/relationships/image" Target="../media/image2.tif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f"/><Relationship Id="rId3" Type="http://schemas.openxmlformats.org/officeDocument/2006/relationships/image" Target="../media/image2.tif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f"/><Relationship Id="rId3" Type="http://schemas.openxmlformats.org/officeDocument/2006/relationships/image" Target="../media/image2.tif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f"/><Relationship Id="rId3" Type="http://schemas.openxmlformats.org/officeDocument/2006/relationships/image" Target="../media/image2.tiff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f"/><Relationship Id="rId3" Type="http://schemas.openxmlformats.org/officeDocument/2006/relationships/image" Target="../media/image2.tiff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15-10-2016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2016, October 8-14,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249" y="0"/>
            <a:ext cx="1873490" cy="129036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" y="0"/>
            <a:ext cx="2939321" cy="129091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15-10-2016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2016, October 8-14,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15-10-2016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2016, October 8-14,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16406" y="6459785"/>
            <a:ext cx="2153145" cy="365125"/>
          </a:xfrm>
        </p:spPr>
        <p:txBody>
          <a:bodyPr/>
          <a:lstStyle/>
          <a:p>
            <a:r>
              <a:rPr lang="en-US" smtClean="0"/>
              <a:t>15-10-2016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2016, October 8-14,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24048" y="6328847"/>
            <a:ext cx="767952" cy="5289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328847"/>
            <a:ext cx="1204841" cy="52915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15-10-2016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2016, October 8-14,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249" y="0"/>
            <a:ext cx="1873490" cy="129036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" y="0"/>
            <a:ext cx="2939321" cy="129091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290918" y="6459785"/>
            <a:ext cx="2278633" cy="365125"/>
          </a:xfrm>
        </p:spPr>
        <p:txBody>
          <a:bodyPr/>
          <a:lstStyle/>
          <a:p>
            <a:r>
              <a:rPr lang="en-US" smtClean="0"/>
              <a:t>15-10-2016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2016, October 8-14, 2016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24048" y="6328847"/>
            <a:ext cx="767952" cy="52892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328847"/>
            <a:ext cx="1204841" cy="52915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416406" y="6459785"/>
            <a:ext cx="2153145" cy="365125"/>
          </a:xfrm>
        </p:spPr>
        <p:txBody>
          <a:bodyPr/>
          <a:lstStyle/>
          <a:p>
            <a:r>
              <a:rPr lang="en-US" smtClean="0"/>
              <a:t>15-10-2016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2016, October 8-14, 2016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24048" y="6328847"/>
            <a:ext cx="767952" cy="52892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328847"/>
            <a:ext cx="1204841" cy="52915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416406" y="6459785"/>
            <a:ext cx="2153145" cy="365125"/>
          </a:xfrm>
        </p:spPr>
        <p:txBody>
          <a:bodyPr/>
          <a:lstStyle/>
          <a:p>
            <a:r>
              <a:rPr lang="en-US" smtClean="0"/>
              <a:t>15-10-2016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2016, October 8-14,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24048" y="6328847"/>
            <a:ext cx="767952" cy="52892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328847"/>
            <a:ext cx="1204841" cy="52915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416406" y="6459785"/>
            <a:ext cx="2153145" cy="365125"/>
          </a:xfrm>
        </p:spPr>
        <p:txBody>
          <a:bodyPr/>
          <a:lstStyle/>
          <a:p>
            <a:r>
              <a:rPr lang="en-US" smtClean="0"/>
              <a:t>15-10-2016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CHEP 2016, October 8-14, 2016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24048" y="6328847"/>
            <a:ext cx="767952" cy="52892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328847"/>
            <a:ext cx="1204841" cy="52915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15-10-2016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CHEP 2016, October 8-14, 2016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accent2"/>
          </a:solid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15-10-2016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2016, October 8-14, 2016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15-10-2016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CHEP 2016, October 8-14,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tif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tif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tif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tif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tif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tif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tif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tif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gi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tif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tif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oecd-nea.org/science/wprs/egsaatif/" TargetMode="External"/><Relationship Id="rId3" Type="http://schemas.openxmlformats.org/officeDocument/2006/relationships/image" Target="../media/image24.tif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tif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tif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tif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tif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tif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image" Target="../media/image31.tif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event/570876/" TargetMode="External"/><Relationship Id="rId3" Type="http://schemas.openxmlformats.org/officeDocument/2006/relationships/image" Target="../media/image32.jp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3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Relationship Id="rId3" Type="http://schemas.openxmlformats.org/officeDocument/2006/relationships/image" Target="../media/image38.tif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code.compeng.uni-frankfurt.de/projects/vc" TargetMode="External"/><Relationship Id="rId4" Type="http://schemas.openxmlformats.org/officeDocument/2006/relationships/image" Target="../media/image40.tif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tif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1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4.png"/><Relationship Id="rId3" Type="http://schemas.openxmlformats.org/officeDocument/2006/relationships/image" Target="../media/image45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tif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tif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tif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tiff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tif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tiff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tiff"/><Relationship Id="rId3" Type="http://schemas.openxmlformats.org/officeDocument/2006/relationships/image" Target="../media/image8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Simulation, Key Issues for the Coming Decade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Federico Carminati</a:t>
            </a:r>
            <a:endParaRPr lang="en-US" dirty="0"/>
          </a:p>
          <a:p>
            <a:r>
              <a:rPr lang="en-US" dirty="0" smtClean="0"/>
              <a:t>CERN-SFT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4080" y="5243098"/>
            <a:ext cx="1137920" cy="1073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988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Convergence (at last?)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USolids</a:t>
            </a:r>
            <a:r>
              <a:rPr lang="en-US" dirty="0" smtClean="0"/>
              <a:t> was developed to unify </a:t>
            </a:r>
            <a:r>
              <a:rPr lang="en-US" dirty="0" err="1" smtClean="0"/>
              <a:t>TGeo</a:t>
            </a:r>
            <a:r>
              <a:rPr lang="en-US" dirty="0" smtClean="0"/>
              <a:t> and GEANT4 geometry packages (or at least shape algorithms)</a:t>
            </a:r>
          </a:p>
          <a:p>
            <a:r>
              <a:rPr lang="en-US" dirty="0" err="1"/>
              <a:t>VecGeom</a:t>
            </a:r>
            <a:r>
              <a:rPr lang="en-US" dirty="0"/>
              <a:t> </a:t>
            </a:r>
            <a:r>
              <a:rPr lang="en-US" dirty="0" smtClean="0"/>
              <a:t>(AIDA I&amp;II projects) code </a:t>
            </a:r>
            <a:r>
              <a:rPr lang="en-US" dirty="0"/>
              <a:t>has been developed for </a:t>
            </a:r>
            <a:r>
              <a:rPr lang="en-US" dirty="0" smtClean="0"/>
              <a:t>GEANTV </a:t>
            </a:r>
            <a:r>
              <a:rPr lang="en-US" dirty="0" err="1"/>
              <a:t>vectorised</a:t>
            </a:r>
            <a:r>
              <a:rPr lang="en-US" dirty="0"/>
              <a:t> transport </a:t>
            </a:r>
          </a:p>
          <a:p>
            <a:r>
              <a:rPr lang="en-US" dirty="0" smtClean="0"/>
              <a:t>Now </a:t>
            </a:r>
            <a:r>
              <a:rPr lang="en-US" dirty="0" err="1" smtClean="0"/>
              <a:t>VecGeom</a:t>
            </a:r>
            <a:r>
              <a:rPr lang="en-US" dirty="0" smtClean="0"/>
              <a:t> algorithms are available both to GEANT4 and to </a:t>
            </a:r>
            <a:r>
              <a:rPr lang="en-US" dirty="0" err="1" smtClean="0"/>
              <a:t>TGeo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 err="1" smtClean="0"/>
              <a:t>USolid</a:t>
            </a:r>
            <a:r>
              <a:rPr lang="en-US" dirty="0" smtClean="0"/>
              <a:t> interface has been maintained, so the user should see no difference</a:t>
            </a:r>
          </a:p>
          <a:p>
            <a:r>
              <a:rPr lang="en-US" dirty="0" err="1" smtClean="0"/>
              <a:t>VecGeom</a:t>
            </a:r>
            <a:r>
              <a:rPr lang="en-US" dirty="0" smtClean="0"/>
              <a:t> has the potential to introduce a %-level gain for GEANT4</a:t>
            </a:r>
          </a:p>
          <a:p>
            <a:pPr lvl="1"/>
            <a:r>
              <a:rPr lang="en-US" dirty="0" smtClean="0"/>
              <a:t>Algorithm improvement and (internal) </a:t>
            </a:r>
            <a:r>
              <a:rPr lang="en-US" dirty="0" err="1" smtClean="0"/>
              <a:t>vectorisation</a:t>
            </a:r>
            <a:r>
              <a:rPr lang="en-US" dirty="0" smtClean="0"/>
              <a:t> </a:t>
            </a:r>
            <a:r>
              <a:rPr lang="en-US" dirty="0"/>
              <a:t>of some </a:t>
            </a:r>
            <a:r>
              <a:rPr lang="en-US" dirty="0" smtClean="0"/>
              <a:t>shapes </a:t>
            </a:r>
          </a:p>
          <a:p>
            <a:pPr lvl="1"/>
            <a:r>
              <a:rPr lang="en-US" dirty="0" smtClean="0"/>
              <a:t>It might </a:t>
            </a:r>
            <a:r>
              <a:rPr lang="en-US" dirty="0"/>
              <a:t>well offer substantially more benefit </a:t>
            </a:r>
            <a:r>
              <a:rPr lang="en-US" dirty="0" smtClean="0"/>
              <a:t>if its navigation system is used</a:t>
            </a:r>
          </a:p>
          <a:p>
            <a:pPr lvl="1"/>
            <a:r>
              <a:rPr lang="en-US" dirty="0" smtClean="0"/>
              <a:t>See </a:t>
            </a:r>
            <a:r>
              <a:rPr lang="en-US" dirty="0" err="1" smtClean="0"/>
              <a:t>S.Wenzel’s</a:t>
            </a:r>
            <a:r>
              <a:rPr lang="en-US" dirty="0" smtClean="0"/>
              <a:t> </a:t>
            </a:r>
            <a:r>
              <a:rPr lang="en-US" dirty="0"/>
              <a:t>talk “Accelerating Navigation in the </a:t>
            </a:r>
            <a:r>
              <a:rPr lang="en-US" dirty="0" err="1"/>
              <a:t>VecGeom</a:t>
            </a:r>
            <a:r>
              <a:rPr lang="en-US" dirty="0"/>
              <a:t> Geometry </a:t>
            </a:r>
            <a:r>
              <a:rPr lang="en-US" dirty="0" err="1" smtClean="0"/>
              <a:t>Modeller</a:t>
            </a:r>
            <a:r>
              <a:rPr lang="en-US" dirty="0"/>
              <a:t>” 12 </a:t>
            </a:r>
            <a:r>
              <a:rPr lang="en-US" dirty="0" smtClean="0"/>
              <a:t>Oct, </a:t>
            </a:r>
            <a:r>
              <a:rPr lang="en-US" dirty="0"/>
              <a:t>12:00 Sierra </a:t>
            </a:r>
            <a:r>
              <a:rPr lang="en-US" dirty="0" smtClean="0"/>
              <a:t>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-US" smtClean="0">
                <a:sym typeface="Calibri"/>
              </a:rPr>
              <a:pPr/>
              <a:t>10</a:t>
            </a:fld>
            <a:endParaRPr lang="en-US" dirty="0">
              <a:sym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50032" y="88651"/>
            <a:ext cx="46591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latin typeface="Apple Chancery"/>
                <a:cs typeface="Apple Chancery"/>
              </a:rPr>
              <a:t>One becomes two, two becomes three, and out of the third comes the one as the fourth. </a:t>
            </a:r>
            <a:r>
              <a:rPr lang="en-US" i="1" dirty="0" smtClean="0">
                <a:latin typeface="Apple Chancery"/>
                <a:cs typeface="Apple Chancery"/>
              </a:rPr>
              <a:t/>
            </a:r>
            <a:br>
              <a:rPr lang="en-US" i="1" dirty="0" smtClean="0">
                <a:latin typeface="Apple Chancery"/>
                <a:cs typeface="Apple Chancery"/>
              </a:rPr>
            </a:br>
            <a:r>
              <a:rPr lang="en-US" i="1" dirty="0" smtClean="0">
                <a:latin typeface="Apple Chancery"/>
                <a:cs typeface="Apple Chancery"/>
              </a:rPr>
              <a:t>Maria </a:t>
            </a:r>
            <a:r>
              <a:rPr lang="en-US" i="1" dirty="0" err="1">
                <a:latin typeface="Apple Chancery"/>
                <a:cs typeface="Apple Chancery"/>
              </a:rPr>
              <a:t>Prophetissa</a:t>
            </a:r>
            <a:r>
              <a:rPr lang="en-US" i="1" dirty="0">
                <a:latin typeface="Apple Chancery"/>
                <a:cs typeface="Apple Chancery"/>
              </a:rPr>
              <a:t> (3rd century AD)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b="11296"/>
          <a:stretch/>
        </p:blipFill>
        <p:spPr>
          <a:xfrm>
            <a:off x="10271314" y="0"/>
            <a:ext cx="1920685" cy="125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0989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exchange format</a:t>
            </a:r>
            <a:endParaRPr lang="en-US" dirty="0"/>
          </a:p>
        </p:txBody>
      </p:sp>
      <p:sp>
        <p:nvSpPr>
          <p:cNvPr id="42" name="Content Placeholder 4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This solution has been prototyped several times</a:t>
            </a:r>
          </a:p>
          <a:p>
            <a:r>
              <a:rPr lang="en-US" dirty="0" smtClean="0"/>
              <a:t>It is a step in the right direction but</a:t>
            </a:r>
          </a:p>
          <a:p>
            <a:r>
              <a:rPr lang="en-US" dirty="0" smtClean="0"/>
              <a:t>It produces a proliferation of readers and a duplication of algorithms</a:t>
            </a:r>
          </a:p>
          <a:p>
            <a:r>
              <a:rPr lang="en-US" dirty="0" smtClean="0"/>
              <a:t>It hinders community efforts toward solid geometrical algorithms since the code remains in the experiment framework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15-10-2016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CHEP 2016, October 8-14,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11</a:t>
            </a:fld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9798219" y="2082788"/>
            <a:ext cx="1947626" cy="138980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/>
              <a:t>Reconstruction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9900458" y="2691593"/>
            <a:ext cx="1217613" cy="6650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Internal Format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9798219" y="4379078"/>
            <a:ext cx="1947626" cy="138980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 smtClean="0"/>
              <a:t>Alignment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9881819" y="4449939"/>
            <a:ext cx="1217613" cy="6650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Internal Format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5919368" y="2074673"/>
            <a:ext cx="1947626" cy="138980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/>
              <a:t>Simulation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6477981" y="2691593"/>
            <a:ext cx="1217613" cy="6650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Internal Format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5919368" y="4379078"/>
            <a:ext cx="1947626" cy="138980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 err="1" smtClean="0"/>
              <a:t>Visualisation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6523426" y="4464579"/>
            <a:ext cx="1217613" cy="6650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Internal Format</a:t>
            </a:r>
            <a:endParaRPr lang="en-US" dirty="0"/>
          </a:p>
        </p:txBody>
      </p:sp>
      <p:cxnSp>
        <p:nvCxnSpPr>
          <p:cNvPr id="18" name="Straight Arrow Connector 17"/>
          <p:cNvCxnSpPr>
            <a:stCxn id="35" idx="7"/>
            <a:endCxn id="9" idx="1"/>
          </p:cNvCxnSpPr>
          <p:nvPr/>
        </p:nvCxnSpPr>
        <p:spPr>
          <a:xfrm flipV="1">
            <a:off x="9328531" y="2777691"/>
            <a:ext cx="469688" cy="834439"/>
          </a:xfrm>
          <a:prstGeom prst="straightConnector1">
            <a:avLst/>
          </a:prstGeom>
          <a:ln w="508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35" idx="1"/>
            <a:endCxn id="13" idx="3"/>
          </p:cNvCxnSpPr>
          <p:nvPr/>
        </p:nvCxnSpPr>
        <p:spPr>
          <a:xfrm flipH="1" flipV="1">
            <a:off x="7866994" y="2769576"/>
            <a:ext cx="536633" cy="842554"/>
          </a:xfrm>
          <a:prstGeom prst="straightConnector1">
            <a:avLst/>
          </a:prstGeom>
          <a:ln w="508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35" idx="3"/>
            <a:endCxn id="15" idx="3"/>
          </p:cNvCxnSpPr>
          <p:nvPr/>
        </p:nvCxnSpPr>
        <p:spPr>
          <a:xfrm flipH="1">
            <a:off x="7866994" y="4325044"/>
            <a:ext cx="536633" cy="748937"/>
          </a:xfrm>
          <a:prstGeom prst="straightConnector1">
            <a:avLst/>
          </a:prstGeom>
          <a:ln w="508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35" idx="5"/>
            <a:endCxn id="11" idx="1"/>
          </p:cNvCxnSpPr>
          <p:nvPr/>
        </p:nvCxnSpPr>
        <p:spPr>
          <a:xfrm>
            <a:off x="9328531" y="4325044"/>
            <a:ext cx="469688" cy="748937"/>
          </a:xfrm>
          <a:prstGeom prst="straightConnector1">
            <a:avLst/>
          </a:prstGeom>
          <a:ln w="508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5" name="Oval 34"/>
          <p:cNvSpPr/>
          <p:nvPr/>
        </p:nvSpPr>
        <p:spPr>
          <a:xfrm>
            <a:off x="8212073" y="3464480"/>
            <a:ext cx="1308012" cy="10082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Geom</a:t>
            </a:r>
            <a:r>
              <a:rPr lang="en-US" dirty="0"/>
              <a:t> </a:t>
            </a:r>
            <a:r>
              <a:rPr lang="en-US" dirty="0" err="1"/>
              <a:t>exc</a:t>
            </a:r>
            <a:r>
              <a:rPr lang="en-US" dirty="0"/>
              <a:t> format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563375" y="3741170"/>
            <a:ext cx="2211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GDML, DD4HEP, VGM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66206" y="18027"/>
            <a:ext cx="1825794" cy="1320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4946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geometrical library</a:t>
            </a:r>
            <a:endParaRPr lang="en-US" dirty="0"/>
          </a:p>
        </p:txBody>
      </p:sp>
      <p:sp>
        <p:nvSpPr>
          <p:cNvPr id="42" name="Content Placeholder 4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Developing a geometrical modeler is one year of coding and ten years of debugging</a:t>
            </a:r>
            <a:r>
              <a:rPr lang="is-IS" dirty="0"/>
              <a:t>…</a:t>
            </a:r>
            <a:endParaRPr lang="en-US" dirty="0"/>
          </a:p>
          <a:p>
            <a:r>
              <a:rPr lang="en-US" dirty="0" smtClean="0"/>
              <a:t>A HEP community geometry package could help concentrate efforts on common algorithms and format convertors</a:t>
            </a:r>
          </a:p>
          <a:p>
            <a:r>
              <a:rPr lang="en-US" dirty="0" smtClean="0"/>
              <a:t>Concentrating </a:t>
            </a:r>
            <a:r>
              <a:rPr lang="en-US" dirty="0" smtClean="0"/>
              <a:t>on a single, standalone and modular package could avoid the many fresh starts we have </a:t>
            </a:r>
            <a:r>
              <a:rPr lang="en-US" dirty="0" smtClean="0"/>
              <a:t>witnessed</a:t>
            </a:r>
          </a:p>
          <a:p>
            <a:r>
              <a:rPr lang="en-US" dirty="0" smtClean="0"/>
              <a:t>It could also allow to address the interface with CAD systems, for which all packages have partial solutions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15-10-2016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CHEP 2016, October 8-14,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12</a:t>
            </a:fld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8869691" y="2373560"/>
            <a:ext cx="1665322" cy="424438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/>
              <a:t>Reconstruction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10693236" y="2358883"/>
            <a:ext cx="1240949" cy="414003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 smtClean="0"/>
              <a:t>Alignment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7423172" y="2373560"/>
            <a:ext cx="1270471" cy="432553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/>
              <a:t>Simulation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5650063" y="2373560"/>
            <a:ext cx="1553821" cy="384651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 err="1" smtClean="0"/>
              <a:t>Visualisation</a:t>
            </a:r>
            <a:endParaRPr lang="en-US" dirty="0"/>
          </a:p>
        </p:txBody>
      </p:sp>
      <p:cxnSp>
        <p:nvCxnSpPr>
          <p:cNvPr id="18" name="Straight Arrow Connector 17"/>
          <p:cNvCxnSpPr>
            <a:stCxn id="32" idx="0"/>
            <a:endCxn id="9" idx="2"/>
          </p:cNvCxnSpPr>
          <p:nvPr/>
        </p:nvCxnSpPr>
        <p:spPr>
          <a:xfrm flipV="1">
            <a:off x="8851507" y="2797998"/>
            <a:ext cx="850845" cy="840092"/>
          </a:xfrm>
          <a:prstGeom prst="straightConnector1">
            <a:avLst/>
          </a:prstGeom>
          <a:ln w="508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32" idx="0"/>
            <a:endCxn id="13" idx="2"/>
          </p:cNvCxnSpPr>
          <p:nvPr/>
        </p:nvCxnSpPr>
        <p:spPr>
          <a:xfrm flipH="1" flipV="1">
            <a:off x="8058408" y="2806113"/>
            <a:ext cx="793099" cy="831977"/>
          </a:xfrm>
          <a:prstGeom prst="straightConnector1">
            <a:avLst/>
          </a:prstGeom>
          <a:ln w="508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32" idx="1"/>
            <a:endCxn id="15" idx="2"/>
          </p:cNvCxnSpPr>
          <p:nvPr/>
        </p:nvCxnSpPr>
        <p:spPr>
          <a:xfrm flipH="1" flipV="1">
            <a:off x="6426974" y="2758211"/>
            <a:ext cx="1732662" cy="1219669"/>
          </a:xfrm>
          <a:prstGeom prst="straightConnector1">
            <a:avLst/>
          </a:prstGeom>
          <a:ln w="508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32" idx="3"/>
            <a:endCxn id="11" idx="2"/>
          </p:cNvCxnSpPr>
          <p:nvPr/>
        </p:nvCxnSpPr>
        <p:spPr>
          <a:xfrm flipV="1">
            <a:off x="9543378" y="2772886"/>
            <a:ext cx="1770333" cy="1204994"/>
          </a:xfrm>
          <a:prstGeom prst="straightConnector1">
            <a:avLst/>
          </a:prstGeom>
          <a:ln w="508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8159636" y="3638090"/>
            <a:ext cx="1383742" cy="67958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mtClean="0"/>
              <a:t>Geometry package</a:t>
            </a:r>
            <a:endParaRPr lang="en-US" dirty="0"/>
          </a:p>
        </p:txBody>
      </p:sp>
      <p:sp>
        <p:nvSpPr>
          <p:cNvPr id="33" name="Oval 32"/>
          <p:cNvSpPr/>
          <p:nvPr/>
        </p:nvSpPr>
        <p:spPr>
          <a:xfrm>
            <a:off x="10359963" y="3638090"/>
            <a:ext cx="1308012" cy="6354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Native format</a:t>
            </a:r>
            <a:endParaRPr lang="en-US" dirty="0"/>
          </a:p>
        </p:txBody>
      </p:sp>
      <p:cxnSp>
        <p:nvCxnSpPr>
          <p:cNvPr id="45" name="Straight Arrow Connector 44"/>
          <p:cNvCxnSpPr>
            <a:stCxn id="32" idx="3"/>
            <a:endCxn id="33" idx="2"/>
          </p:cNvCxnSpPr>
          <p:nvPr/>
        </p:nvCxnSpPr>
        <p:spPr>
          <a:xfrm flipV="1">
            <a:off x="9543378" y="3955811"/>
            <a:ext cx="816585" cy="22069"/>
          </a:xfrm>
          <a:prstGeom prst="straightConnector1">
            <a:avLst/>
          </a:prstGeom>
          <a:ln w="508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9" name="Oval 48"/>
          <p:cNvSpPr/>
          <p:nvPr/>
        </p:nvSpPr>
        <p:spPr>
          <a:xfrm>
            <a:off x="7531562" y="4879828"/>
            <a:ext cx="1308012" cy="6354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Other formats</a:t>
            </a:r>
            <a:endParaRPr lang="en-US" dirty="0"/>
          </a:p>
        </p:txBody>
      </p:sp>
      <p:cxnSp>
        <p:nvCxnSpPr>
          <p:cNvPr id="50" name="Straight Arrow Connector 49"/>
          <p:cNvCxnSpPr>
            <a:stCxn id="32" idx="2"/>
            <a:endCxn id="49" idx="0"/>
          </p:cNvCxnSpPr>
          <p:nvPr/>
        </p:nvCxnSpPr>
        <p:spPr>
          <a:xfrm flipH="1">
            <a:off x="8185568" y="4317670"/>
            <a:ext cx="665939" cy="562158"/>
          </a:xfrm>
          <a:prstGeom prst="straightConnector1">
            <a:avLst/>
          </a:prstGeom>
          <a:ln w="508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4" name="Oval 53"/>
          <p:cNvSpPr/>
          <p:nvPr/>
        </p:nvSpPr>
        <p:spPr>
          <a:xfrm>
            <a:off x="9470299" y="4878177"/>
            <a:ext cx="1308012" cy="6354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CAD</a:t>
            </a:r>
            <a:endParaRPr lang="en-US" dirty="0"/>
          </a:p>
        </p:txBody>
      </p:sp>
      <p:cxnSp>
        <p:nvCxnSpPr>
          <p:cNvPr id="55" name="Straight Arrow Connector 54"/>
          <p:cNvCxnSpPr>
            <a:stCxn id="32" idx="2"/>
            <a:endCxn id="54" idx="0"/>
          </p:cNvCxnSpPr>
          <p:nvPr/>
        </p:nvCxnSpPr>
        <p:spPr>
          <a:xfrm>
            <a:off x="8851507" y="4317670"/>
            <a:ext cx="1272798" cy="560507"/>
          </a:xfrm>
          <a:prstGeom prst="straightConnector1">
            <a:avLst/>
          </a:prstGeom>
          <a:ln w="508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00640" y="10512"/>
            <a:ext cx="1991360" cy="1313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1627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As precision experiments look for rarer processes, the requirements for their accurate description increase </a:t>
            </a:r>
          </a:p>
          <a:p>
            <a:r>
              <a:rPr lang="en-US" dirty="0" smtClean="0"/>
              <a:t>Scarcity of </a:t>
            </a:r>
            <a:r>
              <a:rPr lang="en-US" dirty="0" smtClean="0"/>
              <a:t>(stable) (wo)manpower </a:t>
            </a:r>
            <a:r>
              <a:rPr lang="en-US" dirty="0" smtClean="0"/>
              <a:t>sometimes makes </a:t>
            </a:r>
            <a:r>
              <a:rPr lang="en-US" dirty="0" smtClean="0"/>
              <a:t>planning dependent on the effort available (in time and quality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More physics experts with would allow better organization and planning</a:t>
            </a:r>
            <a:endParaRPr lang="en-US" dirty="0" smtClean="0"/>
          </a:p>
          <a:p>
            <a:r>
              <a:rPr lang="en-US" dirty="0" smtClean="0"/>
              <a:t>(In GEANT4) often developments </a:t>
            </a:r>
            <a:r>
              <a:rPr lang="en-US" dirty="0" smtClean="0"/>
              <a:t>are “user driven” and in “reaction mode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It </a:t>
            </a:r>
            <a:r>
              <a:rPr lang="en-US" dirty="0" smtClean="0"/>
              <a:t>has worked </a:t>
            </a:r>
            <a:r>
              <a:rPr lang="en-US" dirty="0" smtClean="0"/>
              <a:t>well, </a:t>
            </a:r>
            <a:r>
              <a:rPr lang="en-US" dirty="0" smtClean="0"/>
              <a:t>but not without some “close calls”</a:t>
            </a:r>
          </a:p>
          <a:p>
            <a:r>
              <a:rPr lang="en-US" dirty="0" smtClean="0"/>
              <a:t>Transport MC physics experts are very few and they </a:t>
            </a:r>
            <a:r>
              <a:rPr lang="en-US" dirty="0" smtClean="0"/>
              <a:t>not always </a:t>
            </a:r>
            <a:r>
              <a:rPr lang="en-US" dirty="0" smtClean="0"/>
              <a:t>have the “institutional mandate” to develop physics for </a:t>
            </a:r>
            <a:r>
              <a:rPr lang="en-US" dirty="0" smtClean="0"/>
              <a:t>MC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15-10-2016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CHEP 2016, October 8-14,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02896" y="0"/>
            <a:ext cx="1789104" cy="125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969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 is now the case, namely in GEANT4, that a generation of extremely skilled developers are approaching the end of their career</a:t>
            </a:r>
          </a:p>
          <a:p>
            <a:r>
              <a:rPr lang="en-US" dirty="0" smtClean="0"/>
              <a:t>Although the problem is known, there is no </a:t>
            </a:r>
            <a:r>
              <a:rPr lang="en-US" dirty="0" smtClean="0"/>
              <a:t>community-agreed </a:t>
            </a:r>
            <a:r>
              <a:rPr lang="en-US" dirty="0" smtClean="0"/>
              <a:t>community </a:t>
            </a:r>
            <a:r>
              <a:rPr lang="en-US" dirty="0" smtClean="0"/>
              <a:t>to </a:t>
            </a:r>
            <a:r>
              <a:rPr lang="en-US" dirty="0" smtClean="0"/>
              <a:t>address </a:t>
            </a:r>
            <a:r>
              <a:rPr lang="en-US" dirty="0" smtClean="0"/>
              <a:t>it</a:t>
            </a:r>
          </a:p>
          <a:p>
            <a:r>
              <a:rPr lang="en-US" dirty="0" smtClean="0"/>
              <a:t>Institutions invest heavily in GEANT4</a:t>
            </a:r>
          </a:p>
          <a:p>
            <a:r>
              <a:rPr lang="en-US" dirty="0" smtClean="0"/>
              <a:t>But it would help if there was clear institutional commitment to </a:t>
            </a:r>
            <a:r>
              <a:rPr lang="en-US" dirty="0" smtClean="0"/>
              <a:t>maintain </a:t>
            </a:r>
            <a:r>
              <a:rPr lang="en-US" dirty="0" smtClean="0"/>
              <a:t>/ develop a </a:t>
            </a:r>
            <a:r>
              <a:rPr lang="en-US" dirty="0" smtClean="0"/>
              <a:t>given area </a:t>
            </a:r>
            <a:r>
              <a:rPr lang="en-US" dirty="0" smtClean="0"/>
              <a:t>of physics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15-10-2016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2016, October 8-14,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02896" y="0"/>
            <a:ext cx="1789104" cy="125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9909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Electromagnetic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Supposedly the “simple” part, since QED is well under control</a:t>
            </a:r>
          </a:p>
          <a:p>
            <a:r>
              <a:rPr lang="en-US" dirty="0" smtClean="0"/>
              <a:t>Reinvented several times (EGS, FLUKA, GEANT3, GEANT4, GEANTV)</a:t>
            </a:r>
          </a:p>
          <a:p>
            <a:pPr lvl="1"/>
            <a:r>
              <a:rPr lang="en-US" dirty="0" smtClean="0"/>
              <a:t>Sometimes with more or less “inspiration” (and code) taken from previous versions</a:t>
            </a:r>
          </a:p>
          <a:p>
            <a:r>
              <a:rPr lang="en-US" dirty="0" smtClean="0"/>
              <a:t>The devil is in the details</a:t>
            </a:r>
          </a:p>
          <a:p>
            <a:pPr lvl="1"/>
            <a:r>
              <a:rPr lang="en-US" dirty="0" smtClean="0"/>
              <a:t>Tight connection with transport due to continuous / discrete (energy loss / ionization) processes and multiple scattering</a:t>
            </a:r>
          </a:p>
          <a:p>
            <a:pPr lvl="1"/>
            <a:r>
              <a:rPr lang="en-US" dirty="0" smtClean="0"/>
              <a:t>Low energy (&lt;1keV) and very high energies (&gt;10TeV) require completely different treatment (nuclear shell and molecular effects, high-energy suppressions, nuclear </a:t>
            </a:r>
            <a:r>
              <a:rPr lang="en-US" dirty="0" err="1" smtClean="0"/>
              <a:t>em</a:t>
            </a:r>
            <a:r>
              <a:rPr lang="en-US" dirty="0" smtClean="0"/>
              <a:t> interactions</a:t>
            </a:r>
            <a:r>
              <a:rPr lang="is-IS" dirty="0" smtClean="0"/>
              <a:t>…)</a:t>
            </a:r>
          </a:p>
          <a:p>
            <a:pPr lvl="1"/>
            <a:r>
              <a:rPr lang="en-US" dirty="0" smtClean="0"/>
              <a:t>High </a:t>
            </a:r>
            <a:r>
              <a:rPr lang="en-US" dirty="0"/>
              <a:t>accuracy threshold </a:t>
            </a:r>
            <a:r>
              <a:rPr lang="en-US" dirty="0" smtClean="0"/>
              <a:t>modeling (higher-order </a:t>
            </a:r>
            <a:r>
              <a:rPr lang="en-US" dirty="0"/>
              <a:t>QCD corrections </a:t>
            </a:r>
            <a:r>
              <a:rPr lang="en-US" dirty="0" smtClean="0"/>
              <a:t>) </a:t>
            </a:r>
            <a:r>
              <a:rPr lang="en-US" dirty="0"/>
              <a:t>is mandatory for ILC, CLIC and </a:t>
            </a:r>
            <a:r>
              <a:rPr lang="en-US" dirty="0" err="1"/>
              <a:t>FCCee</a:t>
            </a:r>
            <a:r>
              <a:rPr lang="en-US" dirty="0"/>
              <a:t> (e.g. </a:t>
            </a:r>
            <a:r>
              <a:rPr lang="en-US" dirty="0" err="1"/>
              <a:t>ttbar</a:t>
            </a:r>
            <a:r>
              <a:rPr lang="en-US" dirty="0"/>
              <a:t>), both for generators and for the transport </a:t>
            </a:r>
            <a:r>
              <a:rPr lang="en-US" dirty="0" smtClean="0"/>
              <a:t>code</a:t>
            </a:r>
          </a:p>
          <a:p>
            <a:pPr lvl="1"/>
            <a:r>
              <a:rPr lang="en-US" dirty="0" smtClean="0"/>
              <a:t>In FLUKA for instance the Compton model evolved from 5 lines to sample Klein-</a:t>
            </a:r>
            <a:r>
              <a:rPr lang="en-US" dirty="0" err="1" smtClean="0"/>
              <a:t>Nishina</a:t>
            </a:r>
            <a:r>
              <a:rPr lang="en-US" dirty="0" smtClean="0"/>
              <a:t> to 3000 lines to take into account shell-by-shell electron motion!</a:t>
            </a:r>
            <a:endParaRPr lang="is-IS" dirty="0" smtClean="0"/>
          </a:p>
          <a:p>
            <a:r>
              <a:rPr lang="is-IS" dirty="0" smtClean="0"/>
              <a:t>Transport in EM field add an additional dimension of complexity that </a:t>
            </a:r>
            <a:r>
              <a:rPr lang="is-IS" dirty="0" smtClean="0"/>
              <a:t>is still an open field for R&amp;D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15-10-2016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2016, October 8-14,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6452" y="0"/>
            <a:ext cx="1675547" cy="125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5808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Electromagnetic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Often attention to this area is devoted only in case of problems</a:t>
            </a:r>
          </a:p>
          <a:p>
            <a:r>
              <a:rPr lang="en-US" dirty="0" smtClean="0"/>
              <a:t>However developments may take a lot of time, since all ”low hanging” fruits have been harvested by now</a:t>
            </a:r>
          </a:p>
          <a:p>
            <a:r>
              <a:rPr lang="en-US" dirty="0" smtClean="0"/>
              <a:t>It would be important to continue R&amp;D to prepare for the future requirements in terms of precision and rare processes, even if the current codes are quite appropriate for the present needs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15-10-2016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2016, October 8-14,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6452" y="0"/>
            <a:ext cx="1675547" cy="125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6389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Hadronic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Four main </a:t>
            </a:r>
            <a:r>
              <a:rPr lang="en-US" dirty="0" smtClean="0"/>
              <a:t>“energy regions</a:t>
            </a:r>
            <a:r>
              <a:rPr lang="en-US" dirty="0" smtClean="0"/>
              <a:t>” </a:t>
            </a:r>
            <a:r>
              <a:rPr lang="en-US" dirty="0" smtClean="0"/>
              <a:t>are needed with </a:t>
            </a:r>
            <a:r>
              <a:rPr lang="en-US" dirty="0" smtClean="0"/>
              <a:t>different features and models</a:t>
            </a:r>
          </a:p>
          <a:p>
            <a:pPr lvl="1"/>
            <a:r>
              <a:rPr lang="en-US" dirty="0" smtClean="0"/>
              <a:t>Hadron hadron interaction, intra-nuclear cascade, pre-equilibrium stage, evaporation</a:t>
            </a:r>
          </a:p>
          <a:p>
            <a:pPr lvl="1"/>
            <a:r>
              <a:rPr lang="en-US" dirty="0" smtClean="0"/>
              <a:t>Critical to ensure coherence in </a:t>
            </a:r>
            <a:r>
              <a:rPr lang="en-US" dirty="0" smtClean="0"/>
              <a:t>the “overlap region”</a:t>
            </a:r>
          </a:p>
          <a:p>
            <a:r>
              <a:rPr lang="en-US" dirty="0" smtClean="0"/>
              <a:t>Different models </a:t>
            </a:r>
            <a:r>
              <a:rPr lang="en-US" dirty="0" smtClean="0"/>
              <a:t>can be available for </a:t>
            </a:r>
            <a:r>
              <a:rPr lang="en-US" dirty="0" smtClean="0"/>
              <a:t>each region</a:t>
            </a:r>
          </a:p>
          <a:p>
            <a:r>
              <a:rPr lang="en-US" dirty="0" smtClean="0"/>
              <a:t>Very few experts worldwide</a:t>
            </a:r>
          </a:p>
          <a:p>
            <a:r>
              <a:rPr lang="en-US" dirty="0" smtClean="0"/>
              <a:t>Mixture of “model based” and “parametric data tuning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However if the tuning is done correctly and respecting known conservations, it could provide a sound (and predictive) code</a:t>
            </a:r>
            <a:endParaRPr lang="en-US" dirty="0" smtClean="0"/>
          </a:p>
          <a:p>
            <a:r>
              <a:rPr lang="en-US" dirty="0" smtClean="0"/>
              <a:t>Sometimes we have a “butterfly </a:t>
            </a:r>
            <a:r>
              <a:rPr lang="en-US" dirty="0" smtClean="0"/>
              <a:t>effect”</a:t>
            </a:r>
          </a:p>
          <a:p>
            <a:pPr lvl="1"/>
            <a:r>
              <a:rPr lang="en-US" dirty="0" smtClean="0"/>
              <a:t>Any change (even an improvement) can have unforeseen effects on the result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15-10-2016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2016, October 8-14,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31414" y="0"/>
            <a:ext cx="1255043" cy="125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2935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Hadronic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Give </a:t>
            </a:r>
            <a:r>
              <a:rPr lang="en-US" dirty="0" smtClean="0"/>
              <a:t>precedence to thin target or shower benchmarks?</a:t>
            </a:r>
          </a:p>
          <a:p>
            <a:pPr lvl="1"/>
            <a:r>
              <a:rPr lang="en-US" dirty="0" smtClean="0"/>
              <a:t>“Perfect” thin targets </a:t>
            </a:r>
            <a:r>
              <a:rPr lang="en-US" dirty="0" smtClean="0"/>
              <a:t>with “</a:t>
            </a:r>
            <a:r>
              <a:rPr lang="en-US" dirty="0" smtClean="0"/>
              <a:t>perfect models” should ensure good </a:t>
            </a:r>
            <a:r>
              <a:rPr lang="en-US" dirty="0" smtClean="0"/>
              <a:t>shower reproduction</a:t>
            </a:r>
          </a:p>
          <a:p>
            <a:r>
              <a:rPr lang="en-US" dirty="0" smtClean="0"/>
              <a:t>Sometimes either the model or the thin target data are faulty</a:t>
            </a:r>
            <a:endParaRPr lang="en-US" dirty="0" smtClean="0"/>
          </a:p>
          <a:p>
            <a:pPr lvl="1"/>
            <a:r>
              <a:rPr lang="en-US" dirty="0" smtClean="0"/>
              <a:t>A “good shower” does not guarantee correctness of simulation</a:t>
            </a:r>
          </a:p>
          <a:p>
            <a:pPr lvl="1"/>
            <a:r>
              <a:rPr lang="en-US" dirty="0" smtClean="0"/>
              <a:t>A “bad shower” does not give you almost any hint of what is wrong</a:t>
            </a:r>
          </a:p>
          <a:p>
            <a:r>
              <a:rPr lang="en-US" dirty="0" smtClean="0"/>
              <a:t>Almost infinite number of possible validation plots</a:t>
            </a:r>
          </a:p>
          <a:p>
            <a:pPr lvl="1"/>
            <a:r>
              <a:rPr lang="en-US" dirty="0" smtClean="0"/>
              <a:t>Inclusive, exclusive, angular, spectra, shower shapes</a:t>
            </a:r>
          </a:p>
          <a:p>
            <a:r>
              <a:rPr lang="en-US" dirty="0" smtClean="0"/>
              <a:t>Even “theory-based” models have several “tunable” parameters</a:t>
            </a:r>
          </a:p>
          <a:p>
            <a:r>
              <a:rPr lang="en-US" dirty="0" smtClean="0"/>
              <a:t>Higher energies mean that we will need to describe the nuclear interactions of more short-lived particles</a:t>
            </a:r>
          </a:p>
          <a:p>
            <a:r>
              <a:rPr lang="en-US" dirty="0" smtClean="0"/>
              <a:t>Trigger-less experiments will also require a precise description of the time structure of the showers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15-10-2016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2016, October 8-14,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31414" y="0"/>
            <a:ext cx="1255043" cy="125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8786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Hadronic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Same remarks as for electromagnetic, the future has to be prepared with a lot of advance</a:t>
            </a:r>
          </a:p>
          <a:p>
            <a:r>
              <a:rPr lang="en-US" dirty="0" smtClean="0"/>
              <a:t>A new, coherent community-driven effort in this area could be beneficial in addressing future challenges</a:t>
            </a:r>
          </a:p>
          <a:p>
            <a:r>
              <a:rPr lang="en-US" dirty="0" smtClean="0"/>
              <a:t>Systematics should be addressed in a more coherent way</a:t>
            </a:r>
          </a:p>
          <a:p>
            <a:pPr lvl="1"/>
            <a:r>
              <a:rPr lang="en-US" dirty="0" smtClean="0"/>
              <a:t>Running two models does not give </a:t>
            </a:r>
            <a:r>
              <a:rPr lang="en-US" u="sng" dirty="0" smtClean="0"/>
              <a:t>any</a:t>
            </a:r>
            <a:r>
              <a:rPr lang="en-US" dirty="0" smtClean="0"/>
              <a:t> information on the accuracy of the results</a:t>
            </a:r>
          </a:p>
          <a:p>
            <a:pPr lvl="1"/>
            <a:r>
              <a:rPr lang="en-US" dirty="0" smtClean="0"/>
              <a:t>Other domains have already moved to full sensitivity analysis (generators)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15-10-2016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2016, October 8-14,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19</a:t>
            </a:fld>
            <a:endParaRPr lang="en-US" dirty="0"/>
          </a:p>
        </p:txBody>
      </p:sp>
      <p:grpSp>
        <p:nvGrpSpPr>
          <p:cNvPr id="30" name="Group 29"/>
          <p:cNvGrpSpPr/>
          <p:nvPr/>
        </p:nvGrpSpPr>
        <p:grpSpPr>
          <a:xfrm>
            <a:off x="3398351" y="4958854"/>
            <a:ext cx="5456258" cy="1205585"/>
            <a:chOff x="4859594" y="4958855"/>
            <a:chExt cx="5456258" cy="1205585"/>
          </a:xfrm>
        </p:grpSpPr>
        <p:sp>
          <p:nvSpPr>
            <p:cNvPr id="18" name="TextBox 17"/>
            <p:cNvSpPr txBox="1"/>
            <p:nvPr/>
          </p:nvSpPr>
          <p:spPr>
            <a:xfrm>
              <a:off x="5339574" y="5154062"/>
              <a:ext cx="6623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truth</a:t>
              </a:r>
              <a:endParaRPr lang="en-US"/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4859594" y="4958855"/>
              <a:ext cx="5456258" cy="1205585"/>
              <a:chOff x="4859594" y="4958855"/>
              <a:chExt cx="5456258" cy="1205585"/>
            </a:xfrm>
          </p:grpSpPr>
          <p:cxnSp>
            <p:nvCxnSpPr>
              <p:cNvPr id="8" name="Straight Arrow Connector 7"/>
              <p:cNvCxnSpPr/>
              <p:nvPr/>
            </p:nvCxnSpPr>
            <p:spPr>
              <a:xfrm flipV="1">
                <a:off x="4859594" y="5971192"/>
                <a:ext cx="5456258" cy="627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 flipV="1">
                <a:off x="5035099" y="5117684"/>
                <a:ext cx="1475" cy="104675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/>
              <p:nvPr/>
            </p:nvCxnSpPr>
            <p:spPr>
              <a:xfrm flipH="1" flipV="1">
                <a:off x="5670755" y="5486400"/>
                <a:ext cx="3441" cy="486697"/>
              </a:xfrm>
              <a:prstGeom prst="straightConnector1">
                <a:avLst/>
              </a:prstGeom>
              <a:ln w="25400">
                <a:solidFill>
                  <a:schemeClr val="tx2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/>
              <p:nvPr/>
            </p:nvCxnSpPr>
            <p:spPr>
              <a:xfrm flipH="1" flipV="1">
                <a:off x="6636116" y="5486400"/>
                <a:ext cx="3441" cy="486697"/>
              </a:xfrm>
              <a:prstGeom prst="straightConnector1">
                <a:avLst/>
              </a:prstGeom>
              <a:ln w="25400">
                <a:solidFill>
                  <a:schemeClr val="accent2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/>
              <p:cNvSpPr txBox="1"/>
              <p:nvPr/>
            </p:nvSpPr>
            <p:spPr>
              <a:xfrm>
                <a:off x="6150680" y="5145827"/>
                <a:ext cx="9669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m</a:t>
                </a:r>
                <a:r>
                  <a:rPr lang="en-US" smtClean="0"/>
                  <a:t>odel A</a:t>
                </a:r>
                <a:endParaRPr lang="en-US"/>
              </a:p>
            </p:txBody>
          </p:sp>
          <p:cxnSp>
            <p:nvCxnSpPr>
              <p:cNvPr id="21" name="Straight Arrow Connector 20"/>
              <p:cNvCxnSpPr/>
              <p:nvPr/>
            </p:nvCxnSpPr>
            <p:spPr>
              <a:xfrm flipH="1" flipV="1">
                <a:off x="9273347" y="5469098"/>
                <a:ext cx="3441" cy="486697"/>
              </a:xfrm>
              <a:prstGeom prst="straightConnector1">
                <a:avLst/>
              </a:prstGeom>
              <a:ln w="25400">
                <a:solidFill>
                  <a:schemeClr val="accent5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/>
              <p:cNvSpPr txBox="1"/>
              <p:nvPr/>
            </p:nvSpPr>
            <p:spPr>
              <a:xfrm>
                <a:off x="6954307" y="4958855"/>
                <a:ext cx="95891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model B</a:t>
                </a:r>
                <a:endParaRPr lang="en-US" dirty="0"/>
              </a:p>
            </p:txBody>
          </p:sp>
          <p:cxnSp>
            <p:nvCxnSpPr>
              <p:cNvPr id="24" name="Straight Arrow Connector 23"/>
              <p:cNvCxnSpPr/>
              <p:nvPr/>
            </p:nvCxnSpPr>
            <p:spPr>
              <a:xfrm>
                <a:off x="6634145" y="5660526"/>
                <a:ext cx="2639202" cy="5589"/>
              </a:xfrm>
              <a:prstGeom prst="straightConnector1">
                <a:avLst/>
              </a:prstGeom>
              <a:ln w="53975">
                <a:solidFill>
                  <a:schemeClr val="bg2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Box 24"/>
              <p:cNvSpPr txBox="1"/>
              <p:nvPr/>
            </p:nvSpPr>
            <p:spPr>
              <a:xfrm>
                <a:off x="7273738" y="5641062"/>
                <a:ext cx="147476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s</a:t>
                </a:r>
                <a:r>
                  <a:rPr lang="en-US" smtClean="0"/>
                  <a:t>ystematics??</a:t>
                </a:r>
                <a:endParaRPr lang="en-US"/>
              </a:p>
            </p:txBody>
          </p:sp>
        </p:grpSp>
      </p:grpSp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31414" y="0"/>
            <a:ext cx="1255043" cy="125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779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Disclaimer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took my mandate for this talk to identify which aspect of simulation leaves room for improvement and how I think it could be improved</a:t>
            </a:r>
          </a:p>
          <a:p>
            <a:r>
              <a:rPr lang="en-US" dirty="0" smtClean="0"/>
              <a:t>This (also) means to put the accent more on the negative than on the positive side of things</a:t>
            </a:r>
          </a:p>
          <a:p>
            <a:r>
              <a:rPr lang="is-IS" dirty="0"/>
              <a:t>Although the issues I raise are quite general for the simulation field, most of my experience is with the GEANT family of codes (2,3,4,V) and this may have introduced a </a:t>
            </a:r>
            <a:r>
              <a:rPr lang="is-IS" dirty="0" smtClean="0"/>
              <a:t>bias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15-10-2016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2016, October 8-14,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8619" t="25281" r="14006" b="7425"/>
          <a:stretch/>
        </p:blipFill>
        <p:spPr>
          <a:xfrm>
            <a:off x="10322602" y="0"/>
            <a:ext cx="1869398" cy="125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5019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Fast simulation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Essential to satisfy the foreseen simulation needs of HL-LHC</a:t>
            </a:r>
          </a:p>
          <a:p>
            <a:r>
              <a:rPr lang="en-US" dirty="0" smtClean="0"/>
              <a:t>Rarely </a:t>
            </a:r>
            <a:r>
              <a:rPr lang="en-US" dirty="0" smtClean="0"/>
              <a:t>introduced “structurally” in the </a:t>
            </a:r>
            <a:r>
              <a:rPr lang="en-US" dirty="0" err="1" smtClean="0"/>
              <a:t>MonteCarlo</a:t>
            </a:r>
            <a:r>
              <a:rPr lang="en-US" dirty="0" smtClean="0"/>
              <a:t> at the beginning</a:t>
            </a:r>
          </a:p>
          <a:p>
            <a:pPr lvl="1"/>
            <a:r>
              <a:rPr lang="en-US" dirty="0" smtClean="0"/>
              <a:t>GEANT4 had some hooks since the beginning </a:t>
            </a:r>
            <a:r>
              <a:rPr lang="en-US" dirty="0"/>
              <a:t>but with few </a:t>
            </a:r>
            <a:r>
              <a:rPr lang="en-US" dirty="0" smtClean="0"/>
              <a:t>adopters</a:t>
            </a:r>
          </a:p>
          <a:p>
            <a:pPr lvl="1"/>
            <a:r>
              <a:rPr lang="en-US" dirty="0" smtClean="0"/>
              <a:t>Used by CMS, and partly by ATLAS</a:t>
            </a:r>
            <a:endParaRPr lang="en-US" dirty="0" smtClean="0"/>
          </a:p>
          <a:p>
            <a:r>
              <a:rPr lang="en-US" dirty="0" smtClean="0"/>
              <a:t>Considered “too experiment specific” to go beyond some “hooks” in the MC</a:t>
            </a:r>
          </a:p>
          <a:p>
            <a:r>
              <a:rPr lang="en-US" dirty="0" smtClean="0"/>
              <a:t>Usually prompts the development of ”experiment specific” frameworks that either</a:t>
            </a:r>
          </a:p>
          <a:p>
            <a:pPr lvl="1"/>
            <a:r>
              <a:rPr lang="en-US" dirty="0" smtClean="0"/>
              <a:t>Try to “second guess” the MC event loop and are ”maintenance heavy”</a:t>
            </a:r>
          </a:p>
          <a:p>
            <a:pPr lvl="1"/>
            <a:r>
              <a:rPr lang="en-US" dirty="0" smtClean="0"/>
              <a:t>Or are completely disconnected from the full MC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15-10-2016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2016, October 8-14,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20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2880" y="1"/>
            <a:ext cx="1849119" cy="1152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0629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Fast simulation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An </a:t>
            </a:r>
            <a:r>
              <a:rPr lang="en-US" i="1" dirty="0"/>
              <a:t>ab initio </a:t>
            </a:r>
            <a:r>
              <a:rPr lang="en-US" dirty="0"/>
              <a:t>design integration would have helped a better synergy between </a:t>
            </a:r>
            <a:r>
              <a:rPr lang="en-US" dirty="0" smtClean="0"/>
              <a:t>experiments</a:t>
            </a:r>
          </a:p>
          <a:p>
            <a:pPr lvl="1"/>
            <a:r>
              <a:rPr lang="en-US" dirty="0" smtClean="0"/>
              <a:t>See </a:t>
            </a:r>
            <a:r>
              <a:rPr lang="en-US" dirty="0" err="1" smtClean="0"/>
              <a:t>A.Zaborowska’s</a:t>
            </a:r>
            <a:r>
              <a:rPr lang="en-US" dirty="0" smtClean="0"/>
              <a:t> talk </a:t>
            </a:r>
            <a:r>
              <a:rPr lang="en-US" i="1" dirty="0" smtClean="0"/>
              <a:t>Full </a:t>
            </a:r>
            <a:r>
              <a:rPr lang="en-US" i="1" dirty="0"/>
              <a:t>and Fast Simulation Framework for the Future Circular Collider </a:t>
            </a:r>
            <a:r>
              <a:rPr lang="en-US" i="1" dirty="0" smtClean="0"/>
              <a:t>Studies, </a:t>
            </a:r>
            <a:r>
              <a:rPr lang="en-US" dirty="0" smtClean="0"/>
              <a:t>Track 2, </a:t>
            </a:r>
            <a:r>
              <a:rPr lang="cs-CZ" dirty="0" smtClean="0"/>
              <a:t>11 </a:t>
            </a:r>
            <a:r>
              <a:rPr lang="cs-CZ" dirty="0" err="1" smtClean="0"/>
              <a:t>Oct</a:t>
            </a:r>
            <a:r>
              <a:rPr lang="cs-CZ" dirty="0" smtClean="0"/>
              <a:t>, </a:t>
            </a:r>
            <a:r>
              <a:rPr lang="cs-CZ" dirty="0"/>
              <a:t>14:30</a:t>
            </a:r>
            <a:endParaRPr lang="en-US" i="1" dirty="0" smtClean="0"/>
          </a:p>
          <a:p>
            <a:r>
              <a:rPr lang="en-US" dirty="0" smtClean="0"/>
              <a:t>Even if FS is often very experiment dependent, a common framework for FS would probably go a long way in helping experiments</a:t>
            </a:r>
          </a:p>
          <a:p>
            <a:pPr lvl="1"/>
            <a:r>
              <a:rPr lang="en-US" dirty="0" smtClean="0"/>
              <a:t>Provision of common algorithms and tools</a:t>
            </a:r>
          </a:p>
          <a:p>
            <a:pPr lvl="1"/>
            <a:r>
              <a:rPr lang="en-US" dirty="0" smtClean="0"/>
              <a:t>Provision of a common framework to move in and out of fast simulation according to the particle type and the detector</a:t>
            </a:r>
          </a:p>
          <a:p>
            <a:r>
              <a:rPr lang="en-US" dirty="0" smtClean="0"/>
              <a:t>Or at least</a:t>
            </a:r>
            <a:r>
              <a:rPr lang="is-IS" dirty="0" smtClean="0"/>
              <a:t>… (weaker form)</a:t>
            </a:r>
          </a:p>
          <a:p>
            <a:pPr lvl="1"/>
            <a:r>
              <a:rPr lang="is-IS" dirty="0" smtClean="0"/>
              <a:t>A good example on how to implement this for a given experiment</a:t>
            </a:r>
          </a:p>
          <a:p>
            <a:r>
              <a:rPr lang="is-IS" dirty="0" smtClean="0"/>
              <a:t>Exploring machine learning is also important in this field!</a:t>
            </a:r>
          </a:p>
          <a:p>
            <a:pPr lvl="1"/>
            <a:r>
              <a:rPr lang="is-IS" dirty="0" smtClean="0"/>
              <a:t>See O.Shadura’s talk </a:t>
            </a:r>
            <a:r>
              <a:rPr lang="en-US" i="1" dirty="0" smtClean="0"/>
              <a:t>Stochastic </a:t>
            </a:r>
            <a:r>
              <a:rPr lang="en-US" i="1" dirty="0" err="1"/>
              <a:t>optimisation</a:t>
            </a:r>
            <a:r>
              <a:rPr lang="en-US" i="1" dirty="0"/>
              <a:t> of </a:t>
            </a:r>
            <a:r>
              <a:rPr lang="en-US" i="1" dirty="0" err="1"/>
              <a:t>GeantV</a:t>
            </a:r>
            <a:r>
              <a:rPr lang="en-US" i="1" dirty="0"/>
              <a:t> code by use of genetic </a:t>
            </a:r>
            <a:r>
              <a:rPr lang="en-US" i="1" dirty="0" smtClean="0"/>
              <a:t>algorithms</a:t>
            </a:r>
            <a:r>
              <a:rPr lang="en-US" dirty="0" smtClean="0"/>
              <a:t>, Track 2, </a:t>
            </a:r>
            <a:r>
              <a:rPr lang="cs-CZ" dirty="0"/>
              <a:t>11 </a:t>
            </a:r>
            <a:r>
              <a:rPr lang="cs-CZ" dirty="0" err="1" smtClean="0"/>
              <a:t>Oct</a:t>
            </a:r>
            <a:r>
              <a:rPr lang="cs-CZ" dirty="0" smtClean="0"/>
              <a:t>, </a:t>
            </a:r>
            <a:r>
              <a:rPr lang="cs-CZ" dirty="0"/>
              <a:t>11:45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15-10-2016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2016, October 8-14,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21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78258" y="0"/>
            <a:ext cx="2013741" cy="125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1337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Infrastructure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Simulation is often the first application developed in an experiment</a:t>
            </a:r>
          </a:p>
          <a:p>
            <a:r>
              <a:rPr lang="en-US" dirty="0" smtClean="0"/>
              <a:t>Since simulation codes tend to offer a ”framework” (at least architecturally if not functionally, since they handle the event loop) this requires the development of a different ”framework” for reconstruction, reducing reuse and modularity</a:t>
            </a:r>
          </a:p>
          <a:p>
            <a:r>
              <a:rPr lang="en-US" dirty="0" smtClean="0"/>
              <a:t>A more modular approach to simulation would help reuse of the simulation code and would give more freedom to experiments to define their own framework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15-10-2016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2016, October 8-14,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22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2072" y="0"/>
            <a:ext cx="2439928" cy="125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7326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Speed speed speed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0022" y="1845733"/>
            <a:ext cx="4471132" cy="4230835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Precision is inversely proportional to the </a:t>
            </a:r>
            <a:r>
              <a:rPr lang="en-US" dirty="0" err="1" smtClean="0"/>
              <a:t>sqrt</a:t>
            </a:r>
            <a:r>
              <a:rPr lang="en-US" dirty="0" smtClean="0"/>
              <a:t> of the number of events</a:t>
            </a:r>
          </a:p>
          <a:p>
            <a:r>
              <a:rPr lang="en-US" dirty="0" smtClean="0"/>
              <a:t>And needs are projected to grow</a:t>
            </a:r>
          </a:p>
          <a:p>
            <a:r>
              <a:rPr lang="is-IS" dirty="0" smtClean="0"/>
              <a:t>The only way to get speed is to exploit SIMD capabilities </a:t>
            </a:r>
          </a:p>
          <a:p>
            <a:r>
              <a:rPr lang="is-IS" dirty="0" smtClean="0"/>
              <a:t>And use accelerators...</a:t>
            </a:r>
          </a:p>
          <a:p>
            <a:r>
              <a:rPr lang="is-IS" dirty="0" smtClean="0"/>
              <a:t>This (IMNSHO) requires a complete re-write of the code (see </a:t>
            </a:r>
            <a:r>
              <a:rPr lang="en-US" i="1" dirty="0" err="1" smtClean="0"/>
              <a:t>GeantV</a:t>
            </a:r>
            <a:r>
              <a:rPr lang="en-US" i="1" dirty="0" smtClean="0"/>
              <a:t> </a:t>
            </a:r>
            <a:r>
              <a:rPr lang="en-US" i="1" dirty="0"/>
              <a:t>phase 2: developing the particle transport </a:t>
            </a:r>
            <a:r>
              <a:rPr lang="en-US" i="1" dirty="0" smtClean="0"/>
              <a:t>library</a:t>
            </a:r>
            <a:r>
              <a:rPr lang="en-US" dirty="0" smtClean="0"/>
              <a:t>, Track 2, </a:t>
            </a:r>
            <a:r>
              <a:rPr lang="cs-CZ" dirty="0"/>
              <a:t>11 </a:t>
            </a:r>
            <a:r>
              <a:rPr lang="cs-CZ" dirty="0" err="1" smtClean="0"/>
              <a:t>Oct</a:t>
            </a:r>
            <a:r>
              <a:rPr lang="cs-CZ" dirty="0" smtClean="0"/>
              <a:t>, </a:t>
            </a:r>
            <a:r>
              <a:rPr lang="cs-CZ" dirty="0"/>
              <a:t>16:30</a:t>
            </a:r>
            <a:r>
              <a:rPr lang="is-IS" dirty="0" smtClean="0"/>
              <a:t>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15-10-2016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2016, October 8-14,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23</a:t>
            </a:fld>
            <a:endParaRPr lang="en-US" dirty="0"/>
          </a:p>
        </p:txBody>
      </p:sp>
      <p:grpSp>
        <p:nvGrpSpPr>
          <p:cNvPr id="37" name="Group 36"/>
          <p:cNvGrpSpPr/>
          <p:nvPr/>
        </p:nvGrpSpPr>
        <p:grpSpPr>
          <a:xfrm>
            <a:off x="5345200" y="1832576"/>
            <a:ext cx="4292379" cy="4331863"/>
            <a:chOff x="5345200" y="1832576"/>
            <a:chExt cx="4292379" cy="4331863"/>
          </a:xfrm>
        </p:grpSpPr>
        <p:grpSp>
          <p:nvGrpSpPr>
            <p:cNvPr id="7" name="Group 174"/>
            <p:cNvGrpSpPr/>
            <p:nvPr/>
          </p:nvGrpSpPr>
          <p:grpSpPr>
            <a:xfrm>
              <a:off x="5345200" y="1832576"/>
              <a:ext cx="4292379" cy="4331863"/>
              <a:chOff x="-17164" y="86698"/>
              <a:chExt cx="6104715" cy="6160870"/>
            </a:xfrm>
          </p:grpSpPr>
          <p:grpSp>
            <p:nvGrpSpPr>
              <p:cNvPr id="8" name="Group 155"/>
              <p:cNvGrpSpPr/>
              <p:nvPr/>
            </p:nvGrpSpPr>
            <p:grpSpPr>
              <a:xfrm>
                <a:off x="90211" y="126382"/>
                <a:ext cx="5904381" cy="5911874"/>
                <a:chOff x="-72" y="0"/>
                <a:chExt cx="5904379" cy="5911872"/>
              </a:xfrm>
            </p:grpSpPr>
            <p:grpSp>
              <p:nvGrpSpPr>
                <p:cNvPr id="27" name="Group 148"/>
                <p:cNvGrpSpPr/>
                <p:nvPr/>
              </p:nvGrpSpPr>
              <p:grpSpPr>
                <a:xfrm>
                  <a:off x="-72" y="0"/>
                  <a:ext cx="5904379" cy="5911872"/>
                  <a:chOff x="-71" y="0"/>
                  <a:chExt cx="5904377" cy="5911871"/>
                </a:xfrm>
              </p:grpSpPr>
              <p:pic>
                <p:nvPicPr>
                  <p:cNvPr id="34" name="image6.gif"/>
                  <p:cNvPicPr>
                    <a:picLocks noChangeAspect="1"/>
                  </p:cNvPicPr>
                  <p:nvPr/>
                </p:nvPicPr>
                <p:blipFill>
                  <a:blip r:embed="rId2">
                    <a:extLst/>
                  </a:blip>
                  <a:srcRect l="1297" t="3009" r="2500" b="1595"/>
                  <a:stretch>
                    <a:fillRect/>
                  </a:stretch>
                </p:blipFill>
                <p:spPr>
                  <a:xfrm>
                    <a:off x="-71" y="80406"/>
                    <a:ext cx="5904377" cy="583146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596" h="21499" extrusionOk="0">
                        <a:moveTo>
                          <a:pt x="52" y="3"/>
                        </a:moveTo>
                        <a:cubicBezTo>
                          <a:pt x="32" y="8"/>
                          <a:pt x="25" y="31"/>
                          <a:pt x="41" y="73"/>
                        </a:cubicBezTo>
                        <a:cubicBezTo>
                          <a:pt x="56" y="114"/>
                          <a:pt x="47" y="175"/>
                          <a:pt x="19" y="209"/>
                        </a:cubicBezTo>
                        <a:cubicBezTo>
                          <a:pt x="8" y="222"/>
                          <a:pt x="1" y="232"/>
                          <a:pt x="0" y="240"/>
                        </a:cubicBezTo>
                        <a:cubicBezTo>
                          <a:pt x="-4" y="264"/>
                          <a:pt x="39" y="269"/>
                          <a:pt x="154" y="265"/>
                        </a:cubicBezTo>
                        <a:cubicBezTo>
                          <a:pt x="256" y="261"/>
                          <a:pt x="364" y="280"/>
                          <a:pt x="392" y="309"/>
                        </a:cubicBezTo>
                        <a:cubicBezTo>
                          <a:pt x="430" y="347"/>
                          <a:pt x="458" y="346"/>
                          <a:pt x="507" y="306"/>
                        </a:cubicBezTo>
                        <a:cubicBezTo>
                          <a:pt x="543" y="276"/>
                          <a:pt x="713" y="251"/>
                          <a:pt x="893" y="250"/>
                        </a:cubicBezTo>
                        <a:cubicBezTo>
                          <a:pt x="1206" y="249"/>
                          <a:pt x="1213" y="246"/>
                          <a:pt x="1227" y="129"/>
                        </a:cubicBezTo>
                        <a:lnTo>
                          <a:pt x="1241" y="9"/>
                        </a:lnTo>
                        <a:lnTo>
                          <a:pt x="922" y="16"/>
                        </a:lnTo>
                        <a:cubicBezTo>
                          <a:pt x="635" y="22"/>
                          <a:pt x="598" y="33"/>
                          <a:pt x="549" y="130"/>
                        </a:cubicBezTo>
                        <a:cubicBezTo>
                          <a:pt x="474" y="277"/>
                          <a:pt x="408" y="275"/>
                          <a:pt x="390" y="124"/>
                        </a:cubicBezTo>
                        <a:cubicBezTo>
                          <a:pt x="376" y="0"/>
                          <a:pt x="279" y="-43"/>
                          <a:pt x="222" y="50"/>
                        </a:cubicBezTo>
                        <a:cubicBezTo>
                          <a:pt x="200" y="85"/>
                          <a:pt x="179" y="85"/>
                          <a:pt x="144" y="50"/>
                        </a:cubicBezTo>
                        <a:cubicBezTo>
                          <a:pt x="107" y="13"/>
                          <a:pt x="73" y="-2"/>
                          <a:pt x="52" y="3"/>
                        </a:cubicBezTo>
                        <a:close/>
                        <a:moveTo>
                          <a:pt x="1740" y="16"/>
                        </a:moveTo>
                        <a:cubicBezTo>
                          <a:pt x="1462" y="10"/>
                          <a:pt x="1414" y="20"/>
                          <a:pt x="1414" y="86"/>
                        </a:cubicBezTo>
                        <a:cubicBezTo>
                          <a:pt x="1414" y="128"/>
                          <a:pt x="1395" y="183"/>
                          <a:pt x="1370" y="208"/>
                        </a:cubicBezTo>
                        <a:cubicBezTo>
                          <a:pt x="1341" y="237"/>
                          <a:pt x="1364" y="256"/>
                          <a:pt x="1436" y="262"/>
                        </a:cubicBezTo>
                        <a:cubicBezTo>
                          <a:pt x="1496" y="267"/>
                          <a:pt x="1558" y="249"/>
                          <a:pt x="1574" y="224"/>
                        </a:cubicBezTo>
                        <a:cubicBezTo>
                          <a:pt x="1591" y="195"/>
                          <a:pt x="1622" y="193"/>
                          <a:pt x="1655" y="219"/>
                        </a:cubicBezTo>
                        <a:cubicBezTo>
                          <a:pt x="1684" y="243"/>
                          <a:pt x="1787" y="258"/>
                          <a:pt x="1886" y="255"/>
                        </a:cubicBezTo>
                        <a:cubicBezTo>
                          <a:pt x="2046" y="249"/>
                          <a:pt x="2066" y="237"/>
                          <a:pt x="2066" y="136"/>
                        </a:cubicBezTo>
                        <a:cubicBezTo>
                          <a:pt x="2066" y="26"/>
                          <a:pt x="2056" y="22"/>
                          <a:pt x="1740" y="16"/>
                        </a:cubicBezTo>
                        <a:close/>
                        <a:moveTo>
                          <a:pt x="2559" y="136"/>
                        </a:moveTo>
                        <a:lnTo>
                          <a:pt x="2571" y="5193"/>
                        </a:lnTo>
                        <a:cubicBezTo>
                          <a:pt x="2581" y="9682"/>
                          <a:pt x="2574" y="10257"/>
                          <a:pt x="2513" y="10302"/>
                        </a:cubicBezTo>
                        <a:cubicBezTo>
                          <a:pt x="2451" y="10348"/>
                          <a:pt x="2451" y="10356"/>
                          <a:pt x="2513" y="10380"/>
                        </a:cubicBezTo>
                        <a:cubicBezTo>
                          <a:pt x="2590" y="10410"/>
                          <a:pt x="2611" y="11754"/>
                          <a:pt x="2572" y="12441"/>
                        </a:cubicBezTo>
                        <a:cubicBezTo>
                          <a:pt x="2566" y="12556"/>
                          <a:pt x="2556" y="12652"/>
                          <a:pt x="2546" y="12721"/>
                        </a:cubicBezTo>
                        <a:cubicBezTo>
                          <a:pt x="2536" y="12790"/>
                          <a:pt x="2526" y="12833"/>
                          <a:pt x="2513" y="12838"/>
                        </a:cubicBezTo>
                        <a:cubicBezTo>
                          <a:pt x="2451" y="12862"/>
                          <a:pt x="2451" y="12870"/>
                          <a:pt x="2513" y="12915"/>
                        </a:cubicBezTo>
                        <a:cubicBezTo>
                          <a:pt x="2574" y="12961"/>
                          <a:pt x="2581" y="13399"/>
                          <a:pt x="2571" y="16756"/>
                        </a:cubicBezTo>
                        <a:lnTo>
                          <a:pt x="2559" y="20546"/>
                        </a:lnTo>
                        <a:lnTo>
                          <a:pt x="11584" y="20546"/>
                        </a:lnTo>
                        <a:lnTo>
                          <a:pt x="20609" y="20546"/>
                        </a:lnTo>
                        <a:lnTo>
                          <a:pt x="20609" y="20309"/>
                        </a:lnTo>
                        <a:lnTo>
                          <a:pt x="20609" y="20070"/>
                        </a:lnTo>
                        <a:lnTo>
                          <a:pt x="20832" y="20059"/>
                        </a:lnTo>
                        <a:lnTo>
                          <a:pt x="21057" y="20044"/>
                        </a:lnTo>
                        <a:lnTo>
                          <a:pt x="21047" y="18798"/>
                        </a:lnTo>
                        <a:cubicBezTo>
                          <a:pt x="21042" y="18111"/>
                          <a:pt x="21032" y="17540"/>
                          <a:pt x="21023" y="17530"/>
                        </a:cubicBezTo>
                        <a:cubicBezTo>
                          <a:pt x="21013" y="17521"/>
                          <a:pt x="20915" y="17509"/>
                          <a:pt x="20806" y="17503"/>
                        </a:cubicBezTo>
                        <a:lnTo>
                          <a:pt x="20609" y="17491"/>
                        </a:lnTo>
                        <a:lnTo>
                          <a:pt x="20609" y="15205"/>
                        </a:lnTo>
                        <a:lnTo>
                          <a:pt x="20609" y="12921"/>
                        </a:lnTo>
                        <a:lnTo>
                          <a:pt x="21102" y="12899"/>
                        </a:lnTo>
                        <a:lnTo>
                          <a:pt x="21596" y="12879"/>
                        </a:lnTo>
                        <a:lnTo>
                          <a:pt x="21102" y="12854"/>
                        </a:lnTo>
                        <a:lnTo>
                          <a:pt x="20609" y="12831"/>
                        </a:lnTo>
                        <a:lnTo>
                          <a:pt x="20609" y="11609"/>
                        </a:lnTo>
                        <a:lnTo>
                          <a:pt x="20609" y="10386"/>
                        </a:lnTo>
                        <a:lnTo>
                          <a:pt x="21102" y="10365"/>
                        </a:lnTo>
                        <a:lnTo>
                          <a:pt x="21596" y="10345"/>
                        </a:lnTo>
                        <a:lnTo>
                          <a:pt x="21102" y="10320"/>
                        </a:lnTo>
                        <a:lnTo>
                          <a:pt x="20609" y="10296"/>
                        </a:lnTo>
                        <a:lnTo>
                          <a:pt x="20599" y="6608"/>
                        </a:lnTo>
                        <a:cubicBezTo>
                          <a:pt x="20593" y="4579"/>
                          <a:pt x="20601" y="2889"/>
                          <a:pt x="20616" y="2852"/>
                        </a:cubicBezTo>
                        <a:cubicBezTo>
                          <a:pt x="20666" y="2732"/>
                          <a:pt x="20668" y="2671"/>
                          <a:pt x="20626" y="2645"/>
                        </a:cubicBezTo>
                        <a:cubicBezTo>
                          <a:pt x="20604" y="2631"/>
                          <a:pt x="20586" y="2400"/>
                          <a:pt x="20586" y="2130"/>
                        </a:cubicBezTo>
                        <a:cubicBezTo>
                          <a:pt x="20586" y="1744"/>
                          <a:pt x="20601" y="1629"/>
                          <a:pt x="20655" y="1583"/>
                        </a:cubicBezTo>
                        <a:cubicBezTo>
                          <a:pt x="20694" y="1551"/>
                          <a:pt x="20715" y="1500"/>
                          <a:pt x="20703" y="1469"/>
                        </a:cubicBezTo>
                        <a:cubicBezTo>
                          <a:pt x="20671" y="1386"/>
                          <a:pt x="20826" y="1257"/>
                          <a:pt x="20892" y="1312"/>
                        </a:cubicBezTo>
                        <a:cubicBezTo>
                          <a:pt x="20930" y="1344"/>
                          <a:pt x="20933" y="1342"/>
                          <a:pt x="20902" y="1305"/>
                        </a:cubicBezTo>
                        <a:cubicBezTo>
                          <a:pt x="20848" y="1239"/>
                          <a:pt x="20929" y="1072"/>
                          <a:pt x="20995" y="1113"/>
                        </a:cubicBezTo>
                        <a:cubicBezTo>
                          <a:pt x="21021" y="1129"/>
                          <a:pt x="21006" y="1074"/>
                          <a:pt x="20963" y="990"/>
                        </a:cubicBezTo>
                        <a:cubicBezTo>
                          <a:pt x="20909" y="886"/>
                          <a:pt x="20880" y="859"/>
                          <a:pt x="20866" y="906"/>
                        </a:cubicBezTo>
                        <a:cubicBezTo>
                          <a:pt x="20822" y="1047"/>
                          <a:pt x="20759" y="1087"/>
                          <a:pt x="20667" y="1037"/>
                        </a:cubicBezTo>
                        <a:cubicBezTo>
                          <a:pt x="20587" y="994"/>
                          <a:pt x="20582" y="949"/>
                          <a:pt x="20594" y="563"/>
                        </a:cubicBezTo>
                        <a:lnTo>
                          <a:pt x="20609" y="136"/>
                        </a:lnTo>
                        <a:lnTo>
                          <a:pt x="11584" y="136"/>
                        </a:lnTo>
                        <a:lnTo>
                          <a:pt x="2559" y="136"/>
                        </a:lnTo>
                        <a:close/>
                        <a:moveTo>
                          <a:pt x="296" y="2537"/>
                        </a:moveTo>
                        <a:cubicBezTo>
                          <a:pt x="278" y="2543"/>
                          <a:pt x="263" y="2587"/>
                          <a:pt x="263" y="2663"/>
                        </a:cubicBezTo>
                        <a:cubicBezTo>
                          <a:pt x="263" y="2749"/>
                          <a:pt x="293" y="2804"/>
                          <a:pt x="356" y="2833"/>
                        </a:cubicBezTo>
                        <a:cubicBezTo>
                          <a:pt x="416" y="2860"/>
                          <a:pt x="461" y="2860"/>
                          <a:pt x="482" y="2830"/>
                        </a:cubicBezTo>
                        <a:cubicBezTo>
                          <a:pt x="500" y="2804"/>
                          <a:pt x="671" y="2783"/>
                          <a:pt x="864" y="2783"/>
                        </a:cubicBezTo>
                        <a:cubicBezTo>
                          <a:pt x="1208" y="2783"/>
                          <a:pt x="1213" y="2781"/>
                          <a:pt x="1227" y="2663"/>
                        </a:cubicBezTo>
                        <a:lnTo>
                          <a:pt x="1241" y="2543"/>
                        </a:lnTo>
                        <a:lnTo>
                          <a:pt x="916" y="2550"/>
                        </a:lnTo>
                        <a:cubicBezTo>
                          <a:pt x="622" y="2556"/>
                          <a:pt x="591" y="2566"/>
                          <a:pt x="556" y="2661"/>
                        </a:cubicBezTo>
                        <a:cubicBezTo>
                          <a:pt x="507" y="2794"/>
                          <a:pt x="365" y="2778"/>
                          <a:pt x="345" y="2637"/>
                        </a:cubicBezTo>
                        <a:cubicBezTo>
                          <a:pt x="335" y="2564"/>
                          <a:pt x="314" y="2531"/>
                          <a:pt x="296" y="2537"/>
                        </a:cubicBezTo>
                        <a:close/>
                        <a:moveTo>
                          <a:pt x="1740" y="2550"/>
                        </a:moveTo>
                        <a:cubicBezTo>
                          <a:pt x="1432" y="2544"/>
                          <a:pt x="1414" y="2550"/>
                          <a:pt x="1414" y="2645"/>
                        </a:cubicBezTo>
                        <a:cubicBezTo>
                          <a:pt x="1414" y="2701"/>
                          <a:pt x="1428" y="2760"/>
                          <a:pt x="1444" y="2777"/>
                        </a:cubicBezTo>
                        <a:cubicBezTo>
                          <a:pt x="1488" y="2821"/>
                          <a:pt x="1540" y="2812"/>
                          <a:pt x="1574" y="2758"/>
                        </a:cubicBezTo>
                        <a:cubicBezTo>
                          <a:pt x="1592" y="2728"/>
                          <a:pt x="1622" y="2727"/>
                          <a:pt x="1655" y="2754"/>
                        </a:cubicBezTo>
                        <a:cubicBezTo>
                          <a:pt x="1684" y="2777"/>
                          <a:pt x="1787" y="2792"/>
                          <a:pt x="1886" y="2789"/>
                        </a:cubicBezTo>
                        <a:cubicBezTo>
                          <a:pt x="2046" y="2783"/>
                          <a:pt x="2066" y="2771"/>
                          <a:pt x="2066" y="2670"/>
                        </a:cubicBezTo>
                        <a:cubicBezTo>
                          <a:pt x="2066" y="2561"/>
                          <a:pt x="2056" y="2557"/>
                          <a:pt x="1740" y="2550"/>
                        </a:cubicBezTo>
                        <a:close/>
                        <a:moveTo>
                          <a:pt x="1984" y="5077"/>
                        </a:moveTo>
                        <a:cubicBezTo>
                          <a:pt x="1973" y="5081"/>
                          <a:pt x="1960" y="5090"/>
                          <a:pt x="1948" y="5102"/>
                        </a:cubicBezTo>
                        <a:cubicBezTo>
                          <a:pt x="1914" y="5137"/>
                          <a:pt x="1868" y="5141"/>
                          <a:pt x="1820" y="5115"/>
                        </a:cubicBezTo>
                        <a:cubicBezTo>
                          <a:pt x="1778" y="5092"/>
                          <a:pt x="1719" y="5091"/>
                          <a:pt x="1682" y="5114"/>
                        </a:cubicBezTo>
                        <a:cubicBezTo>
                          <a:pt x="1645" y="5137"/>
                          <a:pt x="1597" y="5134"/>
                          <a:pt x="1563" y="5106"/>
                        </a:cubicBezTo>
                        <a:cubicBezTo>
                          <a:pt x="1533" y="5081"/>
                          <a:pt x="1486" y="5074"/>
                          <a:pt x="1460" y="5090"/>
                        </a:cubicBezTo>
                        <a:cubicBezTo>
                          <a:pt x="1408" y="5123"/>
                          <a:pt x="1397" y="5309"/>
                          <a:pt x="1444" y="5357"/>
                        </a:cubicBezTo>
                        <a:cubicBezTo>
                          <a:pt x="1488" y="5401"/>
                          <a:pt x="1540" y="5392"/>
                          <a:pt x="1574" y="5338"/>
                        </a:cubicBezTo>
                        <a:cubicBezTo>
                          <a:pt x="1594" y="5305"/>
                          <a:pt x="1622" y="5307"/>
                          <a:pt x="1664" y="5342"/>
                        </a:cubicBezTo>
                        <a:cubicBezTo>
                          <a:pt x="1706" y="5377"/>
                          <a:pt x="1749" y="5379"/>
                          <a:pt x="1809" y="5346"/>
                        </a:cubicBezTo>
                        <a:cubicBezTo>
                          <a:pt x="1870" y="5314"/>
                          <a:pt x="1910" y="5315"/>
                          <a:pt x="1948" y="5354"/>
                        </a:cubicBezTo>
                        <a:cubicBezTo>
                          <a:pt x="1969" y="5375"/>
                          <a:pt x="1984" y="5384"/>
                          <a:pt x="1999" y="5382"/>
                        </a:cubicBezTo>
                        <a:cubicBezTo>
                          <a:pt x="2014" y="5379"/>
                          <a:pt x="2027" y="5367"/>
                          <a:pt x="2044" y="5341"/>
                        </a:cubicBezTo>
                        <a:cubicBezTo>
                          <a:pt x="2117" y="5224"/>
                          <a:pt x="2064" y="5052"/>
                          <a:pt x="1984" y="5077"/>
                        </a:cubicBezTo>
                        <a:close/>
                        <a:moveTo>
                          <a:pt x="925" y="5082"/>
                        </a:moveTo>
                        <a:cubicBezTo>
                          <a:pt x="871" y="5075"/>
                          <a:pt x="830" y="5131"/>
                          <a:pt x="830" y="5228"/>
                        </a:cubicBezTo>
                        <a:cubicBezTo>
                          <a:pt x="830" y="5359"/>
                          <a:pt x="904" y="5412"/>
                          <a:pt x="987" y="5342"/>
                        </a:cubicBezTo>
                        <a:cubicBezTo>
                          <a:pt x="1032" y="5304"/>
                          <a:pt x="1054" y="5305"/>
                          <a:pt x="1077" y="5342"/>
                        </a:cubicBezTo>
                        <a:cubicBezTo>
                          <a:pt x="1094" y="5370"/>
                          <a:pt x="1137" y="5381"/>
                          <a:pt x="1173" y="5367"/>
                        </a:cubicBezTo>
                        <a:cubicBezTo>
                          <a:pt x="1209" y="5353"/>
                          <a:pt x="1251" y="5375"/>
                          <a:pt x="1267" y="5418"/>
                        </a:cubicBezTo>
                        <a:cubicBezTo>
                          <a:pt x="1288" y="5472"/>
                          <a:pt x="1302" y="5478"/>
                          <a:pt x="1315" y="5437"/>
                        </a:cubicBezTo>
                        <a:cubicBezTo>
                          <a:pt x="1326" y="5405"/>
                          <a:pt x="1314" y="5355"/>
                          <a:pt x="1286" y="5327"/>
                        </a:cubicBezTo>
                        <a:cubicBezTo>
                          <a:pt x="1259" y="5300"/>
                          <a:pt x="1235" y="5240"/>
                          <a:pt x="1235" y="5197"/>
                        </a:cubicBezTo>
                        <a:cubicBezTo>
                          <a:pt x="1235" y="5095"/>
                          <a:pt x="1151" y="5045"/>
                          <a:pt x="1089" y="5108"/>
                        </a:cubicBezTo>
                        <a:cubicBezTo>
                          <a:pt x="1054" y="5143"/>
                          <a:pt x="1023" y="5142"/>
                          <a:pt x="983" y="5108"/>
                        </a:cubicBezTo>
                        <a:cubicBezTo>
                          <a:pt x="963" y="5091"/>
                          <a:pt x="943" y="5084"/>
                          <a:pt x="925" y="5082"/>
                        </a:cubicBezTo>
                        <a:close/>
                        <a:moveTo>
                          <a:pt x="669" y="5083"/>
                        </a:moveTo>
                        <a:cubicBezTo>
                          <a:pt x="650" y="5100"/>
                          <a:pt x="627" y="5167"/>
                          <a:pt x="623" y="5253"/>
                        </a:cubicBezTo>
                        <a:cubicBezTo>
                          <a:pt x="618" y="5343"/>
                          <a:pt x="638" y="5386"/>
                          <a:pt x="684" y="5386"/>
                        </a:cubicBezTo>
                        <a:cubicBezTo>
                          <a:pt x="726" y="5386"/>
                          <a:pt x="740" y="5360"/>
                          <a:pt x="723" y="5314"/>
                        </a:cubicBezTo>
                        <a:cubicBezTo>
                          <a:pt x="708" y="5275"/>
                          <a:pt x="697" y="5199"/>
                          <a:pt x="697" y="5147"/>
                        </a:cubicBezTo>
                        <a:cubicBezTo>
                          <a:pt x="697" y="5112"/>
                          <a:pt x="693" y="5092"/>
                          <a:pt x="687" y="5083"/>
                        </a:cubicBezTo>
                        <a:cubicBezTo>
                          <a:pt x="682" y="5076"/>
                          <a:pt x="676" y="5077"/>
                          <a:pt x="669" y="5083"/>
                        </a:cubicBezTo>
                        <a:close/>
                        <a:moveTo>
                          <a:pt x="2003" y="7610"/>
                        </a:moveTo>
                        <a:cubicBezTo>
                          <a:pt x="1985" y="7609"/>
                          <a:pt x="1966" y="7618"/>
                          <a:pt x="1947" y="7638"/>
                        </a:cubicBezTo>
                        <a:cubicBezTo>
                          <a:pt x="1910" y="7674"/>
                          <a:pt x="1869" y="7675"/>
                          <a:pt x="1809" y="7642"/>
                        </a:cubicBezTo>
                        <a:cubicBezTo>
                          <a:pt x="1750" y="7610"/>
                          <a:pt x="1705" y="7611"/>
                          <a:pt x="1666" y="7644"/>
                        </a:cubicBezTo>
                        <a:cubicBezTo>
                          <a:pt x="1627" y="7677"/>
                          <a:pt x="1595" y="7677"/>
                          <a:pt x="1560" y="7642"/>
                        </a:cubicBezTo>
                        <a:cubicBezTo>
                          <a:pt x="1534" y="7615"/>
                          <a:pt x="1490" y="7606"/>
                          <a:pt x="1463" y="7623"/>
                        </a:cubicBezTo>
                        <a:cubicBezTo>
                          <a:pt x="1410" y="7656"/>
                          <a:pt x="1397" y="7843"/>
                          <a:pt x="1444" y="7891"/>
                        </a:cubicBezTo>
                        <a:cubicBezTo>
                          <a:pt x="1488" y="7935"/>
                          <a:pt x="1540" y="7926"/>
                          <a:pt x="1574" y="7872"/>
                        </a:cubicBezTo>
                        <a:cubicBezTo>
                          <a:pt x="1591" y="7843"/>
                          <a:pt x="1624" y="7840"/>
                          <a:pt x="1655" y="7865"/>
                        </a:cubicBezTo>
                        <a:cubicBezTo>
                          <a:pt x="1684" y="7887"/>
                          <a:pt x="1781" y="7907"/>
                          <a:pt x="1874" y="7908"/>
                        </a:cubicBezTo>
                        <a:cubicBezTo>
                          <a:pt x="2017" y="7911"/>
                          <a:pt x="2048" y="7894"/>
                          <a:pt x="2071" y="7799"/>
                        </a:cubicBezTo>
                        <a:cubicBezTo>
                          <a:pt x="2097" y="7697"/>
                          <a:pt x="2057" y="7613"/>
                          <a:pt x="2003" y="7610"/>
                        </a:cubicBezTo>
                        <a:close/>
                        <a:moveTo>
                          <a:pt x="1179" y="7617"/>
                        </a:moveTo>
                        <a:cubicBezTo>
                          <a:pt x="1164" y="7608"/>
                          <a:pt x="1147" y="7609"/>
                          <a:pt x="1132" y="7619"/>
                        </a:cubicBezTo>
                        <a:cubicBezTo>
                          <a:pt x="1103" y="7637"/>
                          <a:pt x="1077" y="7691"/>
                          <a:pt x="1077" y="7767"/>
                        </a:cubicBezTo>
                        <a:cubicBezTo>
                          <a:pt x="1077" y="7866"/>
                          <a:pt x="1098" y="7897"/>
                          <a:pt x="1163" y="7897"/>
                        </a:cubicBezTo>
                        <a:cubicBezTo>
                          <a:pt x="1210" y="7897"/>
                          <a:pt x="1259" y="7924"/>
                          <a:pt x="1270" y="7957"/>
                        </a:cubicBezTo>
                        <a:cubicBezTo>
                          <a:pt x="1281" y="7989"/>
                          <a:pt x="1301" y="8004"/>
                          <a:pt x="1315" y="7990"/>
                        </a:cubicBezTo>
                        <a:cubicBezTo>
                          <a:pt x="1329" y="7976"/>
                          <a:pt x="1317" y="7919"/>
                          <a:pt x="1290" y="7863"/>
                        </a:cubicBezTo>
                        <a:cubicBezTo>
                          <a:pt x="1264" y="7807"/>
                          <a:pt x="1231" y="7724"/>
                          <a:pt x="1216" y="7679"/>
                        </a:cubicBezTo>
                        <a:cubicBezTo>
                          <a:pt x="1206" y="7647"/>
                          <a:pt x="1194" y="7627"/>
                          <a:pt x="1179" y="7617"/>
                        </a:cubicBezTo>
                        <a:close/>
                        <a:moveTo>
                          <a:pt x="909" y="7619"/>
                        </a:moveTo>
                        <a:cubicBezTo>
                          <a:pt x="901" y="7611"/>
                          <a:pt x="888" y="7618"/>
                          <a:pt x="870" y="7636"/>
                        </a:cubicBezTo>
                        <a:cubicBezTo>
                          <a:pt x="842" y="7664"/>
                          <a:pt x="834" y="7707"/>
                          <a:pt x="851" y="7734"/>
                        </a:cubicBezTo>
                        <a:cubicBezTo>
                          <a:pt x="897" y="7810"/>
                          <a:pt x="920" y="7794"/>
                          <a:pt x="920" y="7685"/>
                        </a:cubicBezTo>
                        <a:cubicBezTo>
                          <a:pt x="920" y="7648"/>
                          <a:pt x="917" y="7627"/>
                          <a:pt x="909" y="7619"/>
                        </a:cubicBezTo>
                        <a:close/>
                        <a:moveTo>
                          <a:pt x="923" y="7829"/>
                        </a:moveTo>
                        <a:cubicBezTo>
                          <a:pt x="900" y="7829"/>
                          <a:pt x="869" y="7850"/>
                          <a:pt x="854" y="7875"/>
                        </a:cubicBezTo>
                        <a:cubicBezTo>
                          <a:pt x="838" y="7900"/>
                          <a:pt x="857" y="7920"/>
                          <a:pt x="896" y="7920"/>
                        </a:cubicBezTo>
                        <a:cubicBezTo>
                          <a:pt x="934" y="7920"/>
                          <a:pt x="965" y="7900"/>
                          <a:pt x="965" y="7875"/>
                        </a:cubicBezTo>
                        <a:cubicBezTo>
                          <a:pt x="965" y="7850"/>
                          <a:pt x="946" y="7829"/>
                          <a:pt x="923" y="7829"/>
                        </a:cubicBezTo>
                        <a:close/>
                        <a:moveTo>
                          <a:pt x="1148" y="10182"/>
                        </a:moveTo>
                        <a:cubicBezTo>
                          <a:pt x="1068" y="10182"/>
                          <a:pt x="1121" y="10431"/>
                          <a:pt x="1212" y="10481"/>
                        </a:cubicBezTo>
                        <a:cubicBezTo>
                          <a:pt x="1261" y="10508"/>
                          <a:pt x="1313" y="10522"/>
                          <a:pt x="1325" y="10511"/>
                        </a:cubicBezTo>
                        <a:cubicBezTo>
                          <a:pt x="1331" y="10506"/>
                          <a:pt x="1327" y="10496"/>
                          <a:pt x="1317" y="10485"/>
                        </a:cubicBezTo>
                        <a:cubicBezTo>
                          <a:pt x="1306" y="10474"/>
                          <a:pt x="1290" y="10461"/>
                          <a:pt x="1269" y="10449"/>
                        </a:cubicBezTo>
                        <a:cubicBezTo>
                          <a:pt x="1226" y="10424"/>
                          <a:pt x="1190" y="10354"/>
                          <a:pt x="1190" y="10293"/>
                        </a:cubicBezTo>
                        <a:cubicBezTo>
                          <a:pt x="1190" y="10232"/>
                          <a:pt x="1171" y="10182"/>
                          <a:pt x="1148" y="10182"/>
                        </a:cubicBezTo>
                        <a:close/>
                        <a:moveTo>
                          <a:pt x="1510" y="10197"/>
                        </a:moveTo>
                        <a:cubicBezTo>
                          <a:pt x="1454" y="10189"/>
                          <a:pt x="1414" y="10243"/>
                          <a:pt x="1414" y="10342"/>
                        </a:cubicBezTo>
                        <a:cubicBezTo>
                          <a:pt x="1414" y="10446"/>
                          <a:pt x="1425" y="10448"/>
                          <a:pt x="1740" y="10440"/>
                        </a:cubicBezTo>
                        <a:cubicBezTo>
                          <a:pt x="2055" y="10431"/>
                          <a:pt x="2066" y="10428"/>
                          <a:pt x="2066" y="10318"/>
                        </a:cubicBezTo>
                        <a:cubicBezTo>
                          <a:pt x="2066" y="10217"/>
                          <a:pt x="2046" y="10205"/>
                          <a:pt x="1874" y="10198"/>
                        </a:cubicBezTo>
                        <a:cubicBezTo>
                          <a:pt x="1769" y="10194"/>
                          <a:pt x="1672" y="10210"/>
                          <a:pt x="1658" y="10233"/>
                        </a:cubicBezTo>
                        <a:cubicBezTo>
                          <a:pt x="1641" y="10260"/>
                          <a:pt x="1608" y="10258"/>
                          <a:pt x="1571" y="10226"/>
                        </a:cubicBezTo>
                        <a:cubicBezTo>
                          <a:pt x="1550" y="10209"/>
                          <a:pt x="1528" y="10200"/>
                          <a:pt x="1510" y="10197"/>
                        </a:cubicBezTo>
                        <a:close/>
                        <a:moveTo>
                          <a:pt x="1504" y="12721"/>
                        </a:moveTo>
                        <a:cubicBezTo>
                          <a:pt x="1486" y="12731"/>
                          <a:pt x="1475" y="12776"/>
                          <a:pt x="1478" y="12850"/>
                        </a:cubicBezTo>
                        <a:lnTo>
                          <a:pt x="1482" y="12981"/>
                        </a:lnTo>
                        <a:lnTo>
                          <a:pt x="1774" y="12974"/>
                        </a:lnTo>
                        <a:cubicBezTo>
                          <a:pt x="2053" y="12966"/>
                          <a:pt x="2066" y="12961"/>
                          <a:pt x="2066" y="12853"/>
                        </a:cubicBezTo>
                        <a:cubicBezTo>
                          <a:pt x="2066" y="12752"/>
                          <a:pt x="2046" y="12739"/>
                          <a:pt x="1886" y="12734"/>
                        </a:cubicBezTo>
                        <a:cubicBezTo>
                          <a:pt x="1768" y="12731"/>
                          <a:pt x="1690" y="12754"/>
                          <a:pt x="1655" y="12801"/>
                        </a:cubicBezTo>
                        <a:cubicBezTo>
                          <a:pt x="1606" y="12868"/>
                          <a:pt x="1598" y="12868"/>
                          <a:pt x="1571" y="12795"/>
                        </a:cubicBezTo>
                        <a:cubicBezTo>
                          <a:pt x="1547" y="12734"/>
                          <a:pt x="1522" y="12711"/>
                          <a:pt x="1504" y="12721"/>
                        </a:cubicBezTo>
                        <a:close/>
                        <a:moveTo>
                          <a:pt x="1733" y="15299"/>
                        </a:moveTo>
                        <a:cubicBezTo>
                          <a:pt x="1715" y="15306"/>
                          <a:pt x="1700" y="15352"/>
                          <a:pt x="1700" y="15431"/>
                        </a:cubicBezTo>
                        <a:cubicBezTo>
                          <a:pt x="1700" y="15560"/>
                          <a:pt x="1705" y="15565"/>
                          <a:pt x="1881" y="15555"/>
                        </a:cubicBezTo>
                        <a:cubicBezTo>
                          <a:pt x="2044" y="15546"/>
                          <a:pt x="2066" y="15532"/>
                          <a:pt x="2066" y="15432"/>
                        </a:cubicBezTo>
                        <a:cubicBezTo>
                          <a:pt x="2066" y="15282"/>
                          <a:pt x="1921" y="15250"/>
                          <a:pt x="1900" y="15396"/>
                        </a:cubicBezTo>
                        <a:cubicBezTo>
                          <a:pt x="1881" y="15529"/>
                          <a:pt x="1801" y="15532"/>
                          <a:pt x="1783" y="15399"/>
                        </a:cubicBezTo>
                        <a:cubicBezTo>
                          <a:pt x="1772" y="15324"/>
                          <a:pt x="1751" y="15292"/>
                          <a:pt x="1733" y="15299"/>
                        </a:cubicBezTo>
                        <a:close/>
                        <a:moveTo>
                          <a:pt x="1951" y="17830"/>
                        </a:moveTo>
                        <a:cubicBezTo>
                          <a:pt x="1925" y="17830"/>
                          <a:pt x="1915" y="17851"/>
                          <a:pt x="1931" y="17876"/>
                        </a:cubicBezTo>
                        <a:cubicBezTo>
                          <a:pt x="1946" y="17901"/>
                          <a:pt x="1968" y="17921"/>
                          <a:pt x="1979" y="17921"/>
                        </a:cubicBezTo>
                        <a:cubicBezTo>
                          <a:pt x="1989" y="17921"/>
                          <a:pt x="1999" y="17901"/>
                          <a:pt x="1999" y="17876"/>
                        </a:cubicBezTo>
                        <a:cubicBezTo>
                          <a:pt x="1999" y="17851"/>
                          <a:pt x="1977" y="17830"/>
                          <a:pt x="1951" y="17830"/>
                        </a:cubicBezTo>
                        <a:close/>
                        <a:moveTo>
                          <a:pt x="2000" y="18012"/>
                        </a:moveTo>
                        <a:cubicBezTo>
                          <a:pt x="1977" y="18012"/>
                          <a:pt x="1946" y="18032"/>
                          <a:pt x="1931" y="18057"/>
                        </a:cubicBezTo>
                        <a:cubicBezTo>
                          <a:pt x="1915" y="18082"/>
                          <a:pt x="1934" y="18102"/>
                          <a:pt x="1973" y="18102"/>
                        </a:cubicBezTo>
                        <a:cubicBezTo>
                          <a:pt x="2011" y="18102"/>
                          <a:pt x="2042" y="18082"/>
                          <a:pt x="2042" y="18057"/>
                        </a:cubicBezTo>
                        <a:cubicBezTo>
                          <a:pt x="2042" y="18032"/>
                          <a:pt x="2024" y="18012"/>
                          <a:pt x="2000" y="18012"/>
                        </a:cubicBezTo>
                        <a:close/>
                        <a:moveTo>
                          <a:pt x="1999" y="20387"/>
                        </a:moveTo>
                        <a:cubicBezTo>
                          <a:pt x="1964" y="20390"/>
                          <a:pt x="1925" y="20435"/>
                          <a:pt x="1916" y="20517"/>
                        </a:cubicBezTo>
                        <a:cubicBezTo>
                          <a:pt x="1904" y="20621"/>
                          <a:pt x="1918" y="20641"/>
                          <a:pt x="1984" y="20628"/>
                        </a:cubicBezTo>
                        <a:cubicBezTo>
                          <a:pt x="2037" y="20618"/>
                          <a:pt x="2066" y="20574"/>
                          <a:pt x="2066" y="20501"/>
                        </a:cubicBezTo>
                        <a:cubicBezTo>
                          <a:pt x="2066" y="20420"/>
                          <a:pt x="2034" y="20383"/>
                          <a:pt x="1999" y="20387"/>
                        </a:cubicBezTo>
                        <a:close/>
                        <a:moveTo>
                          <a:pt x="13687" y="21174"/>
                        </a:moveTo>
                        <a:cubicBezTo>
                          <a:pt x="13653" y="21161"/>
                          <a:pt x="13619" y="21188"/>
                          <a:pt x="13602" y="21241"/>
                        </a:cubicBezTo>
                        <a:cubicBezTo>
                          <a:pt x="13593" y="21267"/>
                          <a:pt x="13589" y="21299"/>
                          <a:pt x="13590" y="21338"/>
                        </a:cubicBezTo>
                        <a:cubicBezTo>
                          <a:pt x="13597" y="21511"/>
                          <a:pt x="13651" y="21541"/>
                          <a:pt x="13741" y="21418"/>
                        </a:cubicBezTo>
                        <a:cubicBezTo>
                          <a:pt x="13796" y="21343"/>
                          <a:pt x="13801" y="21343"/>
                          <a:pt x="13830" y="21418"/>
                        </a:cubicBezTo>
                        <a:cubicBezTo>
                          <a:pt x="13838" y="21440"/>
                          <a:pt x="13853" y="21459"/>
                          <a:pt x="13869" y="21474"/>
                        </a:cubicBezTo>
                        <a:cubicBezTo>
                          <a:pt x="13885" y="21488"/>
                          <a:pt x="13902" y="21497"/>
                          <a:pt x="13918" y="21497"/>
                        </a:cubicBezTo>
                        <a:cubicBezTo>
                          <a:pt x="13950" y="21497"/>
                          <a:pt x="13990" y="21462"/>
                          <a:pt x="14007" y="21418"/>
                        </a:cubicBezTo>
                        <a:cubicBezTo>
                          <a:pt x="14035" y="21344"/>
                          <a:pt x="14042" y="21343"/>
                          <a:pt x="14100" y="21422"/>
                        </a:cubicBezTo>
                        <a:cubicBezTo>
                          <a:pt x="14194" y="21551"/>
                          <a:pt x="14319" y="21485"/>
                          <a:pt x="14280" y="21327"/>
                        </a:cubicBezTo>
                        <a:cubicBezTo>
                          <a:pt x="14239" y="21164"/>
                          <a:pt x="14222" y="21151"/>
                          <a:pt x="14124" y="21212"/>
                        </a:cubicBezTo>
                        <a:cubicBezTo>
                          <a:pt x="14063" y="21250"/>
                          <a:pt x="14030" y="21251"/>
                          <a:pt x="13991" y="21212"/>
                        </a:cubicBezTo>
                        <a:cubicBezTo>
                          <a:pt x="13952" y="21172"/>
                          <a:pt x="13918" y="21172"/>
                          <a:pt x="13853" y="21213"/>
                        </a:cubicBezTo>
                        <a:cubicBezTo>
                          <a:pt x="13798" y="21248"/>
                          <a:pt x="13757" y="21251"/>
                          <a:pt x="13740" y="21223"/>
                        </a:cubicBezTo>
                        <a:cubicBezTo>
                          <a:pt x="13723" y="21196"/>
                          <a:pt x="13705" y="21180"/>
                          <a:pt x="13687" y="21174"/>
                        </a:cubicBezTo>
                        <a:close/>
                        <a:moveTo>
                          <a:pt x="2925" y="21177"/>
                        </a:moveTo>
                        <a:cubicBezTo>
                          <a:pt x="2907" y="21184"/>
                          <a:pt x="2888" y="21202"/>
                          <a:pt x="2871" y="21229"/>
                        </a:cubicBezTo>
                        <a:cubicBezTo>
                          <a:pt x="2860" y="21247"/>
                          <a:pt x="2851" y="21256"/>
                          <a:pt x="2838" y="21256"/>
                        </a:cubicBezTo>
                        <a:cubicBezTo>
                          <a:pt x="2825" y="21256"/>
                          <a:pt x="2810" y="21247"/>
                          <a:pt x="2793" y="21229"/>
                        </a:cubicBezTo>
                        <a:cubicBezTo>
                          <a:pt x="2766" y="21202"/>
                          <a:pt x="2703" y="21180"/>
                          <a:pt x="2652" y="21181"/>
                        </a:cubicBezTo>
                        <a:cubicBezTo>
                          <a:pt x="2568" y="21182"/>
                          <a:pt x="2565" y="21187"/>
                          <a:pt x="2638" y="21229"/>
                        </a:cubicBezTo>
                        <a:cubicBezTo>
                          <a:pt x="2698" y="21265"/>
                          <a:pt x="2706" y="21295"/>
                          <a:pt x="2671" y="21361"/>
                        </a:cubicBezTo>
                        <a:cubicBezTo>
                          <a:pt x="2646" y="21408"/>
                          <a:pt x="2628" y="21462"/>
                          <a:pt x="2629" y="21482"/>
                        </a:cubicBezTo>
                        <a:cubicBezTo>
                          <a:pt x="2630" y="21503"/>
                          <a:pt x="2660" y="21463"/>
                          <a:pt x="2697" y="21395"/>
                        </a:cubicBezTo>
                        <a:cubicBezTo>
                          <a:pt x="2779" y="21242"/>
                          <a:pt x="2797" y="21240"/>
                          <a:pt x="2851" y="21383"/>
                        </a:cubicBezTo>
                        <a:cubicBezTo>
                          <a:pt x="2917" y="21557"/>
                          <a:pt x="3031" y="21528"/>
                          <a:pt x="3031" y="21338"/>
                        </a:cubicBezTo>
                        <a:cubicBezTo>
                          <a:pt x="3031" y="21219"/>
                          <a:pt x="2979" y="21155"/>
                          <a:pt x="2925" y="21177"/>
                        </a:cubicBezTo>
                        <a:close/>
                        <a:moveTo>
                          <a:pt x="2141" y="21180"/>
                        </a:moveTo>
                        <a:cubicBezTo>
                          <a:pt x="2121" y="21180"/>
                          <a:pt x="2106" y="21250"/>
                          <a:pt x="2106" y="21338"/>
                        </a:cubicBezTo>
                        <a:cubicBezTo>
                          <a:pt x="2106" y="21466"/>
                          <a:pt x="2124" y="21497"/>
                          <a:pt x="2196" y="21497"/>
                        </a:cubicBezTo>
                        <a:cubicBezTo>
                          <a:pt x="2266" y="21497"/>
                          <a:pt x="2273" y="21485"/>
                          <a:pt x="2231" y="21443"/>
                        </a:cubicBezTo>
                        <a:cubicBezTo>
                          <a:pt x="2202" y="21413"/>
                          <a:pt x="2177" y="21342"/>
                          <a:pt x="2177" y="21285"/>
                        </a:cubicBezTo>
                        <a:cubicBezTo>
                          <a:pt x="2177" y="21228"/>
                          <a:pt x="2161" y="21180"/>
                          <a:pt x="2141" y="21180"/>
                        </a:cubicBezTo>
                        <a:close/>
                        <a:moveTo>
                          <a:pt x="4387" y="21180"/>
                        </a:moveTo>
                        <a:cubicBezTo>
                          <a:pt x="4377" y="21180"/>
                          <a:pt x="4367" y="21198"/>
                          <a:pt x="4361" y="21226"/>
                        </a:cubicBezTo>
                        <a:cubicBezTo>
                          <a:pt x="4354" y="21255"/>
                          <a:pt x="4351" y="21294"/>
                          <a:pt x="4351" y="21338"/>
                        </a:cubicBezTo>
                        <a:cubicBezTo>
                          <a:pt x="4351" y="21444"/>
                          <a:pt x="4372" y="21497"/>
                          <a:pt x="4414" y="21497"/>
                        </a:cubicBezTo>
                        <a:cubicBezTo>
                          <a:pt x="4454" y="21497"/>
                          <a:pt x="4466" y="21468"/>
                          <a:pt x="4449" y="21424"/>
                        </a:cubicBezTo>
                        <a:cubicBezTo>
                          <a:pt x="4434" y="21385"/>
                          <a:pt x="4423" y="21314"/>
                          <a:pt x="4423" y="21266"/>
                        </a:cubicBezTo>
                        <a:cubicBezTo>
                          <a:pt x="4423" y="21218"/>
                          <a:pt x="4407" y="21180"/>
                          <a:pt x="4387" y="21180"/>
                        </a:cubicBezTo>
                        <a:close/>
                        <a:moveTo>
                          <a:pt x="4908" y="21180"/>
                        </a:moveTo>
                        <a:cubicBezTo>
                          <a:pt x="4812" y="21180"/>
                          <a:pt x="4811" y="21182"/>
                          <a:pt x="4896" y="21247"/>
                        </a:cubicBezTo>
                        <a:cubicBezTo>
                          <a:pt x="5006" y="21330"/>
                          <a:pt x="5007" y="21330"/>
                          <a:pt x="5007" y="21248"/>
                        </a:cubicBezTo>
                        <a:cubicBezTo>
                          <a:pt x="5007" y="21209"/>
                          <a:pt x="4965" y="21180"/>
                          <a:pt x="4908" y="21180"/>
                        </a:cubicBezTo>
                        <a:close/>
                        <a:moveTo>
                          <a:pt x="5206" y="21180"/>
                        </a:moveTo>
                        <a:cubicBezTo>
                          <a:pt x="5126" y="21180"/>
                          <a:pt x="5119" y="21300"/>
                          <a:pt x="5197" y="21332"/>
                        </a:cubicBezTo>
                        <a:cubicBezTo>
                          <a:pt x="5228" y="21344"/>
                          <a:pt x="5254" y="21355"/>
                          <a:pt x="5255" y="21357"/>
                        </a:cubicBezTo>
                        <a:cubicBezTo>
                          <a:pt x="5256" y="21359"/>
                          <a:pt x="5260" y="21320"/>
                          <a:pt x="5264" y="21270"/>
                        </a:cubicBezTo>
                        <a:cubicBezTo>
                          <a:pt x="5267" y="21219"/>
                          <a:pt x="5242" y="21180"/>
                          <a:pt x="5206" y="21180"/>
                        </a:cubicBezTo>
                        <a:close/>
                        <a:moveTo>
                          <a:pt x="6631" y="21180"/>
                        </a:moveTo>
                        <a:cubicBezTo>
                          <a:pt x="6611" y="21180"/>
                          <a:pt x="6596" y="21250"/>
                          <a:pt x="6596" y="21338"/>
                        </a:cubicBezTo>
                        <a:cubicBezTo>
                          <a:pt x="6596" y="21391"/>
                          <a:pt x="6602" y="21431"/>
                          <a:pt x="6612" y="21458"/>
                        </a:cubicBezTo>
                        <a:cubicBezTo>
                          <a:pt x="6623" y="21484"/>
                          <a:pt x="6638" y="21497"/>
                          <a:pt x="6659" y="21497"/>
                        </a:cubicBezTo>
                        <a:cubicBezTo>
                          <a:pt x="6698" y="21497"/>
                          <a:pt x="6712" y="21468"/>
                          <a:pt x="6695" y="21424"/>
                        </a:cubicBezTo>
                        <a:cubicBezTo>
                          <a:pt x="6680" y="21385"/>
                          <a:pt x="6667" y="21314"/>
                          <a:pt x="6667" y="21266"/>
                        </a:cubicBezTo>
                        <a:cubicBezTo>
                          <a:pt x="6667" y="21218"/>
                          <a:pt x="6651" y="21180"/>
                          <a:pt x="6631" y="21180"/>
                        </a:cubicBezTo>
                        <a:close/>
                        <a:moveTo>
                          <a:pt x="7184" y="21180"/>
                        </a:moveTo>
                        <a:cubicBezTo>
                          <a:pt x="7152" y="21180"/>
                          <a:pt x="7112" y="21215"/>
                          <a:pt x="7096" y="21259"/>
                        </a:cubicBezTo>
                        <a:cubicBezTo>
                          <a:pt x="7067" y="21333"/>
                          <a:pt x="7061" y="21332"/>
                          <a:pt x="7003" y="21253"/>
                        </a:cubicBezTo>
                        <a:cubicBezTo>
                          <a:pt x="6967" y="21204"/>
                          <a:pt x="6912" y="21180"/>
                          <a:pt x="6872" y="21196"/>
                        </a:cubicBezTo>
                        <a:cubicBezTo>
                          <a:pt x="6794" y="21226"/>
                          <a:pt x="6781" y="21296"/>
                          <a:pt x="6846" y="21336"/>
                        </a:cubicBezTo>
                        <a:cubicBezTo>
                          <a:pt x="6870" y="21351"/>
                          <a:pt x="6877" y="21393"/>
                          <a:pt x="6863" y="21430"/>
                        </a:cubicBezTo>
                        <a:cubicBezTo>
                          <a:pt x="6830" y="21518"/>
                          <a:pt x="6911" y="21514"/>
                          <a:pt x="6985" y="21424"/>
                        </a:cubicBezTo>
                        <a:cubicBezTo>
                          <a:pt x="7039" y="21359"/>
                          <a:pt x="7050" y="21360"/>
                          <a:pt x="7104" y="21434"/>
                        </a:cubicBezTo>
                        <a:cubicBezTo>
                          <a:pt x="7151" y="21498"/>
                          <a:pt x="7180" y="21506"/>
                          <a:pt x="7241" y="21468"/>
                        </a:cubicBezTo>
                        <a:cubicBezTo>
                          <a:pt x="7297" y="21433"/>
                          <a:pt x="7342" y="21433"/>
                          <a:pt x="7399" y="21469"/>
                        </a:cubicBezTo>
                        <a:cubicBezTo>
                          <a:pt x="7461" y="21508"/>
                          <a:pt x="7488" y="21504"/>
                          <a:pt x="7521" y="21452"/>
                        </a:cubicBezTo>
                        <a:cubicBezTo>
                          <a:pt x="7634" y="21273"/>
                          <a:pt x="7488" y="21085"/>
                          <a:pt x="7366" y="21253"/>
                        </a:cubicBezTo>
                        <a:cubicBezTo>
                          <a:pt x="7307" y="21332"/>
                          <a:pt x="7301" y="21333"/>
                          <a:pt x="7273" y="21259"/>
                        </a:cubicBezTo>
                        <a:cubicBezTo>
                          <a:pt x="7256" y="21215"/>
                          <a:pt x="7216" y="21180"/>
                          <a:pt x="7184" y="21180"/>
                        </a:cubicBezTo>
                        <a:close/>
                        <a:moveTo>
                          <a:pt x="8875" y="21180"/>
                        </a:moveTo>
                        <a:cubicBezTo>
                          <a:pt x="8856" y="21180"/>
                          <a:pt x="8840" y="21250"/>
                          <a:pt x="8840" y="21338"/>
                        </a:cubicBezTo>
                        <a:cubicBezTo>
                          <a:pt x="8840" y="21391"/>
                          <a:pt x="8846" y="21431"/>
                          <a:pt x="8856" y="21458"/>
                        </a:cubicBezTo>
                        <a:cubicBezTo>
                          <a:pt x="8867" y="21484"/>
                          <a:pt x="8883" y="21497"/>
                          <a:pt x="8904" y="21497"/>
                        </a:cubicBezTo>
                        <a:cubicBezTo>
                          <a:pt x="8943" y="21497"/>
                          <a:pt x="8956" y="21468"/>
                          <a:pt x="8939" y="21424"/>
                        </a:cubicBezTo>
                        <a:cubicBezTo>
                          <a:pt x="8924" y="21385"/>
                          <a:pt x="8913" y="21314"/>
                          <a:pt x="8913" y="21266"/>
                        </a:cubicBezTo>
                        <a:cubicBezTo>
                          <a:pt x="8913" y="21218"/>
                          <a:pt x="8895" y="21180"/>
                          <a:pt x="8875" y="21180"/>
                        </a:cubicBezTo>
                        <a:close/>
                        <a:moveTo>
                          <a:pt x="9148" y="21180"/>
                        </a:moveTo>
                        <a:cubicBezTo>
                          <a:pt x="9086" y="21180"/>
                          <a:pt x="9040" y="21306"/>
                          <a:pt x="9092" y="21338"/>
                        </a:cubicBezTo>
                        <a:cubicBezTo>
                          <a:pt x="9114" y="21352"/>
                          <a:pt x="9121" y="21393"/>
                          <a:pt x="9108" y="21430"/>
                        </a:cubicBezTo>
                        <a:cubicBezTo>
                          <a:pt x="9074" y="21518"/>
                          <a:pt x="9155" y="21514"/>
                          <a:pt x="9229" y="21424"/>
                        </a:cubicBezTo>
                        <a:cubicBezTo>
                          <a:pt x="9283" y="21358"/>
                          <a:pt x="9294" y="21359"/>
                          <a:pt x="9346" y="21430"/>
                        </a:cubicBezTo>
                        <a:cubicBezTo>
                          <a:pt x="9415" y="21525"/>
                          <a:pt x="9562" y="21483"/>
                          <a:pt x="9523" y="21379"/>
                        </a:cubicBezTo>
                        <a:cubicBezTo>
                          <a:pt x="9508" y="21339"/>
                          <a:pt x="9497" y="21279"/>
                          <a:pt x="9497" y="21244"/>
                        </a:cubicBezTo>
                        <a:cubicBezTo>
                          <a:pt x="9497" y="21176"/>
                          <a:pt x="9428" y="21166"/>
                          <a:pt x="9379" y="21204"/>
                        </a:cubicBezTo>
                        <a:cubicBezTo>
                          <a:pt x="9363" y="21217"/>
                          <a:pt x="9349" y="21235"/>
                          <a:pt x="9340" y="21259"/>
                        </a:cubicBezTo>
                        <a:cubicBezTo>
                          <a:pt x="9311" y="21334"/>
                          <a:pt x="9308" y="21334"/>
                          <a:pt x="9253" y="21259"/>
                        </a:cubicBezTo>
                        <a:cubicBezTo>
                          <a:pt x="9221" y="21215"/>
                          <a:pt x="9174" y="21180"/>
                          <a:pt x="9148" y="21180"/>
                        </a:cubicBezTo>
                        <a:close/>
                        <a:moveTo>
                          <a:pt x="9698" y="21180"/>
                        </a:moveTo>
                        <a:cubicBezTo>
                          <a:pt x="9641" y="21180"/>
                          <a:pt x="9577" y="21399"/>
                          <a:pt x="9616" y="21462"/>
                        </a:cubicBezTo>
                        <a:cubicBezTo>
                          <a:pt x="9624" y="21475"/>
                          <a:pt x="9637" y="21486"/>
                          <a:pt x="9652" y="21491"/>
                        </a:cubicBezTo>
                        <a:cubicBezTo>
                          <a:pt x="9667" y="21497"/>
                          <a:pt x="9684" y="21498"/>
                          <a:pt x="9701" y="21496"/>
                        </a:cubicBezTo>
                        <a:cubicBezTo>
                          <a:pt x="9735" y="21491"/>
                          <a:pt x="9767" y="21472"/>
                          <a:pt x="9777" y="21441"/>
                        </a:cubicBezTo>
                        <a:cubicBezTo>
                          <a:pt x="9808" y="21347"/>
                          <a:pt x="9758" y="21180"/>
                          <a:pt x="9698" y="21180"/>
                        </a:cubicBezTo>
                        <a:close/>
                        <a:moveTo>
                          <a:pt x="11392" y="21180"/>
                        </a:moveTo>
                        <a:cubicBezTo>
                          <a:pt x="11360" y="21192"/>
                          <a:pt x="11338" y="21230"/>
                          <a:pt x="11345" y="21282"/>
                        </a:cubicBezTo>
                        <a:cubicBezTo>
                          <a:pt x="11352" y="21338"/>
                          <a:pt x="11341" y="21409"/>
                          <a:pt x="11321" y="21440"/>
                        </a:cubicBezTo>
                        <a:cubicBezTo>
                          <a:pt x="11270" y="21523"/>
                          <a:pt x="11382" y="21510"/>
                          <a:pt x="11478" y="21422"/>
                        </a:cubicBezTo>
                        <a:cubicBezTo>
                          <a:pt x="11553" y="21354"/>
                          <a:pt x="11562" y="21354"/>
                          <a:pt x="11588" y="21422"/>
                        </a:cubicBezTo>
                        <a:cubicBezTo>
                          <a:pt x="11626" y="21520"/>
                          <a:pt x="11724" y="21518"/>
                          <a:pt x="11763" y="21418"/>
                        </a:cubicBezTo>
                        <a:cubicBezTo>
                          <a:pt x="11791" y="21344"/>
                          <a:pt x="11796" y="21343"/>
                          <a:pt x="11854" y="21422"/>
                        </a:cubicBezTo>
                        <a:cubicBezTo>
                          <a:pt x="11936" y="21535"/>
                          <a:pt x="12056" y="21485"/>
                          <a:pt x="12056" y="21338"/>
                        </a:cubicBezTo>
                        <a:cubicBezTo>
                          <a:pt x="12056" y="21208"/>
                          <a:pt x="11950" y="21144"/>
                          <a:pt x="11860" y="21219"/>
                        </a:cubicBezTo>
                        <a:cubicBezTo>
                          <a:pt x="11838" y="21237"/>
                          <a:pt x="11821" y="21246"/>
                          <a:pt x="11803" y="21245"/>
                        </a:cubicBezTo>
                        <a:cubicBezTo>
                          <a:pt x="11785" y="21245"/>
                          <a:pt x="11768" y="21233"/>
                          <a:pt x="11748" y="21213"/>
                        </a:cubicBezTo>
                        <a:cubicBezTo>
                          <a:pt x="11706" y="21171"/>
                          <a:pt x="11675" y="21171"/>
                          <a:pt x="11607" y="21213"/>
                        </a:cubicBezTo>
                        <a:cubicBezTo>
                          <a:pt x="11553" y="21248"/>
                          <a:pt x="11511" y="21251"/>
                          <a:pt x="11494" y="21223"/>
                        </a:cubicBezTo>
                        <a:cubicBezTo>
                          <a:pt x="11467" y="21179"/>
                          <a:pt x="11425" y="21167"/>
                          <a:pt x="11392" y="21180"/>
                        </a:cubicBezTo>
                        <a:close/>
                        <a:moveTo>
                          <a:pt x="17851" y="21180"/>
                        </a:moveTo>
                        <a:cubicBezTo>
                          <a:pt x="17798" y="21180"/>
                          <a:pt x="17802" y="21193"/>
                          <a:pt x="17865" y="21240"/>
                        </a:cubicBezTo>
                        <a:cubicBezTo>
                          <a:pt x="17938" y="21293"/>
                          <a:pt x="17939" y="21304"/>
                          <a:pt x="17874" y="21358"/>
                        </a:cubicBezTo>
                        <a:cubicBezTo>
                          <a:pt x="17835" y="21391"/>
                          <a:pt x="17803" y="21436"/>
                          <a:pt x="17803" y="21458"/>
                        </a:cubicBezTo>
                        <a:cubicBezTo>
                          <a:pt x="17803" y="21472"/>
                          <a:pt x="17813" y="21480"/>
                          <a:pt x="17829" y="21487"/>
                        </a:cubicBezTo>
                        <a:cubicBezTo>
                          <a:pt x="17845" y="21493"/>
                          <a:pt x="17868" y="21497"/>
                          <a:pt x="17891" y="21496"/>
                        </a:cubicBezTo>
                        <a:cubicBezTo>
                          <a:pt x="17938" y="21494"/>
                          <a:pt x="17989" y="21477"/>
                          <a:pt x="18006" y="21449"/>
                        </a:cubicBezTo>
                        <a:cubicBezTo>
                          <a:pt x="18026" y="21416"/>
                          <a:pt x="18056" y="21418"/>
                          <a:pt x="18099" y="21455"/>
                        </a:cubicBezTo>
                        <a:cubicBezTo>
                          <a:pt x="18148" y="21495"/>
                          <a:pt x="18177" y="21495"/>
                          <a:pt x="18228" y="21452"/>
                        </a:cubicBezTo>
                        <a:cubicBezTo>
                          <a:pt x="18282" y="21407"/>
                          <a:pt x="18309" y="21407"/>
                          <a:pt x="18365" y="21453"/>
                        </a:cubicBezTo>
                        <a:cubicBezTo>
                          <a:pt x="18390" y="21475"/>
                          <a:pt x="18413" y="21486"/>
                          <a:pt x="18431" y="21487"/>
                        </a:cubicBezTo>
                        <a:cubicBezTo>
                          <a:pt x="18450" y="21488"/>
                          <a:pt x="18466" y="21478"/>
                          <a:pt x="18485" y="21459"/>
                        </a:cubicBezTo>
                        <a:cubicBezTo>
                          <a:pt x="18522" y="21422"/>
                          <a:pt x="18553" y="21422"/>
                          <a:pt x="18595" y="21458"/>
                        </a:cubicBezTo>
                        <a:cubicBezTo>
                          <a:pt x="18620" y="21478"/>
                          <a:pt x="18644" y="21490"/>
                          <a:pt x="18667" y="21493"/>
                        </a:cubicBezTo>
                        <a:cubicBezTo>
                          <a:pt x="18734" y="21500"/>
                          <a:pt x="18785" y="21432"/>
                          <a:pt x="18777" y="21320"/>
                        </a:cubicBezTo>
                        <a:cubicBezTo>
                          <a:pt x="18768" y="21191"/>
                          <a:pt x="18757" y="21183"/>
                          <a:pt x="18575" y="21187"/>
                        </a:cubicBezTo>
                        <a:cubicBezTo>
                          <a:pt x="18470" y="21189"/>
                          <a:pt x="18373" y="21208"/>
                          <a:pt x="18360" y="21229"/>
                        </a:cubicBezTo>
                        <a:cubicBezTo>
                          <a:pt x="18347" y="21251"/>
                          <a:pt x="18299" y="21244"/>
                          <a:pt x="18253" y="21215"/>
                        </a:cubicBezTo>
                        <a:cubicBezTo>
                          <a:pt x="18187" y="21173"/>
                          <a:pt x="18153" y="21176"/>
                          <a:pt x="18096" y="21223"/>
                        </a:cubicBezTo>
                        <a:cubicBezTo>
                          <a:pt x="18041" y="21270"/>
                          <a:pt x="18011" y="21272"/>
                          <a:pt x="17971" y="21232"/>
                        </a:cubicBezTo>
                        <a:cubicBezTo>
                          <a:pt x="17943" y="21203"/>
                          <a:pt x="17888" y="21180"/>
                          <a:pt x="17851" y="21180"/>
                        </a:cubicBezTo>
                        <a:close/>
                        <a:moveTo>
                          <a:pt x="20125" y="21180"/>
                        </a:moveTo>
                        <a:cubicBezTo>
                          <a:pt x="20036" y="21180"/>
                          <a:pt x="20036" y="21184"/>
                          <a:pt x="20111" y="21240"/>
                        </a:cubicBezTo>
                        <a:cubicBezTo>
                          <a:pt x="20184" y="21293"/>
                          <a:pt x="20183" y="21304"/>
                          <a:pt x="20118" y="21358"/>
                        </a:cubicBezTo>
                        <a:cubicBezTo>
                          <a:pt x="20079" y="21391"/>
                          <a:pt x="20047" y="21436"/>
                          <a:pt x="20047" y="21458"/>
                        </a:cubicBezTo>
                        <a:cubicBezTo>
                          <a:pt x="20047" y="21472"/>
                          <a:pt x="20057" y="21480"/>
                          <a:pt x="20073" y="21487"/>
                        </a:cubicBezTo>
                        <a:cubicBezTo>
                          <a:pt x="20090" y="21493"/>
                          <a:pt x="20112" y="21497"/>
                          <a:pt x="20136" y="21496"/>
                        </a:cubicBezTo>
                        <a:cubicBezTo>
                          <a:pt x="20182" y="21494"/>
                          <a:pt x="20233" y="21477"/>
                          <a:pt x="20250" y="21449"/>
                        </a:cubicBezTo>
                        <a:cubicBezTo>
                          <a:pt x="20270" y="21416"/>
                          <a:pt x="20298" y="21418"/>
                          <a:pt x="20340" y="21453"/>
                        </a:cubicBezTo>
                        <a:cubicBezTo>
                          <a:pt x="20362" y="21472"/>
                          <a:pt x="20384" y="21482"/>
                          <a:pt x="20403" y="21484"/>
                        </a:cubicBezTo>
                        <a:cubicBezTo>
                          <a:pt x="20459" y="21491"/>
                          <a:pt x="20496" y="21428"/>
                          <a:pt x="20496" y="21313"/>
                        </a:cubicBezTo>
                        <a:cubicBezTo>
                          <a:pt x="20496" y="21176"/>
                          <a:pt x="20421" y="21138"/>
                          <a:pt x="20330" y="21229"/>
                        </a:cubicBezTo>
                        <a:cubicBezTo>
                          <a:pt x="20313" y="21247"/>
                          <a:pt x="20298" y="21256"/>
                          <a:pt x="20285" y="21256"/>
                        </a:cubicBezTo>
                        <a:cubicBezTo>
                          <a:pt x="20273" y="21256"/>
                          <a:pt x="20263" y="21247"/>
                          <a:pt x="20252" y="21229"/>
                        </a:cubicBezTo>
                        <a:cubicBezTo>
                          <a:pt x="20235" y="21202"/>
                          <a:pt x="20178" y="21180"/>
                          <a:pt x="20125" y="21180"/>
                        </a:cubicBezTo>
                        <a:close/>
                        <a:moveTo>
                          <a:pt x="20684" y="21180"/>
                        </a:moveTo>
                        <a:cubicBezTo>
                          <a:pt x="20665" y="21180"/>
                          <a:pt x="20650" y="21250"/>
                          <a:pt x="20650" y="21338"/>
                        </a:cubicBezTo>
                        <a:cubicBezTo>
                          <a:pt x="20650" y="21391"/>
                          <a:pt x="20654" y="21431"/>
                          <a:pt x="20664" y="21458"/>
                        </a:cubicBezTo>
                        <a:cubicBezTo>
                          <a:pt x="20675" y="21484"/>
                          <a:pt x="20691" y="21497"/>
                          <a:pt x="20712" y="21497"/>
                        </a:cubicBezTo>
                        <a:cubicBezTo>
                          <a:pt x="20751" y="21497"/>
                          <a:pt x="20764" y="21468"/>
                          <a:pt x="20747" y="21424"/>
                        </a:cubicBezTo>
                        <a:cubicBezTo>
                          <a:pt x="20732" y="21385"/>
                          <a:pt x="20721" y="21314"/>
                          <a:pt x="20721" y="21266"/>
                        </a:cubicBezTo>
                        <a:cubicBezTo>
                          <a:pt x="20721" y="21218"/>
                          <a:pt x="20704" y="21180"/>
                          <a:pt x="20684" y="21180"/>
                        </a:cubicBezTo>
                        <a:close/>
                        <a:moveTo>
                          <a:pt x="2458" y="21185"/>
                        </a:moveTo>
                        <a:cubicBezTo>
                          <a:pt x="2447" y="21183"/>
                          <a:pt x="2434" y="21185"/>
                          <a:pt x="2417" y="21188"/>
                        </a:cubicBezTo>
                        <a:cubicBezTo>
                          <a:pt x="2360" y="21199"/>
                          <a:pt x="2334" y="21248"/>
                          <a:pt x="2328" y="21352"/>
                        </a:cubicBezTo>
                        <a:cubicBezTo>
                          <a:pt x="2326" y="21405"/>
                          <a:pt x="2332" y="21443"/>
                          <a:pt x="2344" y="21466"/>
                        </a:cubicBezTo>
                        <a:cubicBezTo>
                          <a:pt x="2357" y="21490"/>
                          <a:pt x="2375" y="21501"/>
                          <a:pt x="2394" y="21497"/>
                        </a:cubicBezTo>
                        <a:cubicBezTo>
                          <a:pt x="2432" y="21490"/>
                          <a:pt x="2474" y="21429"/>
                          <a:pt x="2484" y="21323"/>
                        </a:cubicBezTo>
                        <a:cubicBezTo>
                          <a:pt x="2493" y="21229"/>
                          <a:pt x="2489" y="21192"/>
                          <a:pt x="2458" y="21185"/>
                        </a:cubicBezTo>
                        <a:close/>
                        <a:moveTo>
                          <a:pt x="20999" y="21185"/>
                        </a:moveTo>
                        <a:cubicBezTo>
                          <a:pt x="20989" y="21183"/>
                          <a:pt x="20977" y="21185"/>
                          <a:pt x="20960" y="21188"/>
                        </a:cubicBezTo>
                        <a:cubicBezTo>
                          <a:pt x="20873" y="21205"/>
                          <a:pt x="20831" y="21324"/>
                          <a:pt x="20873" y="21436"/>
                        </a:cubicBezTo>
                        <a:cubicBezTo>
                          <a:pt x="20916" y="21549"/>
                          <a:pt x="21012" y="21478"/>
                          <a:pt x="21027" y="21320"/>
                        </a:cubicBezTo>
                        <a:cubicBezTo>
                          <a:pt x="21036" y="21229"/>
                          <a:pt x="21030" y="21192"/>
                          <a:pt x="20999" y="21185"/>
                        </a:cubicBezTo>
                        <a:close/>
                        <a:moveTo>
                          <a:pt x="15756" y="21187"/>
                        </a:moveTo>
                        <a:cubicBezTo>
                          <a:pt x="15590" y="21190"/>
                          <a:pt x="15567" y="21202"/>
                          <a:pt x="15627" y="21245"/>
                        </a:cubicBezTo>
                        <a:cubicBezTo>
                          <a:pt x="15693" y="21294"/>
                          <a:pt x="15694" y="21304"/>
                          <a:pt x="15628" y="21358"/>
                        </a:cubicBezTo>
                        <a:cubicBezTo>
                          <a:pt x="15589" y="21391"/>
                          <a:pt x="15557" y="21436"/>
                          <a:pt x="15557" y="21458"/>
                        </a:cubicBezTo>
                        <a:cubicBezTo>
                          <a:pt x="15557" y="21514"/>
                          <a:pt x="15725" y="21506"/>
                          <a:pt x="15760" y="21449"/>
                        </a:cubicBezTo>
                        <a:cubicBezTo>
                          <a:pt x="15780" y="21417"/>
                          <a:pt x="15810" y="21419"/>
                          <a:pt x="15855" y="21456"/>
                        </a:cubicBezTo>
                        <a:cubicBezTo>
                          <a:pt x="15902" y="21495"/>
                          <a:pt x="15933" y="21496"/>
                          <a:pt x="15968" y="21461"/>
                        </a:cubicBezTo>
                        <a:cubicBezTo>
                          <a:pt x="16003" y="21425"/>
                          <a:pt x="16040" y="21426"/>
                          <a:pt x="16100" y="21463"/>
                        </a:cubicBezTo>
                        <a:cubicBezTo>
                          <a:pt x="16132" y="21483"/>
                          <a:pt x="16156" y="21494"/>
                          <a:pt x="16177" y="21494"/>
                        </a:cubicBezTo>
                        <a:cubicBezTo>
                          <a:pt x="16198" y="21494"/>
                          <a:pt x="16217" y="21483"/>
                          <a:pt x="16238" y="21462"/>
                        </a:cubicBezTo>
                        <a:cubicBezTo>
                          <a:pt x="16277" y="21422"/>
                          <a:pt x="16307" y="21422"/>
                          <a:pt x="16350" y="21458"/>
                        </a:cubicBezTo>
                        <a:cubicBezTo>
                          <a:pt x="16374" y="21478"/>
                          <a:pt x="16400" y="21489"/>
                          <a:pt x="16424" y="21491"/>
                        </a:cubicBezTo>
                        <a:cubicBezTo>
                          <a:pt x="16494" y="21499"/>
                          <a:pt x="16549" y="21432"/>
                          <a:pt x="16537" y="21327"/>
                        </a:cubicBezTo>
                        <a:cubicBezTo>
                          <a:pt x="16524" y="21213"/>
                          <a:pt x="16505" y="21203"/>
                          <a:pt x="16321" y="21196"/>
                        </a:cubicBezTo>
                        <a:cubicBezTo>
                          <a:pt x="16210" y="21191"/>
                          <a:pt x="16096" y="21207"/>
                          <a:pt x="16067" y="21231"/>
                        </a:cubicBezTo>
                        <a:cubicBezTo>
                          <a:pt x="16033" y="21259"/>
                          <a:pt x="16005" y="21259"/>
                          <a:pt x="15987" y="21229"/>
                        </a:cubicBezTo>
                        <a:cubicBezTo>
                          <a:pt x="15971" y="21204"/>
                          <a:pt x="15867" y="21185"/>
                          <a:pt x="15756" y="21187"/>
                        </a:cubicBezTo>
                        <a:close/>
                        <a:moveTo>
                          <a:pt x="4651" y="21191"/>
                        </a:moveTo>
                        <a:cubicBezTo>
                          <a:pt x="4613" y="21203"/>
                          <a:pt x="4579" y="21249"/>
                          <a:pt x="4577" y="21317"/>
                        </a:cubicBezTo>
                        <a:cubicBezTo>
                          <a:pt x="4575" y="21379"/>
                          <a:pt x="4581" y="21443"/>
                          <a:pt x="4590" y="21462"/>
                        </a:cubicBezTo>
                        <a:cubicBezTo>
                          <a:pt x="4597" y="21476"/>
                          <a:pt x="4606" y="21487"/>
                          <a:pt x="4615" y="21493"/>
                        </a:cubicBezTo>
                        <a:cubicBezTo>
                          <a:pt x="4624" y="21498"/>
                          <a:pt x="4634" y="21500"/>
                          <a:pt x="4644" y="21499"/>
                        </a:cubicBezTo>
                        <a:cubicBezTo>
                          <a:pt x="4705" y="21491"/>
                          <a:pt x="4775" y="21366"/>
                          <a:pt x="4748" y="21262"/>
                        </a:cubicBezTo>
                        <a:cubicBezTo>
                          <a:pt x="4732" y="21199"/>
                          <a:pt x="4689" y="21179"/>
                          <a:pt x="4651" y="21191"/>
                        </a:cubicBezTo>
                        <a:close/>
                        <a:moveTo>
                          <a:pt x="4953" y="21381"/>
                        </a:moveTo>
                        <a:cubicBezTo>
                          <a:pt x="4939" y="21368"/>
                          <a:pt x="4913" y="21394"/>
                          <a:pt x="4896" y="21439"/>
                        </a:cubicBezTo>
                        <a:cubicBezTo>
                          <a:pt x="4872" y="21503"/>
                          <a:pt x="4878" y="21508"/>
                          <a:pt x="4922" y="21463"/>
                        </a:cubicBezTo>
                        <a:cubicBezTo>
                          <a:pt x="4953" y="21433"/>
                          <a:pt x="4967" y="21395"/>
                          <a:pt x="4953" y="21381"/>
                        </a:cubicBezTo>
                        <a:close/>
                        <a:moveTo>
                          <a:pt x="11157" y="21411"/>
                        </a:moveTo>
                        <a:cubicBezTo>
                          <a:pt x="11141" y="21411"/>
                          <a:pt x="11125" y="21422"/>
                          <a:pt x="11104" y="21443"/>
                        </a:cubicBezTo>
                        <a:cubicBezTo>
                          <a:pt x="11083" y="21464"/>
                          <a:pt x="11075" y="21477"/>
                          <a:pt x="11083" y="21485"/>
                        </a:cubicBezTo>
                        <a:cubicBezTo>
                          <a:pt x="11091" y="21494"/>
                          <a:pt x="11115" y="21497"/>
                          <a:pt x="11157" y="21497"/>
                        </a:cubicBezTo>
                        <a:cubicBezTo>
                          <a:pt x="11241" y="21497"/>
                          <a:pt x="11253" y="21485"/>
                          <a:pt x="11211" y="21443"/>
                        </a:cubicBezTo>
                        <a:cubicBezTo>
                          <a:pt x="11190" y="21422"/>
                          <a:pt x="11174" y="21411"/>
                          <a:pt x="11157" y="21411"/>
                        </a:cubicBezTo>
                        <a:close/>
                        <a:moveTo>
                          <a:pt x="13403" y="21411"/>
                        </a:moveTo>
                        <a:cubicBezTo>
                          <a:pt x="13386" y="21411"/>
                          <a:pt x="13370" y="21422"/>
                          <a:pt x="13349" y="21443"/>
                        </a:cubicBezTo>
                        <a:cubicBezTo>
                          <a:pt x="13328" y="21464"/>
                          <a:pt x="13319" y="21477"/>
                          <a:pt x="13327" y="21485"/>
                        </a:cubicBezTo>
                        <a:cubicBezTo>
                          <a:pt x="13336" y="21494"/>
                          <a:pt x="13361" y="21497"/>
                          <a:pt x="13403" y="21497"/>
                        </a:cubicBezTo>
                        <a:cubicBezTo>
                          <a:pt x="13487" y="21497"/>
                          <a:pt x="13497" y="21485"/>
                          <a:pt x="13455" y="21443"/>
                        </a:cubicBezTo>
                        <a:cubicBezTo>
                          <a:pt x="13434" y="21422"/>
                          <a:pt x="13419" y="21411"/>
                          <a:pt x="13403" y="21411"/>
                        </a:cubicBezTo>
                        <a:close/>
                        <a:moveTo>
                          <a:pt x="5253" y="21427"/>
                        </a:moveTo>
                        <a:cubicBezTo>
                          <a:pt x="5246" y="21424"/>
                          <a:pt x="5231" y="21426"/>
                          <a:pt x="5211" y="21434"/>
                        </a:cubicBezTo>
                        <a:cubicBezTo>
                          <a:pt x="5173" y="21449"/>
                          <a:pt x="5142" y="21468"/>
                          <a:pt x="5142" y="21478"/>
                        </a:cubicBezTo>
                        <a:cubicBezTo>
                          <a:pt x="5142" y="21515"/>
                          <a:pt x="5227" y="21495"/>
                          <a:pt x="5253" y="21452"/>
                        </a:cubicBezTo>
                        <a:cubicBezTo>
                          <a:pt x="5261" y="21439"/>
                          <a:pt x="5261" y="21430"/>
                          <a:pt x="5253" y="21427"/>
                        </a:cubicBezTo>
                        <a:close/>
                      </a:path>
                    </a:pathLst>
                  </a:custGeom>
                  <a:ln w="12700" cap="flat">
                    <a:noFill/>
                    <a:round/>
                  </a:ln>
                  <a:effectLst/>
                </p:spPr>
              </p:pic>
              <p:pic>
                <p:nvPicPr>
                  <p:cNvPr id="35" name="image7.png"/>
                  <p:cNvPicPr>
                    <a:picLocks noChangeAspect="1"/>
                  </p:cNvPicPr>
                  <p:nvPr/>
                </p:nvPicPr>
                <p:blipFill>
                  <a:blip r:embed="rId3">
                    <a:extLst/>
                  </a:blip>
                  <a:stretch>
                    <a:fillRect/>
                  </a:stretch>
                </p:blipFill>
                <p:spPr>
                  <a:xfrm>
                    <a:off x="4431358" y="0"/>
                    <a:ext cx="1081738" cy="431250"/>
                  </a:xfrm>
                  <a:prstGeom prst="rect">
                    <a:avLst/>
                  </a:prstGeom>
                  <a:ln w="12700" cap="flat">
                    <a:noFill/>
                    <a:round/>
                  </a:ln>
                  <a:effectLst/>
                </p:spPr>
              </p:pic>
            </p:grpSp>
            <p:sp>
              <p:nvSpPr>
                <p:cNvPr id="28" name="Shape 149"/>
                <p:cNvSpPr/>
                <p:nvPr/>
              </p:nvSpPr>
              <p:spPr>
                <a:xfrm>
                  <a:off x="1972372" y="1763177"/>
                  <a:ext cx="2127232" cy="51506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noAutofit/>
                </a:bodyPr>
                <a:lstStyle>
                  <a:lvl1pPr>
                    <a:defRPr sz="2400" b="1">
                      <a:solidFill>
                        <a:srgbClr val="268B35"/>
                      </a:solidFill>
                    </a:defRPr>
                  </a:lvl1pPr>
                </a:lstStyle>
                <a:p>
                  <a:r>
                    <a:rPr sz="1800" dirty="0"/>
                    <a:t>transistors</a:t>
                  </a:r>
                </a:p>
              </p:txBody>
            </p:sp>
            <p:sp>
              <p:nvSpPr>
                <p:cNvPr id="29" name="Shape 150"/>
                <p:cNvSpPr/>
                <p:nvPr/>
              </p:nvSpPr>
              <p:spPr>
                <a:xfrm>
                  <a:off x="4557752" y="2881353"/>
                  <a:ext cx="1076981" cy="51506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noAutofit/>
                </a:bodyPr>
                <a:lstStyle>
                  <a:lvl1pPr>
                    <a:defRPr sz="2400" b="1">
                      <a:solidFill>
                        <a:srgbClr val="020B77"/>
                      </a:solidFill>
                    </a:defRPr>
                  </a:lvl1pPr>
                </a:lstStyle>
                <a:p>
                  <a:r>
                    <a:rPr sz="1800" dirty="0"/>
                    <a:t>clock</a:t>
                  </a:r>
                </a:p>
              </p:txBody>
            </p:sp>
            <p:sp>
              <p:nvSpPr>
                <p:cNvPr id="30" name="Shape 151"/>
                <p:cNvSpPr/>
                <p:nvPr/>
              </p:nvSpPr>
              <p:spPr>
                <a:xfrm>
                  <a:off x="1591825" y="4555552"/>
                  <a:ext cx="1279789" cy="515066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noAutofit/>
                </a:bodyPr>
                <a:lstStyle>
                  <a:lvl1pPr>
                    <a:defRPr sz="2400" b="1">
                      <a:solidFill>
                        <a:srgbClr val="2433E1"/>
                      </a:solidFill>
                    </a:defRPr>
                  </a:lvl1pPr>
                </a:lstStyle>
                <a:p>
                  <a:r>
                    <a:rPr sz="1800" dirty="0"/>
                    <a:t>power</a:t>
                  </a:r>
                </a:p>
              </p:txBody>
            </p:sp>
            <p:pic>
              <p:nvPicPr>
                <p:cNvPr id="31" name="image6.gi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rcRect l="12920" t="26528" r="59190" b="60181"/>
                <a:stretch>
                  <a:fillRect/>
                </a:stretch>
              </p:blipFill>
              <p:spPr>
                <a:xfrm rot="10800000">
                  <a:off x="3920734" y="4813085"/>
                  <a:ext cx="1711723" cy="81240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lnTo>
                        <a:pt x="0" y="21600"/>
                      </a:lnTo>
                      <a:lnTo>
                        <a:pt x="216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 w="12700" cap="flat">
                  <a:noFill/>
                  <a:round/>
                </a:ln>
                <a:effectLst/>
              </p:spPr>
            </p:pic>
            <p:sp>
              <p:nvSpPr>
                <p:cNvPr id="32" name="Shape 153"/>
                <p:cNvSpPr/>
                <p:nvPr/>
              </p:nvSpPr>
              <p:spPr>
                <a:xfrm>
                  <a:off x="3320559" y="4976851"/>
                  <a:ext cx="779669" cy="515066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noAutofit/>
                </a:bodyPr>
                <a:lstStyle>
                  <a:lvl1pPr>
                    <a:defRPr sz="2400" b="1">
                      <a:solidFill>
                        <a:srgbClr val="8B3465"/>
                      </a:solidFill>
                    </a:defRPr>
                  </a:lvl1pPr>
                </a:lstStyle>
                <a:p>
                  <a:r>
                    <a:rPr sz="1800" dirty="0"/>
                    <a:t>ILP</a:t>
                  </a:r>
                </a:p>
              </p:txBody>
            </p:sp>
            <p:sp>
              <p:nvSpPr>
                <p:cNvPr id="33" name="Shape 154"/>
                <p:cNvSpPr/>
                <p:nvPr/>
              </p:nvSpPr>
              <p:spPr>
                <a:xfrm>
                  <a:off x="5634734" y="4819993"/>
                  <a:ext cx="174295" cy="798845"/>
                </a:xfrm>
                <a:prstGeom prst="rect">
                  <a:avLst/>
                </a:prstGeom>
                <a:solidFill>
                  <a:srgbClr val="00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>
                      <a:solidFill>
                        <a:srgbClr val="F3F1DF"/>
                      </a:solidFill>
                      <a:effectLst/>
                    </a:defRPr>
                  </a:pPr>
                  <a:endParaRPr/>
                </a:p>
              </p:txBody>
            </p:sp>
          </p:grpSp>
          <p:sp>
            <p:nvSpPr>
              <p:cNvPr id="9" name="Shape 156"/>
              <p:cNvSpPr/>
              <p:nvPr/>
            </p:nvSpPr>
            <p:spPr>
              <a:xfrm>
                <a:off x="-17164" y="5572318"/>
                <a:ext cx="716800" cy="409600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1800"/>
                </a:pPr>
                <a:r>
                  <a:rPr dirty="0"/>
                  <a:t>10</a:t>
                </a:r>
                <a:r>
                  <a:rPr baseline="31999" dirty="0"/>
                  <a:t>-1</a:t>
                </a:r>
              </a:p>
            </p:txBody>
          </p:sp>
          <p:sp>
            <p:nvSpPr>
              <p:cNvPr id="10" name="Shape 157"/>
              <p:cNvSpPr/>
              <p:nvPr/>
            </p:nvSpPr>
            <p:spPr>
              <a:xfrm>
                <a:off x="-17164" y="4886618"/>
                <a:ext cx="716800" cy="409600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1800"/>
                </a:lvl1pPr>
              </a:lstStyle>
              <a:p>
                <a:r>
                  <a:rPr dirty="0"/>
                  <a:t>1</a:t>
                </a:r>
              </a:p>
            </p:txBody>
          </p:sp>
          <p:sp>
            <p:nvSpPr>
              <p:cNvPr id="11" name="Shape 158"/>
              <p:cNvSpPr/>
              <p:nvPr/>
            </p:nvSpPr>
            <p:spPr>
              <a:xfrm>
                <a:off x="-17164" y="4200915"/>
                <a:ext cx="716800" cy="409600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1800"/>
                </a:lvl1pPr>
              </a:lstStyle>
              <a:p>
                <a:r>
                  <a:rPr dirty="0"/>
                  <a:t>10</a:t>
                </a:r>
              </a:p>
            </p:txBody>
          </p:sp>
          <p:sp>
            <p:nvSpPr>
              <p:cNvPr id="12" name="Shape 159"/>
              <p:cNvSpPr/>
              <p:nvPr/>
            </p:nvSpPr>
            <p:spPr>
              <a:xfrm>
                <a:off x="-17164" y="3515213"/>
                <a:ext cx="716800" cy="409600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1800"/>
                </a:pPr>
                <a:r>
                  <a:rPr dirty="0"/>
                  <a:t>10</a:t>
                </a:r>
                <a:r>
                  <a:rPr baseline="31999" dirty="0"/>
                  <a:t>2</a:t>
                </a:r>
              </a:p>
            </p:txBody>
          </p:sp>
          <p:sp>
            <p:nvSpPr>
              <p:cNvPr id="13" name="Shape 160"/>
              <p:cNvSpPr/>
              <p:nvPr/>
            </p:nvSpPr>
            <p:spPr>
              <a:xfrm>
                <a:off x="-17164" y="2829510"/>
                <a:ext cx="716800" cy="409600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1800"/>
                </a:pPr>
                <a:r>
                  <a:t>10</a:t>
                </a:r>
                <a:r>
                  <a:rPr baseline="31999"/>
                  <a:t>3</a:t>
                </a:r>
              </a:p>
            </p:txBody>
          </p:sp>
          <p:sp>
            <p:nvSpPr>
              <p:cNvPr id="14" name="Shape 161"/>
              <p:cNvSpPr/>
              <p:nvPr/>
            </p:nvSpPr>
            <p:spPr>
              <a:xfrm>
                <a:off x="-17164" y="2143807"/>
                <a:ext cx="716800" cy="409600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1800"/>
                </a:pPr>
                <a:r>
                  <a:t>10</a:t>
                </a:r>
                <a:r>
                  <a:rPr baseline="31999"/>
                  <a:t>4</a:t>
                </a:r>
              </a:p>
            </p:txBody>
          </p:sp>
          <p:sp>
            <p:nvSpPr>
              <p:cNvPr id="15" name="Shape 162"/>
              <p:cNvSpPr/>
              <p:nvPr/>
            </p:nvSpPr>
            <p:spPr>
              <a:xfrm>
                <a:off x="-17164" y="1458104"/>
                <a:ext cx="716800" cy="409600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1800"/>
                </a:pPr>
                <a:r>
                  <a:t>10</a:t>
                </a:r>
                <a:r>
                  <a:rPr baseline="31999"/>
                  <a:t>5</a:t>
                </a:r>
              </a:p>
            </p:txBody>
          </p:sp>
          <p:sp>
            <p:nvSpPr>
              <p:cNvPr id="16" name="Shape 163"/>
              <p:cNvSpPr/>
              <p:nvPr/>
            </p:nvSpPr>
            <p:spPr>
              <a:xfrm>
                <a:off x="-17164" y="772401"/>
                <a:ext cx="716800" cy="409600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1800"/>
                </a:pPr>
                <a:r>
                  <a:t>10</a:t>
                </a:r>
                <a:r>
                  <a:rPr baseline="31999"/>
                  <a:t>6</a:t>
                </a:r>
              </a:p>
            </p:txBody>
          </p:sp>
          <p:sp>
            <p:nvSpPr>
              <p:cNvPr id="17" name="Shape 164"/>
              <p:cNvSpPr/>
              <p:nvPr/>
            </p:nvSpPr>
            <p:spPr>
              <a:xfrm>
                <a:off x="582045" y="5820798"/>
                <a:ext cx="512000" cy="426769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1800"/>
                </a:lvl1pPr>
              </a:lstStyle>
              <a:p>
                <a:r>
                  <a:rPr sz="1600"/>
                  <a:t>70</a:t>
                </a:r>
              </a:p>
            </p:txBody>
          </p:sp>
          <p:sp>
            <p:nvSpPr>
              <p:cNvPr id="18" name="Shape 165"/>
              <p:cNvSpPr/>
              <p:nvPr/>
            </p:nvSpPr>
            <p:spPr>
              <a:xfrm>
                <a:off x="1216345" y="5820798"/>
                <a:ext cx="512000" cy="426770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1800"/>
                </a:lvl1pPr>
              </a:lstStyle>
              <a:p>
                <a:r>
                  <a:rPr sz="1600"/>
                  <a:t>75</a:t>
                </a:r>
              </a:p>
            </p:txBody>
          </p:sp>
          <p:sp>
            <p:nvSpPr>
              <p:cNvPr id="19" name="Shape 166"/>
              <p:cNvSpPr/>
              <p:nvPr/>
            </p:nvSpPr>
            <p:spPr>
              <a:xfrm>
                <a:off x="1815595" y="5820798"/>
                <a:ext cx="512000" cy="426769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1800"/>
                </a:lvl1pPr>
              </a:lstStyle>
              <a:p>
                <a:r>
                  <a:rPr sz="1600"/>
                  <a:t>80</a:t>
                </a:r>
              </a:p>
            </p:txBody>
          </p:sp>
          <p:sp>
            <p:nvSpPr>
              <p:cNvPr id="20" name="Shape 167"/>
              <p:cNvSpPr/>
              <p:nvPr/>
            </p:nvSpPr>
            <p:spPr>
              <a:xfrm>
                <a:off x="2449897" y="5820798"/>
                <a:ext cx="512000" cy="426769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1800"/>
                </a:lvl1pPr>
              </a:lstStyle>
              <a:p>
                <a:r>
                  <a:rPr sz="1600"/>
                  <a:t>85</a:t>
                </a:r>
              </a:p>
            </p:txBody>
          </p:sp>
          <p:sp>
            <p:nvSpPr>
              <p:cNvPr id="21" name="Shape 168"/>
              <p:cNvSpPr/>
              <p:nvPr/>
            </p:nvSpPr>
            <p:spPr>
              <a:xfrm>
                <a:off x="3065573" y="5820798"/>
                <a:ext cx="512000" cy="426769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1800"/>
                </a:lvl1pPr>
              </a:lstStyle>
              <a:p>
                <a:r>
                  <a:rPr sz="1600"/>
                  <a:t>90</a:t>
                </a:r>
              </a:p>
            </p:txBody>
          </p:sp>
          <p:sp>
            <p:nvSpPr>
              <p:cNvPr id="22" name="Shape 169"/>
              <p:cNvSpPr/>
              <p:nvPr/>
            </p:nvSpPr>
            <p:spPr>
              <a:xfrm>
                <a:off x="3699875" y="5820798"/>
                <a:ext cx="512000" cy="426769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1800"/>
                </a:lvl1pPr>
              </a:lstStyle>
              <a:p>
                <a:r>
                  <a:rPr sz="1600"/>
                  <a:t>95</a:t>
                </a:r>
              </a:p>
            </p:txBody>
          </p:sp>
          <p:sp>
            <p:nvSpPr>
              <p:cNvPr id="23" name="Shape 170"/>
              <p:cNvSpPr/>
              <p:nvPr/>
            </p:nvSpPr>
            <p:spPr>
              <a:xfrm>
                <a:off x="4305203" y="5820798"/>
                <a:ext cx="512000" cy="426770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1800"/>
                </a:lvl1pPr>
              </a:lstStyle>
              <a:p>
                <a:r>
                  <a:rPr sz="1600"/>
                  <a:t>00</a:t>
                </a:r>
              </a:p>
            </p:txBody>
          </p:sp>
          <p:sp>
            <p:nvSpPr>
              <p:cNvPr id="24" name="Shape 171"/>
              <p:cNvSpPr/>
              <p:nvPr/>
            </p:nvSpPr>
            <p:spPr>
              <a:xfrm>
                <a:off x="4939504" y="5820798"/>
                <a:ext cx="512000" cy="426769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1800"/>
                </a:lvl1pPr>
              </a:lstStyle>
              <a:p>
                <a:r>
                  <a:rPr sz="1600"/>
                  <a:t>05</a:t>
                </a:r>
              </a:p>
            </p:txBody>
          </p:sp>
          <p:sp>
            <p:nvSpPr>
              <p:cNvPr id="25" name="Shape 172"/>
              <p:cNvSpPr/>
              <p:nvPr/>
            </p:nvSpPr>
            <p:spPr>
              <a:xfrm>
                <a:off x="5575551" y="5820798"/>
                <a:ext cx="512000" cy="426770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1800"/>
                </a:lvl1pPr>
              </a:lstStyle>
              <a:p>
                <a:r>
                  <a:rPr sz="1600"/>
                  <a:t>10</a:t>
                </a:r>
              </a:p>
            </p:txBody>
          </p:sp>
          <p:sp>
            <p:nvSpPr>
              <p:cNvPr id="26" name="Shape 173"/>
              <p:cNvSpPr/>
              <p:nvPr/>
            </p:nvSpPr>
            <p:spPr>
              <a:xfrm>
                <a:off x="-17164" y="86698"/>
                <a:ext cx="716800" cy="409600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1800"/>
                </a:pPr>
                <a:r>
                  <a:rPr dirty="0"/>
                  <a:t>10</a:t>
                </a:r>
                <a:r>
                  <a:rPr baseline="31999" dirty="0"/>
                  <a:t>7</a:t>
                </a:r>
              </a:p>
            </p:txBody>
          </p:sp>
        </p:grpSp>
        <p:sp>
          <p:nvSpPr>
            <p:cNvPr id="36" name="Rectangle 35"/>
            <p:cNvSpPr/>
            <p:nvPr/>
          </p:nvSpPr>
          <p:spPr>
            <a:xfrm>
              <a:off x="9386865" y="5169679"/>
              <a:ext cx="171439" cy="6763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Up-Down Arrow 37"/>
          <p:cNvSpPr/>
          <p:nvPr/>
        </p:nvSpPr>
        <p:spPr>
          <a:xfrm>
            <a:off x="9500260" y="2185060"/>
            <a:ext cx="130628" cy="1436914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9653841" y="2272111"/>
            <a:ext cx="24306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Growing gap</a:t>
            </a:r>
            <a:br>
              <a:rPr lang="en-US" dirty="0" smtClean="0"/>
            </a:br>
            <a:r>
              <a:rPr lang="en-US" smtClean="0"/>
              <a:t>between theoretical</a:t>
            </a:r>
            <a:br>
              <a:rPr lang="en-US" smtClean="0"/>
            </a:br>
            <a:r>
              <a:rPr lang="en-US" smtClean="0"/>
              <a:t>and actual performance</a:t>
            </a:r>
            <a:br>
              <a:rPr lang="en-US" smtClean="0"/>
            </a:br>
            <a:r>
              <a:rPr lang="en-US" smtClean="0"/>
              <a:t>for HEP applications </a:t>
            </a:r>
            <a:endParaRPr lang="en-US" dirty="0"/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69301" y="12200"/>
            <a:ext cx="2001863" cy="1247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5221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Portability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Back in the 80’s CERNLIB was maintained on machines with 32, 48, 60, 64, and 66 bit words with different </a:t>
            </a:r>
            <a:r>
              <a:rPr lang="en-US" dirty="0" err="1" smtClean="0"/>
              <a:t>endiannes</a:t>
            </a:r>
            <a:r>
              <a:rPr lang="en-US" dirty="0" smtClean="0"/>
              <a:t> and byte size, each one with its “idiosyncratic” compiler</a:t>
            </a:r>
          </a:p>
          <a:p>
            <a:r>
              <a:rPr lang="en-US" dirty="0" smtClean="0"/>
              <a:t>For several years now we lived an easy life thanks to Intel and IEEE floating point</a:t>
            </a:r>
          </a:p>
          <a:p>
            <a:r>
              <a:rPr lang="en-US" dirty="0" smtClean="0"/>
              <a:t>The </a:t>
            </a:r>
            <a:r>
              <a:rPr lang="en-US" dirty="0"/>
              <a:t>environments </a:t>
            </a:r>
            <a:r>
              <a:rPr lang="en-US" dirty="0" smtClean="0"/>
              <a:t>of the future will be a </a:t>
            </a:r>
            <a:r>
              <a:rPr lang="en-US" dirty="0"/>
              <a:t>lot </a:t>
            </a:r>
            <a:r>
              <a:rPr lang="en-US" dirty="0" smtClean="0"/>
              <a:t>more heterogeneous </a:t>
            </a:r>
          </a:p>
          <a:p>
            <a:r>
              <a:rPr lang="en-US" dirty="0" smtClean="0"/>
              <a:t>Writing </a:t>
            </a:r>
            <a:r>
              <a:rPr lang="en-US" dirty="0"/>
              <a:t>portable </a:t>
            </a:r>
            <a:r>
              <a:rPr lang="en-US" dirty="0" smtClean="0"/>
              <a:t>code (a lost art) becomes (again) absolutely </a:t>
            </a:r>
            <a:r>
              <a:rPr lang="en-US" dirty="0"/>
              <a:t>essential.</a:t>
            </a:r>
          </a:p>
          <a:p>
            <a:r>
              <a:rPr lang="en-US" dirty="0" smtClean="0"/>
              <a:t>This introduces new dimensions to architectural design and testing</a:t>
            </a:r>
            <a:endParaRPr lang="en-US" dirty="0"/>
          </a:p>
          <a:p>
            <a:r>
              <a:rPr lang="en-US" dirty="0" smtClean="0"/>
              <a:t>Language of course helps a lot, but if you want to reach for the best performance, you will always be a step ahead of what language can offer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15-10-2016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2016, October 8-14,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24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36956" y="0"/>
            <a:ext cx="1255043" cy="125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441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Validation – regression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the distributed nature of development, validation is also distributed / inhomogeneous</a:t>
            </a:r>
            <a:endParaRPr lang="en-US" dirty="0"/>
          </a:p>
          <a:p>
            <a:pPr lvl="1"/>
            <a:r>
              <a:rPr lang="en-US" dirty="0" smtClean="0"/>
              <a:t>Developers have their own validation environment, often private</a:t>
            </a:r>
          </a:p>
          <a:p>
            <a:pPr lvl="1"/>
            <a:r>
              <a:rPr lang="en-US" dirty="0" smtClean="0"/>
              <a:t>The situation with “thin target” tests is very diverse (some excellent, some </a:t>
            </a:r>
            <a:r>
              <a:rPr lang="en-US" dirty="0" smtClean="0"/>
              <a:t>less)</a:t>
            </a:r>
            <a:endParaRPr lang="en-US" dirty="0" smtClean="0"/>
          </a:p>
          <a:p>
            <a:pPr lvl="1"/>
            <a:r>
              <a:rPr lang="en-US" dirty="0" smtClean="0"/>
              <a:t>The “golden standard” for validation are experiment test beams, but they are often impossible to “reproduce”</a:t>
            </a:r>
          </a:p>
          <a:p>
            <a:pPr lvl="1"/>
            <a:r>
              <a:rPr lang="en-US" dirty="0" smtClean="0"/>
              <a:t>Unit tests are scarce / absent (and arguably difficult to implement anyway)</a:t>
            </a:r>
          </a:p>
          <a:p>
            <a:r>
              <a:rPr lang="en-US" dirty="0" smtClean="0"/>
              <a:t>“Automatic alarms” for physics regression could probably help to increase the number of tests we can run</a:t>
            </a:r>
          </a:p>
          <a:p>
            <a:pPr lvl="1"/>
            <a:r>
              <a:rPr lang="en-US" dirty="0" smtClean="0"/>
              <a:t>But there is a steep learning curve to implement them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15-10-2016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2016, October 8-14,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25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8102" y="0"/>
            <a:ext cx="1173898" cy="125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567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Validation – regression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Other community have a set of “sanctified benchmarks”</a:t>
            </a:r>
          </a:p>
          <a:p>
            <a:pPr lvl="1"/>
            <a:r>
              <a:rPr lang="en-GB" dirty="0" smtClean="0"/>
              <a:t>See for instance Shielding Aspects of Accelerators, Targets and Irradiation Facilities </a:t>
            </a:r>
            <a:r>
              <a:rPr lang="en-GB" dirty="0" smtClean="0">
                <a:hlinkClick r:id="rId2"/>
              </a:rPr>
              <a:t>https://www.oecd-nea.org/science/wprs/egsaatif</a:t>
            </a:r>
            <a:r>
              <a:rPr lang="en-GB" dirty="0" smtClean="0"/>
              <a:t>  (SATIF )</a:t>
            </a:r>
          </a:p>
          <a:p>
            <a:r>
              <a:rPr lang="en-GB" dirty="0" smtClean="0"/>
              <a:t>Some activity </a:t>
            </a:r>
            <a:r>
              <a:rPr lang="en-GB" dirty="0" smtClean="0"/>
              <a:t>(FNAL-CERN-SLAC) started in </a:t>
            </a:r>
            <a:r>
              <a:rPr lang="en-GB" dirty="0" smtClean="0"/>
              <a:t>the direction of providing a consistent Database of validation data in a “MC friendly” way</a:t>
            </a:r>
          </a:p>
          <a:p>
            <a:pPr lvl="1"/>
            <a:r>
              <a:rPr lang="en-GB" dirty="0" smtClean="0"/>
              <a:t>See “Software Aspects of the Geant4 Validation Repository”, Track 2, 13 Oct, 16:30</a:t>
            </a:r>
          </a:p>
          <a:p>
            <a:r>
              <a:rPr lang="en-GB" dirty="0" smtClean="0"/>
              <a:t>We have to do a better job with experimental data</a:t>
            </a:r>
          </a:p>
          <a:p>
            <a:pPr lvl="1"/>
            <a:r>
              <a:rPr lang="en-GB" dirty="0" smtClean="0"/>
              <a:t>Make sure that test-beam data can be used for validation beyond the test-beam lifetime</a:t>
            </a:r>
          </a:p>
          <a:p>
            <a:pPr lvl="1"/>
            <a:r>
              <a:rPr lang="en-GB" dirty="0" smtClean="0"/>
              <a:t>Use more high-quality data from experiments in our regression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15-10-2016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2016, October 8-14,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26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18102" y="0"/>
            <a:ext cx="1173898" cy="125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4682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Biasing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codes have a long-established biasing infrastructure (FLUKA, MARS, </a:t>
            </a:r>
            <a:r>
              <a:rPr lang="en-US" dirty="0" err="1" smtClean="0"/>
              <a:t>MCNPx</a:t>
            </a:r>
            <a:r>
              <a:rPr lang="en-US" dirty="0" smtClean="0"/>
              <a:t>)</a:t>
            </a:r>
          </a:p>
          <a:p>
            <a:r>
              <a:rPr lang="en-US" dirty="0" smtClean="0"/>
              <a:t>Others are relatively new to biasing (GEANT4)</a:t>
            </a:r>
          </a:p>
          <a:p>
            <a:r>
              <a:rPr lang="en-US" dirty="0" smtClean="0"/>
              <a:t>Mixing biasing and “analog” simulation is an ambitious proposition with which we have little experience</a:t>
            </a:r>
          </a:p>
          <a:p>
            <a:r>
              <a:rPr lang="en-US" dirty="0" smtClean="0"/>
              <a:t>Biasing could substantially reduce calculation time in some situations (if used judiciously, very risky otherwise)</a:t>
            </a:r>
          </a:p>
          <a:p>
            <a:r>
              <a:rPr lang="en-US" dirty="0" smtClean="0"/>
              <a:t>It should however be built into the design of the code from the start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15-10-2016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2016, October 8-14,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27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70012" y="-4019"/>
            <a:ext cx="1416445" cy="1259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8128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Generator interface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gestation of </a:t>
            </a:r>
            <a:r>
              <a:rPr lang="en-US" dirty="0" err="1" smtClean="0"/>
              <a:t>HepMCx</a:t>
            </a:r>
            <a:r>
              <a:rPr lang="en-US" dirty="0" smtClean="0"/>
              <a:t> </a:t>
            </a:r>
            <a:r>
              <a:rPr lang="en-US" dirty="0" smtClean="0"/>
              <a:t>has been long and </a:t>
            </a:r>
            <a:r>
              <a:rPr lang="en-US" dirty="0" smtClean="0"/>
              <a:t>difficult, </a:t>
            </a:r>
            <a:r>
              <a:rPr lang="en-US" dirty="0" smtClean="0"/>
              <a:t>but the very fact of having a standard is a very good thing per se</a:t>
            </a:r>
          </a:p>
          <a:p>
            <a:pPr lvl="1"/>
            <a:r>
              <a:rPr lang="en-US" dirty="0"/>
              <a:t>Even difficult problems have a “common” solution </a:t>
            </a:r>
            <a:r>
              <a:rPr lang="en-US" dirty="0" smtClean="0"/>
              <a:t>with enough </a:t>
            </a:r>
            <a:r>
              <a:rPr lang="en-US" dirty="0"/>
              <a:t>patience and </a:t>
            </a:r>
            <a:r>
              <a:rPr lang="en-US" dirty="0" smtClean="0"/>
              <a:t>determination</a:t>
            </a:r>
            <a:endParaRPr lang="en-US" dirty="0" smtClean="0"/>
          </a:p>
          <a:p>
            <a:r>
              <a:rPr lang="en-US" dirty="0" smtClean="0"/>
              <a:t>There is still a deep divide between “generators” and “hadronic models” which should and could be bridged</a:t>
            </a:r>
          </a:p>
          <a:p>
            <a:pPr lvl="1"/>
            <a:r>
              <a:rPr lang="en-US" dirty="0" smtClean="0"/>
              <a:t>Sometimes two versions of the same code are used, one for the “generation” of the events and the other for the “nuclear interaction model”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15-10-2016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2016, October 8-14,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28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24756" y="0"/>
            <a:ext cx="1567243" cy="125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2124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Physics lists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GEANT4 has formally introduced the concept of “physics list” which was “somehow” there in GEANT3 and </a:t>
            </a:r>
            <a:r>
              <a:rPr lang="en-US" dirty="0" smtClean="0"/>
              <a:t>FLUKA</a:t>
            </a:r>
            <a:endParaRPr lang="en-US" dirty="0" smtClean="0"/>
          </a:p>
          <a:p>
            <a:r>
              <a:rPr lang="en-US" dirty="0" smtClean="0"/>
              <a:t>Not one of the “easiest” items to handle in GEANT4</a:t>
            </a:r>
          </a:p>
          <a:p>
            <a:pPr lvl="1"/>
            <a:r>
              <a:rPr lang="en-US" dirty="0" smtClean="0"/>
              <a:t>It has been perhaps too much “exposed” and “publicized” to users</a:t>
            </a:r>
          </a:p>
          <a:p>
            <a:r>
              <a:rPr lang="en-US" dirty="0" smtClean="0"/>
              <a:t>We now have few “sanctified” physics lists</a:t>
            </a:r>
          </a:p>
          <a:p>
            <a:r>
              <a:rPr lang="en-US" dirty="0" smtClean="0"/>
              <a:t>The flexibility of the physics list is a powerful instrument if used wisely</a:t>
            </a:r>
          </a:p>
          <a:p>
            <a:r>
              <a:rPr lang="en-US" dirty="0" smtClean="0"/>
              <a:t>Very useful concept also to mix fast and full simulation</a:t>
            </a:r>
          </a:p>
          <a:p>
            <a:r>
              <a:rPr lang="en-US" dirty="0" smtClean="0"/>
              <a:t>Having different models easily interchangeable is great </a:t>
            </a:r>
          </a:p>
          <a:p>
            <a:pPr lvl="1"/>
            <a:r>
              <a:rPr lang="en-US" dirty="0" smtClean="0"/>
              <a:t>but</a:t>
            </a:r>
            <a:r>
              <a:rPr lang="is-IS" dirty="0" smtClean="0"/>
              <a:t>… see previous discussion on “systematics”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15-10-2016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2016, October 8-14,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29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98294" y="0"/>
            <a:ext cx="1593705" cy="125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901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cknowledgements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this talk I have received an impressive amount of feedback and suggestions from colleagues</a:t>
            </a:r>
          </a:p>
          <a:p>
            <a:r>
              <a:rPr lang="en-US" dirty="0" smtClean="0"/>
              <a:t>Of course I take full responsibility for the content and all errors or misunderstandings are mine</a:t>
            </a:r>
            <a:r>
              <a:rPr lang="is-IS" dirty="0" smtClean="0"/>
              <a:t>…</a:t>
            </a:r>
            <a:endParaRPr lang="is-I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15-10-2016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2016, October 8-14,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72320" y="0"/>
            <a:ext cx="2519680" cy="1259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62137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Outside HEP</a:t>
            </a:r>
            <a:r>
              <a:rPr lang="is-I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list of applications outside HEP is very large</a:t>
            </a:r>
          </a:p>
          <a:p>
            <a:pPr lvl="1"/>
            <a:r>
              <a:rPr lang="en-US" dirty="0" smtClean="0"/>
              <a:t>Design of medical instruments</a:t>
            </a:r>
          </a:p>
          <a:p>
            <a:pPr lvl="1"/>
            <a:r>
              <a:rPr lang="en-US" dirty="0" smtClean="0"/>
              <a:t>Radiation treatment planning</a:t>
            </a:r>
          </a:p>
          <a:p>
            <a:pPr lvl="1"/>
            <a:r>
              <a:rPr lang="en-US" dirty="0" smtClean="0"/>
              <a:t>Radiation safety (space, accelerators</a:t>
            </a:r>
            <a:r>
              <a:rPr lang="is-IS" dirty="0" smtClean="0"/>
              <a:t>…)</a:t>
            </a:r>
          </a:p>
          <a:p>
            <a:pPr lvl="1"/>
            <a:r>
              <a:rPr lang="is-IS" dirty="0" smtClean="0"/>
              <a:t>DNA damage, microdosimetry</a:t>
            </a:r>
          </a:p>
          <a:p>
            <a:r>
              <a:rPr lang="is-IS" dirty="0" smtClean="0"/>
              <a:t>In general these are considered </a:t>
            </a:r>
            <a:r>
              <a:rPr lang="is-IS" dirty="0" smtClean="0"/>
              <a:t>“highly welcome </a:t>
            </a:r>
            <a:r>
              <a:rPr lang="is-IS" dirty="0" smtClean="0"/>
              <a:t>users” and we </a:t>
            </a:r>
            <a:r>
              <a:rPr lang="is-IS" dirty="0" smtClean="0"/>
              <a:t>largely profit from the </a:t>
            </a:r>
            <a:r>
              <a:rPr lang="is-IS" dirty="0" smtClean="0"/>
              <a:t>reciprocal </a:t>
            </a:r>
            <a:r>
              <a:rPr lang="is-IS" dirty="0" smtClean="0"/>
              <a:t>feedback and developments</a:t>
            </a:r>
            <a:endParaRPr lang="is-IS" dirty="0" smtClean="0"/>
          </a:p>
          <a:p>
            <a:pPr lvl="1"/>
            <a:r>
              <a:rPr lang="is-IS" dirty="0" smtClean="0"/>
              <a:t>Possibly ~50% of GEANT4 users are outside HEP</a:t>
            </a:r>
          </a:p>
          <a:p>
            <a:r>
              <a:rPr lang="is-IS" dirty="0" smtClean="0"/>
              <a:t>However more coordination of these activities between them could be useful here</a:t>
            </a:r>
          </a:p>
          <a:p>
            <a:pPr lvl="1"/>
            <a:r>
              <a:rPr lang="is-IS" dirty="0" smtClean="0"/>
              <a:t>Particularly in the medical domain where </a:t>
            </a:r>
            <a:r>
              <a:rPr lang="is-IS" dirty="0" smtClean="0"/>
              <a:t>we really </a:t>
            </a:r>
            <a:r>
              <a:rPr lang="is-IS" dirty="0" smtClean="0"/>
              <a:t>make a </a:t>
            </a:r>
            <a:r>
              <a:rPr lang="is-IS" dirty="0" smtClean="0"/>
              <a:t>difference and our impact could even be greater</a:t>
            </a:r>
            <a:endParaRPr lang="is-I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15-10-2016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2016, October 8-14,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30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0080" y="0"/>
            <a:ext cx="3931920" cy="1257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0676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Outside HEP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the GEANT4 case some of these activities are highly coordinated internally</a:t>
            </a:r>
          </a:p>
          <a:p>
            <a:pPr lvl="1"/>
            <a:r>
              <a:rPr lang="en-US" dirty="0" smtClean="0"/>
              <a:t>G4NAMU </a:t>
            </a:r>
            <a:r>
              <a:rPr lang="en-US" dirty="0"/>
              <a:t>(G4 North American Medical Users -even if now is from all over the world-) has at least a yearly </a:t>
            </a:r>
            <a:r>
              <a:rPr lang="en-US" dirty="0" smtClean="0"/>
              <a:t>meeting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majority of the tutorials outside of US are organized by non-HEP</a:t>
            </a:r>
          </a:p>
          <a:p>
            <a:pPr lvl="1"/>
            <a:r>
              <a:rPr lang="en-US" dirty="0"/>
              <a:t>The “Geant4 Space User Workshop” is held approximately every 18 months</a:t>
            </a:r>
          </a:p>
          <a:p>
            <a:pPr lvl="1"/>
            <a:r>
              <a:rPr lang="en-US" dirty="0"/>
              <a:t>Geant4-DNA is even advertised as a “collaboration” on their </a:t>
            </a:r>
            <a:r>
              <a:rPr lang="en-US" dirty="0" smtClean="0"/>
              <a:t>own</a:t>
            </a:r>
          </a:p>
          <a:p>
            <a:r>
              <a:rPr lang="en-US" dirty="0" smtClean="0"/>
              <a:t>A large fraction of the </a:t>
            </a:r>
            <a:r>
              <a:rPr lang="en-US" dirty="0" err="1" smtClean="0"/>
              <a:t>hadrotherapy</a:t>
            </a:r>
            <a:r>
              <a:rPr lang="en-US" dirty="0" smtClean="0"/>
              <a:t> treatment </a:t>
            </a:r>
            <a:r>
              <a:rPr lang="en-US" dirty="0"/>
              <a:t>planning systems </a:t>
            </a:r>
            <a:r>
              <a:rPr lang="en-US" dirty="0" smtClean="0"/>
              <a:t>in Europe are based on FLUKA (in particular for the carbon ions)</a:t>
            </a:r>
            <a:endParaRPr lang="en-US" dirty="0" smtClean="0"/>
          </a:p>
          <a:p>
            <a:r>
              <a:rPr lang="en-US" dirty="0" smtClean="0"/>
              <a:t>Still </a:t>
            </a:r>
            <a:r>
              <a:rPr lang="en-US" dirty="0" smtClean="0"/>
              <a:t>synergy between these activities and </a:t>
            </a:r>
            <a:r>
              <a:rPr lang="en-US" dirty="0" smtClean="0"/>
              <a:t>HEP </a:t>
            </a:r>
            <a:r>
              <a:rPr lang="en-US" dirty="0" smtClean="0"/>
              <a:t>could be improved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15-10-2016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2016, October 8-14,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31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0080" y="0"/>
            <a:ext cx="3931920" cy="1257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1867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 (simulators) and the others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Simulation codes tend to be self-contained</a:t>
            </a:r>
          </a:p>
          <a:p>
            <a:pPr lvl="1"/>
            <a:r>
              <a:rPr lang="en-US" dirty="0" smtClean="0"/>
              <a:t>Even CLHEP, which is an external package, ships with GEANT4 for convenience</a:t>
            </a:r>
          </a:p>
          <a:p>
            <a:r>
              <a:rPr lang="en-US" dirty="0" smtClean="0"/>
              <a:t>Relations with other packages is usually limited</a:t>
            </a:r>
          </a:p>
          <a:p>
            <a:pPr lvl="1"/>
            <a:r>
              <a:rPr lang="en-US" dirty="0" smtClean="0"/>
              <a:t>Reduction of dependencies ensures an easier installation and use</a:t>
            </a:r>
          </a:p>
          <a:p>
            <a:pPr lvl="1"/>
            <a:r>
              <a:rPr lang="en-US" dirty="0" smtClean="0"/>
              <a:t>It also introduces globally duplications and reinvention of wheels</a:t>
            </a:r>
          </a:p>
          <a:p>
            <a:r>
              <a:rPr lang="en-US" dirty="0" smtClean="0"/>
              <a:t>At CERN, ROOT </a:t>
            </a:r>
            <a:r>
              <a:rPr lang="en-US" dirty="0" smtClean="0"/>
              <a:t>and GEANT4 have been in the same group for more than 10 years but their development has been largely parallel</a:t>
            </a:r>
          </a:p>
          <a:p>
            <a:r>
              <a:rPr lang="en-US" dirty="0" smtClean="0"/>
              <a:t>The difficult balance between the advantages of code reuse and the problems of managing dependencies has been usually decided in favor of monolithic distributions (if not frameworks)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15-10-2016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2016, October 8-14,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32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0" y="0"/>
            <a:ext cx="3048000" cy="1706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70192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path toward the 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4433508" cy="402336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need to rewrite the code in order to take advantage from the new architectures has lead to the </a:t>
            </a:r>
            <a:r>
              <a:rPr lang="en-US" dirty="0" err="1" smtClean="0"/>
              <a:t>GeantV</a:t>
            </a:r>
            <a:r>
              <a:rPr lang="en-US" dirty="0" smtClean="0"/>
              <a:t> project</a:t>
            </a:r>
          </a:p>
          <a:p>
            <a:r>
              <a:rPr lang="en-US" dirty="0" smtClean="0"/>
              <a:t>We think this is a good occasion to address the issues mentioned before and to bring together the community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15-10-2016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2016, October 8-14,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33</a:t>
            </a:fld>
            <a:endParaRPr lang="en-US" dirty="0"/>
          </a:p>
        </p:txBody>
      </p:sp>
      <p:pic>
        <p:nvPicPr>
          <p:cNvPr id="7" name="Shape 18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4471" y="1845735"/>
            <a:ext cx="5291090" cy="368505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7492753" y="5869094"/>
            <a:ext cx="1186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carpet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42880" y="0"/>
            <a:ext cx="1829108" cy="122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93178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Goals of t</a:t>
            </a:r>
            <a:r>
              <a:rPr lang="en-US" dirty="0" smtClean="0"/>
              <a:t>he </a:t>
            </a:r>
            <a:r>
              <a:rPr lang="en-US" dirty="0" smtClean="0"/>
              <a:t>GEANTV project</a:t>
            </a:r>
            <a:endParaRPr dirty="0"/>
          </a:p>
        </p:txBody>
      </p:sp>
      <p:sp>
        <p:nvSpPr>
          <p:cNvPr id="178" name="Shape 178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471479">
              <a:defRPr sz="2880">
                <a:effectLst>
                  <a:outerShdw blurRad="20320" dist="10160" rotWithShape="0">
                    <a:srgbClr val="FFFFFF">
                      <a:alpha val="45000"/>
                    </a:srgbClr>
                  </a:outerShdw>
                </a:effectLst>
              </a:defRPr>
            </a:pPr>
            <a:r>
              <a:rPr sz="3000" dirty="0"/>
              <a:t>Develop an all-particle transport simulation programme with</a:t>
            </a:r>
          </a:p>
          <a:p>
            <a:pPr marL="714358" lvl="1">
              <a:defRPr sz="2880">
                <a:effectLst>
                  <a:outerShdw blurRad="20320" dist="10160" rotWithShape="0">
                    <a:srgbClr val="FFFFFF">
                      <a:alpha val="45000"/>
                    </a:srgbClr>
                  </a:outerShdw>
                </a:effectLst>
              </a:defRPr>
            </a:pPr>
            <a:r>
              <a:rPr sz="3000" dirty="0"/>
              <a:t>A code </a:t>
            </a:r>
            <a:r>
              <a:rPr lang="en-US" sz="3000" dirty="0" smtClean="0"/>
              <a:t>aiming at being </a:t>
            </a:r>
            <a:r>
              <a:rPr sz="3000" dirty="0" smtClean="0"/>
              <a:t>2-5 </a:t>
            </a:r>
            <a:r>
              <a:rPr sz="3000" dirty="0"/>
              <a:t>times faster than Geant4 </a:t>
            </a:r>
          </a:p>
          <a:p>
            <a:pPr marL="714358" lvl="1">
              <a:defRPr sz="2880">
                <a:effectLst>
                  <a:outerShdw blurRad="20320" dist="10160" rotWithShape="0">
                    <a:srgbClr val="FFFFFF">
                      <a:alpha val="45000"/>
                    </a:srgbClr>
                  </a:outerShdw>
                </a:effectLst>
              </a:defRPr>
            </a:pPr>
            <a:r>
              <a:rPr sz="3000" dirty="0"/>
              <a:t>Continue improvement of physics</a:t>
            </a:r>
          </a:p>
          <a:p>
            <a:pPr marL="714358" lvl="1">
              <a:defRPr sz="2880">
                <a:effectLst>
                  <a:outerShdw blurRad="20320" dist="10160" rotWithShape="0">
                    <a:srgbClr val="FFFFFF">
                      <a:alpha val="45000"/>
                    </a:srgbClr>
                  </a:outerShdw>
                </a:effectLst>
              </a:defRPr>
            </a:pPr>
            <a:r>
              <a:rPr sz="3000" dirty="0"/>
              <a:t>Full simulation and various fast simulation options</a:t>
            </a:r>
          </a:p>
          <a:p>
            <a:pPr marL="714358" lvl="1">
              <a:defRPr sz="2880">
                <a:effectLst>
                  <a:outerShdw blurRad="20320" dist="10160" rotWithShape="0">
                    <a:srgbClr val="FFFFFF">
                      <a:alpha val="45000"/>
                    </a:srgbClr>
                  </a:outerShdw>
                </a:effectLst>
              </a:defRPr>
            </a:pPr>
            <a:r>
              <a:rPr sz="3000" dirty="0"/>
              <a:t>Portable on different architectures (CPUs, GPUs and Xeon </a:t>
            </a:r>
            <a:r>
              <a:rPr sz="3000" dirty="0" smtClean="0"/>
              <a:t>Phi’s</a:t>
            </a:r>
            <a:r>
              <a:rPr lang="is-IS" sz="3000" dirty="0" smtClean="0"/>
              <a:t>…</a:t>
            </a:r>
            <a:r>
              <a:rPr sz="3000" dirty="0" smtClean="0"/>
              <a:t>)</a:t>
            </a:r>
            <a:endParaRPr sz="3000" dirty="0"/>
          </a:p>
          <a:p>
            <a:pPr marL="471479">
              <a:defRPr sz="2880">
                <a:effectLst>
                  <a:outerShdw blurRad="20320" dist="10160" rotWithShape="0">
                    <a:srgbClr val="FFFFFF">
                      <a:alpha val="45000"/>
                    </a:srgbClr>
                  </a:outerShdw>
                </a:effectLst>
              </a:defRPr>
            </a:pPr>
            <a:r>
              <a:rPr sz="3000" dirty="0"/>
              <a:t>Understand the limiting factors for a (10x) </a:t>
            </a:r>
            <a:r>
              <a:rPr sz="3000" dirty="0" smtClean="0"/>
              <a:t>improvement</a:t>
            </a:r>
            <a:endParaRPr lang="en-US" sz="3000" dirty="0" smtClean="0"/>
          </a:p>
          <a:p>
            <a:pPr marL="471479">
              <a:defRPr sz="2880">
                <a:effectLst>
                  <a:outerShdw blurRad="20320" dist="10160" rotWithShape="0">
                    <a:srgbClr val="FFFFFF">
                      <a:alpha val="45000"/>
                    </a:srgbClr>
                  </a:outerShdw>
                </a:effectLst>
              </a:defRPr>
            </a:pPr>
            <a:r>
              <a:rPr lang="en-US" sz="3000" dirty="0" smtClean="0"/>
              <a:t>There will be an </a:t>
            </a:r>
            <a:r>
              <a:rPr lang="en-US" sz="2880" dirty="0" smtClean="0">
                <a:effectLst>
                  <a:outerShdw blurRad="20320" dist="10160" rotWithShape="0">
                    <a:srgbClr val="FFFFFF">
                      <a:alpha val="45000"/>
                    </a:srgbClr>
                  </a:outerShdw>
                </a:effectLst>
              </a:rPr>
              <a:t>HEP </a:t>
            </a:r>
            <a:r>
              <a:rPr lang="en-US" sz="2880" dirty="0">
                <a:effectLst>
                  <a:outerShdw blurRad="20320" dist="10160" rotWithShape="0">
                    <a:srgbClr val="FFFFFF">
                      <a:alpha val="45000"/>
                    </a:srgbClr>
                  </a:outerShdw>
                </a:effectLst>
              </a:rPr>
              <a:t>community open meeting to review progress </a:t>
            </a:r>
            <a:r>
              <a:rPr lang="en-US" sz="2880" dirty="0" smtClean="0">
                <a:effectLst>
                  <a:outerShdw blurRad="20320" dist="10160" rotWithShape="0">
                    <a:srgbClr val="FFFFFF">
                      <a:alpha val="45000"/>
                    </a:srgbClr>
                  </a:outerShdw>
                </a:effectLst>
              </a:rPr>
              <a:t>sponsored by HEP Software Foundation on October 27-27 at CERN</a:t>
            </a:r>
          </a:p>
          <a:p>
            <a:pPr marL="764087" lvl="1">
              <a:defRPr sz="2880">
                <a:effectLst>
                  <a:outerShdw blurRad="20320" dist="10160" rotWithShape="0">
                    <a:srgbClr val="FFFFFF">
                      <a:alpha val="45000"/>
                    </a:srgbClr>
                  </a:outerShdw>
                </a:effectLst>
              </a:defRPr>
            </a:pPr>
            <a:r>
              <a:rPr lang="en-US" sz="2200" dirty="0">
                <a:effectLst>
                  <a:outerShdw blurRad="20320" dist="10160" rotWithShape="0">
                    <a:srgbClr val="FFFFFF">
                      <a:alpha val="45000"/>
                    </a:srgbClr>
                  </a:outerShdw>
                </a:effectLst>
              </a:rPr>
              <a:t>Everybody welcome! </a:t>
            </a:r>
            <a:r>
              <a:rPr lang="en-US" sz="2200" dirty="0">
                <a:effectLst>
                  <a:outerShdw blurRad="20320" dist="10160" rotWithShape="0">
                    <a:srgbClr val="FFFFFF">
                      <a:alpha val="45000"/>
                    </a:srgbClr>
                  </a:outerShdw>
                </a:effectLst>
                <a:hlinkClick r:id="rId2"/>
              </a:rPr>
              <a:t>https://indico.cern.ch/event/570876</a:t>
            </a:r>
            <a:r>
              <a:rPr lang="en-US" sz="2200" dirty="0" smtClean="0">
                <a:effectLst>
                  <a:outerShdw blurRad="20320" dist="10160" rotWithShape="0">
                    <a:srgbClr val="FFFFFF">
                      <a:alpha val="45000"/>
                    </a:srgbClr>
                  </a:outerShdw>
                </a:effectLst>
                <a:hlinkClick r:id="rId2"/>
              </a:rPr>
              <a:t>/</a:t>
            </a:r>
            <a:r>
              <a:rPr lang="en-US" sz="2200" dirty="0" smtClean="0">
                <a:effectLst>
                  <a:outerShdw blurRad="20320" dist="10160" rotWithShape="0">
                    <a:srgbClr val="FFFFFF">
                      <a:alpha val="45000"/>
                    </a:srgbClr>
                  </a:outerShdw>
                </a:effectLst>
              </a:rPr>
              <a:t> </a:t>
            </a:r>
            <a:endParaRPr sz="2200" dirty="0"/>
          </a:p>
        </p:txBody>
      </p:sp>
      <p:sp>
        <p:nvSpPr>
          <p:cNvPr id="179" name="Shape 179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>
              <a:defRPr>
                <a:effectLst/>
              </a:defRPr>
            </a:pPr>
            <a:fld id="{86CB4B4D-7CA3-9044-876B-883B54F8677D}" type="slidenum">
              <a:t>34</a:t>
            </a:fld>
            <a:endParaRPr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880" y="0"/>
            <a:ext cx="1341120" cy="1341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1620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 invX="1"/>
      </p:transition>
    </mc:Choice>
    <mc:Choice xmlns="" xmlns:p14="http://schemas.microsoft.com/office/powerpoint/2010/main" Requires="p14">
      <p:transition spd="slow">
        <p:wipe/>
      </p:transition>
    </mc:Choice>
    <mc:Fallback xmlns="" xmlns:p14="http://schemas.microsoft.com/office/powerpoint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/>
          <p:nvPr/>
        </p:nvSpPr>
        <p:spPr>
          <a:xfrm>
            <a:off x="3810000" y="312539"/>
            <a:ext cx="3589734" cy="3955852"/>
          </a:xfrm>
          <a:prstGeom prst="roundRect">
            <a:avLst>
              <a:gd name="adj" fmla="val 3731"/>
            </a:avLst>
          </a:prstGeom>
          <a:solidFill>
            <a:srgbClr val="FFE2D6"/>
          </a:solidFill>
          <a:ln>
            <a:solidFill>
              <a:srgbClr val="0000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7" tIns="35717" rIns="35717" bIns="35717"/>
          <a:lstStyle>
            <a:lvl1pPr marL="40639" marR="40639" algn="l" defTabSz="914400">
              <a:lnSpc>
                <a:spcPct val="100000"/>
              </a:lnSpc>
              <a:defRPr sz="3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>
                <a:effectLst/>
              </a:defRPr>
            </a:pPr>
            <a:r>
              <a:rPr sz="2000" dirty="0"/>
              <a:t>Scheduler</a:t>
            </a:r>
            <a:endParaRPr dirty="0"/>
          </a:p>
        </p:txBody>
      </p:sp>
      <p:grpSp>
        <p:nvGrpSpPr>
          <p:cNvPr id="203" name="Group 203"/>
          <p:cNvGrpSpPr/>
          <p:nvPr/>
        </p:nvGrpSpPr>
        <p:grpSpPr>
          <a:xfrm>
            <a:off x="8938905" y="4757370"/>
            <a:ext cx="1252278" cy="1357821"/>
            <a:chOff x="0" y="0"/>
            <a:chExt cx="1781016" cy="1931121"/>
          </a:xfrm>
        </p:grpSpPr>
        <p:grpSp>
          <p:nvGrpSpPr>
            <p:cNvPr id="185" name="Group 185"/>
            <p:cNvGrpSpPr/>
            <p:nvPr/>
          </p:nvGrpSpPr>
          <p:grpSpPr>
            <a:xfrm rot="343152">
              <a:off x="81541" y="76341"/>
              <a:ext cx="1617934" cy="1717327"/>
              <a:chOff x="0" y="0"/>
              <a:chExt cx="1617932" cy="1717325"/>
            </a:xfrm>
          </p:grpSpPr>
          <p:sp>
            <p:nvSpPr>
              <p:cNvPr id="182" name="Shape 182"/>
              <p:cNvSpPr/>
              <p:nvPr/>
            </p:nvSpPr>
            <p:spPr>
              <a:xfrm>
                <a:off x="110389" y="654341"/>
                <a:ext cx="1507544" cy="10629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3131" y="392"/>
                      <a:pt x="8652" y="2481"/>
                      <a:pt x="13153" y="7081"/>
                    </a:cubicBezTo>
                    <a:cubicBezTo>
                      <a:pt x="17488" y="11510"/>
                      <a:pt x="20698" y="18641"/>
                      <a:pt x="21600" y="21600"/>
                    </a:cubicBezTo>
                  </a:path>
                </a:pathLst>
              </a:custGeom>
              <a:noFill/>
              <a:ln w="25400" cap="flat">
                <a:solidFill>
                  <a:srgbClr val="B51A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lnSpc>
                    <a:spcPct val="100000"/>
                  </a:lnSpc>
                  <a:defRPr>
                    <a:solidFill>
                      <a:srgbClr val="F3F1DF"/>
                    </a:solidFill>
                    <a:effectLst/>
                  </a:defRPr>
                </a:pPr>
                <a:endParaRPr/>
              </a:p>
            </p:txBody>
          </p:sp>
          <p:sp>
            <p:nvSpPr>
              <p:cNvPr id="183" name="Shape 183"/>
              <p:cNvSpPr/>
              <p:nvPr/>
            </p:nvSpPr>
            <p:spPr>
              <a:xfrm rot="17833336" flipH="1">
                <a:off x="598128" y="162284"/>
                <a:ext cx="532299" cy="10590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3131" y="392"/>
                      <a:pt x="8652" y="2481"/>
                      <a:pt x="13153" y="7081"/>
                    </a:cubicBezTo>
                    <a:cubicBezTo>
                      <a:pt x="17488" y="11510"/>
                      <a:pt x="20698" y="18641"/>
                      <a:pt x="21600" y="21600"/>
                    </a:cubicBezTo>
                  </a:path>
                </a:pathLst>
              </a:custGeom>
              <a:noFill/>
              <a:ln w="25400" cap="flat">
                <a:solidFill>
                  <a:srgbClr val="A77B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lnSpc>
                    <a:spcPct val="100000"/>
                  </a:lnSpc>
                  <a:defRPr>
                    <a:solidFill>
                      <a:srgbClr val="F3F1DF"/>
                    </a:solidFill>
                    <a:effectLst/>
                  </a:defRPr>
                </a:pPr>
                <a:endParaRPr/>
              </a:p>
            </p:txBody>
          </p:sp>
          <p:sp>
            <p:nvSpPr>
              <p:cNvPr id="184" name="Shape 184"/>
              <p:cNvSpPr/>
              <p:nvPr/>
            </p:nvSpPr>
            <p:spPr>
              <a:xfrm rot="17833336" flipH="1">
                <a:off x="326456" y="-50617"/>
                <a:ext cx="532299" cy="10590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3131" y="392"/>
                      <a:pt x="8652" y="2481"/>
                      <a:pt x="13153" y="7081"/>
                    </a:cubicBezTo>
                    <a:cubicBezTo>
                      <a:pt x="17488" y="11510"/>
                      <a:pt x="20698" y="18641"/>
                      <a:pt x="21600" y="21600"/>
                    </a:cubicBezTo>
                  </a:path>
                </a:pathLst>
              </a:custGeom>
              <a:noFill/>
              <a:ln w="25400" cap="flat">
                <a:solidFill>
                  <a:srgbClr val="A77B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lnSpc>
                    <a:spcPct val="100000"/>
                  </a:lnSpc>
                  <a:defRPr>
                    <a:solidFill>
                      <a:srgbClr val="F3F1DF"/>
                    </a:solidFill>
                    <a:effectLst/>
                  </a:defRPr>
                </a:pPr>
                <a:endParaRPr/>
              </a:p>
            </p:txBody>
          </p:sp>
        </p:grpSp>
        <p:grpSp>
          <p:nvGrpSpPr>
            <p:cNvPr id="202" name="Group 202"/>
            <p:cNvGrpSpPr/>
            <p:nvPr/>
          </p:nvGrpSpPr>
          <p:grpSpPr>
            <a:xfrm>
              <a:off x="856206" y="242021"/>
              <a:ext cx="457201" cy="1689101"/>
              <a:chOff x="0" y="0"/>
              <a:chExt cx="457200" cy="1689100"/>
            </a:xfrm>
          </p:grpSpPr>
          <p:sp>
            <p:nvSpPr>
              <p:cNvPr id="186" name="Shape 186"/>
              <p:cNvSpPr/>
              <p:nvPr/>
            </p:nvSpPr>
            <p:spPr>
              <a:xfrm>
                <a:off x="0" y="0"/>
                <a:ext cx="457200" cy="108975"/>
              </a:xfrm>
              <a:prstGeom prst="rect">
                <a:avLst/>
              </a:prstGeom>
              <a:solidFill>
                <a:srgbClr val="AAAAAA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28573" marR="28573" defTabSz="642915">
                  <a:defRPr sz="3400"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sz="3400"/>
              </a:p>
            </p:txBody>
          </p:sp>
          <p:sp>
            <p:nvSpPr>
              <p:cNvPr id="187" name="Shape 187"/>
              <p:cNvSpPr/>
              <p:nvPr/>
            </p:nvSpPr>
            <p:spPr>
              <a:xfrm>
                <a:off x="0" y="108973"/>
                <a:ext cx="457200" cy="108976"/>
              </a:xfrm>
              <a:prstGeom prst="rect">
                <a:avLst/>
              </a:prstGeom>
              <a:solidFill>
                <a:srgbClr val="AAAAAA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28573" marR="28573" defTabSz="642915">
                  <a:defRPr sz="3400"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sz="3400"/>
              </a:p>
            </p:txBody>
          </p:sp>
          <p:sp>
            <p:nvSpPr>
              <p:cNvPr id="188" name="Shape 188"/>
              <p:cNvSpPr/>
              <p:nvPr/>
            </p:nvSpPr>
            <p:spPr>
              <a:xfrm>
                <a:off x="0" y="204326"/>
                <a:ext cx="457200" cy="108975"/>
              </a:xfrm>
              <a:prstGeom prst="rect">
                <a:avLst/>
              </a:prstGeom>
              <a:solidFill>
                <a:srgbClr val="AAAAAA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28573" marR="28573" defTabSz="642915">
                  <a:defRPr sz="3400"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sz="3400"/>
              </a:p>
            </p:txBody>
          </p:sp>
          <p:sp>
            <p:nvSpPr>
              <p:cNvPr id="189" name="Shape 189"/>
              <p:cNvSpPr/>
              <p:nvPr/>
            </p:nvSpPr>
            <p:spPr>
              <a:xfrm>
                <a:off x="0" y="313301"/>
                <a:ext cx="457200" cy="108975"/>
              </a:xfrm>
              <a:prstGeom prst="rect">
                <a:avLst/>
              </a:prstGeom>
              <a:solidFill>
                <a:srgbClr val="AAAAAA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28573" marR="28573" defTabSz="642915">
                  <a:defRPr sz="3400"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sz="3400"/>
              </a:p>
            </p:txBody>
          </p:sp>
          <p:sp>
            <p:nvSpPr>
              <p:cNvPr id="190" name="Shape 190"/>
              <p:cNvSpPr/>
              <p:nvPr/>
            </p:nvSpPr>
            <p:spPr>
              <a:xfrm>
                <a:off x="0" y="422275"/>
                <a:ext cx="457200" cy="108975"/>
              </a:xfrm>
              <a:prstGeom prst="rect">
                <a:avLst/>
              </a:prstGeom>
              <a:solidFill>
                <a:srgbClr val="AAAAAA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28573" marR="28573" defTabSz="642915">
                  <a:defRPr sz="3400"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sz="3400"/>
              </a:p>
            </p:txBody>
          </p:sp>
          <p:sp>
            <p:nvSpPr>
              <p:cNvPr id="191" name="Shape 191"/>
              <p:cNvSpPr/>
              <p:nvPr/>
            </p:nvSpPr>
            <p:spPr>
              <a:xfrm>
                <a:off x="0" y="531248"/>
                <a:ext cx="457200" cy="108976"/>
              </a:xfrm>
              <a:prstGeom prst="rect">
                <a:avLst/>
              </a:prstGeom>
              <a:solidFill>
                <a:srgbClr val="AAAAAA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28573" marR="28573" defTabSz="642915">
                  <a:defRPr sz="3400"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sz="3400"/>
              </a:p>
            </p:txBody>
          </p:sp>
          <p:sp>
            <p:nvSpPr>
              <p:cNvPr id="192" name="Shape 192"/>
              <p:cNvSpPr/>
              <p:nvPr/>
            </p:nvSpPr>
            <p:spPr>
              <a:xfrm>
                <a:off x="0" y="626602"/>
                <a:ext cx="457200" cy="108975"/>
              </a:xfrm>
              <a:prstGeom prst="rect">
                <a:avLst/>
              </a:prstGeom>
              <a:solidFill>
                <a:srgbClr val="AAAAAA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28573" marR="28573" defTabSz="642915">
                  <a:defRPr sz="3400"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sz="3400"/>
              </a:p>
            </p:txBody>
          </p:sp>
          <p:sp>
            <p:nvSpPr>
              <p:cNvPr id="193" name="Shape 193"/>
              <p:cNvSpPr/>
              <p:nvPr/>
            </p:nvSpPr>
            <p:spPr>
              <a:xfrm>
                <a:off x="0" y="735576"/>
                <a:ext cx="457200" cy="108975"/>
              </a:xfrm>
              <a:prstGeom prst="rect">
                <a:avLst/>
              </a:prstGeom>
              <a:solidFill>
                <a:srgbClr val="AAAAAA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28573" marR="28573" defTabSz="642915">
                  <a:defRPr sz="3400"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sz="3400"/>
              </a:p>
            </p:txBody>
          </p:sp>
          <p:sp>
            <p:nvSpPr>
              <p:cNvPr id="194" name="Shape 194"/>
              <p:cNvSpPr/>
              <p:nvPr/>
            </p:nvSpPr>
            <p:spPr>
              <a:xfrm>
                <a:off x="0" y="844550"/>
                <a:ext cx="457200" cy="108975"/>
              </a:xfrm>
              <a:prstGeom prst="rect">
                <a:avLst/>
              </a:prstGeom>
              <a:solidFill>
                <a:srgbClr val="AAAAAA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28573" marR="28573" defTabSz="642915">
                  <a:defRPr sz="3400"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sz="3400"/>
              </a:p>
            </p:txBody>
          </p:sp>
          <p:sp>
            <p:nvSpPr>
              <p:cNvPr id="195" name="Shape 195"/>
              <p:cNvSpPr/>
              <p:nvPr/>
            </p:nvSpPr>
            <p:spPr>
              <a:xfrm>
                <a:off x="0" y="953524"/>
                <a:ext cx="457200" cy="108975"/>
              </a:xfrm>
              <a:prstGeom prst="rect">
                <a:avLst/>
              </a:prstGeom>
              <a:solidFill>
                <a:srgbClr val="AAAAAA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28573" marR="28573" defTabSz="642915">
                  <a:defRPr sz="3400"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sz="3400"/>
              </a:p>
            </p:txBody>
          </p:sp>
          <p:sp>
            <p:nvSpPr>
              <p:cNvPr id="196" name="Shape 196"/>
              <p:cNvSpPr/>
              <p:nvPr/>
            </p:nvSpPr>
            <p:spPr>
              <a:xfrm>
                <a:off x="0" y="1048877"/>
                <a:ext cx="457200" cy="108975"/>
              </a:xfrm>
              <a:prstGeom prst="rect">
                <a:avLst/>
              </a:prstGeom>
              <a:solidFill>
                <a:srgbClr val="AAAAAA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28573" marR="28573" defTabSz="642915">
                  <a:defRPr sz="3400"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sz="3400"/>
              </a:p>
            </p:txBody>
          </p:sp>
          <p:sp>
            <p:nvSpPr>
              <p:cNvPr id="197" name="Shape 197"/>
              <p:cNvSpPr/>
              <p:nvPr/>
            </p:nvSpPr>
            <p:spPr>
              <a:xfrm>
                <a:off x="0" y="1157851"/>
                <a:ext cx="457200" cy="108975"/>
              </a:xfrm>
              <a:prstGeom prst="rect">
                <a:avLst/>
              </a:prstGeom>
              <a:solidFill>
                <a:srgbClr val="AAAAAA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28573" marR="28573" defTabSz="642915">
                  <a:defRPr sz="3400"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sz="3400"/>
              </a:p>
            </p:txBody>
          </p:sp>
          <p:sp>
            <p:nvSpPr>
              <p:cNvPr id="198" name="Shape 198"/>
              <p:cNvSpPr/>
              <p:nvPr/>
            </p:nvSpPr>
            <p:spPr>
              <a:xfrm>
                <a:off x="0" y="1266825"/>
                <a:ext cx="457200" cy="108975"/>
              </a:xfrm>
              <a:prstGeom prst="rect">
                <a:avLst/>
              </a:prstGeom>
              <a:solidFill>
                <a:srgbClr val="AAAAAA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28573" marR="28573" defTabSz="642915">
                  <a:defRPr sz="3400"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sz="3400"/>
              </a:p>
            </p:txBody>
          </p:sp>
          <p:sp>
            <p:nvSpPr>
              <p:cNvPr id="199" name="Shape 199"/>
              <p:cNvSpPr/>
              <p:nvPr/>
            </p:nvSpPr>
            <p:spPr>
              <a:xfrm>
                <a:off x="0" y="1375799"/>
                <a:ext cx="457200" cy="108975"/>
              </a:xfrm>
              <a:prstGeom prst="rect">
                <a:avLst/>
              </a:prstGeom>
              <a:solidFill>
                <a:srgbClr val="AAAAAA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28573" marR="28573" defTabSz="642915">
                  <a:defRPr sz="3400"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sz="3400"/>
              </a:p>
            </p:txBody>
          </p:sp>
          <p:sp>
            <p:nvSpPr>
              <p:cNvPr id="200" name="Shape 200"/>
              <p:cNvSpPr/>
              <p:nvPr/>
            </p:nvSpPr>
            <p:spPr>
              <a:xfrm>
                <a:off x="0" y="1471152"/>
                <a:ext cx="457200" cy="108975"/>
              </a:xfrm>
              <a:prstGeom prst="rect">
                <a:avLst/>
              </a:prstGeom>
              <a:solidFill>
                <a:srgbClr val="AAAAAA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28573" marR="28573" defTabSz="642915">
                  <a:defRPr sz="3400"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sz="3400"/>
              </a:p>
            </p:txBody>
          </p:sp>
          <p:sp>
            <p:nvSpPr>
              <p:cNvPr id="201" name="Shape 201"/>
              <p:cNvSpPr/>
              <p:nvPr/>
            </p:nvSpPr>
            <p:spPr>
              <a:xfrm>
                <a:off x="0" y="1580126"/>
                <a:ext cx="457200" cy="108975"/>
              </a:xfrm>
              <a:prstGeom prst="rect">
                <a:avLst/>
              </a:prstGeom>
              <a:solidFill>
                <a:srgbClr val="AAAAAA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28573" marR="28573" defTabSz="642915">
                  <a:defRPr sz="3400"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sz="3400"/>
              </a:p>
            </p:txBody>
          </p:sp>
        </p:grpSp>
      </p:grpSp>
      <p:sp>
        <p:nvSpPr>
          <p:cNvPr id="204" name="Shape 204"/>
          <p:cNvSpPr/>
          <p:nvPr/>
        </p:nvSpPr>
        <p:spPr>
          <a:xfrm flipH="1">
            <a:off x="6328173" y="1214438"/>
            <a:ext cx="2170973" cy="20105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590" y="15073"/>
                  <a:pt x="3518" y="8938"/>
                  <a:pt x="7398" y="5735"/>
                </a:cubicBezTo>
                <a:cubicBezTo>
                  <a:pt x="10818" y="2911"/>
                  <a:pt x="13852" y="137"/>
                  <a:pt x="21600" y="0"/>
                </a:cubicBezTo>
              </a:path>
            </a:pathLst>
          </a:custGeom>
          <a:ln w="25400">
            <a:solidFill>
              <a:srgbClr val="FF40FF"/>
            </a:solidFill>
            <a:headEnd type="triangle"/>
          </a:ln>
        </p:spPr>
        <p:txBody>
          <a:bodyPr lIns="35717" tIns="35717" rIns="35717" bIns="35717" anchor="ctr"/>
          <a:lstStyle/>
          <a:p>
            <a:pPr>
              <a:lnSpc>
                <a:spcPct val="100000"/>
              </a:lnSpc>
              <a:defRPr>
                <a:solidFill>
                  <a:srgbClr val="F3F1DF"/>
                </a:solidFill>
                <a:effectLst/>
              </a:defRPr>
            </a:pPr>
            <a:endParaRPr/>
          </a:p>
        </p:txBody>
      </p:sp>
      <p:grpSp>
        <p:nvGrpSpPr>
          <p:cNvPr id="337" name="Group 337"/>
          <p:cNvGrpSpPr/>
          <p:nvPr/>
        </p:nvGrpSpPr>
        <p:grpSpPr>
          <a:xfrm>
            <a:off x="4851209" y="266496"/>
            <a:ext cx="1698762" cy="1804305"/>
            <a:chOff x="0" y="0"/>
            <a:chExt cx="2416016" cy="2566121"/>
          </a:xfrm>
        </p:grpSpPr>
        <p:grpSp>
          <p:nvGrpSpPr>
            <p:cNvPr id="226" name="Group 226"/>
            <p:cNvGrpSpPr/>
            <p:nvPr/>
          </p:nvGrpSpPr>
          <p:grpSpPr>
            <a:xfrm>
              <a:off x="-1" y="-1"/>
              <a:ext cx="1781018" cy="1931123"/>
              <a:chOff x="0" y="0"/>
              <a:chExt cx="1781016" cy="1931121"/>
            </a:xfrm>
          </p:grpSpPr>
          <p:grpSp>
            <p:nvGrpSpPr>
              <p:cNvPr id="208" name="Group 208"/>
              <p:cNvGrpSpPr/>
              <p:nvPr/>
            </p:nvGrpSpPr>
            <p:grpSpPr>
              <a:xfrm rot="343152">
                <a:off x="81541" y="76341"/>
                <a:ext cx="1617934" cy="1717327"/>
                <a:chOff x="0" y="0"/>
                <a:chExt cx="1617932" cy="1717325"/>
              </a:xfrm>
            </p:grpSpPr>
            <p:sp>
              <p:nvSpPr>
                <p:cNvPr id="205" name="Shape 205"/>
                <p:cNvSpPr/>
                <p:nvPr/>
              </p:nvSpPr>
              <p:spPr>
                <a:xfrm>
                  <a:off x="110389" y="654341"/>
                  <a:ext cx="1507544" cy="106298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3131" y="392"/>
                        <a:pt x="8652" y="2481"/>
                        <a:pt x="13153" y="7081"/>
                      </a:cubicBezTo>
                      <a:cubicBezTo>
                        <a:pt x="17488" y="11510"/>
                        <a:pt x="20698" y="18641"/>
                        <a:pt x="21600" y="21600"/>
                      </a:cubicBezTo>
                    </a:path>
                  </a:pathLst>
                </a:custGeom>
                <a:noFill/>
                <a:ln w="25400" cap="flat">
                  <a:solidFill>
                    <a:srgbClr val="B51A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>
                      <a:solidFill>
                        <a:srgbClr val="F3F1DF"/>
                      </a:solidFill>
                      <a:effectLst/>
                    </a:defRPr>
                  </a:pPr>
                  <a:endParaRPr/>
                </a:p>
              </p:txBody>
            </p:sp>
            <p:sp>
              <p:nvSpPr>
                <p:cNvPr id="206" name="Shape 206"/>
                <p:cNvSpPr/>
                <p:nvPr/>
              </p:nvSpPr>
              <p:spPr>
                <a:xfrm rot="17833336" flipH="1">
                  <a:off x="598128" y="162284"/>
                  <a:ext cx="532299" cy="105901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3131" y="392"/>
                        <a:pt x="8652" y="2481"/>
                        <a:pt x="13153" y="7081"/>
                      </a:cubicBezTo>
                      <a:cubicBezTo>
                        <a:pt x="17488" y="11510"/>
                        <a:pt x="20698" y="18641"/>
                        <a:pt x="21600" y="21600"/>
                      </a:cubicBezTo>
                    </a:path>
                  </a:pathLst>
                </a:custGeom>
                <a:noFill/>
                <a:ln w="25400" cap="flat">
                  <a:solidFill>
                    <a:srgbClr val="A77B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>
                      <a:solidFill>
                        <a:srgbClr val="F3F1DF"/>
                      </a:solidFill>
                      <a:effectLst/>
                    </a:defRPr>
                  </a:pPr>
                  <a:endParaRPr/>
                </a:p>
              </p:txBody>
            </p:sp>
            <p:sp>
              <p:nvSpPr>
                <p:cNvPr id="207" name="Shape 207"/>
                <p:cNvSpPr/>
                <p:nvPr/>
              </p:nvSpPr>
              <p:spPr>
                <a:xfrm rot="17833336" flipH="1">
                  <a:off x="326456" y="-50617"/>
                  <a:ext cx="532299" cy="105901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3131" y="392"/>
                        <a:pt x="8652" y="2481"/>
                        <a:pt x="13153" y="7081"/>
                      </a:cubicBezTo>
                      <a:cubicBezTo>
                        <a:pt x="17488" y="11510"/>
                        <a:pt x="20698" y="18641"/>
                        <a:pt x="21600" y="21600"/>
                      </a:cubicBezTo>
                    </a:path>
                  </a:pathLst>
                </a:custGeom>
                <a:noFill/>
                <a:ln w="25400" cap="flat">
                  <a:solidFill>
                    <a:srgbClr val="A77B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>
                      <a:solidFill>
                        <a:srgbClr val="F3F1DF"/>
                      </a:solidFill>
                      <a:effectLst/>
                    </a:defRPr>
                  </a:pPr>
                  <a:endParaRPr/>
                </a:p>
              </p:txBody>
            </p:sp>
          </p:grpSp>
          <p:grpSp>
            <p:nvGrpSpPr>
              <p:cNvPr id="225" name="Group 225"/>
              <p:cNvGrpSpPr/>
              <p:nvPr/>
            </p:nvGrpSpPr>
            <p:grpSpPr>
              <a:xfrm>
                <a:off x="856206" y="242021"/>
                <a:ext cx="457201" cy="1689101"/>
                <a:chOff x="0" y="0"/>
                <a:chExt cx="457200" cy="1689100"/>
              </a:xfrm>
            </p:grpSpPr>
            <p:sp>
              <p:nvSpPr>
                <p:cNvPr id="209" name="Shape 209"/>
                <p:cNvSpPr/>
                <p:nvPr/>
              </p:nvSpPr>
              <p:spPr>
                <a:xfrm>
                  <a:off x="0" y="0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10" name="Shape 210"/>
                <p:cNvSpPr/>
                <p:nvPr/>
              </p:nvSpPr>
              <p:spPr>
                <a:xfrm>
                  <a:off x="0" y="108973"/>
                  <a:ext cx="457200" cy="108976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11" name="Shape 211"/>
                <p:cNvSpPr/>
                <p:nvPr/>
              </p:nvSpPr>
              <p:spPr>
                <a:xfrm>
                  <a:off x="0" y="204326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12" name="Shape 212"/>
                <p:cNvSpPr/>
                <p:nvPr/>
              </p:nvSpPr>
              <p:spPr>
                <a:xfrm>
                  <a:off x="0" y="313301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13" name="Shape 213"/>
                <p:cNvSpPr/>
                <p:nvPr/>
              </p:nvSpPr>
              <p:spPr>
                <a:xfrm>
                  <a:off x="0" y="422275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14" name="Shape 214"/>
                <p:cNvSpPr/>
                <p:nvPr/>
              </p:nvSpPr>
              <p:spPr>
                <a:xfrm>
                  <a:off x="0" y="531248"/>
                  <a:ext cx="457200" cy="108976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15" name="Shape 215"/>
                <p:cNvSpPr/>
                <p:nvPr/>
              </p:nvSpPr>
              <p:spPr>
                <a:xfrm>
                  <a:off x="0" y="626602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16" name="Shape 216"/>
                <p:cNvSpPr/>
                <p:nvPr/>
              </p:nvSpPr>
              <p:spPr>
                <a:xfrm>
                  <a:off x="0" y="735576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17" name="Shape 217"/>
                <p:cNvSpPr/>
                <p:nvPr/>
              </p:nvSpPr>
              <p:spPr>
                <a:xfrm>
                  <a:off x="0" y="844550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18" name="Shape 218"/>
                <p:cNvSpPr/>
                <p:nvPr/>
              </p:nvSpPr>
              <p:spPr>
                <a:xfrm>
                  <a:off x="0" y="953524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19" name="Shape 219"/>
                <p:cNvSpPr/>
                <p:nvPr/>
              </p:nvSpPr>
              <p:spPr>
                <a:xfrm>
                  <a:off x="0" y="1048877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20" name="Shape 220"/>
                <p:cNvSpPr/>
                <p:nvPr/>
              </p:nvSpPr>
              <p:spPr>
                <a:xfrm>
                  <a:off x="0" y="1157851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21" name="Shape 221"/>
                <p:cNvSpPr/>
                <p:nvPr/>
              </p:nvSpPr>
              <p:spPr>
                <a:xfrm>
                  <a:off x="0" y="1266825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22" name="Shape 222"/>
                <p:cNvSpPr/>
                <p:nvPr/>
              </p:nvSpPr>
              <p:spPr>
                <a:xfrm>
                  <a:off x="0" y="1375799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23" name="Shape 223"/>
                <p:cNvSpPr/>
                <p:nvPr/>
              </p:nvSpPr>
              <p:spPr>
                <a:xfrm>
                  <a:off x="0" y="1471152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24" name="Shape 224"/>
                <p:cNvSpPr/>
                <p:nvPr/>
              </p:nvSpPr>
              <p:spPr>
                <a:xfrm>
                  <a:off x="0" y="1580126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</p:grpSp>
        </p:grpSp>
        <p:grpSp>
          <p:nvGrpSpPr>
            <p:cNvPr id="248" name="Group 248"/>
            <p:cNvGrpSpPr/>
            <p:nvPr/>
          </p:nvGrpSpPr>
          <p:grpSpPr>
            <a:xfrm>
              <a:off x="126999" y="126999"/>
              <a:ext cx="1781018" cy="1931123"/>
              <a:chOff x="0" y="0"/>
              <a:chExt cx="1781016" cy="1931121"/>
            </a:xfrm>
          </p:grpSpPr>
          <p:grpSp>
            <p:nvGrpSpPr>
              <p:cNvPr id="230" name="Group 230"/>
              <p:cNvGrpSpPr/>
              <p:nvPr/>
            </p:nvGrpSpPr>
            <p:grpSpPr>
              <a:xfrm rot="343152">
                <a:off x="81541" y="76341"/>
                <a:ext cx="1617934" cy="1717327"/>
                <a:chOff x="0" y="0"/>
                <a:chExt cx="1617932" cy="1717325"/>
              </a:xfrm>
            </p:grpSpPr>
            <p:sp>
              <p:nvSpPr>
                <p:cNvPr id="227" name="Shape 227"/>
                <p:cNvSpPr/>
                <p:nvPr/>
              </p:nvSpPr>
              <p:spPr>
                <a:xfrm>
                  <a:off x="110389" y="654341"/>
                  <a:ext cx="1507544" cy="106298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3131" y="392"/>
                        <a:pt x="8652" y="2481"/>
                        <a:pt x="13153" y="7081"/>
                      </a:cubicBezTo>
                      <a:cubicBezTo>
                        <a:pt x="17488" y="11510"/>
                        <a:pt x="20698" y="18641"/>
                        <a:pt x="21600" y="21600"/>
                      </a:cubicBezTo>
                    </a:path>
                  </a:pathLst>
                </a:custGeom>
                <a:noFill/>
                <a:ln w="25400" cap="flat">
                  <a:solidFill>
                    <a:srgbClr val="B51A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>
                      <a:solidFill>
                        <a:srgbClr val="F3F1DF"/>
                      </a:solidFill>
                      <a:effectLst/>
                    </a:defRPr>
                  </a:pPr>
                  <a:endParaRPr/>
                </a:p>
              </p:txBody>
            </p:sp>
            <p:sp>
              <p:nvSpPr>
                <p:cNvPr id="228" name="Shape 228"/>
                <p:cNvSpPr/>
                <p:nvPr/>
              </p:nvSpPr>
              <p:spPr>
                <a:xfrm rot="17833336" flipH="1">
                  <a:off x="598128" y="162284"/>
                  <a:ext cx="532299" cy="105901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3131" y="392"/>
                        <a:pt x="8652" y="2481"/>
                        <a:pt x="13153" y="7081"/>
                      </a:cubicBezTo>
                      <a:cubicBezTo>
                        <a:pt x="17488" y="11510"/>
                        <a:pt x="20698" y="18641"/>
                        <a:pt x="21600" y="21600"/>
                      </a:cubicBezTo>
                    </a:path>
                  </a:pathLst>
                </a:custGeom>
                <a:noFill/>
                <a:ln w="25400" cap="flat">
                  <a:solidFill>
                    <a:srgbClr val="A77B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>
                      <a:solidFill>
                        <a:srgbClr val="F3F1DF"/>
                      </a:solidFill>
                      <a:effectLst/>
                    </a:defRPr>
                  </a:pPr>
                  <a:endParaRPr/>
                </a:p>
              </p:txBody>
            </p:sp>
            <p:sp>
              <p:nvSpPr>
                <p:cNvPr id="229" name="Shape 229"/>
                <p:cNvSpPr/>
                <p:nvPr/>
              </p:nvSpPr>
              <p:spPr>
                <a:xfrm rot="17833336" flipH="1">
                  <a:off x="326456" y="-50617"/>
                  <a:ext cx="532299" cy="105901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3131" y="392"/>
                        <a:pt x="8652" y="2481"/>
                        <a:pt x="13153" y="7081"/>
                      </a:cubicBezTo>
                      <a:cubicBezTo>
                        <a:pt x="17488" y="11510"/>
                        <a:pt x="20698" y="18641"/>
                        <a:pt x="21600" y="21600"/>
                      </a:cubicBezTo>
                    </a:path>
                  </a:pathLst>
                </a:custGeom>
                <a:noFill/>
                <a:ln w="25400" cap="flat">
                  <a:solidFill>
                    <a:srgbClr val="A77B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>
                      <a:solidFill>
                        <a:srgbClr val="F3F1DF"/>
                      </a:solidFill>
                      <a:effectLst/>
                    </a:defRPr>
                  </a:pPr>
                  <a:endParaRPr/>
                </a:p>
              </p:txBody>
            </p:sp>
          </p:grpSp>
          <p:grpSp>
            <p:nvGrpSpPr>
              <p:cNvPr id="247" name="Group 247"/>
              <p:cNvGrpSpPr/>
              <p:nvPr/>
            </p:nvGrpSpPr>
            <p:grpSpPr>
              <a:xfrm>
                <a:off x="856206" y="242021"/>
                <a:ext cx="457201" cy="1689101"/>
                <a:chOff x="0" y="0"/>
                <a:chExt cx="457200" cy="1689100"/>
              </a:xfrm>
            </p:grpSpPr>
            <p:sp>
              <p:nvSpPr>
                <p:cNvPr id="231" name="Shape 231"/>
                <p:cNvSpPr/>
                <p:nvPr/>
              </p:nvSpPr>
              <p:spPr>
                <a:xfrm>
                  <a:off x="0" y="0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32" name="Shape 232"/>
                <p:cNvSpPr/>
                <p:nvPr/>
              </p:nvSpPr>
              <p:spPr>
                <a:xfrm>
                  <a:off x="0" y="108973"/>
                  <a:ext cx="457200" cy="108976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33" name="Shape 233"/>
                <p:cNvSpPr/>
                <p:nvPr/>
              </p:nvSpPr>
              <p:spPr>
                <a:xfrm>
                  <a:off x="0" y="204326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34" name="Shape 234"/>
                <p:cNvSpPr/>
                <p:nvPr/>
              </p:nvSpPr>
              <p:spPr>
                <a:xfrm>
                  <a:off x="0" y="313301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35" name="Shape 235"/>
                <p:cNvSpPr/>
                <p:nvPr/>
              </p:nvSpPr>
              <p:spPr>
                <a:xfrm>
                  <a:off x="0" y="422275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36" name="Shape 236"/>
                <p:cNvSpPr/>
                <p:nvPr/>
              </p:nvSpPr>
              <p:spPr>
                <a:xfrm>
                  <a:off x="0" y="531248"/>
                  <a:ext cx="457200" cy="108976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37" name="Shape 237"/>
                <p:cNvSpPr/>
                <p:nvPr/>
              </p:nvSpPr>
              <p:spPr>
                <a:xfrm>
                  <a:off x="0" y="626602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38" name="Shape 238"/>
                <p:cNvSpPr/>
                <p:nvPr/>
              </p:nvSpPr>
              <p:spPr>
                <a:xfrm>
                  <a:off x="0" y="735576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39" name="Shape 239"/>
                <p:cNvSpPr/>
                <p:nvPr/>
              </p:nvSpPr>
              <p:spPr>
                <a:xfrm>
                  <a:off x="0" y="844550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40" name="Shape 240"/>
                <p:cNvSpPr/>
                <p:nvPr/>
              </p:nvSpPr>
              <p:spPr>
                <a:xfrm>
                  <a:off x="0" y="953524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41" name="Shape 241"/>
                <p:cNvSpPr/>
                <p:nvPr/>
              </p:nvSpPr>
              <p:spPr>
                <a:xfrm>
                  <a:off x="0" y="1048877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42" name="Shape 242"/>
                <p:cNvSpPr/>
                <p:nvPr/>
              </p:nvSpPr>
              <p:spPr>
                <a:xfrm>
                  <a:off x="0" y="1157851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43" name="Shape 243"/>
                <p:cNvSpPr/>
                <p:nvPr/>
              </p:nvSpPr>
              <p:spPr>
                <a:xfrm>
                  <a:off x="0" y="1266825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44" name="Shape 244"/>
                <p:cNvSpPr/>
                <p:nvPr/>
              </p:nvSpPr>
              <p:spPr>
                <a:xfrm>
                  <a:off x="0" y="1375799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45" name="Shape 245"/>
                <p:cNvSpPr/>
                <p:nvPr/>
              </p:nvSpPr>
              <p:spPr>
                <a:xfrm>
                  <a:off x="0" y="1471152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46" name="Shape 246"/>
                <p:cNvSpPr/>
                <p:nvPr/>
              </p:nvSpPr>
              <p:spPr>
                <a:xfrm>
                  <a:off x="0" y="1580126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</p:grpSp>
        </p:grpSp>
        <p:grpSp>
          <p:nvGrpSpPr>
            <p:cNvPr id="270" name="Group 270"/>
            <p:cNvGrpSpPr/>
            <p:nvPr/>
          </p:nvGrpSpPr>
          <p:grpSpPr>
            <a:xfrm>
              <a:off x="253999" y="253999"/>
              <a:ext cx="1781018" cy="1931123"/>
              <a:chOff x="0" y="0"/>
              <a:chExt cx="1781016" cy="1931121"/>
            </a:xfrm>
          </p:grpSpPr>
          <p:grpSp>
            <p:nvGrpSpPr>
              <p:cNvPr id="252" name="Group 252"/>
              <p:cNvGrpSpPr/>
              <p:nvPr/>
            </p:nvGrpSpPr>
            <p:grpSpPr>
              <a:xfrm rot="343152">
                <a:off x="81541" y="76341"/>
                <a:ext cx="1617934" cy="1717327"/>
                <a:chOff x="0" y="0"/>
                <a:chExt cx="1617932" cy="1717325"/>
              </a:xfrm>
            </p:grpSpPr>
            <p:sp>
              <p:nvSpPr>
                <p:cNvPr id="249" name="Shape 249"/>
                <p:cNvSpPr/>
                <p:nvPr/>
              </p:nvSpPr>
              <p:spPr>
                <a:xfrm>
                  <a:off x="110389" y="654341"/>
                  <a:ext cx="1507544" cy="106298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3131" y="392"/>
                        <a:pt x="8652" y="2481"/>
                        <a:pt x="13153" y="7081"/>
                      </a:cubicBezTo>
                      <a:cubicBezTo>
                        <a:pt x="17488" y="11510"/>
                        <a:pt x="20698" y="18641"/>
                        <a:pt x="21600" y="21600"/>
                      </a:cubicBezTo>
                    </a:path>
                  </a:pathLst>
                </a:custGeom>
                <a:noFill/>
                <a:ln w="25400" cap="flat">
                  <a:solidFill>
                    <a:srgbClr val="B51A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>
                      <a:solidFill>
                        <a:srgbClr val="F3F1DF"/>
                      </a:solidFill>
                      <a:effectLst/>
                    </a:defRPr>
                  </a:pPr>
                  <a:endParaRPr/>
                </a:p>
              </p:txBody>
            </p:sp>
            <p:sp>
              <p:nvSpPr>
                <p:cNvPr id="250" name="Shape 250"/>
                <p:cNvSpPr/>
                <p:nvPr/>
              </p:nvSpPr>
              <p:spPr>
                <a:xfrm rot="17833336" flipH="1">
                  <a:off x="598128" y="162284"/>
                  <a:ext cx="532299" cy="105901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3131" y="392"/>
                        <a:pt x="8652" y="2481"/>
                        <a:pt x="13153" y="7081"/>
                      </a:cubicBezTo>
                      <a:cubicBezTo>
                        <a:pt x="17488" y="11510"/>
                        <a:pt x="20698" y="18641"/>
                        <a:pt x="21600" y="21600"/>
                      </a:cubicBezTo>
                    </a:path>
                  </a:pathLst>
                </a:custGeom>
                <a:noFill/>
                <a:ln w="25400" cap="flat">
                  <a:solidFill>
                    <a:srgbClr val="A77B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>
                      <a:solidFill>
                        <a:srgbClr val="F3F1DF"/>
                      </a:solidFill>
                      <a:effectLst/>
                    </a:defRPr>
                  </a:pPr>
                  <a:endParaRPr/>
                </a:p>
              </p:txBody>
            </p:sp>
            <p:sp>
              <p:nvSpPr>
                <p:cNvPr id="251" name="Shape 251"/>
                <p:cNvSpPr/>
                <p:nvPr/>
              </p:nvSpPr>
              <p:spPr>
                <a:xfrm rot="17833336" flipH="1">
                  <a:off x="326456" y="-50617"/>
                  <a:ext cx="532299" cy="105901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3131" y="392"/>
                        <a:pt x="8652" y="2481"/>
                        <a:pt x="13153" y="7081"/>
                      </a:cubicBezTo>
                      <a:cubicBezTo>
                        <a:pt x="17488" y="11510"/>
                        <a:pt x="20698" y="18641"/>
                        <a:pt x="21600" y="21600"/>
                      </a:cubicBezTo>
                    </a:path>
                  </a:pathLst>
                </a:custGeom>
                <a:noFill/>
                <a:ln w="25400" cap="flat">
                  <a:solidFill>
                    <a:srgbClr val="A77B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>
                      <a:solidFill>
                        <a:srgbClr val="F3F1DF"/>
                      </a:solidFill>
                      <a:effectLst/>
                    </a:defRPr>
                  </a:pPr>
                  <a:endParaRPr/>
                </a:p>
              </p:txBody>
            </p:sp>
          </p:grpSp>
          <p:grpSp>
            <p:nvGrpSpPr>
              <p:cNvPr id="269" name="Group 269"/>
              <p:cNvGrpSpPr/>
              <p:nvPr/>
            </p:nvGrpSpPr>
            <p:grpSpPr>
              <a:xfrm>
                <a:off x="856206" y="242021"/>
                <a:ext cx="457201" cy="1689101"/>
                <a:chOff x="0" y="0"/>
                <a:chExt cx="457200" cy="1689100"/>
              </a:xfrm>
            </p:grpSpPr>
            <p:sp>
              <p:nvSpPr>
                <p:cNvPr id="253" name="Shape 253"/>
                <p:cNvSpPr/>
                <p:nvPr/>
              </p:nvSpPr>
              <p:spPr>
                <a:xfrm>
                  <a:off x="0" y="0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54" name="Shape 254"/>
                <p:cNvSpPr/>
                <p:nvPr/>
              </p:nvSpPr>
              <p:spPr>
                <a:xfrm>
                  <a:off x="0" y="108973"/>
                  <a:ext cx="457200" cy="108976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55" name="Shape 255"/>
                <p:cNvSpPr/>
                <p:nvPr/>
              </p:nvSpPr>
              <p:spPr>
                <a:xfrm>
                  <a:off x="0" y="204326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56" name="Shape 256"/>
                <p:cNvSpPr/>
                <p:nvPr/>
              </p:nvSpPr>
              <p:spPr>
                <a:xfrm>
                  <a:off x="0" y="313301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57" name="Shape 257"/>
                <p:cNvSpPr/>
                <p:nvPr/>
              </p:nvSpPr>
              <p:spPr>
                <a:xfrm>
                  <a:off x="0" y="422275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58" name="Shape 258"/>
                <p:cNvSpPr/>
                <p:nvPr/>
              </p:nvSpPr>
              <p:spPr>
                <a:xfrm>
                  <a:off x="0" y="531248"/>
                  <a:ext cx="457200" cy="108976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59" name="Shape 259"/>
                <p:cNvSpPr/>
                <p:nvPr/>
              </p:nvSpPr>
              <p:spPr>
                <a:xfrm>
                  <a:off x="0" y="626602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60" name="Shape 260"/>
                <p:cNvSpPr/>
                <p:nvPr/>
              </p:nvSpPr>
              <p:spPr>
                <a:xfrm>
                  <a:off x="0" y="735576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61" name="Shape 261"/>
                <p:cNvSpPr/>
                <p:nvPr/>
              </p:nvSpPr>
              <p:spPr>
                <a:xfrm>
                  <a:off x="0" y="844550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62" name="Shape 262"/>
                <p:cNvSpPr/>
                <p:nvPr/>
              </p:nvSpPr>
              <p:spPr>
                <a:xfrm>
                  <a:off x="0" y="953524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63" name="Shape 263"/>
                <p:cNvSpPr/>
                <p:nvPr/>
              </p:nvSpPr>
              <p:spPr>
                <a:xfrm>
                  <a:off x="0" y="1048877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64" name="Shape 264"/>
                <p:cNvSpPr/>
                <p:nvPr/>
              </p:nvSpPr>
              <p:spPr>
                <a:xfrm>
                  <a:off x="0" y="1157851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65" name="Shape 265"/>
                <p:cNvSpPr/>
                <p:nvPr/>
              </p:nvSpPr>
              <p:spPr>
                <a:xfrm>
                  <a:off x="0" y="1266825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66" name="Shape 266"/>
                <p:cNvSpPr/>
                <p:nvPr/>
              </p:nvSpPr>
              <p:spPr>
                <a:xfrm>
                  <a:off x="0" y="1375799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67" name="Shape 267"/>
                <p:cNvSpPr/>
                <p:nvPr/>
              </p:nvSpPr>
              <p:spPr>
                <a:xfrm>
                  <a:off x="0" y="1471152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68" name="Shape 268"/>
                <p:cNvSpPr/>
                <p:nvPr/>
              </p:nvSpPr>
              <p:spPr>
                <a:xfrm>
                  <a:off x="0" y="1580126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</p:grpSp>
        </p:grpSp>
        <p:grpSp>
          <p:nvGrpSpPr>
            <p:cNvPr id="292" name="Group 292"/>
            <p:cNvGrpSpPr/>
            <p:nvPr/>
          </p:nvGrpSpPr>
          <p:grpSpPr>
            <a:xfrm>
              <a:off x="380999" y="380999"/>
              <a:ext cx="1781018" cy="1931123"/>
              <a:chOff x="0" y="0"/>
              <a:chExt cx="1781016" cy="1931121"/>
            </a:xfrm>
          </p:grpSpPr>
          <p:grpSp>
            <p:nvGrpSpPr>
              <p:cNvPr id="274" name="Group 274"/>
              <p:cNvGrpSpPr/>
              <p:nvPr/>
            </p:nvGrpSpPr>
            <p:grpSpPr>
              <a:xfrm rot="343152">
                <a:off x="81541" y="76341"/>
                <a:ext cx="1617934" cy="1717327"/>
                <a:chOff x="0" y="0"/>
                <a:chExt cx="1617932" cy="1717325"/>
              </a:xfrm>
            </p:grpSpPr>
            <p:sp>
              <p:nvSpPr>
                <p:cNvPr id="271" name="Shape 271"/>
                <p:cNvSpPr/>
                <p:nvPr/>
              </p:nvSpPr>
              <p:spPr>
                <a:xfrm>
                  <a:off x="110389" y="654341"/>
                  <a:ext cx="1507544" cy="106298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3131" y="392"/>
                        <a:pt x="8652" y="2481"/>
                        <a:pt x="13153" y="7081"/>
                      </a:cubicBezTo>
                      <a:cubicBezTo>
                        <a:pt x="17488" y="11510"/>
                        <a:pt x="20698" y="18641"/>
                        <a:pt x="21600" y="21600"/>
                      </a:cubicBezTo>
                    </a:path>
                  </a:pathLst>
                </a:custGeom>
                <a:noFill/>
                <a:ln w="25400" cap="flat">
                  <a:solidFill>
                    <a:srgbClr val="B51A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>
                      <a:solidFill>
                        <a:srgbClr val="F3F1DF"/>
                      </a:solidFill>
                      <a:effectLst/>
                    </a:defRPr>
                  </a:pPr>
                  <a:endParaRPr/>
                </a:p>
              </p:txBody>
            </p:sp>
            <p:sp>
              <p:nvSpPr>
                <p:cNvPr id="272" name="Shape 272"/>
                <p:cNvSpPr/>
                <p:nvPr/>
              </p:nvSpPr>
              <p:spPr>
                <a:xfrm rot="17833336" flipH="1">
                  <a:off x="598128" y="162284"/>
                  <a:ext cx="532299" cy="105901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3131" y="392"/>
                        <a:pt x="8652" y="2481"/>
                        <a:pt x="13153" y="7081"/>
                      </a:cubicBezTo>
                      <a:cubicBezTo>
                        <a:pt x="17488" y="11510"/>
                        <a:pt x="20698" y="18641"/>
                        <a:pt x="21600" y="21600"/>
                      </a:cubicBezTo>
                    </a:path>
                  </a:pathLst>
                </a:custGeom>
                <a:noFill/>
                <a:ln w="25400" cap="flat">
                  <a:solidFill>
                    <a:srgbClr val="A77B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>
                      <a:solidFill>
                        <a:srgbClr val="F3F1DF"/>
                      </a:solidFill>
                      <a:effectLst/>
                    </a:defRPr>
                  </a:pPr>
                  <a:endParaRPr/>
                </a:p>
              </p:txBody>
            </p:sp>
            <p:sp>
              <p:nvSpPr>
                <p:cNvPr id="273" name="Shape 273"/>
                <p:cNvSpPr/>
                <p:nvPr/>
              </p:nvSpPr>
              <p:spPr>
                <a:xfrm rot="17833336" flipH="1">
                  <a:off x="326456" y="-50617"/>
                  <a:ext cx="532299" cy="105901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3131" y="392"/>
                        <a:pt x="8652" y="2481"/>
                        <a:pt x="13153" y="7081"/>
                      </a:cubicBezTo>
                      <a:cubicBezTo>
                        <a:pt x="17488" y="11510"/>
                        <a:pt x="20698" y="18641"/>
                        <a:pt x="21600" y="21600"/>
                      </a:cubicBezTo>
                    </a:path>
                  </a:pathLst>
                </a:custGeom>
                <a:noFill/>
                <a:ln w="25400" cap="flat">
                  <a:solidFill>
                    <a:srgbClr val="A77B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>
                      <a:solidFill>
                        <a:srgbClr val="F3F1DF"/>
                      </a:solidFill>
                      <a:effectLst/>
                    </a:defRPr>
                  </a:pPr>
                  <a:endParaRPr/>
                </a:p>
              </p:txBody>
            </p:sp>
          </p:grpSp>
          <p:grpSp>
            <p:nvGrpSpPr>
              <p:cNvPr id="291" name="Group 291"/>
              <p:cNvGrpSpPr/>
              <p:nvPr/>
            </p:nvGrpSpPr>
            <p:grpSpPr>
              <a:xfrm>
                <a:off x="856206" y="242021"/>
                <a:ext cx="457201" cy="1689101"/>
                <a:chOff x="0" y="0"/>
                <a:chExt cx="457200" cy="1689100"/>
              </a:xfrm>
            </p:grpSpPr>
            <p:sp>
              <p:nvSpPr>
                <p:cNvPr id="275" name="Shape 275"/>
                <p:cNvSpPr/>
                <p:nvPr/>
              </p:nvSpPr>
              <p:spPr>
                <a:xfrm>
                  <a:off x="0" y="0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76" name="Shape 276"/>
                <p:cNvSpPr/>
                <p:nvPr/>
              </p:nvSpPr>
              <p:spPr>
                <a:xfrm>
                  <a:off x="0" y="108973"/>
                  <a:ext cx="457200" cy="108976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77" name="Shape 277"/>
                <p:cNvSpPr/>
                <p:nvPr/>
              </p:nvSpPr>
              <p:spPr>
                <a:xfrm>
                  <a:off x="0" y="204326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78" name="Shape 278"/>
                <p:cNvSpPr/>
                <p:nvPr/>
              </p:nvSpPr>
              <p:spPr>
                <a:xfrm>
                  <a:off x="0" y="313301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79" name="Shape 279"/>
                <p:cNvSpPr/>
                <p:nvPr/>
              </p:nvSpPr>
              <p:spPr>
                <a:xfrm>
                  <a:off x="0" y="422275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80" name="Shape 280"/>
                <p:cNvSpPr/>
                <p:nvPr/>
              </p:nvSpPr>
              <p:spPr>
                <a:xfrm>
                  <a:off x="0" y="531248"/>
                  <a:ext cx="457200" cy="108976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81" name="Shape 281"/>
                <p:cNvSpPr/>
                <p:nvPr/>
              </p:nvSpPr>
              <p:spPr>
                <a:xfrm>
                  <a:off x="0" y="626602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82" name="Shape 282"/>
                <p:cNvSpPr/>
                <p:nvPr/>
              </p:nvSpPr>
              <p:spPr>
                <a:xfrm>
                  <a:off x="0" y="735576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83" name="Shape 283"/>
                <p:cNvSpPr/>
                <p:nvPr/>
              </p:nvSpPr>
              <p:spPr>
                <a:xfrm>
                  <a:off x="0" y="844550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84" name="Shape 284"/>
                <p:cNvSpPr/>
                <p:nvPr/>
              </p:nvSpPr>
              <p:spPr>
                <a:xfrm>
                  <a:off x="0" y="953524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85" name="Shape 285"/>
                <p:cNvSpPr/>
                <p:nvPr/>
              </p:nvSpPr>
              <p:spPr>
                <a:xfrm>
                  <a:off x="0" y="1048877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86" name="Shape 286"/>
                <p:cNvSpPr/>
                <p:nvPr/>
              </p:nvSpPr>
              <p:spPr>
                <a:xfrm>
                  <a:off x="0" y="1157851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87" name="Shape 287"/>
                <p:cNvSpPr/>
                <p:nvPr/>
              </p:nvSpPr>
              <p:spPr>
                <a:xfrm>
                  <a:off x="0" y="1266825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88" name="Shape 288"/>
                <p:cNvSpPr/>
                <p:nvPr/>
              </p:nvSpPr>
              <p:spPr>
                <a:xfrm>
                  <a:off x="0" y="1375799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89" name="Shape 289"/>
                <p:cNvSpPr/>
                <p:nvPr/>
              </p:nvSpPr>
              <p:spPr>
                <a:xfrm>
                  <a:off x="0" y="1471152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90" name="Shape 290"/>
                <p:cNvSpPr/>
                <p:nvPr/>
              </p:nvSpPr>
              <p:spPr>
                <a:xfrm>
                  <a:off x="0" y="1580126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</p:grpSp>
        </p:grpSp>
        <p:grpSp>
          <p:nvGrpSpPr>
            <p:cNvPr id="314" name="Group 314"/>
            <p:cNvGrpSpPr/>
            <p:nvPr/>
          </p:nvGrpSpPr>
          <p:grpSpPr>
            <a:xfrm>
              <a:off x="507999" y="507999"/>
              <a:ext cx="1781018" cy="1931123"/>
              <a:chOff x="0" y="0"/>
              <a:chExt cx="1781016" cy="1931121"/>
            </a:xfrm>
          </p:grpSpPr>
          <p:grpSp>
            <p:nvGrpSpPr>
              <p:cNvPr id="296" name="Group 296"/>
              <p:cNvGrpSpPr/>
              <p:nvPr/>
            </p:nvGrpSpPr>
            <p:grpSpPr>
              <a:xfrm rot="343152">
                <a:off x="81541" y="76341"/>
                <a:ext cx="1617934" cy="1717327"/>
                <a:chOff x="0" y="0"/>
                <a:chExt cx="1617932" cy="1717325"/>
              </a:xfrm>
            </p:grpSpPr>
            <p:sp>
              <p:nvSpPr>
                <p:cNvPr id="293" name="Shape 293"/>
                <p:cNvSpPr/>
                <p:nvPr/>
              </p:nvSpPr>
              <p:spPr>
                <a:xfrm>
                  <a:off x="110389" y="654341"/>
                  <a:ext cx="1507544" cy="106298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3131" y="392"/>
                        <a:pt x="8652" y="2481"/>
                        <a:pt x="13153" y="7081"/>
                      </a:cubicBezTo>
                      <a:cubicBezTo>
                        <a:pt x="17488" y="11510"/>
                        <a:pt x="20698" y="18641"/>
                        <a:pt x="21600" y="21600"/>
                      </a:cubicBezTo>
                    </a:path>
                  </a:pathLst>
                </a:custGeom>
                <a:noFill/>
                <a:ln w="25400" cap="flat">
                  <a:solidFill>
                    <a:srgbClr val="B51A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>
                      <a:solidFill>
                        <a:srgbClr val="F3F1DF"/>
                      </a:solidFill>
                      <a:effectLst/>
                    </a:defRPr>
                  </a:pPr>
                  <a:endParaRPr/>
                </a:p>
              </p:txBody>
            </p:sp>
            <p:sp>
              <p:nvSpPr>
                <p:cNvPr id="294" name="Shape 294"/>
                <p:cNvSpPr/>
                <p:nvPr/>
              </p:nvSpPr>
              <p:spPr>
                <a:xfrm rot="17833336" flipH="1">
                  <a:off x="598128" y="162284"/>
                  <a:ext cx="532299" cy="105901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3131" y="392"/>
                        <a:pt x="8652" y="2481"/>
                        <a:pt x="13153" y="7081"/>
                      </a:cubicBezTo>
                      <a:cubicBezTo>
                        <a:pt x="17488" y="11510"/>
                        <a:pt x="20698" y="18641"/>
                        <a:pt x="21600" y="21600"/>
                      </a:cubicBezTo>
                    </a:path>
                  </a:pathLst>
                </a:custGeom>
                <a:noFill/>
                <a:ln w="25400" cap="flat">
                  <a:solidFill>
                    <a:srgbClr val="A77B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>
                      <a:solidFill>
                        <a:srgbClr val="F3F1DF"/>
                      </a:solidFill>
                      <a:effectLst/>
                    </a:defRPr>
                  </a:pPr>
                  <a:endParaRPr/>
                </a:p>
              </p:txBody>
            </p:sp>
            <p:sp>
              <p:nvSpPr>
                <p:cNvPr id="295" name="Shape 295"/>
                <p:cNvSpPr/>
                <p:nvPr/>
              </p:nvSpPr>
              <p:spPr>
                <a:xfrm rot="17833336" flipH="1">
                  <a:off x="326456" y="-50617"/>
                  <a:ext cx="532299" cy="105901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3131" y="392"/>
                        <a:pt x="8652" y="2481"/>
                        <a:pt x="13153" y="7081"/>
                      </a:cubicBezTo>
                      <a:cubicBezTo>
                        <a:pt x="17488" y="11510"/>
                        <a:pt x="20698" y="18641"/>
                        <a:pt x="21600" y="21600"/>
                      </a:cubicBezTo>
                    </a:path>
                  </a:pathLst>
                </a:custGeom>
                <a:noFill/>
                <a:ln w="25400" cap="flat">
                  <a:solidFill>
                    <a:srgbClr val="A77B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>
                      <a:solidFill>
                        <a:srgbClr val="F3F1DF"/>
                      </a:solidFill>
                      <a:effectLst/>
                    </a:defRPr>
                  </a:pPr>
                  <a:endParaRPr/>
                </a:p>
              </p:txBody>
            </p:sp>
          </p:grpSp>
          <p:grpSp>
            <p:nvGrpSpPr>
              <p:cNvPr id="313" name="Group 313"/>
              <p:cNvGrpSpPr/>
              <p:nvPr/>
            </p:nvGrpSpPr>
            <p:grpSpPr>
              <a:xfrm>
                <a:off x="856206" y="242021"/>
                <a:ext cx="457201" cy="1689101"/>
                <a:chOff x="0" y="0"/>
                <a:chExt cx="457200" cy="1689100"/>
              </a:xfrm>
            </p:grpSpPr>
            <p:sp>
              <p:nvSpPr>
                <p:cNvPr id="297" name="Shape 297"/>
                <p:cNvSpPr/>
                <p:nvPr/>
              </p:nvSpPr>
              <p:spPr>
                <a:xfrm>
                  <a:off x="0" y="0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98" name="Shape 298"/>
                <p:cNvSpPr/>
                <p:nvPr/>
              </p:nvSpPr>
              <p:spPr>
                <a:xfrm>
                  <a:off x="0" y="108973"/>
                  <a:ext cx="457200" cy="108976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299" name="Shape 299"/>
                <p:cNvSpPr/>
                <p:nvPr/>
              </p:nvSpPr>
              <p:spPr>
                <a:xfrm>
                  <a:off x="0" y="204326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300" name="Shape 300"/>
                <p:cNvSpPr/>
                <p:nvPr/>
              </p:nvSpPr>
              <p:spPr>
                <a:xfrm>
                  <a:off x="0" y="313301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301" name="Shape 301"/>
                <p:cNvSpPr/>
                <p:nvPr/>
              </p:nvSpPr>
              <p:spPr>
                <a:xfrm>
                  <a:off x="0" y="422275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302" name="Shape 302"/>
                <p:cNvSpPr/>
                <p:nvPr/>
              </p:nvSpPr>
              <p:spPr>
                <a:xfrm>
                  <a:off x="0" y="531248"/>
                  <a:ext cx="457200" cy="108976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303" name="Shape 303"/>
                <p:cNvSpPr/>
                <p:nvPr/>
              </p:nvSpPr>
              <p:spPr>
                <a:xfrm>
                  <a:off x="0" y="626602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304" name="Shape 304"/>
                <p:cNvSpPr/>
                <p:nvPr/>
              </p:nvSpPr>
              <p:spPr>
                <a:xfrm>
                  <a:off x="0" y="735576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305" name="Shape 305"/>
                <p:cNvSpPr/>
                <p:nvPr/>
              </p:nvSpPr>
              <p:spPr>
                <a:xfrm>
                  <a:off x="0" y="844550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306" name="Shape 306"/>
                <p:cNvSpPr/>
                <p:nvPr/>
              </p:nvSpPr>
              <p:spPr>
                <a:xfrm>
                  <a:off x="0" y="953524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307" name="Shape 307"/>
                <p:cNvSpPr/>
                <p:nvPr/>
              </p:nvSpPr>
              <p:spPr>
                <a:xfrm>
                  <a:off x="0" y="1048877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308" name="Shape 308"/>
                <p:cNvSpPr/>
                <p:nvPr/>
              </p:nvSpPr>
              <p:spPr>
                <a:xfrm>
                  <a:off x="0" y="1157851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309" name="Shape 309"/>
                <p:cNvSpPr/>
                <p:nvPr/>
              </p:nvSpPr>
              <p:spPr>
                <a:xfrm>
                  <a:off x="0" y="1266825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310" name="Shape 310"/>
                <p:cNvSpPr/>
                <p:nvPr/>
              </p:nvSpPr>
              <p:spPr>
                <a:xfrm>
                  <a:off x="0" y="1375799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311" name="Shape 311"/>
                <p:cNvSpPr/>
                <p:nvPr/>
              </p:nvSpPr>
              <p:spPr>
                <a:xfrm>
                  <a:off x="0" y="1471152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312" name="Shape 312"/>
                <p:cNvSpPr/>
                <p:nvPr/>
              </p:nvSpPr>
              <p:spPr>
                <a:xfrm>
                  <a:off x="0" y="1580126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</p:grpSp>
        </p:grpSp>
        <p:grpSp>
          <p:nvGrpSpPr>
            <p:cNvPr id="336" name="Group 336"/>
            <p:cNvGrpSpPr/>
            <p:nvPr/>
          </p:nvGrpSpPr>
          <p:grpSpPr>
            <a:xfrm>
              <a:off x="634999" y="634999"/>
              <a:ext cx="1781018" cy="1931123"/>
              <a:chOff x="0" y="0"/>
              <a:chExt cx="1781016" cy="1931121"/>
            </a:xfrm>
          </p:grpSpPr>
          <p:grpSp>
            <p:nvGrpSpPr>
              <p:cNvPr id="318" name="Group 318"/>
              <p:cNvGrpSpPr/>
              <p:nvPr/>
            </p:nvGrpSpPr>
            <p:grpSpPr>
              <a:xfrm rot="343152">
                <a:off x="81541" y="76341"/>
                <a:ext cx="1617934" cy="1717327"/>
                <a:chOff x="0" y="0"/>
                <a:chExt cx="1617932" cy="1717325"/>
              </a:xfrm>
            </p:grpSpPr>
            <p:sp>
              <p:nvSpPr>
                <p:cNvPr id="315" name="Shape 315"/>
                <p:cNvSpPr/>
                <p:nvPr/>
              </p:nvSpPr>
              <p:spPr>
                <a:xfrm>
                  <a:off x="110389" y="654341"/>
                  <a:ext cx="1507544" cy="106298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3131" y="392"/>
                        <a:pt x="8652" y="2481"/>
                        <a:pt x="13153" y="7081"/>
                      </a:cubicBezTo>
                      <a:cubicBezTo>
                        <a:pt x="17488" y="11510"/>
                        <a:pt x="20698" y="18641"/>
                        <a:pt x="21600" y="21600"/>
                      </a:cubicBezTo>
                    </a:path>
                  </a:pathLst>
                </a:custGeom>
                <a:noFill/>
                <a:ln w="25400" cap="flat">
                  <a:solidFill>
                    <a:srgbClr val="B51A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>
                      <a:solidFill>
                        <a:srgbClr val="F3F1DF"/>
                      </a:solidFill>
                      <a:effectLst/>
                    </a:defRPr>
                  </a:pPr>
                  <a:endParaRPr/>
                </a:p>
              </p:txBody>
            </p:sp>
            <p:sp>
              <p:nvSpPr>
                <p:cNvPr id="316" name="Shape 316"/>
                <p:cNvSpPr/>
                <p:nvPr/>
              </p:nvSpPr>
              <p:spPr>
                <a:xfrm rot="17833336" flipH="1">
                  <a:off x="598128" y="162284"/>
                  <a:ext cx="532299" cy="105901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3131" y="392"/>
                        <a:pt x="8652" y="2481"/>
                        <a:pt x="13153" y="7081"/>
                      </a:cubicBezTo>
                      <a:cubicBezTo>
                        <a:pt x="17488" y="11510"/>
                        <a:pt x="20698" y="18641"/>
                        <a:pt x="21600" y="21600"/>
                      </a:cubicBezTo>
                    </a:path>
                  </a:pathLst>
                </a:custGeom>
                <a:noFill/>
                <a:ln w="25400" cap="flat">
                  <a:solidFill>
                    <a:srgbClr val="A77B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>
                      <a:solidFill>
                        <a:srgbClr val="F3F1DF"/>
                      </a:solidFill>
                      <a:effectLst/>
                    </a:defRPr>
                  </a:pPr>
                  <a:endParaRPr/>
                </a:p>
              </p:txBody>
            </p:sp>
            <p:sp>
              <p:nvSpPr>
                <p:cNvPr id="317" name="Shape 317"/>
                <p:cNvSpPr/>
                <p:nvPr/>
              </p:nvSpPr>
              <p:spPr>
                <a:xfrm rot="17833336" flipH="1">
                  <a:off x="326456" y="-50617"/>
                  <a:ext cx="532299" cy="105901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3131" y="392"/>
                        <a:pt x="8652" y="2481"/>
                        <a:pt x="13153" y="7081"/>
                      </a:cubicBezTo>
                      <a:cubicBezTo>
                        <a:pt x="17488" y="11510"/>
                        <a:pt x="20698" y="18641"/>
                        <a:pt x="21600" y="21600"/>
                      </a:cubicBezTo>
                    </a:path>
                  </a:pathLst>
                </a:custGeom>
                <a:noFill/>
                <a:ln w="25400" cap="flat">
                  <a:solidFill>
                    <a:srgbClr val="A77B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>
                      <a:solidFill>
                        <a:srgbClr val="F3F1DF"/>
                      </a:solidFill>
                      <a:effectLst/>
                    </a:defRPr>
                  </a:pPr>
                  <a:endParaRPr/>
                </a:p>
              </p:txBody>
            </p:sp>
          </p:grpSp>
          <p:grpSp>
            <p:nvGrpSpPr>
              <p:cNvPr id="335" name="Group 335"/>
              <p:cNvGrpSpPr/>
              <p:nvPr/>
            </p:nvGrpSpPr>
            <p:grpSpPr>
              <a:xfrm>
                <a:off x="856206" y="242021"/>
                <a:ext cx="457201" cy="1689101"/>
                <a:chOff x="0" y="0"/>
                <a:chExt cx="457200" cy="1689100"/>
              </a:xfrm>
            </p:grpSpPr>
            <p:sp>
              <p:nvSpPr>
                <p:cNvPr id="319" name="Shape 319"/>
                <p:cNvSpPr/>
                <p:nvPr/>
              </p:nvSpPr>
              <p:spPr>
                <a:xfrm>
                  <a:off x="0" y="0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320" name="Shape 320"/>
                <p:cNvSpPr/>
                <p:nvPr/>
              </p:nvSpPr>
              <p:spPr>
                <a:xfrm>
                  <a:off x="0" y="108973"/>
                  <a:ext cx="457200" cy="108976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321" name="Shape 321"/>
                <p:cNvSpPr/>
                <p:nvPr/>
              </p:nvSpPr>
              <p:spPr>
                <a:xfrm>
                  <a:off x="0" y="204326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322" name="Shape 322"/>
                <p:cNvSpPr/>
                <p:nvPr/>
              </p:nvSpPr>
              <p:spPr>
                <a:xfrm>
                  <a:off x="0" y="313301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323" name="Shape 323"/>
                <p:cNvSpPr/>
                <p:nvPr/>
              </p:nvSpPr>
              <p:spPr>
                <a:xfrm>
                  <a:off x="0" y="422275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324" name="Shape 324"/>
                <p:cNvSpPr/>
                <p:nvPr/>
              </p:nvSpPr>
              <p:spPr>
                <a:xfrm>
                  <a:off x="0" y="531248"/>
                  <a:ext cx="457200" cy="108976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325" name="Shape 325"/>
                <p:cNvSpPr/>
                <p:nvPr/>
              </p:nvSpPr>
              <p:spPr>
                <a:xfrm>
                  <a:off x="0" y="626602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326" name="Shape 326"/>
                <p:cNvSpPr/>
                <p:nvPr/>
              </p:nvSpPr>
              <p:spPr>
                <a:xfrm>
                  <a:off x="0" y="735576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327" name="Shape 327"/>
                <p:cNvSpPr/>
                <p:nvPr/>
              </p:nvSpPr>
              <p:spPr>
                <a:xfrm>
                  <a:off x="0" y="844550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328" name="Shape 328"/>
                <p:cNvSpPr/>
                <p:nvPr/>
              </p:nvSpPr>
              <p:spPr>
                <a:xfrm>
                  <a:off x="0" y="953524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329" name="Shape 329"/>
                <p:cNvSpPr/>
                <p:nvPr/>
              </p:nvSpPr>
              <p:spPr>
                <a:xfrm>
                  <a:off x="0" y="1048877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330" name="Shape 330"/>
                <p:cNvSpPr/>
                <p:nvPr/>
              </p:nvSpPr>
              <p:spPr>
                <a:xfrm>
                  <a:off x="0" y="1157851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331" name="Shape 331"/>
                <p:cNvSpPr/>
                <p:nvPr/>
              </p:nvSpPr>
              <p:spPr>
                <a:xfrm>
                  <a:off x="0" y="1266825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332" name="Shape 332"/>
                <p:cNvSpPr/>
                <p:nvPr/>
              </p:nvSpPr>
              <p:spPr>
                <a:xfrm>
                  <a:off x="0" y="1375799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333" name="Shape 333"/>
                <p:cNvSpPr/>
                <p:nvPr/>
              </p:nvSpPr>
              <p:spPr>
                <a:xfrm>
                  <a:off x="0" y="1471152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334" name="Shape 334"/>
                <p:cNvSpPr/>
                <p:nvPr/>
              </p:nvSpPr>
              <p:spPr>
                <a:xfrm>
                  <a:off x="0" y="1580126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</p:grpSp>
        </p:grpSp>
      </p:grpSp>
      <p:sp>
        <p:nvSpPr>
          <p:cNvPr id="338" name="Shape 338"/>
          <p:cNvSpPr/>
          <p:nvPr/>
        </p:nvSpPr>
        <p:spPr>
          <a:xfrm>
            <a:off x="2300884" y="3237013"/>
            <a:ext cx="1518047" cy="714375"/>
          </a:xfrm>
          <a:prstGeom prst="roundRect">
            <a:avLst>
              <a:gd name="adj" fmla="val 18750"/>
            </a:avLst>
          </a:prstGeom>
          <a:solidFill>
            <a:srgbClr val="FFFFFF"/>
          </a:solidFill>
          <a:ln>
            <a:solidFill>
              <a:srgbClr val="0000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7" tIns="35717" rIns="35717" bIns="35717" anchor="ctr"/>
          <a:lstStyle>
            <a:lvl1pPr marR="40639" defTabSz="914400">
              <a:lnSpc>
                <a:spcPct val="90000"/>
              </a:lnSpc>
              <a:defRPr sz="3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>
                <a:effectLst/>
              </a:defRPr>
            </a:pPr>
            <a:r>
              <a:rPr sz="2000" dirty="0"/>
              <a:t>Geometry navigator</a:t>
            </a:r>
          </a:p>
        </p:txBody>
      </p:sp>
      <p:pic>
        <p:nvPicPr>
          <p:cNvPr id="339" name="dropped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11418" y="1982391"/>
            <a:ext cx="1153811" cy="1294805"/>
          </a:xfrm>
          <a:prstGeom prst="rect">
            <a:avLst/>
          </a:prstGeom>
        </p:spPr>
      </p:pic>
      <p:sp>
        <p:nvSpPr>
          <p:cNvPr id="340" name="Shape 340"/>
          <p:cNvSpPr/>
          <p:nvPr/>
        </p:nvSpPr>
        <p:spPr>
          <a:xfrm flipV="1">
            <a:off x="3049268" y="3974158"/>
            <a:ext cx="2721" cy="664147"/>
          </a:xfrm>
          <a:prstGeom prst="line">
            <a:avLst/>
          </a:prstGeom>
          <a:ln w="25400">
            <a:solidFill>
              <a:srgbClr val="FF40FF"/>
            </a:solidFill>
            <a:headEnd type="stealth"/>
          </a:ln>
        </p:spPr>
        <p:txBody>
          <a:bodyPr lIns="35717" tIns="35717" rIns="35717" bIns="35717" anchor="ctr"/>
          <a:lstStyle/>
          <a:p>
            <a:pPr>
              <a:lnSpc>
                <a:spcPct val="100000"/>
              </a:lnSpc>
              <a:defRPr>
                <a:effectLst/>
              </a:defRPr>
            </a:pPr>
            <a:endParaRPr/>
          </a:p>
        </p:txBody>
      </p:sp>
      <p:pic>
        <p:nvPicPr>
          <p:cNvPr id="341" name="droppedImage.pdf"/>
          <p:cNvPicPr>
            <a:picLocks noChangeAspect="1"/>
          </p:cNvPicPr>
          <p:nvPr/>
        </p:nvPicPr>
        <p:blipFill>
          <a:blip r:embed="rId3">
            <a:extLst/>
          </a:blip>
          <a:srcRect l="841" t="4310" r="1673" b="2321"/>
          <a:stretch>
            <a:fillRect/>
          </a:stretch>
        </p:blipFill>
        <p:spPr>
          <a:xfrm>
            <a:off x="2520484" y="5319184"/>
            <a:ext cx="1529139" cy="10984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60" h="21569" extrusionOk="0">
                <a:moveTo>
                  <a:pt x="15061" y="17"/>
                </a:moveTo>
                <a:cubicBezTo>
                  <a:pt x="15021" y="-10"/>
                  <a:pt x="14963" y="-5"/>
                  <a:pt x="14877" y="28"/>
                </a:cubicBezTo>
                <a:cubicBezTo>
                  <a:pt x="14799" y="59"/>
                  <a:pt x="14722" y="108"/>
                  <a:pt x="14704" y="138"/>
                </a:cubicBezTo>
                <a:cubicBezTo>
                  <a:pt x="14651" y="228"/>
                  <a:pt x="14031" y="3527"/>
                  <a:pt x="14031" y="3722"/>
                </a:cubicBezTo>
                <a:cubicBezTo>
                  <a:pt x="14031" y="3872"/>
                  <a:pt x="14161" y="3994"/>
                  <a:pt x="14434" y="4094"/>
                </a:cubicBezTo>
                <a:cubicBezTo>
                  <a:pt x="14728" y="4202"/>
                  <a:pt x="14805" y="4199"/>
                  <a:pt x="14881" y="4083"/>
                </a:cubicBezTo>
                <a:cubicBezTo>
                  <a:pt x="14928" y="4011"/>
                  <a:pt x="14945" y="3902"/>
                  <a:pt x="14959" y="3650"/>
                </a:cubicBezTo>
                <a:cubicBezTo>
                  <a:pt x="14970" y="3466"/>
                  <a:pt x="14989" y="3299"/>
                  <a:pt x="14998" y="3278"/>
                </a:cubicBezTo>
                <a:cubicBezTo>
                  <a:pt x="15026" y="3215"/>
                  <a:pt x="15566" y="3234"/>
                  <a:pt x="15809" y="3305"/>
                </a:cubicBezTo>
                <a:cubicBezTo>
                  <a:pt x="16066" y="3381"/>
                  <a:pt x="16163" y="3453"/>
                  <a:pt x="16189" y="3596"/>
                </a:cubicBezTo>
                <a:cubicBezTo>
                  <a:pt x="16204" y="3682"/>
                  <a:pt x="16230" y="3703"/>
                  <a:pt x="16365" y="3722"/>
                </a:cubicBezTo>
                <a:cubicBezTo>
                  <a:pt x="16452" y="3734"/>
                  <a:pt x="16525" y="3737"/>
                  <a:pt x="16529" y="3733"/>
                </a:cubicBezTo>
                <a:cubicBezTo>
                  <a:pt x="16537" y="3724"/>
                  <a:pt x="16419" y="3104"/>
                  <a:pt x="16204" y="2018"/>
                </a:cubicBezTo>
                <a:cubicBezTo>
                  <a:pt x="16139" y="1688"/>
                  <a:pt x="16043" y="1188"/>
                  <a:pt x="15989" y="905"/>
                </a:cubicBezTo>
                <a:cubicBezTo>
                  <a:pt x="15935" y="623"/>
                  <a:pt x="15880" y="345"/>
                  <a:pt x="15868" y="286"/>
                </a:cubicBezTo>
                <a:cubicBezTo>
                  <a:pt x="15835" y="128"/>
                  <a:pt x="15682" y="118"/>
                  <a:pt x="15531" y="264"/>
                </a:cubicBezTo>
                <a:cubicBezTo>
                  <a:pt x="15440" y="352"/>
                  <a:pt x="15384" y="373"/>
                  <a:pt x="15280" y="363"/>
                </a:cubicBezTo>
                <a:cubicBezTo>
                  <a:pt x="15155" y="350"/>
                  <a:pt x="15146" y="341"/>
                  <a:pt x="15131" y="204"/>
                </a:cubicBezTo>
                <a:cubicBezTo>
                  <a:pt x="15121" y="103"/>
                  <a:pt x="15100" y="45"/>
                  <a:pt x="15061" y="17"/>
                </a:cubicBezTo>
                <a:close/>
                <a:moveTo>
                  <a:pt x="20418" y="198"/>
                </a:moveTo>
                <a:cubicBezTo>
                  <a:pt x="20174" y="190"/>
                  <a:pt x="19217" y="361"/>
                  <a:pt x="18950" y="461"/>
                </a:cubicBezTo>
                <a:cubicBezTo>
                  <a:pt x="18490" y="635"/>
                  <a:pt x="18215" y="1448"/>
                  <a:pt x="18409" y="2067"/>
                </a:cubicBezTo>
                <a:cubicBezTo>
                  <a:pt x="18445" y="2182"/>
                  <a:pt x="18574" y="2518"/>
                  <a:pt x="18695" y="2812"/>
                </a:cubicBezTo>
                <a:cubicBezTo>
                  <a:pt x="18816" y="3106"/>
                  <a:pt x="18950" y="3435"/>
                  <a:pt x="18993" y="3541"/>
                </a:cubicBezTo>
                <a:cubicBezTo>
                  <a:pt x="19104" y="3815"/>
                  <a:pt x="19280" y="4030"/>
                  <a:pt x="19474" y="4133"/>
                </a:cubicBezTo>
                <a:cubicBezTo>
                  <a:pt x="20147" y="4486"/>
                  <a:pt x="20980" y="3741"/>
                  <a:pt x="21268" y="2533"/>
                </a:cubicBezTo>
                <a:cubicBezTo>
                  <a:pt x="21334" y="2256"/>
                  <a:pt x="21349" y="2112"/>
                  <a:pt x="21350" y="1765"/>
                </a:cubicBezTo>
                <a:cubicBezTo>
                  <a:pt x="21352" y="1061"/>
                  <a:pt x="21193" y="617"/>
                  <a:pt x="20837" y="335"/>
                </a:cubicBezTo>
                <a:cubicBezTo>
                  <a:pt x="20693" y="222"/>
                  <a:pt x="20639" y="206"/>
                  <a:pt x="20418" y="198"/>
                </a:cubicBezTo>
                <a:close/>
                <a:moveTo>
                  <a:pt x="1965" y="242"/>
                </a:moveTo>
                <a:lnTo>
                  <a:pt x="1538" y="522"/>
                </a:lnTo>
                <a:cubicBezTo>
                  <a:pt x="1253" y="709"/>
                  <a:pt x="1083" y="853"/>
                  <a:pt x="1021" y="949"/>
                </a:cubicBezTo>
                <a:cubicBezTo>
                  <a:pt x="971" y="1028"/>
                  <a:pt x="831" y="1256"/>
                  <a:pt x="708" y="1459"/>
                </a:cubicBezTo>
                <a:cubicBezTo>
                  <a:pt x="484" y="1826"/>
                  <a:pt x="483" y="1826"/>
                  <a:pt x="540" y="1924"/>
                </a:cubicBezTo>
                <a:cubicBezTo>
                  <a:pt x="571" y="1979"/>
                  <a:pt x="805" y="2362"/>
                  <a:pt x="1064" y="2779"/>
                </a:cubicBezTo>
                <a:cubicBezTo>
                  <a:pt x="1449" y="3397"/>
                  <a:pt x="1552" y="3541"/>
                  <a:pt x="1617" y="3541"/>
                </a:cubicBezTo>
                <a:cubicBezTo>
                  <a:pt x="1660" y="3541"/>
                  <a:pt x="1969" y="3500"/>
                  <a:pt x="2306" y="3453"/>
                </a:cubicBezTo>
                <a:cubicBezTo>
                  <a:pt x="2642" y="3406"/>
                  <a:pt x="2925" y="3366"/>
                  <a:pt x="2936" y="3365"/>
                </a:cubicBezTo>
                <a:cubicBezTo>
                  <a:pt x="2947" y="3365"/>
                  <a:pt x="2965" y="3337"/>
                  <a:pt x="2975" y="3300"/>
                </a:cubicBezTo>
                <a:cubicBezTo>
                  <a:pt x="3001" y="3207"/>
                  <a:pt x="3210" y="1880"/>
                  <a:pt x="3210" y="1809"/>
                </a:cubicBezTo>
                <a:cubicBezTo>
                  <a:pt x="3210" y="1778"/>
                  <a:pt x="3069" y="1584"/>
                  <a:pt x="2897" y="1376"/>
                </a:cubicBezTo>
                <a:cubicBezTo>
                  <a:pt x="2725" y="1169"/>
                  <a:pt x="2445" y="827"/>
                  <a:pt x="2274" y="620"/>
                </a:cubicBezTo>
                <a:lnTo>
                  <a:pt x="1965" y="242"/>
                </a:lnTo>
                <a:close/>
                <a:moveTo>
                  <a:pt x="6845" y="401"/>
                </a:moveTo>
                <a:cubicBezTo>
                  <a:pt x="6829" y="379"/>
                  <a:pt x="6677" y="384"/>
                  <a:pt x="6477" y="417"/>
                </a:cubicBezTo>
                <a:lnTo>
                  <a:pt x="6132" y="478"/>
                </a:lnTo>
                <a:lnTo>
                  <a:pt x="5725" y="987"/>
                </a:lnTo>
                <a:cubicBezTo>
                  <a:pt x="5501" y="1268"/>
                  <a:pt x="5317" y="1512"/>
                  <a:pt x="5317" y="1530"/>
                </a:cubicBezTo>
                <a:cubicBezTo>
                  <a:pt x="5317" y="1548"/>
                  <a:pt x="5505" y="1884"/>
                  <a:pt x="5732" y="2281"/>
                </a:cubicBezTo>
                <a:lnTo>
                  <a:pt x="6144" y="3004"/>
                </a:lnTo>
                <a:lnTo>
                  <a:pt x="6426" y="3157"/>
                </a:lnTo>
                <a:cubicBezTo>
                  <a:pt x="6581" y="3244"/>
                  <a:pt x="6724" y="3319"/>
                  <a:pt x="6743" y="3322"/>
                </a:cubicBezTo>
                <a:cubicBezTo>
                  <a:pt x="6761" y="3324"/>
                  <a:pt x="6867" y="3049"/>
                  <a:pt x="6978" y="2713"/>
                </a:cubicBezTo>
                <a:lnTo>
                  <a:pt x="7181" y="2105"/>
                </a:lnTo>
                <a:lnTo>
                  <a:pt x="7029" y="1272"/>
                </a:lnTo>
                <a:cubicBezTo>
                  <a:pt x="6944" y="813"/>
                  <a:pt x="6859" y="422"/>
                  <a:pt x="6845" y="401"/>
                </a:cubicBezTo>
                <a:close/>
                <a:moveTo>
                  <a:pt x="11117" y="593"/>
                </a:moveTo>
                <a:cubicBezTo>
                  <a:pt x="10954" y="583"/>
                  <a:pt x="10777" y="600"/>
                  <a:pt x="10624" y="648"/>
                </a:cubicBezTo>
                <a:cubicBezTo>
                  <a:pt x="10198" y="780"/>
                  <a:pt x="9745" y="1181"/>
                  <a:pt x="9613" y="1535"/>
                </a:cubicBezTo>
                <a:cubicBezTo>
                  <a:pt x="9426" y="2041"/>
                  <a:pt x="9654" y="2450"/>
                  <a:pt x="10150" y="2500"/>
                </a:cubicBezTo>
                <a:cubicBezTo>
                  <a:pt x="10268" y="2512"/>
                  <a:pt x="10372" y="2539"/>
                  <a:pt x="10381" y="2560"/>
                </a:cubicBezTo>
                <a:cubicBezTo>
                  <a:pt x="10390" y="2581"/>
                  <a:pt x="10379" y="2643"/>
                  <a:pt x="10354" y="2697"/>
                </a:cubicBezTo>
                <a:cubicBezTo>
                  <a:pt x="10142" y="3148"/>
                  <a:pt x="10295" y="3735"/>
                  <a:pt x="10667" y="3902"/>
                </a:cubicBezTo>
                <a:cubicBezTo>
                  <a:pt x="11012" y="4058"/>
                  <a:pt x="11493" y="3851"/>
                  <a:pt x="11673" y="3470"/>
                </a:cubicBezTo>
                <a:cubicBezTo>
                  <a:pt x="11894" y="3003"/>
                  <a:pt x="11807" y="2520"/>
                  <a:pt x="11454" y="2270"/>
                </a:cubicBezTo>
                <a:lnTo>
                  <a:pt x="11297" y="2160"/>
                </a:lnTo>
                <a:lnTo>
                  <a:pt x="11372" y="2089"/>
                </a:lnTo>
                <a:cubicBezTo>
                  <a:pt x="11861" y="1643"/>
                  <a:pt x="11941" y="958"/>
                  <a:pt x="11532" y="702"/>
                </a:cubicBezTo>
                <a:cubicBezTo>
                  <a:pt x="11431" y="639"/>
                  <a:pt x="11281" y="603"/>
                  <a:pt x="11117" y="593"/>
                </a:cubicBezTo>
                <a:close/>
                <a:moveTo>
                  <a:pt x="14998" y="5376"/>
                </a:moveTo>
                <a:cubicBezTo>
                  <a:pt x="14973" y="5376"/>
                  <a:pt x="14844" y="5563"/>
                  <a:pt x="14712" y="5793"/>
                </a:cubicBezTo>
                <a:cubicBezTo>
                  <a:pt x="13691" y="7570"/>
                  <a:pt x="13192" y="8818"/>
                  <a:pt x="13287" y="9344"/>
                </a:cubicBezTo>
                <a:cubicBezTo>
                  <a:pt x="13323" y="9542"/>
                  <a:pt x="13425" y="9644"/>
                  <a:pt x="13635" y="9694"/>
                </a:cubicBezTo>
                <a:cubicBezTo>
                  <a:pt x="13728" y="9716"/>
                  <a:pt x="13894" y="9728"/>
                  <a:pt x="14003" y="9716"/>
                </a:cubicBezTo>
                <a:cubicBezTo>
                  <a:pt x="14161" y="9699"/>
                  <a:pt x="14765" y="9548"/>
                  <a:pt x="15010" y="9464"/>
                </a:cubicBezTo>
                <a:cubicBezTo>
                  <a:pt x="15035" y="9456"/>
                  <a:pt x="15155" y="9418"/>
                  <a:pt x="15272" y="9382"/>
                </a:cubicBezTo>
                <a:cubicBezTo>
                  <a:pt x="15390" y="9346"/>
                  <a:pt x="15650" y="9248"/>
                  <a:pt x="15852" y="9163"/>
                </a:cubicBezTo>
                <a:cubicBezTo>
                  <a:pt x="16054" y="9078"/>
                  <a:pt x="16328" y="8966"/>
                  <a:pt x="16463" y="8916"/>
                </a:cubicBezTo>
                <a:cubicBezTo>
                  <a:pt x="16597" y="8866"/>
                  <a:pt x="16720" y="8803"/>
                  <a:pt x="16733" y="8779"/>
                </a:cubicBezTo>
                <a:cubicBezTo>
                  <a:pt x="16827" y="8608"/>
                  <a:pt x="16549" y="7760"/>
                  <a:pt x="16122" y="6911"/>
                </a:cubicBezTo>
                <a:cubicBezTo>
                  <a:pt x="15700" y="6071"/>
                  <a:pt x="15192" y="5376"/>
                  <a:pt x="14998" y="5376"/>
                </a:cubicBezTo>
                <a:close/>
                <a:moveTo>
                  <a:pt x="5000" y="5481"/>
                </a:moveTo>
                <a:cubicBezTo>
                  <a:pt x="4836" y="5423"/>
                  <a:pt x="4680" y="5985"/>
                  <a:pt x="4679" y="6620"/>
                </a:cubicBezTo>
                <a:cubicBezTo>
                  <a:pt x="4678" y="7173"/>
                  <a:pt x="4808" y="7902"/>
                  <a:pt x="4937" y="8072"/>
                </a:cubicBezTo>
                <a:cubicBezTo>
                  <a:pt x="4999" y="8154"/>
                  <a:pt x="5411" y="8392"/>
                  <a:pt x="5411" y="8346"/>
                </a:cubicBezTo>
                <a:cubicBezTo>
                  <a:pt x="5411" y="8337"/>
                  <a:pt x="5484" y="8374"/>
                  <a:pt x="5572" y="8429"/>
                </a:cubicBezTo>
                <a:cubicBezTo>
                  <a:pt x="5660" y="8483"/>
                  <a:pt x="5816" y="8562"/>
                  <a:pt x="5917" y="8604"/>
                </a:cubicBezTo>
                <a:cubicBezTo>
                  <a:pt x="6101" y="8680"/>
                  <a:pt x="6209" y="8740"/>
                  <a:pt x="6433" y="8889"/>
                </a:cubicBezTo>
                <a:cubicBezTo>
                  <a:pt x="6500" y="8933"/>
                  <a:pt x="6584" y="8971"/>
                  <a:pt x="6621" y="8971"/>
                </a:cubicBezTo>
                <a:cubicBezTo>
                  <a:pt x="6659" y="8971"/>
                  <a:pt x="6737" y="9007"/>
                  <a:pt x="6794" y="9053"/>
                </a:cubicBezTo>
                <a:cubicBezTo>
                  <a:pt x="6850" y="9100"/>
                  <a:pt x="6925" y="9144"/>
                  <a:pt x="6962" y="9152"/>
                </a:cubicBezTo>
                <a:cubicBezTo>
                  <a:pt x="6999" y="9160"/>
                  <a:pt x="7037" y="9185"/>
                  <a:pt x="7048" y="9201"/>
                </a:cubicBezTo>
                <a:cubicBezTo>
                  <a:pt x="7060" y="9217"/>
                  <a:pt x="7096" y="9229"/>
                  <a:pt x="7127" y="9229"/>
                </a:cubicBezTo>
                <a:cubicBezTo>
                  <a:pt x="7158" y="9229"/>
                  <a:pt x="7207" y="9249"/>
                  <a:pt x="7236" y="9272"/>
                </a:cubicBezTo>
                <a:cubicBezTo>
                  <a:pt x="7279" y="9307"/>
                  <a:pt x="7415" y="9384"/>
                  <a:pt x="7491" y="9420"/>
                </a:cubicBezTo>
                <a:cubicBezTo>
                  <a:pt x="7499" y="9424"/>
                  <a:pt x="7524" y="9439"/>
                  <a:pt x="7550" y="9453"/>
                </a:cubicBezTo>
                <a:cubicBezTo>
                  <a:pt x="7575" y="9467"/>
                  <a:pt x="7658" y="9506"/>
                  <a:pt x="7734" y="9541"/>
                </a:cubicBezTo>
                <a:cubicBezTo>
                  <a:pt x="7925" y="9630"/>
                  <a:pt x="7946" y="9627"/>
                  <a:pt x="7980" y="9503"/>
                </a:cubicBezTo>
                <a:cubicBezTo>
                  <a:pt x="8028" y="9327"/>
                  <a:pt x="8014" y="9126"/>
                  <a:pt x="7933" y="8768"/>
                </a:cubicBezTo>
                <a:cubicBezTo>
                  <a:pt x="7844" y="8375"/>
                  <a:pt x="7680" y="7968"/>
                  <a:pt x="7506" y="7716"/>
                </a:cubicBezTo>
                <a:cubicBezTo>
                  <a:pt x="7438" y="7617"/>
                  <a:pt x="7070" y="7265"/>
                  <a:pt x="6692" y="6933"/>
                </a:cubicBezTo>
                <a:cubicBezTo>
                  <a:pt x="6314" y="6600"/>
                  <a:pt x="5797" y="6145"/>
                  <a:pt x="5541" y="5919"/>
                </a:cubicBezTo>
                <a:cubicBezTo>
                  <a:pt x="5284" y="5693"/>
                  <a:pt x="5040" y="5495"/>
                  <a:pt x="5000" y="5481"/>
                </a:cubicBezTo>
                <a:close/>
                <a:moveTo>
                  <a:pt x="11027" y="5815"/>
                </a:moveTo>
                <a:lnTo>
                  <a:pt x="10796" y="6072"/>
                </a:lnTo>
                <a:cubicBezTo>
                  <a:pt x="10628" y="6259"/>
                  <a:pt x="10554" y="6365"/>
                  <a:pt x="10538" y="6461"/>
                </a:cubicBezTo>
                <a:cubicBezTo>
                  <a:pt x="10525" y="6535"/>
                  <a:pt x="10484" y="6821"/>
                  <a:pt x="10444" y="7092"/>
                </a:cubicBezTo>
                <a:cubicBezTo>
                  <a:pt x="10354" y="7687"/>
                  <a:pt x="10322" y="7799"/>
                  <a:pt x="10240" y="7870"/>
                </a:cubicBezTo>
                <a:cubicBezTo>
                  <a:pt x="10205" y="7900"/>
                  <a:pt x="10018" y="8183"/>
                  <a:pt x="9821" y="8500"/>
                </a:cubicBezTo>
                <a:cubicBezTo>
                  <a:pt x="9624" y="8817"/>
                  <a:pt x="9382" y="9198"/>
                  <a:pt x="9284" y="9349"/>
                </a:cubicBezTo>
                <a:cubicBezTo>
                  <a:pt x="9187" y="9501"/>
                  <a:pt x="9118" y="9639"/>
                  <a:pt x="9132" y="9656"/>
                </a:cubicBezTo>
                <a:cubicBezTo>
                  <a:pt x="9145" y="9673"/>
                  <a:pt x="9264" y="9719"/>
                  <a:pt x="9398" y="9760"/>
                </a:cubicBezTo>
                <a:cubicBezTo>
                  <a:pt x="9636" y="9833"/>
                  <a:pt x="9641" y="9837"/>
                  <a:pt x="9688" y="9755"/>
                </a:cubicBezTo>
                <a:cubicBezTo>
                  <a:pt x="10204" y="8837"/>
                  <a:pt x="10498" y="8330"/>
                  <a:pt x="10514" y="8330"/>
                </a:cubicBezTo>
                <a:cubicBezTo>
                  <a:pt x="10574" y="8330"/>
                  <a:pt x="11174" y="8465"/>
                  <a:pt x="11196" y="8483"/>
                </a:cubicBezTo>
                <a:cubicBezTo>
                  <a:pt x="11237" y="8519"/>
                  <a:pt x="11225" y="8654"/>
                  <a:pt x="11113" y="9459"/>
                </a:cubicBezTo>
                <a:cubicBezTo>
                  <a:pt x="11055" y="9881"/>
                  <a:pt x="11010" y="10234"/>
                  <a:pt x="11015" y="10242"/>
                </a:cubicBezTo>
                <a:cubicBezTo>
                  <a:pt x="11021" y="10250"/>
                  <a:pt x="11169" y="10301"/>
                  <a:pt x="11344" y="10357"/>
                </a:cubicBezTo>
                <a:cubicBezTo>
                  <a:pt x="11519" y="10413"/>
                  <a:pt x="11670" y="10459"/>
                  <a:pt x="11681" y="10461"/>
                </a:cubicBezTo>
                <a:cubicBezTo>
                  <a:pt x="11692" y="10464"/>
                  <a:pt x="11720" y="10341"/>
                  <a:pt x="11740" y="10182"/>
                </a:cubicBezTo>
                <a:cubicBezTo>
                  <a:pt x="11823" y="9522"/>
                  <a:pt x="11864" y="9182"/>
                  <a:pt x="11920" y="8746"/>
                </a:cubicBezTo>
                <a:cubicBezTo>
                  <a:pt x="11980" y="8288"/>
                  <a:pt x="11982" y="8285"/>
                  <a:pt x="11920" y="8078"/>
                </a:cubicBezTo>
                <a:lnTo>
                  <a:pt x="11857" y="7870"/>
                </a:lnTo>
                <a:lnTo>
                  <a:pt x="12179" y="7190"/>
                </a:lnTo>
                <a:lnTo>
                  <a:pt x="12504" y="6511"/>
                </a:lnTo>
                <a:lnTo>
                  <a:pt x="12504" y="6204"/>
                </a:lnTo>
                <a:cubicBezTo>
                  <a:pt x="12504" y="6033"/>
                  <a:pt x="12493" y="5893"/>
                  <a:pt x="12480" y="5892"/>
                </a:cubicBezTo>
                <a:cubicBezTo>
                  <a:pt x="12467" y="5890"/>
                  <a:pt x="12137" y="5873"/>
                  <a:pt x="11744" y="5853"/>
                </a:cubicBezTo>
                <a:lnTo>
                  <a:pt x="11027" y="5815"/>
                </a:lnTo>
                <a:close/>
                <a:moveTo>
                  <a:pt x="2991" y="6045"/>
                </a:moveTo>
                <a:cubicBezTo>
                  <a:pt x="2777" y="6079"/>
                  <a:pt x="2442" y="6151"/>
                  <a:pt x="1969" y="6259"/>
                </a:cubicBezTo>
                <a:cubicBezTo>
                  <a:pt x="1397" y="6389"/>
                  <a:pt x="757" y="6530"/>
                  <a:pt x="543" y="6576"/>
                </a:cubicBezTo>
                <a:cubicBezTo>
                  <a:pt x="81" y="6677"/>
                  <a:pt x="79" y="6682"/>
                  <a:pt x="34" y="6818"/>
                </a:cubicBezTo>
                <a:cubicBezTo>
                  <a:pt x="-97" y="7221"/>
                  <a:pt x="163" y="8046"/>
                  <a:pt x="626" y="8697"/>
                </a:cubicBezTo>
                <a:cubicBezTo>
                  <a:pt x="887" y="9064"/>
                  <a:pt x="1060" y="9237"/>
                  <a:pt x="1284" y="9360"/>
                </a:cubicBezTo>
                <a:cubicBezTo>
                  <a:pt x="1534" y="9498"/>
                  <a:pt x="1576" y="9484"/>
                  <a:pt x="2470" y="8889"/>
                </a:cubicBezTo>
                <a:cubicBezTo>
                  <a:pt x="2928" y="8584"/>
                  <a:pt x="3341" y="8292"/>
                  <a:pt x="3387" y="8242"/>
                </a:cubicBezTo>
                <a:cubicBezTo>
                  <a:pt x="3500" y="8118"/>
                  <a:pt x="3663" y="7771"/>
                  <a:pt x="3665" y="7656"/>
                </a:cubicBezTo>
                <a:cubicBezTo>
                  <a:pt x="3666" y="7581"/>
                  <a:pt x="3643" y="7560"/>
                  <a:pt x="3551" y="7535"/>
                </a:cubicBezTo>
                <a:cubicBezTo>
                  <a:pt x="3458" y="7510"/>
                  <a:pt x="3362" y="7536"/>
                  <a:pt x="3026" y="7700"/>
                </a:cubicBezTo>
                <a:lnTo>
                  <a:pt x="2615" y="7903"/>
                </a:lnTo>
                <a:lnTo>
                  <a:pt x="2553" y="7815"/>
                </a:lnTo>
                <a:cubicBezTo>
                  <a:pt x="2457" y="7681"/>
                  <a:pt x="2450" y="7210"/>
                  <a:pt x="2537" y="6927"/>
                </a:cubicBezTo>
                <a:cubicBezTo>
                  <a:pt x="2617" y="6665"/>
                  <a:pt x="2698" y="6553"/>
                  <a:pt x="2838" y="6516"/>
                </a:cubicBezTo>
                <a:cubicBezTo>
                  <a:pt x="3123" y="6441"/>
                  <a:pt x="3175" y="6403"/>
                  <a:pt x="3238" y="6231"/>
                </a:cubicBezTo>
                <a:cubicBezTo>
                  <a:pt x="3271" y="6139"/>
                  <a:pt x="3301" y="6058"/>
                  <a:pt x="3301" y="6045"/>
                </a:cubicBezTo>
                <a:cubicBezTo>
                  <a:pt x="3301" y="6013"/>
                  <a:pt x="3205" y="6011"/>
                  <a:pt x="2991" y="6045"/>
                </a:cubicBezTo>
                <a:close/>
                <a:moveTo>
                  <a:pt x="19850" y="6478"/>
                </a:moveTo>
                <a:cubicBezTo>
                  <a:pt x="19796" y="6449"/>
                  <a:pt x="19684" y="6531"/>
                  <a:pt x="19236" y="6927"/>
                </a:cubicBezTo>
                <a:lnTo>
                  <a:pt x="18687" y="7409"/>
                </a:lnTo>
                <a:lnTo>
                  <a:pt x="18558" y="7881"/>
                </a:lnTo>
                <a:cubicBezTo>
                  <a:pt x="18485" y="8139"/>
                  <a:pt x="18404" y="8413"/>
                  <a:pt x="18382" y="8489"/>
                </a:cubicBezTo>
                <a:lnTo>
                  <a:pt x="18343" y="8626"/>
                </a:lnTo>
                <a:lnTo>
                  <a:pt x="18856" y="8987"/>
                </a:lnTo>
                <a:cubicBezTo>
                  <a:pt x="19137" y="9186"/>
                  <a:pt x="19390" y="9353"/>
                  <a:pt x="19420" y="9355"/>
                </a:cubicBezTo>
                <a:cubicBezTo>
                  <a:pt x="19449" y="9356"/>
                  <a:pt x="19872" y="9123"/>
                  <a:pt x="20356" y="8840"/>
                </a:cubicBezTo>
                <a:cubicBezTo>
                  <a:pt x="21503" y="8167"/>
                  <a:pt x="21460" y="8192"/>
                  <a:pt x="21460" y="8155"/>
                </a:cubicBezTo>
                <a:cubicBezTo>
                  <a:pt x="21460" y="8137"/>
                  <a:pt x="21265" y="7868"/>
                  <a:pt x="21025" y="7557"/>
                </a:cubicBezTo>
                <a:cubicBezTo>
                  <a:pt x="20641" y="7058"/>
                  <a:pt x="20551" y="6965"/>
                  <a:pt x="20254" y="6752"/>
                </a:cubicBezTo>
                <a:cubicBezTo>
                  <a:pt x="20069" y="6619"/>
                  <a:pt x="19887" y="6497"/>
                  <a:pt x="19850" y="6478"/>
                </a:cubicBezTo>
                <a:close/>
                <a:moveTo>
                  <a:pt x="19807" y="11108"/>
                </a:moveTo>
                <a:lnTo>
                  <a:pt x="19541" y="11283"/>
                </a:lnTo>
                <a:cubicBezTo>
                  <a:pt x="19395" y="11382"/>
                  <a:pt x="19188" y="11517"/>
                  <a:pt x="19083" y="11585"/>
                </a:cubicBezTo>
                <a:cubicBezTo>
                  <a:pt x="18978" y="11653"/>
                  <a:pt x="18895" y="11726"/>
                  <a:pt x="18895" y="11744"/>
                </a:cubicBezTo>
                <a:cubicBezTo>
                  <a:pt x="18894" y="11761"/>
                  <a:pt x="18880" y="11898"/>
                  <a:pt x="18863" y="12051"/>
                </a:cubicBezTo>
                <a:cubicBezTo>
                  <a:pt x="18659" y="13951"/>
                  <a:pt x="18502" y="15546"/>
                  <a:pt x="18519" y="15568"/>
                </a:cubicBezTo>
                <a:cubicBezTo>
                  <a:pt x="18531" y="15584"/>
                  <a:pt x="18687" y="15680"/>
                  <a:pt x="18863" y="15788"/>
                </a:cubicBezTo>
                <a:cubicBezTo>
                  <a:pt x="19040" y="15895"/>
                  <a:pt x="19206" y="15984"/>
                  <a:pt x="19232" y="15985"/>
                </a:cubicBezTo>
                <a:cubicBezTo>
                  <a:pt x="19257" y="15985"/>
                  <a:pt x="19500" y="15677"/>
                  <a:pt x="19772" y="15294"/>
                </a:cubicBezTo>
                <a:lnTo>
                  <a:pt x="20265" y="14598"/>
                </a:lnTo>
                <a:lnTo>
                  <a:pt x="20700" y="12916"/>
                </a:lnTo>
                <a:cubicBezTo>
                  <a:pt x="20938" y="11991"/>
                  <a:pt x="21124" y="11219"/>
                  <a:pt x="21115" y="11207"/>
                </a:cubicBezTo>
                <a:cubicBezTo>
                  <a:pt x="21106" y="11194"/>
                  <a:pt x="20808" y="11168"/>
                  <a:pt x="20453" y="11146"/>
                </a:cubicBezTo>
                <a:lnTo>
                  <a:pt x="19807" y="11108"/>
                </a:lnTo>
                <a:close/>
                <a:moveTo>
                  <a:pt x="2028" y="11223"/>
                </a:moveTo>
                <a:cubicBezTo>
                  <a:pt x="1862" y="11142"/>
                  <a:pt x="1334" y="11546"/>
                  <a:pt x="982" y="12023"/>
                </a:cubicBezTo>
                <a:cubicBezTo>
                  <a:pt x="673" y="12442"/>
                  <a:pt x="418" y="13017"/>
                  <a:pt x="418" y="13300"/>
                </a:cubicBezTo>
                <a:cubicBezTo>
                  <a:pt x="418" y="13452"/>
                  <a:pt x="452" y="13511"/>
                  <a:pt x="982" y="14259"/>
                </a:cubicBezTo>
                <a:cubicBezTo>
                  <a:pt x="1487" y="14972"/>
                  <a:pt x="1548" y="15041"/>
                  <a:pt x="1581" y="14971"/>
                </a:cubicBezTo>
                <a:cubicBezTo>
                  <a:pt x="1701" y="14720"/>
                  <a:pt x="1675" y="14720"/>
                  <a:pt x="1957" y="14998"/>
                </a:cubicBezTo>
                <a:cubicBezTo>
                  <a:pt x="2100" y="15140"/>
                  <a:pt x="2221" y="15255"/>
                  <a:pt x="2231" y="15256"/>
                </a:cubicBezTo>
                <a:cubicBezTo>
                  <a:pt x="2241" y="15257"/>
                  <a:pt x="2268" y="15213"/>
                  <a:pt x="2286" y="15157"/>
                </a:cubicBezTo>
                <a:cubicBezTo>
                  <a:pt x="2315" y="15069"/>
                  <a:pt x="2305" y="15042"/>
                  <a:pt x="2227" y="14938"/>
                </a:cubicBezTo>
                <a:cubicBezTo>
                  <a:pt x="2084" y="14746"/>
                  <a:pt x="2072" y="14358"/>
                  <a:pt x="2200" y="14138"/>
                </a:cubicBezTo>
                <a:lnTo>
                  <a:pt x="2255" y="14040"/>
                </a:lnTo>
                <a:lnTo>
                  <a:pt x="2486" y="14352"/>
                </a:lnTo>
                <a:cubicBezTo>
                  <a:pt x="2612" y="14522"/>
                  <a:pt x="2730" y="14659"/>
                  <a:pt x="2752" y="14659"/>
                </a:cubicBezTo>
                <a:cubicBezTo>
                  <a:pt x="2774" y="14659"/>
                  <a:pt x="2860" y="14751"/>
                  <a:pt x="2940" y="14862"/>
                </a:cubicBezTo>
                <a:lnTo>
                  <a:pt x="3085" y="15064"/>
                </a:lnTo>
                <a:lnTo>
                  <a:pt x="3163" y="14960"/>
                </a:lnTo>
                <a:cubicBezTo>
                  <a:pt x="3206" y="14904"/>
                  <a:pt x="3282" y="14744"/>
                  <a:pt x="3332" y="14604"/>
                </a:cubicBezTo>
                <a:cubicBezTo>
                  <a:pt x="3448" y="14278"/>
                  <a:pt x="3454" y="13988"/>
                  <a:pt x="3351" y="13716"/>
                </a:cubicBezTo>
                <a:cubicBezTo>
                  <a:pt x="3301" y="13583"/>
                  <a:pt x="3281" y="13463"/>
                  <a:pt x="3285" y="13311"/>
                </a:cubicBezTo>
                <a:cubicBezTo>
                  <a:pt x="3294" y="12924"/>
                  <a:pt x="3243" y="12817"/>
                  <a:pt x="2650" y="12007"/>
                </a:cubicBezTo>
                <a:cubicBezTo>
                  <a:pt x="2349" y="11595"/>
                  <a:pt x="2069" y="11243"/>
                  <a:pt x="2028" y="11223"/>
                </a:cubicBezTo>
                <a:close/>
                <a:moveTo>
                  <a:pt x="6555" y="11283"/>
                </a:moveTo>
                <a:cubicBezTo>
                  <a:pt x="6533" y="11283"/>
                  <a:pt x="6362" y="11382"/>
                  <a:pt x="6171" y="11508"/>
                </a:cubicBezTo>
                <a:cubicBezTo>
                  <a:pt x="5980" y="11634"/>
                  <a:pt x="5644" y="11851"/>
                  <a:pt x="5427" y="11990"/>
                </a:cubicBezTo>
                <a:lnTo>
                  <a:pt x="5035" y="12242"/>
                </a:lnTo>
                <a:lnTo>
                  <a:pt x="4714" y="13157"/>
                </a:lnTo>
                <a:cubicBezTo>
                  <a:pt x="4539" y="13661"/>
                  <a:pt x="4405" y="14095"/>
                  <a:pt x="4413" y="14122"/>
                </a:cubicBezTo>
                <a:cubicBezTo>
                  <a:pt x="4420" y="14148"/>
                  <a:pt x="4596" y="14233"/>
                  <a:pt x="4804" y="14314"/>
                </a:cubicBezTo>
                <a:cubicBezTo>
                  <a:pt x="5012" y="14394"/>
                  <a:pt x="5376" y="14544"/>
                  <a:pt x="5615" y="14642"/>
                </a:cubicBezTo>
                <a:lnTo>
                  <a:pt x="6050" y="14818"/>
                </a:lnTo>
                <a:lnTo>
                  <a:pt x="6202" y="14697"/>
                </a:lnTo>
                <a:cubicBezTo>
                  <a:pt x="6347" y="14582"/>
                  <a:pt x="6355" y="14561"/>
                  <a:pt x="6375" y="14357"/>
                </a:cubicBezTo>
                <a:cubicBezTo>
                  <a:pt x="6389" y="14208"/>
                  <a:pt x="6416" y="14131"/>
                  <a:pt x="6457" y="14100"/>
                </a:cubicBezTo>
                <a:cubicBezTo>
                  <a:pt x="6546" y="14033"/>
                  <a:pt x="6584" y="14096"/>
                  <a:pt x="6907" y="14796"/>
                </a:cubicBezTo>
                <a:cubicBezTo>
                  <a:pt x="6949" y="14886"/>
                  <a:pt x="6992" y="14960"/>
                  <a:pt x="7001" y="14960"/>
                </a:cubicBezTo>
                <a:cubicBezTo>
                  <a:pt x="7011" y="14960"/>
                  <a:pt x="7092" y="14763"/>
                  <a:pt x="7181" y="14522"/>
                </a:cubicBezTo>
                <a:cubicBezTo>
                  <a:pt x="7288" y="14235"/>
                  <a:pt x="7427" y="13727"/>
                  <a:pt x="7585" y="13059"/>
                </a:cubicBezTo>
                <a:cubicBezTo>
                  <a:pt x="7717" y="12496"/>
                  <a:pt x="7824" y="12033"/>
                  <a:pt x="7820" y="12029"/>
                </a:cubicBezTo>
                <a:cubicBezTo>
                  <a:pt x="7815" y="12024"/>
                  <a:pt x="7667" y="11933"/>
                  <a:pt x="7491" y="11826"/>
                </a:cubicBezTo>
                <a:cubicBezTo>
                  <a:pt x="7314" y="11718"/>
                  <a:pt x="7038" y="11555"/>
                  <a:pt x="6880" y="11459"/>
                </a:cubicBezTo>
                <a:cubicBezTo>
                  <a:pt x="6722" y="11363"/>
                  <a:pt x="6576" y="11283"/>
                  <a:pt x="6555" y="11283"/>
                </a:cubicBezTo>
                <a:close/>
                <a:moveTo>
                  <a:pt x="11180" y="11645"/>
                </a:moveTo>
                <a:cubicBezTo>
                  <a:pt x="10264" y="11719"/>
                  <a:pt x="9286" y="12121"/>
                  <a:pt x="9132" y="12577"/>
                </a:cubicBezTo>
                <a:cubicBezTo>
                  <a:pt x="9055" y="12804"/>
                  <a:pt x="9008" y="13280"/>
                  <a:pt x="9026" y="13678"/>
                </a:cubicBezTo>
                <a:cubicBezTo>
                  <a:pt x="9045" y="14089"/>
                  <a:pt x="9168" y="14598"/>
                  <a:pt x="9324" y="14922"/>
                </a:cubicBezTo>
                <a:cubicBezTo>
                  <a:pt x="9480" y="15247"/>
                  <a:pt x="9750" y="15592"/>
                  <a:pt x="9993" y="15771"/>
                </a:cubicBezTo>
                <a:cubicBezTo>
                  <a:pt x="10121" y="15865"/>
                  <a:pt x="10235" y="15940"/>
                  <a:pt x="10244" y="15941"/>
                </a:cubicBezTo>
                <a:cubicBezTo>
                  <a:pt x="10253" y="15942"/>
                  <a:pt x="10295" y="15808"/>
                  <a:pt x="10342" y="15640"/>
                </a:cubicBezTo>
                <a:lnTo>
                  <a:pt x="10428" y="15333"/>
                </a:lnTo>
                <a:lnTo>
                  <a:pt x="10334" y="15070"/>
                </a:lnTo>
                <a:cubicBezTo>
                  <a:pt x="10188" y="14663"/>
                  <a:pt x="10120" y="14026"/>
                  <a:pt x="10209" y="13914"/>
                </a:cubicBezTo>
                <a:cubicBezTo>
                  <a:pt x="10391" y="13683"/>
                  <a:pt x="11038" y="13473"/>
                  <a:pt x="11387" y="13530"/>
                </a:cubicBezTo>
                <a:cubicBezTo>
                  <a:pt x="11488" y="13546"/>
                  <a:pt x="11681" y="13606"/>
                  <a:pt x="11814" y="13661"/>
                </a:cubicBezTo>
                <a:cubicBezTo>
                  <a:pt x="12176" y="13813"/>
                  <a:pt x="12181" y="13812"/>
                  <a:pt x="12245" y="13497"/>
                </a:cubicBezTo>
                <a:cubicBezTo>
                  <a:pt x="12352" y="12974"/>
                  <a:pt x="12334" y="12234"/>
                  <a:pt x="12206" y="11859"/>
                </a:cubicBezTo>
                <a:cubicBezTo>
                  <a:pt x="12168" y="11747"/>
                  <a:pt x="12136" y="11715"/>
                  <a:pt x="12041" y="11694"/>
                </a:cubicBezTo>
                <a:cubicBezTo>
                  <a:pt x="11783" y="11637"/>
                  <a:pt x="11485" y="11620"/>
                  <a:pt x="11180" y="11645"/>
                </a:cubicBezTo>
                <a:close/>
                <a:moveTo>
                  <a:pt x="15249" y="12275"/>
                </a:moveTo>
                <a:cubicBezTo>
                  <a:pt x="14442" y="12355"/>
                  <a:pt x="13820" y="12660"/>
                  <a:pt x="13628" y="13070"/>
                </a:cubicBezTo>
                <a:cubicBezTo>
                  <a:pt x="13398" y="13559"/>
                  <a:pt x="13437" y="14090"/>
                  <a:pt x="13729" y="14483"/>
                </a:cubicBezTo>
                <a:cubicBezTo>
                  <a:pt x="13926" y="14748"/>
                  <a:pt x="14104" y="14857"/>
                  <a:pt x="14599" y="15020"/>
                </a:cubicBezTo>
                <a:cubicBezTo>
                  <a:pt x="14700" y="15054"/>
                  <a:pt x="14815" y="15079"/>
                  <a:pt x="14857" y="15075"/>
                </a:cubicBezTo>
                <a:cubicBezTo>
                  <a:pt x="14974" y="15065"/>
                  <a:pt x="15064" y="14771"/>
                  <a:pt x="15108" y="14253"/>
                </a:cubicBezTo>
                <a:cubicBezTo>
                  <a:pt x="15132" y="13973"/>
                  <a:pt x="15160" y="13806"/>
                  <a:pt x="15190" y="13771"/>
                </a:cubicBezTo>
                <a:cubicBezTo>
                  <a:pt x="15217" y="13740"/>
                  <a:pt x="15322" y="13722"/>
                  <a:pt x="15445" y="13722"/>
                </a:cubicBezTo>
                <a:cubicBezTo>
                  <a:pt x="15649" y="13722"/>
                  <a:pt x="15660" y="13725"/>
                  <a:pt x="15785" y="13897"/>
                </a:cubicBezTo>
                <a:cubicBezTo>
                  <a:pt x="16060" y="14273"/>
                  <a:pt x="16400" y="14377"/>
                  <a:pt x="16706" y="14177"/>
                </a:cubicBezTo>
                <a:cubicBezTo>
                  <a:pt x="16882" y="14061"/>
                  <a:pt x="16945" y="13969"/>
                  <a:pt x="17011" y="13749"/>
                </a:cubicBezTo>
                <a:cubicBezTo>
                  <a:pt x="17138" y="13325"/>
                  <a:pt x="16991" y="12794"/>
                  <a:pt x="16678" y="12549"/>
                </a:cubicBezTo>
                <a:cubicBezTo>
                  <a:pt x="16370" y="12308"/>
                  <a:pt x="15873" y="12214"/>
                  <a:pt x="15249" y="12275"/>
                </a:cubicBezTo>
                <a:close/>
                <a:moveTo>
                  <a:pt x="1057" y="17064"/>
                </a:moveTo>
                <a:cubicBezTo>
                  <a:pt x="1052" y="17072"/>
                  <a:pt x="936" y="17383"/>
                  <a:pt x="798" y="17755"/>
                </a:cubicBezTo>
                <a:cubicBezTo>
                  <a:pt x="512" y="18526"/>
                  <a:pt x="355" y="18939"/>
                  <a:pt x="164" y="19437"/>
                </a:cubicBezTo>
                <a:cubicBezTo>
                  <a:pt x="90" y="19629"/>
                  <a:pt x="30" y="19817"/>
                  <a:pt x="30" y="19853"/>
                </a:cubicBezTo>
                <a:cubicBezTo>
                  <a:pt x="30" y="19910"/>
                  <a:pt x="715" y="21303"/>
                  <a:pt x="849" y="21519"/>
                </a:cubicBezTo>
                <a:cubicBezTo>
                  <a:pt x="893" y="21590"/>
                  <a:pt x="900" y="21587"/>
                  <a:pt x="990" y="21492"/>
                </a:cubicBezTo>
                <a:cubicBezTo>
                  <a:pt x="1042" y="21436"/>
                  <a:pt x="1140" y="21335"/>
                  <a:pt x="1209" y="21267"/>
                </a:cubicBezTo>
                <a:cubicBezTo>
                  <a:pt x="2169" y="20328"/>
                  <a:pt x="2373" y="20096"/>
                  <a:pt x="2705" y="19574"/>
                </a:cubicBezTo>
                <a:cubicBezTo>
                  <a:pt x="3318" y="18611"/>
                  <a:pt x="3453" y="18396"/>
                  <a:pt x="3453" y="18374"/>
                </a:cubicBezTo>
                <a:cubicBezTo>
                  <a:pt x="3453" y="18362"/>
                  <a:pt x="3366" y="18244"/>
                  <a:pt x="3257" y="18111"/>
                </a:cubicBezTo>
                <a:lnTo>
                  <a:pt x="3058" y="17864"/>
                </a:lnTo>
                <a:lnTo>
                  <a:pt x="2063" y="17459"/>
                </a:lnTo>
                <a:cubicBezTo>
                  <a:pt x="1514" y="17234"/>
                  <a:pt x="1061" y="17056"/>
                  <a:pt x="1057" y="17064"/>
                </a:cubicBezTo>
                <a:close/>
                <a:moveTo>
                  <a:pt x="5611" y="17114"/>
                </a:moveTo>
                <a:lnTo>
                  <a:pt x="5372" y="17409"/>
                </a:lnTo>
                <a:cubicBezTo>
                  <a:pt x="5242" y="17574"/>
                  <a:pt x="5136" y="17734"/>
                  <a:pt x="5137" y="17760"/>
                </a:cubicBezTo>
                <a:cubicBezTo>
                  <a:pt x="5138" y="17786"/>
                  <a:pt x="5333" y="18571"/>
                  <a:pt x="5572" y="19508"/>
                </a:cubicBezTo>
                <a:lnTo>
                  <a:pt x="6007" y="21212"/>
                </a:lnTo>
                <a:lnTo>
                  <a:pt x="6238" y="21355"/>
                </a:lnTo>
                <a:cubicBezTo>
                  <a:pt x="6364" y="21433"/>
                  <a:pt x="6481" y="21501"/>
                  <a:pt x="6500" y="21503"/>
                </a:cubicBezTo>
                <a:cubicBezTo>
                  <a:pt x="6537" y="21507"/>
                  <a:pt x="6593" y="21383"/>
                  <a:pt x="6817" y="20801"/>
                </a:cubicBezTo>
                <a:cubicBezTo>
                  <a:pt x="6890" y="20613"/>
                  <a:pt x="7032" y="20254"/>
                  <a:pt x="7131" y="20007"/>
                </a:cubicBezTo>
                <a:cubicBezTo>
                  <a:pt x="7304" y="19574"/>
                  <a:pt x="7308" y="19549"/>
                  <a:pt x="7291" y="19322"/>
                </a:cubicBezTo>
                <a:cubicBezTo>
                  <a:pt x="7263" y="18957"/>
                  <a:pt x="7075" y="17359"/>
                  <a:pt x="7056" y="17333"/>
                </a:cubicBezTo>
                <a:cubicBezTo>
                  <a:pt x="7047" y="17320"/>
                  <a:pt x="6717" y="17267"/>
                  <a:pt x="6324" y="17212"/>
                </a:cubicBezTo>
                <a:lnTo>
                  <a:pt x="5611" y="17114"/>
                </a:lnTo>
                <a:close/>
                <a:moveTo>
                  <a:pt x="10350" y="17283"/>
                </a:moveTo>
                <a:cubicBezTo>
                  <a:pt x="9933" y="17247"/>
                  <a:pt x="9602" y="17432"/>
                  <a:pt x="9324" y="17859"/>
                </a:cubicBezTo>
                <a:cubicBezTo>
                  <a:pt x="9093" y="18212"/>
                  <a:pt x="8985" y="18558"/>
                  <a:pt x="8940" y="19108"/>
                </a:cubicBezTo>
                <a:cubicBezTo>
                  <a:pt x="8903" y="19556"/>
                  <a:pt x="9070" y="20298"/>
                  <a:pt x="9284" y="20648"/>
                </a:cubicBezTo>
                <a:lnTo>
                  <a:pt x="9371" y="20790"/>
                </a:lnTo>
                <a:lnTo>
                  <a:pt x="10064" y="20434"/>
                </a:lnTo>
                <a:cubicBezTo>
                  <a:pt x="10625" y="20145"/>
                  <a:pt x="10769" y="20053"/>
                  <a:pt x="10820" y="19957"/>
                </a:cubicBezTo>
                <a:lnTo>
                  <a:pt x="10882" y="19842"/>
                </a:lnTo>
                <a:lnTo>
                  <a:pt x="10788" y="19651"/>
                </a:lnTo>
                <a:cubicBezTo>
                  <a:pt x="10626" y="19328"/>
                  <a:pt x="10662" y="18894"/>
                  <a:pt x="10878" y="18620"/>
                </a:cubicBezTo>
                <a:cubicBezTo>
                  <a:pt x="10911" y="18579"/>
                  <a:pt x="10956" y="18557"/>
                  <a:pt x="10972" y="18571"/>
                </a:cubicBezTo>
                <a:cubicBezTo>
                  <a:pt x="11032" y="18623"/>
                  <a:pt x="11108" y="19052"/>
                  <a:pt x="11105" y="19316"/>
                </a:cubicBezTo>
                <a:cubicBezTo>
                  <a:pt x="11102" y="19693"/>
                  <a:pt x="11041" y="19908"/>
                  <a:pt x="10839" y="20286"/>
                </a:cubicBezTo>
                <a:cubicBezTo>
                  <a:pt x="10819" y="20324"/>
                  <a:pt x="10860" y="20422"/>
                  <a:pt x="10972" y="20604"/>
                </a:cubicBezTo>
                <a:lnTo>
                  <a:pt x="11133" y="20862"/>
                </a:lnTo>
                <a:lnTo>
                  <a:pt x="11337" y="20610"/>
                </a:lnTo>
                <a:cubicBezTo>
                  <a:pt x="11449" y="20471"/>
                  <a:pt x="11616" y="20275"/>
                  <a:pt x="11709" y="20171"/>
                </a:cubicBezTo>
                <a:cubicBezTo>
                  <a:pt x="11976" y="19871"/>
                  <a:pt x="12056" y="19676"/>
                  <a:pt x="12069" y="19305"/>
                </a:cubicBezTo>
                <a:cubicBezTo>
                  <a:pt x="12082" y="18928"/>
                  <a:pt x="12011" y="18648"/>
                  <a:pt x="11838" y="18418"/>
                </a:cubicBezTo>
                <a:cubicBezTo>
                  <a:pt x="11690" y="18221"/>
                  <a:pt x="10926" y="17508"/>
                  <a:pt x="10741" y="17393"/>
                </a:cubicBezTo>
                <a:cubicBezTo>
                  <a:pt x="10651" y="17337"/>
                  <a:pt x="10506" y="17297"/>
                  <a:pt x="10350" y="17283"/>
                </a:cubicBezTo>
                <a:close/>
                <a:moveTo>
                  <a:pt x="20375" y="17459"/>
                </a:moveTo>
                <a:cubicBezTo>
                  <a:pt x="20354" y="17470"/>
                  <a:pt x="20114" y="17722"/>
                  <a:pt x="19843" y="18018"/>
                </a:cubicBezTo>
                <a:cubicBezTo>
                  <a:pt x="19571" y="18314"/>
                  <a:pt x="19319" y="18582"/>
                  <a:pt x="19283" y="18615"/>
                </a:cubicBezTo>
                <a:cubicBezTo>
                  <a:pt x="19246" y="18648"/>
                  <a:pt x="18900" y="18800"/>
                  <a:pt x="18515" y="18955"/>
                </a:cubicBezTo>
                <a:cubicBezTo>
                  <a:pt x="18130" y="19110"/>
                  <a:pt x="17811" y="19243"/>
                  <a:pt x="17806" y="19251"/>
                </a:cubicBezTo>
                <a:cubicBezTo>
                  <a:pt x="17801" y="19258"/>
                  <a:pt x="17970" y="19509"/>
                  <a:pt x="18186" y="19810"/>
                </a:cubicBezTo>
                <a:lnTo>
                  <a:pt x="18578" y="20357"/>
                </a:lnTo>
                <a:lnTo>
                  <a:pt x="18867" y="20500"/>
                </a:lnTo>
                <a:cubicBezTo>
                  <a:pt x="19025" y="20579"/>
                  <a:pt x="19167" y="20646"/>
                  <a:pt x="19181" y="20648"/>
                </a:cubicBezTo>
                <a:cubicBezTo>
                  <a:pt x="19195" y="20650"/>
                  <a:pt x="19408" y="20379"/>
                  <a:pt x="19655" y="20051"/>
                </a:cubicBezTo>
                <a:cubicBezTo>
                  <a:pt x="20029" y="19551"/>
                  <a:pt x="20139" y="19431"/>
                  <a:pt x="20320" y="19316"/>
                </a:cubicBezTo>
                <a:cubicBezTo>
                  <a:pt x="20536" y="19180"/>
                  <a:pt x="20539" y="19176"/>
                  <a:pt x="20786" y="18664"/>
                </a:cubicBezTo>
                <a:cubicBezTo>
                  <a:pt x="20923" y="18381"/>
                  <a:pt x="21033" y="18137"/>
                  <a:pt x="21033" y="18122"/>
                </a:cubicBezTo>
                <a:cubicBezTo>
                  <a:pt x="21033" y="18106"/>
                  <a:pt x="20968" y="18023"/>
                  <a:pt x="20888" y="17941"/>
                </a:cubicBezTo>
                <a:cubicBezTo>
                  <a:pt x="20808" y="17859"/>
                  <a:pt x="20670" y="17715"/>
                  <a:pt x="20579" y="17618"/>
                </a:cubicBezTo>
                <a:cubicBezTo>
                  <a:pt x="20488" y="17520"/>
                  <a:pt x="20396" y="17447"/>
                  <a:pt x="20375" y="17459"/>
                </a:cubicBezTo>
                <a:close/>
                <a:moveTo>
                  <a:pt x="14795" y="17536"/>
                </a:moveTo>
                <a:cubicBezTo>
                  <a:pt x="14281" y="17493"/>
                  <a:pt x="13903" y="17878"/>
                  <a:pt x="13725" y="18626"/>
                </a:cubicBezTo>
                <a:cubicBezTo>
                  <a:pt x="13628" y="19034"/>
                  <a:pt x="13651" y="19581"/>
                  <a:pt x="13780" y="19974"/>
                </a:cubicBezTo>
                <a:cubicBezTo>
                  <a:pt x="13925" y="20414"/>
                  <a:pt x="14171" y="20709"/>
                  <a:pt x="14481" y="20818"/>
                </a:cubicBezTo>
                <a:cubicBezTo>
                  <a:pt x="14764" y="20917"/>
                  <a:pt x="15057" y="20804"/>
                  <a:pt x="15484" y="20429"/>
                </a:cubicBezTo>
                <a:cubicBezTo>
                  <a:pt x="15568" y="20355"/>
                  <a:pt x="15738" y="20224"/>
                  <a:pt x="15864" y="20133"/>
                </a:cubicBezTo>
                <a:cubicBezTo>
                  <a:pt x="15989" y="20042"/>
                  <a:pt x="16123" y="19926"/>
                  <a:pt x="16161" y="19875"/>
                </a:cubicBezTo>
                <a:cubicBezTo>
                  <a:pt x="16342" y="19638"/>
                  <a:pt x="16379" y="19027"/>
                  <a:pt x="16232" y="18714"/>
                </a:cubicBezTo>
                <a:cubicBezTo>
                  <a:pt x="16181" y="18606"/>
                  <a:pt x="16009" y="18419"/>
                  <a:pt x="15699" y="18133"/>
                </a:cubicBezTo>
                <a:cubicBezTo>
                  <a:pt x="15097" y="17577"/>
                  <a:pt x="15071" y="17558"/>
                  <a:pt x="14795" y="17536"/>
                </a:cubicBezTo>
                <a:close/>
              </a:path>
            </a:pathLst>
          </a:custGeom>
        </p:spPr>
      </p:pic>
      <p:sp>
        <p:nvSpPr>
          <p:cNvPr id="342" name="Shape 342"/>
          <p:cNvSpPr/>
          <p:nvPr/>
        </p:nvSpPr>
        <p:spPr>
          <a:xfrm>
            <a:off x="2366816" y="4622824"/>
            <a:ext cx="1723430" cy="651867"/>
          </a:xfrm>
          <a:prstGeom prst="roundRect">
            <a:avLst>
              <a:gd name="adj" fmla="val 20548"/>
            </a:avLst>
          </a:prstGeom>
          <a:solidFill>
            <a:srgbClr val="FFFFFF"/>
          </a:solidFill>
          <a:ln>
            <a:solidFill>
              <a:srgbClr val="0000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7" tIns="35717" rIns="35717" bIns="35717" anchor="ctr"/>
          <a:lstStyle>
            <a:lvl1pPr marL="40639" marR="40639" defTabSz="914400">
              <a:lnSpc>
                <a:spcPct val="70000"/>
              </a:lnSpc>
              <a:defRPr sz="3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>
                <a:effectLst/>
              </a:defRPr>
            </a:pPr>
            <a:r>
              <a:rPr sz="2000" dirty="0"/>
              <a:t>Geometry algorithms</a:t>
            </a:r>
          </a:p>
        </p:txBody>
      </p:sp>
      <p:grpSp>
        <p:nvGrpSpPr>
          <p:cNvPr id="364" name="Group 364"/>
          <p:cNvGrpSpPr/>
          <p:nvPr/>
        </p:nvGrpSpPr>
        <p:grpSpPr>
          <a:xfrm>
            <a:off x="1359701" y="3829442"/>
            <a:ext cx="1252278" cy="1357821"/>
            <a:chOff x="0" y="0"/>
            <a:chExt cx="1781016" cy="1931121"/>
          </a:xfrm>
        </p:grpSpPr>
        <p:grpSp>
          <p:nvGrpSpPr>
            <p:cNvPr id="346" name="Group 346"/>
            <p:cNvGrpSpPr/>
            <p:nvPr/>
          </p:nvGrpSpPr>
          <p:grpSpPr>
            <a:xfrm rot="343152">
              <a:off x="81541" y="76341"/>
              <a:ext cx="1617934" cy="1717327"/>
              <a:chOff x="0" y="0"/>
              <a:chExt cx="1617932" cy="1717325"/>
            </a:xfrm>
          </p:grpSpPr>
          <p:sp>
            <p:nvSpPr>
              <p:cNvPr id="343" name="Shape 343"/>
              <p:cNvSpPr/>
              <p:nvPr/>
            </p:nvSpPr>
            <p:spPr>
              <a:xfrm>
                <a:off x="110389" y="654341"/>
                <a:ext cx="1507544" cy="10629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3131" y="392"/>
                      <a:pt x="8652" y="2481"/>
                      <a:pt x="13153" y="7081"/>
                    </a:cubicBezTo>
                    <a:cubicBezTo>
                      <a:pt x="17488" y="11510"/>
                      <a:pt x="20698" y="18641"/>
                      <a:pt x="21600" y="21600"/>
                    </a:cubicBezTo>
                  </a:path>
                </a:pathLst>
              </a:custGeom>
              <a:noFill/>
              <a:ln w="25400" cap="flat">
                <a:solidFill>
                  <a:srgbClr val="B51A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lnSpc>
                    <a:spcPct val="100000"/>
                  </a:lnSpc>
                  <a:defRPr>
                    <a:solidFill>
                      <a:srgbClr val="F3F1DF"/>
                    </a:solidFill>
                    <a:effectLst/>
                  </a:defRPr>
                </a:pPr>
                <a:endParaRPr/>
              </a:p>
            </p:txBody>
          </p:sp>
          <p:sp>
            <p:nvSpPr>
              <p:cNvPr id="344" name="Shape 344"/>
              <p:cNvSpPr/>
              <p:nvPr/>
            </p:nvSpPr>
            <p:spPr>
              <a:xfrm rot="17833336" flipH="1">
                <a:off x="598128" y="162284"/>
                <a:ext cx="532299" cy="10590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3131" y="392"/>
                      <a:pt x="8652" y="2481"/>
                      <a:pt x="13153" y="7081"/>
                    </a:cubicBezTo>
                    <a:cubicBezTo>
                      <a:pt x="17488" y="11510"/>
                      <a:pt x="20698" y="18641"/>
                      <a:pt x="21600" y="21600"/>
                    </a:cubicBezTo>
                  </a:path>
                </a:pathLst>
              </a:custGeom>
              <a:noFill/>
              <a:ln w="25400" cap="flat">
                <a:solidFill>
                  <a:srgbClr val="A77B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lnSpc>
                    <a:spcPct val="100000"/>
                  </a:lnSpc>
                  <a:defRPr>
                    <a:solidFill>
                      <a:srgbClr val="F3F1DF"/>
                    </a:solidFill>
                    <a:effectLst/>
                  </a:defRPr>
                </a:pPr>
                <a:endParaRPr/>
              </a:p>
            </p:txBody>
          </p:sp>
          <p:sp>
            <p:nvSpPr>
              <p:cNvPr id="345" name="Shape 345"/>
              <p:cNvSpPr/>
              <p:nvPr/>
            </p:nvSpPr>
            <p:spPr>
              <a:xfrm rot="17833336" flipH="1">
                <a:off x="326456" y="-50617"/>
                <a:ext cx="532299" cy="10590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3131" y="392"/>
                      <a:pt x="8652" y="2481"/>
                      <a:pt x="13153" y="7081"/>
                    </a:cubicBezTo>
                    <a:cubicBezTo>
                      <a:pt x="17488" y="11510"/>
                      <a:pt x="20698" y="18641"/>
                      <a:pt x="21600" y="21600"/>
                    </a:cubicBezTo>
                  </a:path>
                </a:pathLst>
              </a:custGeom>
              <a:noFill/>
              <a:ln w="25400" cap="flat">
                <a:solidFill>
                  <a:srgbClr val="A77B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lnSpc>
                    <a:spcPct val="100000"/>
                  </a:lnSpc>
                  <a:defRPr>
                    <a:solidFill>
                      <a:srgbClr val="F3F1DF"/>
                    </a:solidFill>
                    <a:effectLst/>
                  </a:defRPr>
                </a:pPr>
                <a:endParaRPr/>
              </a:p>
            </p:txBody>
          </p:sp>
        </p:grpSp>
        <p:grpSp>
          <p:nvGrpSpPr>
            <p:cNvPr id="363" name="Group 363"/>
            <p:cNvGrpSpPr/>
            <p:nvPr/>
          </p:nvGrpSpPr>
          <p:grpSpPr>
            <a:xfrm>
              <a:off x="856206" y="242021"/>
              <a:ext cx="457201" cy="1689101"/>
              <a:chOff x="0" y="0"/>
              <a:chExt cx="457200" cy="1689100"/>
            </a:xfrm>
          </p:grpSpPr>
          <p:sp>
            <p:nvSpPr>
              <p:cNvPr id="347" name="Shape 347"/>
              <p:cNvSpPr/>
              <p:nvPr/>
            </p:nvSpPr>
            <p:spPr>
              <a:xfrm>
                <a:off x="0" y="0"/>
                <a:ext cx="457200" cy="108975"/>
              </a:xfrm>
              <a:prstGeom prst="rect">
                <a:avLst/>
              </a:prstGeom>
              <a:solidFill>
                <a:srgbClr val="AAAAAA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28573" marR="28573" defTabSz="642915">
                  <a:defRPr sz="3400"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sz="3400"/>
              </a:p>
            </p:txBody>
          </p:sp>
          <p:sp>
            <p:nvSpPr>
              <p:cNvPr id="348" name="Shape 348"/>
              <p:cNvSpPr/>
              <p:nvPr/>
            </p:nvSpPr>
            <p:spPr>
              <a:xfrm>
                <a:off x="0" y="108973"/>
                <a:ext cx="457200" cy="108976"/>
              </a:xfrm>
              <a:prstGeom prst="rect">
                <a:avLst/>
              </a:prstGeom>
              <a:solidFill>
                <a:srgbClr val="AAAAAA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28573" marR="28573" defTabSz="642915">
                  <a:defRPr sz="3400"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sz="3400"/>
              </a:p>
            </p:txBody>
          </p:sp>
          <p:sp>
            <p:nvSpPr>
              <p:cNvPr id="349" name="Shape 349"/>
              <p:cNvSpPr/>
              <p:nvPr/>
            </p:nvSpPr>
            <p:spPr>
              <a:xfrm>
                <a:off x="0" y="204326"/>
                <a:ext cx="457200" cy="108975"/>
              </a:xfrm>
              <a:prstGeom prst="rect">
                <a:avLst/>
              </a:prstGeom>
              <a:solidFill>
                <a:srgbClr val="AAAAAA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28573" marR="28573" defTabSz="642915">
                  <a:defRPr sz="3400"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sz="3400"/>
              </a:p>
            </p:txBody>
          </p:sp>
          <p:sp>
            <p:nvSpPr>
              <p:cNvPr id="350" name="Shape 350"/>
              <p:cNvSpPr/>
              <p:nvPr/>
            </p:nvSpPr>
            <p:spPr>
              <a:xfrm>
                <a:off x="0" y="313301"/>
                <a:ext cx="457200" cy="108975"/>
              </a:xfrm>
              <a:prstGeom prst="rect">
                <a:avLst/>
              </a:prstGeom>
              <a:solidFill>
                <a:srgbClr val="AAAAAA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28573" marR="28573" defTabSz="642915">
                  <a:defRPr sz="3400"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sz="3400"/>
              </a:p>
            </p:txBody>
          </p:sp>
          <p:sp>
            <p:nvSpPr>
              <p:cNvPr id="351" name="Shape 351"/>
              <p:cNvSpPr/>
              <p:nvPr/>
            </p:nvSpPr>
            <p:spPr>
              <a:xfrm>
                <a:off x="0" y="422275"/>
                <a:ext cx="457200" cy="108975"/>
              </a:xfrm>
              <a:prstGeom prst="rect">
                <a:avLst/>
              </a:prstGeom>
              <a:solidFill>
                <a:srgbClr val="AAAAAA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28573" marR="28573" defTabSz="642915">
                  <a:defRPr sz="3400"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sz="3400"/>
              </a:p>
            </p:txBody>
          </p:sp>
          <p:sp>
            <p:nvSpPr>
              <p:cNvPr id="352" name="Shape 352"/>
              <p:cNvSpPr/>
              <p:nvPr/>
            </p:nvSpPr>
            <p:spPr>
              <a:xfrm>
                <a:off x="0" y="531248"/>
                <a:ext cx="457200" cy="108976"/>
              </a:xfrm>
              <a:prstGeom prst="rect">
                <a:avLst/>
              </a:prstGeom>
              <a:solidFill>
                <a:srgbClr val="AAAAAA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28573" marR="28573" defTabSz="642915">
                  <a:defRPr sz="3400"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sz="3400"/>
              </a:p>
            </p:txBody>
          </p:sp>
          <p:sp>
            <p:nvSpPr>
              <p:cNvPr id="353" name="Shape 353"/>
              <p:cNvSpPr/>
              <p:nvPr/>
            </p:nvSpPr>
            <p:spPr>
              <a:xfrm>
                <a:off x="0" y="626602"/>
                <a:ext cx="457200" cy="108975"/>
              </a:xfrm>
              <a:prstGeom prst="rect">
                <a:avLst/>
              </a:prstGeom>
              <a:solidFill>
                <a:srgbClr val="AAAAAA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28573" marR="28573" defTabSz="642915">
                  <a:defRPr sz="3400"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sz="3400"/>
              </a:p>
            </p:txBody>
          </p:sp>
          <p:sp>
            <p:nvSpPr>
              <p:cNvPr id="354" name="Shape 354"/>
              <p:cNvSpPr/>
              <p:nvPr/>
            </p:nvSpPr>
            <p:spPr>
              <a:xfrm>
                <a:off x="0" y="735576"/>
                <a:ext cx="457200" cy="108975"/>
              </a:xfrm>
              <a:prstGeom prst="rect">
                <a:avLst/>
              </a:prstGeom>
              <a:solidFill>
                <a:srgbClr val="AAAAAA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28573" marR="28573" defTabSz="642915">
                  <a:defRPr sz="3400"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sz="3400"/>
              </a:p>
            </p:txBody>
          </p:sp>
          <p:sp>
            <p:nvSpPr>
              <p:cNvPr id="355" name="Shape 355"/>
              <p:cNvSpPr/>
              <p:nvPr/>
            </p:nvSpPr>
            <p:spPr>
              <a:xfrm>
                <a:off x="0" y="844550"/>
                <a:ext cx="457200" cy="108975"/>
              </a:xfrm>
              <a:prstGeom prst="rect">
                <a:avLst/>
              </a:prstGeom>
              <a:solidFill>
                <a:srgbClr val="AAAAAA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28573" marR="28573" defTabSz="642915">
                  <a:defRPr sz="3400"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sz="3400"/>
              </a:p>
            </p:txBody>
          </p:sp>
          <p:sp>
            <p:nvSpPr>
              <p:cNvPr id="356" name="Shape 356"/>
              <p:cNvSpPr/>
              <p:nvPr/>
            </p:nvSpPr>
            <p:spPr>
              <a:xfrm>
                <a:off x="0" y="953524"/>
                <a:ext cx="457200" cy="108975"/>
              </a:xfrm>
              <a:prstGeom prst="rect">
                <a:avLst/>
              </a:prstGeom>
              <a:solidFill>
                <a:srgbClr val="AAAAAA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28573" marR="28573" defTabSz="642915">
                  <a:defRPr sz="3400"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sz="3400"/>
              </a:p>
            </p:txBody>
          </p:sp>
          <p:sp>
            <p:nvSpPr>
              <p:cNvPr id="357" name="Shape 357"/>
              <p:cNvSpPr/>
              <p:nvPr/>
            </p:nvSpPr>
            <p:spPr>
              <a:xfrm>
                <a:off x="0" y="1048877"/>
                <a:ext cx="457200" cy="108975"/>
              </a:xfrm>
              <a:prstGeom prst="rect">
                <a:avLst/>
              </a:prstGeom>
              <a:solidFill>
                <a:srgbClr val="AAAAAA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28573" marR="28573" defTabSz="642915">
                  <a:defRPr sz="3400"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sz="3400"/>
              </a:p>
            </p:txBody>
          </p:sp>
          <p:sp>
            <p:nvSpPr>
              <p:cNvPr id="358" name="Shape 358"/>
              <p:cNvSpPr/>
              <p:nvPr/>
            </p:nvSpPr>
            <p:spPr>
              <a:xfrm>
                <a:off x="0" y="1157851"/>
                <a:ext cx="457200" cy="108975"/>
              </a:xfrm>
              <a:prstGeom prst="rect">
                <a:avLst/>
              </a:prstGeom>
              <a:solidFill>
                <a:srgbClr val="AAAAAA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28573" marR="28573" defTabSz="642915">
                  <a:defRPr sz="3400"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sz="3400"/>
              </a:p>
            </p:txBody>
          </p:sp>
          <p:sp>
            <p:nvSpPr>
              <p:cNvPr id="359" name="Shape 359"/>
              <p:cNvSpPr/>
              <p:nvPr/>
            </p:nvSpPr>
            <p:spPr>
              <a:xfrm>
                <a:off x="0" y="1266825"/>
                <a:ext cx="457200" cy="108975"/>
              </a:xfrm>
              <a:prstGeom prst="rect">
                <a:avLst/>
              </a:prstGeom>
              <a:solidFill>
                <a:srgbClr val="AAAAAA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28573" marR="28573" defTabSz="642915">
                  <a:defRPr sz="3400"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sz="3400"/>
              </a:p>
            </p:txBody>
          </p:sp>
          <p:sp>
            <p:nvSpPr>
              <p:cNvPr id="360" name="Shape 360"/>
              <p:cNvSpPr/>
              <p:nvPr/>
            </p:nvSpPr>
            <p:spPr>
              <a:xfrm>
                <a:off x="0" y="1375799"/>
                <a:ext cx="457200" cy="108975"/>
              </a:xfrm>
              <a:prstGeom prst="rect">
                <a:avLst/>
              </a:prstGeom>
              <a:solidFill>
                <a:srgbClr val="AAAAAA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28573" marR="28573" defTabSz="642915">
                  <a:defRPr sz="3400"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sz="3400"/>
              </a:p>
            </p:txBody>
          </p:sp>
          <p:sp>
            <p:nvSpPr>
              <p:cNvPr id="361" name="Shape 361"/>
              <p:cNvSpPr/>
              <p:nvPr/>
            </p:nvSpPr>
            <p:spPr>
              <a:xfrm>
                <a:off x="0" y="1471152"/>
                <a:ext cx="457200" cy="108975"/>
              </a:xfrm>
              <a:prstGeom prst="rect">
                <a:avLst/>
              </a:prstGeom>
              <a:solidFill>
                <a:srgbClr val="AAAAAA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28573" marR="28573" defTabSz="642915">
                  <a:defRPr sz="3400"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sz="3400"/>
              </a:p>
            </p:txBody>
          </p:sp>
          <p:sp>
            <p:nvSpPr>
              <p:cNvPr id="362" name="Shape 362"/>
              <p:cNvSpPr/>
              <p:nvPr/>
            </p:nvSpPr>
            <p:spPr>
              <a:xfrm>
                <a:off x="0" y="1580126"/>
                <a:ext cx="457200" cy="108975"/>
              </a:xfrm>
              <a:prstGeom prst="rect">
                <a:avLst/>
              </a:prstGeom>
              <a:solidFill>
                <a:srgbClr val="AAAAAA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28573" marR="28573" defTabSz="642915">
                  <a:defRPr sz="3400"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sz="3400"/>
              </a:p>
            </p:txBody>
          </p:sp>
        </p:grpSp>
      </p:grpSp>
      <p:sp>
        <p:nvSpPr>
          <p:cNvPr id="365" name="Shape 365"/>
          <p:cNvSpPr/>
          <p:nvPr/>
        </p:nvSpPr>
        <p:spPr>
          <a:xfrm>
            <a:off x="7723426" y="3428343"/>
            <a:ext cx="1526977" cy="517922"/>
          </a:xfrm>
          <a:prstGeom prst="roundRect">
            <a:avLst>
              <a:gd name="adj" fmla="val 25862"/>
            </a:avLst>
          </a:prstGeom>
          <a:solidFill>
            <a:srgbClr val="FFFFFF"/>
          </a:solidFill>
          <a:ln>
            <a:solidFill>
              <a:srgbClr val="0000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7" tIns="35717" rIns="35717" bIns="35717" anchor="ctr"/>
          <a:lstStyle>
            <a:lvl1pPr marL="40639" marR="40639" defTabSz="914400">
              <a:lnSpc>
                <a:spcPct val="100000"/>
              </a:lnSpc>
              <a:defRPr sz="3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>
                <a:effectLst/>
              </a:defRPr>
            </a:pPr>
            <a:r>
              <a:rPr sz="2000" dirty="0"/>
              <a:t>Physics</a:t>
            </a:r>
          </a:p>
        </p:txBody>
      </p:sp>
      <p:sp>
        <p:nvSpPr>
          <p:cNvPr id="366" name="Shape 366"/>
          <p:cNvSpPr/>
          <p:nvPr/>
        </p:nvSpPr>
        <p:spPr>
          <a:xfrm>
            <a:off x="3131345" y="1178719"/>
            <a:ext cx="2170973" cy="20105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590" y="15073"/>
                  <a:pt x="3518" y="8938"/>
                  <a:pt x="7398" y="5735"/>
                </a:cubicBezTo>
                <a:cubicBezTo>
                  <a:pt x="10818" y="2911"/>
                  <a:pt x="13852" y="137"/>
                  <a:pt x="21600" y="0"/>
                </a:cubicBezTo>
              </a:path>
            </a:pathLst>
          </a:custGeom>
          <a:ln w="25400">
            <a:solidFill>
              <a:srgbClr val="FF40FF"/>
            </a:solidFill>
            <a:headEnd type="triangle"/>
          </a:ln>
        </p:spPr>
        <p:txBody>
          <a:bodyPr lIns="35717" tIns="35717" rIns="35717" bIns="35717" anchor="ctr"/>
          <a:lstStyle/>
          <a:p>
            <a:pPr>
              <a:lnSpc>
                <a:spcPct val="100000"/>
              </a:lnSpc>
              <a:defRPr>
                <a:solidFill>
                  <a:srgbClr val="F3F1DF"/>
                </a:solidFill>
                <a:effectLst/>
              </a:defRPr>
            </a:pPr>
            <a:endParaRPr/>
          </a:p>
        </p:txBody>
      </p:sp>
      <p:grpSp>
        <p:nvGrpSpPr>
          <p:cNvPr id="390" name="Group 390"/>
          <p:cNvGrpSpPr/>
          <p:nvPr/>
        </p:nvGrpSpPr>
        <p:grpSpPr>
          <a:xfrm>
            <a:off x="2832933" y="1392524"/>
            <a:ext cx="2584413" cy="1357823"/>
            <a:chOff x="-1" y="-1"/>
            <a:chExt cx="3675609" cy="1931123"/>
          </a:xfrm>
        </p:grpSpPr>
        <p:grpSp>
          <p:nvGrpSpPr>
            <p:cNvPr id="388" name="Group 388"/>
            <p:cNvGrpSpPr/>
            <p:nvPr/>
          </p:nvGrpSpPr>
          <p:grpSpPr>
            <a:xfrm>
              <a:off x="-1" y="-1"/>
              <a:ext cx="1781018" cy="1931123"/>
              <a:chOff x="0" y="0"/>
              <a:chExt cx="1781016" cy="1931121"/>
            </a:xfrm>
          </p:grpSpPr>
          <p:grpSp>
            <p:nvGrpSpPr>
              <p:cNvPr id="370" name="Group 370"/>
              <p:cNvGrpSpPr/>
              <p:nvPr/>
            </p:nvGrpSpPr>
            <p:grpSpPr>
              <a:xfrm rot="343152">
                <a:off x="81541" y="76341"/>
                <a:ext cx="1617934" cy="1717327"/>
                <a:chOff x="0" y="0"/>
                <a:chExt cx="1617932" cy="1717325"/>
              </a:xfrm>
            </p:grpSpPr>
            <p:sp>
              <p:nvSpPr>
                <p:cNvPr id="367" name="Shape 367"/>
                <p:cNvSpPr/>
                <p:nvPr/>
              </p:nvSpPr>
              <p:spPr>
                <a:xfrm>
                  <a:off x="110389" y="654341"/>
                  <a:ext cx="1507544" cy="106298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3131" y="392"/>
                        <a:pt x="8652" y="2481"/>
                        <a:pt x="13153" y="7081"/>
                      </a:cubicBezTo>
                      <a:cubicBezTo>
                        <a:pt x="17488" y="11510"/>
                        <a:pt x="20698" y="18641"/>
                        <a:pt x="21600" y="21600"/>
                      </a:cubicBezTo>
                    </a:path>
                  </a:pathLst>
                </a:custGeom>
                <a:noFill/>
                <a:ln w="25400" cap="flat">
                  <a:solidFill>
                    <a:srgbClr val="B51A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>
                      <a:solidFill>
                        <a:srgbClr val="F3F1DF"/>
                      </a:solidFill>
                      <a:effectLst/>
                    </a:defRPr>
                  </a:pPr>
                  <a:endParaRPr/>
                </a:p>
              </p:txBody>
            </p:sp>
            <p:sp>
              <p:nvSpPr>
                <p:cNvPr id="368" name="Shape 368"/>
                <p:cNvSpPr/>
                <p:nvPr/>
              </p:nvSpPr>
              <p:spPr>
                <a:xfrm rot="17833336" flipH="1">
                  <a:off x="598128" y="162284"/>
                  <a:ext cx="532299" cy="105901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3131" y="392"/>
                        <a:pt x="8652" y="2481"/>
                        <a:pt x="13153" y="7081"/>
                      </a:cubicBezTo>
                      <a:cubicBezTo>
                        <a:pt x="17488" y="11510"/>
                        <a:pt x="20698" y="18641"/>
                        <a:pt x="21600" y="21600"/>
                      </a:cubicBezTo>
                    </a:path>
                  </a:pathLst>
                </a:custGeom>
                <a:noFill/>
                <a:ln w="25400" cap="flat">
                  <a:solidFill>
                    <a:srgbClr val="A77B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>
                      <a:solidFill>
                        <a:srgbClr val="F3F1DF"/>
                      </a:solidFill>
                      <a:effectLst/>
                    </a:defRPr>
                  </a:pPr>
                  <a:endParaRPr/>
                </a:p>
              </p:txBody>
            </p:sp>
            <p:sp>
              <p:nvSpPr>
                <p:cNvPr id="369" name="Shape 369"/>
                <p:cNvSpPr/>
                <p:nvPr/>
              </p:nvSpPr>
              <p:spPr>
                <a:xfrm rot="17833336" flipH="1">
                  <a:off x="326456" y="-50617"/>
                  <a:ext cx="532299" cy="105901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3131" y="392"/>
                        <a:pt x="8652" y="2481"/>
                        <a:pt x="13153" y="7081"/>
                      </a:cubicBezTo>
                      <a:cubicBezTo>
                        <a:pt x="17488" y="11510"/>
                        <a:pt x="20698" y="18641"/>
                        <a:pt x="21600" y="21600"/>
                      </a:cubicBezTo>
                    </a:path>
                  </a:pathLst>
                </a:custGeom>
                <a:noFill/>
                <a:ln w="25400" cap="flat">
                  <a:solidFill>
                    <a:srgbClr val="A77B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>
                      <a:solidFill>
                        <a:srgbClr val="F3F1DF"/>
                      </a:solidFill>
                      <a:effectLst/>
                    </a:defRPr>
                  </a:pPr>
                  <a:endParaRPr/>
                </a:p>
              </p:txBody>
            </p:sp>
          </p:grpSp>
          <p:grpSp>
            <p:nvGrpSpPr>
              <p:cNvPr id="387" name="Group 387"/>
              <p:cNvGrpSpPr/>
              <p:nvPr/>
            </p:nvGrpSpPr>
            <p:grpSpPr>
              <a:xfrm>
                <a:off x="856206" y="242021"/>
                <a:ext cx="457201" cy="1689101"/>
                <a:chOff x="0" y="0"/>
                <a:chExt cx="457200" cy="1689100"/>
              </a:xfrm>
            </p:grpSpPr>
            <p:sp>
              <p:nvSpPr>
                <p:cNvPr id="371" name="Shape 371"/>
                <p:cNvSpPr/>
                <p:nvPr/>
              </p:nvSpPr>
              <p:spPr>
                <a:xfrm>
                  <a:off x="0" y="0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372" name="Shape 372"/>
                <p:cNvSpPr/>
                <p:nvPr/>
              </p:nvSpPr>
              <p:spPr>
                <a:xfrm>
                  <a:off x="0" y="108973"/>
                  <a:ext cx="457200" cy="108976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373" name="Shape 373"/>
                <p:cNvSpPr/>
                <p:nvPr/>
              </p:nvSpPr>
              <p:spPr>
                <a:xfrm>
                  <a:off x="0" y="204326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374" name="Shape 374"/>
                <p:cNvSpPr/>
                <p:nvPr/>
              </p:nvSpPr>
              <p:spPr>
                <a:xfrm>
                  <a:off x="0" y="313301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375" name="Shape 375"/>
                <p:cNvSpPr/>
                <p:nvPr/>
              </p:nvSpPr>
              <p:spPr>
                <a:xfrm>
                  <a:off x="0" y="422275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376" name="Shape 376"/>
                <p:cNvSpPr/>
                <p:nvPr/>
              </p:nvSpPr>
              <p:spPr>
                <a:xfrm>
                  <a:off x="0" y="531248"/>
                  <a:ext cx="457200" cy="108976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377" name="Shape 377"/>
                <p:cNvSpPr/>
                <p:nvPr/>
              </p:nvSpPr>
              <p:spPr>
                <a:xfrm>
                  <a:off x="0" y="626602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378" name="Shape 378"/>
                <p:cNvSpPr/>
                <p:nvPr/>
              </p:nvSpPr>
              <p:spPr>
                <a:xfrm>
                  <a:off x="0" y="735576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379" name="Shape 379"/>
                <p:cNvSpPr/>
                <p:nvPr/>
              </p:nvSpPr>
              <p:spPr>
                <a:xfrm>
                  <a:off x="0" y="844550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380" name="Shape 380"/>
                <p:cNvSpPr/>
                <p:nvPr/>
              </p:nvSpPr>
              <p:spPr>
                <a:xfrm>
                  <a:off x="0" y="953524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381" name="Shape 381"/>
                <p:cNvSpPr/>
                <p:nvPr/>
              </p:nvSpPr>
              <p:spPr>
                <a:xfrm>
                  <a:off x="0" y="1048877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382" name="Shape 382"/>
                <p:cNvSpPr/>
                <p:nvPr/>
              </p:nvSpPr>
              <p:spPr>
                <a:xfrm>
                  <a:off x="0" y="1157851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383" name="Shape 383"/>
                <p:cNvSpPr/>
                <p:nvPr/>
              </p:nvSpPr>
              <p:spPr>
                <a:xfrm>
                  <a:off x="0" y="1266825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384" name="Shape 384"/>
                <p:cNvSpPr/>
                <p:nvPr/>
              </p:nvSpPr>
              <p:spPr>
                <a:xfrm>
                  <a:off x="0" y="1375799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385" name="Shape 385"/>
                <p:cNvSpPr/>
                <p:nvPr/>
              </p:nvSpPr>
              <p:spPr>
                <a:xfrm>
                  <a:off x="0" y="1471152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386" name="Shape 386"/>
                <p:cNvSpPr/>
                <p:nvPr/>
              </p:nvSpPr>
              <p:spPr>
                <a:xfrm>
                  <a:off x="0" y="1580126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</p:grpSp>
        </p:grpSp>
        <p:sp>
          <p:nvSpPr>
            <p:cNvPr id="389" name="Shape 389"/>
            <p:cNvSpPr/>
            <p:nvPr/>
          </p:nvSpPr>
          <p:spPr>
            <a:xfrm>
              <a:off x="1300706" y="17091"/>
              <a:ext cx="2374902" cy="10213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marL="40639" marR="40639" defTabSz="914400">
                <a:defRPr sz="280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2000" dirty="0"/>
                <a:t>Basket of tracks</a:t>
              </a:r>
            </a:p>
          </p:txBody>
        </p:sp>
      </p:grpSp>
      <p:grpSp>
        <p:nvGrpSpPr>
          <p:cNvPr id="414" name="Group 414"/>
          <p:cNvGrpSpPr/>
          <p:nvPr/>
        </p:nvGrpSpPr>
        <p:grpSpPr>
          <a:xfrm>
            <a:off x="7396169" y="1305426"/>
            <a:ext cx="2191506" cy="1533328"/>
            <a:chOff x="-1" y="-249609"/>
            <a:chExt cx="3116807" cy="2180731"/>
          </a:xfrm>
        </p:grpSpPr>
        <p:grpSp>
          <p:nvGrpSpPr>
            <p:cNvPr id="412" name="Group 412"/>
            <p:cNvGrpSpPr/>
            <p:nvPr/>
          </p:nvGrpSpPr>
          <p:grpSpPr>
            <a:xfrm>
              <a:off x="-1" y="-1"/>
              <a:ext cx="1781018" cy="1931123"/>
              <a:chOff x="0" y="0"/>
              <a:chExt cx="1781016" cy="1931121"/>
            </a:xfrm>
          </p:grpSpPr>
          <p:grpSp>
            <p:nvGrpSpPr>
              <p:cNvPr id="394" name="Group 394"/>
              <p:cNvGrpSpPr/>
              <p:nvPr/>
            </p:nvGrpSpPr>
            <p:grpSpPr>
              <a:xfrm rot="343152">
                <a:off x="81541" y="76341"/>
                <a:ext cx="1617934" cy="1717327"/>
                <a:chOff x="0" y="0"/>
                <a:chExt cx="1617932" cy="1717325"/>
              </a:xfrm>
            </p:grpSpPr>
            <p:sp>
              <p:nvSpPr>
                <p:cNvPr id="391" name="Shape 391"/>
                <p:cNvSpPr/>
                <p:nvPr/>
              </p:nvSpPr>
              <p:spPr>
                <a:xfrm>
                  <a:off x="110389" y="654341"/>
                  <a:ext cx="1507544" cy="106298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3131" y="392"/>
                        <a:pt x="8652" y="2481"/>
                        <a:pt x="13153" y="7081"/>
                      </a:cubicBezTo>
                      <a:cubicBezTo>
                        <a:pt x="17488" y="11510"/>
                        <a:pt x="20698" y="18641"/>
                        <a:pt x="21600" y="21600"/>
                      </a:cubicBezTo>
                    </a:path>
                  </a:pathLst>
                </a:custGeom>
                <a:noFill/>
                <a:ln w="25400" cap="flat">
                  <a:solidFill>
                    <a:srgbClr val="B51A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>
                      <a:solidFill>
                        <a:srgbClr val="F3F1DF"/>
                      </a:solidFill>
                      <a:effectLst/>
                    </a:defRPr>
                  </a:pPr>
                  <a:endParaRPr/>
                </a:p>
              </p:txBody>
            </p:sp>
            <p:sp>
              <p:nvSpPr>
                <p:cNvPr id="392" name="Shape 392"/>
                <p:cNvSpPr/>
                <p:nvPr/>
              </p:nvSpPr>
              <p:spPr>
                <a:xfrm rot="17833336" flipH="1">
                  <a:off x="598128" y="162284"/>
                  <a:ext cx="532299" cy="105901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3131" y="392"/>
                        <a:pt x="8652" y="2481"/>
                        <a:pt x="13153" y="7081"/>
                      </a:cubicBezTo>
                      <a:cubicBezTo>
                        <a:pt x="17488" y="11510"/>
                        <a:pt x="20698" y="18641"/>
                        <a:pt x="21600" y="21600"/>
                      </a:cubicBezTo>
                    </a:path>
                  </a:pathLst>
                </a:custGeom>
                <a:noFill/>
                <a:ln w="25400" cap="flat">
                  <a:solidFill>
                    <a:srgbClr val="A77B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>
                      <a:solidFill>
                        <a:srgbClr val="F3F1DF"/>
                      </a:solidFill>
                      <a:effectLst/>
                    </a:defRPr>
                  </a:pPr>
                  <a:endParaRPr/>
                </a:p>
              </p:txBody>
            </p:sp>
            <p:sp>
              <p:nvSpPr>
                <p:cNvPr id="393" name="Shape 393"/>
                <p:cNvSpPr/>
                <p:nvPr/>
              </p:nvSpPr>
              <p:spPr>
                <a:xfrm rot="17833336" flipH="1">
                  <a:off x="326456" y="-50617"/>
                  <a:ext cx="532299" cy="105901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3131" y="392"/>
                        <a:pt x="8652" y="2481"/>
                        <a:pt x="13153" y="7081"/>
                      </a:cubicBezTo>
                      <a:cubicBezTo>
                        <a:pt x="17488" y="11510"/>
                        <a:pt x="20698" y="18641"/>
                        <a:pt x="21600" y="21600"/>
                      </a:cubicBezTo>
                    </a:path>
                  </a:pathLst>
                </a:custGeom>
                <a:noFill/>
                <a:ln w="25400" cap="flat">
                  <a:solidFill>
                    <a:srgbClr val="A77B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>
                      <a:solidFill>
                        <a:srgbClr val="F3F1DF"/>
                      </a:solidFill>
                      <a:effectLst/>
                    </a:defRPr>
                  </a:pPr>
                  <a:endParaRPr/>
                </a:p>
              </p:txBody>
            </p:sp>
          </p:grpSp>
          <p:grpSp>
            <p:nvGrpSpPr>
              <p:cNvPr id="411" name="Group 411"/>
              <p:cNvGrpSpPr/>
              <p:nvPr/>
            </p:nvGrpSpPr>
            <p:grpSpPr>
              <a:xfrm>
                <a:off x="856206" y="242021"/>
                <a:ext cx="457201" cy="1689101"/>
                <a:chOff x="0" y="0"/>
                <a:chExt cx="457200" cy="1689100"/>
              </a:xfrm>
            </p:grpSpPr>
            <p:sp>
              <p:nvSpPr>
                <p:cNvPr id="395" name="Shape 395"/>
                <p:cNvSpPr/>
                <p:nvPr/>
              </p:nvSpPr>
              <p:spPr>
                <a:xfrm>
                  <a:off x="0" y="0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396" name="Shape 396"/>
                <p:cNvSpPr/>
                <p:nvPr/>
              </p:nvSpPr>
              <p:spPr>
                <a:xfrm>
                  <a:off x="0" y="108973"/>
                  <a:ext cx="457200" cy="108976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397" name="Shape 397"/>
                <p:cNvSpPr/>
                <p:nvPr/>
              </p:nvSpPr>
              <p:spPr>
                <a:xfrm>
                  <a:off x="0" y="204326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398" name="Shape 398"/>
                <p:cNvSpPr/>
                <p:nvPr/>
              </p:nvSpPr>
              <p:spPr>
                <a:xfrm>
                  <a:off x="0" y="313301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399" name="Shape 399"/>
                <p:cNvSpPr/>
                <p:nvPr/>
              </p:nvSpPr>
              <p:spPr>
                <a:xfrm>
                  <a:off x="0" y="422275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400" name="Shape 400"/>
                <p:cNvSpPr/>
                <p:nvPr/>
              </p:nvSpPr>
              <p:spPr>
                <a:xfrm>
                  <a:off x="0" y="531248"/>
                  <a:ext cx="457200" cy="108976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401" name="Shape 401"/>
                <p:cNvSpPr/>
                <p:nvPr/>
              </p:nvSpPr>
              <p:spPr>
                <a:xfrm>
                  <a:off x="0" y="626602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402" name="Shape 402"/>
                <p:cNvSpPr/>
                <p:nvPr/>
              </p:nvSpPr>
              <p:spPr>
                <a:xfrm>
                  <a:off x="0" y="735576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403" name="Shape 403"/>
                <p:cNvSpPr/>
                <p:nvPr/>
              </p:nvSpPr>
              <p:spPr>
                <a:xfrm>
                  <a:off x="0" y="844550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404" name="Shape 404"/>
                <p:cNvSpPr/>
                <p:nvPr/>
              </p:nvSpPr>
              <p:spPr>
                <a:xfrm>
                  <a:off x="0" y="953524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405" name="Shape 405"/>
                <p:cNvSpPr/>
                <p:nvPr/>
              </p:nvSpPr>
              <p:spPr>
                <a:xfrm>
                  <a:off x="0" y="1048877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406" name="Shape 406"/>
                <p:cNvSpPr/>
                <p:nvPr/>
              </p:nvSpPr>
              <p:spPr>
                <a:xfrm>
                  <a:off x="0" y="1157851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407" name="Shape 407"/>
                <p:cNvSpPr/>
                <p:nvPr/>
              </p:nvSpPr>
              <p:spPr>
                <a:xfrm>
                  <a:off x="0" y="1266825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408" name="Shape 408"/>
                <p:cNvSpPr/>
                <p:nvPr/>
              </p:nvSpPr>
              <p:spPr>
                <a:xfrm>
                  <a:off x="0" y="1375799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409" name="Shape 409"/>
                <p:cNvSpPr/>
                <p:nvPr/>
              </p:nvSpPr>
              <p:spPr>
                <a:xfrm>
                  <a:off x="0" y="1471152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410" name="Shape 410"/>
                <p:cNvSpPr/>
                <p:nvPr/>
              </p:nvSpPr>
              <p:spPr>
                <a:xfrm>
                  <a:off x="0" y="1580126"/>
                  <a:ext cx="457200" cy="108975"/>
                </a:xfrm>
                <a:prstGeom prst="rect">
                  <a:avLst/>
                </a:prstGeom>
                <a:solidFill>
                  <a:srgbClr val="AAAAAA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</p:grpSp>
        </p:grpSp>
        <p:sp>
          <p:nvSpPr>
            <p:cNvPr id="413" name="Shape 413"/>
            <p:cNvSpPr/>
            <p:nvPr/>
          </p:nvSpPr>
          <p:spPr>
            <a:xfrm>
              <a:off x="1300706" y="-249609"/>
              <a:ext cx="1816100" cy="10213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marL="40639" marR="40639" defTabSz="914400">
                <a:defRPr sz="28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2000" dirty="0"/>
                <a:t>Basket of tracks</a:t>
              </a:r>
            </a:p>
          </p:txBody>
        </p:sp>
      </p:grpSp>
      <p:sp>
        <p:nvSpPr>
          <p:cNvPr id="415" name="Shape 415"/>
          <p:cNvSpPr/>
          <p:nvPr/>
        </p:nvSpPr>
        <p:spPr>
          <a:xfrm>
            <a:off x="6334462" y="4834009"/>
            <a:ext cx="1975281" cy="400017"/>
          </a:xfrm>
          <a:prstGeom prst="roundRect">
            <a:avLst>
              <a:gd name="adj" fmla="val 33485"/>
            </a:avLst>
          </a:prstGeom>
          <a:solidFill>
            <a:srgbClr val="FFFFFF"/>
          </a:solidFill>
          <a:ln>
            <a:solidFill>
              <a:srgbClr val="0000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7" tIns="35717" rIns="35717" bIns="35717" anchor="ctr"/>
          <a:lstStyle>
            <a:lvl1pPr marL="40639" marR="40639" defTabSz="914400">
              <a:lnSpc>
                <a:spcPct val="70000"/>
              </a:lnSpc>
              <a:defRPr sz="3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>
                <a:effectLst/>
              </a:defRPr>
            </a:pPr>
            <a:r>
              <a:rPr sz="2000" dirty="0"/>
              <a:t>x-sections</a:t>
            </a:r>
          </a:p>
        </p:txBody>
      </p:sp>
      <p:sp>
        <p:nvSpPr>
          <p:cNvPr id="416" name="Shape 416"/>
          <p:cNvSpPr/>
          <p:nvPr/>
        </p:nvSpPr>
        <p:spPr>
          <a:xfrm>
            <a:off x="8469197" y="5571367"/>
            <a:ext cx="1518047" cy="437555"/>
          </a:xfrm>
          <a:prstGeom prst="roundRect">
            <a:avLst>
              <a:gd name="adj" fmla="val 30612"/>
            </a:avLst>
          </a:prstGeom>
          <a:solidFill>
            <a:srgbClr val="FFFFFF"/>
          </a:solidFill>
          <a:ln>
            <a:solidFill>
              <a:srgbClr val="0000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7" tIns="35717" rIns="35717" bIns="35717" anchor="ctr"/>
          <a:lstStyle>
            <a:lvl1pPr marL="40639" marR="40639" defTabSz="914400">
              <a:lnSpc>
                <a:spcPct val="100000"/>
              </a:lnSpc>
              <a:defRPr sz="3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>
                <a:effectLst/>
              </a:defRPr>
            </a:pPr>
            <a:r>
              <a:rPr sz="2000" dirty="0"/>
              <a:t>Reactions</a:t>
            </a:r>
          </a:p>
        </p:txBody>
      </p:sp>
      <p:sp>
        <p:nvSpPr>
          <p:cNvPr id="417" name="Shape 417"/>
          <p:cNvSpPr/>
          <p:nvPr/>
        </p:nvSpPr>
        <p:spPr>
          <a:xfrm flipV="1">
            <a:off x="7294881" y="4036220"/>
            <a:ext cx="1393451" cy="716817"/>
          </a:xfrm>
          <a:prstGeom prst="line">
            <a:avLst/>
          </a:prstGeom>
          <a:ln w="25400">
            <a:solidFill>
              <a:srgbClr val="FF40FF"/>
            </a:solidFill>
            <a:headEnd type="stealth"/>
          </a:ln>
        </p:spPr>
        <p:txBody>
          <a:bodyPr lIns="35717" tIns="35717" rIns="35717" bIns="35717" anchor="ctr"/>
          <a:lstStyle/>
          <a:p>
            <a:pPr>
              <a:lnSpc>
                <a:spcPct val="100000"/>
              </a:lnSpc>
              <a:defRPr>
                <a:effectLst/>
              </a:defRPr>
            </a:pPr>
            <a:endParaRPr/>
          </a:p>
        </p:txBody>
      </p:sp>
      <p:sp>
        <p:nvSpPr>
          <p:cNvPr id="418" name="Shape 418"/>
          <p:cNvSpPr/>
          <p:nvPr/>
        </p:nvSpPr>
        <p:spPr>
          <a:xfrm flipH="1" flipV="1">
            <a:off x="8748118" y="4045149"/>
            <a:ext cx="268019" cy="1401336"/>
          </a:xfrm>
          <a:prstGeom prst="line">
            <a:avLst/>
          </a:prstGeom>
          <a:ln w="25400">
            <a:solidFill>
              <a:srgbClr val="FF40FF"/>
            </a:solidFill>
            <a:headEnd type="stealth"/>
            <a:tailEnd type="triangle"/>
          </a:ln>
        </p:spPr>
        <p:txBody>
          <a:bodyPr lIns="35717" tIns="35717" rIns="35717" bIns="35717" anchor="ctr"/>
          <a:lstStyle/>
          <a:p>
            <a:pPr>
              <a:lnSpc>
                <a:spcPct val="100000"/>
              </a:lnSpc>
              <a:defRPr>
                <a:effectLst/>
              </a:defRPr>
            </a:pPr>
            <a:endParaRPr/>
          </a:p>
        </p:txBody>
      </p:sp>
      <p:grpSp>
        <p:nvGrpSpPr>
          <p:cNvPr id="440" name="Group 440"/>
          <p:cNvGrpSpPr/>
          <p:nvPr/>
        </p:nvGrpSpPr>
        <p:grpSpPr>
          <a:xfrm>
            <a:off x="5310705" y="4131633"/>
            <a:ext cx="1252278" cy="1357821"/>
            <a:chOff x="0" y="0"/>
            <a:chExt cx="1781016" cy="1931121"/>
          </a:xfrm>
        </p:grpSpPr>
        <p:grpSp>
          <p:nvGrpSpPr>
            <p:cNvPr id="422" name="Group 422"/>
            <p:cNvGrpSpPr/>
            <p:nvPr/>
          </p:nvGrpSpPr>
          <p:grpSpPr>
            <a:xfrm rot="343152">
              <a:off x="81541" y="76341"/>
              <a:ext cx="1617934" cy="1717327"/>
              <a:chOff x="0" y="0"/>
              <a:chExt cx="1617932" cy="1717325"/>
            </a:xfrm>
          </p:grpSpPr>
          <p:sp>
            <p:nvSpPr>
              <p:cNvPr id="419" name="Shape 419"/>
              <p:cNvSpPr/>
              <p:nvPr/>
            </p:nvSpPr>
            <p:spPr>
              <a:xfrm>
                <a:off x="110389" y="654341"/>
                <a:ext cx="1507544" cy="10629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3131" y="392"/>
                      <a:pt x="8652" y="2481"/>
                      <a:pt x="13153" y="7081"/>
                    </a:cubicBezTo>
                    <a:cubicBezTo>
                      <a:pt x="17488" y="11510"/>
                      <a:pt x="20698" y="18641"/>
                      <a:pt x="21600" y="21600"/>
                    </a:cubicBezTo>
                  </a:path>
                </a:pathLst>
              </a:custGeom>
              <a:noFill/>
              <a:ln w="25400" cap="flat">
                <a:solidFill>
                  <a:srgbClr val="B51A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lnSpc>
                    <a:spcPct val="100000"/>
                  </a:lnSpc>
                  <a:defRPr>
                    <a:solidFill>
                      <a:srgbClr val="F3F1DF"/>
                    </a:solidFill>
                    <a:effectLst/>
                  </a:defRPr>
                </a:pPr>
                <a:endParaRPr/>
              </a:p>
            </p:txBody>
          </p:sp>
          <p:sp>
            <p:nvSpPr>
              <p:cNvPr id="420" name="Shape 420"/>
              <p:cNvSpPr/>
              <p:nvPr/>
            </p:nvSpPr>
            <p:spPr>
              <a:xfrm rot="17833336" flipH="1">
                <a:off x="598128" y="162284"/>
                <a:ext cx="532299" cy="10590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3131" y="392"/>
                      <a:pt x="8652" y="2481"/>
                      <a:pt x="13153" y="7081"/>
                    </a:cubicBezTo>
                    <a:cubicBezTo>
                      <a:pt x="17488" y="11510"/>
                      <a:pt x="20698" y="18641"/>
                      <a:pt x="21600" y="21600"/>
                    </a:cubicBezTo>
                  </a:path>
                </a:pathLst>
              </a:custGeom>
              <a:noFill/>
              <a:ln w="25400" cap="flat">
                <a:solidFill>
                  <a:srgbClr val="A77B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lnSpc>
                    <a:spcPct val="100000"/>
                  </a:lnSpc>
                  <a:defRPr>
                    <a:solidFill>
                      <a:srgbClr val="F3F1DF"/>
                    </a:solidFill>
                    <a:effectLst/>
                  </a:defRPr>
                </a:pPr>
                <a:endParaRPr/>
              </a:p>
            </p:txBody>
          </p:sp>
          <p:sp>
            <p:nvSpPr>
              <p:cNvPr id="421" name="Shape 421"/>
              <p:cNvSpPr/>
              <p:nvPr/>
            </p:nvSpPr>
            <p:spPr>
              <a:xfrm rot="17833336" flipH="1">
                <a:off x="326456" y="-50617"/>
                <a:ext cx="532299" cy="10590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3131" y="392"/>
                      <a:pt x="8652" y="2481"/>
                      <a:pt x="13153" y="7081"/>
                    </a:cubicBezTo>
                    <a:cubicBezTo>
                      <a:pt x="17488" y="11510"/>
                      <a:pt x="20698" y="18641"/>
                      <a:pt x="21600" y="21600"/>
                    </a:cubicBezTo>
                  </a:path>
                </a:pathLst>
              </a:custGeom>
              <a:noFill/>
              <a:ln w="25400" cap="flat">
                <a:solidFill>
                  <a:srgbClr val="A77B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lnSpc>
                    <a:spcPct val="100000"/>
                  </a:lnSpc>
                  <a:defRPr>
                    <a:solidFill>
                      <a:srgbClr val="F3F1DF"/>
                    </a:solidFill>
                    <a:effectLst/>
                  </a:defRPr>
                </a:pPr>
                <a:endParaRPr/>
              </a:p>
            </p:txBody>
          </p:sp>
        </p:grpSp>
        <p:grpSp>
          <p:nvGrpSpPr>
            <p:cNvPr id="439" name="Group 439"/>
            <p:cNvGrpSpPr/>
            <p:nvPr/>
          </p:nvGrpSpPr>
          <p:grpSpPr>
            <a:xfrm>
              <a:off x="856206" y="242021"/>
              <a:ext cx="457201" cy="1689101"/>
              <a:chOff x="0" y="0"/>
              <a:chExt cx="457200" cy="1689100"/>
            </a:xfrm>
          </p:grpSpPr>
          <p:sp>
            <p:nvSpPr>
              <p:cNvPr id="423" name="Shape 423"/>
              <p:cNvSpPr/>
              <p:nvPr/>
            </p:nvSpPr>
            <p:spPr>
              <a:xfrm>
                <a:off x="0" y="0"/>
                <a:ext cx="457200" cy="108975"/>
              </a:xfrm>
              <a:prstGeom prst="rect">
                <a:avLst/>
              </a:prstGeom>
              <a:solidFill>
                <a:srgbClr val="AAAAAA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28573" marR="28573" defTabSz="642915">
                  <a:defRPr sz="3400"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sz="3400"/>
              </a:p>
            </p:txBody>
          </p:sp>
          <p:sp>
            <p:nvSpPr>
              <p:cNvPr id="424" name="Shape 424"/>
              <p:cNvSpPr/>
              <p:nvPr/>
            </p:nvSpPr>
            <p:spPr>
              <a:xfrm>
                <a:off x="0" y="108973"/>
                <a:ext cx="457200" cy="108976"/>
              </a:xfrm>
              <a:prstGeom prst="rect">
                <a:avLst/>
              </a:prstGeom>
              <a:solidFill>
                <a:srgbClr val="AAAAAA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28573" marR="28573" defTabSz="642915">
                  <a:defRPr sz="3400"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sz="3400"/>
              </a:p>
            </p:txBody>
          </p:sp>
          <p:sp>
            <p:nvSpPr>
              <p:cNvPr id="425" name="Shape 425"/>
              <p:cNvSpPr/>
              <p:nvPr/>
            </p:nvSpPr>
            <p:spPr>
              <a:xfrm>
                <a:off x="0" y="204326"/>
                <a:ext cx="457200" cy="108975"/>
              </a:xfrm>
              <a:prstGeom prst="rect">
                <a:avLst/>
              </a:prstGeom>
              <a:solidFill>
                <a:srgbClr val="AAAAAA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28573" marR="28573" defTabSz="642915">
                  <a:defRPr sz="3400"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sz="3400"/>
              </a:p>
            </p:txBody>
          </p:sp>
          <p:sp>
            <p:nvSpPr>
              <p:cNvPr id="426" name="Shape 426"/>
              <p:cNvSpPr/>
              <p:nvPr/>
            </p:nvSpPr>
            <p:spPr>
              <a:xfrm>
                <a:off x="0" y="313301"/>
                <a:ext cx="457200" cy="108975"/>
              </a:xfrm>
              <a:prstGeom prst="rect">
                <a:avLst/>
              </a:prstGeom>
              <a:solidFill>
                <a:srgbClr val="AAAAAA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28573" marR="28573" defTabSz="642915">
                  <a:defRPr sz="3400"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sz="3400"/>
              </a:p>
            </p:txBody>
          </p:sp>
          <p:sp>
            <p:nvSpPr>
              <p:cNvPr id="427" name="Shape 427"/>
              <p:cNvSpPr/>
              <p:nvPr/>
            </p:nvSpPr>
            <p:spPr>
              <a:xfrm>
                <a:off x="0" y="422275"/>
                <a:ext cx="457200" cy="108975"/>
              </a:xfrm>
              <a:prstGeom prst="rect">
                <a:avLst/>
              </a:prstGeom>
              <a:solidFill>
                <a:srgbClr val="AAAAAA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28573" marR="28573" defTabSz="642915">
                  <a:defRPr sz="3400"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sz="3400"/>
              </a:p>
            </p:txBody>
          </p:sp>
          <p:sp>
            <p:nvSpPr>
              <p:cNvPr id="428" name="Shape 428"/>
              <p:cNvSpPr/>
              <p:nvPr/>
            </p:nvSpPr>
            <p:spPr>
              <a:xfrm>
                <a:off x="0" y="531248"/>
                <a:ext cx="457200" cy="108976"/>
              </a:xfrm>
              <a:prstGeom prst="rect">
                <a:avLst/>
              </a:prstGeom>
              <a:solidFill>
                <a:srgbClr val="AAAAAA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28573" marR="28573" defTabSz="642915">
                  <a:defRPr sz="3400"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sz="3400"/>
              </a:p>
            </p:txBody>
          </p:sp>
          <p:sp>
            <p:nvSpPr>
              <p:cNvPr id="429" name="Shape 429"/>
              <p:cNvSpPr/>
              <p:nvPr/>
            </p:nvSpPr>
            <p:spPr>
              <a:xfrm>
                <a:off x="0" y="626602"/>
                <a:ext cx="457200" cy="108975"/>
              </a:xfrm>
              <a:prstGeom prst="rect">
                <a:avLst/>
              </a:prstGeom>
              <a:solidFill>
                <a:srgbClr val="AAAAAA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28573" marR="28573" defTabSz="642915">
                  <a:defRPr sz="3400"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sz="3400"/>
              </a:p>
            </p:txBody>
          </p:sp>
          <p:sp>
            <p:nvSpPr>
              <p:cNvPr id="430" name="Shape 430"/>
              <p:cNvSpPr/>
              <p:nvPr/>
            </p:nvSpPr>
            <p:spPr>
              <a:xfrm>
                <a:off x="0" y="735576"/>
                <a:ext cx="457200" cy="108975"/>
              </a:xfrm>
              <a:prstGeom prst="rect">
                <a:avLst/>
              </a:prstGeom>
              <a:solidFill>
                <a:srgbClr val="AAAAAA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28573" marR="28573" defTabSz="642915">
                  <a:defRPr sz="3400"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sz="3400"/>
              </a:p>
            </p:txBody>
          </p:sp>
          <p:sp>
            <p:nvSpPr>
              <p:cNvPr id="431" name="Shape 431"/>
              <p:cNvSpPr/>
              <p:nvPr/>
            </p:nvSpPr>
            <p:spPr>
              <a:xfrm>
                <a:off x="0" y="844550"/>
                <a:ext cx="457200" cy="108975"/>
              </a:xfrm>
              <a:prstGeom prst="rect">
                <a:avLst/>
              </a:prstGeom>
              <a:solidFill>
                <a:srgbClr val="AAAAAA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28573" marR="28573" defTabSz="642915">
                  <a:defRPr sz="3400"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sz="3400"/>
              </a:p>
            </p:txBody>
          </p:sp>
          <p:sp>
            <p:nvSpPr>
              <p:cNvPr id="432" name="Shape 432"/>
              <p:cNvSpPr/>
              <p:nvPr/>
            </p:nvSpPr>
            <p:spPr>
              <a:xfrm>
                <a:off x="0" y="953524"/>
                <a:ext cx="457200" cy="108975"/>
              </a:xfrm>
              <a:prstGeom prst="rect">
                <a:avLst/>
              </a:prstGeom>
              <a:solidFill>
                <a:srgbClr val="AAAAAA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28573" marR="28573" defTabSz="642915">
                  <a:defRPr sz="3400"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sz="3400"/>
              </a:p>
            </p:txBody>
          </p:sp>
          <p:sp>
            <p:nvSpPr>
              <p:cNvPr id="433" name="Shape 433"/>
              <p:cNvSpPr/>
              <p:nvPr/>
            </p:nvSpPr>
            <p:spPr>
              <a:xfrm>
                <a:off x="0" y="1048877"/>
                <a:ext cx="457200" cy="108975"/>
              </a:xfrm>
              <a:prstGeom prst="rect">
                <a:avLst/>
              </a:prstGeom>
              <a:solidFill>
                <a:srgbClr val="AAAAAA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28573" marR="28573" defTabSz="642915">
                  <a:defRPr sz="3400"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sz="3400"/>
              </a:p>
            </p:txBody>
          </p:sp>
          <p:sp>
            <p:nvSpPr>
              <p:cNvPr id="434" name="Shape 434"/>
              <p:cNvSpPr/>
              <p:nvPr/>
            </p:nvSpPr>
            <p:spPr>
              <a:xfrm>
                <a:off x="0" y="1157851"/>
                <a:ext cx="457200" cy="108975"/>
              </a:xfrm>
              <a:prstGeom prst="rect">
                <a:avLst/>
              </a:prstGeom>
              <a:solidFill>
                <a:srgbClr val="AAAAAA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28573" marR="28573" defTabSz="642915">
                  <a:defRPr sz="3400"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sz="3400"/>
              </a:p>
            </p:txBody>
          </p:sp>
          <p:sp>
            <p:nvSpPr>
              <p:cNvPr id="435" name="Shape 435"/>
              <p:cNvSpPr/>
              <p:nvPr/>
            </p:nvSpPr>
            <p:spPr>
              <a:xfrm>
                <a:off x="0" y="1266825"/>
                <a:ext cx="457200" cy="108975"/>
              </a:xfrm>
              <a:prstGeom prst="rect">
                <a:avLst/>
              </a:prstGeom>
              <a:solidFill>
                <a:srgbClr val="AAAAAA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28573" marR="28573" defTabSz="642915">
                  <a:defRPr sz="3400"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sz="3400"/>
              </a:p>
            </p:txBody>
          </p:sp>
          <p:sp>
            <p:nvSpPr>
              <p:cNvPr id="436" name="Shape 436"/>
              <p:cNvSpPr/>
              <p:nvPr/>
            </p:nvSpPr>
            <p:spPr>
              <a:xfrm>
                <a:off x="0" y="1375799"/>
                <a:ext cx="457200" cy="108975"/>
              </a:xfrm>
              <a:prstGeom prst="rect">
                <a:avLst/>
              </a:prstGeom>
              <a:solidFill>
                <a:srgbClr val="AAAAAA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28573" marR="28573" defTabSz="642915">
                  <a:defRPr sz="3400"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sz="3400"/>
              </a:p>
            </p:txBody>
          </p:sp>
          <p:sp>
            <p:nvSpPr>
              <p:cNvPr id="437" name="Shape 437"/>
              <p:cNvSpPr/>
              <p:nvPr/>
            </p:nvSpPr>
            <p:spPr>
              <a:xfrm>
                <a:off x="0" y="1471152"/>
                <a:ext cx="457200" cy="108975"/>
              </a:xfrm>
              <a:prstGeom prst="rect">
                <a:avLst/>
              </a:prstGeom>
              <a:solidFill>
                <a:srgbClr val="AAAAAA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28573" marR="28573" defTabSz="642915">
                  <a:defRPr sz="3400"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sz="3400"/>
              </a:p>
            </p:txBody>
          </p:sp>
          <p:sp>
            <p:nvSpPr>
              <p:cNvPr id="438" name="Shape 438"/>
              <p:cNvSpPr/>
              <p:nvPr/>
            </p:nvSpPr>
            <p:spPr>
              <a:xfrm>
                <a:off x="0" y="1580126"/>
                <a:ext cx="457200" cy="108975"/>
              </a:xfrm>
              <a:prstGeom prst="rect">
                <a:avLst/>
              </a:prstGeom>
              <a:solidFill>
                <a:srgbClr val="AAAAAA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28573" marR="28573" defTabSz="642915">
                  <a:defRPr sz="3400"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sz="3400"/>
              </a:p>
            </p:txBody>
          </p:sp>
        </p:grpSp>
      </p:grpSp>
      <p:pic>
        <p:nvPicPr>
          <p:cNvPr id="441" name="droppedImag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980733" y="5231380"/>
            <a:ext cx="2324982" cy="1455539"/>
          </a:xfrm>
          <a:prstGeom prst="rect">
            <a:avLst/>
          </a:prstGeom>
        </p:spPr>
      </p:pic>
      <p:sp>
        <p:nvSpPr>
          <p:cNvPr id="442" name="Shape 442"/>
          <p:cNvSpPr/>
          <p:nvPr/>
        </p:nvSpPr>
        <p:spPr>
          <a:xfrm rot="10800000" flipH="1">
            <a:off x="6408540" y="3518043"/>
            <a:ext cx="1249945" cy="1765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9302" extrusionOk="0">
                <a:moveTo>
                  <a:pt x="0" y="2070"/>
                </a:moveTo>
                <a:cubicBezTo>
                  <a:pt x="6902" y="666"/>
                  <a:pt x="3318" y="17319"/>
                  <a:pt x="10025" y="4291"/>
                </a:cubicBezTo>
                <a:cubicBezTo>
                  <a:pt x="14438" y="-4281"/>
                  <a:pt x="9835" y="2775"/>
                  <a:pt x="21600" y="1985"/>
                </a:cubicBezTo>
              </a:path>
            </a:pathLst>
          </a:custGeom>
          <a:ln w="25400">
            <a:solidFill>
              <a:srgbClr val="FF40FF"/>
            </a:solidFill>
            <a:headEnd type="triangle"/>
          </a:ln>
        </p:spPr>
        <p:txBody>
          <a:bodyPr lIns="35717" tIns="35717" rIns="35717" bIns="35717" anchor="ctr"/>
          <a:lstStyle/>
          <a:p>
            <a:pPr>
              <a:lnSpc>
                <a:spcPct val="100000"/>
              </a:lnSpc>
              <a:defRPr>
                <a:solidFill>
                  <a:srgbClr val="F3F1DF"/>
                </a:solidFill>
                <a:effectLst/>
              </a:defRPr>
            </a:pPr>
            <a:endParaRPr/>
          </a:p>
        </p:txBody>
      </p:sp>
      <p:sp>
        <p:nvSpPr>
          <p:cNvPr id="443" name="Shape 443"/>
          <p:cNvSpPr/>
          <p:nvPr/>
        </p:nvSpPr>
        <p:spPr>
          <a:xfrm rot="10800000">
            <a:off x="4006454" y="3268267"/>
            <a:ext cx="1364621" cy="3460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8015" extrusionOk="0">
                <a:moveTo>
                  <a:pt x="0" y="18015"/>
                </a:moveTo>
                <a:cubicBezTo>
                  <a:pt x="7232" y="16840"/>
                  <a:pt x="2445" y="14501"/>
                  <a:pt x="9472" y="3592"/>
                </a:cubicBezTo>
                <a:cubicBezTo>
                  <a:pt x="14096" y="-3585"/>
                  <a:pt x="9273" y="2324"/>
                  <a:pt x="21600" y="1662"/>
                </a:cubicBezTo>
              </a:path>
            </a:pathLst>
          </a:custGeom>
          <a:ln w="25400">
            <a:solidFill>
              <a:srgbClr val="FF40FF"/>
            </a:solidFill>
            <a:headEnd type="triangle"/>
          </a:ln>
        </p:spPr>
        <p:txBody>
          <a:bodyPr lIns="35717" tIns="35717" rIns="35717" bIns="35717" anchor="ctr"/>
          <a:lstStyle/>
          <a:p>
            <a:pPr>
              <a:lnSpc>
                <a:spcPct val="100000"/>
              </a:lnSpc>
              <a:defRPr>
                <a:solidFill>
                  <a:srgbClr val="F3F1DF"/>
                </a:solidFill>
                <a:effectLst/>
              </a:defRPr>
            </a:pPr>
            <a:endParaRPr/>
          </a:p>
        </p:txBody>
      </p:sp>
      <p:sp>
        <p:nvSpPr>
          <p:cNvPr id="444" name="Shape 444"/>
          <p:cNvSpPr/>
          <p:nvPr/>
        </p:nvSpPr>
        <p:spPr>
          <a:xfrm>
            <a:off x="5466189" y="1650019"/>
            <a:ext cx="425841" cy="1260499"/>
          </a:xfrm>
          <a:prstGeom prst="line">
            <a:avLst/>
          </a:prstGeom>
          <a:ln w="25400">
            <a:solidFill>
              <a:srgbClr val="000000"/>
            </a:solidFill>
            <a:headEnd type="stealth"/>
          </a:ln>
        </p:spPr>
        <p:txBody>
          <a:bodyPr lIns="35717" tIns="35717" rIns="35717" bIns="35717" anchor="ctr"/>
          <a:lstStyle/>
          <a:p>
            <a:pPr>
              <a:lnSpc>
                <a:spcPct val="100000"/>
              </a:lnSpc>
              <a:defRPr>
                <a:effectLst/>
              </a:defRPr>
            </a:pPr>
            <a:endParaRPr/>
          </a:p>
        </p:txBody>
      </p:sp>
      <p:sp>
        <p:nvSpPr>
          <p:cNvPr id="445" name="Shape 445"/>
          <p:cNvSpPr/>
          <p:nvPr/>
        </p:nvSpPr>
        <p:spPr>
          <a:xfrm>
            <a:off x="5633435" y="1825107"/>
            <a:ext cx="271853" cy="1130476"/>
          </a:xfrm>
          <a:prstGeom prst="line">
            <a:avLst/>
          </a:prstGeom>
          <a:ln w="25400">
            <a:solidFill>
              <a:srgbClr val="000000"/>
            </a:solidFill>
            <a:headEnd type="stealth"/>
          </a:ln>
        </p:spPr>
        <p:txBody>
          <a:bodyPr lIns="35717" tIns="35717" rIns="35717" bIns="35717" anchor="ctr"/>
          <a:lstStyle/>
          <a:p>
            <a:pPr>
              <a:lnSpc>
                <a:spcPct val="100000"/>
              </a:lnSpc>
              <a:defRPr>
                <a:effectLst/>
              </a:defRPr>
            </a:pPr>
            <a:endParaRPr/>
          </a:p>
        </p:txBody>
      </p:sp>
      <p:sp>
        <p:nvSpPr>
          <p:cNvPr id="446" name="Shape 446"/>
          <p:cNvSpPr/>
          <p:nvPr/>
        </p:nvSpPr>
        <p:spPr>
          <a:xfrm>
            <a:off x="5744473" y="1900297"/>
            <a:ext cx="174620" cy="1080114"/>
          </a:xfrm>
          <a:prstGeom prst="line">
            <a:avLst/>
          </a:prstGeom>
          <a:ln w="25400">
            <a:solidFill>
              <a:srgbClr val="000000"/>
            </a:solidFill>
            <a:headEnd type="stealth"/>
          </a:ln>
        </p:spPr>
        <p:txBody>
          <a:bodyPr lIns="35717" tIns="35717" rIns="35717" bIns="35717" anchor="ctr"/>
          <a:lstStyle/>
          <a:p>
            <a:pPr>
              <a:lnSpc>
                <a:spcPct val="100000"/>
              </a:lnSpc>
              <a:defRPr>
                <a:effectLst/>
              </a:defRPr>
            </a:pPr>
            <a:endParaRPr/>
          </a:p>
        </p:txBody>
      </p:sp>
      <p:sp>
        <p:nvSpPr>
          <p:cNvPr id="447" name="Shape 447"/>
          <p:cNvSpPr/>
          <p:nvPr/>
        </p:nvSpPr>
        <p:spPr>
          <a:xfrm flipH="1">
            <a:off x="5909915" y="2111748"/>
            <a:ext cx="116453" cy="876627"/>
          </a:xfrm>
          <a:prstGeom prst="line">
            <a:avLst/>
          </a:prstGeom>
          <a:ln w="25400">
            <a:solidFill>
              <a:srgbClr val="000000"/>
            </a:solidFill>
            <a:headEnd type="stealth"/>
          </a:ln>
        </p:spPr>
        <p:txBody>
          <a:bodyPr lIns="35717" tIns="35717" rIns="35717" bIns="35717" anchor="ctr"/>
          <a:lstStyle/>
          <a:p>
            <a:pPr>
              <a:lnSpc>
                <a:spcPct val="100000"/>
              </a:lnSpc>
              <a:defRPr>
                <a:effectLst/>
              </a:defRPr>
            </a:pPr>
            <a:endParaRPr/>
          </a:p>
        </p:txBody>
      </p:sp>
      <p:sp>
        <p:nvSpPr>
          <p:cNvPr id="448" name="Shape 448"/>
          <p:cNvSpPr/>
          <p:nvPr/>
        </p:nvSpPr>
        <p:spPr>
          <a:xfrm>
            <a:off x="5868064" y="2039774"/>
            <a:ext cx="43106" cy="871999"/>
          </a:xfrm>
          <a:prstGeom prst="line">
            <a:avLst/>
          </a:prstGeom>
          <a:ln w="25400">
            <a:solidFill>
              <a:srgbClr val="000000"/>
            </a:solidFill>
            <a:headEnd type="stealth"/>
          </a:ln>
        </p:spPr>
        <p:txBody>
          <a:bodyPr lIns="35717" tIns="35717" rIns="35717" bIns="35717" anchor="ctr"/>
          <a:lstStyle/>
          <a:p>
            <a:pPr>
              <a:lnSpc>
                <a:spcPct val="100000"/>
              </a:lnSpc>
              <a:defRPr>
                <a:effectLst/>
              </a:defRPr>
            </a:pPr>
            <a:endParaRPr/>
          </a:p>
        </p:txBody>
      </p:sp>
      <p:grpSp>
        <p:nvGrpSpPr>
          <p:cNvPr id="603" name="Group 603"/>
          <p:cNvGrpSpPr/>
          <p:nvPr/>
        </p:nvGrpSpPr>
        <p:grpSpPr>
          <a:xfrm>
            <a:off x="4860140" y="2311394"/>
            <a:ext cx="1788059" cy="1893602"/>
            <a:chOff x="0" y="0"/>
            <a:chExt cx="2543016" cy="2693121"/>
          </a:xfrm>
        </p:grpSpPr>
        <p:grpSp>
          <p:nvGrpSpPr>
            <p:cNvPr id="470" name="Group 470"/>
            <p:cNvGrpSpPr/>
            <p:nvPr/>
          </p:nvGrpSpPr>
          <p:grpSpPr>
            <a:xfrm>
              <a:off x="-1" y="-1"/>
              <a:ext cx="1781018" cy="1931123"/>
              <a:chOff x="0" y="0"/>
              <a:chExt cx="1781016" cy="1931121"/>
            </a:xfrm>
          </p:grpSpPr>
          <p:grpSp>
            <p:nvGrpSpPr>
              <p:cNvPr id="452" name="Group 452"/>
              <p:cNvGrpSpPr/>
              <p:nvPr/>
            </p:nvGrpSpPr>
            <p:grpSpPr>
              <a:xfrm rot="343152">
                <a:off x="81541" y="76341"/>
                <a:ext cx="1617934" cy="1717327"/>
                <a:chOff x="0" y="0"/>
                <a:chExt cx="1617932" cy="1717325"/>
              </a:xfrm>
            </p:grpSpPr>
            <p:sp>
              <p:nvSpPr>
                <p:cNvPr id="449" name="Shape 449"/>
                <p:cNvSpPr/>
                <p:nvPr/>
              </p:nvSpPr>
              <p:spPr>
                <a:xfrm>
                  <a:off x="110389" y="654341"/>
                  <a:ext cx="1507544" cy="106298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3131" y="392"/>
                        <a:pt x="8652" y="2481"/>
                        <a:pt x="13153" y="7081"/>
                      </a:cubicBezTo>
                      <a:cubicBezTo>
                        <a:pt x="17488" y="11510"/>
                        <a:pt x="20698" y="18641"/>
                        <a:pt x="21600" y="21600"/>
                      </a:cubicBezTo>
                    </a:path>
                  </a:pathLst>
                </a:custGeom>
                <a:noFill/>
                <a:ln w="25400" cap="flat">
                  <a:solidFill>
                    <a:srgbClr val="B51A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>
                      <a:solidFill>
                        <a:srgbClr val="F3F1DF"/>
                      </a:solidFill>
                      <a:effectLst/>
                    </a:defRPr>
                  </a:pPr>
                  <a:endParaRPr/>
                </a:p>
              </p:txBody>
            </p:sp>
            <p:sp>
              <p:nvSpPr>
                <p:cNvPr id="450" name="Shape 450"/>
                <p:cNvSpPr/>
                <p:nvPr/>
              </p:nvSpPr>
              <p:spPr>
                <a:xfrm rot="17833336" flipH="1">
                  <a:off x="598128" y="162284"/>
                  <a:ext cx="532299" cy="105901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3131" y="392"/>
                        <a:pt x="8652" y="2481"/>
                        <a:pt x="13153" y="7081"/>
                      </a:cubicBezTo>
                      <a:cubicBezTo>
                        <a:pt x="17488" y="11510"/>
                        <a:pt x="20698" y="18641"/>
                        <a:pt x="21600" y="21600"/>
                      </a:cubicBezTo>
                    </a:path>
                  </a:pathLst>
                </a:custGeom>
                <a:noFill/>
                <a:ln w="25400" cap="flat">
                  <a:solidFill>
                    <a:srgbClr val="A77B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>
                      <a:solidFill>
                        <a:srgbClr val="F3F1DF"/>
                      </a:solidFill>
                      <a:effectLst/>
                    </a:defRPr>
                  </a:pPr>
                  <a:endParaRPr/>
                </a:p>
              </p:txBody>
            </p:sp>
            <p:sp>
              <p:nvSpPr>
                <p:cNvPr id="451" name="Shape 451"/>
                <p:cNvSpPr/>
                <p:nvPr/>
              </p:nvSpPr>
              <p:spPr>
                <a:xfrm rot="17833336" flipH="1">
                  <a:off x="326456" y="-50617"/>
                  <a:ext cx="532299" cy="105901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3131" y="392"/>
                        <a:pt x="8652" y="2481"/>
                        <a:pt x="13153" y="7081"/>
                      </a:cubicBezTo>
                      <a:cubicBezTo>
                        <a:pt x="17488" y="11510"/>
                        <a:pt x="20698" y="18641"/>
                        <a:pt x="21600" y="21600"/>
                      </a:cubicBezTo>
                    </a:path>
                  </a:pathLst>
                </a:custGeom>
                <a:noFill/>
                <a:ln w="25400" cap="flat">
                  <a:solidFill>
                    <a:srgbClr val="A77B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>
                      <a:solidFill>
                        <a:srgbClr val="F3F1DF"/>
                      </a:solidFill>
                      <a:effectLst/>
                    </a:defRPr>
                  </a:pPr>
                  <a:endParaRPr/>
                </a:p>
              </p:txBody>
            </p:sp>
          </p:grpSp>
          <p:grpSp>
            <p:nvGrpSpPr>
              <p:cNvPr id="469" name="Group 469"/>
              <p:cNvGrpSpPr/>
              <p:nvPr/>
            </p:nvGrpSpPr>
            <p:grpSpPr>
              <a:xfrm>
                <a:off x="856206" y="242021"/>
                <a:ext cx="457201" cy="1689101"/>
                <a:chOff x="0" y="0"/>
                <a:chExt cx="457200" cy="1689100"/>
              </a:xfrm>
            </p:grpSpPr>
            <p:sp>
              <p:nvSpPr>
                <p:cNvPr id="453" name="Shape 453"/>
                <p:cNvSpPr/>
                <p:nvPr/>
              </p:nvSpPr>
              <p:spPr>
                <a:xfrm>
                  <a:off x="0" y="0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454" name="Shape 454"/>
                <p:cNvSpPr/>
                <p:nvPr/>
              </p:nvSpPr>
              <p:spPr>
                <a:xfrm>
                  <a:off x="0" y="108973"/>
                  <a:ext cx="457200" cy="108976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455" name="Shape 455"/>
                <p:cNvSpPr/>
                <p:nvPr/>
              </p:nvSpPr>
              <p:spPr>
                <a:xfrm>
                  <a:off x="0" y="204326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456" name="Shape 456"/>
                <p:cNvSpPr/>
                <p:nvPr/>
              </p:nvSpPr>
              <p:spPr>
                <a:xfrm>
                  <a:off x="0" y="313301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457" name="Shape 457"/>
                <p:cNvSpPr/>
                <p:nvPr/>
              </p:nvSpPr>
              <p:spPr>
                <a:xfrm>
                  <a:off x="0" y="422275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458" name="Shape 458"/>
                <p:cNvSpPr/>
                <p:nvPr/>
              </p:nvSpPr>
              <p:spPr>
                <a:xfrm>
                  <a:off x="0" y="531248"/>
                  <a:ext cx="457200" cy="108976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459" name="Shape 459"/>
                <p:cNvSpPr/>
                <p:nvPr/>
              </p:nvSpPr>
              <p:spPr>
                <a:xfrm>
                  <a:off x="0" y="626602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460" name="Shape 460"/>
                <p:cNvSpPr/>
                <p:nvPr/>
              </p:nvSpPr>
              <p:spPr>
                <a:xfrm>
                  <a:off x="0" y="735576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461" name="Shape 461"/>
                <p:cNvSpPr/>
                <p:nvPr/>
              </p:nvSpPr>
              <p:spPr>
                <a:xfrm>
                  <a:off x="0" y="844550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462" name="Shape 462"/>
                <p:cNvSpPr/>
                <p:nvPr/>
              </p:nvSpPr>
              <p:spPr>
                <a:xfrm>
                  <a:off x="0" y="953524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463" name="Shape 463"/>
                <p:cNvSpPr/>
                <p:nvPr/>
              </p:nvSpPr>
              <p:spPr>
                <a:xfrm>
                  <a:off x="0" y="1048877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464" name="Shape 464"/>
                <p:cNvSpPr/>
                <p:nvPr/>
              </p:nvSpPr>
              <p:spPr>
                <a:xfrm>
                  <a:off x="0" y="1157851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465" name="Shape 465"/>
                <p:cNvSpPr/>
                <p:nvPr/>
              </p:nvSpPr>
              <p:spPr>
                <a:xfrm>
                  <a:off x="0" y="1266825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466" name="Shape 466"/>
                <p:cNvSpPr/>
                <p:nvPr/>
              </p:nvSpPr>
              <p:spPr>
                <a:xfrm>
                  <a:off x="0" y="1375799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467" name="Shape 467"/>
                <p:cNvSpPr/>
                <p:nvPr/>
              </p:nvSpPr>
              <p:spPr>
                <a:xfrm>
                  <a:off x="0" y="1471152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468" name="Shape 468"/>
                <p:cNvSpPr/>
                <p:nvPr/>
              </p:nvSpPr>
              <p:spPr>
                <a:xfrm>
                  <a:off x="0" y="1580126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</p:grpSp>
        </p:grpSp>
        <p:grpSp>
          <p:nvGrpSpPr>
            <p:cNvPr id="492" name="Group 492"/>
            <p:cNvGrpSpPr/>
            <p:nvPr/>
          </p:nvGrpSpPr>
          <p:grpSpPr>
            <a:xfrm>
              <a:off x="126999" y="126999"/>
              <a:ext cx="1781018" cy="1931123"/>
              <a:chOff x="0" y="0"/>
              <a:chExt cx="1781016" cy="1931121"/>
            </a:xfrm>
          </p:grpSpPr>
          <p:grpSp>
            <p:nvGrpSpPr>
              <p:cNvPr id="474" name="Group 474"/>
              <p:cNvGrpSpPr/>
              <p:nvPr/>
            </p:nvGrpSpPr>
            <p:grpSpPr>
              <a:xfrm rot="343152">
                <a:off x="81541" y="76341"/>
                <a:ext cx="1617934" cy="1717327"/>
                <a:chOff x="0" y="0"/>
                <a:chExt cx="1617932" cy="1717325"/>
              </a:xfrm>
            </p:grpSpPr>
            <p:sp>
              <p:nvSpPr>
                <p:cNvPr id="471" name="Shape 471"/>
                <p:cNvSpPr/>
                <p:nvPr/>
              </p:nvSpPr>
              <p:spPr>
                <a:xfrm>
                  <a:off x="110389" y="654341"/>
                  <a:ext cx="1507544" cy="106298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3131" y="392"/>
                        <a:pt x="8652" y="2481"/>
                        <a:pt x="13153" y="7081"/>
                      </a:cubicBezTo>
                      <a:cubicBezTo>
                        <a:pt x="17488" y="11510"/>
                        <a:pt x="20698" y="18641"/>
                        <a:pt x="21600" y="21600"/>
                      </a:cubicBezTo>
                    </a:path>
                  </a:pathLst>
                </a:custGeom>
                <a:noFill/>
                <a:ln w="25400" cap="flat">
                  <a:solidFill>
                    <a:srgbClr val="B51A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>
                      <a:solidFill>
                        <a:srgbClr val="F3F1DF"/>
                      </a:solidFill>
                      <a:effectLst/>
                    </a:defRPr>
                  </a:pPr>
                  <a:endParaRPr/>
                </a:p>
              </p:txBody>
            </p:sp>
            <p:sp>
              <p:nvSpPr>
                <p:cNvPr id="472" name="Shape 472"/>
                <p:cNvSpPr/>
                <p:nvPr/>
              </p:nvSpPr>
              <p:spPr>
                <a:xfrm rot="17833336" flipH="1">
                  <a:off x="598128" y="162284"/>
                  <a:ext cx="532299" cy="105901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3131" y="392"/>
                        <a:pt x="8652" y="2481"/>
                        <a:pt x="13153" y="7081"/>
                      </a:cubicBezTo>
                      <a:cubicBezTo>
                        <a:pt x="17488" y="11510"/>
                        <a:pt x="20698" y="18641"/>
                        <a:pt x="21600" y="21600"/>
                      </a:cubicBezTo>
                    </a:path>
                  </a:pathLst>
                </a:custGeom>
                <a:noFill/>
                <a:ln w="25400" cap="flat">
                  <a:solidFill>
                    <a:srgbClr val="A77B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>
                      <a:solidFill>
                        <a:srgbClr val="F3F1DF"/>
                      </a:solidFill>
                      <a:effectLst/>
                    </a:defRPr>
                  </a:pPr>
                  <a:endParaRPr/>
                </a:p>
              </p:txBody>
            </p:sp>
            <p:sp>
              <p:nvSpPr>
                <p:cNvPr id="473" name="Shape 473"/>
                <p:cNvSpPr/>
                <p:nvPr/>
              </p:nvSpPr>
              <p:spPr>
                <a:xfrm rot="17833336" flipH="1">
                  <a:off x="326456" y="-50617"/>
                  <a:ext cx="532299" cy="105901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3131" y="392"/>
                        <a:pt x="8652" y="2481"/>
                        <a:pt x="13153" y="7081"/>
                      </a:cubicBezTo>
                      <a:cubicBezTo>
                        <a:pt x="17488" y="11510"/>
                        <a:pt x="20698" y="18641"/>
                        <a:pt x="21600" y="21600"/>
                      </a:cubicBezTo>
                    </a:path>
                  </a:pathLst>
                </a:custGeom>
                <a:noFill/>
                <a:ln w="25400" cap="flat">
                  <a:solidFill>
                    <a:srgbClr val="A77B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>
                      <a:solidFill>
                        <a:srgbClr val="F3F1DF"/>
                      </a:solidFill>
                      <a:effectLst/>
                    </a:defRPr>
                  </a:pPr>
                  <a:endParaRPr/>
                </a:p>
              </p:txBody>
            </p:sp>
          </p:grpSp>
          <p:grpSp>
            <p:nvGrpSpPr>
              <p:cNvPr id="491" name="Group 491"/>
              <p:cNvGrpSpPr/>
              <p:nvPr/>
            </p:nvGrpSpPr>
            <p:grpSpPr>
              <a:xfrm>
                <a:off x="856206" y="242021"/>
                <a:ext cx="457201" cy="1689101"/>
                <a:chOff x="0" y="0"/>
                <a:chExt cx="457200" cy="1689100"/>
              </a:xfrm>
            </p:grpSpPr>
            <p:sp>
              <p:nvSpPr>
                <p:cNvPr id="475" name="Shape 475"/>
                <p:cNvSpPr/>
                <p:nvPr/>
              </p:nvSpPr>
              <p:spPr>
                <a:xfrm>
                  <a:off x="0" y="0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476" name="Shape 476"/>
                <p:cNvSpPr/>
                <p:nvPr/>
              </p:nvSpPr>
              <p:spPr>
                <a:xfrm>
                  <a:off x="0" y="108973"/>
                  <a:ext cx="457200" cy="108976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477" name="Shape 477"/>
                <p:cNvSpPr/>
                <p:nvPr/>
              </p:nvSpPr>
              <p:spPr>
                <a:xfrm>
                  <a:off x="0" y="204326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478" name="Shape 478"/>
                <p:cNvSpPr/>
                <p:nvPr/>
              </p:nvSpPr>
              <p:spPr>
                <a:xfrm>
                  <a:off x="0" y="313301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479" name="Shape 479"/>
                <p:cNvSpPr/>
                <p:nvPr/>
              </p:nvSpPr>
              <p:spPr>
                <a:xfrm>
                  <a:off x="0" y="422275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480" name="Shape 480"/>
                <p:cNvSpPr/>
                <p:nvPr/>
              </p:nvSpPr>
              <p:spPr>
                <a:xfrm>
                  <a:off x="0" y="531248"/>
                  <a:ext cx="457200" cy="108976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481" name="Shape 481"/>
                <p:cNvSpPr/>
                <p:nvPr/>
              </p:nvSpPr>
              <p:spPr>
                <a:xfrm>
                  <a:off x="0" y="626602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482" name="Shape 482"/>
                <p:cNvSpPr/>
                <p:nvPr/>
              </p:nvSpPr>
              <p:spPr>
                <a:xfrm>
                  <a:off x="0" y="735576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483" name="Shape 483"/>
                <p:cNvSpPr/>
                <p:nvPr/>
              </p:nvSpPr>
              <p:spPr>
                <a:xfrm>
                  <a:off x="0" y="844550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484" name="Shape 484"/>
                <p:cNvSpPr/>
                <p:nvPr/>
              </p:nvSpPr>
              <p:spPr>
                <a:xfrm>
                  <a:off x="0" y="953524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485" name="Shape 485"/>
                <p:cNvSpPr/>
                <p:nvPr/>
              </p:nvSpPr>
              <p:spPr>
                <a:xfrm>
                  <a:off x="0" y="1048877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486" name="Shape 486"/>
                <p:cNvSpPr/>
                <p:nvPr/>
              </p:nvSpPr>
              <p:spPr>
                <a:xfrm>
                  <a:off x="0" y="1157851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487" name="Shape 487"/>
                <p:cNvSpPr/>
                <p:nvPr/>
              </p:nvSpPr>
              <p:spPr>
                <a:xfrm>
                  <a:off x="0" y="1266825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488" name="Shape 488"/>
                <p:cNvSpPr/>
                <p:nvPr/>
              </p:nvSpPr>
              <p:spPr>
                <a:xfrm>
                  <a:off x="0" y="1375799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489" name="Shape 489"/>
                <p:cNvSpPr/>
                <p:nvPr/>
              </p:nvSpPr>
              <p:spPr>
                <a:xfrm>
                  <a:off x="0" y="1471152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490" name="Shape 490"/>
                <p:cNvSpPr/>
                <p:nvPr/>
              </p:nvSpPr>
              <p:spPr>
                <a:xfrm>
                  <a:off x="0" y="1580126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</p:grpSp>
        </p:grpSp>
        <p:grpSp>
          <p:nvGrpSpPr>
            <p:cNvPr id="514" name="Group 514"/>
            <p:cNvGrpSpPr/>
            <p:nvPr/>
          </p:nvGrpSpPr>
          <p:grpSpPr>
            <a:xfrm>
              <a:off x="253999" y="253999"/>
              <a:ext cx="1781018" cy="1931123"/>
              <a:chOff x="0" y="0"/>
              <a:chExt cx="1781016" cy="1931121"/>
            </a:xfrm>
          </p:grpSpPr>
          <p:grpSp>
            <p:nvGrpSpPr>
              <p:cNvPr id="496" name="Group 496"/>
              <p:cNvGrpSpPr/>
              <p:nvPr/>
            </p:nvGrpSpPr>
            <p:grpSpPr>
              <a:xfrm rot="343152">
                <a:off x="81541" y="76341"/>
                <a:ext cx="1617934" cy="1717327"/>
                <a:chOff x="0" y="0"/>
                <a:chExt cx="1617932" cy="1717325"/>
              </a:xfrm>
            </p:grpSpPr>
            <p:sp>
              <p:nvSpPr>
                <p:cNvPr id="493" name="Shape 493"/>
                <p:cNvSpPr/>
                <p:nvPr/>
              </p:nvSpPr>
              <p:spPr>
                <a:xfrm>
                  <a:off x="110389" y="654341"/>
                  <a:ext cx="1507544" cy="106298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3131" y="392"/>
                        <a:pt x="8652" y="2481"/>
                        <a:pt x="13153" y="7081"/>
                      </a:cubicBezTo>
                      <a:cubicBezTo>
                        <a:pt x="17488" y="11510"/>
                        <a:pt x="20698" y="18641"/>
                        <a:pt x="21600" y="21600"/>
                      </a:cubicBezTo>
                    </a:path>
                  </a:pathLst>
                </a:custGeom>
                <a:noFill/>
                <a:ln w="25400" cap="flat">
                  <a:solidFill>
                    <a:srgbClr val="B51A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>
                      <a:solidFill>
                        <a:srgbClr val="F3F1DF"/>
                      </a:solidFill>
                      <a:effectLst/>
                    </a:defRPr>
                  </a:pPr>
                  <a:endParaRPr/>
                </a:p>
              </p:txBody>
            </p:sp>
            <p:sp>
              <p:nvSpPr>
                <p:cNvPr id="494" name="Shape 494"/>
                <p:cNvSpPr/>
                <p:nvPr/>
              </p:nvSpPr>
              <p:spPr>
                <a:xfrm rot="17833336" flipH="1">
                  <a:off x="598128" y="162284"/>
                  <a:ext cx="532299" cy="105901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3131" y="392"/>
                        <a:pt x="8652" y="2481"/>
                        <a:pt x="13153" y="7081"/>
                      </a:cubicBezTo>
                      <a:cubicBezTo>
                        <a:pt x="17488" y="11510"/>
                        <a:pt x="20698" y="18641"/>
                        <a:pt x="21600" y="21600"/>
                      </a:cubicBezTo>
                    </a:path>
                  </a:pathLst>
                </a:custGeom>
                <a:noFill/>
                <a:ln w="25400" cap="flat">
                  <a:solidFill>
                    <a:srgbClr val="A77B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>
                      <a:solidFill>
                        <a:srgbClr val="F3F1DF"/>
                      </a:solidFill>
                      <a:effectLst/>
                    </a:defRPr>
                  </a:pPr>
                  <a:endParaRPr/>
                </a:p>
              </p:txBody>
            </p:sp>
            <p:sp>
              <p:nvSpPr>
                <p:cNvPr id="495" name="Shape 495"/>
                <p:cNvSpPr/>
                <p:nvPr/>
              </p:nvSpPr>
              <p:spPr>
                <a:xfrm rot="17833336" flipH="1">
                  <a:off x="326456" y="-50617"/>
                  <a:ext cx="532299" cy="105901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3131" y="392"/>
                        <a:pt x="8652" y="2481"/>
                        <a:pt x="13153" y="7081"/>
                      </a:cubicBezTo>
                      <a:cubicBezTo>
                        <a:pt x="17488" y="11510"/>
                        <a:pt x="20698" y="18641"/>
                        <a:pt x="21600" y="21600"/>
                      </a:cubicBezTo>
                    </a:path>
                  </a:pathLst>
                </a:custGeom>
                <a:noFill/>
                <a:ln w="25400" cap="flat">
                  <a:solidFill>
                    <a:srgbClr val="A77B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>
                      <a:solidFill>
                        <a:srgbClr val="F3F1DF"/>
                      </a:solidFill>
                      <a:effectLst/>
                    </a:defRPr>
                  </a:pPr>
                  <a:endParaRPr/>
                </a:p>
              </p:txBody>
            </p:sp>
          </p:grpSp>
          <p:grpSp>
            <p:nvGrpSpPr>
              <p:cNvPr id="513" name="Group 513"/>
              <p:cNvGrpSpPr/>
              <p:nvPr/>
            </p:nvGrpSpPr>
            <p:grpSpPr>
              <a:xfrm>
                <a:off x="856206" y="242021"/>
                <a:ext cx="457201" cy="1689101"/>
                <a:chOff x="0" y="0"/>
                <a:chExt cx="457200" cy="1689100"/>
              </a:xfrm>
            </p:grpSpPr>
            <p:sp>
              <p:nvSpPr>
                <p:cNvPr id="497" name="Shape 497"/>
                <p:cNvSpPr/>
                <p:nvPr/>
              </p:nvSpPr>
              <p:spPr>
                <a:xfrm>
                  <a:off x="0" y="0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498" name="Shape 498"/>
                <p:cNvSpPr/>
                <p:nvPr/>
              </p:nvSpPr>
              <p:spPr>
                <a:xfrm>
                  <a:off x="0" y="108973"/>
                  <a:ext cx="457200" cy="108976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499" name="Shape 499"/>
                <p:cNvSpPr/>
                <p:nvPr/>
              </p:nvSpPr>
              <p:spPr>
                <a:xfrm>
                  <a:off x="0" y="204326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00" name="Shape 500"/>
                <p:cNvSpPr/>
                <p:nvPr/>
              </p:nvSpPr>
              <p:spPr>
                <a:xfrm>
                  <a:off x="0" y="313301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01" name="Shape 501"/>
                <p:cNvSpPr/>
                <p:nvPr/>
              </p:nvSpPr>
              <p:spPr>
                <a:xfrm>
                  <a:off x="0" y="422275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02" name="Shape 502"/>
                <p:cNvSpPr/>
                <p:nvPr/>
              </p:nvSpPr>
              <p:spPr>
                <a:xfrm>
                  <a:off x="0" y="531248"/>
                  <a:ext cx="457200" cy="108976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03" name="Shape 503"/>
                <p:cNvSpPr/>
                <p:nvPr/>
              </p:nvSpPr>
              <p:spPr>
                <a:xfrm>
                  <a:off x="0" y="626602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04" name="Shape 504"/>
                <p:cNvSpPr/>
                <p:nvPr/>
              </p:nvSpPr>
              <p:spPr>
                <a:xfrm>
                  <a:off x="0" y="735576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05" name="Shape 505"/>
                <p:cNvSpPr/>
                <p:nvPr/>
              </p:nvSpPr>
              <p:spPr>
                <a:xfrm>
                  <a:off x="0" y="844550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06" name="Shape 506"/>
                <p:cNvSpPr/>
                <p:nvPr/>
              </p:nvSpPr>
              <p:spPr>
                <a:xfrm>
                  <a:off x="0" y="953524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07" name="Shape 507"/>
                <p:cNvSpPr/>
                <p:nvPr/>
              </p:nvSpPr>
              <p:spPr>
                <a:xfrm>
                  <a:off x="0" y="1048877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08" name="Shape 508"/>
                <p:cNvSpPr/>
                <p:nvPr/>
              </p:nvSpPr>
              <p:spPr>
                <a:xfrm>
                  <a:off x="0" y="1157851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09" name="Shape 509"/>
                <p:cNvSpPr/>
                <p:nvPr/>
              </p:nvSpPr>
              <p:spPr>
                <a:xfrm>
                  <a:off x="0" y="1266825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10" name="Shape 510"/>
                <p:cNvSpPr/>
                <p:nvPr/>
              </p:nvSpPr>
              <p:spPr>
                <a:xfrm>
                  <a:off x="0" y="1375799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11" name="Shape 511"/>
                <p:cNvSpPr/>
                <p:nvPr/>
              </p:nvSpPr>
              <p:spPr>
                <a:xfrm>
                  <a:off x="0" y="1471152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12" name="Shape 512"/>
                <p:cNvSpPr/>
                <p:nvPr/>
              </p:nvSpPr>
              <p:spPr>
                <a:xfrm>
                  <a:off x="0" y="1580126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</p:grpSp>
        </p:grpSp>
        <p:grpSp>
          <p:nvGrpSpPr>
            <p:cNvPr id="536" name="Group 536"/>
            <p:cNvGrpSpPr/>
            <p:nvPr/>
          </p:nvGrpSpPr>
          <p:grpSpPr>
            <a:xfrm>
              <a:off x="380999" y="380999"/>
              <a:ext cx="1781018" cy="1931123"/>
              <a:chOff x="0" y="0"/>
              <a:chExt cx="1781016" cy="1931121"/>
            </a:xfrm>
          </p:grpSpPr>
          <p:grpSp>
            <p:nvGrpSpPr>
              <p:cNvPr id="518" name="Group 518"/>
              <p:cNvGrpSpPr/>
              <p:nvPr/>
            </p:nvGrpSpPr>
            <p:grpSpPr>
              <a:xfrm rot="343152">
                <a:off x="81541" y="76341"/>
                <a:ext cx="1617934" cy="1717327"/>
                <a:chOff x="0" y="0"/>
                <a:chExt cx="1617932" cy="1717325"/>
              </a:xfrm>
            </p:grpSpPr>
            <p:sp>
              <p:nvSpPr>
                <p:cNvPr id="515" name="Shape 515"/>
                <p:cNvSpPr/>
                <p:nvPr/>
              </p:nvSpPr>
              <p:spPr>
                <a:xfrm>
                  <a:off x="110389" y="654341"/>
                  <a:ext cx="1507544" cy="106298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3131" y="392"/>
                        <a:pt x="8652" y="2481"/>
                        <a:pt x="13153" y="7081"/>
                      </a:cubicBezTo>
                      <a:cubicBezTo>
                        <a:pt x="17488" y="11510"/>
                        <a:pt x="20698" y="18641"/>
                        <a:pt x="21600" y="21600"/>
                      </a:cubicBezTo>
                    </a:path>
                  </a:pathLst>
                </a:custGeom>
                <a:noFill/>
                <a:ln w="25400" cap="flat">
                  <a:solidFill>
                    <a:srgbClr val="B51A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>
                      <a:solidFill>
                        <a:srgbClr val="F3F1DF"/>
                      </a:solidFill>
                      <a:effectLst/>
                    </a:defRPr>
                  </a:pPr>
                  <a:endParaRPr/>
                </a:p>
              </p:txBody>
            </p:sp>
            <p:sp>
              <p:nvSpPr>
                <p:cNvPr id="516" name="Shape 516"/>
                <p:cNvSpPr/>
                <p:nvPr/>
              </p:nvSpPr>
              <p:spPr>
                <a:xfrm rot="17833336" flipH="1">
                  <a:off x="598128" y="162284"/>
                  <a:ext cx="532299" cy="105901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3131" y="392"/>
                        <a:pt x="8652" y="2481"/>
                        <a:pt x="13153" y="7081"/>
                      </a:cubicBezTo>
                      <a:cubicBezTo>
                        <a:pt x="17488" y="11510"/>
                        <a:pt x="20698" y="18641"/>
                        <a:pt x="21600" y="21600"/>
                      </a:cubicBezTo>
                    </a:path>
                  </a:pathLst>
                </a:custGeom>
                <a:noFill/>
                <a:ln w="25400" cap="flat">
                  <a:solidFill>
                    <a:srgbClr val="A77B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>
                      <a:solidFill>
                        <a:srgbClr val="F3F1DF"/>
                      </a:solidFill>
                      <a:effectLst/>
                    </a:defRPr>
                  </a:pPr>
                  <a:endParaRPr/>
                </a:p>
              </p:txBody>
            </p:sp>
            <p:sp>
              <p:nvSpPr>
                <p:cNvPr id="517" name="Shape 517"/>
                <p:cNvSpPr/>
                <p:nvPr/>
              </p:nvSpPr>
              <p:spPr>
                <a:xfrm rot="17833336" flipH="1">
                  <a:off x="326456" y="-50617"/>
                  <a:ext cx="532299" cy="105901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3131" y="392"/>
                        <a:pt x="8652" y="2481"/>
                        <a:pt x="13153" y="7081"/>
                      </a:cubicBezTo>
                      <a:cubicBezTo>
                        <a:pt x="17488" y="11510"/>
                        <a:pt x="20698" y="18641"/>
                        <a:pt x="21600" y="21600"/>
                      </a:cubicBezTo>
                    </a:path>
                  </a:pathLst>
                </a:custGeom>
                <a:noFill/>
                <a:ln w="25400" cap="flat">
                  <a:solidFill>
                    <a:srgbClr val="A77B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>
                      <a:solidFill>
                        <a:srgbClr val="F3F1DF"/>
                      </a:solidFill>
                      <a:effectLst/>
                    </a:defRPr>
                  </a:pPr>
                  <a:endParaRPr/>
                </a:p>
              </p:txBody>
            </p:sp>
          </p:grpSp>
          <p:grpSp>
            <p:nvGrpSpPr>
              <p:cNvPr id="535" name="Group 535"/>
              <p:cNvGrpSpPr/>
              <p:nvPr/>
            </p:nvGrpSpPr>
            <p:grpSpPr>
              <a:xfrm>
                <a:off x="856206" y="242021"/>
                <a:ext cx="457201" cy="1689101"/>
                <a:chOff x="0" y="0"/>
                <a:chExt cx="457200" cy="1689100"/>
              </a:xfrm>
            </p:grpSpPr>
            <p:sp>
              <p:nvSpPr>
                <p:cNvPr id="519" name="Shape 519"/>
                <p:cNvSpPr/>
                <p:nvPr/>
              </p:nvSpPr>
              <p:spPr>
                <a:xfrm>
                  <a:off x="0" y="0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20" name="Shape 520"/>
                <p:cNvSpPr/>
                <p:nvPr/>
              </p:nvSpPr>
              <p:spPr>
                <a:xfrm>
                  <a:off x="0" y="108973"/>
                  <a:ext cx="457200" cy="108976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21" name="Shape 521"/>
                <p:cNvSpPr/>
                <p:nvPr/>
              </p:nvSpPr>
              <p:spPr>
                <a:xfrm>
                  <a:off x="0" y="204326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22" name="Shape 522"/>
                <p:cNvSpPr/>
                <p:nvPr/>
              </p:nvSpPr>
              <p:spPr>
                <a:xfrm>
                  <a:off x="0" y="313301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23" name="Shape 523"/>
                <p:cNvSpPr/>
                <p:nvPr/>
              </p:nvSpPr>
              <p:spPr>
                <a:xfrm>
                  <a:off x="0" y="422275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24" name="Shape 524"/>
                <p:cNvSpPr/>
                <p:nvPr/>
              </p:nvSpPr>
              <p:spPr>
                <a:xfrm>
                  <a:off x="0" y="531248"/>
                  <a:ext cx="457200" cy="108976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25" name="Shape 525"/>
                <p:cNvSpPr/>
                <p:nvPr/>
              </p:nvSpPr>
              <p:spPr>
                <a:xfrm>
                  <a:off x="0" y="626602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26" name="Shape 526"/>
                <p:cNvSpPr/>
                <p:nvPr/>
              </p:nvSpPr>
              <p:spPr>
                <a:xfrm>
                  <a:off x="0" y="735576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27" name="Shape 527"/>
                <p:cNvSpPr/>
                <p:nvPr/>
              </p:nvSpPr>
              <p:spPr>
                <a:xfrm>
                  <a:off x="0" y="844550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28" name="Shape 528"/>
                <p:cNvSpPr/>
                <p:nvPr/>
              </p:nvSpPr>
              <p:spPr>
                <a:xfrm>
                  <a:off x="0" y="953524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29" name="Shape 529"/>
                <p:cNvSpPr/>
                <p:nvPr/>
              </p:nvSpPr>
              <p:spPr>
                <a:xfrm>
                  <a:off x="0" y="1048877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30" name="Shape 530"/>
                <p:cNvSpPr/>
                <p:nvPr/>
              </p:nvSpPr>
              <p:spPr>
                <a:xfrm>
                  <a:off x="0" y="1157851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31" name="Shape 531"/>
                <p:cNvSpPr/>
                <p:nvPr/>
              </p:nvSpPr>
              <p:spPr>
                <a:xfrm>
                  <a:off x="0" y="1266825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32" name="Shape 532"/>
                <p:cNvSpPr/>
                <p:nvPr/>
              </p:nvSpPr>
              <p:spPr>
                <a:xfrm>
                  <a:off x="0" y="1375799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33" name="Shape 533"/>
                <p:cNvSpPr/>
                <p:nvPr/>
              </p:nvSpPr>
              <p:spPr>
                <a:xfrm>
                  <a:off x="0" y="1471152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34" name="Shape 534"/>
                <p:cNvSpPr/>
                <p:nvPr/>
              </p:nvSpPr>
              <p:spPr>
                <a:xfrm>
                  <a:off x="0" y="1580126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</p:grpSp>
        </p:grpSp>
        <p:grpSp>
          <p:nvGrpSpPr>
            <p:cNvPr id="558" name="Group 558"/>
            <p:cNvGrpSpPr/>
            <p:nvPr/>
          </p:nvGrpSpPr>
          <p:grpSpPr>
            <a:xfrm>
              <a:off x="507999" y="507999"/>
              <a:ext cx="1781018" cy="1931123"/>
              <a:chOff x="0" y="0"/>
              <a:chExt cx="1781016" cy="1931121"/>
            </a:xfrm>
          </p:grpSpPr>
          <p:grpSp>
            <p:nvGrpSpPr>
              <p:cNvPr id="540" name="Group 540"/>
              <p:cNvGrpSpPr/>
              <p:nvPr/>
            </p:nvGrpSpPr>
            <p:grpSpPr>
              <a:xfrm rot="343152">
                <a:off x="81541" y="76341"/>
                <a:ext cx="1617934" cy="1717327"/>
                <a:chOff x="0" y="0"/>
                <a:chExt cx="1617932" cy="1717325"/>
              </a:xfrm>
            </p:grpSpPr>
            <p:sp>
              <p:nvSpPr>
                <p:cNvPr id="537" name="Shape 537"/>
                <p:cNvSpPr/>
                <p:nvPr/>
              </p:nvSpPr>
              <p:spPr>
                <a:xfrm>
                  <a:off x="110389" y="654341"/>
                  <a:ext cx="1507544" cy="106298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3131" y="392"/>
                        <a:pt x="8652" y="2481"/>
                        <a:pt x="13153" y="7081"/>
                      </a:cubicBezTo>
                      <a:cubicBezTo>
                        <a:pt x="17488" y="11510"/>
                        <a:pt x="20698" y="18641"/>
                        <a:pt x="21600" y="21600"/>
                      </a:cubicBezTo>
                    </a:path>
                  </a:pathLst>
                </a:custGeom>
                <a:noFill/>
                <a:ln w="25400" cap="flat">
                  <a:solidFill>
                    <a:srgbClr val="B51A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>
                      <a:solidFill>
                        <a:srgbClr val="F3F1DF"/>
                      </a:solidFill>
                      <a:effectLst/>
                    </a:defRPr>
                  </a:pPr>
                  <a:endParaRPr/>
                </a:p>
              </p:txBody>
            </p:sp>
            <p:sp>
              <p:nvSpPr>
                <p:cNvPr id="538" name="Shape 538"/>
                <p:cNvSpPr/>
                <p:nvPr/>
              </p:nvSpPr>
              <p:spPr>
                <a:xfrm rot="17833336" flipH="1">
                  <a:off x="598128" y="162284"/>
                  <a:ext cx="532299" cy="105901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3131" y="392"/>
                        <a:pt x="8652" y="2481"/>
                        <a:pt x="13153" y="7081"/>
                      </a:cubicBezTo>
                      <a:cubicBezTo>
                        <a:pt x="17488" y="11510"/>
                        <a:pt x="20698" y="18641"/>
                        <a:pt x="21600" y="21600"/>
                      </a:cubicBezTo>
                    </a:path>
                  </a:pathLst>
                </a:custGeom>
                <a:noFill/>
                <a:ln w="25400" cap="flat">
                  <a:solidFill>
                    <a:srgbClr val="A77B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>
                      <a:solidFill>
                        <a:srgbClr val="F3F1DF"/>
                      </a:solidFill>
                      <a:effectLst/>
                    </a:defRPr>
                  </a:pPr>
                  <a:endParaRPr/>
                </a:p>
              </p:txBody>
            </p:sp>
            <p:sp>
              <p:nvSpPr>
                <p:cNvPr id="539" name="Shape 539"/>
                <p:cNvSpPr/>
                <p:nvPr/>
              </p:nvSpPr>
              <p:spPr>
                <a:xfrm rot="17833336" flipH="1">
                  <a:off x="326456" y="-50617"/>
                  <a:ext cx="532299" cy="105901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3131" y="392"/>
                        <a:pt x="8652" y="2481"/>
                        <a:pt x="13153" y="7081"/>
                      </a:cubicBezTo>
                      <a:cubicBezTo>
                        <a:pt x="17488" y="11510"/>
                        <a:pt x="20698" y="18641"/>
                        <a:pt x="21600" y="21600"/>
                      </a:cubicBezTo>
                    </a:path>
                  </a:pathLst>
                </a:custGeom>
                <a:noFill/>
                <a:ln w="25400" cap="flat">
                  <a:solidFill>
                    <a:srgbClr val="A77B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>
                      <a:solidFill>
                        <a:srgbClr val="F3F1DF"/>
                      </a:solidFill>
                      <a:effectLst/>
                    </a:defRPr>
                  </a:pPr>
                  <a:endParaRPr/>
                </a:p>
              </p:txBody>
            </p:sp>
          </p:grpSp>
          <p:grpSp>
            <p:nvGrpSpPr>
              <p:cNvPr id="557" name="Group 557"/>
              <p:cNvGrpSpPr/>
              <p:nvPr/>
            </p:nvGrpSpPr>
            <p:grpSpPr>
              <a:xfrm>
                <a:off x="856206" y="242021"/>
                <a:ext cx="457201" cy="1689101"/>
                <a:chOff x="0" y="0"/>
                <a:chExt cx="457200" cy="1689100"/>
              </a:xfrm>
            </p:grpSpPr>
            <p:sp>
              <p:nvSpPr>
                <p:cNvPr id="541" name="Shape 541"/>
                <p:cNvSpPr/>
                <p:nvPr/>
              </p:nvSpPr>
              <p:spPr>
                <a:xfrm>
                  <a:off x="0" y="0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42" name="Shape 542"/>
                <p:cNvSpPr/>
                <p:nvPr/>
              </p:nvSpPr>
              <p:spPr>
                <a:xfrm>
                  <a:off x="0" y="108973"/>
                  <a:ext cx="457200" cy="108976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43" name="Shape 543"/>
                <p:cNvSpPr/>
                <p:nvPr/>
              </p:nvSpPr>
              <p:spPr>
                <a:xfrm>
                  <a:off x="0" y="204326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44" name="Shape 544"/>
                <p:cNvSpPr/>
                <p:nvPr/>
              </p:nvSpPr>
              <p:spPr>
                <a:xfrm>
                  <a:off x="0" y="313301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45" name="Shape 545"/>
                <p:cNvSpPr/>
                <p:nvPr/>
              </p:nvSpPr>
              <p:spPr>
                <a:xfrm>
                  <a:off x="0" y="422275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46" name="Shape 546"/>
                <p:cNvSpPr/>
                <p:nvPr/>
              </p:nvSpPr>
              <p:spPr>
                <a:xfrm>
                  <a:off x="0" y="531248"/>
                  <a:ext cx="457200" cy="108976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47" name="Shape 547"/>
                <p:cNvSpPr/>
                <p:nvPr/>
              </p:nvSpPr>
              <p:spPr>
                <a:xfrm>
                  <a:off x="0" y="626602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48" name="Shape 548"/>
                <p:cNvSpPr/>
                <p:nvPr/>
              </p:nvSpPr>
              <p:spPr>
                <a:xfrm>
                  <a:off x="0" y="735576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49" name="Shape 549"/>
                <p:cNvSpPr/>
                <p:nvPr/>
              </p:nvSpPr>
              <p:spPr>
                <a:xfrm>
                  <a:off x="0" y="844550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50" name="Shape 550"/>
                <p:cNvSpPr/>
                <p:nvPr/>
              </p:nvSpPr>
              <p:spPr>
                <a:xfrm>
                  <a:off x="0" y="953524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51" name="Shape 551"/>
                <p:cNvSpPr/>
                <p:nvPr/>
              </p:nvSpPr>
              <p:spPr>
                <a:xfrm>
                  <a:off x="0" y="1048877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52" name="Shape 552"/>
                <p:cNvSpPr/>
                <p:nvPr/>
              </p:nvSpPr>
              <p:spPr>
                <a:xfrm>
                  <a:off x="0" y="1157851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53" name="Shape 553"/>
                <p:cNvSpPr/>
                <p:nvPr/>
              </p:nvSpPr>
              <p:spPr>
                <a:xfrm>
                  <a:off x="0" y="1266825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54" name="Shape 554"/>
                <p:cNvSpPr/>
                <p:nvPr/>
              </p:nvSpPr>
              <p:spPr>
                <a:xfrm>
                  <a:off x="0" y="1375799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55" name="Shape 555"/>
                <p:cNvSpPr/>
                <p:nvPr/>
              </p:nvSpPr>
              <p:spPr>
                <a:xfrm>
                  <a:off x="0" y="1471152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56" name="Shape 556"/>
                <p:cNvSpPr/>
                <p:nvPr/>
              </p:nvSpPr>
              <p:spPr>
                <a:xfrm>
                  <a:off x="0" y="1580126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</p:grpSp>
        </p:grpSp>
        <p:grpSp>
          <p:nvGrpSpPr>
            <p:cNvPr id="580" name="Group 580"/>
            <p:cNvGrpSpPr/>
            <p:nvPr/>
          </p:nvGrpSpPr>
          <p:grpSpPr>
            <a:xfrm>
              <a:off x="634999" y="634999"/>
              <a:ext cx="1781018" cy="1931123"/>
              <a:chOff x="0" y="0"/>
              <a:chExt cx="1781016" cy="1931121"/>
            </a:xfrm>
          </p:grpSpPr>
          <p:grpSp>
            <p:nvGrpSpPr>
              <p:cNvPr id="562" name="Group 562"/>
              <p:cNvGrpSpPr/>
              <p:nvPr/>
            </p:nvGrpSpPr>
            <p:grpSpPr>
              <a:xfrm rot="343152">
                <a:off x="81541" y="76341"/>
                <a:ext cx="1617934" cy="1717327"/>
                <a:chOff x="0" y="0"/>
                <a:chExt cx="1617932" cy="1717325"/>
              </a:xfrm>
            </p:grpSpPr>
            <p:sp>
              <p:nvSpPr>
                <p:cNvPr id="559" name="Shape 559"/>
                <p:cNvSpPr/>
                <p:nvPr/>
              </p:nvSpPr>
              <p:spPr>
                <a:xfrm>
                  <a:off x="110389" y="654341"/>
                  <a:ext cx="1507544" cy="106298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3131" y="392"/>
                        <a:pt x="8652" y="2481"/>
                        <a:pt x="13153" y="7081"/>
                      </a:cubicBezTo>
                      <a:cubicBezTo>
                        <a:pt x="17488" y="11510"/>
                        <a:pt x="20698" y="18641"/>
                        <a:pt x="21600" y="21600"/>
                      </a:cubicBezTo>
                    </a:path>
                  </a:pathLst>
                </a:custGeom>
                <a:noFill/>
                <a:ln w="25400" cap="flat">
                  <a:solidFill>
                    <a:srgbClr val="B51A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>
                      <a:solidFill>
                        <a:srgbClr val="F3F1DF"/>
                      </a:solidFill>
                      <a:effectLst/>
                    </a:defRPr>
                  </a:pPr>
                  <a:endParaRPr/>
                </a:p>
              </p:txBody>
            </p:sp>
            <p:sp>
              <p:nvSpPr>
                <p:cNvPr id="560" name="Shape 560"/>
                <p:cNvSpPr/>
                <p:nvPr/>
              </p:nvSpPr>
              <p:spPr>
                <a:xfrm rot="17833336" flipH="1">
                  <a:off x="598128" y="162284"/>
                  <a:ext cx="532299" cy="105901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3131" y="392"/>
                        <a:pt x="8652" y="2481"/>
                        <a:pt x="13153" y="7081"/>
                      </a:cubicBezTo>
                      <a:cubicBezTo>
                        <a:pt x="17488" y="11510"/>
                        <a:pt x="20698" y="18641"/>
                        <a:pt x="21600" y="21600"/>
                      </a:cubicBezTo>
                    </a:path>
                  </a:pathLst>
                </a:custGeom>
                <a:noFill/>
                <a:ln w="25400" cap="flat">
                  <a:solidFill>
                    <a:srgbClr val="A77B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>
                      <a:solidFill>
                        <a:srgbClr val="F3F1DF"/>
                      </a:solidFill>
                      <a:effectLst/>
                    </a:defRPr>
                  </a:pPr>
                  <a:endParaRPr/>
                </a:p>
              </p:txBody>
            </p:sp>
            <p:sp>
              <p:nvSpPr>
                <p:cNvPr id="561" name="Shape 561"/>
                <p:cNvSpPr/>
                <p:nvPr/>
              </p:nvSpPr>
              <p:spPr>
                <a:xfrm rot="17833336" flipH="1">
                  <a:off x="326456" y="-50617"/>
                  <a:ext cx="532299" cy="105901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3131" y="392"/>
                        <a:pt x="8652" y="2481"/>
                        <a:pt x="13153" y="7081"/>
                      </a:cubicBezTo>
                      <a:cubicBezTo>
                        <a:pt x="17488" y="11510"/>
                        <a:pt x="20698" y="18641"/>
                        <a:pt x="21600" y="21600"/>
                      </a:cubicBezTo>
                    </a:path>
                  </a:pathLst>
                </a:custGeom>
                <a:noFill/>
                <a:ln w="25400" cap="flat">
                  <a:solidFill>
                    <a:srgbClr val="A77B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>
                      <a:solidFill>
                        <a:srgbClr val="F3F1DF"/>
                      </a:solidFill>
                      <a:effectLst/>
                    </a:defRPr>
                  </a:pPr>
                  <a:endParaRPr/>
                </a:p>
              </p:txBody>
            </p:sp>
          </p:grpSp>
          <p:grpSp>
            <p:nvGrpSpPr>
              <p:cNvPr id="579" name="Group 579"/>
              <p:cNvGrpSpPr/>
              <p:nvPr/>
            </p:nvGrpSpPr>
            <p:grpSpPr>
              <a:xfrm>
                <a:off x="856206" y="242021"/>
                <a:ext cx="457201" cy="1689101"/>
                <a:chOff x="0" y="0"/>
                <a:chExt cx="457200" cy="1689100"/>
              </a:xfrm>
            </p:grpSpPr>
            <p:sp>
              <p:nvSpPr>
                <p:cNvPr id="563" name="Shape 563"/>
                <p:cNvSpPr/>
                <p:nvPr/>
              </p:nvSpPr>
              <p:spPr>
                <a:xfrm>
                  <a:off x="0" y="0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64" name="Shape 564"/>
                <p:cNvSpPr/>
                <p:nvPr/>
              </p:nvSpPr>
              <p:spPr>
                <a:xfrm>
                  <a:off x="0" y="108973"/>
                  <a:ext cx="457200" cy="108976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65" name="Shape 565"/>
                <p:cNvSpPr/>
                <p:nvPr/>
              </p:nvSpPr>
              <p:spPr>
                <a:xfrm>
                  <a:off x="0" y="204326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66" name="Shape 566"/>
                <p:cNvSpPr/>
                <p:nvPr/>
              </p:nvSpPr>
              <p:spPr>
                <a:xfrm>
                  <a:off x="0" y="313301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67" name="Shape 567"/>
                <p:cNvSpPr/>
                <p:nvPr/>
              </p:nvSpPr>
              <p:spPr>
                <a:xfrm>
                  <a:off x="0" y="422275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68" name="Shape 568"/>
                <p:cNvSpPr/>
                <p:nvPr/>
              </p:nvSpPr>
              <p:spPr>
                <a:xfrm>
                  <a:off x="0" y="531248"/>
                  <a:ext cx="457200" cy="108976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69" name="Shape 569"/>
                <p:cNvSpPr/>
                <p:nvPr/>
              </p:nvSpPr>
              <p:spPr>
                <a:xfrm>
                  <a:off x="0" y="626602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70" name="Shape 570"/>
                <p:cNvSpPr/>
                <p:nvPr/>
              </p:nvSpPr>
              <p:spPr>
                <a:xfrm>
                  <a:off x="0" y="735576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71" name="Shape 571"/>
                <p:cNvSpPr/>
                <p:nvPr/>
              </p:nvSpPr>
              <p:spPr>
                <a:xfrm>
                  <a:off x="0" y="844550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72" name="Shape 572"/>
                <p:cNvSpPr/>
                <p:nvPr/>
              </p:nvSpPr>
              <p:spPr>
                <a:xfrm>
                  <a:off x="0" y="953524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73" name="Shape 573"/>
                <p:cNvSpPr/>
                <p:nvPr/>
              </p:nvSpPr>
              <p:spPr>
                <a:xfrm>
                  <a:off x="0" y="1048877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74" name="Shape 574"/>
                <p:cNvSpPr/>
                <p:nvPr/>
              </p:nvSpPr>
              <p:spPr>
                <a:xfrm>
                  <a:off x="0" y="1157851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75" name="Shape 575"/>
                <p:cNvSpPr/>
                <p:nvPr/>
              </p:nvSpPr>
              <p:spPr>
                <a:xfrm>
                  <a:off x="0" y="1266825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76" name="Shape 576"/>
                <p:cNvSpPr/>
                <p:nvPr/>
              </p:nvSpPr>
              <p:spPr>
                <a:xfrm>
                  <a:off x="0" y="1375799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77" name="Shape 577"/>
                <p:cNvSpPr/>
                <p:nvPr/>
              </p:nvSpPr>
              <p:spPr>
                <a:xfrm>
                  <a:off x="0" y="1471152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78" name="Shape 578"/>
                <p:cNvSpPr/>
                <p:nvPr/>
              </p:nvSpPr>
              <p:spPr>
                <a:xfrm>
                  <a:off x="0" y="1580126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</p:grpSp>
        </p:grpSp>
        <p:grpSp>
          <p:nvGrpSpPr>
            <p:cNvPr id="602" name="Group 602"/>
            <p:cNvGrpSpPr/>
            <p:nvPr/>
          </p:nvGrpSpPr>
          <p:grpSpPr>
            <a:xfrm>
              <a:off x="761999" y="761999"/>
              <a:ext cx="1781018" cy="1931123"/>
              <a:chOff x="0" y="0"/>
              <a:chExt cx="1781016" cy="1931121"/>
            </a:xfrm>
          </p:grpSpPr>
          <p:grpSp>
            <p:nvGrpSpPr>
              <p:cNvPr id="584" name="Group 584"/>
              <p:cNvGrpSpPr/>
              <p:nvPr/>
            </p:nvGrpSpPr>
            <p:grpSpPr>
              <a:xfrm rot="343152">
                <a:off x="81541" y="76341"/>
                <a:ext cx="1617934" cy="1717327"/>
                <a:chOff x="0" y="0"/>
                <a:chExt cx="1617932" cy="1717325"/>
              </a:xfrm>
            </p:grpSpPr>
            <p:sp>
              <p:nvSpPr>
                <p:cNvPr id="581" name="Shape 581"/>
                <p:cNvSpPr/>
                <p:nvPr/>
              </p:nvSpPr>
              <p:spPr>
                <a:xfrm>
                  <a:off x="110389" y="654341"/>
                  <a:ext cx="1507544" cy="106298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3131" y="392"/>
                        <a:pt x="8652" y="2481"/>
                        <a:pt x="13153" y="7081"/>
                      </a:cubicBezTo>
                      <a:cubicBezTo>
                        <a:pt x="17488" y="11510"/>
                        <a:pt x="20698" y="18641"/>
                        <a:pt x="21600" y="21600"/>
                      </a:cubicBezTo>
                    </a:path>
                  </a:pathLst>
                </a:custGeom>
                <a:noFill/>
                <a:ln w="25400" cap="flat">
                  <a:solidFill>
                    <a:srgbClr val="B51A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>
                      <a:solidFill>
                        <a:srgbClr val="F3F1DF"/>
                      </a:solidFill>
                      <a:effectLst/>
                    </a:defRPr>
                  </a:pPr>
                  <a:endParaRPr/>
                </a:p>
              </p:txBody>
            </p:sp>
            <p:sp>
              <p:nvSpPr>
                <p:cNvPr id="582" name="Shape 582"/>
                <p:cNvSpPr/>
                <p:nvPr/>
              </p:nvSpPr>
              <p:spPr>
                <a:xfrm rot="17833336" flipH="1">
                  <a:off x="598128" y="162284"/>
                  <a:ext cx="532299" cy="105901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3131" y="392"/>
                        <a:pt x="8652" y="2481"/>
                        <a:pt x="13153" y="7081"/>
                      </a:cubicBezTo>
                      <a:cubicBezTo>
                        <a:pt x="17488" y="11510"/>
                        <a:pt x="20698" y="18641"/>
                        <a:pt x="21600" y="21600"/>
                      </a:cubicBezTo>
                    </a:path>
                  </a:pathLst>
                </a:custGeom>
                <a:noFill/>
                <a:ln w="25400" cap="flat">
                  <a:solidFill>
                    <a:srgbClr val="A77B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>
                      <a:solidFill>
                        <a:srgbClr val="F3F1DF"/>
                      </a:solidFill>
                      <a:effectLst/>
                    </a:defRPr>
                  </a:pPr>
                  <a:endParaRPr/>
                </a:p>
              </p:txBody>
            </p:sp>
            <p:sp>
              <p:nvSpPr>
                <p:cNvPr id="583" name="Shape 583"/>
                <p:cNvSpPr/>
                <p:nvPr/>
              </p:nvSpPr>
              <p:spPr>
                <a:xfrm rot="17833336" flipH="1">
                  <a:off x="326456" y="-50617"/>
                  <a:ext cx="532299" cy="105901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3131" y="392"/>
                        <a:pt x="8652" y="2481"/>
                        <a:pt x="13153" y="7081"/>
                      </a:cubicBezTo>
                      <a:cubicBezTo>
                        <a:pt x="17488" y="11510"/>
                        <a:pt x="20698" y="18641"/>
                        <a:pt x="21600" y="21600"/>
                      </a:cubicBezTo>
                    </a:path>
                  </a:pathLst>
                </a:custGeom>
                <a:noFill/>
                <a:ln w="25400" cap="flat">
                  <a:solidFill>
                    <a:srgbClr val="A77B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>
                      <a:solidFill>
                        <a:srgbClr val="F3F1DF"/>
                      </a:solidFill>
                      <a:effectLst/>
                    </a:defRPr>
                  </a:pPr>
                  <a:endParaRPr/>
                </a:p>
              </p:txBody>
            </p:sp>
          </p:grpSp>
          <p:grpSp>
            <p:nvGrpSpPr>
              <p:cNvPr id="601" name="Group 601"/>
              <p:cNvGrpSpPr/>
              <p:nvPr/>
            </p:nvGrpSpPr>
            <p:grpSpPr>
              <a:xfrm>
                <a:off x="856206" y="242021"/>
                <a:ext cx="457201" cy="1689101"/>
                <a:chOff x="0" y="0"/>
                <a:chExt cx="457200" cy="1689100"/>
              </a:xfrm>
            </p:grpSpPr>
            <p:sp>
              <p:nvSpPr>
                <p:cNvPr id="585" name="Shape 585"/>
                <p:cNvSpPr/>
                <p:nvPr/>
              </p:nvSpPr>
              <p:spPr>
                <a:xfrm>
                  <a:off x="0" y="0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86" name="Shape 586"/>
                <p:cNvSpPr/>
                <p:nvPr/>
              </p:nvSpPr>
              <p:spPr>
                <a:xfrm>
                  <a:off x="0" y="108973"/>
                  <a:ext cx="457200" cy="108976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87" name="Shape 587"/>
                <p:cNvSpPr/>
                <p:nvPr/>
              </p:nvSpPr>
              <p:spPr>
                <a:xfrm>
                  <a:off x="0" y="204326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88" name="Shape 588"/>
                <p:cNvSpPr/>
                <p:nvPr/>
              </p:nvSpPr>
              <p:spPr>
                <a:xfrm>
                  <a:off x="0" y="313301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89" name="Shape 589"/>
                <p:cNvSpPr/>
                <p:nvPr/>
              </p:nvSpPr>
              <p:spPr>
                <a:xfrm>
                  <a:off x="0" y="422275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90" name="Shape 590"/>
                <p:cNvSpPr/>
                <p:nvPr/>
              </p:nvSpPr>
              <p:spPr>
                <a:xfrm>
                  <a:off x="0" y="531248"/>
                  <a:ext cx="457200" cy="108976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91" name="Shape 591"/>
                <p:cNvSpPr/>
                <p:nvPr/>
              </p:nvSpPr>
              <p:spPr>
                <a:xfrm>
                  <a:off x="0" y="626602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92" name="Shape 592"/>
                <p:cNvSpPr/>
                <p:nvPr/>
              </p:nvSpPr>
              <p:spPr>
                <a:xfrm>
                  <a:off x="0" y="735576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93" name="Shape 593"/>
                <p:cNvSpPr/>
                <p:nvPr/>
              </p:nvSpPr>
              <p:spPr>
                <a:xfrm>
                  <a:off x="0" y="844550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94" name="Shape 594"/>
                <p:cNvSpPr/>
                <p:nvPr/>
              </p:nvSpPr>
              <p:spPr>
                <a:xfrm>
                  <a:off x="0" y="953524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95" name="Shape 595"/>
                <p:cNvSpPr/>
                <p:nvPr/>
              </p:nvSpPr>
              <p:spPr>
                <a:xfrm>
                  <a:off x="0" y="1048877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96" name="Shape 596"/>
                <p:cNvSpPr/>
                <p:nvPr/>
              </p:nvSpPr>
              <p:spPr>
                <a:xfrm>
                  <a:off x="0" y="1157851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97" name="Shape 597"/>
                <p:cNvSpPr/>
                <p:nvPr/>
              </p:nvSpPr>
              <p:spPr>
                <a:xfrm>
                  <a:off x="0" y="1266825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98" name="Shape 598"/>
                <p:cNvSpPr/>
                <p:nvPr/>
              </p:nvSpPr>
              <p:spPr>
                <a:xfrm>
                  <a:off x="0" y="1375799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599" name="Shape 599"/>
                <p:cNvSpPr/>
                <p:nvPr/>
              </p:nvSpPr>
              <p:spPr>
                <a:xfrm>
                  <a:off x="0" y="1471152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  <p:sp>
              <p:nvSpPr>
                <p:cNvPr id="600" name="Shape 600"/>
                <p:cNvSpPr/>
                <p:nvPr/>
              </p:nvSpPr>
              <p:spPr>
                <a:xfrm>
                  <a:off x="0" y="1580126"/>
                  <a:ext cx="457200" cy="108975"/>
                </a:xfrm>
                <a:prstGeom prst="rect">
                  <a:avLst/>
                </a:prstGeom>
                <a:solidFill>
                  <a:srgbClr val="ED719E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28573" marR="28573" defTabSz="642915">
                    <a:defRPr sz="3400">
                      <a:solidFill>
                        <a:srgbClr val="000000"/>
                      </a:solidFill>
                      <a:effectLst/>
                      <a:uFill>
                        <a:solidFill>
                          <a:srgbClr val="000000"/>
                        </a:solidFill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3400"/>
                </a:p>
              </p:txBody>
            </p:sp>
          </p:grpSp>
        </p:grpSp>
      </p:grpSp>
      <p:sp>
        <p:nvSpPr>
          <p:cNvPr id="604" name="Shape 604"/>
          <p:cNvSpPr/>
          <p:nvPr/>
        </p:nvSpPr>
        <p:spPr>
          <a:xfrm>
            <a:off x="6033957" y="2201435"/>
            <a:ext cx="1495919" cy="3799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 marL="40639" marR="40639" defTabSz="914400">
              <a:defRPr sz="2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2000" dirty="0"/>
              <a:t>Dispatching</a:t>
            </a:r>
            <a:endParaRPr dirty="0"/>
          </a:p>
        </p:txBody>
      </p:sp>
      <p:sp>
        <p:nvSpPr>
          <p:cNvPr id="605" name="Shape 605"/>
          <p:cNvSpPr/>
          <p:nvPr/>
        </p:nvSpPr>
        <p:spPr>
          <a:xfrm>
            <a:off x="8910127" y="2372925"/>
            <a:ext cx="1180127" cy="5337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 marL="40639" marR="40639" defTabSz="914400">
              <a:defRPr sz="3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3000" dirty="0"/>
              <a:t>MIMD</a:t>
            </a:r>
          </a:p>
        </p:txBody>
      </p:sp>
      <p:sp>
        <p:nvSpPr>
          <p:cNvPr id="606" name="Shape 606"/>
          <p:cNvSpPr/>
          <p:nvPr/>
        </p:nvSpPr>
        <p:spPr>
          <a:xfrm rot="16200000">
            <a:off x="9241616" y="1661242"/>
            <a:ext cx="875109" cy="616148"/>
          </a:xfrm>
          <a:prstGeom prst="rightArrow">
            <a:avLst>
              <a:gd name="adj1" fmla="val 32000"/>
              <a:gd name="adj2" fmla="val 63768"/>
            </a:avLst>
          </a:prstGeom>
          <a:solidFill>
            <a:srgbClr val="B92D5D"/>
          </a:solidFill>
          <a:ln>
            <a:solidFill>
              <a:srgbClr val="000000"/>
            </a:solidFill>
          </a:ln>
        </p:spPr>
        <p:txBody>
          <a:bodyPr lIns="35717" tIns="35717" rIns="35717" bIns="35717" anchor="ctr"/>
          <a:lstStyle/>
          <a:p>
            <a:pPr marL="28573" marR="28573" defTabSz="642915">
              <a:defRPr sz="340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3400"/>
          </a:p>
        </p:txBody>
      </p:sp>
      <p:sp>
        <p:nvSpPr>
          <p:cNvPr id="607" name="Shape 607"/>
          <p:cNvSpPr/>
          <p:nvPr/>
        </p:nvSpPr>
        <p:spPr>
          <a:xfrm>
            <a:off x="8900923" y="2917597"/>
            <a:ext cx="1116211" cy="5337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7" tIns="35717" rIns="35717" bIns="35717" anchor="ctr">
            <a:spAutoFit/>
          </a:bodyPr>
          <a:lstStyle>
            <a:lvl1pPr marL="40639" marR="40639" defTabSz="914400">
              <a:defRPr sz="3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3000" dirty="0"/>
              <a:t>SIMD</a:t>
            </a:r>
          </a:p>
        </p:txBody>
      </p:sp>
      <p:sp>
        <p:nvSpPr>
          <p:cNvPr id="608" name="Shape 608"/>
          <p:cNvSpPr/>
          <p:nvPr/>
        </p:nvSpPr>
        <p:spPr>
          <a:xfrm rot="5400000">
            <a:off x="9241616" y="3554335"/>
            <a:ext cx="875109" cy="616148"/>
          </a:xfrm>
          <a:prstGeom prst="rightArrow">
            <a:avLst>
              <a:gd name="adj1" fmla="val 32000"/>
              <a:gd name="adj2" fmla="val 63768"/>
            </a:avLst>
          </a:prstGeom>
          <a:solidFill>
            <a:srgbClr val="B92D5D"/>
          </a:solidFill>
          <a:ln>
            <a:solidFill>
              <a:srgbClr val="000000"/>
            </a:solidFill>
          </a:ln>
        </p:spPr>
        <p:txBody>
          <a:bodyPr lIns="35717" tIns="35717" rIns="35717" bIns="35717" anchor="ctr"/>
          <a:lstStyle/>
          <a:p>
            <a:pPr marL="28573" marR="28573" defTabSz="642915">
              <a:defRPr sz="340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3400"/>
          </a:p>
        </p:txBody>
      </p:sp>
      <p:sp>
        <p:nvSpPr>
          <p:cNvPr id="609" name="Shape 609"/>
          <p:cNvSpPr/>
          <p:nvPr/>
        </p:nvSpPr>
        <p:spPr>
          <a:xfrm>
            <a:off x="7688972" y="493983"/>
            <a:ext cx="2994379" cy="349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7" tIns="35717" rIns="35717" bIns="35717" anchor="ctr">
            <a:spAutoFit/>
          </a:bodyPr>
          <a:lstStyle/>
          <a:p>
            <a:r>
              <a:rPr dirty="0"/>
              <a:t>The initial ideas sounded easy</a:t>
            </a:r>
          </a:p>
        </p:txBody>
      </p:sp>
      <p:sp>
        <p:nvSpPr>
          <p:cNvPr id="610" name="Shape 610"/>
          <p:cNvSpPr>
            <a:spLocks noGrp="1"/>
          </p:cNvSpPr>
          <p:nvPr>
            <p:ph type="sldNum" sz="quarter" idx="4294967295"/>
          </p:nvPr>
        </p:nvSpPr>
        <p:spPr>
          <a:xfrm>
            <a:off x="6020098" y="6322219"/>
            <a:ext cx="160735" cy="28575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>
              <a:defRPr>
                <a:effectLst/>
              </a:defRPr>
            </a:pPr>
            <a:fld id="{86CB4B4D-7CA3-9044-876B-883B54F8677D}" type="slidenum">
              <a:t>35</a:t>
            </a:fld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336522" y="1416619"/>
            <a:ext cx="19508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Transport particle</a:t>
            </a:r>
          </a:p>
          <a:p>
            <a:r>
              <a:rPr lang="en-US" dirty="0" smtClean="0"/>
              <a:t>In groups (baskets)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69789" y="2534"/>
            <a:ext cx="1514338" cy="1129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3800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 invX="1"/>
      </p:transition>
    </mc:Choice>
    <mc:Choice xmlns="" xmlns:p14="http://schemas.microsoft.com/office/powerpoint/2010/main" Requires="p14">
      <p:transition spd="slow">
        <p:wipe/>
      </p:transition>
    </mc:Choice>
    <mc:Fallback xmlns="" xmlns:p14="http://schemas.microsoft.com/office/powerpoint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Shape 6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613" name="Shape 613"/>
          <p:cNvSpPr>
            <a:spLocks noGrp="1"/>
          </p:cNvSpPr>
          <p:nvPr>
            <p:ph idx="1"/>
          </p:nvPr>
        </p:nvSpPr>
        <p:spPr>
          <a:xfrm>
            <a:off x="1097280" y="1873188"/>
            <a:ext cx="10058400" cy="4518734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Overhead from reshuffling particle lists should not offset SIMD gains</a:t>
            </a:r>
          </a:p>
          <a:p>
            <a:r>
              <a:rPr lang="en-US" dirty="0" smtClean="0"/>
              <a:t>Exploit the metal at its best, while maintaining portability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Test from the onset on a “large” setup (LHC-like detector)</a:t>
            </a:r>
          </a:p>
          <a:p>
            <a:pPr lvl="1"/>
            <a:r>
              <a:rPr lang="en-US" dirty="0" smtClean="0"/>
              <a:t>Toy </a:t>
            </a:r>
            <a:r>
              <a:rPr lang="en-US" dirty="0"/>
              <a:t>models tell us very </a:t>
            </a:r>
            <a:r>
              <a:rPr lang="en-US" dirty="0" smtClean="0"/>
              <a:t>little – complexity is the problem</a:t>
            </a:r>
          </a:p>
          <a:p>
            <a:r>
              <a:rPr lang="en-US" dirty="0" smtClean="0"/>
              <a:t>We see a </a:t>
            </a:r>
            <a:r>
              <a:rPr lang="en-US" dirty="0" smtClean="0"/>
              <a:t>substantial </a:t>
            </a:r>
            <a:r>
              <a:rPr lang="en-US" dirty="0" smtClean="0"/>
              <a:t>speedup </a:t>
            </a:r>
            <a:r>
              <a:rPr lang="en-US" dirty="0" smtClean="0"/>
              <a:t>between GEANTV and GEANT4 in similar conditions without </a:t>
            </a:r>
            <a:r>
              <a:rPr lang="en-US" dirty="0" err="1" smtClean="0"/>
              <a:t>vectorisation</a:t>
            </a:r>
            <a:r>
              <a:rPr lang="en-US" dirty="0" smtClean="0"/>
              <a:t> </a:t>
            </a:r>
            <a:endParaRPr lang="en-US" dirty="0" smtClean="0"/>
          </a:p>
          <a:p>
            <a:pPr lvl="1"/>
            <a:r>
              <a:rPr lang="en-US" dirty="0" smtClean="0"/>
              <a:t>But since this is with “fake” tabulated physics, this </a:t>
            </a:r>
            <a:r>
              <a:rPr lang="en-US" dirty="0" smtClean="0"/>
              <a:t>is </a:t>
            </a:r>
            <a:r>
              <a:rPr lang="en-US" dirty="0" smtClean="0"/>
              <a:t>not </a:t>
            </a:r>
            <a:r>
              <a:rPr lang="en-US" dirty="0" smtClean="0"/>
              <a:t>yet a </a:t>
            </a:r>
            <a:r>
              <a:rPr lang="en-US" dirty="0" smtClean="0"/>
              <a:t>benchmark but a verification that </a:t>
            </a:r>
            <a:r>
              <a:rPr lang="en-US" dirty="0" err="1" smtClean="0"/>
              <a:t>rebasketization</a:t>
            </a:r>
            <a:r>
              <a:rPr lang="en-US" dirty="0" smtClean="0"/>
              <a:t> does not slow us down</a:t>
            </a:r>
            <a:endParaRPr lang="en-US" dirty="0"/>
          </a:p>
        </p:txBody>
      </p:sp>
      <p:sp>
        <p:nvSpPr>
          <p:cNvPr id="614" name="Shape 6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is-IS" smtClean="0"/>
              <a:pPr/>
              <a:t>36</a:t>
            </a:fld>
            <a:endParaRPr lang="is-IS"/>
          </a:p>
        </p:txBody>
      </p:sp>
      <p:sp>
        <p:nvSpPr>
          <p:cNvPr id="615" name="Shape 615"/>
          <p:cNvSpPr/>
          <p:nvPr/>
        </p:nvSpPr>
        <p:spPr>
          <a:xfrm>
            <a:off x="5145692" y="2789926"/>
            <a:ext cx="1684039" cy="699788"/>
          </a:xfrm>
          <a:prstGeom prst="roundRect">
            <a:avLst>
              <a:gd name="adj" fmla="val 18455"/>
            </a:avLst>
          </a:prstGeom>
          <a:blipFill>
            <a:blip r:embed="rId2"/>
          </a:blip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7" tIns="35717" rIns="35717" bIns="35717" anchor="ctr"/>
          <a:lstStyle>
            <a:lvl1pPr>
              <a:lnSpc>
                <a:spcPct val="100000"/>
              </a:lnSpc>
              <a:defRPr>
                <a:solidFill>
                  <a:srgbClr val="F3F1DF"/>
                </a:solidFill>
              </a:defRPr>
            </a:lvl1pPr>
          </a:lstStyle>
          <a:p>
            <a:pPr algn="ctr">
              <a:defRPr>
                <a:effectLst/>
              </a:defRPr>
            </a:pPr>
            <a:r>
              <a:t>Scheduler</a:t>
            </a:r>
          </a:p>
        </p:txBody>
      </p:sp>
      <p:sp>
        <p:nvSpPr>
          <p:cNvPr id="616" name="Shape 616"/>
          <p:cNvSpPr/>
          <p:nvPr/>
        </p:nvSpPr>
        <p:spPr>
          <a:xfrm>
            <a:off x="2954649" y="3994425"/>
            <a:ext cx="822341" cy="699788"/>
          </a:xfrm>
          <a:prstGeom prst="roundRect">
            <a:avLst>
              <a:gd name="adj" fmla="val 18455"/>
            </a:avLst>
          </a:prstGeom>
          <a:gradFill>
            <a:gsLst>
              <a:gs pos="0">
                <a:schemeClr val="accent1">
                  <a:lumOff val="3682"/>
                </a:schemeClr>
              </a:gs>
              <a:gs pos="100000">
                <a:schemeClr val="accent1">
                  <a:satOff val="11742"/>
                  <a:lumOff val="-22938"/>
                </a:schemeClr>
              </a:gs>
            </a:gsLst>
            <a:lin ang="5400000"/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7" tIns="35717" rIns="35717" bIns="35717" anchor="ctr"/>
          <a:lstStyle>
            <a:lvl1pPr>
              <a:lnSpc>
                <a:spcPct val="100000"/>
              </a:lnSpc>
              <a:defRPr>
                <a:solidFill>
                  <a:srgbClr val="F3F1DF"/>
                </a:solidFill>
              </a:defRPr>
            </a:lvl1pPr>
          </a:lstStyle>
          <a:p>
            <a:pPr algn="ctr">
              <a:defRPr>
                <a:effectLst/>
              </a:defRPr>
            </a:pPr>
            <a:r>
              <a:t>CPU</a:t>
            </a:r>
          </a:p>
        </p:txBody>
      </p:sp>
      <p:sp>
        <p:nvSpPr>
          <p:cNvPr id="617" name="Shape 617"/>
          <p:cNvSpPr/>
          <p:nvPr/>
        </p:nvSpPr>
        <p:spPr>
          <a:xfrm>
            <a:off x="4219698" y="3994425"/>
            <a:ext cx="971349" cy="699788"/>
          </a:xfrm>
          <a:prstGeom prst="roundRect">
            <a:avLst>
              <a:gd name="adj" fmla="val 18455"/>
            </a:avLst>
          </a:prstGeom>
          <a:gradFill>
            <a:gsLst>
              <a:gs pos="0">
                <a:schemeClr val="accent1">
                  <a:lumOff val="3682"/>
                </a:schemeClr>
              </a:gs>
              <a:gs pos="100000">
                <a:schemeClr val="accent1">
                  <a:satOff val="11742"/>
                  <a:lumOff val="-22938"/>
                </a:schemeClr>
              </a:gs>
            </a:gsLst>
            <a:lin ang="5400000"/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7" tIns="35717" rIns="35717" bIns="35717" anchor="ctr"/>
          <a:lstStyle>
            <a:lvl1pPr>
              <a:lnSpc>
                <a:spcPct val="100000"/>
              </a:lnSpc>
              <a:defRPr>
                <a:solidFill>
                  <a:srgbClr val="F3F1DF"/>
                </a:solidFill>
              </a:defRPr>
            </a:lvl1pPr>
          </a:lstStyle>
          <a:p>
            <a:pPr algn="ctr">
              <a:defRPr>
                <a:effectLst/>
              </a:defRPr>
            </a:pPr>
            <a:r>
              <a:t>GPU</a:t>
            </a:r>
          </a:p>
        </p:txBody>
      </p:sp>
      <p:sp>
        <p:nvSpPr>
          <p:cNvPr id="618" name="Shape 618"/>
          <p:cNvSpPr/>
          <p:nvPr/>
        </p:nvSpPr>
        <p:spPr>
          <a:xfrm>
            <a:off x="5633757" y="3994425"/>
            <a:ext cx="719396" cy="699788"/>
          </a:xfrm>
          <a:prstGeom prst="roundRect">
            <a:avLst>
              <a:gd name="adj" fmla="val 18455"/>
            </a:avLst>
          </a:prstGeom>
          <a:gradFill>
            <a:gsLst>
              <a:gs pos="0">
                <a:schemeClr val="accent1">
                  <a:lumOff val="3682"/>
                </a:schemeClr>
              </a:gs>
              <a:gs pos="100000">
                <a:schemeClr val="accent1">
                  <a:satOff val="11742"/>
                  <a:lumOff val="-22938"/>
                </a:schemeClr>
              </a:gs>
            </a:gsLst>
            <a:lin ang="5400000"/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7" tIns="35717" rIns="35717" bIns="35717" anchor="ctr"/>
          <a:lstStyle>
            <a:lvl1pPr>
              <a:lnSpc>
                <a:spcPct val="100000"/>
              </a:lnSpc>
              <a:defRPr>
                <a:solidFill>
                  <a:srgbClr val="F3F1DF"/>
                </a:solidFill>
              </a:defRPr>
            </a:lvl1pPr>
          </a:lstStyle>
          <a:p>
            <a:pPr algn="ctr">
              <a:defRPr>
                <a:effectLst/>
              </a:defRPr>
            </a:pPr>
            <a:r>
              <a:t>Phi</a:t>
            </a:r>
          </a:p>
        </p:txBody>
      </p:sp>
      <p:sp>
        <p:nvSpPr>
          <p:cNvPr id="619" name="Shape 619"/>
          <p:cNvSpPr/>
          <p:nvPr/>
        </p:nvSpPr>
        <p:spPr>
          <a:xfrm>
            <a:off x="8209922" y="3994425"/>
            <a:ext cx="822341" cy="699788"/>
          </a:xfrm>
          <a:prstGeom prst="roundRect">
            <a:avLst>
              <a:gd name="adj" fmla="val 18455"/>
            </a:avLst>
          </a:prstGeom>
          <a:gradFill>
            <a:gsLst>
              <a:gs pos="0">
                <a:schemeClr val="accent1">
                  <a:lumOff val="3682"/>
                </a:schemeClr>
              </a:gs>
              <a:gs pos="100000">
                <a:schemeClr val="accent1">
                  <a:satOff val="11742"/>
                  <a:lumOff val="-22938"/>
                </a:schemeClr>
              </a:gs>
            </a:gsLst>
            <a:lin ang="5400000"/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7" tIns="35717" rIns="35717" bIns="35717" anchor="ctr"/>
          <a:lstStyle>
            <a:lvl1pPr>
              <a:lnSpc>
                <a:spcPct val="100000"/>
              </a:lnSpc>
              <a:defRPr>
                <a:solidFill>
                  <a:srgbClr val="F3F1DF"/>
                </a:solidFill>
              </a:defRPr>
            </a:lvl1pPr>
          </a:lstStyle>
          <a:p>
            <a:pPr algn="ctr">
              <a:defRPr>
                <a:effectLst/>
              </a:defRPr>
            </a:pPr>
            <a:r>
              <a:t>XXX</a:t>
            </a:r>
          </a:p>
        </p:txBody>
      </p:sp>
      <p:sp>
        <p:nvSpPr>
          <p:cNvPr id="620" name="Shape 620"/>
          <p:cNvSpPr/>
          <p:nvPr/>
        </p:nvSpPr>
        <p:spPr>
          <a:xfrm>
            <a:off x="6795863" y="3994425"/>
            <a:ext cx="971349" cy="699788"/>
          </a:xfrm>
          <a:prstGeom prst="roundRect">
            <a:avLst>
              <a:gd name="adj" fmla="val 18455"/>
            </a:avLst>
          </a:prstGeom>
          <a:gradFill>
            <a:gsLst>
              <a:gs pos="0">
                <a:schemeClr val="accent1">
                  <a:lumOff val="3682"/>
                </a:schemeClr>
              </a:gs>
              <a:gs pos="100000">
                <a:schemeClr val="accent1">
                  <a:satOff val="11742"/>
                  <a:lumOff val="-22938"/>
                </a:schemeClr>
              </a:gs>
            </a:gsLst>
            <a:lin ang="5400000"/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7" tIns="35717" rIns="35717" bIns="35717" anchor="ctr"/>
          <a:lstStyle>
            <a:lvl1pPr>
              <a:lnSpc>
                <a:spcPct val="100000"/>
              </a:lnSpc>
              <a:defRPr>
                <a:solidFill>
                  <a:srgbClr val="F3F1DF"/>
                </a:solidFill>
              </a:defRPr>
            </a:lvl1pPr>
          </a:lstStyle>
          <a:p>
            <a:pPr algn="ctr">
              <a:defRPr>
                <a:effectLst/>
              </a:defRPr>
            </a:pPr>
            <a:r>
              <a:t>Atom</a:t>
            </a:r>
          </a:p>
        </p:txBody>
      </p:sp>
      <p:cxnSp>
        <p:nvCxnSpPr>
          <p:cNvPr id="621" name="Connector 621"/>
          <p:cNvCxnSpPr>
            <a:stCxn id="615" idx="2"/>
          </p:cNvCxnSpPr>
          <p:nvPr/>
        </p:nvCxnSpPr>
        <p:spPr>
          <a:xfrm flipH="1">
            <a:off x="3365819" y="3489715"/>
            <a:ext cx="2621892" cy="504711"/>
          </a:xfrm>
          <a:prstGeom prst="straightConnector1">
            <a:avLst/>
          </a:prstGeom>
          <a:ln w="25400">
            <a:solidFill>
              <a:schemeClr val="accent3">
                <a:satOff val="-11003"/>
                <a:lumOff val="-15119"/>
              </a:schemeClr>
            </a:solidFill>
            <a:miter lim="400000"/>
            <a:tailEnd type="triangle"/>
          </a:ln>
        </p:spPr>
      </p:cxnSp>
      <p:cxnSp>
        <p:nvCxnSpPr>
          <p:cNvPr id="622" name="Connector 622"/>
          <p:cNvCxnSpPr>
            <a:stCxn id="615" idx="2"/>
          </p:cNvCxnSpPr>
          <p:nvPr/>
        </p:nvCxnSpPr>
        <p:spPr>
          <a:xfrm flipH="1">
            <a:off x="4705373" y="3489715"/>
            <a:ext cx="1282339" cy="504711"/>
          </a:xfrm>
          <a:prstGeom prst="straightConnector1">
            <a:avLst/>
          </a:prstGeom>
          <a:ln w="25400">
            <a:solidFill>
              <a:schemeClr val="accent3">
                <a:satOff val="-11003"/>
                <a:lumOff val="-15119"/>
              </a:schemeClr>
            </a:solidFill>
            <a:miter lim="400000"/>
            <a:tailEnd type="triangle"/>
          </a:ln>
        </p:spPr>
      </p:cxnSp>
      <p:cxnSp>
        <p:nvCxnSpPr>
          <p:cNvPr id="623" name="Connector 623"/>
          <p:cNvCxnSpPr>
            <a:stCxn id="615" idx="2"/>
          </p:cNvCxnSpPr>
          <p:nvPr/>
        </p:nvCxnSpPr>
        <p:spPr>
          <a:xfrm>
            <a:off x="5987711" y="3489715"/>
            <a:ext cx="5744" cy="504711"/>
          </a:xfrm>
          <a:prstGeom prst="straightConnector1">
            <a:avLst/>
          </a:prstGeom>
          <a:ln w="25400">
            <a:solidFill>
              <a:schemeClr val="accent3">
                <a:satOff val="-11003"/>
                <a:lumOff val="-15119"/>
              </a:schemeClr>
            </a:solidFill>
            <a:miter lim="400000"/>
            <a:tailEnd type="triangle"/>
          </a:ln>
        </p:spPr>
      </p:cxnSp>
      <p:cxnSp>
        <p:nvCxnSpPr>
          <p:cNvPr id="624" name="Connector 624"/>
          <p:cNvCxnSpPr>
            <a:stCxn id="615" idx="2"/>
          </p:cNvCxnSpPr>
          <p:nvPr/>
        </p:nvCxnSpPr>
        <p:spPr>
          <a:xfrm>
            <a:off x="5987711" y="3489715"/>
            <a:ext cx="1293826" cy="504711"/>
          </a:xfrm>
          <a:prstGeom prst="straightConnector1">
            <a:avLst/>
          </a:prstGeom>
          <a:ln w="25400">
            <a:solidFill>
              <a:schemeClr val="accent3">
                <a:satOff val="-11003"/>
                <a:lumOff val="-15119"/>
              </a:schemeClr>
            </a:solidFill>
            <a:miter lim="400000"/>
            <a:tailEnd type="triangle"/>
          </a:ln>
        </p:spPr>
      </p:cxnSp>
      <p:cxnSp>
        <p:nvCxnSpPr>
          <p:cNvPr id="625" name="Connector 625"/>
          <p:cNvCxnSpPr>
            <a:stCxn id="615" idx="2"/>
          </p:cNvCxnSpPr>
          <p:nvPr/>
        </p:nvCxnSpPr>
        <p:spPr>
          <a:xfrm>
            <a:off x="5987712" y="3489715"/>
            <a:ext cx="2633381" cy="504711"/>
          </a:xfrm>
          <a:prstGeom prst="straightConnector1">
            <a:avLst/>
          </a:prstGeom>
          <a:ln w="25400">
            <a:solidFill>
              <a:schemeClr val="accent3">
                <a:satOff val="-11003"/>
                <a:lumOff val="-15119"/>
              </a:schemeClr>
            </a:solidFill>
            <a:miter lim="400000"/>
            <a:tailEnd type="triangle"/>
          </a:ln>
        </p:spPr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0458" y="0"/>
            <a:ext cx="2291542" cy="1295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2664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>
        <p15:prstTrans prst="peelOff" invX="1"/>
      </p:transition>
    </mc:Choice>
    <mc:Choice xmlns="" xmlns:p14="http://schemas.microsoft.com/office/powerpoint/2010/main" Requires="p14">
      <p:transition spd="slow" p14:dur="1500">
        <p:wipe/>
      </p:transition>
    </mc:Choice>
    <mc:Fallback xmlns="" xmlns:p14="http://schemas.microsoft.com/office/powerpoint/2010/main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Portable HPC?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0777" y="1753817"/>
            <a:ext cx="4862744" cy="4457209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Long-term maintainability of the code =&gt; write one version of each algorithm and specialise it to the platform via template programming and low level optimised libraries </a:t>
            </a:r>
            <a:endParaRPr lang="en-GB" dirty="0" smtClean="0"/>
          </a:p>
          <a:p>
            <a:r>
              <a:rPr lang="en-US" dirty="0" smtClean="0"/>
              <a:t>Dispatch </a:t>
            </a:r>
            <a:r>
              <a:rPr lang="en-US" dirty="0" smtClean="0"/>
              <a:t>structure of array data to functions with vector signatures</a:t>
            </a:r>
          </a:p>
          <a:p>
            <a:pPr lvl="1"/>
            <a:r>
              <a:rPr lang="en-US" dirty="0" smtClean="0"/>
              <a:t>Template on type sets, which are defined by </a:t>
            </a:r>
            <a:r>
              <a:rPr lang="en-US" dirty="0" err="1" smtClean="0"/>
              <a:t>backends</a:t>
            </a:r>
            <a:endParaRPr lang="en-US" dirty="0" smtClean="0"/>
          </a:p>
          <a:p>
            <a:pPr lvl="1"/>
            <a:r>
              <a:rPr lang="en-US" dirty="0" smtClean="0"/>
              <a:t>Use </a:t>
            </a:r>
            <a:r>
              <a:rPr lang="en-US" dirty="0" err="1" smtClean="0"/>
              <a:t>backends</a:t>
            </a:r>
            <a:r>
              <a:rPr lang="en-US" dirty="0" smtClean="0"/>
              <a:t> to implement generic functions to operate on data</a:t>
            </a:r>
          </a:p>
          <a:p>
            <a:pPr lvl="2"/>
            <a:r>
              <a:rPr lang="en-US" dirty="0" smtClean="0"/>
              <a:t>Basic arithmetic, load/store, masking operations (assigns, blending, gather/scatter), numerical limits, </a:t>
            </a:r>
            <a:r>
              <a:rPr lang="is-IS" dirty="0" smtClean="0"/>
              <a:t>…</a:t>
            </a:r>
            <a:endParaRPr lang="en-US" dirty="0" smtClean="0"/>
          </a:p>
          <a:p>
            <a:pPr lvl="1"/>
            <a:r>
              <a:rPr lang="en-US" dirty="0" smtClean="0"/>
              <a:t>Use </a:t>
            </a:r>
            <a:r>
              <a:rPr lang="en-US" dirty="0" err="1" smtClean="0"/>
              <a:t>backends</a:t>
            </a:r>
            <a:r>
              <a:rPr lang="en-US" dirty="0" smtClean="0"/>
              <a:t> to insulate technology/library: </a:t>
            </a:r>
            <a:r>
              <a:rPr lang="en-US" dirty="0" err="1" smtClean="0"/>
              <a:t>Vc</a:t>
            </a:r>
            <a:r>
              <a:rPr lang="en-US" dirty="0" smtClean="0"/>
              <a:t>, UME::SIMD, </a:t>
            </a:r>
            <a:r>
              <a:rPr lang="en-US" dirty="0" err="1" smtClean="0"/>
              <a:t>Cilk</a:t>
            </a:r>
            <a:r>
              <a:rPr lang="en-US" dirty="0" smtClean="0"/>
              <a:t>+, </a:t>
            </a:r>
            <a:r>
              <a:rPr lang="en-US" dirty="0" err="1" smtClean="0"/>
              <a:t>VecMic</a:t>
            </a:r>
            <a:r>
              <a:rPr lang="en-US" dirty="0" smtClean="0"/>
              <a:t>, … </a:t>
            </a:r>
          </a:p>
          <a:p>
            <a:r>
              <a:rPr lang="en-GB" dirty="0" smtClean="0"/>
              <a:t>A Xeon Phi specific backend (UME::SIMD) is being developed in collaboration with CERN’s </a:t>
            </a:r>
            <a:r>
              <a:rPr lang="en-GB" dirty="0" err="1" smtClean="0"/>
              <a:t>Openlab</a:t>
            </a:r>
            <a:r>
              <a:rPr lang="en-GB" dirty="0" smtClean="0"/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37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5638802" y="1374756"/>
            <a:ext cx="4551678" cy="4303353"/>
            <a:chOff x="31681558" y="9563539"/>
            <a:chExt cx="10547603" cy="3618954"/>
          </a:xfrm>
        </p:grpSpPr>
        <p:grpSp>
          <p:nvGrpSpPr>
            <p:cNvPr id="8" name="Group 7"/>
            <p:cNvGrpSpPr/>
            <p:nvPr/>
          </p:nvGrpSpPr>
          <p:grpSpPr>
            <a:xfrm>
              <a:off x="31681558" y="9563539"/>
              <a:ext cx="10547603" cy="3618954"/>
              <a:chOff x="2789036" y="3234958"/>
              <a:chExt cx="6056298" cy="2189086"/>
            </a:xfrm>
          </p:grpSpPr>
          <p:sp>
            <p:nvSpPr>
              <p:cNvPr id="11" name="Shape 661"/>
              <p:cNvSpPr/>
              <p:nvPr/>
            </p:nvSpPr>
            <p:spPr>
              <a:xfrm>
                <a:off x="3690869" y="3715070"/>
                <a:ext cx="4839250" cy="594029"/>
              </a:xfrm>
              <a:prstGeom prst="rect">
                <a:avLst/>
              </a:prstGeom>
              <a:solidFill>
                <a:srgbClr val="FDFDA9"/>
              </a:solidFill>
              <a:ln w="12700">
                <a:miter lim="400000"/>
              </a:ln>
              <a:effectLst>
                <a:outerShdw blurRad="76200" dir="13500000" sy="23000" kx="1200000" algn="br" rotWithShape="0">
                  <a:prstClr val="black">
                    <a:alpha val="20000"/>
                  </a:prstClr>
                </a:outerShdw>
              </a:effectLst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lIns="35717" tIns="35717" rIns="35717" bIns="35717" anchor="ctr">
                <a:normAutofit/>
              </a:bodyPr>
              <a:lstStyle/>
              <a:p>
                <a:pPr algn="l">
                  <a:lnSpc>
                    <a:spcPct val="100000"/>
                  </a:lnSpc>
                  <a:defRPr sz="1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r>
                  <a:rPr sz="1000" dirty="0" smtClean="0">
                    <a:latin typeface="Clear Sans"/>
                    <a:cs typeface="Clear Sans"/>
                  </a:rPr>
                  <a:t>template&lt;</a:t>
                </a:r>
                <a:r>
                  <a:rPr lang="en-US" sz="1000" dirty="0" smtClean="0">
                    <a:latin typeface="Clear Sans"/>
                    <a:cs typeface="Clear Sans"/>
                  </a:rPr>
                  <a:t>typename Real_v</a:t>
                </a:r>
                <a:r>
                  <a:rPr sz="1000" dirty="0" smtClean="0">
                    <a:latin typeface="Clear Sans"/>
                    <a:cs typeface="Clear Sans"/>
                  </a:rPr>
                  <a:t>&gt;</a:t>
                </a:r>
                <a:endParaRPr sz="1000" dirty="0">
                  <a:latin typeface="Clear Sans"/>
                  <a:cs typeface="Clear Sans"/>
                </a:endParaRPr>
              </a:p>
              <a:p>
                <a:pPr algn="l">
                  <a:lnSpc>
                    <a:spcPct val="100000"/>
                  </a:lnSpc>
                  <a:defRPr sz="1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r>
                  <a:rPr lang="en-US" sz="1000" dirty="0" smtClean="0">
                    <a:latin typeface="Clear Sans"/>
                    <a:cs typeface="Clear Sans"/>
                  </a:rPr>
                  <a:t>static void</a:t>
                </a:r>
                <a:endParaRPr sz="1000" dirty="0">
                  <a:latin typeface="Clear Sans"/>
                  <a:cs typeface="Clear Sans"/>
                </a:endParaRPr>
              </a:p>
              <a:p>
                <a:pPr algn="l">
                  <a:lnSpc>
                    <a:spcPct val="100000"/>
                  </a:lnSpc>
                  <a:defRPr sz="1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r>
                  <a:rPr sz="1000" i="1" dirty="0">
                    <a:latin typeface="Clear Sans"/>
                    <a:cs typeface="Clear Sans"/>
                  </a:rPr>
                  <a:t>common_distance_function</a:t>
                </a:r>
                <a:r>
                  <a:rPr sz="1000" dirty="0">
                    <a:latin typeface="Clear Sans"/>
                    <a:cs typeface="Clear Sans"/>
                  </a:rPr>
                  <a:t>( </a:t>
                </a:r>
                <a:r>
                  <a:rPr lang="en-US" sz="1000" dirty="0" smtClean="0">
                    <a:latin typeface="Clear Sans"/>
                    <a:cs typeface="Clear Sans"/>
                  </a:rPr>
                  <a:t>Vector3D&lt;Real_v&gt;</a:t>
                </a:r>
                <a:r>
                  <a:rPr sz="1000" dirty="0" smtClean="0">
                    <a:latin typeface="Clear Sans"/>
                    <a:cs typeface="Clear Sans"/>
                  </a:rPr>
                  <a:t> input</a:t>
                </a:r>
                <a:r>
                  <a:rPr lang="en-US" sz="1000" dirty="0" smtClean="0">
                    <a:latin typeface="Clear Sans"/>
                    <a:cs typeface="Clear Sans"/>
                  </a:rPr>
                  <a:t>, 		Real_v &amp;output</a:t>
                </a:r>
                <a:r>
                  <a:rPr sz="1000" dirty="0" smtClean="0">
                    <a:latin typeface="Clear Sans"/>
                    <a:cs typeface="Clear Sans"/>
                  </a:rPr>
                  <a:t> </a:t>
                </a:r>
                <a:r>
                  <a:rPr sz="1000" dirty="0">
                    <a:latin typeface="Clear Sans"/>
                    <a:cs typeface="Clear Sans"/>
                  </a:rPr>
                  <a:t>)</a:t>
                </a:r>
              </a:p>
              <a:p>
                <a:pPr algn="l">
                  <a:lnSpc>
                    <a:spcPct val="100000"/>
                  </a:lnSpc>
                  <a:defRPr sz="1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r>
                  <a:rPr sz="1000" dirty="0">
                    <a:latin typeface="Clear Sans"/>
                    <a:cs typeface="Clear Sans"/>
                  </a:rPr>
                  <a:t>{</a:t>
                </a:r>
              </a:p>
              <a:p>
                <a:pPr algn="l">
                  <a:lnSpc>
                    <a:spcPct val="100000"/>
                  </a:lnSpc>
                  <a:defRPr sz="1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r>
                  <a:rPr sz="1000" dirty="0">
                    <a:latin typeface="Clear Sans"/>
                    <a:cs typeface="Clear Sans"/>
                  </a:rPr>
                  <a:t>    // </a:t>
                </a:r>
                <a:r>
                  <a:rPr lang="en-US" sz="1000" dirty="0">
                    <a:latin typeface="Clear Sans"/>
                    <a:cs typeface="Clear Sans"/>
                  </a:rPr>
                  <a:t>Single kernel a</a:t>
                </a:r>
                <a:r>
                  <a:rPr sz="1000" dirty="0">
                    <a:latin typeface="Clear Sans"/>
                    <a:cs typeface="Clear Sans"/>
                  </a:rPr>
                  <a:t>lgorithm using Backend types</a:t>
                </a:r>
              </a:p>
              <a:p>
                <a:pPr algn="l">
                  <a:lnSpc>
                    <a:spcPct val="100000"/>
                  </a:lnSpc>
                  <a:defRPr sz="1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r>
                  <a:rPr sz="1000" dirty="0">
                    <a:latin typeface="Clear Sans"/>
                    <a:cs typeface="Clear Sans"/>
                  </a:rPr>
                  <a:t>}</a:t>
                </a:r>
              </a:p>
            </p:txBody>
          </p:sp>
          <p:sp>
            <p:nvSpPr>
              <p:cNvPr id="12" name="Shape 664"/>
              <p:cNvSpPr>
                <a:spLocks noChangeAspect="1"/>
              </p:cNvSpPr>
              <p:nvPr/>
            </p:nvSpPr>
            <p:spPr>
              <a:xfrm>
                <a:off x="5515719" y="4395675"/>
                <a:ext cx="2572315" cy="1028369"/>
              </a:xfrm>
              <a:prstGeom prst="rect">
                <a:avLst/>
              </a:prstGeom>
              <a:solidFill>
                <a:srgbClr val="FDFDA9"/>
              </a:solidFill>
              <a:ln w="12700">
                <a:miter lim="400000"/>
              </a:ln>
              <a:effectLst>
                <a:outerShdw blurRad="76200" dir="13500000" sy="23000" kx="1200000" algn="br" rotWithShape="0">
                  <a:prstClr val="black">
                    <a:alpha val="20000"/>
                  </a:prstClr>
                </a:outerShdw>
              </a:effectLst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lIns="35717" tIns="35717" rIns="35717" bIns="35717" anchor="ctr">
                <a:noAutofit/>
              </a:bodyPr>
              <a:lstStyle/>
              <a:p>
                <a:pPr algn="l">
                  <a:lnSpc>
                    <a:spcPct val="100000"/>
                  </a:lnSpc>
                  <a:defRPr sz="1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endParaRPr lang="en-US" sz="1000" dirty="0" smtClean="0">
                  <a:latin typeface="Clear Sans"/>
                  <a:cs typeface="Clear Sans"/>
                </a:endParaRPr>
              </a:p>
              <a:p>
                <a:pPr algn="l">
                  <a:lnSpc>
                    <a:spcPct val="100000"/>
                  </a:lnSpc>
                  <a:defRPr sz="1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r>
                  <a:rPr lang="en-US" sz="1000" dirty="0" err="1" smtClean="0">
                    <a:latin typeface="Clear Sans"/>
                    <a:cs typeface="Clear Sans"/>
                  </a:rPr>
                  <a:t>UMESimd.h</a:t>
                </a:r>
                <a:endParaRPr lang="en-US" sz="1000" dirty="0" smtClean="0">
                  <a:latin typeface="Clear Sans"/>
                  <a:cs typeface="Clear Sans"/>
                </a:endParaRPr>
              </a:p>
              <a:p>
                <a:pPr>
                  <a:defRPr sz="1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r>
                  <a:rPr lang="en-US" sz="1000" dirty="0" smtClean="0">
                    <a:latin typeface="Clear Sans"/>
                    <a:cs typeface="Clear Sans"/>
                  </a:rPr>
                  <a:t>{</a:t>
                </a:r>
              </a:p>
              <a:p>
                <a:pPr>
                  <a:defRPr sz="1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r>
                  <a:rPr lang="en-US" sz="1000" dirty="0" smtClean="0">
                    <a:latin typeface="Clear Sans"/>
                    <a:cs typeface="Clear Sans"/>
                  </a:rPr>
                  <a:t>using </a:t>
                </a:r>
                <a:r>
                  <a:rPr lang="en-US" sz="1000" dirty="0" err="1">
                    <a:latin typeface="Clear Sans"/>
                    <a:cs typeface="Clear Sans"/>
                  </a:rPr>
                  <a:t>Real_v</a:t>
                </a:r>
                <a:r>
                  <a:rPr lang="en-US" sz="1000" dirty="0">
                    <a:latin typeface="Clear Sans"/>
                    <a:cs typeface="Clear Sans"/>
                  </a:rPr>
                  <a:t>   = UME::SIMD::</a:t>
                </a:r>
                <a:r>
                  <a:rPr lang="en-US" sz="1000" dirty="0" err="1">
                    <a:latin typeface="Clear Sans"/>
                    <a:cs typeface="Clear Sans"/>
                  </a:rPr>
                  <a:t>SIMDVec</a:t>
                </a:r>
                <a:r>
                  <a:rPr lang="en-US" sz="1000" dirty="0">
                    <a:latin typeface="Clear Sans"/>
                    <a:cs typeface="Clear Sans"/>
                  </a:rPr>
                  <a:t>&lt;</a:t>
                </a:r>
                <a:r>
                  <a:rPr lang="en-US" sz="1000" dirty="0" err="1">
                    <a:latin typeface="Clear Sans"/>
                    <a:cs typeface="Clear Sans"/>
                  </a:rPr>
                  <a:t>Real_s</a:t>
                </a:r>
                <a:r>
                  <a:rPr lang="en-US" sz="1000" dirty="0">
                    <a:latin typeface="Clear Sans"/>
                    <a:cs typeface="Clear Sans"/>
                  </a:rPr>
                  <a:t>, </a:t>
                </a:r>
                <a:r>
                  <a:rPr lang="en-US" sz="1000" dirty="0" err="1">
                    <a:latin typeface="Clear Sans"/>
                    <a:cs typeface="Clear Sans"/>
                  </a:rPr>
                  <a:t>SIMDWidth</a:t>
                </a:r>
                <a:r>
                  <a:rPr lang="en-US" sz="1000" dirty="0">
                    <a:latin typeface="Clear Sans"/>
                    <a:cs typeface="Clear Sans"/>
                  </a:rPr>
                  <a:t>&lt;</a:t>
                </a:r>
                <a:r>
                  <a:rPr lang="en-US" sz="1000" dirty="0" err="1">
                    <a:latin typeface="Clear Sans"/>
                    <a:cs typeface="Clear Sans"/>
                  </a:rPr>
                  <a:t>Real_s</a:t>
                </a:r>
                <a:r>
                  <a:rPr lang="en-US" sz="1000" dirty="0" smtClean="0">
                    <a:latin typeface="Clear Sans"/>
                    <a:cs typeface="Clear Sans"/>
                  </a:rPr>
                  <a:t>&gt;()&gt;;</a:t>
                </a:r>
              </a:p>
              <a:p>
                <a:pPr>
                  <a:defRPr sz="1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r>
                  <a:rPr lang="en-US" sz="1000" dirty="0" smtClean="0">
                    <a:latin typeface="Clear Sans"/>
                    <a:cs typeface="Clear Sans"/>
                  </a:rPr>
                  <a:t> </a:t>
                </a:r>
                <a:r>
                  <a:rPr lang="en-US" sz="1000" dirty="0">
                    <a:latin typeface="Clear Sans"/>
                    <a:cs typeface="Clear Sans"/>
                  </a:rPr>
                  <a:t>using </a:t>
                </a:r>
                <a:r>
                  <a:rPr lang="en-US" sz="1000" dirty="0" err="1">
                    <a:latin typeface="Clear Sans"/>
                    <a:cs typeface="Clear Sans"/>
                  </a:rPr>
                  <a:t>Double_v</a:t>
                </a:r>
                <a:r>
                  <a:rPr lang="en-US" sz="1000" dirty="0">
                    <a:latin typeface="Clear Sans"/>
                    <a:cs typeface="Clear Sans"/>
                  </a:rPr>
                  <a:t> = UME::SIMD::</a:t>
                </a:r>
                <a:r>
                  <a:rPr lang="en-US" sz="1000" dirty="0" err="1">
                    <a:latin typeface="Clear Sans"/>
                    <a:cs typeface="Clear Sans"/>
                  </a:rPr>
                  <a:t>SIMDVec</a:t>
                </a:r>
                <a:r>
                  <a:rPr lang="en-US" sz="1000" dirty="0">
                    <a:latin typeface="Clear Sans"/>
                    <a:cs typeface="Clear Sans"/>
                  </a:rPr>
                  <a:t>&lt;</a:t>
                </a:r>
                <a:r>
                  <a:rPr lang="en-US" sz="1000" dirty="0" err="1">
                    <a:latin typeface="Clear Sans"/>
                    <a:cs typeface="Clear Sans"/>
                  </a:rPr>
                  <a:t>Double_s</a:t>
                </a:r>
                <a:r>
                  <a:rPr lang="en-US" sz="1000" dirty="0">
                    <a:latin typeface="Clear Sans"/>
                    <a:cs typeface="Clear Sans"/>
                  </a:rPr>
                  <a:t>, </a:t>
                </a:r>
                <a:r>
                  <a:rPr lang="en-US" sz="1000" dirty="0" err="1">
                    <a:latin typeface="Clear Sans"/>
                    <a:cs typeface="Clear Sans"/>
                  </a:rPr>
                  <a:t>SIMDWidth</a:t>
                </a:r>
                <a:r>
                  <a:rPr lang="en-US" sz="1000" dirty="0">
                    <a:latin typeface="Clear Sans"/>
                    <a:cs typeface="Clear Sans"/>
                  </a:rPr>
                  <a:t>&lt;</a:t>
                </a:r>
                <a:r>
                  <a:rPr lang="en-US" sz="1000" dirty="0" err="1">
                    <a:latin typeface="Clear Sans"/>
                    <a:cs typeface="Clear Sans"/>
                  </a:rPr>
                  <a:t>Double_s</a:t>
                </a:r>
                <a:r>
                  <a:rPr lang="en-US" sz="1000" dirty="0" smtClean="0">
                    <a:latin typeface="Clear Sans"/>
                    <a:cs typeface="Clear Sans"/>
                  </a:rPr>
                  <a:t>&gt;()&gt;;</a:t>
                </a:r>
                <a:endParaRPr lang="en-US" sz="1000" dirty="0">
                  <a:latin typeface="Clear Sans"/>
                  <a:cs typeface="Clear Sans"/>
                </a:endParaRPr>
              </a:p>
              <a:p>
                <a:pPr>
                  <a:defRPr sz="1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r>
                  <a:rPr lang="en-US" sz="1000" dirty="0">
                    <a:latin typeface="Clear Sans"/>
                    <a:cs typeface="Clear Sans"/>
                  </a:rPr>
                  <a:t>  </a:t>
                </a:r>
                <a:r>
                  <a:rPr lang="is-IS" sz="1000" dirty="0" smtClean="0">
                    <a:latin typeface="Clear Sans"/>
                    <a:cs typeface="Clear Sans"/>
                  </a:rPr>
                  <a:t>…</a:t>
                </a:r>
                <a:endParaRPr lang="en-US" sz="1000" dirty="0" smtClean="0">
                  <a:latin typeface="Clear Sans"/>
                  <a:cs typeface="Clear Sans"/>
                </a:endParaRPr>
              </a:p>
              <a:p>
                <a:pPr algn="l">
                  <a:lnSpc>
                    <a:spcPct val="100000"/>
                  </a:lnSpc>
                  <a:defRPr sz="1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r>
                  <a:rPr sz="1000" dirty="0" smtClean="0">
                    <a:latin typeface="Clear Sans"/>
                    <a:cs typeface="Clear Sans"/>
                  </a:rPr>
                  <a:t>};</a:t>
                </a:r>
                <a:endParaRPr lang="en-US" sz="1000" dirty="0">
                  <a:latin typeface="Clear Sans"/>
                  <a:cs typeface="Clear Sans"/>
                </a:endParaRPr>
              </a:p>
              <a:p>
                <a:pPr>
                  <a:defRPr sz="1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r>
                  <a:rPr lang="en-US" sz="1000" dirty="0">
                    <a:latin typeface="Clear Sans"/>
                    <a:cs typeface="Clear Sans"/>
                  </a:rPr>
                  <a:t>// Functions operating with backend types</a:t>
                </a:r>
              </a:p>
            </p:txBody>
          </p:sp>
          <p:pic>
            <p:nvPicPr>
              <p:cNvPr id="13" name="Picture 12"/>
              <p:cNvPicPr>
                <a:picLocks/>
              </p:cNvPicPr>
              <p:nvPr/>
            </p:nvPicPr>
            <p:blipFill>
              <a:blip r:embed="rId2">
                <a:extLst/>
              </a:blip>
              <a:stretch>
                <a:fillRect/>
              </a:stretch>
            </p:blipFill>
            <p:spPr>
              <a:xfrm rot="1915455" flipH="1">
                <a:off x="6470140" y="3330601"/>
                <a:ext cx="228333" cy="545623"/>
              </a:xfrm>
              <a:prstGeom prst="rect">
                <a:avLst/>
              </a:prstGeom>
            </p:spPr>
          </p:pic>
          <p:pic>
            <p:nvPicPr>
              <p:cNvPr id="14" name="Picture 13"/>
              <p:cNvPicPr>
                <a:picLocks/>
              </p:cNvPicPr>
              <p:nvPr/>
            </p:nvPicPr>
            <p:blipFill>
              <a:blip r:embed="rId2">
                <a:extLst/>
              </a:blip>
              <a:stretch>
                <a:fillRect/>
              </a:stretch>
            </p:blipFill>
            <p:spPr>
              <a:xfrm rot="19684545">
                <a:off x="4935604" y="3336722"/>
                <a:ext cx="246993" cy="533377"/>
              </a:xfrm>
              <a:prstGeom prst="rect">
                <a:avLst/>
              </a:prstGeom>
            </p:spPr>
          </p:pic>
          <p:sp>
            <p:nvSpPr>
              <p:cNvPr id="15" name="Shape 672"/>
              <p:cNvSpPr/>
              <p:nvPr/>
            </p:nvSpPr>
            <p:spPr>
              <a:xfrm>
                <a:off x="5525707" y="3235581"/>
                <a:ext cx="3319627" cy="138831"/>
              </a:xfrm>
              <a:prstGeom prst="rect">
                <a:avLst/>
              </a:prstGeom>
              <a:solidFill>
                <a:srgbClr val="FDFDA9"/>
              </a:solidFill>
              <a:ln w="12700">
                <a:miter lim="400000"/>
              </a:ln>
              <a:effectLst>
                <a:outerShdw blurRad="76200" dir="13500000" sy="23000" kx="1200000" algn="br" rotWithShape="0">
                  <a:prstClr val="black">
                    <a:alpha val="20000"/>
                  </a:prstClr>
                </a:outerShdw>
              </a:effectLst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5717" tIns="35717" rIns="35717" bIns="35717" anchor="ctr">
                <a:spAutoFit/>
              </a:bodyPr>
              <a:lstStyle>
                <a:lvl1pPr algn="l">
                  <a:lnSpc>
                    <a:spcPct val="100000"/>
                  </a:lnSpc>
                  <a:defRPr sz="1800">
                    <a:latin typeface="Arial Narrow"/>
                    <a:ea typeface="Arial Narrow"/>
                    <a:cs typeface="Arial Narrow"/>
                    <a:sym typeface="Arial Narrow"/>
                  </a:defRPr>
                </a:lvl1pPr>
              </a:lstStyle>
              <a:p>
                <a:r>
                  <a:rPr sz="1200" dirty="0">
                    <a:latin typeface="Clear Sans"/>
                    <a:cs typeface="Clear Sans"/>
                  </a:rPr>
                  <a:t>distance( </a:t>
                </a:r>
                <a:r>
                  <a:rPr lang="en-US" sz="1200" dirty="0">
                    <a:latin typeface="Clear Sans"/>
                    <a:cs typeface="Clear Sans"/>
                  </a:rPr>
                  <a:t>vector_type</a:t>
                </a:r>
                <a:r>
                  <a:rPr sz="1200" dirty="0">
                    <a:latin typeface="Clear Sans"/>
                    <a:cs typeface="Clear Sans"/>
                  </a:rPr>
                  <a:t> </a:t>
                </a:r>
                <a:r>
                  <a:rPr lang="en-US" sz="1200" dirty="0">
                    <a:latin typeface="Clear Sans"/>
                    <a:cs typeface="Clear Sans"/>
                  </a:rPr>
                  <a:t> &amp;</a:t>
                </a:r>
                <a:r>
                  <a:rPr sz="1200" dirty="0">
                    <a:latin typeface="Clear Sans"/>
                    <a:cs typeface="Clear Sans"/>
                  </a:rPr>
                  <a:t>);</a:t>
                </a:r>
              </a:p>
            </p:txBody>
          </p:sp>
          <p:sp>
            <p:nvSpPr>
              <p:cNvPr id="16" name="Shape 673"/>
              <p:cNvSpPr/>
              <p:nvPr/>
            </p:nvSpPr>
            <p:spPr>
              <a:xfrm>
                <a:off x="3032515" y="3234958"/>
                <a:ext cx="2406288" cy="138831"/>
              </a:xfrm>
              <a:prstGeom prst="rect">
                <a:avLst/>
              </a:prstGeom>
              <a:solidFill>
                <a:srgbClr val="FDFDA9"/>
              </a:solidFill>
              <a:ln w="12700">
                <a:miter lim="400000"/>
              </a:ln>
              <a:effectLst>
                <a:outerShdw blurRad="76200" dir="13500000" sy="23000" kx="1200000" algn="br" rotWithShape="0">
                  <a:prstClr val="black">
                    <a:alpha val="20000"/>
                  </a:prstClr>
                </a:outerShdw>
              </a:effectLst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5717" tIns="35717" rIns="35717" bIns="35717" anchor="ctr">
                <a:spAutoFit/>
              </a:bodyPr>
              <a:lstStyle>
                <a:lvl1pPr algn="l">
                  <a:lnSpc>
                    <a:spcPct val="100000"/>
                  </a:lnSpc>
                  <a:defRPr sz="1800">
                    <a:latin typeface="Arial Narrow"/>
                    <a:ea typeface="Arial Narrow"/>
                    <a:cs typeface="Arial Narrow"/>
                    <a:sym typeface="Arial Narrow"/>
                  </a:defRPr>
                </a:lvl1pPr>
              </a:lstStyle>
              <a:p>
                <a:r>
                  <a:rPr sz="1200" dirty="0">
                    <a:latin typeface="Clear Sans"/>
                    <a:cs typeface="Clear Sans"/>
                  </a:rPr>
                  <a:t>distance( double </a:t>
                </a:r>
                <a:r>
                  <a:rPr lang="en-US" sz="1200" dirty="0">
                    <a:latin typeface="Clear Sans"/>
                    <a:cs typeface="Clear Sans"/>
                  </a:rPr>
                  <a:t>&amp;</a:t>
                </a:r>
                <a:r>
                  <a:rPr sz="1200" dirty="0">
                    <a:latin typeface="Clear Sans"/>
                    <a:cs typeface="Clear Sans"/>
                  </a:rPr>
                  <a:t>);</a:t>
                </a:r>
              </a:p>
            </p:txBody>
          </p:sp>
          <p:sp>
            <p:nvSpPr>
              <p:cNvPr id="17" name="Shape 663"/>
              <p:cNvSpPr/>
              <p:nvPr/>
            </p:nvSpPr>
            <p:spPr>
              <a:xfrm>
                <a:off x="2789036" y="4394145"/>
                <a:ext cx="2539910" cy="1029899"/>
              </a:xfrm>
              <a:prstGeom prst="rect">
                <a:avLst/>
              </a:prstGeom>
              <a:solidFill>
                <a:srgbClr val="FDFDA9"/>
              </a:solidFill>
              <a:ln w="12700">
                <a:miter lim="400000"/>
              </a:ln>
              <a:effectLst>
                <a:outerShdw blurRad="76200" dir="13500000" sy="23000" kx="1200000" algn="br" rotWithShape="0">
                  <a:prstClr val="black">
                    <a:alpha val="20000"/>
                  </a:prstClr>
                </a:outerShdw>
              </a:effectLst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5717" tIns="35717" rIns="35717" bIns="35717" anchor="ctr">
                <a:normAutofit/>
              </a:bodyPr>
              <a:lstStyle/>
              <a:p>
                <a:pPr algn="l">
                  <a:lnSpc>
                    <a:spcPct val="100000"/>
                  </a:lnSpc>
                  <a:defRPr sz="1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r>
                  <a:rPr lang="en-US" sz="1000" dirty="0" err="1" smtClean="0">
                    <a:latin typeface="Clear Sans"/>
                    <a:cs typeface="Clear Sans"/>
                  </a:rPr>
                  <a:t>Scalar.h</a:t>
                </a:r>
                <a:endParaRPr sz="1000" b="1" dirty="0">
                  <a:latin typeface="Clear Sans"/>
                  <a:cs typeface="Clear Sans"/>
                </a:endParaRPr>
              </a:p>
              <a:p>
                <a:pPr>
                  <a:defRPr sz="1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r>
                  <a:rPr lang="en-US" sz="1000" dirty="0">
                    <a:latin typeface="Clear Sans"/>
                    <a:cs typeface="Clear Sans"/>
                  </a:rPr>
                  <a:t>template &lt;</a:t>
                </a:r>
                <a:r>
                  <a:rPr lang="en-US" sz="1000" dirty="0" err="1">
                    <a:latin typeface="Clear Sans"/>
                    <a:cs typeface="Clear Sans"/>
                  </a:rPr>
                  <a:t>typename</a:t>
                </a:r>
                <a:r>
                  <a:rPr lang="en-US" sz="1000" dirty="0">
                    <a:latin typeface="Clear Sans"/>
                    <a:cs typeface="Clear Sans"/>
                  </a:rPr>
                  <a:t> T = </a:t>
                </a:r>
                <a:r>
                  <a:rPr lang="en-US" sz="1000" dirty="0" err="1">
                    <a:latin typeface="Clear Sans"/>
                    <a:cs typeface="Clear Sans"/>
                  </a:rPr>
                  <a:t>Real_s</a:t>
                </a:r>
                <a:r>
                  <a:rPr lang="en-US" sz="1000" dirty="0" smtClean="0">
                    <a:latin typeface="Clear Sans"/>
                    <a:cs typeface="Clear Sans"/>
                  </a:rPr>
                  <a:t>&gt;</a:t>
                </a:r>
              </a:p>
              <a:p>
                <a:pPr>
                  <a:defRPr sz="1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r>
                  <a:rPr lang="en-US" sz="1000" dirty="0" smtClean="0">
                    <a:latin typeface="Clear Sans"/>
                    <a:cs typeface="Clear Sans"/>
                  </a:rPr>
                  <a:t>class </a:t>
                </a:r>
                <a:r>
                  <a:rPr lang="en-US" sz="1000" dirty="0" err="1">
                    <a:latin typeface="Clear Sans"/>
                    <a:cs typeface="Clear Sans"/>
                  </a:rPr>
                  <a:t>ScalarT</a:t>
                </a:r>
                <a:r>
                  <a:rPr lang="en-US" sz="1000" dirty="0">
                    <a:latin typeface="Clear Sans"/>
                    <a:cs typeface="Clear Sans"/>
                  </a:rPr>
                  <a:t> </a:t>
                </a:r>
                <a:r>
                  <a:rPr lang="en-US" sz="1000" dirty="0" smtClean="0">
                    <a:latin typeface="Clear Sans"/>
                    <a:cs typeface="Clear Sans"/>
                  </a:rPr>
                  <a:t>{</a:t>
                </a:r>
              </a:p>
              <a:p>
                <a:pPr>
                  <a:defRPr sz="1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r>
                  <a:rPr lang="en-US" sz="1000" dirty="0" smtClean="0">
                    <a:latin typeface="Clear Sans"/>
                    <a:cs typeface="Clear Sans"/>
                  </a:rPr>
                  <a:t>public:  </a:t>
                </a:r>
              </a:p>
              <a:p>
                <a:pPr>
                  <a:defRPr sz="1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r>
                  <a:rPr lang="en-US" sz="1000" dirty="0" smtClean="0">
                    <a:latin typeface="Clear Sans"/>
                    <a:cs typeface="Clear Sans"/>
                  </a:rPr>
                  <a:t>  using </a:t>
                </a:r>
                <a:r>
                  <a:rPr lang="en-US" sz="1000" dirty="0" err="1" smtClean="0">
                    <a:latin typeface="Clear Sans"/>
                    <a:cs typeface="Clear Sans"/>
                  </a:rPr>
                  <a:t>Real_v</a:t>
                </a:r>
                <a:r>
                  <a:rPr lang="en-US" sz="1000" dirty="0" smtClean="0">
                    <a:latin typeface="Clear Sans"/>
                    <a:cs typeface="Clear Sans"/>
                  </a:rPr>
                  <a:t>   = T;</a:t>
                </a:r>
              </a:p>
              <a:p>
                <a:pPr>
                  <a:defRPr sz="1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r>
                  <a:rPr lang="en-US" sz="1000" dirty="0" smtClean="0">
                    <a:latin typeface="Clear Sans"/>
                    <a:cs typeface="Clear Sans"/>
                  </a:rPr>
                  <a:t>  using </a:t>
                </a:r>
                <a:r>
                  <a:rPr lang="en-US" sz="1000" dirty="0" err="1">
                    <a:latin typeface="Clear Sans"/>
                    <a:cs typeface="Clear Sans"/>
                  </a:rPr>
                  <a:t>Double_v</a:t>
                </a:r>
                <a:r>
                  <a:rPr lang="en-US" sz="1000" dirty="0">
                    <a:latin typeface="Clear Sans"/>
                    <a:cs typeface="Clear Sans"/>
                  </a:rPr>
                  <a:t> = </a:t>
                </a:r>
                <a:r>
                  <a:rPr lang="en-US" sz="1000" dirty="0" err="1">
                    <a:latin typeface="Clear Sans"/>
                    <a:cs typeface="Clear Sans"/>
                  </a:rPr>
                  <a:t>Double_s</a:t>
                </a:r>
                <a:r>
                  <a:rPr lang="en-US" sz="1000" dirty="0" smtClean="0">
                    <a:latin typeface="Clear Sans"/>
                    <a:cs typeface="Clear Sans"/>
                  </a:rPr>
                  <a:t>;</a:t>
                </a:r>
              </a:p>
              <a:p>
                <a:pPr>
                  <a:defRPr sz="1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r>
                  <a:rPr lang="en-US" sz="1000" dirty="0">
                    <a:latin typeface="Clear Sans"/>
                    <a:cs typeface="Clear Sans"/>
                  </a:rPr>
                  <a:t> </a:t>
                </a:r>
                <a:r>
                  <a:rPr lang="en-US" sz="1000" dirty="0" smtClean="0">
                    <a:latin typeface="Clear Sans"/>
                    <a:cs typeface="Clear Sans"/>
                  </a:rPr>
                  <a:t> </a:t>
                </a:r>
                <a:r>
                  <a:rPr lang="is-IS" sz="1000" dirty="0" smtClean="0">
                    <a:latin typeface="Clear Sans"/>
                    <a:cs typeface="Clear Sans"/>
                  </a:rPr>
                  <a:t>…</a:t>
                </a:r>
              </a:p>
              <a:p>
                <a:pPr>
                  <a:defRPr sz="1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r>
                  <a:rPr lang="is-IS" sz="1000" dirty="0" smtClean="0">
                    <a:latin typeface="Clear Sans"/>
                    <a:cs typeface="Clear Sans"/>
                  </a:rPr>
                  <a:t>}</a:t>
                </a:r>
                <a:endParaRPr sz="1000" dirty="0">
                  <a:latin typeface="Clear Sans"/>
                  <a:cs typeface="Clear Sans"/>
                </a:endParaRPr>
              </a:p>
              <a:p>
                <a:pPr>
                  <a:defRPr sz="1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r>
                  <a:rPr lang="en-US" sz="1000" dirty="0" smtClean="0">
                    <a:latin typeface="Clear Sans"/>
                    <a:cs typeface="Clear Sans"/>
                  </a:rPr>
                  <a:t>// Functions </a:t>
                </a:r>
                <a:r>
                  <a:rPr lang="en-US" sz="1000" dirty="0">
                    <a:latin typeface="Clear Sans"/>
                    <a:cs typeface="Clear Sans"/>
                  </a:rPr>
                  <a:t>operating with backend types</a:t>
                </a:r>
                <a:endParaRPr sz="1000" dirty="0">
                  <a:latin typeface="Clear Sans"/>
                  <a:cs typeface="Clear Sans"/>
                </a:endParaRPr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32164957" y="9911269"/>
              <a:ext cx="4190774" cy="247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Clear Sans"/>
                  <a:cs typeface="Clear Sans"/>
                </a:rPr>
                <a:t>Scalar interface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8674906" y="9926679"/>
              <a:ext cx="3295939" cy="247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Clear Sans"/>
                  <a:cs typeface="Clear Sans"/>
                </a:rPr>
                <a:t>Vector interface</a:t>
              </a: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9991966" y="3080002"/>
            <a:ext cx="1880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Backends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9991968" y="2197025"/>
            <a:ext cx="1880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Kernels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0190480" y="1314048"/>
            <a:ext cx="1616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Dual interfaces</a:t>
            </a:r>
            <a:endParaRPr lang="en-US" dirty="0"/>
          </a:p>
        </p:txBody>
      </p:sp>
      <p:sp>
        <p:nvSpPr>
          <p:cNvPr id="21" name="Shape 664"/>
          <p:cNvSpPr>
            <a:spLocks noChangeAspect="1"/>
          </p:cNvSpPr>
          <p:nvPr/>
        </p:nvSpPr>
        <p:spPr>
          <a:xfrm>
            <a:off x="9761694" y="3660223"/>
            <a:ext cx="1933252" cy="2021590"/>
          </a:xfrm>
          <a:prstGeom prst="rect">
            <a:avLst/>
          </a:prstGeom>
          <a:solidFill>
            <a:srgbClr val="FDFDA9"/>
          </a:solidFill>
          <a:ln w="12700">
            <a:miter lim="400000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7" tIns="35717" rIns="35717" bIns="35717" anchor="ctr">
            <a:noAutofit/>
          </a:bodyPr>
          <a:lstStyle/>
          <a:p>
            <a:pPr algn="l">
              <a:lnSpc>
                <a:spcPct val="100000"/>
              </a:lnSpc>
              <a:defRPr sz="1800">
                <a:latin typeface="Arial Narrow"/>
                <a:ea typeface="Arial Narrow"/>
                <a:cs typeface="Arial Narrow"/>
                <a:sym typeface="Arial Narrow"/>
              </a:defRPr>
            </a:pPr>
            <a:r>
              <a:rPr lang="en-US" sz="1000" dirty="0" err="1" smtClean="0">
                <a:latin typeface="Clear Sans"/>
                <a:cs typeface="Clear Sans"/>
              </a:rPr>
              <a:t>VcSimdArray.h</a:t>
            </a:r>
            <a:endParaRPr lang="en-US" sz="1000" dirty="0" smtClean="0">
              <a:latin typeface="Clear Sans"/>
              <a:cs typeface="Clear Sans"/>
            </a:endParaRPr>
          </a:p>
          <a:p>
            <a:pPr>
              <a:defRPr sz="1800">
                <a:latin typeface="Arial Narrow"/>
                <a:ea typeface="Arial Narrow"/>
                <a:cs typeface="Arial Narrow"/>
                <a:sym typeface="Arial Narrow"/>
              </a:defRPr>
            </a:pPr>
            <a:r>
              <a:rPr lang="en-US" sz="1000" dirty="0" smtClean="0">
                <a:latin typeface="Clear Sans"/>
                <a:cs typeface="Clear Sans"/>
              </a:rPr>
              <a:t>{</a:t>
            </a:r>
          </a:p>
          <a:p>
            <a:pPr>
              <a:defRPr sz="1800">
                <a:latin typeface="Arial Narrow"/>
                <a:ea typeface="Arial Narrow"/>
                <a:cs typeface="Arial Narrow"/>
                <a:sym typeface="Arial Narrow"/>
              </a:defRPr>
            </a:pPr>
            <a:r>
              <a:rPr lang="en-US" sz="1000" dirty="0">
                <a:latin typeface="Clear Sans"/>
                <a:cs typeface="Clear Sans"/>
              </a:rPr>
              <a:t>using </a:t>
            </a:r>
            <a:r>
              <a:rPr lang="en-US" sz="1000" dirty="0" err="1">
                <a:latin typeface="Clear Sans"/>
                <a:cs typeface="Clear Sans"/>
              </a:rPr>
              <a:t>Real_v</a:t>
            </a:r>
            <a:r>
              <a:rPr lang="en-US" sz="1000" dirty="0">
                <a:latin typeface="Clear Sans"/>
                <a:cs typeface="Clear Sans"/>
              </a:rPr>
              <a:t>   = </a:t>
            </a:r>
            <a:r>
              <a:rPr lang="en-US" sz="1000" dirty="0" err="1">
                <a:latin typeface="Clear Sans"/>
                <a:cs typeface="Clear Sans"/>
              </a:rPr>
              <a:t>Vc</a:t>
            </a:r>
            <a:r>
              <a:rPr lang="en-US" sz="1000" dirty="0">
                <a:latin typeface="Clear Sans"/>
                <a:cs typeface="Clear Sans"/>
              </a:rPr>
              <a:t>::</a:t>
            </a:r>
            <a:r>
              <a:rPr lang="en-US" sz="1000" dirty="0" err="1">
                <a:latin typeface="Clear Sans"/>
                <a:cs typeface="Clear Sans"/>
              </a:rPr>
              <a:t>SimdArray</a:t>
            </a:r>
            <a:r>
              <a:rPr lang="en-US" sz="1000" dirty="0">
                <a:latin typeface="Clear Sans"/>
                <a:cs typeface="Clear Sans"/>
              </a:rPr>
              <a:t>&lt;</a:t>
            </a:r>
            <a:r>
              <a:rPr lang="en-US" sz="1000" dirty="0" err="1">
                <a:latin typeface="Clear Sans"/>
                <a:cs typeface="Clear Sans"/>
              </a:rPr>
              <a:t>Real_s</a:t>
            </a:r>
            <a:r>
              <a:rPr lang="en-US" sz="1000" dirty="0">
                <a:latin typeface="Clear Sans"/>
                <a:cs typeface="Clear Sans"/>
              </a:rPr>
              <a:t>, N</a:t>
            </a:r>
            <a:r>
              <a:rPr lang="en-US" sz="1000" dirty="0" smtClean="0">
                <a:latin typeface="Clear Sans"/>
                <a:cs typeface="Clear Sans"/>
              </a:rPr>
              <a:t>&gt;;</a:t>
            </a:r>
          </a:p>
          <a:p>
            <a:pPr>
              <a:defRPr sz="1800">
                <a:latin typeface="Arial Narrow"/>
                <a:ea typeface="Arial Narrow"/>
                <a:cs typeface="Arial Narrow"/>
                <a:sym typeface="Arial Narrow"/>
              </a:defRPr>
            </a:pPr>
            <a:r>
              <a:rPr lang="en-US" sz="1000" dirty="0">
                <a:latin typeface="Clear Sans"/>
                <a:cs typeface="Clear Sans"/>
              </a:rPr>
              <a:t>using </a:t>
            </a:r>
            <a:r>
              <a:rPr lang="en-US" sz="1000" dirty="0" err="1">
                <a:latin typeface="Clear Sans"/>
                <a:cs typeface="Clear Sans"/>
              </a:rPr>
              <a:t>Double_v</a:t>
            </a:r>
            <a:r>
              <a:rPr lang="en-US" sz="1000" dirty="0">
                <a:latin typeface="Clear Sans"/>
                <a:cs typeface="Clear Sans"/>
              </a:rPr>
              <a:t> = </a:t>
            </a:r>
            <a:r>
              <a:rPr lang="en-US" sz="1000" dirty="0" err="1">
                <a:latin typeface="Clear Sans"/>
                <a:cs typeface="Clear Sans"/>
              </a:rPr>
              <a:t>Vc</a:t>
            </a:r>
            <a:r>
              <a:rPr lang="en-US" sz="1000" dirty="0">
                <a:latin typeface="Clear Sans"/>
                <a:cs typeface="Clear Sans"/>
              </a:rPr>
              <a:t>::</a:t>
            </a:r>
            <a:r>
              <a:rPr lang="en-US" sz="1000" dirty="0" err="1">
                <a:latin typeface="Clear Sans"/>
                <a:cs typeface="Clear Sans"/>
              </a:rPr>
              <a:t>SimdArray</a:t>
            </a:r>
            <a:r>
              <a:rPr lang="en-US" sz="1000" dirty="0">
                <a:latin typeface="Clear Sans"/>
                <a:cs typeface="Clear Sans"/>
              </a:rPr>
              <a:t>&lt;</a:t>
            </a:r>
            <a:r>
              <a:rPr lang="en-US" sz="1000" dirty="0" err="1">
                <a:latin typeface="Clear Sans"/>
                <a:cs typeface="Clear Sans"/>
              </a:rPr>
              <a:t>Double_s</a:t>
            </a:r>
            <a:r>
              <a:rPr lang="en-US" sz="1000" dirty="0">
                <a:latin typeface="Clear Sans"/>
                <a:cs typeface="Clear Sans"/>
              </a:rPr>
              <a:t>, N&gt;;</a:t>
            </a:r>
            <a:endParaRPr lang="en-US" sz="1000" dirty="0">
              <a:latin typeface="Clear Sans"/>
              <a:cs typeface="Clear Sans"/>
            </a:endParaRPr>
          </a:p>
          <a:p>
            <a:pPr>
              <a:defRPr sz="1800">
                <a:latin typeface="Arial Narrow"/>
                <a:ea typeface="Arial Narrow"/>
                <a:cs typeface="Arial Narrow"/>
                <a:sym typeface="Arial Narrow"/>
              </a:defRPr>
            </a:pPr>
            <a:r>
              <a:rPr lang="en-US" sz="1000" dirty="0">
                <a:latin typeface="Clear Sans"/>
                <a:cs typeface="Clear Sans"/>
              </a:rPr>
              <a:t>  </a:t>
            </a:r>
            <a:r>
              <a:rPr lang="is-IS" sz="1000" dirty="0" smtClean="0">
                <a:latin typeface="Clear Sans"/>
                <a:cs typeface="Clear Sans"/>
              </a:rPr>
              <a:t>…</a:t>
            </a:r>
            <a:endParaRPr lang="en-US" sz="1000" dirty="0" smtClean="0">
              <a:latin typeface="Clear Sans"/>
              <a:cs typeface="Clear Sans"/>
            </a:endParaRPr>
          </a:p>
          <a:p>
            <a:pPr algn="l">
              <a:lnSpc>
                <a:spcPct val="100000"/>
              </a:lnSpc>
              <a:defRPr sz="1800">
                <a:latin typeface="Arial Narrow"/>
                <a:ea typeface="Arial Narrow"/>
                <a:cs typeface="Arial Narrow"/>
                <a:sym typeface="Arial Narrow"/>
              </a:defRPr>
            </a:pPr>
            <a:r>
              <a:rPr sz="1000" dirty="0" smtClean="0">
                <a:latin typeface="Clear Sans"/>
                <a:cs typeface="Clear Sans"/>
              </a:rPr>
              <a:t>};</a:t>
            </a:r>
            <a:endParaRPr lang="en-US" sz="1000" dirty="0">
              <a:latin typeface="Clear Sans"/>
              <a:cs typeface="Clear Sans"/>
            </a:endParaRPr>
          </a:p>
          <a:p>
            <a:pPr>
              <a:defRPr sz="1800">
                <a:latin typeface="Arial Narrow"/>
                <a:ea typeface="Arial Narrow"/>
                <a:cs typeface="Arial Narrow"/>
                <a:sym typeface="Arial Narrow"/>
              </a:defRPr>
            </a:pPr>
            <a:r>
              <a:rPr lang="en-US" sz="1000" dirty="0">
                <a:latin typeface="Clear Sans"/>
                <a:cs typeface="Clear Sans"/>
              </a:rPr>
              <a:t>// Functions operating with backend types</a:t>
            </a:r>
          </a:p>
        </p:txBody>
      </p:sp>
      <p:sp>
        <p:nvSpPr>
          <p:cNvPr id="22" name="Shape 662"/>
          <p:cNvSpPr/>
          <p:nvPr/>
        </p:nvSpPr>
        <p:spPr>
          <a:xfrm>
            <a:off x="3861718" y="5909929"/>
            <a:ext cx="5779848" cy="349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 algn="l">
              <a:lnSpc>
                <a:spcPct val="100000"/>
              </a:lnSpc>
              <a:spcBef>
                <a:spcPts val="3000"/>
              </a:spcBef>
              <a:defRPr sz="2300" u="sng">
                <a:solidFill>
                  <a:srgbClr val="FFD479"/>
                </a:solidFill>
                <a:hlinkClick r:id=""/>
              </a:defRPr>
            </a:lvl1pPr>
          </a:lstStyle>
          <a:p>
            <a:pPr>
              <a:defRPr u="none"/>
            </a:pPr>
            <a:r>
              <a:rPr lang="en-US" sz="1800" dirty="0" smtClean="0">
                <a:hlinkClick r:id="rId3"/>
              </a:rPr>
              <a:t>For Vc see: </a:t>
            </a:r>
            <a:r>
              <a:rPr sz="1800" dirty="0" smtClean="0">
                <a:hlinkClick r:id="rId3"/>
              </a:rPr>
              <a:t>http</a:t>
            </a:r>
            <a:r>
              <a:rPr sz="1800" dirty="0">
                <a:hlinkClick r:id="rId3"/>
              </a:rPr>
              <a:t>://code.compeng.uni-frankfurt.de/projects/vc</a:t>
            </a:r>
          </a:p>
        </p:txBody>
      </p:sp>
      <p:sp>
        <p:nvSpPr>
          <p:cNvPr id="23" name="Shape 676"/>
          <p:cNvSpPr/>
          <p:nvPr/>
        </p:nvSpPr>
        <p:spPr>
          <a:xfrm>
            <a:off x="4237092" y="235716"/>
            <a:ext cx="4725064" cy="9031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7" tIns="35717" rIns="35717" bIns="35717" anchor="ctr">
            <a:normAutofit fontScale="70000" lnSpcReduction="20000"/>
          </a:bodyPr>
          <a:lstStyle>
            <a:lvl1pPr algn="l">
              <a:lnSpc>
                <a:spcPct val="100000"/>
              </a:lnSpc>
              <a:spcBef>
                <a:spcPts val="3000"/>
              </a:spcBef>
              <a:defRPr sz="1900"/>
            </a:lvl1pPr>
          </a:lstStyle>
          <a:p>
            <a:pPr algn="ctr">
              <a:spcAft>
                <a:spcPts val="600"/>
              </a:spcAft>
            </a:pPr>
            <a:r>
              <a:rPr lang="en-US" sz="2800" dirty="0">
                <a:solidFill>
                  <a:srgbClr val="FF0000"/>
                </a:solidFill>
              </a:rPr>
              <a:t>Here how</a:t>
            </a:r>
          </a:p>
          <a:p>
            <a:pPr>
              <a:spcBef>
                <a:spcPts val="0"/>
              </a:spcBef>
            </a:pPr>
            <a:r>
              <a:rPr dirty="0"/>
              <a:t>“Backend” is </a:t>
            </a:r>
            <a:r>
              <a:rPr dirty="0" smtClean="0"/>
              <a:t>encapsulating standard</a:t>
            </a:r>
            <a:r>
              <a:rPr lang="en-US" dirty="0" smtClean="0"/>
              <a:t> </a:t>
            </a:r>
            <a:r>
              <a:rPr dirty="0" smtClean="0"/>
              <a:t>types/properties </a:t>
            </a:r>
            <a:r>
              <a:rPr dirty="0"/>
              <a:t>for “scalar, vector, CUDA</a:t>
            </a:r>
            <a:r>
              <a:rPr dirty="0" smtClean="0"/>
              <a:t>”</a:t>
            </a:r>
            <a:r>
              <a:rPr lang="en-US" dirty="0" smtClean="0"/>
              <a:t> </a:t>
            </a:r>
            <a:r>
              <a:rPr dirty="0" smtClean="0"/>
              <a:t>programming</a:t>
            </a:r>
            <a:r>
              <a:rPr dirty="0"/>
              <a:t>; makes information </a:t>
            </a:r>
            <a:r>
              <a:rPr dirty="0" smtClean="0"/>
              <a:t>injection</a:t>
            </a:r>
            <a:r>
              <a:rPr lang="en-US" dirty="0" smtClean="0"/>
              <a:t> </a:t>
            </a:r>
            <a:r>
              <a:rPr dirty="0" smtClean="0"/>
              <a:t>into </a:t>
            </a:r>
            <a:r>
              <a:rPr dirty="0"/>
              <a:t>template function easy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79006" y="-3535"/>
            <a:ext cx="2112993" cy="1187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08218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Shape 65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Gains from </a:t>
            </a:r>
            <a:r>
              <a:rPr lang="en-US" dirty="0" err="1" smtClean="0"/>
              <a:t>vectorisation</a:t>
            </a:r>
            <a:endParaRPr lang="en-US" dirty="0"/>
          </a:p>
        </p:txBody>
      </p:sp>
      <p:sp>
        <p:nvSpPr>
          <p:cNvPr id="656" name="Shape 65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is-IS" smtClean="0"/>
              <a:pPr/>
              <a:t>38</a:t>
            </a:fld>
            <a:endParaRPr lang="is-IS"/>
          </a:p>
        </p:txBody>
      </p:sp>
      <p:sp>
        <p:nvSpPr>
          <p:cNvPr id="21" name="Shape 654"/>
          <p:cNvSpPr txBox="1">
            <a:spLocks/>
          </p:cNvSpPr>
          <p:nvPr/>
        </p:nvSpPr>
        <p:spPr>
          <a:xfrm>
            <a:off x="995780" y="2070529"/>
            <a:ext cx="4783583" cy="1072166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Vectorisation</a:t>
            </a:r>
            <a:r>
              <a:rPr lang="en-US" dirty="0" smtClean="0"/>
              <a:t> of Compton </a:t>
            </a:r>
            <a:r>
              <a:rPr lang="en-US" dirty="0"/>
              <a:t>scattering shows good performance gains</a:t>
            </a:r>
          </a:p>
          <a:p>
            <a:r>
              <a:rPr lang="en-US" dirty="0"/>
              <a:t>Vector code is better scalar code</a:t>
            </a: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23" name="Picture 22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6099188" y="1988854"/>
            <a:ext cx="4542345" cy="2883877"/>
          </a:xfrm>
          <a:prstGeom prst="rect">
            <a:avLst/>
          </a:prstGeom>
        </p:spPr>
      </p:pic>
      <p:cxnSp>
        <p:nvCxnSpPr>
          <p:cNvPr id="24" name="Straight Arrow Connector 23"/>
          <p:cNvCxnSpPr>
            <a:stCxn id="25" idx="2"/>
          </p:cNvCxnSpPr>
          <p:nvPr/>
        </p:nvCxnSpPr>
        <p:spPr>
          <a:xfrm flipH="1">
            <a:off x="8404729" y="2907386"/>
            <a:ext cx="563145" cy="108611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8287495" y="2261056"/>
            <a:ext cx="13607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Better scalar</a:t>
            </a:r>
          </a:p>
          <a:p>
            <a:r>
              <a:rPr lang="en-US" dirty="0"/>
              <a:t>code</a:t>
            </a:r>
          </a:p>
        </p:txBody>
      </p:sp>
      <p:sp>
        <p:nvSpPr>
          <p:cNvPr id="10" name="Shape 654"/>
          <p:cNvSpPr txBox="1">
            <a:spLocks/>
          </p:cNvSpPr>
          <p:nvPr/>
        </p:nvSpPr>
        <p:spPr>
          <a:xfrm>
            <a:off x="5779363" y="5006201"/>
            <a:ext cx="6069533" cy="1320114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SzPct val="100000"/>
              <a:buFont typeface="Arial"/>
              <a:buChar char="•"/>
            </a:pPr>
            <a:r>
              <a:rPr lang="en-US" dirty="0"/>
              <a:t>Geometry is 30-40% CPU time on Geant4, (depending on the cuts)</a:t>
            </a:r>
          </a:p>
          <a:p>
            <a:pPr>
              <a:buSzPct val="100000"/>
              <a:buFont typeface="Arial"/>
              <a:buChar char="•"/>
            </a:pPr>
            <a:r>
              <a:rPr lang="en-US" dirty="0" smtClean="0"/>
              <a:t>Substantial </a:t>
            </a:r>
            <a:r>
              <a:rPr lang="en-US" dirty="0"/>
              <a:t>performance gains also in scalar mode</a:t>
            </a:r>
          </a:p>
        </p:txBody>
      </p:sp>
      <p:pic>
        <p:nvPicPr>
          <p:cNvPr id="11" name="Picture 10" descr="vect_perf_mic_preliminary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0" t="6369" r="12132"/>
          <a:stretch/>
        </p:blipFill>
        <p:spPr>
          <a:xfrm>
            <a:off x="1160523" y="3142695"/>
            <a:ext cx="4258287" cy="298938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148290" y="4636869"/>
            <a:ext cx="1878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Source </a:t>
            </a:r>
            <a:r>
              <a:rPr lang="en-US" dirty="0" err="1" smtClean="0"/>
              <a:t>S.Jun</a:t>
            </a:r>
            <a:r>
              <a:rPr lang="en-US" dirty="0" smtClean="0"/>
              <a:t> et al.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300690" y="4789269"/>
            <a:ext cx="1878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Source </a:t>
            </a:r>
            <a:r>
              <a:rPr lang="en-US" dirty="0" err="1" smtClean="0"/>
              <a:t>S.Jun</a:t>
            </a:r>
            <a:r>
              <a:rPr lang="en-US" dirty="0" smtClean="0"/>
              <a:t> et al.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089538" y="1765977"/>
            <a:ext cx="1770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Source </a:t>
            </a:r>
            <a:r>
              <a:rPr lang="en-US" dirty="0" err="1" smtClean="0"/>
              <a:t>S.Wenzel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61040" y="14108"/>
            <a:ext cx="1330960" cy="1373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098205"/>
      </p:ext>
    </p:extLst>
  </p:cSld>
  <p:clrMapOvr>
    <a:masterClrMapping/>
  </p:clrMapOvr>
  <p:transition spd="slow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 – a new start?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We are developing an independent EM library that can be used both from GEANTV and GEANT4</a:t>
            </a:r>
          </a:p>
          <a:p>
            <a:r>
              <a:rPr lang="en-US" dirty="0" smtClean="0"/>
              <a:t>It will express the best performance with vectors when used by GEANTV</a:t>
            </a:r>
          </a:p>
          <a:p>
            <a:r>
              <a:rPr lang="en-US" dirty="0" smtClean="0"/>
              <a:t>It turns out that vector code is better scalar code</a:t>
            </a:r>
          </a:p>
          <a:p>
            <a:r>
              <a:rPr lang="en-US" dirty="0" smtClean="0"/>
              <a:t>A fresh look at multiple scattering has allowed to develop a better algorithm</a:t>
            </a:r>
            <a:endParaRPr lang="en-US" dirty="0"/>
          </a:p>
        </p:txBody>
      </p:sp>
      <p:sp>
        <p:nvSpPr>
          <p:cNvPr id="2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-US" smtClean="0">
                <a:sym typeface="Calibri"/>
              </a:rPr>
              <a:pPr/>
              <a:t>39</a:t>
            </a:fld>
            <a:endParaRPr lang="en-US" dirty="0">
              <a:sym typeface="Calibri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045693" y="2095129"/>
            <a:ext cx="5349538" cy="3678625"/>
            <a:chOff x="1617120" y="1417639"/>
            <a:chExt cx="8215641" cy="4329483"/>
          </a:xfrm>
        </p:grpSpPr>
        <p:pic>
          <p:nvPicPr>
            <p:cNvPr id="35" name="Picture 34"/>
            <p:cNvPicPr>
              <a:picLocks noChangeAspect="1"/>
            </p:cNvPicPr>
            <p:nvPr/>
          </p:nvPicPr>
          <p:blipFill rotWithShape="1">
            <a:blip r:embed="rId2"/>
            <a:srcRect l="2414" t="2403" r="3619" b="2538"/>
            <a:stretch/>
          </p:blipFill>
          <p:spPr>
            <a:xfrm>
              <a:off x="1617120" y="1417639"/>
              <a:ext cx="6333067" cy="4329483"/>
            </a:xfrm>
            <a:prstGeom prst="rect">
              <a:avLst/>
            </a:prstGeom>
          </p:spPr>
        </p:pic>
        <p:sp>
          <p:nvSpPr>
            <p:cNvPr id="36" name="TextBox 35"/>
            <p:cNvSpPr txBox="1"/>
            <p:nvPr/>
          </p:nvSpPr>
          <p:spPr>
            <a:xfrm>
              <a:off x="8480916" y="2240147"/>
              <a:ext cx="13518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G4 precision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480915" y="1606177"/>
              <a:ext cx="8413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G4 fast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8480915" y="1937378"/>
              <a:ext cx="4610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GV</a:t>
              </a:r>
            </a:p>
          </p:txBody>
        </p:sp>
        <p:cxnSp>
          <p:nvCxnSpPr>
            <p:cNvPr id="39" name="Straight Arrow Connector 38"/>
            <p:cNvCxnSpPr>
              <a:stCxn id="37" idx="1"/>
            </p:cNvCxnSpPr>
            <p:nvPr/>
          </p:nvCxnSpPr>
          <p:spPr>
            <a:xfrm flipH="1">
              <a:off x="7518401" y="1790843"/>
              <a:ext cx="962514" cy="30042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>
              <a:stCxn id="36" idx="1"/>
            </p:cNvCxnSpPr>
            <p:nvPr/>
          </p:nvCxnSpPr>
          <p:spPr>
            <a:xfrm flipH="1">
              <a:off x="7670801" y="2424814"/>
              <a:ext cx="810114" cy="3898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>
              <a:stCxn id="38" idx="1"/>
            </p:cNvCxnSpPr>
            <p:nvPr/>
          </p:nvCxnSpPr>
          <p:spPr>
            <a:xfrm flipH="1">
              <a:off x="7670801" y="2122045"/>
              <a:ext cx="810114" cy="12311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6599344" y="3205347"/>
              <a:ext cx="12763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Sandia data</a:t>
              </a:r>
            </a:p>
          </p:txBody>
        </p:sp>
        <p:cxnSp>
          <p:nvCxnSpPr>
            <p:cNvPr id="43" name="Straight Arrow Connector 42"/>
            <p:cNvCxnSpPr>
              <a:stCxn id="42" idx="1"/>
            </p:cNvCxnSpPr>
            <p:nvPr/>
          </p:nvCxnSpPr>
          <p:spPr>
            <a:xfrm flipH="1">
              <a:off x="5477933" y="3390014"/>
              <a:ext cx="1121410" cy="21678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TextBox 2"/>
            <p:cNvSpPr txBox="1"/>
            <p:nvPr/>
          </p:nvSpPr>
          <p:spPr>
            <a:xfrm>
              <a:off x="2986094" y="4267200"/>
              <a:ext cx="17803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Source: </a:t>
              </a:r>
              <a:r>
                <a:rPr lang="en-US" dirty="0" err="1"/>
                <a:t>M.Novak</a:t>
              </a:r>
              <a:endParaRPr lang="en-US" dirty="0"/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63200" y="4254"/>
            <a:ext cx="1828800" cy="1216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6354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panorama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EGS 1,2,3,4 (1965, ~1970, 1978, ~1990)</a:t>
            </a:r>
          </a:p>
          <a:p>
            <a:pPr lvl="1"/>
            <a:r>
              <a:rPr lang="en-US" dirty="0" smtClean="0"/>
              <a:t>e- gamma. It has set the basic structure of the transport MC</a:t>
            </a:r>
          </a:p>
          <a:p>
            <a:pPr lvl="1"/>
            <a:r>
              <a:rPr lang="en-US" dirty="0" err="1" smtClean="0"/>
              <a:t>EGSnrc</a:t>
            </a:r>
            <a:r>
              <a:rPr lang="en-US" dirty="0" smtClean="0"/>
              <a:t> for medical applications released in 2000 (C++ geometrical library)</a:t>
            </a:r>
          </a:p>
          <a:p>
            <a:r>
              <a:rPr lang="en-US" dirty="0" smtClean="0"/>
              <a:t>FLUKA (1962)</a:t>
            </a:r>
          </a:p>
          <a:p>
            <a:pPr lvl="1"/>
            <a:r>
              <a:rPr lang="en-US" dirty="0" smtClean="0"/>
              <a:t>Complete particle transport </a:t>
            </a:r>
            <a:r>
              <a:rPr lang="en-US" dirty="0" smtClean="0"/>
              <a:t>solution</a:t>
            </a:r>
            <a:endParaRPr lang="en-US" dirty="0" smtClean="0"/>
          </a:p>
          <a:p>
            <a:r>
              <a:rPr lang="en-US" dirty="0" smtClean="0"/>
              <a:t>GEANT 1,2, 3 (1974, 1976, 1980)</a:t>
            </a:r>
          </a:p>
          <a:p>
            <a:pPr lvl="1"/>
            <a:r>
              <a:rPr lang="en-US" dirty="0" smtClean="0"/>
              <a:t>HEP standard for detector simulation before 2000</a:t>
            </a:r>
          </a:p>
          <a:p>
            <a:r>
              <a:rPr lang="en-US" dirty="0" smtClean="0"/>
              <a:t>GEANT4 (1998)</a:t>
            </a:r>
          </a:p>
          <a:p>
            <a:pPr lvl="1"/>
            <a:r>
              <a:rPr lang="en-US" dirty="0" smtClean="0"/>
              <a:t>Current HEP standard for detector simulation</a:t>
            </a:r>
          </a:p>
          <a:p>
            <a:r>
              <a:rPr lang="en-US" dirty="0" smtClean="0"/>
              <a:t>GEANTV</a:t>
            </a:r>
          </a:p>
          <a:p>
            <a:pPr lvl="1"/>
            <a:r>
              <a:rPr lang="en-US" dirty="0" smtClean="0"/>
              <a:t>Prototype of the </a:t>
            </a:r>
            <a:r>
              <a:rPr lang="en-US" i="1" dirty="0" smtClean="0"/>
              <a:t>future generation </a:t>
            </a:r>
            <a:r>
              <a:rPr lang="en-US" dirty="0" smtClean="0"/>
              <a:t>GEANT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15-10-2016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2016, October 8-14,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79752" y="0"/>
            <a:ext cx="3512248" cy="125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63415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Redesigning simulation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Maintain minimal coupling between components, in particular kernel and physics</a:t>
            </a:r>
          </a:p>
          <a:p>
            <a:pPr lvl="1"/>
            <a:r>
              <a:rPr lang="en-US" dirty="0" smtClean="0"/>
              <a:t>Keep transportation in the kernel, outside the physics</a:t>
            </a:r>
          </a:p>
          <a:p>
            <a:r>
              <a:rPr lang="en-US" dirty="0" smtClean="0"/>
              <a:t>Re-use as much as possible the design of Geant4 physics</a:t>
            </a:r>
          </a:p>
          <a:p>
            <a:pPr lvl="1"/>
            <a:r>
              <a:rPr lang="en-US" dirty="0" smtClean="0"/>
              <a:t>Avoid reinventing the wheel</a:t>
            </a:r>
          </a:p>
          <a:p>
            <a:r>
              <a:rPr lang="en-US" dirty="0" smtClean="0"/>
              <a:t>Streamlining by reducing the inheritance depth</a:t>
            </a:r>
          </a:p>
          <a:p>
            <a:pPr lvl="1"/>
            <a:r>
              <a:rPr lang="en-US" dirty="0" smtClean="0"/>
              <a:t>Replace whenever possible, virtual polymorphism with static (template) polymorphism</a:t>
            </a:r>
          </a:p>
          <a:p>
            <a:pPr lvl="1"/>
            <a:r>
              <a:rPr lang="en-US" dirty="0" smtClean="0"/>
              <a:t>Offer </a:t>
            </a:r>
            <a:r>
              <a:rPr lang="en-US" i="1" dirty="0" smtClean="0"/>
              <a:t>thin</a:t>
            </a:r>
            <a:r>
              <a:rPr lang="en-US" dirty="0" smtClean="0"/>
              <a:t> interfaces for direct calls to cross sections and final-state models</a:t>
            </a:r>
          </a:p>
          <a:p>
            <a:r>
              <a:rPr lang="en-US" dirty="0" smtClean="0"/>
              <a:t>Build into the design provision for biasing and fast simulation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-US" smtClean="0">
                <a:sym typeface="Calibri"/>
              </a:rPr>
              <a:pPr/>
              <a:t>40</a:t>
            </a:fld>
            <a:endParaRPr lang="en-US" dirty="0">
              <a:sym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29520" y="0"/>
            <a:ext cx="2062480" cy="1297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68260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Redesigning simulation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Design components that can be used by different simulation codes</a:t>
            </a:r>
          </a:p>
          <a:p>
            <a:pPr lvl="1"/>
            <a:r>
              <a:rPr lang="en-US" dirty="0" smtClean="0"/>
              <a:t>Highest performance when used in vector mode</a:t>
            </a:r>
          </a:p>
          <a:p>
            <a:pPr lvl="1"/>
            <a:r>
              <a:rPr lang="en-US" dirty="0" smtClean="0"/>
              <a:t>Portable on CPUs and accelerators thanks to well identified </a:t>
            </a:r>
            <a:r>
              <a:rPr lang="en-US" dirty="0" err="1" smtClean="0"/>
              <a:t>backends</a:t>
            </a:r>
            <a:r>
              <a:rPr lang="en-US" dirty="0" smtClean="0"/>
              <a:t> (do NOT spread </a:t>
            </a:r>
            <a:r>
              <a:rPr lang="en-US" dirty="0" err="1" smtClean="0"/>
              <a:t>ifdefs</a:t>
            </a:r>
            <a:r>
              <a:rPr lang="en-US" dirty="0" smtClean="0"/>
              <a:t> in the code!)</a:t>
            </a:r>
          </a:p>
          <a:p>
            <a:pPr lvl="1"/>
            <a:r>
              <a:rPr lang="en-US" dirty="0" smtClean="0"/>
              <a:t>Make sure they can be used by GEANT4 and GEANTV at least</a:t>
            </a:r>
          </a:p>
          <a:p>
            <a:r>
              <a:rPr lang="en-US" dirty="0" smtClean="0"/>
              <a:t>Progressively build a set of tests as granular as possible taking the data from a database</a:t>
            </a:r>
          </a:p>
          <a:p>
            <a:pPr lvl="1"/>
            <a:r>
              <a:rPr lang="en-US" dirty="0" smtClean="0"/>
              <a:t>Introduce automatic alarms for failing tests</a:t>
            </a:r>
          </a:p>
          <a:p>
            <a:r>
              <a:rPr lang="en-US" dirty="0" smtClean="0"/>
              <a:t>Perform continuous integration and testing</a:t>
            </a:r>
          </a:p>
          <a:p>
            <a:pPr lvl="1"/>
            <a:r>
              <a:rPr lang="en-US" dirty="0" smtClean="0"/>
              <a:t>Nightly</a:t>
            </a:r>
          </a:p>
          <a:p>
            <a:pPr lvl="1"/>
            <a:r>
              <a:rPr lang="en-US" dirty="0" smtClean="0"/>
              <a:t>At every pull request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-US" smtClean="0">
                <a:sym typeface="Calibri"/>
              </a:rPr>
              <a:pPr/>
              <a:t>41</a:t>
            </a:fld>
            <a:endParaRPr lang="en-US" dirty="0">
              <a:sym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29520" y="0"/>
            <a:ext cx="2062480" cy="1297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40995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Timescales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lifecycle of a simulation package is decades</a:t>
            </a:r>
          </a:p>
          <a:p>
            <a:r>
              <a:rPr lang="en-US" dirty="0" smtClean="0"/>
              <a:t>Introducing changes requires close coordination with the customers</a:t>
            </a:r>
          </a:p>
          <a:p>
            <a:r>
              <a:rPr lang="en-US" dirty="0" smtClean="0"/>
              <a:t>In the case of LHC, anything new has to be delivered before 2019 to be even considered before the end of Run 3</a:t>
            </a:r>
          </a:p>
          <a:p>
            <a:pPr lvl="1"/>
            <a:r>
              <a:rPr lang="en-US" dirty="0" smtClean="0"/>
              <a:t>Need LS2 (2019-2020) for commissioning</a:t>
            </a:r>
          </a:p>
          <a:p>
            <a:r>
              <a:rPr lang="en-US" dirty="0" smtClean="0"/>
              <a:t>This requires a level of planning that is hardly compatible with the “informal” nature of the resource commitments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15-10-2016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2016, October 8-14,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42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02240" y="0"/>
            <a:ext cx="1889760" cy="1252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94961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look at the 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two major players will remain </a:t>
            </a:r>
            <a:r>
              <a:rPr lang="en-US" dirty="0" smtClean="0"/>
              <a:t>GEANT’s and FLUKA</a:t>
            </a:r>
          </a:p>
          <a:p>
            <a:pPr lvl="1"/>
            <a:r>
              <a:rPr lang="en-US" dirty="0" smtClean="0"/>
              <a:t>Strengthening the collaboration (e.g. on inter-comparisons woul</a:t>
            </a:r>
            <a:r>
              <a:rPr lang="en-US" dirty="0" smtClean="0"/>
              <a:t>d help)</a:t>
            </a:r>
            <a:endParaRPr lang="en-US" dirty="0" smtClean="0"/>
          </a:p>
          <a:p>
            <a:r>
              <a:rPr lang="en-US" dirty="0" smtClean="0"/>
              <a:t>As the problem grows more complex and more demanding, the two different models</a:t>
            </a:r>
          </a:p>
          <a:p>
            <a:pPr lvl="1"/>
            <a:r>
              <a:rPr lang="en-US" dirty="0" smtClean="0"/>
              <a:t>Medium size developer </a:t>
            </a:r>
            <a:r>
              <a:rPr lang="en-US" dirty="0" smtClean="0"/>
              <a:t>team </a:t>
            </a:r>
            <a:r>
              <a:rPr lang="en-US" dirty="0" smtClean="0"/>
              <a:t>with lightweight </a:t>
            </a:r>
            <a:r>
              <a:rPr lang="en-US" dirty="0" smtClean="0"/>
              <a:t>formal organization </a:t>
            </a:r>
            <a:r>
              <a:rPr lang="en-US" dirty="0" smtClean="0"/>
              <a:t>for FLUKA</a:t>
            </a:r>
          </a:p>
          <a:p>
            <a:pPr lvl="1"/>
            <a:r>
              <a:rPr lang="en-US" dirty="0" smtClean="0"/>
              <a:t>Large and formal collaboration with </a:t>
            </a:r>
            <a:r>
              <a:rPr lang="en-US" dirty="0" smtClean="0"/>
              <a:t>varying formal </a:t>
            </a:r>
            <a:r>
              <a:rPr lang="en-US" dirty="0" smtClean="0"/>
              <a:t>commitment and long term planning for GEANT4</a:t>
            </a:r>
          </a:p>
          <a:p>
            <a:r>
              <a:rPr lang="en-US" dirty="0" smtClean="0"/>
              <a:t>May not be optimal</a:t>
            </a:r>
          </a:p>
          <a:p>
            <a:r>
              <a:rPr lang="en-US" dirty="0" smtClean="0"/>
              <a:t>HEP (its institutions) should perhaps take a more “organic” role in the development of simulation codes</a:t>
            </a:r>
          </a:p>
          <a:p>
            <a:pPr lvl="1"/>
            <a:r>
              <a:rPr lang="en-US" dirty="0" smtClean="0"/>
              <a:t>Since t</a:t>
            </a:r>
            <a:r>
              <a:rPr lang="en-US" dirty="0" smtClean="0"/>
              <a:t>here </a:t>
            </a:r>
            <a:r>
              <a:rPr lang="en-US" dirty="0" smtClean="0"/>
              <a:t>is already a very large investment in the community (CERN, IN2P3, FNAL, SLAC, KEK, ESA and few others)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15-10-2016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2016, October 8-14,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43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02240" y="0"/>
            <a:ext cx="1889760" cy="1257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72797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look at the 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Move from a “logical” toolkit to a more “physical” toolkit</a:t>
            </a:r>
          </a:p>
          <a:p>
            <a:pPr lvl="1"/>
            <a:r>
              <a:rPr lang="en-US" dirty="0" smtClean="0"/>
              <a:t>From “use what you need” to “download / install what you need”</a:t>
            </a:r>
          </a:p>
          <a:p>
            <a:pPr lvl="1"/>
            <a:r>
              <a:rPr lang="en-US" dirty="0" smtClean="0"/>
              <a:t>Independent libraries with defined interfaces</a:t>
            </a:r>
          </a:p>
          <a:p>
            <a:r>
              <a:rPr lang="en-US" dirty="0" smtClean="0"/>
              <a:t>More independent but more cohesive working groups working around a modular library</a:t>
            </a:r>
          </a:p>
          <a:p>
            <a:pPr lvl="1"/>
            <a:r>
              <a:rPr lang="en-US" dirty="0" smtClean="0"/>
              <a:t>Better defined </a:t>
            </a:r>
            <a:r>
              <a:rPr lang="en-US" dirty="0" err="1" smtClean="0"/>
              <a:t>programme</a:t>
            </a:r>
            <a:r>
              <a:rPr lang="en-US" dirty="0" smtClean="0"/>
              <a:t> of work and single code base</a:t>
            </a:r>
          </a:p>
          <a:p>
            <a:pPr lvl="1"/>
            <a:r>
              <a:rPr lang="en-US" dirty="0" smtClean="0"/>
              <a:t>More </a:t>
            </a:r>
            <a:r>
              <a:rPr lang="en-US" dirty="0" smtClean="0"/>
              <a:t>long term “institutional</a:t>
            </a:r>
            <a:r>
              <a:rPr lang="en-US" dirty="0" smtClean="0"/>
              <a:t>” involvement in ensuring the maintenance and development</a:t>
            </a:r>
          </a:p>
          <a:p>
            <a:r>
              <a:rPr lang="en-US" dirty="0" smtClean="0"/>
              <a:t>Enhanced validation</a:t>
            </a:r>
          </a:p>
          <a:p>
            <a:pPr lvl="1"/>
            <a:r>
              <a:rPr lang="en-US" dirty="0" smtClean="0"/>
              <a:t>Continuous integration</a:t>
            </a:r>
          </a:p>
          <a:p>
            <a:pPr lvl="1"/>
            <a:r>
              <a:rPr lang="en-US" dirty="0" smtClean="0"/>
              <a:t>Unit tests</a:t>
            </a:r>
          </a:p>
          <a:p>
            <a:pPr lvl="1"/>
            <a:r>
              <a:rPr lang="en-US" dirty="0" smtClean="0"/>
              <a:t>Sensitivity analysis</a:t>
            </a:r>
          </a:p>
          <a:p>
            <a:pPr lvl="1"/>
            <a:r>
              <a:rPr lang="en-US" dirty="0" smtClean="0"/>
              <a:t>Automatic alarms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15-10-2016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2016, October 8-14,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44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02240" y="0"/>
            <a:ext cx="1889760" cy="1257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77793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look at the 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Closer interaction with the users</a:t>
            </a:r>
          </a:p>
          <a:p>
            <a:pPr lvl="1"/>
            <a:r>
              <a:rPr lang="en-US" dirty="0" smtClean="0"/>
              <a:t>Meetings like LPCC are excellent, but they are far </a:t>
            </a:r>
            <a:r>
              <a:rPr lang="en-US" dirty="0" smtClean="0"/>
              <a:t>apart</a:t>
            </a:r>
          </a:p>
          <a:p>
            <a:pPr lvl="1"/>
            <a:r>
              <a:rPr lang="en-US" dirty="0" smtClean="0"/>
              <a:t>GEANT4 technical forum is a good example</a:t>
            </a:r>
            <a:endParaRPr lang="en-US" dirty="0" smtClean="0"/>
          </a:p>
          <a:p>
            <a:pPr lvl="1"/>
            <a:r>
              <a:rPr lang="en-US" dirty="0" smtClean="0"/>
              <a:t>We should strive to cross community boundaries for MC users</a:t>
            </a:r>
          </a:p>
          <a:p>
            <a:pPr lvl="1"/>
            <a:r>
              <a:rPr lang="en-US" dirty="0" smtClean="0"/>
              <a:t>Better use of experiment high-quality data for regression testing </a:t>
            </a:r>
          </a:p>
          <a:p>
            <a:r>
              <a:rPr lang="en-US" dirty="0" smtClean="0"/>
              <a:t>Better packaging and configuration control</a:t>
            </a:r>
          </a:p>
          <a:p>
            <a:pPr lvl="1"/>
            <a:r>
              <a:rPr lang="en-US" dirty="0" smtClean="0"/>
              <a:t>Automatic installers (Mac OS X, Linux, Windows)</a:t>
            </a:r>
          </a:p>
          <a:p>
            <a:pPr lvl="1"/>
            <a:r>
              <a:rPr lang="en-US" dirty="0" smtClean="0"/>
              <a:t>Tools </a:t>
            </a:r>
            <a:r>
              <a:rPr lang="en-US" dirty="0"/>
              <a:t>like apt, </a:t>
            </a:r>
            <a:r>
              <a:rPr lang="en-US" dirty="0" err="1" smtClean="0"/>
              <a:t>dpkg</a:t>
            </a:r>
            <a:r>
              <a:rPr lang="en-US" dirty="0" smtClean="0"/>
              <a:t>, fink, homebrew and so </a:t>
            </a:r>
            <a:r>
              <a:rPr lang="en-US" dirty="0" smtClean="0"/>
              <a:t>on</a:t>
            </a:r>
          </a:p>
          <a:p>
            <a:pPr lvl="1"/>
            <a:r>
              <a:rPr lang="en-US" dirty="0"/>
              <a:t>Modularity allowing better synergy with ROOT and experimental </a:t>
            </a:r>
            <a:r>
              <a:rPr lang="en-US" dirty="0" smtClean="0"/>
              <a:t>code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15-10-2016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2016, October 8-14,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45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02240" y="0"/>
            <a:ext cx="1889760" cy="1257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49389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Simulation is essential for HEP (and beyond)</a:t>
            </a:r>
          </a:p>
          <a:p>
            <a:r>
              <a:rPr lang="en-US" dirty="0" smtClean="0"/>
              <a:t>Current simulation codes respond well to the needs of the HEP community</a:t>
            </a:r>
          </a:p>
          <a:p>
            <a:r>
              <a:rPr lang="en-US" dirty="0" smtClean="0"/>
              <a:t>The increase of requirements of all sort (speed, accuracy, functionality) may stress the current development and maintenance model and pose substantial technical and human challenges</a:t>
            </a:r>
          </a:p>
          <a:p>
            <a:r>
              <a:rPr lang="en-US" dirty="0" smtClean="0"/>
              <a:t>A more </a:t>
            </a:r>
            <a:r>
              <a:rPr lang="en-US" dirty="0" err="1" smtClean="0"/>
              <a:t>organised</a:t>
            </a:r>
            <a:r>
              <a:rPr lang="en-US" dirty="0" smtClean="0"/>
              <a:t> development strategy could better exploit the resources that are available in the community and beyond in order to respond to the </a:t>
            </a:r>
            <a:r>
              <a:rPr lang="en-US" smtClean="0"/>
              <a:t>new challenges</a:t>
            </a:r>
            <a:endParaRPr lang="is-I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15-10-2016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2016, October 8-14,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46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0458" y="0"/>
            <a:ext cx="2291542" cy="1299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8917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panorama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MARS (1974)</a:t>
            </a:r>
          </a:p>
          <a:p>
            <a:pPr lvl="1"/>
            <a:r>
              <a:rPr lang="en-US" dirty="0" smtClean="0"/>
              <a:t>Biased transport and beam simulation</a:t>
            </a:r>
          </a:p>
          <a:p>
            <a:r>
              <a:rPr lang="en-US" dirty="0" smtClean="0"/>
              <a:t>MCNP(x) (1957)</a:t>
            </a:r>
          </a:p>
          <a:p>
            <a:pPr lvl="1"/>
            <a:r>
              <a:rPr lang="en-US" dirty="0" smtClean="0"/>
              <a:t>One of the “bibles” of simulation. Now a closed source code</a:t>
            </a:r>
          </a:p>
          <a:p>
            <a:r>
              <a:rPr lang="en-US" dirty="0" smtClean="0"/>
              <a:t>PENELOPE (1996)</a:t>
            </a:r>
          </a:p>
          <a:p>
            <a:pPr lvl="1"/>
            <a:r>
              <a:rPr lang="en-US" dirty="0"/>
              <a:t>High-accuracy for </a:t>
            </a:r>
            <a:r>
              <a:rPr lang="en-US" dirty="0" smtClean="0"/>
              <a:t>coupled electron-photon transport</a:t>
            </a:r>
          </a:p>
          <a:p>
            <a:r>
              <a:rPr lang="en-US" dirty="0"/>
              <a:t>PHITS (2002-present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NMTC/JAERI97 all-particle </a:t>
            </a:r>
            <a:r>
              <a:rPr lang="en-US" dirty="0"/>
              <a:t>transport with extra capabilities for heavy ion transport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15-10-2016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2016, October 8-14,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79089" y="0"/>
            <a:ext cx="3212911" cy="114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1585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simulation cycle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63763" y="1911974"/>
            <a:ext cx="5835632" cy="437319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15-10-2016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2016, October 8-14,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6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609350" y="2786609"/>
            <a:ext cx="1595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Fast simulation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4687503" y="3113773"/>
            <a:ext cx="2738388" cy="42168"/>
          </a:xfrm>
          <a:prstGeom prst="straightConnector1">
            <a:avLst/>
          </a:prstGeom>
          <a:ln w="19050">
            <a:solidFill>
              <a:schemeClr val="tx1"/>
            </a:solidFill>
            <a:headEnd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687503" y="3113773"/>
            <a:ext cx="2560320" cy="72189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8" idx="1"/>
          </p:cNvCxnSpPr>
          <p:nvPr/>
        </p:nvCxnSpPr>
        <p:spPr>
          <a:xfrm flipH="1">
            <a:off x="6164981" y="2971275"/>
            <a:ext cx="2444369" cy="103997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11870" y="1"/>
            <a:ext cx="1380130" cy="122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1780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situation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Two main simulation products used in HEP today: </a:t>
            </a:r>
            <a:r>
              <a:rPr lang="en-US" dirty="0" smtClean="0"/>
              <a:t>FLUKA and GEANT4</a:t>
            </a:r>
          </a:p>
          <a:p>
            <a:pPr lvl="1"/>
            <a:r>
              <a:rPr lang="en-US" dirty="0" smtClean="0"/>
              <a:t>FLUKA is </a:t>
            </a:r>
            <a:r>
              <a:rPr lang="en-US" dirty="0" smtClean="0"/>
              <a:t>the main </a:t>
            </a:r>
            <a:r>
              <a:rPr lang="en-US" dirty="0"/>
              <a:t>tool per accelerator, beam-machine interactions, targets and </a:t>
            </a:r>
            <a:r>
              <a:rPr lang="en-US" dirty="0" smtClean="0"/>
              <a:t>secondary </a:t>
            </a:r>
            <a:r>
              <a:rPr lang="en-US" dirty="0"/>
              <a:t>beam design, radioprotection &amp; waste prediction and management</a:t>
            </a:r>
            <a:endParaRPr lang="en-US" dirty="0" smtClean="0"/>
          </a:p>
          <a:p>
            <a:pPr lvl="1"/>
            <a:r>
              <a:rPr lang="en-US" dirty="0" smtClean="0"/>
              <a:t>GEANT is the program of choice for full-detector simulation</a:t>
            </a:r>
          </a:p>
          <a:p>
            <a:r>
              <a:rPr lang="en-US" dirty="0" smtClean="0"/>
              <a:t>Each one has its strengths and weakness</a:t>
            </a:r>
          </a:p>
          <a:p>
            <a:pPr lvl="1"/>
            <a:r>
              <a:rPr lang="en-US" dirty="0" smtClean="0"/>
              <a:t>Which I will not discuss here</a:t>
            </a:r>
          </a:p>
          <a:p>
            <a:r>
              <a:rPr lang="en-US" dirty="0" smtClean="0"/>
              <a:t>Collaboration between these two entities </a:t>
            </a:r>
            <a:r>
              <a:rPr lang="en-US" dirty="0" smtClean="0"/>
              <a:t>is limited</a:t>
            </a:r>
            <a:endParaRPr lang="en-US" dirty="0" smtClean="0"/>
          </a:p>
          <a:p>
            <a:r>
              <a:rPr lang="en-US" dirty="0" smtClean="0">
                <a:solidFill>
                  <a:schemeClr val="tx1"/>
                </a:solidFill>
              </a:rPr>
              <a:t>I believe there are missed opportunities here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But I do not see the situation changing anytime soon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The upside is that we have independent confirmation of results and scientific competition, which are positive elements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15-10-2016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2016, October 8-14,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06006" y="0"/>
            <a:ext cx="1885994" cy="125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1877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5"/>
            <a:ext cx="6886993" cy="406812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Historically simulation has been </a:t>
            </a:r>
            <a:r>
              <a:rPr lang="en-US" smtClean="0"/>
              <a:t>”split” into several components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15-10-2016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2016, October 8-14,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8</a:t>
            </a:fld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473114" y="2571503"/>
            <a:ext cx="1449658" cy="568713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Event generation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3686185" y="2564780"/>
            <a:ext cx="1449658" cy="5687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Transport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686185" y="3871568"/>
            <a:ext cx="1449658" cy="5687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Physics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2064696" y="3324135"/>
            <a:ext cx="1277827" cy="3445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X-sections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1676761" y="3871568"/>
            <a:ext cx="1277827" cy="3445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EM physics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1635203" y="4373747"/>
            <a:ext cx="1277827" cy="3445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</a:t>
            </a:r>
            <a:r>
              <a:rPr lang="en-US" dirty="0" smtClean="0"/>
              <a:t>adrons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1759893" y="4884632"/>
            <a:ext cx="1277827" cy="3445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</a:t>
            </a:r>
            <a:r>
              <a:rPr lang="en-US" dirty="0" smtClean="0"/>
              <a:t>eutron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5597405" y="3856418"/>
            <a:ext cx="1449658" cy="5687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Geometry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1892864" y="5395517"/>
            <a:ext cx="1449658" cy="3445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neutrinos,...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8503971" y="5189644"/>
            <a:ext cx="1593745" cy="5687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Visualisation</a:t>
            </a:r>
            <a:r>
              <a:rPr lang="en-US" dirty="0" smtClean="0"/>
              <a:t>, event display</a:t>
            </a:r>
            <a:endParaRPr lang="en-US" dirty="0"/>
          </a:p>
        </p:txBody>
      </p:sp>
      <p:cxnSp>
        <p:nvCxnSpPr>
          <p:cNvPr id="19" name="Straight Arrow Connector 18"/>
          <p:cNvCxnSpPr>
            <a:stCxn id="7" idx="3"/>
            <a:endCxn id="8" idx="1"/>
          </p:cNvCxnSpPr>
          <p:nvPr/>
        </p:nvCxnSpPr>
        <p:spPr>
          <a:xfrm flipV="1">
            <a:off x="1922772" y="2849137"/>
            <a:ext cx="1763413" cy="6723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9" idx="3"/>
            <a:endCxn id="15" idx="1"/>
          </p:cNvCxnSpPr>
          <p:nvPr/>
        </p:nvCxnSpPr>
        <p:spPr>
          <a:xfrm flipV="1">
            <a:off x="5135843" y="3417850"/>
            <a:ext cx="2217669" cy="738075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endCxn id="9" idx="0"/>
          </p:cNvCxnSpPr>
          <p:nvPr/>
        </p:nvCxnSpPr>
        <p:spPr>
          <a:xfrm>
            <a:off x="4411014" y="3122340"/>
            <a:ext cx="0" cy="749228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8" idx="2"/>
            <a:endCxn id="14" idx="1"/>
          </p:cNvCxnSpPr>
          <p:nvPr/>
        </p:nvCxnSpPr>
        <p:spPr>
          <a:xfrm>
            <a:off x="4411014" y="3133493"/>
            <a:ext cx="1186391" cy="1007282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9" idx="1"/>
            <a:endCxn id="16" idx="3"/>
          </p:cNvCxnSpPr>
          <p:nvPr/>
        </p:nvCxnSpPr>
        <p:spPr>
          <a:xfrm flipH="1">
            <a:off x="3342522" y="4155925"/>
            <a:ext cx="343663" cy="1411889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9" idx="1"/>
            <a:endCxn id="13" idx="3"/>
          </p:cNvCxnSpPr>
          <p:nvPr/>
        </p:nvCxnSpPr>
        <p:spPr>
          <a:xfrm flipH="1">
            <a:off x="3037720" y="4155925"/>
            <a:ext cx="648465" cy="901004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9" idx="1"/>
            <a:endCxn id="12" idx="3"/>
          </p:cNvCxnSpPr>
          <p:nvPr/>
        </p:nvCxnSpPr>
        <p:spPr>
          <a:xfrm flipH="1">
            <a:off x="2913030" y="4155925"/>
            <a:ext cx="773155" cy="390119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9" idx="1"/>
            <a:endCxn id="11" idx="3"/>
          </p:cNvCxnSpPr>
          <p:nvPr/>
        </p:nvCxnSpPr>
        <p:spPr>
          <a:xfrm flipH="1" flipV="1">
            <a:off x="2954588" y="4043865"/>
            <a:ext cx="731597" cy="112060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9" idx="1"/>
            <a:endCxn id="10" idx="3"/>
          </p:cNvCxnSpPr>
          <p:nvPr/>
        </p:nvCxnSpPr>
        <p:spPr>
          <a:xfrm flipH="1" flipV="1">
            <a:off x="3342523" y="3496432"/>
            <a:ext cx="343662" cy="659493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15" idx="2"/>
            <a:endCxn id="17" idx="0"/>
          </p:cNvCxnSpPr>
          <p:nvPr/>
        </p:nvCxnSpPr>
        <p:spPr>
          <a:xfrm>
            <a:off x="8078341" y="3702206"/>
            <a:ext cx="1222503" cy="1487438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14" idx="2"/>
            <a:endCxn id="17" idx="1"/>
          </p:cNvCxnSpPr>
          <p:nvPr/>
        </p:nvCxnSpPr>
        <p:spPr>
          <a:xfrm>
            <a:off x="6322234" y="4425131"/>
            <a:ext cx="2181737" cy="1048870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stCxn id="14" idx="2"/>
            <a:endCxn id="64" idx="0"/>
          </p:cNvCxnSpPr>
          <p:nvPr/>
        </p:nvCxnSpPr>
        <p:spPr>
          <a:xfrm>
            <a:off x="6322234" y="4425131"/>
            <a:ext cx="0" cy="549786"/>
          </a:xfrm>
          <a:prstGeom prst="straightConnector1">
            <a:avLst/>
          </a:prstGeom>
          <a:ln w="539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ounded Rectangle 63"/>
          <p:cNvSpPr/>
          <p:nvPr/>
        </p:nvSpPr>
        <p:spPr>
          <a:xfrm>
            <a:off x="5597405" y="4974917"/>
            <a:ext cx="1449658" cy="8530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Persistency</a:t>
            </a:r>
          </a:p>
          <a:p>
            <a:pPr algn="ctr"/>
            <a:r>
              <a:rPr lang="en-US" dirty="0" smtClean="0"/>
              <a:t>CAD, GDML, ROOT</a:t>
            </a:r>
            <a:r>
              <a:rPr lang="is-IS" dirty="0" smtClean="0"/>
              <a:t>…</a:t>
            </a:r>
            <a:endParaRPr lang="en-US" dirty="0"/>
          </a:p>
        </p:txBody>
      </p:sp>
      <p:sp>
        <p:nvSpPr>
          <p:cNvPr id="91" name="Rounded Rectangle 90"/>
          <p:cNvSpPr/>
          <p:nvPr/>
        </p:nvSpPr>
        <p:spPr>
          <a:xfrm>
            <a:off x="9387841" y="1959642"/>
            <a:ext cx="2130726" cy="774363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User</a:t>
            </a:r>
          </a:p>
          <a:p>
            <a:pPr algn="ctr"/>
            <a:r>
              <a:rPr lang="en-US" dirty="0" smtClean="0"/>
              <a:t>application</a:t>
            </a:r>
            <a:endParaRPr lang="en-US" dirty="0"/>
          </a:p>
        </p:txBody>
      </p:sp>
      <p:cxnSp>
        <p:nvCxnSpPr>
          <p:cNvPr id="92" name="Straight Arrow Connector 91"/>
          <p:cNvCxnSpPr>
            <a:stCxn id="91" idx="1"/>
            <a:endCxn id="8" idx="3"/>
          </p:cNvCxnSpPr>
          <p:nvPr/>
        </p:nvCxnSpPr>
        <p:spPr>
          <a:xfrm flipH="1">
            <a:off x="5135843" y="2346824"/>
            <a:ext cx="4251998" cy="502313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>
            <a:stCxn id="91" idx="1"/>
            <a:endCxn id="15" idx="0"/>
          </p:cNvCxnSpPr>
          <p:nvPr/>
        </p:nvCxnSpPr>
        <p:spPr>
          <a:xfrm flipH="1">
            <a:off x="8078341" y="2346824"/>
            <a:ext cx="1309500" cy="786669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Rounded Rectangle 112"/>
          <p:cNvSpPr/>
          <p:nvPr/>
        </p:nvSpPr>
        <p:spPr>
          <a:xfrm>
            <a:off x="9755154" y="3302854"/>
            <a:ext cx="1763413" cy="568713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Reconstruction</a:t>
            </a:r>
            <a:endParaRPr lang="en-US" dirty="0"/>
          </a:p>
        </p:txBody>
      </p:sp>
      <p:cxnSp>
        <p:nvCxnSpPr>
          <p:cNvPr id="114" name="Straight Arrow Connector 113"/>
          <p:cNvCxnSpPr>
            <a:stCxn id="91" idx="2"/>
            <a:endCxn id="113" idx="0"/>
          </p:cNvCxnSpPr>
          <p:nvPr/>
        </p:nvCxnSpPr>
        <p:spPr>
          <a:xfrm>
            <a:off x="10453204" y="2734005"/>
            <a:ext cx="183657" cy="568849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/>
          <p:cNvCxnSpPr>
            <a:stCxn id="64" idx="3"/>
            <a:endCxn id="113" idx="1"/>
          </p:cNvCxnSpPr>
          <p:nvPr/>
        </p:nvCxnSpPr>
        <p:spPr>
          <a:xfrm flipV="1">
            <a:off x="7047063" y="3587211"/>
            <a:ext cx="2708091" cy="1814241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/>
          <p:cNvCxnSpPr>
            <a:stCxn id="15" idx="3"/>
            <a:endCxn id="113" idx="1"/>
          </p:cNvCxnSpPr>
          <p:nvPr/>
        </p:nvCxnSpPr>
        <p:spPr>
          <a:xfrm>
            <a:off x="8803170" y="3417850"/>
            <a:ext cx="951984" cy="169361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/>
          <p:cNvCxnSpPr>
            <a:stCxn id="113" idx="2"/>
            <a:endCxn id="17" idx="0"/>
          </p:cNvCxnSpPr>
          <p:nvPr/>
        </p:nvCxnSpPr>
        <p:spPr>
          <a:xfrm flipH="1">
            <a:off x="9300844" y="3871567"/>
            <a:ext cx="1336017" cy="1318077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8" idx="3"/>
            <a:endCxn id="17" idx="0"/>
          </p:cNvCxnSpPr>
          <p:nvPr/>
        </p:nvCxnSpPr>
        <p:spPr>
          <a:xfrm>
            <a:off x="5135843" y="2849137"/>
            <a:ext cx="4165001" cy="2340507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64" idx="3"/>
            <a:endCxn id="91" idx="1"/>
          </p:cNvCxnSpPr>
          <p:nvPr/>
        </p:nvCxnSpPr>
        <p:spPr>
          <a:xfrm flipV="1">
            <a:off x="7047063" y="2346824"/>
            <a:ext cx="2340778" cy="3054628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7353512" y="3133493"/>
            <a:ext cx="1449658" cy="568713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Hits &amp; Digits</a:t>
            </a:r>
            <a:endParaRPr lang="en-US" dirty="0"/>
          </a:p>
        </p:txBody>
      </p:sp>
      <p:cxnSp>
        <p:nvCxnSpPr>
          <p:cNvPr id="57" name="Straight Arrow Connector 56"/>
          <p:cNvCxnSpPr>
            <a:stCxn id="64" idx="3"/>
            <a:endCxn id="17" idx="1"/>
          </p:cNvCxnSpPr>
          <p:nvPr/>
        </p:nvCxnSpPr>
        <p:spPr>
          <a:xfrm>
            <a:off x="7047063" y="5401452"/>
            <a:ext cx="1456908" cy="72549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4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1206" y="0"/>
            <a:ext cx="1390793" cy="1390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3069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Geometry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Geometry is ubiquitously used in HEP (simulation, calibration, reconstruction, alignment, visualization, fast simulation)</a:t>
            </a:r>
          </a:p>
          <a:p>
            <a:pPr lvl="1"/>
            <a:r>
              <a:rPr lang="en-US" dirty="0" smtClean="0"/>
              <a:t>Navigation algorithms can be used in other </a:t>
            </a:r>
            <a:r>
              <a:rPr lang="en-US" dirty="0" smtClean="0"/>
              <a:t>contexts</a:t>
            </a:r>
          </a:p>
          <a:p>
            <a:pPr lvl="1"/>
            <a:r>
              <a:rPr lang="en-US" dirty="0" smtClean="0"/>
              <a:t>A large development and maintenance effort</a:t>
            </a:r>
            <a:endParaRPr lang="en-US" dirty="0" smtClean="0"/>
          </a:p>
          <a:p>
            <a:r>
              <a:rPr lang="en-US" dirty="0" smtClean="0"/>
              <a:t>Still no simulation package has “by design” provided a ”modular” geometry engine that can be easily reused in other contexts</a:t>
            </a:r>
          </a:p>
          <a:p>
            <a:r>
              <a:rPr lang="en-US" dirty="0" smtClean="0"/>
              <a:t>“Generic” geometry projects give priority to an “exchange format” and several packages that can read from it</a:t>
            </a:r>
          </a:p>
          <a:p>
            <a:r>
              <a:rPr lang="en-US" dirty="0" smtClean="0"/>
              <a:t>Pros:</a:t>
            </a:r>
          </a:p>
          <a:p>
            <a:pPr lvl="1"/>
            <a:r>
              <a:rPr lang="en-US" dirty="0" smtClean="0"/>
              <a:t>Each package can specialize in its own domain of application</a:t>
            </a:r>
          </a:p>
          <a:p>
            <a:r>
              <a:rPr lang="en-US" dirty="0" smtClean="0"/>
              <a:t>Cons</a:t>
            </a:r>
          </a:p>
          <a:p>
            <a:pPr lvl="1"/>
            <a:r>
              <a:rPr lang="en-US" dirty="0" smtClean="0"/>
              <a:t>The wheel has been reinvented many many times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15-10-2016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2016, October 8-14,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36956" y="0"/>
            <a:ext cx="1255043" cy="125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559931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6250</TotalTime>
  <Words>4354</Words>
  <Application>Microsoft Macintosh PowerPoint</Application>
  <PresentationFormat>Widescreen</PresentationFormat>
  <Paragraphs>579</Paragraphs>
  <Slides>46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3" baseType="lpstr">
      <vt:lpstr>Apple Chancery</vt:lpstr>
      <vt:lpstr>Arial Narrow</vt:lpstr>
      <vt:lpstr>Calibri</vt:lpstr>
      <vt:lpstr>Calibri Light</vt:lpstr>
      <vt:lpstr>Clear Sans</vt:lpstr>
      <vt:lpstr>Arial</vt:lpstr>
      <vt:lpstr>Retrospect</vt:lpstr>
      <vt:lpstr>Simulation, Key Issues for the Coming Decade</vt:lpstr>
      <vt:lpstr>Disclaimer</vt:lpstr>
      <vt:lpstr>Acknowledgements </vt:lpstr>
      <vt:lpstr>The panorama</vt:lpstr>
      <vt:lpstr>The panorama</vt:lpstr>
      <vt:lpstr>The simulation cycle</vt:lpstr>
      <vt:lpstr>Present situation</vt:lpstr>
      <vt:lpstr>The components</vt:lpstr>
      <vt:lpstr>Geometry</vt:lpstr>
      <vt:lpstr>Convergence (at last?)</vt:lpstr>
      <vt:lpstr>Common exchange format</vt:lpstr>
      <vt:lpstr>Common geometrical library</vt:lpstr>
      <vt:lpstr>Physics</vt:lpstr>
      <vt:lpstr>Physics</vt:lpstr>
      <vt:lpstr>Electromagnetic</vt:lpstr>
      <vt:lpstr>Electromagnetic</vt:lpstr>
      <vt:lpstr>Hadronic</vt:lpstr>
      <vt:lpstr>Hadronic</vt:lpstr>
      <vt:lpstr>Hadronic</vt:lpstr>
      <vt:lpstr>Fast simulation</vt:lpstr>
      <vt:lpstr>Fast simulation</vt:lpstr>
      <vt:lpstr>Infrastructure</vt:lpstr>
      <vt:lpstr>Speed speed speed</vt:lpstr>
      <vt:lpstr>Portability</vt:lpstr>
      <vt:lpstr>Validation – regression </vt:lpstr>
      <vt:lpstr>Validation – regression </vt:lpstr>
      <vt:lpstr>Biasing</vt:lpstr>
      <vt:lpstr>Generator interface</vt:lpstr>
      <vt:lpstr>Physics lists</vt:lpstr>
      <vt:lpstr>Outside HEP…</vt:lpstr>
      <vt:lpstr>Outside HEP</vt:lpstr>
      <vt:lpstr>Us (simulators) and the others</vt:lpstr>
      <vt:lpstr>A path toward the future</vt:lpstr>
      <vt:lpstr>Goals of the GEANTV project</vt:lpstr>
      <vt:lpstr>PowerPoint Presentation</vt:lpstr>
      <vt:lpstr>Challenges</vt:lpstr>
      <vt:lpstr>Portable HPC?</vt:lpstr>
      <vt:lpstr>Gains from vectorisation</vt:lpstr>
      <vt:lpstr>EM – a new start?</vt:lpstr>
      <vt:lpstr>Redesigning simulation</vt:lpstr>
      <vt:lpstr>Redesigning simulation</vt:lpstr>
      <vt:lpstr>Timescales</vt:lpstr>
      <vt:lpstr>A look at the future</vt:lpstr>
      <vt:lpstr>A look at the future</vt:lpstr>
      <vt:lpstr>A look at the future</vt:lpstr>
      <vt:lpstr>Conclusions</vt:lpstr>
    </vt:vector>
  </TitlesOfParts>
  <Company/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Federico Carminati</dc:creator>
  <cp:lastModifiedBy>Federico Carminati</cp:lastModifiedBy>
  <cp:revision>567</cp:revision>
  <dcterms:created xsi:type="dcterms:W3CDTF">2016-10-03T13:05:24Z</dcterms:created>
  <dcterms:modified xsi:type="dcterms:W3CDTF">2016-10-11T01:48:41Z</dcterms:modified>
</cp:coreProperties>
</file>