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Default Extension="tif" ContentType="image/tiff"/>
  <Default Extension="rels" ContentType="application/vnd.openxmlformats-package.relationships+xml"/>
  <Default Extension="gif" ContentType="image/gif"/>
  <Default Extension="avi" ContentType="video/unknown"/>
  <Default Extension="mov" ContentType="video/unknown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media/media4.gif" ContentType="vide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20" r:id="rId1"/>
  </p:sldMasterIdLst>
  <p:notesMasterIdLst>
    <p:notesMasterId r:id="rId65"/>
  </p:notesMasterIdLst>
  <p:handoutMasterIdLst>
    <p:handoutMasterId r:id="rId66"/>
  </p:handoutMasterIdLst>
  <p:sldIdLst>
    <p:sldId id="256" r:id="rId2"/>
    <p:sldId id="334" r:id="rId3"/>
    <p:sldId id="339" r:id="rId4"/>
    <p:sldId id="307" r:id="rId5"/>
    <p:sldId id="341" r:id="rId6"/>
    <p:sldId id="299" r:id="rId7"/>
    <p:sldId id="274" r:id="rId8"/>
    <p:sldId id="275" r:id="rId9"/>
    <p:sldId id="303" r:id="rId10"/>
    <p:sldId id="277" r:id="rId11"/>
    <p:sldId id="260" r:id="rId12"/>
    <p:sldId id="278" r:id="rId13"/>
    <p:sldId id="291" r:id="rId14"/>
    <p:sldId id="262" r:id="rId15"/>
    <p:sldId id="263" r:id="rId16"/>
    <p:sldId id="353" r:id="rId17"/>
    <p:sldId id="273" r:id="rId18"/>
    <p:sldId id="287" r:id="rId19"/>
    <p:sldId id="289" r:id="rId20"/>
    <p:sldId id="308" r:id="rId21"/>
    <p:sldId id="297" r:id="rId22"/>
    <p:sldId id="286" r:id="rId23"/>
    <p:sldId id="298" r:id="rId24"/>
    <p:sldId id="320" r:id="rId25"/>
    <p:sldId id="300" r:id="rId26"/>
    <p:sldId id="304" r:id="rId27"/>
    <p:sldId id="337" r:id="rId28"/>
    <p:sldId id="340" r:id="rId29"/>
    <p:sldId id="301" r:id="rId30"/>
    <p:sldId id="306" r:id="rId31"/>
    <p:sldId id="309" r:id="rId32"/>
    <p:sldId id="259" r:id="rId33"/>
    <p:sldId id="330" r:id="rId34"/>
    <p:sldId id="266" r:id="rId35"/>
    <p:sldId id="355" r:id="rId36"/>
    <p:sldId id="267" r:id="rId37"/>
    <p:sldId id="270" r:id="rId38"/>
    <p:sldId id="327" r:id="rId39"/>
    <p:sldId id="328" r:id="rId40"/>
    <p:sldId id="319" r:id="rId41"/>
    <p:sldId id="351" r:id="rId42"/>
    <p:sldId id="354" r:id="rId43"/>
    <p:sldId id="280" r:id="rId44"/>
    <p:sldId id="316" r:id="rId45"/>
    <p:sldId id="310" r:id="rId46"/>
    <p:sldId id="302" r:id="rId47"/>
    <p:sldId id="342" r:id="rId48"/>
    <p:sldId id="335" r:id="rId49"/>
    <p:sldId id="343" r:id="rId50"/>
    <p:sldId id="346" r:id="rId51"/>
    <p:sldId id="347" r:id="rId52"/>
    <p:sldId id="344" r:id="rId53"/>
    <p:sldId id="345" r:id="rId54"/>
    <p:sldId id="356" r:id="rId55"/>
    <p:sldId id="352" r:id="rId56"/>
    <p:sldId id="348" r:id="rId57"/>
    <p:sldId id="321" r:id="rId58"/>
    <p:sldId id="349" r:id="rId59"/>
    <p:sldId id="350" r:id="rId60"/>
    <p:sldId id="323" r:id="rId61"/>
    <p:sldId id="324" r:id="rId62"/>
    <p:sldId id="357" r:id="rId63"/>
    <p:sldId id="271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FF"/>
    <a:srgbClr val="0002FF"/>
    <a:srgbClr val="858585"/>
    <a:srgbClr val="505050"/>
    <a:srgbClr val="000166"/>
    <a:srgbClr val="FF35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 autoAdjust="0"/>
    <p:restoredTop sz="99479" autoAdjust="0"/>
  </p:normalViewPr>
  <p:slideViewPr>
    <p:cSldViewPr snapToGrid="0" snapToObjects="1">
      <p:cViewPr>
        <p:scale>
          <a:sx n="121" d="100"/>
          <a:sy n="121" d="100"/>
        </p:scale>
        <p:origin x="-1280" y="-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165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notesMaster" Target="notesMasters/notesMaster1.xml"/><Relationship Id="rId66" Type="http://schemas.openxmlformats.org/officeDocument/2006/relationships/handoutMaster" Target="handoutMasters/handout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A2B80-D939-824F-99C6-E57D70477258}" type="datetime1">
              <a:rPr lang="en-US" smtClean="0"/>
              <a:t>21/10/16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0EF31-C58A-6048-897F-AA9796756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7993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D06E4-43CE-6C4F-8C8F-9EF0661FAEE1}" type="datetime1">
              <a:rPr lang="en-US" smtClean="0"/>
              <a:t>21/10/16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D6E25-B05C-0445-985D-402B2A94A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990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0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0228" y="492803"/>
            <a:ext cx="8693306" cy="6030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2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9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228" y="492803"/>
            <a:ext cx="8693306" cy="6030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5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2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7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1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35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4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8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7601" y="40804"/>
            <a:ext cx="9065749" cy="576000"/>
          </a:xfrm>
          <a:prstGeom prst="rect">
            <a:avLst/>
          </a:prstGeom>
          <a:solidFill>
            <a:srgbClr val="008000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800" b="1" i="1" kern="1200" dirty="0" smtClean="0">
                <a:solidFill>
                  <a:srgbClr val="0002FF"/>
                </a:solidFill>
                <a:latin typeface="Times New Roman"/>
              </a:rPr>
              <a:t>  </a:t>
            </a:r>
            <a:r>
              <a:rPr lang="en-GB" sz="1800" b="1" kern="1200" dirty="0" smtClean="0">
                <a:solidFill>
                  <a:srgbClr val="0002FF"/>
                </a:solidFill>
                <a:latin typeface="Times New Roman"/>
              </a:rPr>
              <a:t> </a:t>
            </a:r>
            <a:endParaRPr lang="en-US" sz="1800" b="1" i="1" kern="1200" dirty="0">
              <a:solidFill>
                <a:srgbClr val="0002FF"/>
              </a:solidFill>
              <a:latin typeface="Times New Roman"/>
            </a:endParaRPr>
          </a:p>
        </p:txBody>
      </p:sp>
      <p:pic>
        <p:nvPicPr>
          <p:cNvPr id="12" name="Picture 11" descr="20 years.gif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1" y="0"/>
            <a:ext cx="560522" cy="63045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7601" y="6510168"/>
            <a:ext cx="9065749" cy="307778"/>
          </a:xfrm>
          <a:prstGeom prst="rect">
            <a:avLst/>
          </a:prstGeom>
          <a:solidFill>
            <a:srgbClr val="0002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 flipH="1">
            <a:off x="673953" y="6511046"/>
            <a:ext cx="7297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FFFF"/>
                </a:solidFill>
              </a:rPr>
              <a:t>Fabio Sauli</a:t>
            </a:r>
            <a:r>
              <a:rPr lang="en-US" sz="1400" b="1" i="1" baseline="0" dirty="0" smtClean="0">
                <a:solidFill>
                  <a:srgbClr val="FFFFFF"/>
                </a:solidFill>
              </a:rPr>
              <a:t>      </a:t>
            </a:r>
            <a:r>
              <a:rPr lang="en-US" sz="1400" b="1" i="1" dirty="0" smtClean="0">
                <a:solidFill>
                  <a:srgbClr val="FFFFFF"/>
                </a:solidFill>
              </a:rPr>
              <a:t> 20 YEARS</a:t>
            </a:r>
            <a:r>
              <a:rPr lang="en-US" sz="1400" b="1" i="1" baseline="0" dirty="0" smtClean="0">
                <a:solidFill>
                  <a:srgbClr val="FFFFFF"/>
                </a:solidFill>
              </a:rPr>
              <a:t> OF </a:t>
            </a:r>
            <a:r>
              <a:rPr lang="en-US" sz="1400" b="1" i="1" dirty="0" smtClean="0">
                <a:solidFill>
                  <a:srgbClr val="FFFFFF"/>
                </a:solidFill>
              </a:rPr>
              <a:t>GEM DETECTORS      CERN 21 October</a:t>
            </a:r>
            <a:r>
              <a:rPr lang="en-US" sz="1400" b="1" i="1" baseline="0" dirty="0" smtClean="0">
                <a:solidFill>
                  <a:srgbClr val="FFFFFF"/>
                </a:solidFill>
              </a:rPr>
              <a:t> 2016</a:t>
            </a:r>
            <a:r>
              <a:rPr lang="en-US" sz="1400" b="1" i="1" dirty="0" smtClean="0">
                <a:solidFill>
                  <a:srgbClr val="FFFFFF"/>
                </a:solidFill>
              </a:rPr>
              <a:t> </a:t>
            </a:r>
            <a:endParaRPr lang="en-US" sz="1400" b="1" i="1" dirty="0">
              <a:solidFill>
                <a:srgbClr val="FFFFF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7822" y="59608"/>
            <a:ext cx="761739" cy="505153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8472698" y="6478390"/>
            <a:ext cx="6271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kern="1200" dirty="0" smtClean="0">
                <a:solidFill>
                  <a:schemeClr val="bg1"/>
                </a:solidFill>
                <a:latin typeface="+mn-lt"/>
              </a:rPr>
              <a:t>  </a:t>
            </a:r>
            <a:fld id="{28F5212E-E472-4D45-B75C-1BA998A5936C}" type="slidenum">
              <a:rPr lang="en-GB" sz="1600" b="1" i="1" kern="1200" smtClean="0">
                <a:solidFill>
                  <a:schemeClr val="bg1"/>
                </a:solidFill>
                <a:latin typeface="+mn-lt"/>
              </a:rPr>
              <a:pPr/>
              <a:t>‹#›</a:t>
            </a:fld>
            <a:r>
              <a:rPr lang="en-GB" sz="1600" b="1" i="1" kern="1200" dirty="0" smtClean="0">
                <a:solidFill>
                  <a:schemeClr val="bg1"/>
                </a:solidFill>
                <a:latin typeface="+mn-lt"/>
              </a:rPr>
              <a:t>   </a:t>
            </a:r>
            <a:endParaRPr lang="en-US" sz="1600" b="1" i="1" kern="1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0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i="1" kern="1200">
          <a:solidFill>
            <a:schemeClr val="bg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jpeg"/><Relationship Id="rId5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jpeg"/><Relationship Id="rId5" Type="http://schemas.openxmlformats.org/officeDocument/2006/relationships/image" Target="../media/image6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74.png"/><Relationship Id="rId5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jpeg"/><Relationship Id="rId3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jpeg"/><Relationship Id="rId3" Type="http://schemas.openxmlformats.org/officeDocument/2006/relationships/image" Target="../media/image7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jpeg"/><Relationship Id="rId3" Type="http://schemas.openxmlformats.org/officeDocument/2006/relationships/image" Target="../media/image8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jpeg"/><Relationship Id="rId5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jpeg"/><Relationship Id="rId3" Type="http://schemas.openxmlformats.org/officeDocument/2006/relationships/image" Target="../media/image10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4" Type="http://schemas.openxmlformats.org/officeDocument/2006/relationships/image" Target="../media/image104.jpeg"/><Relationship Id="rId5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12.emf"/><Relationship Id="rId6" Type="http://schemas.openxmlformats.org/officeDocument/2006/relationships/image" Target="../media/image114.png"/><Relationship Id="rId7" Type="http://schemas.openxmlformats.org/officeDocument/2006/relationships/image" Target="../media/image1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Relationship Id="rId3" Type="http://schemas.openxmlformats.org/officeDocument/2006/relationships/image" Target="../media/image12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6.png"/><Relationship Id="rId3" Type="http://schemas.openxmlformats.org/officeDocument/2006/relationships/image" Target="../media/image12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8.png"/><Relationship Id="rId3" Type="http://schemas.openxmlformats.org/officeDocument/2006/relationships/image" Target="../media/image12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0.jpeg"/><Relationship Id="rId3" Type="http://schemas.openxmlformats.org/officeDocument/2006/relationships/image" Target="../media/image13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4.jpeg"/><Relationship Id="rId3" Type="http://schemas.openxmlformats.org/officeDocument/2006/relationships/image" Target="../media/image13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4" Type="http://schemas.openxmlformats.org/officeDocument/2006/relationships/image" Target="../media/image14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4" Type="http://schemas.openxmlformats.org/officeDocument/2006/relationships/image" Target="../media/image144.png"/><Relationship Id="rId5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6.png"/><Relationship Id="rId3" Type="http://schemas.openxmlformats.org/officeDocument/2006/relationships/image" Target="../media/image14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4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4" Type="http://schemas.openxmlformats.org/officeDocument/2006/relationships/image" Target="../media/image18.jpe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4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4" Type="http://schemas.openxmlformats.org/officeDocument/2006/relationships/image" Target="../media/image157.jpeg"/><Relationship Id="rId5" Type="http://schemas.openxmlformats.org/officeDocument/2006/relationships/image" Target="../media/image15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59.png"/><Relationship Id="rId5" Type="http://schemas.openxmlformats.org/officeDocument/2006/relationships/image" Target="../media/image160.jpeg"/><Relationship Id="rId6" Type="http://schemas.openxmlformats.org/officeDocument/2006/relationships/image" Target="../media/image161.png"/><Relationship Id="rId7" Type="http://schemas.openxmlformats.org/officeDocument/2006/relationships/image" Target="../media/image162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4" Type="http://schemas.openxmlformats.org/officeDocument/2006/relationships/image" Target="../media/image165.png"/><Relationship Id="rId5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jpeg"/><Relationship Id="rId4" Type="http://schemas.openxmlformats.org/officeDocument/2006/relationships/image" Target="../media/image169.jpeg"/><Relationship Id="rId5" Type="http://schemas.openxmlformats.org/officeDocument/2006/relationships/image" Target="../media/image170.jpeg"/><Relationship Id="rId6" Type="http://schemas.openxmlformats.org/officeDocument/2006/relationships/image" Target="../media/image171.jpeg"/><Relationship Id="rId7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png"/><Relationship Id="rId7" Type="http://schemas.openxmlformats.org/officeDocument/2006/relationships/image" Target="../media/image177.jpeg"/><Relationship Id="rId8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8.jpeg"/><Relationship Id="rId5" Type="http://schemas.openxmlformats.org/officeDocument/2006/relationships/image" Target="../media/image179.jpeg"/><Relationship Id="rId6" Type="http://schemas.openxmlformats.org/officeDocument/2006/relationships/image" Target="../media/image180.png"/><Relationship Id="rId7" Type="http://schemas.openxmlformats.org/officeDocument/2006/relationships/image" Target="../media/image85.jpeg"/><Relationship Id="rId1" Type="http://schemas.microsoft.com/office/2007/relationships/media" Target="../media/media2.avi"/><Relationship Id="rId2" Type="http://schemas.openxmlformats.org/officeDocument/2006/relationships/video" Target="../media/media2.avi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media" Target="../media/media4.gif"/><Relationship Id="rId4" Type="http://schemas.openxmlformats.org/officeDocument/2006/relationships/video" Target="../media/media4.gif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7" Type="http://schemas.openxmlformats.org/officeDocument/2006/relationships/image" Target="../media/image182.png"/><Relationship Id="rId8" Type="http://schemas.openxmlformats.org/officeDocument/2006/relationships/image" Target="../media/image85.jpeg"/><Relationship Id="rId1" Type="http://schemas.microsoft.com/office/2007/relationships/media" Target="../media/media3.avi"/><Relationship Id="rId2" Type="http://schemas.openxmlformats.org/officeDocument/2006/relationships/video" Target="../media/media3.avi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3.png"/><Relationship Id="rId3" Type="http://schemas.openxmlformats.org/officeDocument/2006/relationships/image" Target="../media/image18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5.jpeg"/><Relationship Id="rId3" Type="http://schemas.openxmlformats.org/officeDocument/2006/relationships/image" Target="../media/image85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6.jpeg"/><Relationship Id="rId3" Type="http://schemas.openxmlformats.org/officeDocument/2006/relationships/image" Target="../media/image85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tif"/><Relationship Id="rId4" Type="http://schemas.openxmlformats.org/officeDocument/2006/relationships/image" Target="../media/image189.jpeg"/><Relationship Id="rId5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7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4" Type="http://schemas.openxmlformats.org/officeDocument/2006/relationships/image" Target="../media/image19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7" Type="http://schemas.openxmlformats.org/officeDocument/2006/relationships/image" Target="../media/image33.emf"/><Relationship Id="rId8" Type="http://schemas.openxmlformats.org/officeDocument/2006/relationships/image" Target="../media/image34.emf"/><Relationship Id="rId9" Type="http://schemas.openxmlformats.org/officeDocument/2006/relationships/image" Target="../media/image35.jpeg"/><Relationship Id="rId10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M NECKLA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980"/>
            <a:ext cx="9144000" cy="684002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75241" y="1020002"/>
            <a:ext cx="7843012" cy="310854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GEM DETECTORS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 YEARS OF DEVELOPMENTS AND APPLICATIONS</a:t>
            </a:r>
          </a:p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Fabio Sauli</a:t>
            </a:r>
          </a:p>
          <a:p>
            <a:pPr algn="ctr"/>
            <a:r>
              <a:rPr lang="en-US" sz="20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TERA Foundation </a:t>
            </a:r>
          </a:p>
          <a:p>
            <a:pPr algn="ctr"/>
            <a:r>
              <a:rPr lang="en-US" sz="20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</a:t>
            </a:r>
            <a:endParaRPr lang="en-US" sz="2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20 years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1095" y="305714"/>
            <a:ext cx="1494571" cy="168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1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4560"/>
            <a:ext cx="4415692" cy="22461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5086" y="76899"/>
            <a:ext cx="5966814" cy="420151"/>
          </a:xfrm>
        </p:spPr>
        <p:txBody>
          <a:bodyPr/>
          <a:lstStyle/>
          <a:p>
            <a:pPr algn="ctr"/>
            <a:r>
              <a:rPr lang="en-US" b="1" dirty="0" smtClean="0"/>
              <a:t>HERA-B MSGC+GEM </a:t>
            </a:r>
            <a:endParaRPr 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4984" y="771769"/>
            <a:ext cx="3295973" cy="22346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4078" y="3098454"/>
            <a:ext cx="3706880" cy="28399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18936" y="5892884"/>
            <a:ext cx="2989620" cy="523220"/>
          </a:xfrm>
          <a:prstGeom prst="rect">
            <a:avLst/>
          </a:prstGeom>
          <a:solidFill>
            <a:srgbClr val="EBF1DE"/>
          </a:solidFill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Bagaturia</a:t>
            </a:r>
            <a:r>
              <a:rPr lang="en-US" sz="1400" i="1" dirty="0" smtClean="0"/>
              <a:t> et al, </a:t>
            </a:r>
          </a:p>
          <a:p>
            <a:r>
              <a:rPr lang="en-US" sz="1400" i="1" dirty="0" err="1" smtClean="0"/>
              <a:t>Nucl</a:t>
            </a:r>
            <a:r>
              <a:rPr lang="en-US" sz="1400" i="1" dirty="0" smtClean="0"/>
              <a:t>. Instr. and Meth. A490(2002)223 </a:t>
            </a:r>
            <a:endParaRPr lang="en-US" sz="1400" i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8347" y="2815846"/>
            <a:ext cx="4873982" cy="3600258"/>
            <a:chOff x="248347" y="2815846"/>
            <a:chExt cx="4873982" cy="3600258"/>
          </a:xfrm>
        </p:grpSpPr>
        <p:grpSp>
          <p:nvGrpSpPr>
            <p:cNvPr id="5" name="Group 4"/>
            <p:cNvGrpSpPr/>
            <p:nvPr/>
          </p:nvGrpSpPr>
          <p:grpSpPr>
            <a:xfrm>
              <a:off x="248347" y="3194688"/>
              <a:ext cx="4873982" cy="3221416"/>
              <a:chOff x="3499183" y="3055157"/>
              <a:chExt cx="5187617" cy="3489309"/>
            </a:xfrm>
          </p:grpSpPr>
          <p:pic>
            <p:nvPicPr>
              <p:cNvPr id="6" name="Picture 5" descr="HerabGEM.jpg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9183" y="3055157"/>
                <a:ext cx="5187617" cy="3489309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 flipH="1">
                <a:off x="3837218" y="6067877"/>
                <a:ext cx="1537140" cy="3204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bg1"/>
                    </a:solidFill>
                  </a:rPr>
                  <a:t>Angelo </a:t>
                </a:r>
                <a:r>
                  <a:rPr lang="en-US" sz="1400" b="1" i="1" dirty="0" err="1" smtClean="0">
                    <a:solidFill>
                      <a:schemeClr val="bg1"/>
                    </a:solidFill>
                  </a:rPr>
                  <a:t>Gandi</a:t>
                </a:r>
                <a:endParaRPr lang="en-US" sz="1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flipH="1">
                <a:off x="5463963" y="6058826"/>
                <a:ext cx="1518440" cy="3204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bg1"/>
                    </a:solidFill>
                  </a:rPr>
                  <a:t>Rui De Oliveira</a:t>
                </a:r>
                <a:endParaRPr lang="en-US" sz="1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flipH="1">
                <a:off x="7240902" y="5898600"/>
                <a:ext cx="1244884" cy="3204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bg1"/>
                    </a:solidFill>
                  </a:rPr>
                  <a:t>J-C </a:t>
                </a:r>
                <a:r>
                  <a:rPr lang="en-US" sz="1400" b="1" i="1" dirty="0" err="1" smtClean="0">
                    <a:solidFill>
                      <a:schemeClr val="bg1"/>
                    </a:solidFill>
                  </a:rPr>
                  <a:t>Labbé</a:t>
                </a:r>
                <a:endParaRPr lang="en-US" sz="1400" b="1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938464" y="3177677"/>
              <a:ext cx="28561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02FF"/>
                  </a:solidFill>
                </a:rPr>
                <a:t>~ 200 GEM FOILS, 20x20 cm</a:t>
              </a:r>
              <a:r>
                <a:rPr lang="en-US" sz="1600" b="1" baseline="30000" dirty="0" smtClean="0">
                  <a:solidFill>
                    <a:srgbClr val="0002FF"/>
                  </a:solidFill>
                </a:rPr>
                <a:t>2</a:t>
              </a:r>
              <a:r>
                <a:rPr lang="en-US" sz="1600" b="1" dirty="0" smtClean="0">
                  <a:solidFill>
                    <a:srgbClr val="0002FF"/>
                  </a:solidFill>
                </a:rPr>
                <a:t> </a:t>
              </a:r>
              <a:endParaRPr lang="en-US" sz="1600" b="1" dirty="0">
                <a:solidFill>
                  <a:srgbClr val="0002FF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48347" y="2815846"/>
              <a:ext cx="45647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CERN’s Printed Circuit Workshop (EST-DEM)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325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/>
        </p:nvSpPr>
        <p:spPr>
          <a:xfrm>
            <a:off x="246203" y="543797"/>
            <a:ext cx="8229600" cy="38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i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kern="12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37926" y="965783"/>
            <a:ext cx="8433135" cy="5390468"/>
            <a:chOff x="437926" y="965783"/>
            <a:chExt cx="8433135" cy="5390468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437926" y="2263323"/>
              <a:ext cx="4289425" cy="3621088"/>
              <a:chOff x="384" y="1520"/>
              <a:chExt cx="2702" cy="2281"/>
            </a:xfrm>
          </p:grpSpPr>
          <p:pic>
            <p:nvPicPr>
              <p:cNvPr id="8" name="Picture 7" descr="Gain-Vgem-alpha BIS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1725"/>
                <a:ext cx="2702" cy="20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Line 15"/>
              <p:cNvSpPr>
                <a:spLocks noChangeShapeType="1"/>
              </p:cNvSpPr>
              <p:nvPr/>
            </p:nvSpPr>
            <p:spPr bwMode="auto">
              <a:xfrm flipV="1">
                <a:off x="2014" y="2193"/>
                <a:ext cx="0" cy="1481"/>
              </a:xfrm>
              <a:prstGeom prst="line">
                <a:avLst/>
              </a:prstGeom>
              <a:noFill/>
              <a:ln w="28575">
                <a:solidFill>
                  <a:srgbClr val="AF17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  <p:sp>
            <p:nvSpPr>
              <p:cNvPr id="10" name="Line 16"/>
              <p:cNvSpPr>
                <a:spLocks noChangeShapeType="1"/>
              </p:cNvSpPr>
              <p:nvPr/>
            </p:nvSpPr>
            <p:spPr bwMode="auto">
              <a:xfrm flipH="1">
                <a:off x="456" y="2357"/>
                <a:ext cx="1627" cy="0"/>
              </a:xfrm>
              <a:prstGeom prst="line">
                <a:avLst/>
              </a:prstGeom>
              <a:noFill/>
              <a:ln w="28575">
                <a:solidFill>
                  <a:srgbClr val="AF17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  <p:sp>
            <p:nvSpPr>
              <p:cNvPr id="11" name="Text Box 17"/>
              <p:cNvSpPr txBox="1">
                <a:spLocks noChangeArrowheads="1"/>
              </p:cNvSpPr>
              <p:nvPr/>
            </p:nvSpPr>
            <p:spPr bwMode="auto">
              <a:xfrm>
                <a:off x="456" y="2193"/>
                <a:ext cx="43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b="1" i="1" kern="1200" dirty="0">
                    <a:solidFill>
                      <a:srgbClr val="FF0D23"/>
                    </a:solidFill>
                    <a:cs typeface="ＭＳ Ｐゴシック" charset="0"/>
                  </a:rPr>
                  <a:t>~2000</a:t>
                </a:r>
              </a:p>
            </p:txBody>
          </p:sp>
          <p:sp>
            <p:nvSpPr>
              <p:cNvPr id="12" name="Text Box 18"/>
              <p:cNvSpPr txBox="1">
                <a:spLocks noChangeArrowheads="1"/>
              </p:cNvSpPr>
              <p:nvPr/>
            </p:nvSpPr>
            <p:spPr bwMode="auto">
              <a:xfrm>
                <a:off x="582" y="1520"/>
                <a:ext cx="410" cy="2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sz="1600" kern="1200" dirty="0" smtClean="0">
                    <a:cs typeface="ＭＳ Ｐゴシック" charset="0"/>
                  </a:rPr>
                  <a:t>GEM:</a:t>
                </a:r>
                <a:endParaRPr lang="it-IT" sz="1600" kern="1200" dirty="0">
                  <a:cs typeface="ＭＳ Ｐゴシック" charset="0"/>
                </a:endParaRPr>
              </a:p>
            </p:txBody>
          </p:sp>
        </p:grp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2563365" y="6048474"/>
              <a:ext cx="4327972" cy="307777"/>
            </a:xfrm>
            <a:prstGeom prst="rect">
              <a:avLst/>
            </a:prstGeom>
            <a:solidFill>
              <a:srgbClr val="EBF1DE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sz="1400" i="1" kern="1200" dirty="0"/>
                <a:t>A. </a:t>
              </a:r>
              <a:r>
                <a:rPr lang="en-US" sz="1400" i="1" kern="1200" dirty="0" err="1"/>
                <a:t>Bressan</a:t>
              </a:r>
              <a:r>
                <a:rPr lang="en-US" sz="1400" i="1" kern="1200" dirty="0"/>
                <a:t> et </a:t>
              </a:r>
              <a:r>
                <a:rPr lang="en-US" sz="1400" i="1" kern="1200" dirty="0" err="1" smtClean="0"/>
                <a:t>al.Nucl</a:t>
              </a:r>
              <a:r>
                <a:rPr lang="en-US" sz="1400" i="1" kern="1200" dirty="0"/>
                <a:t>. Instr. and Meth. A424(1999)321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823855" y="965783"/>
              <a:ext cx="4047206" cy="3670110"/>
              <a:chOff x="4746625" y="2348268"/>
              <a:chExt cx="4047206" cy="3670110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4746625" y="2684628"/>
                <a:ext cx="4047206" cy="3333750"/>
                <a:chOff x="3105" y="384"/>
                <a:chExt cx="2463" cy="2016"/>
              </a:xfrm>
            </p:grpSpPr>
            <p:pic>
              <p:nvPicPr>
                <p:cNvPr id="13" name="Picture 12" descr="Micromegas gain-disch QUAD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05" y="384"/>
                  <a:ext cx="2463" cy="201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4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3988" y="1454"/>
                  <a:ext cx="5" cy="723"/>
                </a:xfrm>
                <a:prstGeom prst="line">
                  <a:avLst/>
                </a:prstGeom>
                <a:noFill/>
                <a:ln w="28575">
                  <a:solidFill>
                    <a:srgbClr val="AF17FF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 kern="1200"/>
                </a:p>
              </p:txBody>
            </p:sp>
            <p:sp>
              <p:nvSpPr>
                <p:cNvPr id="15" name="Line 11"/>
                <p:cNvSpPr>
                  <a:spLocks noChangeShapeType="1"/>
                </p:cNvSpPr>
                <p:nvPr/>
              </p:nvSpPr>
              <p:spPr bwMode="auto">
                <a:xfrm flipH="1" flipV="1">
                  <a:off x="3196" y="1741"/>
                  <a:ext cx="916" cy="0"/>
                </a:xfrm>
                <a:prstGeom prst="line">
                  <a:avLst/>
                </a:prstGeom>
                <a:noFill/>
                <a:ln w="28575">
                  <a:solidFill>
                    <a:srgbClr val="AF17FF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 kern="1200"/>
                </a:p>
              </p:txBody>
            </p:sp>
            <p:sp>
              <p:nvSpPr>
                <p:cNvPr id="1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152" y="1555"/>
                  <a:ext cx="415" cy="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i="1" kern="1200" dirty="0">
                      <a:solidFill>
                        <a:srgbClr val="FF0D23"/>
                      </a:solidFill>
                      <a:cs typeface="ＭＳ Ｐゴシック" charset="0"/>
                    </a:rPr>
                    <a:t>~3000</a:t>
                  </a: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>
                <a:off x="5051258" y="2348268"/>
                <a:ext cx="14414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kern="1200" dirty="0" smtClean="0"/>
                  <a:t>MICROMEGAS:</a:t>
                </a:r>
                <a:endParaRPr lang="en-US" sz="1600" kern="1200" dirty="0"/>
              </a:p>
            </p:txBody>
          </p:sp>
        </p:grpSp>
      </p:grp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650615" y="104108"/>
            <a:ext cx="5634288" cy="420151"/>
          </a:xfrm>
        </p:spPr>
        <p:txBody>
          <a:bodyPr/>
          <a:lstStyle/>
          <a:p>
            <a:pPr algn="ctr"/>
            <a:r>
              <a:rPr lang="en-US" b="1" dirty="0" smtClean="0"/>
              <a:t>MPGD  DISCHARGE STUDIES 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7572" y="582476"/>
            <a:ext cx="7549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GASEOUS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r>
              <a:rPr lang="en-US" sz="1600" dirty="0" smtClean="0"/>
              <a:t> SOURCE: </a:t>
            </a:r>
            <a:r>
              <a:rPr lang="en-US" sz="1600" baseline="30000" dirty="0" smtClean="0"/>
              <a:t>232</a:t>
            </a:r>
            <a:r>
              <a:rPr lang="en-US" sz="1600" dirty="0" smtClean="0"/>
              <a:t>Th -&gt; </a:t>
            </a:r>
            <a:r>
              <a:rPr lang="en-US" sz="1600" baseline="30000" dirty="0" smtClean="0"/>
              <a:t>232</a:t>
            </a:r>
            <a:r>
              <a:rPr lang="en-US" sz="1600" dirty="0" smtClean="0"/>
              <a:t>Rn+</a:t>
            </a:r>
            <a:r>
              <a:rPr lang="en-US" sz="1600" dirty="0" smtClean="0">
                <a:latin typeface="Symbol" charset="2"/>
                <a:cs typeface="Symbol" charset="2"/>
              </a:rPr>
              <a:t>a </a:t>
            </a:r>
            <a:r>
              <a:rPr lang="en-US" sz="1600" dirty="0" smtClean="0">
                <a:cs typeface="Symbol" charset="2"/>
              </a:rPr>
              <a:t>(6.4 MeV)     </a:t>
            </a:r>
            <a:r>
              <a:rPr lang="en-US" sz="1600" dirty="0" smtClean="0"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cs typeface="Symbol" charset="2"/>
              </a:rPr>
              <a:t>E ~ 500 keV    </a:t>
            </a:r>
            <a:r>
              <a:rPr lang="en-US" sz="1600" dirty="0"/>
              <a:t>~ 10</a:t>
            </a:r>
            <a:r>
              <a:rPr lang="en-US" sz="1600" baseline="30000" dirty="0"/>
              <a:t>4 </a:t>
            </a:r>
            <a:r>
              <a:rPr lang="en-US" sz="1600" dirty="0" smtClean="0"/>
              <a:t>e I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      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128488" y="5127610"/>
            <a:ext cx="19588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Q ~ 10</a:t>
            </a:r>
            <a:r>
              <a:rPr lang="en-US" sz="1600" baseline="30000" dirty="0" smtClean="0"/>
              <a:t>4</a:t>
            </a:r>
            <a:r>
              <a:rPr lang="en-US" sz="1600" dirty="0" smtClean="0"/>
              <a:t>.10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= 10</a:t>
            </a:r>
            <a:r>
              <a:rPr lang="en-US" sz="1600" baseline="30000" dirty="0" smtClean="0"/>
              <a:t>7 </a:t>
            </a:r>
            <a:r>
              <a:rPr lang="en-US" sz="1600" dirty="0" smtClean="0"/>
              <a:t>e I</a:t>
            </a:r>
            <a:r>
              <a:rPr lang="en-US" sz="1600" baseline="30000" dirty="0" smtClean="0"/>
              <a:t>+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RAETHER LIMIT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37926" y="965783"/>
            <a:ext cx="3230653" cy="1371579"/>
            <a:chOff x="507795" y="2965783"/>
            <a:chExt cx="4226958" cy="1794561"/>
          </a:xfrm>
        </p:grpSpPr>
        <p:grpSp>
          <p:nvGrpSpPr>
            <p:cNvPr id="22" name="Group 21"/>
            <p:cNvGrpSpPr/>
            <p:nvPr/>
          </p:nvGrpSpPr>
          <p:grpSpPr>
            <a:xfrm>
              <a:off x="507795" y="2965783"/>
              <a:ext cx="4226958" cy="1794561"/>
              <a:chOff x="450146" y="2964397"/>
              <a:chExt cx="4505465" cy="1936957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211606" y="4641858"/>
                <a:ext cx="744005" cy="75453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80174" y="3580855"/>
                <a:ext cx="2414602" cy="75453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270640" y="3445041"/>
                <a:ext cx="1448762" cy="41499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</a:gra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194777" y="3294135"/>
                <a:ext cx="1016830" cy="16072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>
                <a:off x="450146" y="3618580"/>
                <a:ext cx="252587" cy="0"/>
              </a:xfrm>
              <a:prstGeom prst="straightConnector1">
                <a:avLst/>
              </a:prstGeom>
              <a:ln w="57150" cmpd="sng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9" name="Picture 28" descr="From Clipboard.gif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95973" y="3399042"/>
                <a:ext cx="514532" cy="514532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1083002" y="2964397"/>
                <a:ext cx="1425940" cy="4346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/>
                  <a:t>THORIUM</a:t>
                </a:r>
                <a:endParaRPr lang="en-US" sz="1400" dirty="0"/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>
              <a:off x="3325609" y="3666519"/>
              <a:ext cx="188994" cy="2581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2405969" y="1962341"/>
            <a:ext cx="975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MPGD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8923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1527" y="83384"/>
            <a:ext cx="6457022" cy="420151"/>
          </a:xfrm>
        </p:spPr>
        <p:txBody>
          <a:bodyPr/>
          <a:lstStyle/>
          <a:p>
            <a:pPr algn="ctr"/>
            <a:r>
              <a:rPr lang="en-US" b="1" dirty="0" smtClean="0"/>
              <a:t>MULTI-GEM STRUCTURES</a:t>
            </a:r>
            <a:endParaRPr lang="en-US" b="1" dirty="0"/>
          </a:p>
        </p:txBody>
      </p:sp>
      <p:pic>
        <p:nvPicPr>
          <p:cNvPr id="3" name="Picture 2" descr="Dgem scheme.tif                                                0000C1DBNEW G3                         B6F39FBC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102" y="1093460"/>
            <a:ext cx="2932682" cy="212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TGEM SCHEMEB&amp;W.tif                                             0000C1DBNEW G3                         B6F39FBC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03" y="3946705"/>
            <a:ext cx="3702761" cy="211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9703" y="672812"/>
            <a:ext cx="15239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DOUBLE GEM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03554" y="3510205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TRIPLE GEM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202717" y="763935"/>
            <a:ext cx="30572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HIGHER GAINS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REDUCED ION BACKFLOW</a:t>
            </a:r>
            <a:endParaRPr lang="en-US" sz="1600" dirty="0"/>
          </a:p>
        </p:txBody>
      </p:sp>
      <p:pic>
        <p:nvPicPr>
          <p:cNvPr id="9" name="Picture 8" descr="SDTGEM GAI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209" y="1826845"/>
            <a:ext cx="4824000" cy="361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50724" y="5290956"/>
            <a:ext cx="59503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V</a:t>
            </a:r>
            <a:r>
              <a:rPr lang="en-US" sz="1400" baseline="-25000" dirty="0" smtClean="0"/>
              <a:t>GEM</a:t>
            </a:r>
            <a:endParaRPr lang="en-US" sz="1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3965033" y="1346872"/>
            <a:ext cx="4821176" cy="4872413"/>
            <a:chOff x="3965033" y="1346872"/>
            <a:chExt cx="4821176" cy="4872413"/>
          </a:xfrm>
        </p:grpSpPr>
        <p:sp>
          <p:nvSpPr>
            <p:cNvPr id="5" name="Text Box 10"/>
            <p:cNvSpPr txBox="1">
              <a:spLocks noChangeArrowheads="1"/>
            </p:cNvSpPr>
            <p:nvPr/>
          </p:nvSpPr>
          <p:spPr bwMode="auto">
            <a:xfrm>
              <a:off x="4342187" y="5911508"/>
              <a:ext cx="4416715" cy="307777"/>
            </a:xfrm>
            <a:prstGeom prst="rect">
              <a:avLst/>
            </a:prstGeom>
            <a:solidFill>
              <a:srgbClr val="EBF1DE"/>
            </a:solidFill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r>
                <a:rPr lang="en-US" sz="1400" i="1" kern="1200" dirty="0" smtClean="0"/>
                <a:t>S</a:t>
              </a:r>
              <a:r>
                <a:rPr lang="en-US" sz="1400" i="1" kern="1200" dirty="0"/>
                <a:t>. Bachmann et al, </a:t>
              </a:r>
              <a:r>
                <a:rPr lang="en-US" sz="1400" i="1" kern="1200" dirty="0" err="1"/>
                <a:t>Nucl</a:t>
              </a:r>
              <a:r>
                <a:rPr lang="en-US" sz="1400" i="1" kern="1200" dirty="0"/>
                <a:t>. Instr. and Meth. A 443(1999)464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965033" y="1346872"/>
              <a:ext cx="4821176" cy="4097280"/>
              <a:chOff x="3965033" y="1346872"/>
              <a:chExt cx="4821176" cy="4097280"/>
            </a:xfrm>
          </p:grpSpPr>
          <p:pic>
            <p:nvPicPr>
              <p:cNvPr id="10" name="Picture 9" descr="SDTGEM DISCH.jpg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65033" y="1844152"/>
                <a:ext cx="4821176" cy="3600000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4202717" y="1346872"/>
                <a:ext cx="42498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LOWER DISCHARGE PROBABILITY</a:t>
                </a:r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>
              <a:off x="5303239" y="2610558"/>
              <a:ext cx="0" cy="1799293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202717" y="2888059"/>
              <a:ext cx="1147538" cy="0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7973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250" y="97075"/>
            <a:ext cx="6881861" cy="420151"/>
          </a:xfrm>
        </p:spPr>
        <p:txBody>
          <a:bodyPr/>
          <a:lstStyle/>
          <a:p>
            <a:r>
              <a:rPr lang="en-US" b="1" dirty="0" smtClean="0"/>
              <a:t>DISCHARGE STUDIES - ALICE GEM TPC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034" y="724940"/>
            <a:ext cx="2740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 smtClean="0"/>
              <a:t>220</a:t>
            </a:r>
            <a:r>
              <a:rPr lang="en-US" sz="1600" dirty="0" smtClean="0"/>
              <a:t>Rn INTERNAL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r>
              <a:rPr lang="en-US" sz="1600" dirty="0" smtClean="0"/>
              <a:t> SOURCE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3511352" y="724940"/>
            <a:ext cx="13901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TRIPLE GEM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474" y="1191846"/>
            <a:ext cx="6699159" cy="4747846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3653804" y="1874191"/>
            <a:ext cx="0" cy="3389320"/>
          </a:xfrm>
          <a:prstGeom prst="line">
            <a:avLst/>
          </a:prstGeom>
          <a:ln w="19050" cmpd="sng">
            <a:solidFill>
              <a:srgbClr val="FF352A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30737" y="5868946"/>
            <a:ext cx="3302002" cy="307777"/>
          </a:xfrm>
          <a:prstGeom prst="rect">
            <a:avLst/>
          </a:prstGeom>
          <a:solidFill>
            <a:srgbClr val="EBF1DE"/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P. </a:t>
            </a:r>
            <a:r>
              <a:rPr lang="en-US" sz="1400" i="1" dirty="0" err="1" smtClean="0"/>
              <a:t>Gasik</a:t>
            </a:r>
            <a:r>
              <a:rPr lang="en-US" sz="1400" i="1" dirty="0" smtClean="0"/>
              <a:t> RD51Coll. Meeting (CERN 2016) </a:t>
            </a:r>
            <a:endParaRPr lang="en-US" sz="14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5343045"/>
            <a:ext cx="825651" cy="9051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71700" y="1346200"/>
            <a:ext cx="1482104" cy="3917311"/>
          </a:xfrm>
          <a:prstGeom prst="rect">
            <a:avLst/>
          </a:prstGeom>
          <a:solidFill>
            <a:schemeClr val="bg1">
              <a:lumMod val="85000"/>
              <a:alpha val="2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43462" y="5343045"/>
            <a:ext cx="620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3 10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4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80825" y="3159378"/>
            <a:ext cx="14729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</a:t>
            </a:r>
          </a:p>
          <a:p>
            <a:r>
              <a:rPr lang="en-US" sz="1600" dirty="0" smtClean="0"/>
              <a:t>DISCHARGES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8815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986" y="4721257"/>
            <a:ext cx="3984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WHAT ABOUT THE RAETHER LIMIT?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1564802" y="55598"/>
            <a:ext cx="6070600" cy="420151"/>
          </a:xfrm>
        </p:spPr>
        <p:txBody>
          <a:bodyPr/>
          <a:lstStyle/>
          <a:p>
            <a:pPr algn="ctr"/>
            <a:r>
              <a:rPr lang="en-US" b="1" dirty="0" smtClean="0"/>
              <a:t>BACK TO MULTIGEM DISCHARGES</a:t>
            </a: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220423" y="5075829"/>
            <a:ext cx="6219225" cy="1019700"/>
            <a:chOff x="220423" y="5097736"/>
            <a:chExt cx="6219225" cy="1019700"/>
          </a:xfrm>
        </p:grpSpPr>
        <p:sp>
          <p:nvSpPr>
            <p:cNvPr id="2" name="TextBox 1"/>
            <p:cNvSpPr txBox="1"/>
            <p:nvPr/>
          </p:nvSpPr>
          <p:spPr>
            <a:xfrm>
              <a:off x="220423" y="5097736"/>
              <a:ext cx="621922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ym typeface="Wingdings"/>
                </a:rPr>
                <a:t>VERY LARGE GAINS OBSERVED IN PURE NOBLE </a:t>
              </a:r>
              <a:r>
                <a:rPr lang="en-US" sz="1600" dirty="0" smtClean="0">
                  <a:sym typeface="Wingdings"/>
                </a:rPr>
                <a:t>GASES</a:t>
              </a:r>
              <a:endParaRPr lang="en-US" sz="1600" dirty="0" smtClean="0"/>
            </a:p>
            <a:p>
              <a:r>
                <a:rPr lang="en-US" sz="1600" dirty="0" smtClean="0"/>
                <a:t>CHARGE CONFINEMENT: HOLES ARE (QUASI) INDEPENDENT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4775" y="5809659"/>
              <a:ext cx="4494736" cy="307777"/>
            </a:xfrm>
            <a:prstGeom prst="rect">
              <a:avLst/>
            </a:prstGeom>
            <a:solidFill>
              <a:srgbClr val="D7E4BD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A. </a:t>
              </a:r>
              <a:r>
                <a:rPr lang="en-US" sz="1400" i="1" dirty="0" err="1" smtClean="0"/>
                <a:t>Buzulutskov</a:t>
              </a:r>
              <a:r>
                <a:rPr lang="en-US" sz="1400" i="1" dirty="0" smtClean="0"/>
                <a:t> et al, </a:t>
              </a:r>
              <a:r>
                <a:rPr lang="en-US" sz="1400" i="1" dirty="0" err="1" smtClean="0"/>
                <a:t>Nucl</a:t>
              </a:r>
              <a:r>
                <a:rPr lang="en-US" sz="1400" i="1" dirty="0" smtClean="0"/>
                <a:t>. Instr. and Meth. A433(1999)471</a:t>
              </a:r>
              <a:endParaRPr lang="en-US" sz="1400" i="1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0458" y="649837"/>
            <a:ext cx="3919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DISCHARGE PROBABILITY ON ~ MeV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endParaRPr lang="en-US" sz="1600" dirty="0">
              <a:latin typeface="Symbol" charset="2"/>
              <a:cs typeface="Symbol" charset="2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8391"/>
            <a:ext cx="5044641" cy="36703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978400" y="627930"/>
            <a:ext cx="4066022" cy="2497177"/>
            <a:chOff x="4978400" y="649837"/>
            <a:chExt cx="4066022" cy="2497177"/>
          </a:xfrm>
        </p:grpSpPr>
        <p:sp>
          <p:nvSpPr>
            <p:cNvPr id="19" name="TextBox 18"/>
            <p:cNvSpPr txBox="1"/>
            <p:nvPr/>
          </p:nvSpPr>
          <p:spPr>
            <a:xfrm>
              <a:off x="4978400" y="649837"/>
              <a:ext cx="4066022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/>
                <a:t>IN MULTI-GEMs, THE CHARGE SPREADS BY DIFFUSION OVER MANY HOLES!</a:t>
              </a:r>
              <a:endParaRPr lang="en-US" sz="1600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416" r="2775" b="15519"/>
            <a:stretch/>
          </p:blipFill>
          <p:spPr>
            <a:xfrm>
              <a:off x="5413022" y="1234614"/>
              <a:ext cx="3017823" cy="1912400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978400" y="3245123"/>
            <a:ext cx="3820072" cy="3196813"/>
            <a:chOff x="4978400" y="3245123"/>
            <a:chExt cx="3820072" cy="3196813"/>
          </a:xfrm>
        </p:grpSpPr>
        <p:grpSp>
          <p:nvGrpSpPr>
            <p:cNvPr id="6" name="Group 5"/>
            <p:cNvGrpSpPr/>
            <p:nvPr/>
          </p:nvGrpSpPr>
          <p:grpSpPr>
            <a:xfrm>
              <a:off x="4978400" y="3512092"/>
              <a:ext cx="3820072" cy="2929844"/>
              <a:chOff x="4978400" y="3512092"/>
              <a:chExt cx="3820072" cy="2929844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08911" y="3512092"/>
                <a:ext cx="2221934" cy="2462143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4978400" y="6134159"/>
                <a:ext cx="3820072" cy="307777"/>
              </a:xfrm>
              <a:prstGeom prst="rect">
                <a:avLst/>
              </a:prstGeom>
              <a:solidFill>
                <a:srgbClr val="D7E4BD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/>
                  <a:t>P. Bhattacharya, MPGD Workshop (Trieste 2015)</a:t>
                </a:r>
                <a:endParaRPr lang="en-US" sz="1400" i="1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5413022" y="3245123"/>
              <a:ext cx="33325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4-GEM SIMULATION (ALICE TPC)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99302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374"/>
            <a:ext cx="7162800" cy="420151"/>
          </a:xfrm>
        </p:spPr>
        <p:txBody>
          <a:bodyPr/>
          <a:lstStyle/>
          <a:p>
            <a:pPr algn="ctr"/>
            <a:r>
              <a:rPr lang="en-US" b="1" dirty="0" smtClean="0"/>
              <a:t>HYBRID DETECTORS</a:t>
            </a: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353410" y="1011161"/>
            <a:ext cx="2077819" cy="1132009"/>
            <a:chOff x="540212" y="1178477"/>
            <a:chExt cx="2294162" cy="1249874"/>
          </a:xfrm>
        </p:grpSpPr>
        <p:grpSp>
          <p:nvGrpSpPr>
            <p:cNvPr id="3" name="Group 2"/>
            <p:cNvGrpSpPr/>
            <p:nvPr/>
          </p:nvGrpSpPr>
          <p:grpSpPr>
            <a:xfrm>
              <a:off x="540212" y="1178477"/>
              <a:ext cx="2196139" cy="1211777"/>
              <a:chOff x="3759396" y="433429"/>
              <a:chExt cx="2630566" cy="1451483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759396" y="433429"/>
                <a:ext cx="2610412" cy="145148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>
                <a:off x="3759396" y="1884912"/>
                <a:ext cx="2610412" cy="0"/>
              </a:xfrm>
              <a:prstGeom prst="line">
                <a:avLst/>
              </a:prstGeom>
              <a:ln w="38100" cmpd="sng"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3759396" y="1624042"/>
                <a:ext cx="2610412" cy="0"/>
              </a:xfrm>
              <a:prstGeom prst="line">
                <a:avLst/>
              </a:prstGeom>
              <a:ln w="12700" cmpd="sng">
                <a:solidFill>
                  <a:srgbClr val="0000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3759396" y="1312777"/>
                <a:ext cx="2610412" cy="0"/>
              </a:xfrm>
              <a:prstGeom prst="line">
                <a:avLst/>
              </a:prstGeom>
              <a:ln w="12700" cmpd="sng">
                <a:solidFill>
                  <a:srgbClr val="0000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779550" y="1224473"/>
                <a:ext cx="2610412" cy="0"/>
              </a:xfrm>
              <a:prstGeom prst="line">
                <a:avLst/>
              </a:prstGeom>
              <a:ln w="12700" cmpd="sng">
                <a:solidFill>
                  <a:srgbClr val="0000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760608" y="1262377"/>
                <a:ext cx="2610412" cy="0"/>
              </a:xfrm>
              <a:prstGeom prst="line">
                <a:avLst/>
              </a:prstGeom>
              <a:ln w="57150" cmpd="sng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2049965" y="1531107"/>
              <a:ext cx="6333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GEM</a:t>
              </a:r>
              <a:endParaRPr lang="en-US" sz="1200" i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2446" y="2120574"/>
              <a:ext cx="14119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MICROMEGAS</a:t>
              </a:r>
              <a:endParaRPr lang="en-US" sz="1200" i="1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79447" y="6031063"/>
            <a:ext cx="4207565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kern="1200" dirty="0" smtClean="0"/>
              <a:t>S. </a:t>
            </a:r>
            <a:r>
              <a:rPr lang="en-US" sz="1400" i="1" kern="1200" dirty="0" err="1" smtClean="0"/>
              <a:t>Procureur</a:t>
            </a:r>
            <a:r>
              <a:rPr lang="en-US" sz="1400" i="1" kern="1200" dirty="0" smtClean="0"/>
              <a:t> et al, </a:t>
            </a:r>
            <a:r>
              <a:rPr lang="en-US" sz="1400" i="1" kern="1200" dirty="0" err="1" smtClean="0"/>
              <a:t>Nucl</a:t>
            </a:r>
            <a:r>
              <a:rPr lang="en-US" sz="1400" i="1" kern="1200" dirty="0" smtClean="0"/>
              <a:t>. Instr. and Meth. A659(2011)91 </a:t>
            </a:r>
            <a:endParaRPr lang="en-US" sz="1400" i="1" kern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31079" y="599054"/>
            <a:ext cx="2249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GEM + MICROMEGAS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2960077" y="1748692"/>
            <a:ext cx="152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 GeV </a:t>
            </a:r>
            <a:r>
              <a:rPr lang="en-US" sz="1600" dirty="0" smtClean="0">
                <a:latin typeface="Symbol" charset="2"/>
                <a:cs typeface="Symbol" charset="2"/>
              </a:rPr>
              <a:t>p</a:t>
            </a:r>
            <a:r>
              <a:rPr lang="en-US" sz="1600" dirty="0" smtClean="0"/>
              <a:t> BEAM</a:t>
            </a:r>
            <a:endParaRPr lang="en-US" sz="16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1098889" y="2065156"/>
            <a:ext cx="3777447" cy="3899180"/>
            <a:chOff x="1098889" y="2065156"/>
            <a:chExt cx="3777447" cy="3899180"/>
          </a:xfrm>
        </p:grpSpPr>
        <p:grpSp>
          <p:nvGrpSpPr>
            <p:cNvPr id="34" name="Group 33"/>
            <p:cNvGrpSpPr/>
            <p:nvPr/>
          </p:nvGrpSpPr>
          <p:grpSpPr>
            <a:xfrm>
              <a:off x="1254525" y="2065156"/>
              <a:ext cx="3621811" cy="3803612"/>
              <a:chOff x="1254525" y="2270305"/>
              <a:chExt cx="3621811" cy="3803612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54525" y="2545494"/>
                <a:ext cx="3621811" cy="3528423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1631156" y="2759206"/>
                <a:ext cx="1422587" cy="3461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VGEM=280 V</a:t>
                </a:r>
                <a:endParaRPr lang="en-US" sz="1400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3172824" y="2545494"/>
                <a:ext cx="0" cy="3298266"/>
              </a:xfrm>
              <a:prstGeom prst="line">
                <a:avLst/>
              </a:prstGeom>
              <a:ln w="19050" cmpd="sng">
                <a:solidFill>
                  <a:srgbClr val="FF352A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2875306" y="227030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352A"/>
                    </a:solidFill>
                  </a:rPr>
                  <a:t>8</a:t>
                </a:r>
                <a:r>
                  <a:rPr lang="en-US" sz="1600" b="1" dirty="0" smtClean="0">
                    <a:solidFill>
                      <a:srgbClr val="FF352A"/>
                    </a:solidFill>
                  </a:rPr>
                  <a:t>000</a:t>
                </a:r>
                <a:endParaRPr lang="en-US" sz="1600" b="1" dirty="0">
                  <a:solidFill>
                    <a:srgbClr val="FF352A"/>
                  </a:solidFill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544644" y="3388134"/>
                <a:ext cx="2519356" cy="0"/>
              </a:xfrm>
              <a:prstGeom prst="line">
                <a:avLst/>
              </a:prstGeom>
              <a:ln w="19050" cmpd="sng">
                <a:solidFill>
                  <a:srgbClr val="FF352A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445974" y="4301549"/>
                <a:ext cx="2618026" cy="0"/>
              </a:xfrm>
              <a:prstGeom prst="line">
                <a:avLst/>
              </a:prstGeom>
              <a:ln w="19050" cmpd="sng">
                <a:solidFill>
                  <a:srgbClr val="FF352A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3574790" y="5656559"/>
              <a:ext cx="6335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GAIN</a:t>
              </a:r>
              <a:endParaRPr lang="en-US" sz="1400" dirty="0"/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31931" y="3771106"/>
              <a:ext cx="24416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DISCHARGE PROBABILITY</a:t>
              </a:r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100716" y="3015124"/>
              <a:ext cx="5180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352A"/>
                  </a:solidFill>
                </a:rPr>
                <a:t>10</a:t>
              </a:r>
              <a:r>
                <a:rPr lang="en-US" sz="1600" b="1" baseline="30000" dirty="0" smtClean="0">
                  <a:solidFill>
                    <a:srgbClr val="FF352A"/>
                  </a:solidFill>
                </a:rPr>
                <a:t>-4</a:t>
              </a:r>
              <a:endParaRPr lang="en-US" sz="1600" b="1" dirty="0">
                <a:solidFill>
                  <a:srgbClr val="FF352A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113540" y="3924995"/>
              <a:ext cx="5052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352A"/>
                  </a:solidFill>
                </a:rPr>
                <a:t>10</a:t>
              </a:r>
              <a:r>
                <a:rPr lang="en-US" sz="1600" b="1" baseline="30000" dirty="0" smtClean="0">
                  <a:solidFill>
                    <a:srgbClr val="FF352A"/>
                  </a:solidFill>
                </a:rPr>
                <a:t>-5</a:t>
              </a:r>
              <a:endParaRPr lang="en-US" sz="1600" b="1" dirty="0">
                <a:solidFill>
                  <a:srgbClr val="FF352A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1631156" y="2554057"/>
              <a:ext cx="2178844" cy="1954684"/>
            </a:xfrm>
            <a:prstGeom prst="line">
              <a:avLst/>
            </a:prstGeom>
            <a:ln w="19050" cmpd="sng">
              <a:solidFill>
                <a:srgbClr val="0000FF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2342450" y="2803769"/>
              <a:ext cx="1758266" cy="2397641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010997" y="700711"/>
            <a:ext cx="3566676" cy="5612501"/>
            <a:chOff x="5010997" y="700711"/>
            <a:chExt cx="3566676" cy="561250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84464" y="3015124"/>
              <a:ext cx="3493209" cy="283912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259733" y="6005435"/>
              <a:ext cx="3230371" cy="307777"/>
            </a:xfrm>
            <a:prstGeom prst="rect">
              <a:avLst/>
            </a:prstGeom>
            <a:solidFill>
              <a:srgbClr val="D7E4BD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i="1" kern="1200" dirty="0" smtClean="0"/>
                <a:t>M. </a:t>
              </a:r>
              <a:r>
                <a:rPr lang="en-US" sz="1400" i="1" kern="1200" dirty="0" err="1" smtClean="0"/>
                <a:t>Vandenbroucke</a:t>
              </a:r>
              <a:r>
                <a:rPr lang="en-US" sz="1400" i="1" kern="1200" dirty="0" smtClean="0"/>
                <a:t>, JINST 7(2012)C05014</a:t>
              </a:r>
              <a:endParaRPr lang="en-US" sz="1400" i="1" kern="1200" dirty="0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41154" y="1330537"/>
              <a:ext cx="2536519" cy="1897498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5010997" y="700711"/>
              <a:ext cx="2839239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AVALANCHES SIMULATION</a:t>
              </a:r>
            </a:p>
            <a:p>
              <a:r>
                <a:rPr lang="en-US" sz="1600" dirty="0" smtClean="0"/>
                <a:t>GEM+MICROMEGAS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4456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250" y="97075"/>
            <a:ext cx="6881861" cy="420151"/>
          </a:xfrm>
        </p:spPr>
        <p:txBody>
          <a:bodyPr/>
          <a:lstStyle/>
          <a:p>
            <a:r>
              <a:rPr lang="en-US" b="1" dirty="0" smtClean="0"/>
              <a:t>DISCHARGE STUDIES - ALICE GEM TPC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6869" y="604402"/>
            <a:ext cx="5016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DISCHARGE PROPAGATION: LAST GEM TO ANODE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195384" y="931454"/>
            <a:ext cx="3424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SECTORS POWERING: STANDARD</a:t>
            </a:r>
            <a:endParaRPr lang="en-US" sz="16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718851" y="2393767"/>
            <a:ext cx="2408120" cy="649031"/>
            <a:chOff x="5311970" y="684022"/>
            <a:chExt cx="3837414" cy="1034251"/>
          </a:xfrm>
        </p:grpSpPr>
        <p:sp>
          <p:nvSpPr>
            <p:cNvPr id="25" name="Rectangle 24"/>
            <p:cNvSpPr/>
            <p:nvPr/>
          </p:nvSpPr>
          <p:spPr>
            <a:xfrm>
              <a:off x="6122321" y="684022"/>
              <a:ext cx="1182343" cy="103425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413110" y="1008591"/>
              <a:ext cx="736274" cy="432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HV</a:t>
              </a:r>
              <a:r>
                <a:rPr lang="en-US" sz="1400" baseline="-25000" dirty="0" smtClean="0"/>
                <a:t>B</a:t>
              </a:r>
              <a:endParaRPr lang="en-US" sz="1400" dirty="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311970" y="684022"/>
              <a:ext cx="3400805" cy="1034251"/>
              <a:chOff x="5311970" y="684022"/>
              <a:chExt cx="3400805" cy="1034251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6122321" y="865155"/>
                <a:ext cx="2274504" cy="853118"/>
                <a:chOff x="6831315" y="711666"/>
                <a:chExt cx="2274504" cy="853118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>
                  <a:off x="6831315" y="1564784"/>
                  <a:ext cx="1182343" cy="0"/>
                </a:xfrm>
                <a:prstGeom prst="line">
                  <a:avLst/>
                </a:prstGeom>
                <a:ln>
                  <a:solidFill>
                    <a:srgbClr val="0001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831315" y="1038364"/>
                  <a:ext cx="1182343" cy="0"/>
                </a:xfrm>
                <a:prstGeom prst="line">
                  <a:avLst/>
                </a:prstGeom>
                <a:ln>
                  <a:solidFill>
                    <a:srgbClr val="000166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6831315" y="906098"/>
                  <a:ext cx="1182343" cy="0"/>
                </a:xfrm>
                <a:prstGeom prst="line">
                  <a:avLst/>
                </a:prstGeom>
                <a:ln>
                  <a:solidFill>
                    <a:srgbClr val="000166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8013658" y="1038364"/>
                  <a:ext cx="1092161" cy="0"/>
                </a:xfrm>
                <a:prstGeom prst="line">
                  <a:avLst/>
                </a:prstGeom>
                <a:ln>
                  <a:solidFill>
                    <a:srgbClr val="0001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flipV="1">
                  <a:off x="8013658" y="711666"/>
                  <a:ext cx="646776" cy="194432"/>
                </a:xfrm>
                <a:prstGeom prst="line">
                  <a:avLst/>
                </a:prstGeom>
                <a:ln>
                  <a:solidFill>
                    <a:srgbClr val="0001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Rectangle 30"/>
              <p:cNvSpPr/>
              <p:nvPr/>
            </p:nvSpPr>
            <p:spPr>
              <a:xfrm>
                <a:off x="7528748" y="1092433"/>
                <a:ext cx="572491" cy="208025"/>
              </a:xfrm>
              <a:prstGeom prst="rect">
                <a:avLst/>
              </a:prstGeom>
              <a:solidFill>
                <a:schemeClr val="bg1"/>
              </a:solidFill>
              <a:ln w="19050" cmpd="sng">
                <a:solidFill>
                  <a:srgbClr val="00016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985948" y="684022"/>
                <a:ext cx="726827" cy="4326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HV</a:t>
                </a:r>
                <a:r>
                  <a:rPr lang="en-US" sz="1400" baseline="-25000" dirty="0"/>
                  <a:t>T</a:t>
                </a:r>
                <a:endParaRPr lang="en-US" sz="14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311970" y="863460"/>
                <a:ext cx="820354" cy="432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GEM</a:t>
                </a:r>
                <a:endParaRPr lang="en-US" sz="1400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6593069" y="1161481"/>
              <a:ext cx="712739" cy="432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</a:t>
              </a:r>
              <a:r>
                <a:rPr lang="en-US" sz="1400" baseline="-25000" dirty="0" smtClean="0"/>
                <a:t>IND</a:t>
              </a:r>
              <a:endParaRPr lang="en-US" sz="14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6910" y="1291718"/>
            <a:ext cx="2360061" cy="720626"/>
            <a:chOff x="5386228" y="2277051"/>
            <a:chExt cx="3760828" cy="1148339"/>
          </a:xfrm>
        </p:grpSpPr>
        <p:sp>
          <p:nvSpPr>
            <p:cNvPr id="41" name="Rectangle 40"/>
            <p:cNvSpPr/>
            <p:nvPr/>
          </p:nvSpPr>
          <p:spPr>
            <a:xfrm>
              <a:off x="6129440" y="2391139"/>
              <a:ext cx="1182343" cy="103425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7417" y="2715709"/>
              <a:ext cx="736274" cy="432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HV</a:t>
              </a:r>
              <a:r>
                <a:rPr lang="en-US" sz="1400" baseline="-25000" dirty="0" smtClean="0"/>
                <a:t>B</a:t>
              </a:r>
              <a:endParaRPr lang="en-US" sz="1400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6129440" y="3425390"/>
              <a:ext cx="1182343" cy="0"/>
            </a:xfrm>
            <a:prstGeom prst="line">
              <a:avLst/>
            </a:prstGeom>
            <a:ln>
              <a:solidFill>
                <a:srgbClr val="0001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129440" y="2898970"/>
              <a:ext cx="1182343" cy="0"/>
            </a:xfrm>
            <a:prstGeom prst="line">
              <a:avLst/>
            </a:prstGeom>
            <a:ln>
              <a:solidFill>
                <a:srgbClr val="000166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129440" y="2766704"/>
              <a:ext cx="1182343" cy="0"/>
            </a:xfrm>
            <a:prstGeom prst="line">
              <a:avLst/>
            </a:prstGeom>
            <a:ln>
              <a:solidFill>
                <a:srgbClr val="000166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7311783" y="2898970"/>
              <a:ext cx="825633" cy="0"/>
            </a:xfrm>
            <a:prstGeom prst="line">
              <a:avLst/>
            </a:prstGeom>
            <a:ln>
              <a:solidFill>
                <a:srgbClr val="0001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7311783" y="2440419"/>
              <a:ext cx="1085042" cy="326286"/>
            </a:xfrm>
            <a:prstGeom prst="line">
              <a:avLst/>
            </a:prstGeom>
            <a:ln>
              <a:solidFill>
                <a:srgbClr val="0001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 rot="20568884">
              <a:off x="7546972" y="2526260"/>
              <a:ext cx="572491" cy="208025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rgbClr val="00016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420229" y="2277051"/>
              <a:ext cx="726827" cy="432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HV</a:t>
              </a:r>
              <a:r>
                <a:rPr lang="en-US" sz="1400" baseline="-25000" dirty="0"/>
                <a:t>T</a:t>
              </a:r>
              <a:endParaRPr lang="en-US" sz="14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86228" y="2630272"/>
              <a:ext cx="820354" cy="432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GEM</a:t>
              </a:r>
              <a:endParaRPr lang="en-US" sz="14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600186" y="2985677"/>
              <a:ext cx="712738" cy="432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</a:t>
              </a:r>
              <a:r>
                <a:rPr lang="en-US" sz="1400" baseline="-25000" dirty="0" smtClean="0"/>
                <a:t>IND</a:t>
              </a:r>
              <a:endParaRPr lang="en-US" sz="1400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48045" y="2055213"/>
            <a:ext cx="1051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FLIPPED: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384" y="5117842"/>
            <a:ext cx="686074" cy="75214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395301" y="928948"/>
            <a:ext cx="5634797" cy="2482336"/>
            <a:chOff x="3395301" y="928948"/>
            <a:chExt cx="5634797" cy="248233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06"/>
            <a:stretch/>
          </p:blipFill>
          <p:spPr>
            <a:xfrm>
              <a:off x="3395301" y="1193063"/>
              <a:ext cx="5634797" cy="221822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979628" y="2012344"/>
              <a:ext cx="9740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3366FF"/>
                  </a:solidFill>
                </a:rPr>
                <a:t>standard</a:t>
              </a:r>
              <a:endParaRPr lang="en-US" sz="1600" i="1" dirty="0">
                <a:solidFill>
                  <a:srgbClr val="3366FF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38642" y="1983272"/>
              <a:ext cx="8453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0002FF"/>
                  </a:solidFill>
                </a:rPr>
                <a:t>flipped</a:t>
              </a:r>
              <a:endParaRPr lang="en-US" sz="1600" i="1" dirty="0">
                <a:solidFill>
                  <a:srgbClr val="0002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94951" y="928948"/>
              <a:ext cx="43781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DISCHARGE PROPAGATION PROBABAILITY:</a:t>
              </a:r>
              <a:endParaRPr lang="en-US" sz="1600" dirty="0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7082" y="4129928"/>
            <a:ext cx="1273181" cy="141658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95384" y="6150625"/>
            <a:ext cx="3302002" cy="307777"/>
          </a:xfrm>
          <a:prstGeom prst="rect">
            <a:avLst/>
          </a:prstGeom>
          <a:solidFill>
            <a:srgbClr val="EBF1DE"/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P. </a:t>
            </a:r>
            <a:r>
              <a:rPr lang="en-US" sz="1400" i="1" dirty="0" err="1" smtClean="0"/>
              <a:t>Gasik</a:t>
            </a:r>
            <a:r>
              <a:rPr lang="en-US" sz="1400" i="1" dirty="0" smtClean="0"/>
              <a:t> RD51Coll. Meeting (CERN 2016) </a:t>
            </a:r>
            <a:endParaRPr lang="en-US" sz="1400" i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28714" y="3204536"/>
            <a:ext cx="5675525" cy="2946089"/>
            <a:chOff x="1528714" y="3204536"/>
            <a:chExt cx="5675525" cy="2946089"/>
          </a:xfrm>
        </p:grpSpPr>
        <p:grpSp>
          <p:nvGrpSpPr>
            <p:cNvPr id="14" name="Group 13"/>
            <p:cNvGrpSpPr/>
            <p:nvPr/>
          </p:nvGrpSpPr>
          <p:grpSpPr>
            <a:xfrm>
              <a:off x="1528714" y="3204536"/>
              <a:ext cx="5675525" cy="2946089"/>
              <a:chOff x="1528714" y="3204536"/>
              <a:chExt cx="5675525" cy="2946089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28714" y="3446860"/>
                <a:ext cx="5675525" cy="2703765"/>
              </a:xfrm>
              <a:prstGeom prst="rect">
                <a:avLst/>
              </a:prstGeom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1696293" y="3204536"/>
                <a:ext cx="41472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DISCHARGE PROPAGATION DELAY:</a:t>
                </a:r>
                <a:endParaRPr lang="en-US" sz="1600" dirty="0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5411409" y="4779288"/>
              <a:ext cx="9740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008000"/>
                  </a:solidFill>
                </a:rPr>
                <a:t>standard</a:t>
              </a:r>
              <a:endParaRPr lang="en-US" sz="1600" i="1" dirty="0">
                <a:solidFill>
                  <a:srgbClr val="008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895762" y="4797387"/>
              <a:ext cx="8453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008000"/>
                  </a:solidFill>
                </a:rPr>
                <a:t>flipped</a:t>
              </a:r>
              <a:endParaRPr lang="en-US" sz="1600" i="1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7571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135" y="67198"/>
            <a:ext cx="8229600" cy="420151"/>
          </a:xfrm>
        </p:spPr>
        <p:txBody>
          <a:bodyPr/>
          <a:lstStyle/>
          <a:p>
            <a:pPr algn="ctr"/>
            <a:r>
              <a:rPr lang="en-US" b="1" dirty="0" smtClean="0"/>
              <a:t>SINGLE GEM X-RAY DETECTOR  </a:t>
            </a:r>
            <a:endParaRPr lang="en-US" b="1" dirty="0"/>
          </a:p>
        </p:txBody>
      </p:sp>
      <p:pic>
        <p:nvPicPr>
          <p:cNvPr id="10" name="Picture 9" descr="SINGLE GEM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94" y="1264590"/>
            <a:ext cx="4284337" cy="33661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101" y="4808457"/>
            <a:ext cx="45448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HIGH PROPORTIONAL GAINS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FAST ELECTRON SIGNAL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READOUT PLANE </a:t>
            </a:r>
            <a:r>
              <a:rPr lang="en-US" sz="1600" dirty="0" smtClean="0"/>
              <a:t>AT </a:t>
            </a:r>
            <a:r>
              <a:rPr lang="en-US" sz="1600" dirty="0"/>
              <a:t>GROUND </a:t>
            </a:r>
            <a:r>
              <a:rPr lang="en-US" sz="1600" dirty="0" smtClean="0"/>
              <a:t>POTENTIAL 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PATTERNED </a:t>
            </a:r>
            <a:r>
              <a:rPr lang="en-US" sz="1600" dirty="0"/>
              <a:t>AT </a:t>
            </a:r>
            <a:r>
              <a:rPr lang="en-US" sz="1600" dirty="0" smtClean="0"/>
              <a:t>WILL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07527" y="726078"/>
            <a:ext cx="4766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2-DIMENSIONAL CARTESIAN  STRIPS READOUT</a:t>
            </a:r>
            <a:endParaRPr lang="en-US" sz="1600" dirty="0"/>
          </a:p>
        </p:txBody>
      </p:sp>
      <p:grpSp>
        <p:nvGrpSpPr>
          <p:cNvPr id="3" name="Group 2"/>
          <p:cNvGrpSpPr/>
          <p:nvPr/>
        </p:nvGrpSpPr>
        <p:grpSpPr>
          <a:xfrm>
            <a:off x="4838990" y="751659"/>
            <a:ext cx="3755234" cy="5504625"/>
            <a:chOff x="4838990" y="751659"/>
            <a:chExt cx="3755234" cy="5504625"/>
          </a:xfrm>
        </p:grpSpPr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5441462" y="5733064"/>
              <a:ext cx="2950307" cy="52322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sz="1400" i="1" kern="1200" dirty="0" smtClean="0">
                  <a:cs typeface="Times"/>
                </a:rPr>
                <a:t>A. </a:t>
              </a:r>
              <a:r>
                <a:rPr lang="en-US" sz="1400" i="1" kern="1200" dirty="0" err="1" smtClean="0">
                  <a:cs typeface="Times"/>
                </a:rPr>
                <a:t>Bressan</a:t>
              </a:r>
              <a:r>
                <a:rPr lang="en-US" sz="1400" i="1" kern="1200" dirty="0" smtClean="0">
                  <a:cs typeface="Times"/>
                </a:rPr>
                <a:t> </a:t>
              </a:r>
              <a:r>
                <a:rPr lang="en-US" sz="1400" i="1" kern="1200" dirty="0">
                  <a:cs typeface="Times"/>
                </a:rPr>
                <a:t>et al, </a:t>
              </a:r>
              <a:endParaRPr lang="en-US" sz="1400" i="1" kern="1200" dirty="0" smtClean="0">
                <a:cs typeface="Times"/>
              </a:endParaRPr>
            </a:p>
            <a:p>
              <a:pPr>
                <a:buFont typeface="Arial" charset="0"/>
                <a:buNone/>
              </a:pPr>
              <a:r>
                <a:rPr lang="en-US" sz="1400" i="1" kern="1200" dirty="0" err="1" smtClean="0">
                  <a:cs typeface="Times"/>
                </a:rPr>
                <a:t>Nucl</a:t>
              </a:r>
              <a:r>
                <a:rPr lang="en-US" sz="1400" i="1" kern="1200" dirty="0">
                  <a:cs typeface="Times"/>
                </a:rPr>
                <a:t>. </a:t>
              </a:r>
              <a:r>
                <a:rPr lang="en-US" sz="1400" i="1" kern="1200" dirty="0" smtClean="0">
                  <a:cs typeface="Times"/>
                </a:rPr>
                <a:t>Instr</a:t>
              </a:r>
              <a:r>
                <a:rPr lang="en-US" sz="1400" i="1" kern="1200" dirty="0">
                  <a:cs typeface="Times"/>
                </a:rPr>
                <a:t>. and Meth. A425(1999)254</a:t>
              </a:r>
            </a:p>
          </p:txBody>
        </p:sp>
        <p:pic>
          <p:nvPicPr>
            <p:cNvPr id="15" name="Picture 14" descr="bat radio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467779" y="2262951"/>
              <a:ext cx="4124806" cy="2128085"/>
            </a:xfrm>
            <a:prstGeom prst="rect">
              <a:avLst/>
            </a:prstGeom>
          </p:spPr>
        </p:pic>
        <p:pic>
          <p:nvPicPr>
            <p:cNvPr id="17" name="Picture 16" descr="1 CHF.gif"/>
            <p:cNvPicPr>
              <a:picLocks noChangeAspect="1"/>
            </p:cNvPicPr>
            <p:nvPr/>
          </p:nvPicPr>
          <p:blipFill>
            <a:blip r:embed="rId4">
              <a:alphaModFix amt="59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8990" y="3736306"/>
              <a:ext cx="1806493" cy="178878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742237" y="751659"/>
              <a:ext cx="22236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6 keV RADIOGRAPHY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560985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9079" y="40621"/>
            <a:ext cx="5651500" cy="420151"/>
          </a:xfrm>
        </p:spPr>
        <p:txBody>
          <a:bodyPr/>
          <a:lstStyle/>
          <a:p>
            <a:pPr algn="ctr"/>
            <a:r>
              <a:rPr lang="en-US" b="1" dirty="0" smtClean="0"/>
              <a:t>MAIN GEM PERFORMANCES: MIPS</a:t>
            </a:r>
            <a:endParaRPr lang="en-US" b="1" dirty="0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 rot="16200000">
            <a:off x="-440324" y="4857453"/>
            <a:ext cx="2365971" cy="523220"/>
          </a:xfrm>
          <a:prstGeom prst="rect">
            <a:avLst/>
          </a:prstGeom>
          <a:solidFill>
            <a:srgbClr val="EBF1DE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</a:rPr>
              <a:t>M. </a:t>
            </a:r>
            <a:r>
              <a:rPr lang="en-US" sz="1400" i="1" kern="1200" dirty="0" err="1">
                <a:solidFill>
                  <a:schemeClr val="tx1"/>
                </a:solidFill>
              </a:rPr>
              <a:t>Alfonsi</a:t>
            </a:r>
            <a:r>
              <a:rPr lang="en-US" sz="1400" i="1" kern="1200" dirty="0">
                <a:solidFill>
                  <a:schemeClr val="tx1"/>
                </a:solidFill>
              </a:rPr>
              <a:t> et al, </a:t>
            </a:r>
            <a:r>
              <a:rPr lang="en-US" sz="1400" i="1" kern="1200" dirty="0" err="1" smtClean="0">
                <a:solidFill>
                  <a:schemeClr val="tx1"/>
                </a:solidFill>
              </a:rPr>
              <a:t>Nucl</a:t>
            </a:r>
            <a:r>
              <a:rPr lang="en-US" sz="1400" i="1" kern="1200" dirty="0">
                <a:solidFill>
                  <a:schemeClr val="tx1"/>
                </a:solidFill>
              </a:rPr>
              <a:t>. Instr. and Meth. A535(2004)319 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 rot="16200000">
            <a:off x="1993069" y="1834444"/>
            <a:ext cx="2873540" cy="523220"/>
          </a:xfrm>
          <a:prstGeom prst="rect">
            <a:avLst/>
          </a:prstGeom>
          <a:solidFill>
            <a:srgbClr val="EBF1DE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buFont typeface="Times" charset="0"/>
              <a:buNone/>
            </a:pPr>
            <a:r>
              <a:rPr lang="en-US" sz="1400" i="1" kern="1200" dirty="0"/>
              <a:t>A. </a:t>
            </a:r>
            <a:r>
              <a:rPr lang="en-US" sz="1400" i="1" kern="1200" dirty="0" err="1"/>
              <a:t>Bressan</a:t>
            </a:r>
            <a:r>
              <a:rPr lang="en-US" sz="1400" i="1" kern="1200" dirty="0"/>
              <a:t> et al, </a:t>
            </a:r>
          </a:p>
          <a:p>
            <a:pPr>
              <a:buFont typeface="Times" charset="0"/>
              <a:buNone/>
            </a:pPr>
            <a:r>
              <a:rPr lang="en-US" sz="1400" i="1" kern="1200" dirty="0" err="1"/>
              <a:t>Nucl</a:t>
            </a:r>
            <a:r>
              <a:rPr lang="en-US" sz="1400" i="1" kern="1200" dirty="0"/>
              <a:t>. Instr. and Meth. A425(199)262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28326" y="581355"/>
            <a:ext cx="40465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kern="1200" dirty="0" smtClean="0">
                <a:solidFill>
                  <a:srgbClr val="000000"/>
                </a:solidFill>
              </a:rPr>
              <a:t>LOCALIZATION </a:t>
            </a:r>
            <a:r>
              <a:rPr lang="en-US" sz="1600" kern="1200" dirty="0">
                <a:solidFill>
                  <a:srgbClr val="000000"/>
                </a:solidFill>
              </a:rPr>
              <a:t>ACCURACY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243354" y="3742237"/>
            <a:ext cx="3045112" cy="2770638"/>
            <a:chOff x="1751774" y="3952157"/>
            <a:chExt cx="3045112" cy="2770638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0869"/>
            <a:stretch>
              <a:fillRect/>
            </a:stretch>
          </p:blipFill>
          <p:spPr bwMode="auto">
            <a:xfrm>
              <a:off x="1751774" y="3952157"/>
              <a:ext cx="3045112" cy="2770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347499" y="4145997"/>
              <a:ext cx="2154685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TRIPLE GEM  A</a:t>
              </a:r>
              <a:r>
                <a:rPr lang="en-US" sz="1400" dirty="0"/>
                <a:t>-CO</a:t>
              </a:r>
              <a:r>
                <a:rPr lang="en-US" sz="1400" baseline="-25000" dirty="0"/>
                <a:t>2</a:t>
              </a:r>
              <a:r>
                <a:rPr lang="en-US" sz="1400" dirty="0"/>
                <a:t>-</a:t>
              </a:r>
              <a:r>
                <a:rPr lang="en-US" sz="1400" dirty="0" smtClean="0"/>
                <a:t>CF</a:t>
              </a:r>
              <a:r>
                <a:rPr lang="en-US" sz="1400" baseline="-25000" dirty="0" smtClean="0"/>
                <a:t>4</a:t>
              </a:r>
              <a:endParaRPr lang="en-US" sz="1400" dirty="0"/>
            </a:p>
          </p:txBody>
        </p:sp>
      </p:grpSp>
      <p:sp>
        <p:nvSpPr>
          <p:cNvPr id="14" name="Text Box 3"/>
          <p:cNvSpPr txBox="1">
            <a:spLocks noChangeArrowheads="1"/>
          </p:cNvSpPr>
          <p:nvPr/>
        </p:nvSpPr>
        <p:spPr bwMode="auto">
          <a:xfrm rot="16200000">
            <a:off x="7727580" y="2148207"/>
            <a:ext cx="2109707" cy="523220"/>
          </a:xfrm>
          <a:prstGeom prst="rect">
            <a:avLst/>
          </a:prstGeom>
          <a:solidFill>
            <a:srgbClr val="EBF1DE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US" sz="1400" i="1" kern="1200" dirty="0"/>
              <a:t>J. </a:t>
            </a:r>
            <a:r>
              <a:rPr lang="en-US" sz="1400" i="1" kern="1200" dirty="0" err="1"/>
              <a:t>Benlloch</a:t>
            </a:r>
            <a:r>
              <a:rPr lang="en-US" sz="1400" i="1" kern="1200" dirty="0"/>
              <a:t> et al, </a:t>
            </a:r>
            <a:r>
              <a:rPr lang="en-US" sz="1400" i="1" kern="1200" dirty="0" smtClean="0"/>
              <a:t>IEEENS</a:t>
            </a:r>
            <a:r>
              <a:rPr lang="en-US" sz="1400" i="1" kern="1200" dirty="0"/>
              <a:t>-45(1998)234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38783" y="701974"/>
            <a:ext cx="3249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SINGLE GEM RATE CAPABILITY</a:t>
            </a:r>
            <a:endParaRPr lang="en-US" sz="16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174864" y="3960895"/>
            <a:ext cx="4869180" cy="1888387"/>
            <a:chOff x="6804809" y="-7315"/>
            <a:chExt cx="4869180" cy="1888387"/>
          </a:xfrm>
        </p:grpSpPr>
        <p:pic>
          <p:nvPicPr>
            <p:cNvPr id="17" name="Picture 16" descr="Figure 16-16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4809" y="282817"/>
              <a:ext cx="4869180" cy="1598255"/>
            </a:xfrm>
            <a:prstGeom prst="rect">
              <a:avLst/>
            </a:prstGeom>
          </p:spPr>
        </p:pic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9847879" y="-7315"/>
              <a:ext cx="1669756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kern="1200" dirty="0" smtClean="0">
                  <a:solidFill>
                    <a:srgbClr val="FF0E1C"/>
                  </a:solidFill>
                  <a:cs typeface="Times"/>
                </a:rPr>
                <a:t>20 C/cm</a:t>
              </a:r>
              <a:r>
                <a:rPr lang="en-US" sz="1400" b="1" kern="1200" baseline="30000" dirty="0" smtClean="0">
                  <a:solidFill>
                    <a:srgbClr val="FF0E1C"/>
                  </a:solidFill>
                  <a:cs typeface="Times"/>
                </a:rPr>
                <a:t>2</a:t>
              </a:r>
              <a:endParaRPr lang="en-US" sz="1400" b="1" kern="1200" dirty="0" smtClean="0">
                <a:solidFill>
                  <a:srgbClr val="FF0E1C"/>
                </a:solidFill>
                <a:cs typeface="Times"/>
              </a:endParaRPr>
            </a:p>
            <a:p>
              <a:pPr algn="ctr"/>
              <a:r>
                <a:rPr lang="en-US" sz="1400" b="1" kern="1200" dirty="0" smtClean="0">
                  <a:solidFill>
                    <a:srgbClr val="FF0E1C"/>
                  </a:solidFill>
                  <a:cs typeface="Times"/>
                </a:rPr>
                <a:t>~ </a:t>
              </a:r>
              <a:r>
                <a:rPr lang="en-US" sz="1400" b="1" kern="1200" dirty="0">
                  <a:solidFill>
                    <a:srgbClr val="FF0E1C"/>
                  </a:solidFill>
                  <a:cs typeface="Times"/>
                </a:rPr>
                <a:t>4 10</a:t>
              </a:r>
              <a:r>
                <a:rPr lang="en-US" sz="1400" b="1" kern="1200" baseline="30000" dirty="0">
                  <a:solidFill>
                    <a:srgbClr val="FF0E1C"/>
                  </a:solidFill>
                  <a:cs typeface="Times"/>
                </a:rPr>
                <a:t>14</a:t>
              </a:r>
              <a:r>
                <a:rPr lang="en-US" sz="1400" b="1" kern="1200" dirty="0">
                  <a:solidFill>
                    <a:srgbClr val="FF0E1C"/>
                  </a:solidFill>
                  <a:cs typeface="Times"/>
                </a:rPr>
                <a:t> MIPS cm</a:t>
              </a:r>
              <a:r>
                <a:rPr lang="en-US" sz="1400" b="1" kern="1200" baseline="30000" dirty="0">
                  <a:solidFill>
                    <a:srgbClr val="FF0E1C"/>
                  </a:solidFill>
                  <a:cs typeface="Times"/>
                </a:rPr>
                <a:t>-2 </a:t>
              </a:r>
              <a:endParaRPr lang="en-US" sz="1400" b="1" kern="1200" dirty="0">
                <a:solidFill>
                  <a:srgbClr val="FF0E1C"/>
                </a:solidFill>
                <a:cs typeface="Times"/>
              </a:endParaRPr>
            </a:p>
          </p:txBody>
        </p:sp>
      </p:grp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696494" y="6184312"/>
            <a:ext cx="4191196" cy="307777"/>
          </a:xfrm>
          <a:prstGeom prst="rect">
            <a:avLst/>
          </a:prstGeom>
          <a:solidFill>
            <a:srgbClr val="EBF1DE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sz="1400" i="1" kern="1200" dirty="0">
                <a:latin typeface="Times"/>
                <a:cs typeface="Times"/>
              </a:rPr>
              <a:t>M. </a:t>
            </a:r>
            <a:r>
              <a:rPr lang="en-US" sz="1400" i="1" kern="1200" dirty="0" err="1">
                <a:latin typeface="Times"/>
                <a:cs typeface="Times"/>
              </a:rPr>
              <a:t>Alfonsi</a:t>
            </a:r>
            <a:r>
              <a:rPr lang="en-US" sz="1400" i="1" kern="1200" dirty="0">
                <a:latin typeface="Times"/>
                <a:cs typeface="Times"/>
              </a:rPr>
              <a:t> et al, </a:t>
            </a:r>
            <a:r>
              <a:rPr lang="en-US" sz="1400" i="1" kern="1200" dirty="0" err="1" smtClean="0">
                <a:latin typeface="Times"/>
                <a:cs typeface="Times"/>
              </a:rPr>
              <a:t>Nucl</a:t>
            </a:r>
            <a:r>
              <a:rPr lang="en-US" sz="1400" i="1" kern="1200" dirty="0">
                <a:latin typeface="Times"/>
                <a:cs typeface="Times"/>
              </a:rPr>
              <a:t>. Instr. and Meth. A518(2004)106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38783" y="3935202"/>
            <a:ext cx="2579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RADIATION RESISTANCE</a:t>
            </a:r>
            <a:endParaRPr lang="en-US" sz="1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234443" y="943713"/>
            <a:ext cx="3703629" cy="3709679"/>
            <a:chOff x="234443" y="943713"/>
            <a:chExt cx="3703629" cy="3709679"/>
          </a:xfrm>
        </p:grpSpPr>
        <p:grpSp>
          <p:nvGrpSpPr>
            <p:cNvPr id="4" name="Group 3"/>
            <p:cNvGrpSpPr/>
            <p:nvPr/>
          </p:nvGrpSpPr>
          <p:grpSpPr>
            <a:xfrm>
              <a:off x="234443" y="943713"/>
              <a:ext cx="2872187" cy="2589111"/>
              <a:chOff x="234443" y="808733"/>
              <a:chExt cx="3155439" cy="2844446"/>
            </a:xfrm>
          </p:grpSpPr>
          <p:pic>
            <p:nvPicPr>
              <p:cNvPr id="6" name="Picture 5" descr="F25 Accuracy 200 µm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443" y="808733"/>
                <a:ext cx="3155439" cy="28444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 flipH="1">
                <a:off x="880427" y="827005"/>
                <a:ext cx="229016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DOUBLE GEM    Ar-CO</a:t>
                </a:r>
                <a:r>
                  <a:rPr lang="en-US" sz="1400" baseline="-25000" dirty="0" smtClean="0"/>
                  <a:t>2</a:t>
                </a:r>
                <a:r>
                  <a:rPr lang="en-US" sz="1400" dirty="0" smtClean="0"/>
                  <a:t> </a:t>
                </a:r>
                <a:endParaRPr lang="en-US" sz="1400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822439" y="1363957"/>
              <a:ext cx="106331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352A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sz="1600" b="1" dirty="0" smtClean="0">
                  <a:solidFill>
                    <a:srgbClr val="FF352A"/>
                  </a:solidFill>
                </a:rPr>
                <a:t> ~ 40 µm</a:t>
              </a:r>
              <a:endParaRPr lang="en-US" sz="1600" b="1" dirty="0">
                <a:solidFill>
                  <a:srgbClr val="FF352A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07021" y="4314838"/>
              <a:ext cx="103105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352A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sz="1600" b="1" dirty="0" smtClean="0">
                  <a:solidFill>
                    <a:srgbClr val="FF352A"/>
                  </a:solidFill>
                </a:rPr>
                <a:t> ~ 4.5 ns</a:t>
              </a:r>
              <a:endParaRPr lang="en-US" sz="1600" b="1" dirty="0">
                <a:solidFill>
                  <a:srgbClr val="FF352A"/>
                </a:solidFill>
              </a:endParaRPr>
            </a:p>
          </p:txBody>
        </p:sp>
      </p:grpSp>
      <p:cxnSp>
        <p:nvCxnSpPr>
          <p:cNvPr id="27" name="Straight Connector 26"/>
          <p:cNvCxnSpPr/>
          <p:nvPr/>
        </p:nvCxnSpPr>
        <p:spPr>
          <a:xfrm>
            <a:off x="8112788" y="4444619"/>
            <a:ext cx="0" cy="1010681"/>
          </a:xfrm>
          <a:prstGeom prst="line">
            <a:avLst/>
          </a:prstGeom>
          <a:ln w="19050" cmpd="sng">
            <a:solidFill>
              <a:srgbClr val="FF352A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234443" y="3509020"/>
            <a:ext cx="44620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kern="1200" dirty="0">
                <a:solidFill>
                  <a:schemeClr val="tx1"/>
                </a:solidFill>
              </a:rPr>
              <a:t>TIME </a:t>
            </a:r>
            <a:r>
              <a:rPr lang="en-US" sz="1600" dirty="0" smtClean="0"/>
              <a:t>RESOLUTION: LHCB</a:t>
            </a:r>
            <a:r>
              <a:rPr lang="en-US" sz="1600" dirty="0"/>
              <a:t> </a:t>
            </a:r>
            <a:r>
              <a:rPr lang="en-US" sz="1600" kern="1200" dirty="0" smtClean="0">
                <a:solidFill>
                  <a:schemeClr val="tx1"/>
                </a:solidFill>
              </a:rPr>
              <a:t>MUON TRIGGER</a:t>
            </a:r>
            <a:endParaRPr lang="en-US" sz="1600" kern="1200" dirty="0">
              <a:solidFill>
                <a:schemeClr val="tx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375338" y="1057106"/>
            <a:ext cx="3999214" cy="2878971"/>
            <a:chOff x="4375338" y="1057106"/>
            <a:chExt cx="3999214" cy="2878971"/>
          </a:xfrm>
        </p:grpSpPr>
        <p:pic>
          <p:nvPicPr>
            <p:cNvPr id="13" name="Picture 12" descr="FIG64.tif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5338" y="1057106"/>
              <a:ext cx="3999214" cy="2878971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868370" y="2137564"/>
              <a:ext cx="1244418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352A"/>
                  </a:solidFill>
                </a:rPr>
                <a:t>1 MHz mm</a:t>
              </a:r>
              <a:r>
                <a:rPr lang="en-US" sz="1600" b="1" baseline="30000" dirty="0" smtClean="0">
                  <a:solidFill>
                    <a:srgbClr val="FF352A"/>
                  </a:solidFill>
                </a:rPr>
                <a:t>2</a:t>
              </a:r>
              <a:endParaRPr lang="en-US" sz="1600" b="1" dirty="0">
                <a:solidFill>
                  <a:srgbClr val="FF352A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7591981" y="1586544"/>
              <a:ext cx="0" cy="1922476"/>
            </a:xfrm>
            <a:prstGeom prst="line">
              <a:avLst/>
            </a:prstGeom>
            <a:ln w="19050" cmpd="sng">
              <a:solidFill>
                <a:srgbClr val="FF352A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084556" y="1982487"/>
              <a:ext cx="833375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GEM+MSGC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31632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em 1 on chamber in testbox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013" y="1130609"/>
            <a:ext cx="4213405" cy="2796648"/>
          </a:xfrm>
          <a:prstGeom prst="rect">
            <a:avLst/>
          </a:prstGeom>
        </p:spPr>
      </p:pic>
      <p:pic>
        <p:nvPicPr>
          <p:cNvPr id="28" name="Picture 27" descr="SECOND PROTO 2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205" y="3079496"/>
            <a:ext cx="4943535" cy="32956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16" y="5473"/>
            <a:ext cx="8229600" cy="420151"/>
          </a:xfrm>
        </p:spPr>
        <p:txBody>
          <a:bodyPr/>
          <a:lstStyle/>
          <a:p>
            <a:pPr algn="ctr"/>
            <a:r>
              <a:rPr lang="en-US" b="1" dirty="0" smtClean="0"/>
              <a:t>TRIPLE GEMs FOR COMPASS TRACKER</a:t>
            </a:r>
            <a:endParaRPr lang="en-US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477168" y="1087246"/>
            <a:ext cx="3035762" cy="1800715"/>
            <a:chOff x="1200446" y="1423394"/>
            <a:chExt cx="3360389" cy="1993274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8182"/>
            <a:stretch>
              <a:fillRect/>
            </a:stretch>
          </p:blipFill>
          <p:spPr bwMode="auto">
            <a:xfrm>
              <a:off x="2497658" y="1916719"/>
              <a:ext cx="2063177" cy="1499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1331346" y="1471393"/>
              <a:ext cx="111507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 kern="1200" dirty="0"/>
                <a:t>Honeycomb </a:t>
              </a:r>
              <a:endParaRPr lang="en-US" sz="1400" b="1" kern="1200" dirty="0" smtClean="0"/>
            </a:p>
            <a:p>
              <a:r>
                <a:rPr lang="en-US" sz="1400" b="1" kern="1200" dirty="0" smtClean="0"/>
                <a:t>plates</a:t>
              </a:r>
              <a:endParaRPr lang="en-US" sz="1400" b="1" kern="1200" dirty="0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1922445" y="1994613"/>
              <a:ext cx="978661" cy="12882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b="1" kern="1200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2305920" y="1994613"/>
              <a:ext cx="774940" cy="1178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b="1" kern="1200"/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3258617" y="1423394"/>
              <a:ext cx="97758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 kern="1200"/>
                <a:t>GEM foils</a:t>
              </a:r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 flipH="1">
              <a:off x="3440368" y="1673053"/>
              <a:ext cx="89877" cy="8288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b="1" kern="1200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3530245" y="1623121"/>
              <a:ext cx="267634" cy="10725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b="1" kern="1200"/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3530245" y="1623121"/>
              <a:ext cx="942710" cy="12203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b="1" kern="1200"/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1200446" y="2535097"/>
              <a:ext cx="85151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 kern="1200" dirty="0" smtClean="0"/>
                <a:t>Readout </a:t>
              </a:r>
            </a:p>
            <a:p>
              <a:r>
                <a:rPr lang="en-US" sz="1400" b="1" kern="1200" dirty="0" smtClean="0"/>
                <a:t>board</a:t>
              </a:r>
              <a:endParaRPr lang="en-US" sz="1400" b="1" kern="1200" dirty="0"/>
            </a:p>
          </p:txBody>
        </p:sp>
        <p:sp>
          <p:nvSpPr>
            <p:cNvPr id="21" name="Line 9"/>
            <p:cNvSpPr>
              <a:spLocks noChangeShapeType="1"/>
            </p:cNvSpPr>
            <p:nvPr/>
          </p:nvSpPr>
          <p:spPr bwMode="auto">
            <a:xfrm>
              <a:off x="2073276" y="2843452"/>
              <a:ext cx="1367091" cy="2148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b="1" kern="120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695070" y="4544329"/>
            <a:ext cx="3179878" cy="523220"/>
          </a:xfrm>
          <a:prstGeom prst="rect">
            <a:avLst/>
          </a:prstGeom>
          <a:solidFill>
            <a:srgbClr val="EBF1DE"/>
          </a:solidFill>
        </p:spPr>
        <p:txBody>
          <a:bodyPr wrap="square" rtlCol="0">
            <a:spAutoFit/>
          </a:bodyPr>
          <a:lstStyle/>
          <a:p>
            <a:r>
              <a:rPr lang="en-US" sz="1400" i="1" kern="1200" dirty="0" smtClean="0"/>
              <a:t>C. </a:t>
            </a:r>
            <a:r>
              <a:rPr lang="en-US" sz="1400" i="1" kern="1200" dirty="0" err="1" smtClean="0"/>
              <a:t>Altumbas</a:t>
            </a:r>
            <a:r>
              <a:rPr lang="en-US" sz="1400" i="1" kern="1200" dirty="0" smtClean="0"/>
              <a:t> et al,  </a:t>
            </a:r>
          </a:p>
          <a:p>
            <a:r>
              <a:rPr lang="en-US" sz="1400" i="1" kern="1200" dirty="0" err="1" smtClean="0"/>
              <a:t>Nucl</a:t>
            </a:r>
            <a:r>
              <a:rPr lang="en-US" sz="1400" i="1" kern="1200" dirty="0" smtClean="0"/>
              <a:t>. Instr. and Meth. A490(2002)177</a:t>
            </a:r>
            <a:endParaRPr lang="en-US" sz="1400" i="1" kern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5695070" y="748692"/>
            <a:ext cx="3352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HV TESTING DURING ASSEMBLY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68623" y="613278"/>
            <a:ext cx="5428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~30 TRIPLE GEM 30x30 cm</a:t>
            </a:r>
            <a:r>
              <a:rPr lang="en-US" sz="1600" baseline="30000" dirty="0" smtClean="0"/>
              <a:t>2</a:t>
            </a:r>
            <a:r>
              <a:rPr lang="en-US" sz="1600" dirty="0"/>
              <a:t> </a:t>
            </a:r>
            <a:r>
              <a:rPr lang="en-US" sz="1600" dirty="0" smtClean="0"/>
              <a:t> - 2D CARTESIAN READOUT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817591" y="5961788"/>
            <a:ext cx="1403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L. </a:t>
            </a:r>
            <a:r>
              <a:rPr lang="en-US" sz="1600" i="1" dirty="0" err="1" smtClean="0">
                <a:solidFill>
                  <a:srgbClr val="FFFFFF"/>
                </a:solidFill>
              </a:rPr>
              <a:t>Ropelewski</a:t>
            </a:r>
            <a:endParaRPr lang="en-US" sz="160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66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842" y="124576"/>
            <a:ext cx="6457440" cy="420151"/>
          </a:xfrm>
        </p:spPr>
        <p:txBody>
          <a:bodyPr/>
          <a:lstStyle/>
          <a:p>
            <a:r>
              <a:rPr lang="en-US" b="1" dirty="0" smtClean="0"/>
              <a:t>1988: MICRO-STRIP GAS COUNTER (MSGC) (MSGC)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296213" y="3924261"/>
            <a:ext cx="3103438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i="1" kern="1200" dirty="0" smtClean="0"/>
              <a:t>A. Oed, </a:t>
            </a:r>
          </a:p>
          <a:p>
            <a:r>
              <a:rPr lang="en-US" sz="1400" i="1" kern="1200" dirty="0" err="1" smtClean="0"/>
              <a:t>Nucl</a:t>
            </a:r>
            <a:r>
              <a:rPr lang="en-US" sz="1400" i="1" kern="1200" dirty="0" smtClean="0"/>
              <a:t>. Instr. and Meth. A263(1988)351</a:t>
            </a:r>
            <a:endParaRPr lang="en-US" sz="1400" i="1" kern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39456" y="690197"/>
            <a:ext cx="4384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THIN METAL STRIPS ON GLASS SUBSTRATE</a:t>
            </a:r>
            <a:endParaRPr lang="en-US" sz="1600" dirty="0"/>
          </a:p>
        </p:txBody>
      </p:sp>
      <p:pic>
        <p:nvPicPr>
          <p:cNvPr id="4" name="Picture 3" descr="msgc fiel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49" y="1221660"/>
            <a:ext cx="2590635" cy="2689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6349" y="4728308"/>
            <a:ext cx="367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RATE CAPABILITY	  	~ 1 MHz/mm</a:t>
            </a:r>
            <a:r>
              <a:rPr lang="en-US" sz="1600" baseline="30000" dirty="0" smtClean="0"/>
              <a:t>2</a:t>
            </a:r>
          </a:p>
          <a:p>
            <a:r>
              <a:rPr lang="en-US" sz="1600" dirty="0" smtClean="0"/>
              <a:t>POSITION ACCURACY 	~ 40 µm</a:t>
            </a:r>
          </a:p>
          <a:p>
            <a:r>
              <a:rPr lang="en-US" sz="1600" dirty="0" smtClean="0"/>
              <a:t>2-TRACK RESOLUTION 	~ 500 µm</a:t>
            </a:r>
            <a:endParaRPr lang="en-US" sz="16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214102" y="1114704"/>
            <a:ext cx="6719070" cy="5153503"/>
            <a:chOff x="2214102" y="1114704"/>
            <a:chExt cx="6719070" cy="5153503"/>
          </a:xfrm>
        </p:grpSpPr>
        <p:sp>
          <p:nvSpPr>
            <p:cNvPr id="14" name="TextBox 13"/>
            <p:cNvSpPr txBox="1"/>
            <p:nvPr/>
          </p:nvSpPr>
          <p:spPr>
            <a:xfrm>
              <a:off x="2214102" y="5683431"/>
              <a:ext cx="564536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HERA-B MSGC INNER TRACKER ~ 200 MSGC 20x20 mm</a:t>
              </a:r>
              <a:r>
                <a:rPr lang="en-US" sz="1600" b="1" baseline="30000" dirty="0" smtClean="0">
                  <a:solidFill>
                    <a:srgbClr val="FF0000"/>
                  </a:solidFill>
                </a:rPr>
                <a:t>2</a:t>
              </a:r>
              <a:endParaRPr lang="en-US" sz="1600" b="1" dirty="0" smtClean="0">
                <a:solidFill>
                  <a:srgbClr val="FF0000"/>
                </a:solidFill>
              </a:endParaRPr>
            </a:p>
            <a:p>
              <a:r>
                <a:rPr lang="en-US" sz="1600" b="1" dirty="0">
                  <a:solidFill>
                    <a:srgbClr val="FF0000"/>
                  </a:solidFill>
                </a:rPr>
                <a:t>CMS CENTRAL TRACKER ~  5500 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MSGC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293802" y="1114704"/>
              <a:ext cx="5639370" cy="4444601"/>
              <a:chOff x="3293802" y="1114704"/>
              <a:chExt cx="5639370" cy="4444601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293802" y="1114704"/>
                <a:ext cx="5639370" cy="4032988"/>
                <a:chOff x="3289707" y="-261058"/>
                <a:chExt cx="5639370" cy="4032988"/>
              </a:xfrm>
            </p:grpSpPr>
            <p:pic>
              <p:nvPicPr>
                <p:cNvPr id="8" name="Picture 7" descr="msgc assembly.gif                                              00001B04&#10;WORKS 2002                     B6F74E7B: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63467" y="77496"/>
                  <a:ext cx="3562677" cy="369443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" name="TextBox 6"/>
                <p:cNvSpPr txBox="1"/>
                <p:nvPr/>
              </p:nvSpPr>
              <p:spPr>
                <a:xfrm>
                  <a:off x="3289707" y="-261058"/>
                  <a:ext cx="563937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/>
                    <a:t>LIGHT AND COMPACT DETECTOR CONSTRUCTION</a:t>
                  </a:r>
                  <a:endParaRPr lang="en-US" sz="1600" dirty="0"/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4523889" y="5251528"/>
                <a:ext cx="4098406" cy="3077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i="1" kern="1200" dirty="0" smtClean="0"/>
                  <a:t>J. </a:t>
                </a:r>
                <a:r>
                  <a:rPr lang="en-US" sz="1400" i="1" kern="1200" dirty="0" err="1" smtClean="0"/>
                  <a:t>Bohm</a:t>
                </a:r>
                <a:r>
                  <a:rPr lang="en-US" sz="1400" i="1" kern="1200" dirty="0" smtClean="0"/>
                  <a:t> et al, </a:t>
                </a:r>
                <a:r>
                  <a:rPr lang="en-US" sz="1400" i="1" kern="1200" dirty="0" err="1" smtClean="0"/>
                  <a:t>Nucl</a:t>
                </a:r>
                <a:r>
                  <a:rPr lang="en-US" sz="1400" i="1" kern="1200" dirty="0" smtClean="0"/>
                  <a:t>. Instr. and Meth.  A360(1995)34</a:t>
                </a:r>
                <a:endParaRPr lang="en-US" sz="1400" i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4454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742" y="49869"/>
            <a:ext cx="7606584" cy="420151"/>
          </a:xfrm>
        </p:spPr>
        <p:txBody>
          <a:bodyPr/>
          <a:lstStyle/>
          <a:p>
            <a:pPr algn="ctr"/>
            <a:r>
              <a:rPr lang="en-US" b="1" dirty="0" smtClean="0"/>
              <a:t>GEM SECTORS AND READOUT PATTERNS</a:t>
            </a:r>
            <a:endParaRPr lang="en-US" b="1" dirty="0"/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629" y="1022458"/>
            <a:ext cx="2514600" cy="20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1251" y="683904"/>
            <a:ext cx="3590524" cy="239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993134" y="683904"/>
            <a:ext cx="25571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CENTRAL BEAM KILLER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3916" y="607373"/>
            <a:ext cx="3700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GEM SECTORS SEPARATION (200 µm)</a:t>
            </a:r>
            <a:endParaRPr lang="en-US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453742" y="3121229"/>
            <a:ext cx="8257859" cy="3370627"/>
            <a:chOff x="318314" y="3289750"/>
            <a:chExt cx="8686624" cy="3545637"/>
          </a:xfrm>
        </p:grpSpPr>
        <p:grpSp>
          <p:nvGrpSpPr>
            <p:cNvPr id="5" name="Group 4"/>
            <p:cNvGrpSpPr/>
            <p:nvPr/>
          </p:nvGrpSpPr>
          <p:grpSpPr>
            <a:xfrm>
              <a:off x="318314" y="3289750"/>
              <a:ext cx="8686624" cy="3545637"/>
              <a:chOff x="318314" y="3289750"/>
              <a:chExt cx="8686624" cy="3545637"/>
            </a:xfrm>
          </p:grpSpPr>
          <p:pic>
            <p:nvPicPr>
              <p:cNvPr id="25" name="Picture 24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174" y="3795543"/>
                <a:ext cx="3495116" cy="2529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26" name="Picture 25" descr="From Clipboard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05652" y="3626266"/>
                <a:ext cx="3799286" cy="32091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318314" y="6465702"/>
                <a:ext cx="4532697" cy="323757"/>
              </a:xfrm>
              <a:prstGeom prst="rect">
                <a:avLst/>
              </a:prstGeom>
              <a:solidFill>
                <a:srgbClr val="EBF1DE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i="1" kern="1200" dirty="0" smtClean="0"/>
                  <a:t>M. </a:t>
                </a:r>
                <a:r>
                  <a:rPr lang="en-US" sz="1400" i="1" kern="1200" dirty="0" err="1" smtClean="0"/>
                  <a:t>Krämer</a:t>
                </a:r>
                <a:r>
                  <a:rPr lang="en-US" sz="1400" i="1" kern="1200" dirty="0" smtClean="0"/>
                  <a:t> et al, 2008 IEEE </a:t>
                </a:r>
                <a:r>
                  <a:rPr lang="en-US" sz="1400" i="1" kern="1200" dirty="0" err="1" smtClean="0"/>
                  <a:t>Nucl</a:t>
                </a:r>
                <a:r>
                  <a:rPr lang="en-US" sz="1400" i="1" kern="1200" dirty="0" smtClean="0"/>
                  <a:t>. Sci. </a:t>
                </a:r>
                <a:r>
                  <a:rPr lang="en-US" sz="1400" i="1" kern="1200" dirty="0" err="1" smtClean="0"/>
                  <a:t>Symp</a:t>
                </a:r>
                <a:r>
                  <a:rPr lang="en-US" sz="1400" i="1" kern="1200" dirty="0" smtClean="0"/>
                  <a:t>. Conf. Rec.</a:t>
                </a:r>
                <a:endParaRPr lang="en-US" sz="1400" i="1" kern="1200" dirty="0"/>
              </a:p>
            </p:txBody>
          </p:sp>
          <p:sp>
            <p:nvSpPr>
              <p:cNvPr id="30" name="Text Box 198"/>
              <p:cNvSpPr txBox="1">
                <a:spLocks noChangeArrowheads="1"/>
              </p:cNvSpPr>
              <p:nvPr/>
            </p:nvSpPr>
            <p:spPr bwMode="auto">
              <a:xfrm>
                <a:off x="318314" y="3377577"/>
                <a:ext cx="2886694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i="0" kern="1200" dirty="0" smtClean="0"/>
                  <a:t>1x1 mm</a:t>
                </a:r>
                <a:r>
                  <a:rPr lang="en-US" sz="1600" i="0" kern="1200" baseline="30000" dirty="0" smtClean="0"/>
                  <a:t>2</a:t>
                </a:r>
                <a:r>
                  <a:rPr lang="en-US" sz="1600" i="0" kern="1200" dirty="0" smtClean="0"/>
                  <a:t> PIXELS AND STRIPS</a:t>
                </a:r>
                <a:endParaRPr lang="en-US" sz="1600" b="1" kern="12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447107" y="3289750"/>
                <a:ext cx="4295033" cy="356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kern="1200" dirty="0" smtClean="0"/>
                  <a:t>MEASURED FLUX IN HADRON BEAM: </a:t>
                </a:r>
                <a:endParaRPr lang="en-US" sz="1600" kern="1200" dirty="0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6799661" y="3795543"/>
              <a:ext cx="15011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kern="1200" dirty="0" smtClean="0">
                  <a:solidFill>
                    <a:srgbClr val="FFFFFF"/>
                  </a:solidFill>
                </a:rPr>
                <a:t>1.2 10</a:t>
              </a:r>
              <a:r>
                <a:rPr lang="en-US" sz="1600" kern="1200" baseline="30000" dirty="0" smtClean="0">
                  <a:solidFill>
                    <a:srgbClr val="FFFFFF"/>
                  </a:solidFill>
                </a:rPr>
                <a:t>5</a:t>
              </a:r>
              <a:r>
                <a:rPr lang="en-US" sz="1600" kern="1200" dirty="0">
                  <a:solidFill>
                    <a:srgbClr val="FFFFFF"/>
                  </a:solidFill>
                </a:rPr>
                <a:t> </a:t>
              </a:r>
              <a:r>
                <a:rPr lang="en-US" sz="1600" kern="1200" dirty="0" smtClean="0">
                  <a:solidFill>
                    <a:srgbClr val="FFFFFF"/>
                  </a:solidFill>
                </a:rPr>
                <a:t>Hz/mm</a:t>
              </a:r>
              <a:r>
                <a:rPr lang="en-US" sz="1600" kern="1200" baseline="30000" dirty="0" smtClean="0">
                  <a:solidFill>
                    <a:srgbClr val="FFFFFF"/>
                  </a:solidFill>
                </a:rPr>
                <a:t>2</a:t>
              </a:r>
              <a:r>
                <a:rPr lang="en-US" sz="1600" kern="1200" dirty="0" smtClean="0">
                  <a:solidFill>
                    <a:srgbClr val="FFFFFF"/>
                  </a:solidFill>
                </a:rPr>
                <a:t> </a:t>
              </a:r>
              <a:endParaRPr lang="en-US" sz="1600" kern="12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1166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402" y="126193"/>
            <a:ext cx="7632860" cy="420151"/>
          </a:xfrm>
        </p:spPr>
        <p:txBody>
          <a:bodyPr/>
          <a:lstStyle/>
          <a:p>
            <a:pPr algn="ctr"/>
            <a:r>
              <a:rPr lang="en-US" b="1" dirty="0" smtClean="0"/>
              <a:t>TOTEM TRIPLE GEM FORWARD CMS TRACKER</a:t>
            </a:r>
            <a:endParaRPr lang="en-US" b="1" dirty="0"/>
          </a:p>
        </p:txBody>
      </p:sp>
      <p:pic>
        <p:nvPicPr>
          <p:cNvPr id="7" name="Picture 6" descr="totem gem frame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16407" y="1445099"/>
            <a:ext cx="3639256" cy="3157673"/>
          </a:xfrm>
          <a:prstGeom prst="rect">
            <a:avLst/>
          </a:prstGeom>
          <a:noFill/>
          <a:effectLst>
            <a:outerShdw blurRad="63500" dist="5605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8132" y="1938418"/>
            <a:ext cx="4649069" cy="396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536074" y="6038853"/>
            <a:ext cx="4547852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GB" sz="1400" b="1" i="1" kern="1200" dirty="0"/>
              <a:t>M.G. </a:t>
            </a:r>
            <a:r>
              <a:rPr lang="en-GB" sz="1400" b="1" i="1" kern="1200" dirty="0" err="1"/>
              <a:t>Bagliesi</a:t>
            </a:r>
            <a:r>
              <a:rPr lang="en-GB" sz="1400" b="1" i="1" kern="1200" dirty="0"/>
              <a:t> et al, </a:t>
            </a:r>
            <a:r>
              <a:rPr lang="en-GB" sz="1400" b="1" i="1" kern="1200" dirty="0" err="1" smtClean="0"/>
              <a:t>Nucl</a:t>
            </a:r>
            <a:r>
              <a:rPr lang="en-GB" sz="1400" b="1" i="1" kern="1200" dirty="0"/>
              <a:t>. Instr. a</a:t>
            </a:r>
            <a:r>
              <a:rPr lang="en-GB" sz="1400" b="1" i="1" kern="1200" dirty="0" smtClean="0"/>
              <a:t>nd </a:t>
            </a:r>
            <a:r>
              <a:rPr lang="en-GB" sz="1400" b="1" i="1" kern="1200" dirty="0"/>
              <a:t>Meth. </a:t>
            </a:r>
            <a:r>
              <a:rPr lang="en-GB" sz="1400" b="1" i="1" kern="1200" dirty="0" smtClean="0"/>
              <a:t>A617(2010)134</a:t>
            </a:r>
            <a:endParaRPr lang="en-GB" sz="1400" b="1" i="1" kern="1200" dirty="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10270" y="743898"/>
            <a:ext cx="28237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600" i="0" kern="1200" dirty="0"/>
              <a:t>SEMI-CIRCULAR </a:t>
            </a:r>
            <a:r>
              <a:rPr lang="en-GB" sz="1600" i="0" kern="1200" dirty="0" smtClean="0"/>
              <a:t>MODULES</a:t>
            </a:r>
            <a:endParaRPr lang="en-GB" sz="1600" i="0" kern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86718" y="1489134"/>
            <a:ext cx="3736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1200" dirty="0" smtClean="0"/>
              <a:t>TEN-GEM TOTEM FORWARD SECTOR </a:t>
            </a:r>
            <a:endParaRPr lang="en-US" sz="1600" kern="1200" dirty="0"/>
          </a:p>
        </p:txBody>
      </p:sp>
    </p:spTree>
    <p:extLst>
      <p:ext uri="{BB962C8B-B14F-4D97-AF65-F5344CB8AC3E}">
        <p14:creationId xmlns:p14="http://schemas.microsoft.com/office/powerpoint/2010/main" val="1222778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9700" y="78014"/>
            <a:ext cx="3462866" cy="420151"/>
          </a:xfrm>
        </p:spPr>
        <p:txBody>
          <a:bodyPr/>
          <a:lstStyle/>
          <a:p>
            <a:r>
              <a:rPr lang="en-US" b="1" dirty="0" smtClean="0"/>
              <a:t>CYLINDRICAL GEMS</a:t>
            </a:r>
            <a:endParaRPr lang="en-US" b="1" dirty="0"/>
          </a:p>
        </p:txBody>
      </p:sp>
      <p:pic>
        <p:nvPicPr>
          <p:cNvPr id="6" name="Picture 5" descr="CYLINDRICAL GEM 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13710"/>
            <a:ext cx="3742266" cy="2806700"/>
          </a:xfrm>
          <a:prstGeom prst="rect">
            <a:avLst/>
          </a:prstGeom>
        </p:spPr>
      </p:pic>
      <p:pic>
        <p:nvPicPr>
          <p:cNvPr id="8" name="Picture 7" descr="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4759" y="2189057"/>
            <a:ext cx="3996737" cy="377064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9271" y="4210618"/>
            <a:ext cx="2931069" cy="738664"/>
          </a:xfrm>
          <a:prstGeom prst="rect">
            <a:avLst/>
          </a:prstGeom>
          <a:solidFill>
            <a:srgbClr val="EBF1DE"/>
          </a:solidFill>
        </p:spPr>
        <p:txBody>
          <a:bodyPr wrap="none" rtlCol="0">
            <a:spAutoFit/>
          </a:bodyPr>
          <a:lstStyle/>
          <a:p>
            <a:r>
              <a:rPr lang="en-US" sz="1400" i="1" kern="1200" dirty="0" smtClean="0"/>
              <a:t>GAS DETECTORS DEVELOPMENT</a:t>
            </a:r>
          </a:p>
          <a:p>
            <a:r>
              <a:rPr lang="en-US" sz="1400" i="1" dirty="0" smtClean="0"/>
              <a:t>CERN</a:t>
            </a:r>
          </a:p>
          <a:p>
            <a:r>
              <a:rPr lang="en-US" sz="1400" i="1" kern="1200" dirty="0" smtClean="0"/>
              <a:t>L. </a:t>
            </a:r>
            <a:r>
              <a:rPr lang="en-US" sz="1400" i="1" kern="1200" dirty="0" err="1" smtClean="0"/>
              <a:t>Ropelewski</a:t>
            </a:r>
            <a:r>
              <a:rPr lang="en-US" sz="1400" i="1" dirty="0" smtClean="0"/>
              <a:t>....</a:t>
            </a:r>
            <a:r>
              <a:rPr lang="en-US" sz="1400" i="1" kern="1200" dirty="0" smtClean="0"/>
              <a:t>M. Van </a:t>
            </a:r>
            <a:r>
              <a:rPr lang="en-US" sz="1400" i="1" kern="1200" dirty="0" err="1" smtClean="0"/>
              <a:t>Stenis</a:t>
            </a:r>
            <a:r>
              <a:rPr lang="en-US" sz="1400" i="1" kern="1200" dirty="0" smtClean="0"/>
              <a:t>.....</a:t>
            </a:r>
            <a:endParaRPr lang="en-US" sz="1400" i="1" kern="1200" dirty="0"/>
          </a:p>
        </p:txBody>
      </p:sp>
      <p:sp>
        <p:nvSpPr>
          <p:cNvPr id="3" name="TextBox 2"/>
          <p:cNvSpPr txBox="1"/>
          <p:nvPr/>
        </p:nvSpPr>
        <p:spPr>
          <a:xfrm>
            <a:off x="4478952" y="1542427"/>
            <a:ext cx="2637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TRIPLE-GEM PROTOTYPE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1722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874" y="2944780"/>
            <a:ext cx="4921297" cy="30731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700" y="64050"/>
            <a:ext cx="5346700" cy="420151"/>
          </a:xfrm>
        </p:spPr>
        <p:txBody>
          <a:bodyPr/>
          <a:lstStyle/>
          <a:p>
            <a:r>
              <a:rPr lang="en-US" b="1" dirty="0" smtClean="0"/>
              <a:t>CYLINDRICAL GEM DETECTORS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75" y="1036477"/>
            <a:ext cx="3984308" cy="29882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7275" y="643280"/>
            <a:ext cx="25955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KLOE-2 INNER TRACKER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1" y="4223926"/>
            <a:ext cx="2938874" cy="523220"/>
          </a:xfrm>
          <a:prstGeom prst="rect">
            <a:avLst/>
          </a:prstGeom>
          <a:solidFill>
            <a:srgbClr val="EBF1DE"/>
          </a:solidFill>
        </p:spPr>
        <p:txBody>
          <a:bodyPr wrap="square" rtlCol="0">
            <a:spAutoFit/>
          </a:bodyPr>
          <a:lstStyle/>
          <a:p>
            <a:r>
              <a:rPr lang="en-US" sz="1400" i="1" kern="1200" dirty="0" smtClean="0"/>
              <a:t>A. </a:t>
            </a:r>
            <a:r>
              <a:rPr lang="en-US" sz="1400" i="1" kern="1200" dirty="0" err="1" smtClean="0"/>
              <a:t>Balla</a:t>
            </a:r>
            <a:r>
              <a:rPr lang="en-US" sz="1400" i="1" kern="1200" dirty="0" smtClean="0"/>
              <a:t> et al, </a:t>
            </a:r>
          </a:p>
          <a:p>
            <a:r>
              <a:rPr lang="en-US" sz="1400" i="1" kern="1200" dirty="0" err="1" smtClean="0"/>
              <a:t>Nucl</a:t>
            </a:r>
            <a:r>
              <a:rPr lang="en-US" sz="1400" i="1" kern="1200" dirty="0" smtClean="0"/>
              <a:t>. Instr. and Meth. A732(2013)221</a:t>
            </a:r>
            <a:endParaRPr lang="en-US" sz="1400" i="1" kern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688686" y="2567564"/>
            <a:ext cx="34273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BES III DETECTOR at IHEP (Beijing)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214842" y="6068230"/>
            <a:ext cx="3653422" cy="307777"/>
          </a:xfrm>
          <a:prstGeom prst="rect">
            <a:avLst/>
          </a:prstGeom>
          <a:solidFill>
            <a:srgbClr val="EBF1DE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R. </a:t>
            </a:r>
            <a:r>
              <a:rPr lang="en-US" sz="1400" i="1" dirty="0" err="1" smtClean="0"/>
              <a:t>Farinelli</a:t>
            </a:r>
            <a:r>
              <a:rPr lang="en-US" sz="1400" i="1" dirty="0" smtClean="0"/>
              <a:t>, RD51 Coll. Meeting (</a:t>
            </a:r>
            <a:r>
              <a:rPr lang="en-US" sz="1400" i="1" dirty="0" err="1" smtClean="0"/>
              <a:t>Aveiro</a:t>
            </a:r>
            <a:r>
              <a:rPr lang="en-US" sz="1400" i="1" dirty="0" smtClean="0"/>
              <a:t> 2016)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2099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862" y="115032"/>
            <a:ext cx="6313636" cy="420151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CERN GDD: SPHERICAL GEM CHAMBERS</a:t>
            </a:r>
            <a:endParaRPr lang="en-US" dirty="0"/>
          </a:p>
        </p:txBody>
      </p:sp>
      <p:pic>
        <p:nvPicPr>
          <p:cNvPr id="6" name="Picture 5" descr="FIG2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649" y="1086083"/>
            <a:ext cx="3349597" cy="47221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45649" y="5898014"/>
            <a:ext cx="303828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kern="1200" dirty="0" smtClean="0">
                <a:latin typeface="Times New Roman"/>
                <a:cs typeface="Times New Roman"/>
              </a:rPr>
              <a:t>S. Duarte Pinto arXiv:1011.5528v1</a:t>
            </a:r>
          </a:p>
          <a:p>
            <a:r>
              <a:rPr lang="en-US" sz="1400" i="1" dirty="0" smtClean="0">
                <a:latin typeface="Times New Roman"/>
                <a:cs typeface="Times New Roman"/>
              </a:rPr>
              <a:t>IEEE 2011 </a:t>
            </a:r>
            <a:r>
              <a:rPr lang="en-US" sz="1400" i="1" dirty="0" err="1" smtClean="0">
                <a:latin typeface="Times New Roman"/>
                <a:cs typeface="Times New Roman"/>
              </a:rPr>
              <a:t>Nucl</a:t>
            </a:r>
            <a:r>
              <a:rPr lang="en-US" sz="1400" i="1" dirty="0" smtClean="0">
                <a:latin typeface="Times New Roman"/>
                <a:cs typeface="Times New Roman"/>
              </a:rPr>
              <a:t>. Sci. </a:t>
            </a:r>
            <a:r>
              <a:rPr lang="en-US" sz="1400" i="1" dirty="0" err="1" smtClean="0">
                <a:latin typeface="Times New Roman"/>
                <a:cs typeface="Times New Roman"/>
              </a:rPr>
              <a:t>Symp</a:t>
            </a:r>
            <a:r>
              <a:rPr lang="en-US" sz="1400" i="1" dirty="0" smtClean="0">
                <a:latin typeface="Times New Roman"/>
                <a:cs typeface="Times New Roman"/>
              </a:rPr>
              <a:t>. Conf. Rec.</a:t>
            </a:r>
            <a:endParaRPr lang="en-US" sz="1400" i="1" kern="1200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305" y="631733"/>
            <a:ext cx="738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“SPHERICAL” MULTIGEM AND READOUT BOARD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305" y="1086083"/>
            <a:ext cx="3702708" cy="22095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903" y="3419188"/>
            <a:ext cx="3702708" cy="280033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50700" y="5240745"/>
            <a:ext cx="640620" cy="978776"/>
            <a:chOff x="426226" y="4126825"/>
            <a:chExt cx="640620" cy="978776"/>
          </a:xfrm>
        </p:grpSpPr>
        <p:pic>
          <p:nvPicPr>
            <p:cNvPr id="10" name="Picture 9" descr="colorgemfieldGDD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9160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30" y="63847"/>
            <a:ext cx="4978400" cy="420151"/>
          </a:xfrm>
        </p:spPr>
        <p:txBody>
          <a:bodyPr/>
          <a:lstStyle/>
          <a:p>
            <a:pPr algn="ctr"/>
            <a:r>
              <a:rPr lang="en-US" dirty="0" smtClean="0"/>
              <a:t>LARGE SIZE GEM </a:t>
            </a:r>
            <a:r>
              <a:rPr lang="en-US" dirty="0"/>
              <a:t>PRODUCTION</a:t>
            </a:r>
            <a:br>
              <a:rPr lang="en-US" dirty="0"/>
            </a:br>
            <a:endParaRPr lang="en-US" dirty="0"/>
          </a:p>
        </p:txBody>
      </p:sp>
      <p:pic>
        <p:nvPicPr>
          <p:cNvPr id="11" name="Picture 10" descr="single mask gem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4474" y="2564132"/>
            <a:ext cx="3814826" cy="2908553"/>
          </a:xfrm>
          <a:prstGeom prst="rect">
            <a:avLst/>
          </a:prstGeom>
        </p:spPr>
      </p:pic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1657780" y="1931764"/>
            <a:ext cx="2311713" cy="2794611"/>
            <a:chOff x="1611" y="720"/>
            <a:chExt cx="1637" cy="1971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" y="720"/>
              <a:ext cx="1598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1632" y="1107"/>
              <a:ext cx="1616" cy="340"/>
              <a:chOff x="2160" y="1491"/>
              <a:chExt cx="1616" cy="340"/>
            </a:xfrm>
          </p:grpSpPr>
          <p:sp>
            <p:nvSpPr>
              <p:cNvPr id="56" name="Rectangle 55"/>
              <p:cNvSpPr>
                <a:spLocks noChangeArrowheads="1"/>
              </p:cNvSpPr>
              <p:nvPr/>
            </p:nvSpPr>
            <p:spPr bwMode="auto">
              <a:xfrm>
                <a:off x="2160" y="1643"/>
                <a:ext cx="1616" cy="141"/>
              </a:xfrm>
              <a:prstGeom prst="rect">
                <a:avLst/>
              </a:prstGeom>
              <a:solidFill>
                <a:srgbClr val="FF9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57" name="Rectangle 56"/>
              <p:cNvSpPr>
                <a:spLocks noChangeArrowheads="1"/>
              </p:cNvSpPr>
              <p:nvPr/>
            </p:nvSpPr>
            <p:spPr bwMode="auto">
              <a:xfrm>
                <a:off x="2160" y="1596"/>
                <a:ext cx="1616" cy="47"/>
              </a:xfrm>
              <a:prstGeom prst="rect">
                <a:avLst/>
              </a:prstGeom>
              <a:solidFill>
                <a:srgbClr val="FF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2160" y="1643"/>
                <a:ext cx="1616" cy="141"/>
              </a:xfrm>
              <a:custGeom>
                <a:avLst/>
                <a:gdLst>
                  <a:gd name="T0" fmla="*/ 0 w 1616"/>
                  <a:gd name="T1" fmla="*/ 0 h 141"/>
                  <a:gd name="T2" fmla="*/ 1616 w 1616"/>
                  <a:gd name="T3" fmla="*/ 0 h 141"/>
                  <a:gd name="T4" fmla="*/ 1616 w 1616"/>
                  <a:gd name="T5" fmla="*/ 0 h 141"/>
                  <a:gd name="T6" fmla="*/ 1616 w 1616"/>
                  <a:gd name="T7" fmla="*/ 141 h 141"/>
                  <a:gd name="T8" fmla="*/ 1616 w 1616"/>
                  <a:gd name="T9" fmla="*/ 141 h 141"/>
                  <a:gd name="T10" fmla="*/ 0 w 1616"/>
                  <a:gd name="T11" fmla="*/ 141 h 141"/>
                  <a:gd name="T12" fmla="*/ 0 w 1616"/>
                  <a:gd name="T13" fmla="*/ 141 h 141"/>
                  <a:gd name="T14" fmla="*/ 0 w 1616"/>
                  <a:gd name="T15" fmla="*/ 0 h 141"/>
                  <a:gd name="T16" fmla="*/ 0 w 1616"/>
                  <a:gd name="T1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6" h="141">
                    <a:moveTo>
                      <a:pt x="0" y="0"/>
                    </a:moveTo>
                    <a:lnTo>
                      <a:pt x="1616" y="0"/>
                    </a:lnTo>
                    <a:lnTo>
                      <a:pt x="1616" y="0"/>
                    </a:lnTo>
                    <a:lnTo>
                      <a:pt x="1616" y="141"/>
                    </a:lnTo>
                    <a:lnTo>
                      <a:pt x="1616" y="141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2160" y="1596"/>
                <a:ext cx="1616" cy="47"/>
              </a:xfrm>
              <a:custGeom>
                <a:avLst/>
                <a:gdLst>
                  <a:gd name="T0" fmla="*/ 0 w 1616"/>
                  <a:gd name="T1" fmla="*/ 0 h 47"/>
                  <a:gd name="T2" fmla="*/ 1616 w 1616"/>
                  <a:gd name="T3" fmla="*/ 0 h 47"/>
                  <a:gd name="T4" fmla="*/ 1616 w 1616"/>
                  <a:gd name="T5" fmla="*/ 0 h 47"/>
                  <a:gd name="T6" fmla="*/ 1616 w 1616"/>
                  <a:gd name="T7" fmla="*/ 47 h 47"/>
                  <a:gd name="T8" fmla="*/ 1616 w 1616"/>
                  <a:gd name="T9" fmla="*/ 47 h 47"/>
                  <a:gd name="T10" fmla="*/ 0 w 1616"/>
                  <a:gd name="T11" fmla="*/ 47 h 47"/>
                  <a:gd name="T12" fmla="*/ 0 w 1616"/>
                  <a:gd name="T13" fmla="*/ 47 h 47"/>
                  <a:gd name="T14" fmla="*/ 0 w 1616"/>
                  <a:gd name="T15" fmla="*/ 0 h 47"/>
                  <a:gd name="T16" fmla="*/ 0 w 1616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6" h="47">
                    <a:moveTo>
                      <a:pt x="0" y="0"/>
                    </a:moveTo>
                    <a:lnTo>
                      <a:pt x="1616" y="0"/>
                    </a:lnTo>
                    <a:lnTo>
                      <a:pt x="1616" y="0"/>
                    </a:lnTo>
                    <a:lnTo>
                      <a:pt x="1616" y="47"/>
                    </a:lnTo>
                    <a:lnTo>
                      <a:pt x="1616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0" name="Rectangle 59"/>
              <p:cNvSpPr>
                <a:spLocks noChangeArrowheads="1"/>
              </p:cNvSpPr>
              <p:nvPr/>
            </p:nvSpPr>
            <p:spPr bwMode="auto">
              <a:xfrm>
                <a:off x="2160" y="1784"/>
                <a:ext cx="1616" cy="47"/>
              </a:xfrm>
              <a:prstGeom prst="rect">
                <a:avLst/>
              </a:prstGeom>
              <a:solidFill>
                <a:srgbClr val="FF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1" name="Rectangle 60"/>
              <p:cNvSpPr>
                <a:spLocks noChangeArrowheads="1"/>
              </p:cNvSpPr>
              <p:nvPr/>
            </p:nvSpPr>
            <p:spPr bwMode="auto">
              <a:xfrm>
                <a:off x="2160" y="1550"/>
                <a:ext cx="1616" cy="4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2160" y="1784"/>
                <a:ext cx="1616" cy="47"/>
              </a:xfrm>
              <a:custGeom>
                <a:avLst/>
                <a:gdLst>
                  <a:gd name="T0" fmla="*/ 0 w 1616"/>
                  <a:gd name="T1" fmla="*/ 0 h 47"/>
                  <a:gd name="T2" fmla="*/ 1616 w 1616"/>
                  <a:gd name="T3" fmla="*/ 0 h 47"/>
                  <a:gd name="T4" fmla="*/ 1616 w 1616"/>
                  <a:gd name="T5" fmla="*/ 0 h 47"/>
                  <a:gd name="T6" fmla="*/ 1616 w 1616"/>
                  <a:gd name="T7" fmla="*/ 47 h 47"/>
                  <a:gd name="T8" fmla="*/ 1616 w 1616"/>
                  <a:gd name="T9" fmla="*/ 47 h 47"/>
                  <a:gd name="T10" fmla="*/ 0 w 1616"/>
                  <a:gd name="T11" fmla="*/ 47 h 47"/>
                  <a:gd name="T12" fmla="*/ 0 w 1616"/>
                  <a:gd name="T13" fmla="*/ 47 h 47"/>
                  <a:gd name="T14" fmla="*/ 0 w 1616"/>
                  <a:gd name="T15" fmla="*/ 0 h 47"/>
                  <a:gd name="T16" fmla="*/ 0 w 1616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6" h="47">
                    <a:moveTo>
                      <a:pt x="0" y="0"/>
                    </a:moveTo>
                    <a:lnTo>
                      <a:pt x="1616" y="0"/>
                    </a:lnTo>
                    <a:lnTo>
                      <a:pt x="1616" y="0"/>
                    </a:lnTo>
                    <a:lnTo>
                      <a:pt x="1616" y="47"/>
                    </a:lnTo>
                    <a:lnTo>
                      <a:pt x="1616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2160" y="1550"/>
                <a:ext cx="1616" cy="46"/>
              </a:xfrm>
              <a:custGeom>
                <a:avLst/>
                <a:gdLst>
                  <a:gd name="T0" fmla="*/ 0 w 1616"/>
                  <a:gd name="T1" fmla="*/ 0 h 46"/>
                  <a:gd name="T2" fmla="*/ 1616 w 1616"/>
                  <a:gd name="T3" fmla="*/ 0 h 46"/>
                  <a:gd name="T4" fmla="*/ 1616 w 1616"/>
                  <a:gd name="T5" fmla="*/ 0 h 46"/>
                  <a:gd name="T6" fmla="*/ 1616 w 1616"/>
                  <a:gd name="T7" fmla="*/ 46 h 46"/>
                  <a:gd name="T8" fmla="*/ 1616 w 1616"/>
                  <a:gd name="T9" fmla="*/ 46 h 46"/>
                  <a:gd name="T10" fmla="*/ 0 w 1616"/>
                  <a:gd name="T11" fmla="*/ 46 h 46"/>
                  <a:gd name="T12" fmla="*/ 0 w 1616"/>
                  <a:gd name="T13" fmla="*/ 46 h 46"/>
                  <a:gd name="T14" fmla="*/ 0 w 1616"/>
                  <a:gd name="T15" fmla="*/ 0 h 46"/>
                  <a:gd name="T16" fmla="*/ 0 w 1616"/>
                  <a:gd name="T1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6" h="46">
                    <a:moveTo>
                      <a:pt x="0" y="0"/>
                    </a:moveTo>
                    <a:lnTo>
                      <a:pt x="1616" y="0"/>
                    </a:lnTo>
                    <a:lnTo>
                      <a:pt x="1616" y="0"/>
                    </a:lnTo>
                    <a:lnTo>
                      <a:pt x="1616" y="46"/>
                    </a:lnTo>
                    <a:lnTo>
                      <a:pt x="1616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4" name="Rectangle 63"/>
              <p:cNvSpPr>
                <a:spLocks noChangeArrowheads="1"/>
              </p:cNvSpPr>
              <p:nvPr/>
            </p:nvSpPr>
            <p:spPr bwMode="auto">
              <a:xfrm>
                <a:off x="2160" y="1491"/>
                <a:ext cx="1277" cy="4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2160" y="1491"/>
                <a:ext cx="1277" cy="47"/>
              </a:xfrm>
              <a:custGeom>
                <a:avLst/>
                <a:gdLst>
                  <a:gd name="T0" fmla="*/ 0 w 1277"/>
                  <a:gd name="T1" fmla="*/ 0 h 47"/>
                  <a:gd name="T2" fmla="*/ 1277 w 1277"/>
                  <a:gd name="T3" fmla="*/ 0 h 47"/>
                  <a:gd name="T4" fmla="*/ 1277 w 1277"/>
                  <a:gd name="T5" fmla="*/ 0 h 47"/>
                  <a:gd name="T6" fmla="*/ 1277 w 1277"/>
                  <a:gd name="T7" fmla="*/ 47 h 47"/>
                  <a:gd name="T8" fmla="*/ 1277 w 1277"/>
                  <a:gd name="T9" fmla="*/ 47 h 47"/>
                  <a:gd name="T10" fmla="*/ 0 w 1277"/>
                  <a:gd name="T11" fmla="*/ 47 h 47"/>
                  <a:gd name="T12" fmla="*/ 0 w 1277"/>
                  <a:gd name="T13" fmla="*/ 47 h 47"/>
                  <a:gd name="T14" fmla="*/ 0 w 1277"/>
                  <a:gd name="T15" fmla="*/ 0 h 47"/>
                  <a:gd name="T16" fmla="*/ 0 w 1277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7" h="47">
                    <a:moveTo>
                      <a:pt x="0" y="0"/>
                    </a:moveTo>
                    <a:lnTo>
                      <a:pt x="1277" y="0"/>
                    </a:lnTo>
                    <a:lnTo>
                      <a:pt x="1277" y="0"/>
                    </a:lnTo>
                    <a:lnTo>
                      <a:pt x="1277" y="47"/>
                    </a:lnTo>
                    <a:lnTo>
                      <a:pt x="1277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6" name="Rectangle 65"/>
              <p:cNvSpPr>
                <a:spLocks noChangeArrowheads="1"/>
              </p:cNvSpPr>
              <p:nvPr/>
            </p:nvSpPr>
            <p:spPr bwMode="auto">
              <a:xfrm>
                <a:off x="2160" y="1491"/>
                <a:ext cx="205" cy="47"/>
              </a:xfrm>
              <a:prstGeom prst="rect">
                <a:avLst/>
              </a:pr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7" name="Rectangle 66"/>
              <p:cNvSpPr>
                <a:spLocks noChangeArrowheads="1"/>
              </p:cNvSpPr>
              <p:nvPr/>
            </p:nvSpPr>
            <p:spPr bwMode="auto">
              <a:xfrm>
                <a:off x="2517" y="1491"/>
                <a:ext cx="205" cy="47"/>
              </a:xfrm>
              <a:prstGeom prst="rect">
                <a:avLst/>
              </a:pr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2160" y="1491"/>
                <a:ext cx="205" cy="47"/>
              </a:xfrm>
              <a:custGeom>
                <a:avLst/>
                <a:gdLst>
                  <a:gd name="T0" fmla="*/ 0 w 205"/>
                  <a:gd name="T1" fmla="*/ 0 h 47"/>
                  <a:gd name="T2" fmla="*/ 205 w 205"/>
                  <a:gd name="T3" fmla="*/ 0 h 47"/>
                  <a:gd name="T4" fmla="*/ 205 w 205"/>
                  <a:gd name="T5" fmla="*/ 0 h 47"/>
                  <a:gd name="T6" fmla="*/ 205 w 205"/>
                  <a:gd name="T7" fmla="*/ 47 h 47"/>
                  <a:gd name="T8" fmla="*/ 205 w 205"/>
                  <a:gd name="T9" fmla="*/ 47 h 47"/>
                  <a:gd name="T10" fmla="*/ 0 w 205"/>
                  <a:gd name="T11" fmla="*/ 47 h 47"/>
                  <a:gd name="T12" fmla="*/ 0 w 205"/>
                  <a:gd name="T13" fmla="*/ 47 h 47"/>
                  <a:gd name="T14" fmla="*/ 0 w 205"/>
                  <a:gd name="T15" fmla="*/ 0 h 47"/>
                  <a:gd name="T16" fmla="*/ 0 w 205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47">
                    <a:moveTo>
                      <a:pt x="0" y="0"/>
                    </a:moveTo>
                    <a:lnTo>
                      <a:pt x="205" y="0"/>
                    </a:lnTo>
                    <a:lnTo>
                      <a:pt x="205" y="0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2517" y="1491"/>
                <a:ext cx="205" cy="47"/>
              </a:xfrm>
              <a:custGeom>
                <a:avLst/>
                <a:gdLst>
                  <a:gd name="T0" fmla="*/ 0 w 205"/>
                  <a:gd name="T1" fmla="*/ 0 h 47"/>
                  <a:gd name="T2" fmla="*/ 205 w 205"/>
                  <a:gd name="T3" fmla="*/ 0 h 47"/>
                  <a:gd name="T4" fmla="*/ 205 w 205"/>
                  <a:gd name="T5" fmla="*/ 0 h 47"/>
                  <a:gd name="T6" fmla="*/ 205 w 205"/>
                  <a:gd name="T7" fmla="*/ 47 h 47"/>
                  <a:gd name="T8" fmla="*/ 205 w 205"/>
                  <a:gd name="T9" fmla="*/ 47 h 47"/>
                  <a:gd name="T10" fmla="*/ 0 w 205"/>
                  <a:gd name="T11" fmla="*/ 47 h 47"/>
                  <a:gd name="T12" fmla="*/ 0 w 205"/>
                  <a:gd name="T13" fmla="*/ 47 h 47"/>
                  <a:gd name="T14" fmla="*/ 0 w 205"/>
                  <a:gd name="T15" fmla="*/ 0 h 47"/>
                  <a:gd name="T16" fmla="*/ 0 w 205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47">
                    <a:moveTo>
                      <a:pt x="0" y="0"/>
                    </a:moveTo>
                    <a:lnTo>
                      <a:pt x="205" y="0"/>
                    </a:lnTo>
                    <a:lnTo>
                      <a:pt x="205" y="0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70" name="Rectangle 69"/>
              <p:cNvSpPr>
                <a:spLocks noChangeArrowheads="1"/>
              </p:cNvSpPr>
              <p:nvPr/>
            </p:nvSpPr>
            <p:spPr bwMode="auto">
              <a:xfrm>
                <a:off x="2874" y="1491"/>
                <a:ext cx="205" cy="47"/>
              </a:xfrm>
              <a:prstGeom prst="rect">
                <a:avLst/>
              </a:pr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71" name="Rectangle 70"/>
              <p:cNvSpPr>
                <a:spLocks noChangeArrowheads="1"/>
              </p:cNvSpPr>
              <p:nvPr/>
            </p:nvSpPr>
            <p:spPr bwMode="auto">
              <a:xfrm>
                <a:off x="3232" y="1491"/>
                <a:ext cx="544" cy="47"/>
              </a:xfrm>
              <a:prstGeom prst="rect">
                <a:avLst/>
              </a:pr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2874" y="1491"/>
                <a:ext cx="205" cy="47"/>
              </a:xfrm>
              <a:custGeom>
                <a:avLst/>
                <a:gdLst>
                  <a:gd name="T0" fmla="*/ 0 w 205"/>
                  <a:gd name="T1" fmla="*/ 0 h 47"/>
                  <a:gd name="T2" fmla="*/ 205 w 205"/>
                  <a:gd name="T3" fmla="*/ 0 h 47"/>
                  <a:gd name="T4" fmla="*/ 205 w 205"/>
                  <a:gd name="T5" fmla="*/ 0 h 47"/>
                  <a:gd name="T6" fmla="*/ 205 w 205"/>
                  <a:gd name="T7" fmla="*/ 47 h 47"/>
                  <a:gd name="T8" fmla="*/ 205 w 205"/>
                  <a:gd name="T9" fmla="*/ 47 h 47"/>
                  <a:gd name="T10" fmla="*/ 0 w 205"/>
                  <a:gd name="T11" fmla="*/ 47 h 47"/>
                  <a:gd name="T12" fmla="*/ 0 w 205"/>
                  <a:gd name="T13" fmla="*/ 47 h 47"/>
                  <a:gd name="T14" fmla="*/ 0 w 205"/>
                  <a:gd name="T15" fmla="*/ 0 h 47"/>
                  <a:gd name="T16" fmla="*/ 0 w 205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47">
                    <a:moveTo>
                      <a:pt x="0" y="0"/>
                    </a:moveTo>
                    <a:lnTo>
                      <a:pt x="205" y="0"/>
                    </a:lnTo>
                    <a:lnTo>
                      <a:pt x="205" y="0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3232" y="1491"/>
                <a:ext cx="544" cy="47"/>
              </a:xfrm>
              <a:custGeom>
                <a:avLst/>
                <a:gdLst>
                  <a:gd name="T0" fmla="*/ 0 w 544"/>
                  <a:gd name="T1" fmla="*/ 0 h 47"/>
                  <a:gd name="T2" fmla="*/ 544 w 544"/>
                  <a:gd name="T3" fmla="*/ 0 h 47"/>
                  <a:gd name="T4" fmla="*/ 544 w 544"/>
                  <a:gd name="T5" fmla="*/ 0 h 47"/>
                  <a:gd name="T6" fmla="*/ 544 w 544"/>
                  <a:gd name="T7" fmla="*/ 47 h 47"/>
                  <a:gd name="T8" fmla="*/ 544 w 544"/>
                  <a:gd name="T9" fmla="*/ 47 h 47"/>
                  <a:gd name="T10" fmla="*/ 0 w 544"/>
                  <a:gd name="T11" fmla="*/ 47 h 47"/>
                  <a:gd name="T12" fmla="*/ 0 w 544"/>
                  <a:gd name="T13" fmla="*/ 47 h 47"/>
                  <a:gd name="T14" fmla="*/ 0 w 544"/>
                  <a:gd name="T15" fmla="*/ 0 h 47"/>
                  <a:gd name="T16" fmla="*/ 0 w 544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4" h="47">
                    <a:moveTo>
                      <a:pt x="0" y="0"/>
                    </a:moveTo>
                    <a:lnTo>
                      <a:pt x="544" y="0"/>
                    </a:lnTo>
                    <a:lnTo>
                      <a:pt x="544" y="0"/>
                    </a:lnTo>
                    <a:lnTo>
                      <a:pt x="544" y="47"/>
                    </a:lnTo>
                    <a:lnTo>
                      <a:pt x="544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</p:grp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1632" y="1680"/>
              <a:ext cx="1611" cy="229"/>
              <a:chOff x="2160" y="2123"/>
              <a:chExt cx="1611" cy="229"/>
            </a:xfrm>
          </p:grpSpPr>
          <p:sp>
            <p:nvSpPr>
              <p:cNvPr id="44" name="Rectangle 43"/>
              <p:cNvSpPr>
                <a:spLocks noChangeArrowheads="1"/>
              </p:cNvSpPr>
              <p:nvPr/>
            </p:nvSpPr>
            <p:spPr bwMode="auto">
              <a:xfrm>
                <a:off x="2160" y="2170"/>
                <a:ext cx="1611" cy="135"/>
              </a:xfrm>
              <a:prstGeom prst="rect">
                <a:avLst/>
              </a:prstGeom>
              <a:solidFill>
                <a:srgbClr val="FF9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45" name="Rectangle 44"/>
              <p:cNvSpPr>
                <a:spLocks noChangeArrowheads="1"/>
              </p:cNvSpPr>
              <p:nvPr/>
            </p:nvSpPr>
            <p:spPr bwMode="auto">
              <a:xfrm>
                <a:off x="2160" y="2123"/>
                <a:ext cx="205" cy="47"/>
              </a:xfrm>
              <a:prstGeom prst="rect">
                <a:avLst/>
              </a:prstGeom>
              <a:solidFill>
                <a:srgbClr val="FFF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>
                <a:off x="2160" y="2170"/>
                <a:ext cx="1611" cy="135"/>
              </a:xfrm>
              <a:custGeom>
                <a:avLst/>
                <a:gdLst>
                  <a:gd name="T0" fmla="*/ 0 w 1611"/>
                  <a:gd name="T1" fmla="*/ 0 h 135"/>
                  <a:gd name="T2" fmla="*/ 1611 w 1611"/>
                  <a:gd name="T3" fmla="*/ 0 h 135"/>
                  <a:gd name="T4" fmla="*/ 1611 w 1611"/>
                  <a:gd name="T5" fmla="*/ 0 h 135"/>
                  <a:gd name="T6" fmla="*/ 1611 w 1611"/>
                  <a:gd name="T7" fmla="*/ 135 h 135"/>
                  <a:gd name="T8" fmla="*/ 1611 w 1611"/>
                  <a:gd name="T9" fmla="*/ 135 h 135"/>
                  <a:gd name="T10" fmla="*/ 0 w 1611"/>
                  <a:gd name="T11" fmla="*/ 135 h 135"/>
                  <a:gd name="T12" fmla="*/ 0 w 1611"/>
                  <a:gd name="T13" fmla="*/ 135 h 135"/>
                  <a:gd name="T14" fmla="*/ 0 w 1611"/>
                  <a:gd name="T15" fmla="*/ 0 h 135"/>
                  <a:gd name="T16" fmla="*/ 0 w 1611"/>
                  <a:gd name="T1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1" h="135">
                    <a:moveTo>
                      <a:pt x="0" y="0"/>
                    </a:moveTo>
                    <a:lnTo>
                      <a:pt x="1611" y="0"/>
                    </a:lnTo>
                    <a:lnTo>
                      <a:pt x="1611" y="0"/>
                    </a:lnTo>
                    <a:lnTo>
                      <a:pt x="1611" y="135"/>
                    </a:lnTo>
                    <a:lnTo>
                      <a:pt x="1611" y="135"/>
                    </a:lnTo>
                    <a:lnTo>
                      <a:pt x="0" y="135"/>
                    </a:lnTo>
                    <a:lnTo>
                      <a:pt x="0" y="13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2160" y="2123"/>
                <a:ext cx="205" cy="47"/>
              </a:xfrm>
              <a:custGeom>
                <a:avLst/>
                <a:gdLst>
                  <a:gd name="T0" fmla="*/ 0 w 205"/>
                  <a:gd name="T1" fmla="*/ 0 h 47"/>
                  <a:gd name="T2" fmla="*/ 205 w 205"/>
                  <a:gd name="T3" fmla="*/ 0 h 47"/>
                  <a:gd name="T4" fmla="*/ 205 w 205"/>
                  <a:gd name="T5" fmla="*/ 0 h 47"/>
                  <a:gd name="T6" fmla="*/ 205 w 205"/>
                  <a:gd name="T7" fmla="*/ 47 h 47"/>
                  <a:gd name="T8" fmla="*/ 205 w 205"/>
                  <a:gd name="T9" fmla="*/ 47 h 47"/>
                  <a:gd name="T10" fmla="*/ 0 w 205"/>
                  <a:gd name="T11" fmla="*/ 47 h 47"/>
                  <a:gd name="T12" fmla="*/ 0 w 205"/>
                  <a:gd name="T13" fmla="*/ 47 h 47"/>
                  <a:gd name="T14" fmla="*/ 0 w 205"/>
                  <a:gd name="T15" fmla="*/ 0 h 47"/>
                  <a:gd name="T16" fmla="*/ 0 w 205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47">
                    <a:moveTo>
                      <a:pt x="0" y="0"/>
                    </a:moveTo>
                    <a:lnTo>
                      <a:pt x="205" y="0"/>
                    </a:lnTo>
                    <a:lnTo>
                      <a:pt x="205" y="0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48" name="Rectangle 47"/>
              <p:cNvSpPr>
                <a:spLocks noChangeArrowheads="1"/>
              </p:cNvSpPr>
              <p:nvPr/>
            </p:nvSpPr>
            <p:spPr bwMode="auto">
              <a:xfrm>
                <a:off x="2517" y="2123"/>
                <a:ext cx="205" cy="47"/>
              </a:xfrm>
              <a:prstGeom prst="rect">
                <a:avLst/>
              </a:prstGeom>
              <a:solidFill>
                <a:srgbClr val="FFF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49" name="Rectangle 48"/>
              <p:cNvSpPr>
                <a:spLocks noChangeArrowheads="1"/>
              </p:cNvSpPr>
              <p:nvPr/>
            </p:nvSpPr>
            <p:spPr bwMode="auto">
              <a:xfrm>
                <a:off x="2875" y="2123"/>
                <a:ext cx="205" cy="47"/>
              </a:xfrm>
              <a:prstGeom prst="rect">
                <a:avLst/>
              </a:prstGeom>
              <a:solidFill>
                <a:srgbClr val="FFF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2517" y="2123"/>
                <a:ext cx="205" cy="47"/>
              </a:xfrm>
              <a:custGeom>
                <a:avLst/>
                <a:gdLst>
                  <a:gd name="T0" fmla="*/ 0 w 205"/>
                  <a:gd name="T1" fmla="*/ 0 h 47"/>
                  <a:gd name="T2" fmla="*/ 205 w 205"/>
                  <a:gd name="T3" fmla="*/ 0 h 47"/>
                  <a:gd name="T4" fmla="*/ 205 w 205"/>
                  <a:gd name="T5" fmla="*/ 0 h 47"/>
                  <a:gd name="T6" fmla="*/ 205 w 205"/>
                  <a:gd name="T7" fmla="*/ 47 h 47"/>
                  <a:gd name="T8" fmla="*/ 205 w 205"/>
                  <a:gd name="T9" fmla="*/ 47 h 47"/>
                  <a:gd name="T10" fmla="*/ 0 w 205"/>
                  <a:gd name="T11" fmla="*/ 47 h 47"/>
                  <a:gd name="T12" fmla="*/ 0 w 205"/>
                  <a:gd name="T13" fmla="*/ 47 h 47"/>
                  <a:gd name="T14" fmla="*/ 0 w 205"/>
                  <a:gd name="T15" fmla="*/ 0 h 47"/>
                  <a:gd name="T16" fmla="*/ 0 w 205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47">
                    <a:moveTo>
                      <a:pt x="0" y="0"/>
                    </a:moveTo>
                    <a:lnTo>
                      <a:pt x="205" y="0"/>
                    </a:lnTo>
                    <a:lnTo>
                      <a:pt x="205" y="0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2875" y="2123"/>
                <a:ext cx="205" cy="47"/>
              </a:xfrm>
              <a:custGeom>
                <a:avLst/>
                <a:gdLst>
                  <a:gd name="T0" fmla="*/ 0 w 205"/>
                  <a:gd name="T1" fmla="*/ 0 h 47"/>
                  <a:gd name="T2" fmla="*/ 205 w 205"/>
                  <a:gd name="T3" fmla="*/ 0 h 47"/>
                  <a:gd name="T4" fmla="*/ 205 w 205"/>
                  <a:gd name="T5" fmla="*/ 0 h 47"/>
                  <a:gd name="T6" fmla="*/ 205 w 205"/>
                  <a:gd name="T7" fmla="*/ 47 h 47"/>
                  <a:gd name="T8" fmla="*/ 205 w 205"/>
                  <a:gd name="T9" fmla="*/ 47 h 47"/>
                  <a:gd name="T10" fmla="*/ 0 w 205"/>
                  <a:gd name="T11" fmla="*/ 47 h 47"/>
                  <a:gd name="T12" fmla="*/ 0 w 205"/>
                  <a:gd name="T13" fmla="*/ 47 h 47"/>
                  <a:gd name="T14" fmla="*/ 0 w 205"/>
                  <a:gd name="T15" fmla="*/ 0 h 47"/>
                  <a:gd name="T16" fmla="*/ 0 w 205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47">
                    <a:moveTo>
                      <a:pt x="0" y="0"/>
                    </a:moveTo>
                    <a:lnTo>
                      <a:pt x="205" y="0"/>
                    </a:lnTo>
                    <a:lnTo>
                      <a:pt x="205" y="0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52" name="Rectangle 51"/>
              <p:cNvSpPr>
                <a:spLocks noChangeArrowheads="1"/>
              </p:cNvSpPr>
              <p:nvPr/>
            </p:nvSpPr>
            <p:spPr bwMode="auto">
              <a:xfrm>
                <a:off x="3232" y="2123"/>
                <a:ext cx="539" cy="47"/>
              </a:xfrm>
              <a:prstGeom prst="rect">
                <a:avLst/>
              </a:prstGeom>
              <a:solidFill>
                <a:srgbClr val="FFF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3232" y="2123"/>
                <a:ext cx="539" cy="47"/>
              </a:xfrm>
              <a:custGeom>
                <a:avLst/>
                <a:gdLst>
                  <a:gd name="T0" fmla="*/ 0 w 539"/>
                  <a:gd name="T1" fmla="*/ 0 h 47"/>
                  <a:gd name="T2" fmla="*/ 539 w 539"/>
                  <a:gd name="T3" fmla="*/ 0 h 47"/>
                  <a:gd name="T4" fmla="*/ 539 w 539"/>
                  <a:gd name="T5" fmla="*/ 0 h 47"/>
                  <a:gd name="T6" fmla="*/ 539 w 539"/>
                  <a:gd name="T7" fmla="*/ 47 h 47"/>
                  <a:gd name="T8" fmla="*/ 539 w 539"/>
                  <a:gd name="T9" fmla="*/ 47 h 47"/>
                  <a:gd name="T10" fmla="*/ 0 w 539"/>
                  <a:gd name="T11" fmla="*/ 47 h 47"/>
                  <a:gd name="T12" fmla="*/ 0 w 539"/>
                  <a:gd name="T13" fmla="*/ 47 h 47"/>
                  <a:gd name="T14" fmla="*/ 0 w 539"/>
                  <a:gd name="T15" fmla="*/ 0 h 47"/>
                  <a:gd name="T16" fmla="*/ 0 w 539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9" h="47">
                    <a:moveTo>
                      <a:pt x="0" y="0"/>
                    </a:moveTo>
                    <a:lnTo>
                      <a:pt x="539" y="0"/>
                    </a:lnTo>
                    <a:lnTo>
                      <a:pt x="539" y="0"/>
                    </a:lnTo>
                    <a:lnTo>
                      <a:pt x="539" y="47"/>
                    </a:lnTo>
                    <a:lnTo>
                      <a:pt x="539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54" name="Rectangle 53"/>
              <p:cNvSpPr>
                <a:spLocks noChangeArrowheads="1"/>
              </p:cNvSpPr>
              <p:nvPr/>
            </p:nvSpPr>
            <p:spPr bwMode="auto">
              <a:xfrm>
                <a:off x="2160" y="2305"/>
                <a:ext cx="1611" cy="47"/>
              </a:xfrm>
              <a:prstGeom prst="rect">
                <a:avLst/>
              </a:prstGeom>
              <a:solidFill>
                <a:srgbClr val="FFF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2160" y="2305"/>
                <a:ext cx="1611" cy="47"/>
              </a:xfrm>
              <a:custGeom>
                <a:avLst/>
                <a:gdLst>
                  <a:gd name="T0" fmla="*/ 0 w 539"/>
                  <a:gd name="T1" fmla="*/ 0 h 47"/>
                  <a:gd name="T2" fmla="*/ 539 w 539"/>
                  <a:gd name="T3" fmla="*/ 0 h 47"/>
                  <a:gd name="T4" fmla="*/ 539 w 539"/>
                  <a:gd name="T5" fmla="*/ 0 h 47"/>
                  <a:gd name="T6" fmla="*/ 539 w 539"/>
                  <a:gd name="T7" fmla="*/ 47 h 47"/>
                  <a:gd name="T8" fmla="*/ 539 w 539"/>
                  <a:gd name="T9" fmla="*/ 47 h 47"/>
                  <a:gd name="T10" fmla="*/ 0 w 539"/>
                  <a:gd name="T11" fmla="*/ 47 h 47"/>
                  <a:gd name="T12" fmla="*/ 0 w 539"/>
                  <a:gd name="T13" fmla="*/ 47 h 47"/>
                  <a:gd name="T14" fmla="*/ 0 w 539"/>
                  <a:gd name="T15" fmla="*/ 0 h 47"/>
                  <a:gd name="T16" fmla="*/ 0 w 539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9" h="47">
                    <a:moveTo>
                      <a:pt x="0" y="0"/>
                    </a:moveTo>
                    <a:lnTo>
                      <a:pt x="539" y="0"/>
                    </a:lnTo>
                    <a:lnTo>
                      <a:pt x="539" y="0"/>
                    </a:lnTo>
                    <a:lnTo>
                      <a:pt x="539" y="47"/>
                    </a:lnTo>
                    <a:lnTo>
                      <a:pt x="539" y="4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kern="1200"/>
              </a:p>
            </p:txBody>
          </p:sp>
        </p:grpSp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1611" y="2112"/>
              <a:ext cx="1613" cy="224"/>
              <a:chOff x="1611" y="2112"/>
              <a:chExt cx="1613" cy="224"/>
            </a:xfrm>
          </p:grpSpPr>
          <p:grpSp>
            <p:nvGrpSpPr>
              <p:cNvPr id="33" name="Group 32"/>
              <p:cNvGrpSpPr>
                <a:grpSpLocks/>
              </p:cNvGrpSpPr>
              <p:nvPr/>
            </p:nvGrpSpPr>
            <p:grpSpPr bwMode="auto">
              <a:xfrm>
                <a:off x="1616" y="2112"/>
                <a:ext cx="1608" cy="48"/>
                <a:chOff x="1616" y="2112"/>
                <a:chExt cx="1608" cy="48"/>
              </a:xfrm>
            </p:grpSpPr>
            <p:sp>
              <p:nvSpPr>
                <p:cNvPr id="40" name="Rectangle 39"/>
                <p:cNvSpPr>
                  <a:spLocks noChangeArrowheads="1"/>
                </p:cNvSpPr>
                <p:nvPr/>
              </p:nvSpPr>
              <p:spPr bwMode="auto">
                <a:xfrm>
                  <a:off x="1616" y="2112"/>
                  <a:ext cx="208" cy="48"/>
                </a:xfrm>
                <a:prstGeom prst="rect">
                  <a:avLst/>
                </a:prstGeom>
                <a:solidFill>
                  <a:srgbClr val="FFE62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41" name="Rectangle 40"/>
                <p:cNvSpPr>
                  <a:spLocks noChangeArrowheads="1"/>
                </p:cNvSpPr>
                <p:nvPr/>
              </p:nvSpPr>
              <p:spPr bwMode="auto">
                <a:xfrm>
                  <a:off x="1964" y="2112"/>
                  <a:ext cx="208" cy="48"/>
                </a:xfrm>
                <a:prstGeom prst="rect">
                  <a:avLst/>
                </a:prstGeom>
                <a:solidFill>
                  <a:srgbClr val="FFE62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42" name="Rectangle 41"/>
                <p:cNvSpPr>
                  <a:spLocks noChangeArrowheads="1"/>
                </p:cNvSpPr>
                <p:nvPr/>
              </p:nvSpPr>
              <p:spPr bwMode="auto">
                <a:xfrm>
                  <a:off x="2312" y="2112"/>
                  <a:ext cx="208" cy="48"/>
                </a:xfrm>
                <a:prstGeom prst="rect">
                  <a:avLst/>
                </a:prstGeom>
                <a:solidFill>
                  <a:srgbClr val="FFE62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43" name="Rectangle 42"/>
                <p:cNvSpPr>
                  <a:spLocks noChangeArrowheads="1"/>
                </p:cNvSpPr>
                <p:nvPr/>
              </p:nvSpPr>
              <p:spPr bwMode="auto">
                <a:xfrm>
                  <a:off x="2688" y="2112"/>
                  <a:ext cx="536" cy="47"/>
                </a:xfrm>
                <a:prstGeom prst="rect">
                  <a:avLst/>
                </a:prstGeom>
                <a:solidFill>
                  <a:srgbClr val="FFE62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</p:grpSp>
          <p:grpSp>
            <p:nvGrpSpPr>
              <p:cNvPr id="34" name="Group 33"/>
              <p:cNvGrpSpPr>
                <a:grpSpLocks/>
              </p:cNvGrpSpPr>
              <p:nvPr/>
            </p:nvGrpSpPr>
            <p:grpSpPr bwMode="auto">
              <a:xfrm>
                <a:off x="1613" y="2152"/>
                <a:ext cx="1611" cy="131"/>
                <a:chOff x="1613" y="2152"/>
                <a:chExt cx="1611" cy="131"/>
              </a:xfrm>
            </p:grpSpPr>
            <p:sp>
              <p:nvSpPr>
                <p:cNvPr id="36" name="Freeform 35"/>
                <p:cNvSpPr>
                  <a:spLocks/>
                </p:cNvSpPr>
                <p:nvPr/>
              </p:nvSpPr>
              <p:spPr bwMode="auto">
                <a:xfrm>
                  <a:off x="1613" y="2157"/>
                  <a:ext cx="232" cy="126"/>
                </a:xfrm>
                <a:custGeom>
                  <a:avLst/>
                  <a:gdLst>
                    <a:gd name="T0" fmla="*/ 21 w 237"/>
                    <a:gd name="T1" fmla="*/ 3 h 126"/>
                    <a:gd name="T2" fmla="*/ 213 w 237"/>
                    <a:gd name="T3" fmla="*/ 3 h 126"/>
                    <a:gd name="T4" fmla="*/ 237 w 237"/>
                    <a:gd name="T5" fmla="*/ 126 h 126"/>
                    <a:gd name="T6" fmla="*/ 0 w 237"/>
                    <a:gd name="T7" fmla="*/ 126 h 126"/>
                    <a:gd name="T8" fmla="*/ 0 w 237"/>
                    <a:gd name="T9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7" h="126">
                      <a:moveTo>
                        <a:pt x="21" y="3"/>
                      </a:moveTo>
                      <a:lnTo>
                        <a:pt x="213" y="3"/>
                      </a:lnTo>
                      <a:lnTo>
                        <a:pt x="237" y="126"/>
                      </a:lnTo>
                      <a:lnTo>
                        <a:pt x="0" y="12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37" name="Freeform 36"/>
                <p:cNvSpPr>
                  <a:spLocks/>
                </p:cNvSpPr>
                <p:nvPr/>
              </p:nvSpPr>
              <p:spPr bwMode="auto">
                <a:xfrm>
                  <a:off x="1939" y="2157"/>
                  <a:ext cx="264" cy="120"/>
                </a:xfrm>
                <a:custGeom>
                  <a:avLst/>
                  <a:gdLst>
                    <a:gd name="T0" fmla="*/ 24 w 264"/>
                    <a:gd name="T1" fmla="*/ 0 h 120"/>
                    <a:gd name="T2" fmla="*/ 234 w 264"/>
                    <a:gd name="T3" fmla="*/ 6 h 120"/>
                    <a:gd name="T4" fmla="*/ 264 w 264"/>
                    <a:gd name="T5" fmla="*/ 120 h 120"/>
                    <a:gd name="T6" fmla="*/ 0 w 264"/>
                    <a:gd name="T7" fmla="*/ 120 h 120"/>
                    <a:gd name="T8" fmla="*/ 24 w 264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4" h="120">
                      <a:moveTo>
                        <a:pt x="24" y="0"/>
                      </a:moveTo>
                      <a:lnTo>
                        <a:pt x="234" y="6"/>
                      </a:lnTo>
                      <a:lnTo>
                        <a:pt x="264" y="120"/>
                      </a:lnTo>
                      <a:lnTo>
                        <a:pt x="0" y="12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38" name="Freeform 37"/>
                <p:cNvSpPr>
                  <a:spLocks/>
                </p:cNvSpPr>
                <p:nvPr/>
              </p:nvSpPr>
              <p:spPr bwMode="auto">
                <a:xfrm>
                  <a:off x="2289" y="2160"/>
                  <a:ext cx="264" cy="120"/>
                </a:xfrm>
                <a:custGeom>
                  <a:avLst/>
                  <a:gdLst>
                    <a:gd name="T0" fmla="*/ 24 w 264"/>
                    <a:gd name="T1" fmla="*/ 0 h 120"/>
                    <a:gd name="T2" fmla="*/ 234 w 264"/>
                    <a:gd name="T3" fmla="*/ 6 h 120"/>
                    <a:gd name="T4" fmla="*/ 264 w 264"/>
                    <a:gd name="T5" fmla="*/ 120 h 120"/>
                    <a:gd name="T6" fmla="*/ 0 w 264"/>
                    <a:gd name="T7" fmla="*/ 120 h 120"/>
                    <a:gd name="T8" fmla="*/ 24 w 264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4" h="120">
                      <a:moveTo>
                        <a:pt x="24" y="0"/>
                      </a:moveTo>
                      <a:lnTo>
                        <a:pt x="234" y="6"/>
                      </a:lnTo>
                      <a:lnTo>
                        <a:pt x="264" y="120"/>
                      </a:lnTo>
                      <a:lnTo>
                        <a:pt x="0" y="12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39" name="Freeform 38"/>
                <p:cNvSpPr>
                  <a:spLocks/>
                </p:cNvSpPr>
                <p:nvPr/>
              </p:nvSpPr>
              <p:spPr bwMode="auto">
                <a:xfrm>
                  <a:off x="2656" y="2152"/>
                  <a:ext cx="568" cy="128"/>
                </a:xfrm>
                <a:custGeom>
                  <a:avLst/>
                  <a:gdLst>
                    <a:gd name="T0" fmla="*/ 0 w 568"/>
                    <a:gd name="T1" fmla="*/ 123 h 128"/>
                    <a:gd name="T2" fmla="*/ 32 w 568"/>
                    <a:gd name="T3" fmla="*/ 0 h 128"/>
                    <a:gd name="T4" fmla="*/ 568 w 568"/>
                    <a:gd name="T5" fmla="*/ 3 h 128"/>
                    <a:gd name="T6" fmla="*/ 568 w 568"/>
                    <a:gd name="T7" fmla="*/ 128 h 128"/>
                    <a:gd name="T8" fmla="*/ 0 w 568"/>
                    <a:gd name="T9" fmla="*/ 123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8" h="128">
                      <a:moveTo>
                        <a:pt x="0" y="123"/>
                      </a:moveTo>
                      <a:lnTo>
                        <a:pt x="32" y="0"/>
                      </a:lnTo>
                      <a:lnTo>
                        <a:pt x="568" y="3"/>
                      </a:lnTo>
                      <a:lnTo>
                        <a:pt x="568" y="128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</p:grpSp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1611" y="2280"/>
                <a:ext cx="1613" cy="56"/>
              </a:xfrm>
              <a:prstGeom prst="rect">
                <a:avLst/>
              </a:prstGeom>
              <a:solidFill>
                <a:srgbClr val="FFE62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/>
              </a:p>
            </p:txBody>
          </p:sp>
        </p:grp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1616" y="2518"/>
              <a:ext cx="1615" cy="173"/>
              <a:chOff x="1616" y="2518"/>
              <a:chExt cx="1615" cy="173"/>
            </a:xfrm>
          </p:grpSpPr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1619" y="2518"/>
                <a:ext cx="199" cy="25"/>
              </a:xfrm>
              <a:prstGeom prst="rect">
                <a:avLst/>
              </a:prstGeom>
              <a:solidFill>
                <a:srgbClr val="FFE62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/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2691" y="2518"/>
                <a:ext cx="536" cy="24"/>
              </a:xfrm>
              <a:prstGeom prst="rect">
                <a:avLst/>
              </a:prstGeom>
              <a:solidFill>
                <a:srgbClr val="FFE62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/>
              </a:p>
            </p:txBody>
          </p:sp>
          <p:grpSp>
            <p:nvGrpSpPr>
              <p:cNvPr id="20" name="Group 19"/>
              <p:cNvGrpSpPr>
                <a:grpSpLocks/>
              </p:cNvGrpSpPr>
              <p:nvPr/>
            </p:nvGrpSpPr>
            <p:grpSpPr bwMode="auto">
              <a:xfrm>
                <a:off x="1616" y="2536"/>
                <a:ext cx="1611" cy="131"/>
                <a:chOff x="1613" y="2152"/>
                <a:chExt cx="1611" cy="131"/>
              </a:xfrm>
            </p:grpSpPr>
            <p:sp>
              <p:nvSpPr>
                <p:cNvPr id="29" name="Freeform 28"/>
                <p:cNvSpPr>
                  <a:spLocks/>
                </p:cNvSpPr>
                <p:nvPr/>
              </p:nvSpPr>
              <p:spPr bwMode="auto">
                <a:xfrm>
                  <a:off x="1613" y="2157"/>
                  <a:ext cx="232" cy="126"/>
                </a:xfrm>
                <a:custGeom>
                  <a:avLst/>
                  <a:gdLst>
                    <a:gd name="T0" fmla="*/ 21 w 237"/>
                    <a:gd name="T1" fmla="*/ 3 h 126"/>
                    <a:gd name="T2" fmla="*/ 213 w 237"/>
                    <a:gd name="T3" fmla="*/ 3 h 126"/>
                    <a:gd name="T4" fmla="*/ 237 w 237"/>
                    <a:gd name="T5" fmla="*/ 126 h 126"/>
                    <a:gd name="T6" fmla="*/ 0 w 237"/>
                    <a:gd name="T7" fmla="*/ 126 h 126"/>
                    <a:gd name="T8" fmla="*/ 0 w 237"/>
                    <a:gd name="T9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7" h="126">
                      <a:moveTo>
                        <a:pt x="21" y="3"/>
                      </a:moveTo>
                      <a:lnTo>
                        <a:pt x="213" y="3"/>
                      </a:lnTo>
                      <a:lnTo>
                        <a:pt x="237" y="126"/>
                      </a:lnTo>
                      <a:lnTo>
                        <a:pt x="0" y="12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30" name="Freeform 29"/>
                <p:cNvSpPr>
                  <a:spLocks/>
                </p:cNvSpPr>
                <p:nvPr/>
              </p:nvSpPr>
              <p:spPr bwMode="auto">
                <a:xfrm>
                  <a:off x="1939" y="2157"/>
                  <a:ext cx="264" cy="120"/>
                </a:xfrm>
                <a:custGeom>
                  <a:avLst/>
                  <a:gdLst>
                    <a:gd name="T0" fmla="*/ 24 w 264"/>
                    <a:gd name="T1" fmla="*/ 0 h 120"/>
                    <a:gd name="T2" fmla="*/ 234 w 264"/>
                    <a:gd name="T3" fmla="*/ 6 h 120"/>
                    <a:gd name="T4" fmla="*/ 264 w 264"/>
                    <a:gd name="T5" fmla="*/ 120 h 120"/>
                    <a:gd name="T6" fmla="*/ 0 w 264"/>
                    <a:gd name="T7" fmla="*/ 120 h 120"/>
                    <a:gd name="T8" fmla="*/ 24 w 264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4" h="120">
                      <a:moveTo>
                        <a:pt x="24" y="0"/>
                      </a:moveTo>
                      <a:lnTo>
                        <a:pt x="234" y="6"/>
                      </a:lnTo>
                      <a:lnTo>
                        <a:pt x="264" y="120"/>
                      </a:lnTo>
                      <a:lnTo>
                        <a:pt x="0" y="12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31" name="Freeform 30"/>
                <p:cNvSpPr>
                  <a:spLocks/>
                </p:cNvSpPr>
                <p:nvPr/>
              </p:nvSpPr>
              <p:spPr bwMode="auto">
                <a:xfrm>
                  <a:off x="2289" y="2160"/>
                  <a:ext cx="264" cy="120"/>
                </a:xfrm>
                <a:custGeom>
                  <a:avLst/>
                  <a:gdLst>
                    <a:gd name="T0" fmla="*/ 24 w 264"/>
                    <a:gd name="T1" fmla="*/ 0 h 120"/>
                    <a:gd name="T2" fmla="*/ 234 w 264"/>
                    <a:gd name="T3" fmla="*/ 6 h 120"/>
                    <a:gd name="T4" fmla="*/ 264 w 264"/>
                    <a:gd name="T5" fmla="*/ 120 h 120"/>
                    <a:gd name="T6" fmla="*/ 0 w 264"/>
                    <a:gd name="T7" fmla="*/ 120 h 120"/>
                    <a:gd name="T8" fmla="*/ 24 w 264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4" h="120">
                      <a:moveTo>
                        <a:pt x="24" y="0"/>
                      </a:moveTo>
                      <a:lnTo>
                        <a:pt x="234" y="6"/>
                      </a:lnTo>
                      <a:lnTo>
                        <a:pt x="264" y="120"/>
                      </a:lnTo>
                      <a:lnTo>
                        <a:pt x="0" y="12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>
                  <a:off x="2656" y="2152"/>
                  <a:ext cx="568" cy="128"/>
                </a:xfrm>
                <a:custGeom>
                  <a:avLst/>
                  <a:gdLst>
                    <a:gd name="T0" fmla="*/ 0 w 568"/>
                    <a:gd name="T1" fmla="*/ 123 h 128"/>
                    <a:gd name="T2" fmla="*/ 32 w 568"/>
                    <a:gd name="T3" fmla="*/ 0 h 128"/>
                    <a:gd name="T4" fmla="*/ 568 w 568"/>
                    <a:gd name="T5" fmla="*/ 3 h 128"/>
                    <a:gd name="T6" fmla="*/ 568 w 568"/>
                    <a:gd name="T7" fmla="*/ 128 h 128"/>
                    <a:gd name="T8" fmla="*/ 0 w 568"/>
                    <a:gd name="T9" fmla="*/ 123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8" h="128">
                      <a:moveTo>
                        <a:pt x="0" y="123"/>
                      </a:moveTo>
                      <a:lnTo>
                        <a:pt x="32" y="0"/>
                      </a:lnTo>
                      <a:lnTo>
                        <a:pt x="568" y="3"/>
                      </a:lnTo>
                      <a:lnTo>
                        <a:pt x="568" y="128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</p:grp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1617" y="2663"/>
                <a:ext cx="227" cy="25"/>
              </a:xfrm>
              <a:prstGeom prst="rect">
                <a:avLst/>
              </a:prstGeom>
              <a:solidFill>
                <a:srgbClr val="FFE62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/>
              </a:p>
            </p:txBody>
          </p:sp>
          <p:grpSp>
            <p:nvGrpSpPr>
              <p:cNvPr id="22" name="Group 21"/>
              <p:cNvGrpSpPr>
                <a:grpSpLocks/>
              </p:cNvGrpSpPr>
              <p:nvPr/>
            </p:nvGrpSpPr>
            <p:grpSpPr bwMode="auto">
              <a:xfrm>
                <a:off x="1950" y="2518"/>
                <a:ext cx="249" cy="171"/>
                <a:chOff x="1950" y="2518"/>
                <a:chExt cx="249" cy="171"/>
              </a:xfrm>
            </p:grpSpPr>
            <p:sp>
              <p:nvSpPr>
                <p:cNvPr id="27" name="Rectangle 26"/>
                <p:cNvSpPr>
                  <a:spLocks noChangeArrowheads="1"/>
                </p:cNvSpPr>
                <p:nvPr/>
              </p:nvSpPr>
              <p:spPr bwMode="auto">
                <a:xfrm>
                  <a:off x="1970" y="2518"/>
                  <a:ext cx="199" cy="25"/>
                </a:xfrm>
                <a:prstGeom prst="rect">
                  <a:avLst/>
                </a:prstGeom>
                <a:solidFill>
                  <a:srgbClr val="FFE62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28" name="Rectangle 27"/>
                <p:cNvSpPr>
                  <a:spLocks noChangeArrowheads="1"/>
                </p:cNvSpPr>
                <p:nvPr/>
              </p:nvSpPr>
              <p:spPr bwMode="auto">
                <a:xfrm>
                  <a:off x="1950" y="2664"/>
                  <a:ext cx="249" cy="25"/>
                </a:xfrm>
                <a:prstGeom prst="rect">
                  <a:avLst/>
                </a:prstGeom>
                <a:solidFill>
                  <a:srgbClr val="FFE62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GB" sz="1400" i="0" kern="1200"/>
                    <a:t> </a:t>
                  </a:r>
                </a:p>
              </p:txBody>
            </p:sp>
          </p:grpSp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2301" y="2520"/>
                <a:ext cx="249" cy="171"/>
                <a:chOff x="1950" y="2518"/>
                <a:chExt cx="249" cy="171"/>
              </a:xfrm>
            </p:grpSpPr>
            <p:sp>
              <p:nvSpPr>
                <p:cNvPr id="25" name="Rectangle 24"/>
                <p:cNvSpPr>
                  <a:spLocks noChangeArrowheads="1"/>
                </p:cNvSpPr>
                <p:nvPr/>
              </p:nvSpPr>
              <p:spPr bwMode="auto">
                <a:xfrm>
                  <a:off x="1970" y="2518"/>
                  <a:ext cx="199" cy="25"/>
                </a:xfrm>
                <a:prstGeom prst="rect">
                  <a:avLst/>
                </a:prstGeom>
                <a:solidFill>
                  <a:srgbClr val="FFE62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/>
                </a:p>
              </p:txBody>
            </p:sp>
            <p:sp>
              <p:nvSpPr>
                <p:cNvPr id="26" name="Rectangle 25"/>
                <p:cNvSpPr>
                  <a:spLocks noChangeArrowheads="1"/>
                </p:cNvSpPr>
                <p:nvPr/>
              </p:nvSpPr>
              <p:spPr bwMode="auto">
                <a:xfrm>
                  <a:off x="1950" y="2664"/>
                  <a:ext cx="249" cy="25"/>
                </a:xfrm>
                <a:prstGeom prst="rect">
                  <a:avLst/>
                </a:prstGeom>
                <a:solidFill>
                  <a:srgbClr val="FFE62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GB" sz="1400" i="0" kern="1200"/>
                    <a:t> </a:t>
                  </a:r>
                </a:p>
              </p:txBody>
            </p:sp>
          </p:grp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2664" y="2662"/>
                <a:ext cx="567" cy="24"/>
              </a:xfrm>
              <a:prstGeom prst="rect">
                <a:avLst/>
              </a:prstGeom>
              <a:solidFill>
                <a:srgbClr val="FFE62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400348" y="762476"/>
            <a:ext cx="36086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SINGLE MASK PHOTOLITOGRAPHY</a:t>
            </a:r>
          </a:p>
          <a:p>
            <a:r>
              <a:rPr lang="en-US" sz="1600" dirty="0" smtClean="0"/>
              <a:t>R. De Oliveira, CERN EP-DT-EF</a:t>
            </a:r>
            <a:endParaRPr lang="en-US" sz="1600" dirty="0"/>
          </a:p>
        </p:txBody>
      </p:sp>
      <p:sp>
        <p:nvSpPr>
          <p:cNvPr id="74" name="Text Box 71"/>
          <p:cNvSpPr txBox="1">
            <a:spLocks noChangeArrowheads="1"/>
          </p:cNvSpPr>
          <p:nvPr/>
        </p:nvSpPr>
        <p:spPr bwMode="auto">
          <a:xfrm>
            <a:off x="4488112" y="5793371"/>
            <a:ext cx="4113992" cy="307777"/>
          </a:xfrm>
          <a:prstGeom prst="rect">
            <a:avLst/>
          </a:prstGeom>
          <a:solidFill>
            <a:srgbClr val="EBF1DE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 kern="1200" dirty="0"/>
              <a:t>M. </a:t>
            </a:r>
            <a:r>
              <a:rPr lang="en-US" sz="1400" i="1" kern="1200" dirty="0" err="1"/>
              <a:t>Alfonsi</a:t>
            </a:r>
            <a:r>
              <a:rPr lang="en-US" sz="1400" i="1" kern="1200" dirty="0"/>
              <a:t> et al, </a:t>
            </a:r>
            <a:r>
              <a:rPr lang="en-US" sz="1400" i="1" kern="1200" dirty="0" err="1" smtClean="0"/>
              <a:t>Nucl</a:t>
            </a:r>
            <a:r>
              <a:rPr lang="en-US" sz="1400" i="1" kern="1200" dirty="0"/>
              <a:t>. Instr. </a:t>
            </a:r>
            <a:r>
              <a:rPr lang="en-US" sz="1400" i="1" kern="1200" dirty="0" smtClean="0"/>
              <a:t>and </a:t>
            </a:r>
            <a:r>
              <a:rPr lang="en-US" sz="1400" i="1" kern="1200" dirty="0"/>
              <a:t>Meth. </a:t>
            </a:r>
            <a:r>
              <a:rPr lang="en-US" sz="1400" i="1" kern="1200" dirty="0" smtClean="0"/>
              <a:t>A617(2010)151 </a:t>
            </a:r>
            <a:endParaRPr lang="en-US" sz="1400" i="1" kern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39769" y="1931764"/>
            <a:ext cx="1326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Cu-clad Kapton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39769" y="2468435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Single mask</a:t>
            </a:r>
          </a:p>
          <a:p>
            <a:r>
              <a:rPr lang="en-US" sz="1400" dirty="0" smtClean="0"/>
              <a:t>Photoresist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39769" y="3275586"/>
            <a:ext cx="967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Cu etching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39769" y="3883624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Kapton etching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39769" y="4400447"/>
            <a:ext cx="1544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Second Cu etching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624474" y="2099103"/>
            <a:ext cx="24698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“CYLINDRICAL” HOLES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62145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5333" y="1023067"/>
            <a:ext cx="4454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DISMOUNTABLE MECHANICAL ASSEMBLY</a:t>
            </a:r>
          </a:p>
          <a:p>
            <a:r>
              <a:rPr lang="en-US" sz="1600" dirty="0" smtClean="0"/>
              <a:t>EDGE STRETCHED GEM FOILS</a:t>
            </a:r>
          </a:p>
          <a:p>
            <a:r>
              <a:rPr lang="en-US" sz="1600" dirty="0" smtClean="0"/>
              <a:t>CERN-INFN-BONN</a:t>
            </a:r>
            <a:endParaRPr lang="en-US" sz="16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47268" y="92940"/>
            <a:ext cx="7933759" cy="35771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400" i="1" kern="120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dirty="0" smtClean="0">
                <a:solidFill>
                  <a:srgbClr val="FFFFFF"/>
                </a:solidFill>
                <a:latin typeface="+mn-lt"/>
              </a:rPr>
              <a:t>CMS HIGH-</a:t>
            </a:r>
            <a:r>
              <a:rPr lang="en-US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 MUON DETECTOR UPGRADE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35432" y="1125696"/>
            <a:ext cx="39507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GEM MODULES: 100-120 cm x 22-45 cm</a:t>
            </a:r>
          </a:p>
          <a:p>
            <a:r>
              <a:rPr lang="en-US" sz="1600" dirty="0" smtClean="0"/>
              <a:t>36 SUPERCHAMBERS IN EACH ENDCAP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155" y="2682871"/>
            <a:ext cx="3692071" cy="23642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311" y="1710472"/>
            <a:ext cx="4413842" cy="40760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23355" y="5957435"/>
            <a:ext cx="3647023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B. </a:t>
            </a:r>
            <a:r>
              <a:rPr lang="en-US" sz="1400" i="1" dirty="0" err="1" smtClean="0"/>
              <a:t>Dorney</a:t>
            </a:r>
            <a:r>
              <a:rPr lang="en-US" sz="1400" i="1" dirty="0" smtClean="0"/>
              <a:t>, MPGD WORKSHOP (Trieste 2015) 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30200" y="2102867"/>
            <a:ext cx="4159011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M. </a:t>
            </a:r>
            <a:r>
              <a:rPr lang="en-US" sz="1400" i="1" dirty="0" err="1" smtClean="0"/>
              <a:t>Alfonsi</a:t>
            </a:r>
            <a:r>
              <a:rPr lang="en-US" sz="1400" i="1" dirty="0" smtClean="0"/>
              <a:t> et al, </a:t>
            </a:r>
            <a:r>
              <a:rPr lang="en-US" sz="1400" i="1" dirty="0" err="1" smtClean="0"/>
              <a:t>Nucl</a:t>
            </a:r>
            <a:r>
              <a:rPr lang="en-US" sz="1400" i="1" dirty="0" smtClean="0"/>
              <a:t>. Instr. and Meth. A617(2010)151 </a:t>
            </a:r>
            <a:endParaRPr lang="en-US" sz="1400" i="1" dirty="0"/>
          </a:p>
        </p:txBody>
      </p:sp>
      <p:sp>
        <p:nvSpPr>
          <p:cNvPr id="9" name="Rectangle 8"/>
          <p:cNvSpPr/>
          <p:nvPr/>
        </p:nvSpPr>
        <p:spPr>
          <a:xfrm>
            <a:off x="330200" y="5434215"/>
            <a:ext cx="3166460" cy="523220"/>
          </a:xfrm>
          <a:prstGeom prst="rect">
            <a:avLst/>
          </a:prstGeom>
          <a:solidFill>
            <a:srgbClr val="D7E4BD"/>
          </a:solidFill>
        </p:spPr>
        <p:txBody>
          <a:bodyPr wrap="square">
            <a:spAutoFit/>
          </a:bodyPr>
          <a:lstStyle/>
          <a:p>
            <a:r>
              <a:rPr lang="en-US" sz="1400" i="1" kern="1200" dirty="0" smtClean="0"/>
              <a:t>D</a:t>
            </a:r>
            <a:r>
              <a:rPr lang="en-US" sz="1400" i="1" kern="1200" dirty="0"/>
              <a:t>. </a:t>
            </a:r>
            <a:r>
              <a:rPr lang="en-US" sz="1400" i="1" kern="1200" dirty="0" err="1" smtClean="0"/>
              <a:t>Abbaneo</a:t>
            </a:r>
            <a:r>
              <a:rPr lang="en-US" sz="1400" i="1" kern="1200" dirty="0" smtClean="0"/>
              <a:t> et </a:t>
            </a:r>
            <a:r>
              <a:rPr lang="en-US" sz="1400" i="1" kern="1200" dirty="0"/>
              <a:t>al, </a:t>
            </a:r>
            <a:endParaRPr lang="en-US" sz="1400" i="1" kern="1200" dirty="0" smtClean="0"/>
          </a:p>
          <a:p>
            <a:r>
              <a:rPr lang="en-US" sz="1400" i="1" kern="1200" dirty="0" err="1" smtClean="0"/>
              <a:t>Nucl</a:t>
            </a:r>
            <a:r>
              <a:rPr lang="en-US" sz="1400" i="1" kern="1200" dirty="0"/>
              <a:t>. Instr. and Meth. A732 (2013) 203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73337" y="653735"/>
            <a:ext cx="540404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2FF"/>
                </a:solidFill>
              </a:rPr>
              <a:t>Archana</a:t>
            </a:r>
            <a:r>
              <a:rPr lang="en-US" dirty="0" smtClean="0">
                <a:solidFill>
                  <a:srgbClr val="0002FF"/>
                </a:solidFill>
              </a:rPr>
              <a:t> Sharma,  CMS GEM Upgrade Project Manager</a:t>
            </a:r>
            <a:endParaRPr lang="en-US" dirty="0">
              <a:solidFill>
                <a:srgbClr val="0002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032" y="5525854"/>
            <a:ext cx="746400" cy="73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73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524122" y="76612"/>
            <a:ext cx="7904503" cy="35771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400" i="1" kern="120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b="1" dirty="0" smtClean="0">
                <a:solidFill>
                  <a:srgbClr val="FFFFFF"/>
                </a:solidFill>
                <a:latin typeface="+mn-lt"/>
              </a:rPr>
              <a:t>CMS HIGH-</a:t>
            </a:r>
            <a:r>
              <a:rPr lang="en-US" b="1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h</a:t>
            </a:r>
            <a:r>
              <a:rPr lang="en-US" b="1" dirty="0" smtClean="0">
                <a:solidFill>
                  <a:srgbClr val="FFFFFF"/>
                </a:solidFill>
                <a:latin typeface="+mn-lt"/>
              </a:rPr>
              <a:t> MUON DETECTOR UPGRADE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215" y="676848"/>
            <a:ext cx="4393788" cy="27521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542" y="3350847"/>
            <a:ext cx="4444306" cy="2797967"/>
          </a:xfrm>
          <a:prstGeom prst="rect">
            <a:avLst/>
          </a:prstGeom>
        </p:spPr>
      </p:pic>
      <p:pic>
        <p:nvPicPr>
          <p:cNvPr id="8" name="Picture 7" descr="cms muon gem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853" y="1228064"/>
            <a:ext cx="3144628" cy="5037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86586" y="6179176"/>
            <a:ext cx="3394462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B. </a:t>
            </a:r>
            <a:r>
              <a:rPr lang="en-US" sz="1400" i="1" dirty="0" err="1" smtClean="0"/>
              <a:t>Dorney</a:t>
            </a:r>
            <a:r>
              <a:rPr lang="en-US" sz="1400" i="1" dirty="0" smtClean="0"/>
              <a:t>, MPGD Workshop (Trieste 2015) </a:t>
            </a:r>
            <a:endParaRPr lang="en-US" sz="14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841" y="5525854"/>
            <a:ext cx="746400" cy="7393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20510" y="4458241"/>
            <a:ext cx="2036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DESIGN GAIN: 5.10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3" name="Left Arrow 2"/>
          <p:cNvSpPr/>
          <p:nvPr/>
        </p:nvSpPr>
        <p:spPr>
          <a:xfrm>
            <a:off x="6066263" y="4796795"/>
            <a:ext cx="829126" cy="24141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9841" y="759998"/>
            <a:ext cx="3433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LARGE PROTOTYPE IN TET BEAM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23256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524122" y="76612"/>
            <a:ext cx="7904503" cy="35771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400" i="1" kern="120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b="1" dirty="0" smtClean="0">
                <a:solidFill>
                  <a:srgbClr val="FFFFFF"/>
                </a:solidFill>
                <a:latin typeface="+mn-lt"/>
              </a:rPr>
              <a:t>ALICE GEM-TPC UPGRADE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6454" y="637206"/>
            <a:ext cx="389601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2FF"/>
                </a:solidFill>
              </a:rPr>
              <a:t>Chilo</a:t>
            </a:r>
            <a:r>
              <a:rPr lang="en-US" dirty="0" smtClean="0">
                <a:solidFill>
                  <a:srgbClr val="0002FF"/>
                </a:solidFill>
              </a:rPr>
              <a:t> </a:t>
            </a:r>
            <a:r>
              <a:rPr lang="en-US" dirty="0" err="1" smtClean="0">
                <a:solidFill>
                  <a:srgbClr val="0002FF"/>
                </a:solidFill>
              </a:rPr>
              <a:t>Garabatos</a:t>
            </a:r>
            <a:r>
              <a:rPr lang="en-US" dirty="0" smtClean="0">
                <a:solidFill>
                  <a:srgbClr val="0002FF"/>
                </a:solidFill>
              </a:rPr>
              <a:t>, Deputy Project Leader</a:t>
            </a:r>
            <a:endParaRPr lang="en-US" dirty="0">
              <a:solidFill>
                <a:srgbClr val="0002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1652" y="791615"/>
            <a:ext cx="3412126" cy="52826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2881" y="6091401"/>
            <a:ext cx="3519208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A. </a:t>
            </a:r>
            <a:r>
              <a:rPr lang="en-US" sz="1400" i="1" dirty="0" err="1" smtClean="0"/>
              <a:t>Deisting</a:t>
            </a:r>
            <a:r>
              <a:rPr lang="en-US" sz="1400" i="1" dirty="0" smtClean="0"/>
              <a:t>, MPGD Workshop  (Trieste 2015)</a:t>
            </a:r>
            <a:endParaRPr lang="en-US" sz="1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6454" y="1039046"/>
            <a:ext cx="3851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QUAD-GEM WITH STAGGERED HOLES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54" y="1377600"/>
            <a:ext cx="4707448" cy="17674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668" y="3421364"/>
            <a:ext cx="3667569" cy="26700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54" y="5530271"/>
            <a:ext cx="686074" cy="75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086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00" y="76508"/>
            <a:ext cx="6629400" cy="420151"/>
          </a:xfrm>
        </p:spPr>
        <p:txBody>
          <a:bodyPr/>
          <a:lstStyle/>
          <a:p>
            <a:pPr algn="ctr"/>
            <a:r>
              <a:rPr lang="en-US" b="1" dirty="0" smtClean="0"/>
              <a:t>ALTERNATIVE GEM STRUCTURES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51680" y="5524999"/>
            <a:ext cx="4199220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H, Takahashi et al, </a:t>
            </a:r>
            <a:r>
              <a:rPr lang="en-US" sz="1400" i="1" dirty="0" err="1" smtClean="0"/>
              <a:t>Nucl</a:t>
            </a:r>
            <a:r>
              <a:rPr lang="en-US" sz="1400" i="1" dirty="0" smtClean="0"/>
              <a:t>. Instr. and Meth. A724(2013)1</a:t>
            </a:r>
            <a:endParaRPr lang="en-US" sz="1400" i="1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4240087" y="891317"/>
            <a:ext cx="4767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GOOD GAIN UNIFORMITY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GOOD ENERGY RESOLUTION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NON-OUTGASSING MATERIALS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10703" y="573969"/>
            <a:ext cx="1341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GLASS GEM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08900"/>
            <a:ext cx="3530600" cy="3200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407" y="1941008"/>
            <a:ext cx="3162300" cy="31623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1303" y="4304141"/>
            <a:ext cx="23368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11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8804" y="57324"/>
            <a:ext cx="6208496" cy="420151"/>
          </a:xfrm>
        </p:spPr>
        <p:txBody>
          <a:bodyPr/>
          <a:lstStyle/>
          <a:p>
            <a:pPr algn="ctr"/>
            <a:r>
              <a:rPr lang="en-US" b="1" dirty="0" smtClean="0"/>
              <a:t>MSGC:  DISCHARGE PROBLEMS</a:t>
            </a:r>
            <a:endParaRPr lang="en-US" b="1" dirty="0"/>
          </a:p>
        </p:txBody>
      </p:sp>
      <p:pic>
        <p:nvPicPr>
          <p:cNvPr id="11" name="Picture 10" descr="msgc damag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527" y="911723"/>
            <a:ext cx="2380133" cy="1950854"/>
          </a:xfrm>
          <a:prstGeom prst="rect">
            <a:avLst/>
          </a:prstGeom>
          <a:solidFill>
            <a:srgbClr val="D9D9D9"/>
          </a:solidFill>
        </p:spPr>
      </p:pic>
      <p:sp>
        <p:nvSpPr>
          <p:cNvPr id="13" name="TextBox 12"/>
          <p:cNvSpPr txBox="1"/>
          <p:nvPr/>
        </p:nvSpPr>
        <p:spPr>
          <a:xfrm>
            <a:off x="343159" y="1491182"/>
            <a:ext cx="2584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MILD OR SERIOUS DISCHARGE PROBLEMS!</a:t>
            </a:r>
            <a:endParaRPr lang="en-US" sz="1600" dirty="0"/>
          </a:p>
        </p:txBody>
      </p:sp>
      <p:pic>
        <p:nvPicPr>
          <p:cNvPr id="14" name="Picture 13" descr="msgs damag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344" y="911723"/>
            <a:ext cx="2746347" cy="1950854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306910" y="3151437"/>
            <a:ext cx="8591932" cy="3277506"/>
            <a:chOff x="306910" y="3151437"/>
            <a:chExt cx="8591932" cy="327750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82639" y="3500832"/>
              <a:ext cx="3783904" cy="2533157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783284" y="6121166"/>
              <a:ext cx="4115558" cy="307777"/>
            </a:xfrm>
            <a:prstGeom prst="rect">
              <a:avLst/>
            </a:prstGeom>
            <a:solidFill>
              <a:srgbClr val="EBF1DE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S. Keller et al, </a:t>
              </a:r>
              <a:r>
                <a:rPr lang="en-US" sz="1400" i="1" dirty="0" err="1" smtClean="0"/>
                <a:t>Nucl</a:t>
              </a:r>
              <a:r>
                <a:rPr lang="en-US" sz="1400" i="1" dirty="0" smtClean="0"/>
                <a:t>. Instr. and Meth. A419(1998)382</a:t>
              </a:r>
              <a:endParaRPr lang="en-US" sz="1400" i="1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06910" y="3151437"/>
              <a:ext cx="3275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HERA-B MSGC INNER TRACKER </a:t>
              </a:r>
              <a:endParaRPr lang="en-US" sz="16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481694" y="3489991"/>
              <a:ext cx="4166819" cy="2913926"/>
              <a:chOff x="481694" y="3489991"/>
              <a:chExt cx="4166819" cy="291392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1694" y="3489991"/>
                <a:ext cx="4166819" cy="2913926"/>
              </a:xfrm>
              <a:prstGeom prst="rect">
                <a:avLst/>
              </a:prstGeom>
            </p:spPr>
          </p:pic>
          <p:cxnSp>
            <p:nvCxnSpPr>
              <p:cNvPr id="8" name="Straight Connector 7"/>
              <p:cNvCxnSpPr/>
              <p:nvPr/>
            </p:nvCxnSpPr>
            <p:spPr>
              <a:xfrm>
                <a:off x="979924" y="4191001"/>
                <a:ext cx="1696844" cy="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979924" y="3883224"/>
                <a:ext cx="125694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solidFill>
                      <a:srgbClr val="FF0000"/>
                    </a:solidFill>
                  </a:rPr>
                  <a:t>50 sparks/min</a:t>
                </a:r>
                <a:endParaRPr lang="en-US" sz="1400" i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140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8581" y="80904"/>
            <a:ext cx="6523287" cy="420151"/>
          </a:xfrm>
        </p:spPr>
        <p:txBody>
          <a:bodyPr/>
          <a:lstStyle/>
          <a:p>
            <a:pPr algn="ctr"/>
            <a:r>
              <a:rPr lang="en-US" b="1" dirty="0" smtClean="0"/>
              <a:t>THICK ELECTRON MULTIPLIER (THGEM)</a:t>
            </a:r>
            <a:endParaRPr lang="en-US" b="1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32820" y="1042883"/>
            <a:ext cx="58525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600" i="0" kern="1200" dirty="0"/>
              <a:t>MECHANICAL DRILLING OF METAL-CLAD PC </a:t>
            </a:r>
            <a:r>
              <a:rPr lang="en-GB" sz="1600" i="0" kern="1200" dirty="0" smtClean="0"/>
              <a:t>BOARD </a:t>
            </a:r>
            <a:endParaRPr lang="en-GB" sz="1600" i="0" kern="1200" dirty="0"/>
          </a:p>
          <a:p>
            <a:pPr>
              <a:buFontTx/>
              <a:buChar char="•"/>
            </a:pPr>
            <a:r>
              <a:rPr lang="en-GB" sz="1600" i="0" kern="1200" dirty="0"/>
              <a:t> SELF-SUPPORTING </a:t>
            </a:r>
          </a:p>
          <a:p>
            <a:pPr>
              <a:buFontTx/>
              <a:buChar char="•"/>
            </a:pPr>
            <a:r>
              <a:rPr lang="en-GB" sz="1600" i="0" kern="1200" dirty="0"/>
              <a:t> HIGH </a:t>
            </a:r>
            <a:r>
              <a:rPr lang="en-GB" sz="1600" i="0" kern="1200" dirty="0" smtClean="0"/>
              <a:t>GAIN (?)</a:t>
            </a:r>
            <a:endParaRPr lang="en-GB" sz="1600" i="0" kern="1200" dirty="0"/>
          </a:p>
        </p:txBody>
      </p:sp>
      <p:pic>
        <p:nvPicPr>
          <p:cNvPr id="13" name="Picture 12" descr="TGEM 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355" y="2290826"/>
            <a:ext cx="3815696" cy="286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101000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87"/>
          <a:stretch>
            <a:fillRect/>
          </a:stretch>
        </p:blipFill>
        <p:spPr bwMode="auto">
          <a:xfrm>
            <a:off x="4912149" y="1585184"/>
            <a:ext cx="3774651" cy="356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98082" y="478326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A. Breskin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473537" y="5752863"/>
            <a:ext cx="5628331" cy="307777"/>
          </a:xfrm>
          <a:prstGeom prst="rect">
            <a:avLst/>
          </a:prstGeom>
          <a:solidFill>
            <a:srgbClr val="D7E4BD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GB" sz="1400" i="1" kern="1200" dirty="0" err="1"/>
              <a:t>R.Chechik</a:t>
            </a:r>
            <a:r>
              <a:rPr lang="en-GB" sz="1400" i="1" kern="1200" dirty="0"/>
              <a:t> et al, </a:t>
            </a:r>
            <a:r>
              <a:rPr lang="en-GB" sz="1400" i="1" dirty="0"/>
              <a:t> </a:t>
            </a:r>
            <a:r>
              <a:rPr lang="en-GB" sz="1400" i="1" kern="1200" dirty="0" err="1" smtClean="0"/>
              <a:t>Nucl</a:t>
            </a:r>
            <a:r>
              <a:rPr lang="en-GB" sz="1400" i="1" kern="1200" dirty="0"/>
              <a:t>. Instr. and Meth. A535(2004)303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1205" y="614595"/>
            <a:ext cx="5317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ALSO CALLED LARGE ELECTRON MULTIPLIER (LEM)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71988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5590" y="103553"/>
            <a:ext cx="5847575" cy="420151"/>
          </a:xfrm>
        </p:spPr>
        <p:txBody>
          <a:bodyPr/>
          <a:lstStyle/>
          <a:p>
            <a:pPr algn="ctr"/>
            <a:r>
              <a:rPr lang="en-US" b="1" dirty="0" smtClean="0"/>
              <a:t>THGEM: GAIN AND CHARGING UP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89921" y="717477"/>
            <a:ext cx="30038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DEVELOPMENTS FOR THE COMPASS RICH-1 UPGRADE</a:t>
            </a:r>
            <a:endParaRPr lang="en-US" sz="1600" dirty="0"/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3232801" y="1888597"/>
            <a:ext cx="179545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600" i="0" kern="1200" dirty="0"/>
              <a:t>LARGE RIM:</a:t>
            </a:r>
          </a:p>
          <a:p>
            <a:pPr>
              <a:buFontTx/>
              <a:buChar char="•"/>
            </a:pPr>
            <a:r>
              <a:rPr lang="en-GB" sz="1600" i="0" kern="1200" dirty="0"/>
              <a:t> HIGH GAIN</a:t>
            </a:r>
          </a:p>
          <a:p>
            <a:pPr>
              <a:buFontTx/>
              <a:buChar char="•"/>
            </a:pPr>
            <a:r>
              <a:rPr lang="en-GB" sz="1600" i="0" kern="1200" dirty="0"/>
              <a:t> </a:t>
            </a:r>
            <a:r>
              <a:rPr lang="en-GB" sz="1600" i="0" kern="1200" dirty="0" smtClean="0"/>
              <a:t>CHARGING </a:t>
            </a:r>
            <a:r>
              <a:rPr lang="en-GB" sz="1600" i="0" kern="1200" dirty="0"/>
              <a:t>UP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317990" y="1439966"/>
            <a:ext cx="2671748" cy="2450312"/>
            <a:chOff x="432" y="912"/>
            <a:chExt cx="1968" cy="1806"/>
          </a:xfrm>
        </p:grpSpPr>
        <p:pic>
          <p:nvPicPr>
            <p:cNvPr id="9" name="Immagine 20" descr="IFT-16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912"/>
              <a:ext cx="1968" cy="1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074" y="1104"/>
              <a:ext cx="288" cy="2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</p:grpSp>
      <p:pic>
        <p:nvPicPr>
          <p:cNvPr id="25" name="Picture 24" descr="TGEM RIM-RIMLESS G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27" y="4423952"/>
            <a:ext cx="6287176" cy="155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1907390" y="4429410"/>
            <a:ext cx="10823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400" b="1" kern="1200" dirty="0">
                <a:solidFill>
                  <a:srgbClr val="0905BF"/>
                </a:solidFill>
              </a:rPr>
              <a:t>0.1 mm rim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5634305" y="4902432"/>
            <a:ext cx="7477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400" b="1" kern="1200" dirty="0">
                <a:solidFill>
                  <a:srgbClr val="FF1927"/>
                </a:solidFill>
              </a:rPr>
              <a:t>No rim </a:t>
            </a: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3321977" y="2955436"/>
            <a:ext cx="17062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600" i="0" kern="1200" dirty="0"/>
              <a:t>RIMLESS:</a:t>
            </a:r>
          </a:p>
          <a:p>
            <a:pPr>
              <a:buFontTx/>
              <a:buChar char="•"/>
            </a:pPr>
            <a:r>
              <a:rPr lang="en-GB" sz="1600" i="0" kern="1200" dirty="0"/>
              <a:t> LOW GAIN</a:t>
            </a:r>
          </a:p>
          <a:p>
            <a:pPr>
              <a:buFontTx/>
              <a:buChar char="•"/>
            </a:pPr>
            <a:r>
              <a:rPr lang="en-GB" sz="1600" i="0" kern="1200" dirty="0"/>
              <a:t> STABLE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17990" y="5986827"/>
            <a:ext cx="4346312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M. </a:t>
            </a:r>
            <a:r>
              <a:rPr lang="en-US" sz="1400" i="1" dirty="0" err="1" smtClean="0"/>
              <a:t>Alexeev</a:t>
            </a:r>
            <a:r>
              <a:rPr lang="en-US" sz="1400" i="1" dirty="0" smtClean="0"/>
              <a:t> et al, </a:t>
            </a:r>
            <a:r>
              <a:rPr lang="en-US" sz="1400" i="1" dirty="0" err="1" smtClean="0"/>
              <a:t>Nucl</a:t>
            </a:r>
            <a:r>
              <a:rPr lang="en-US" sz="1400" i="1" dirty="0" smtClean="0"/>
              <a:t>. Instr. and Meth. A695(2012)159</a:t>
            </a:r>
            <a:endParaRPr lang="en-US" sz="1400" i="1" dirty="0"/>
          </a:p>
        </p:txBody>
      </p:sp>
      <p:sp>
        <p:nvSpPr>
          <p:cNvPr id="3" name="Right Arrow 2"/>
          <p:cNvSpPr/>
          <p:nvPr/>
        </p:nvSpPr>
        <p:spPr>
          <a:xfrm>
            <a:off x="6567211" y="5756553"/>
            <a:ext cx="657779" cy="41030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254791" y="5648273"/>
            <a:ext cx="14958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MULTIPLE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STRUCTURES</a:t>
            </a:r>
            <a:endParaRPr lang="en-US" sz="1600" dirty="0">
              <a:solidFill>
                <a:srgbClr val="0000FF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474308" y="840159"/>
            <a:ext cx="4538660" cy="3445256"/>
            <a:chOff x="4474308" y="1025770"/>
            <a:chExt cx="4538660" cy="3445256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4474308" y="1025770"/>
              <a:ext cx="4538660" cy="3445256"/>
              <a:chOff x="2592" y="781"/>
              <a:chExt cx="2688" cy="2002"/>
            </a:xfrm>
          </p:grpSpPr>
          <p:grpSp>
            <p:nvGrpSpPr>
              <p:cNvPr id="15" name="Group 14"/>
              <p:cNvGrpSpPr>
                <a:grpSpLocks/>
              </p:cNvGrpSpPr>
              <p:nvPr/>
            </p:nvGrpSpPr>
            <p:grpSpPr bwMode="auto">
              <a:xfrm>
                <a:off x="2592" y="781"/>
                <a:ext cx="2688" cy="2002"/>
                <a:chOff x="2592" y="961"/>
                <a:chExt cx="2448" cy="1823"/>
              </a:xfrm>
            </p:grpSpPr>
            <p:grpSp>
              <p:nvGrpSpPr>
                <p:cNvPr id="20" name="Group 19"/>
                <p:cNvGrpSpPr>
                  <a:grpSpLocks/>
                </p:cNvGrpSpPr>
                <p:nvPr/>
              </p:nvGrpSpPr>
              <p:grpSpPr bwMode="auto">
                <a:xfrm>
                  <a:off x="2784" y="961"/>
                  <a:ext cx="2256" cy="1823"/>
                  <a:chOff x="2640" y="960"/>
                  <a:chExt cx="2064" cy="1668"/>
                </a:xfrm>
              </p:grpSpPr>
              <p:pic>
                <p:nvPicPr>
                  <p:cNvPr id="23" name="Picture 22" descr="tgem rim"/>
                  <p:cNvPicPr>
                    <a:picLocks noChangeAspect="1" noChangeArrowheads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40" y="960"/>
                    <a:ext cx="2064" cy="166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2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2842" y="1008"/>
                    <a:ext cx="1811" cy="136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kern="1200"/>
                  </a:p>
                </p:txBody>
              </p:sp>
            </p:grpSp>
            <p:sp>
              <p:nvSpPr>
                <p:cNvPr id="2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592" y="1104"/>
                  <a:ext cx="343" cy="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kern="1200"/>
                    <a:t>GAIN</a:t>
                  </a:r>
                </a:p>
              </p:txBody>
            </p:sp>
            <p:sp>
              <p:nvSpPr>
                <p:cNvPr id="2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792" y="2595"/>
                  <a:ext cx="428" cy="1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GB" sz="1400" b="1" kern="1200">
                      <a:sym typeface="Symbol" charset="0"/>
                    </a:rPr>
                    <a:t></a:t>
                  </a:r>
                  <a:r>
                    <a:rPr lang="en-GB" sz="1400" b="1" kern="1200"/>
                    <a:t>V (kV)</a:t>
                  </a:r>
                </a:p>
              </p:txBody>
            </p:sp>
          </p:grpSp>
          <p:sp>
            <p:nvSpPr>
              <p:cNvPr id="16" name="Text Box 17"/>
              <p:cNvSpPr txBox="1">
                <a:spLocks noChangeArrowheads="1"/>
              </p:cNvSpPr>
              <p:nvPr/>
            </p:nvSpPr>
            <p:spPr bwMode="auto">
              <a:xfrm>
                <a:off x="3254" y="1835"/>
                <a:ext cx="158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sz="1400" i="0" kern="1200"/>
                  <a:t>0 </a:t>
                </a:r>
              </a:p>
            </p:txBody>
          </p:sp>
          <p:sp>
            <p:nvSpPr>
              <p:cNvPr id="17" name="Text Box 18"/>
              <p:cNvSpPr txBox="1">
                <a:spLocks noChangeArrowheads="1"/>
              </p:cNvSpPr>
              <p:nvPr/>
            </p:nvSpPr>
            <p:spPr bwMode="auto">
              <a:xfrm>
                <a:off x="3686" y="1163"/>
                <a:ext cx="38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sz="1400" i="0" kern="1200"/>
                  <a:t>10 µm</a:t>
                </a:r>
              </a:p>
            </p:txBody>
          </p:sp>
          <p:sp>
            <p:nvSpPr>
              <p:cNvPr id="18" name="Text Box 19"/>
              <p:cNvSpPr txBox="1">
                <a:spLocks noChangeArrowheads="1"/>
              </p:cNvSpPr>
              <p:nvPr/>
            </p:nvSpPr>
            <p:spPr bwMode="auto">
              <a:xfrm>
                <a:off x="4416" y="879"/>
                <a:ext cx="432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sz="1400" i="0" kern="1200"/>
                  <a:t>100 µm</a:t>
                </a:r>
              </a:p>
            </p:txBody>
          </p:sp>
          <p:sp>
            <p:nvSpPr>
              <p:cNvPr id="19" name="Line 20"/>
              <p:cNvSpPr>
                <a:spLocks noChangeShapeType="1"/>
              </p:cNvSpPr>
              <p:nvPr/>
            </p:nvSpPr>
            <p:spPr bwMode="auto">
              <a:xfrm flipV="1">
                <a:off x="4560" y="867"/>
                <a:ext cx="469" cy="765"/>
              </a:xfrm>
              <a:prstGeom prst="line">
                <a:avLst/>
              </a:prstGeom>
              <a:noFill/>
              <a:ln w="9525">
                <a:solidFill>
                  <a:srgbClr val="11D53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kern="1200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7156960" y="1197798"/>
              <a:ext cx="5737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RIM:</a:t>
              </a:r>
              <a:endParaRPr lang="en-US" sz="1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78692" y="4100749"/>
            <a:ext cx="3982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GAIN VS TIME (CHARGING UP EFFECT):</a:t>
            </a:r>
            <a:endParaRPr lang="en-US" sz="1600" dirty="0"/>
          </a:p>
        </p:txBody>
      </p:sp>
      <p:pic>
        <p:nvPicPr>
          <p:cNvPr id="30" name="Picture 79" descr="compass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910" y="823443"/>
            <a:ext cx="563563" cy="54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6309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077" y="75069"/>
            <a:ext cx="6906845" cy="420151"/>
          </a:xfrm>
        </p:spPr>
        <p:txBody>
          <a:bodyPr/>
          <a:lstStyle/>
          <a:p>
            <a:r>
              <a:rPr lang="en-US" b="1" dirty="0" smtClean="0"/>
              <a:t>MULTIGEM GAIN AT VERY HIGH RATES</a:t>
            </a:r>
            <a:endParaRPr lang="en-US" b="1" dirty="0"/>
          </a:p>
        </p:txBody>
      </p:sp>
      <p:pic>
        <p:nvPicPr>
          <p:cNvPr id="3" name="Picture 2" descr="Peter gain vs rate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4345" y="1367205"/>
            <a:ext cx="5242203" cy="45648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92455" y="5965289"/>
            <a:ext cx="3726622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kern="1200" dirty="0" smtClean="0"/>
              <a:t>P. </a:t>
            </a:r>
            <a:r>
              <a:rPr lang="en-US" sz="1400" i="1" kern="1200" dirty="0" err="1" smtClean="0"/>
              <a:t>Everaerts</a:t>
            </a:r>
            <a:r>
              <a:rPr lang="en-US" sz="1400" i="1" kern="1200" dirty="0" smtClean="0"/>
              <a:t>, PhD Thesis Gent University (2006)</a:t>
            </a:r>
            <a:endParaRPr lang="en-US" sz="1400" i="1" kern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78157" y="782429"/>
            <a:ext cx="4640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GAIN VS X-RAY RATE:  TRIPLE GEM (2006)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192" y="4002454"/>
            <a:ext cx="1375017" cy="158554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68457" y="5349578"/>
            <a:ext cx="640620" cy="978776"/>
            <a:chOff x="426226" y="4126825"/>
            <a:chExt cx="640620" cy="978776"/>
          </a:xfrm>
        </p:grpSpPr>
        <p:pic>
          <p:nvPicPr>
            <p:cNvPr id="11" name="Picture 10" descr="colorgemfieldGDD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9512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231" y="64899"/>
            <a:ext cx="6682153" cy="420151"/>
          </a:xfrm>
        </p:spPr>
        <p:txBody>
          <a:bodyPr/>
          <a:lstStyle/>
          <a:p>
            <a:r>
              <a:rPr lang="en-US" b="1" dirty="0" smtClean="0"/>
              <a:t>MULTIGEM GAIN AT VERY HIGH RATES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736" y="3510443"/>
            <a:ext cx="3621925" cy="25303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438" y="3318227"/>
            <a:ext cx="4126562" cy="272253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60661" y="6079405"/>
            <a:ext cx="4407860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kern="1200" dirty="0" smtClean="0"/>
              <a:t>S. </a:t>
            </a:r>
            <a:r>
              <a:rPr lang="en-US" sz="1400" i="1" kern="1200" dirty="0" err="1" smtClean="0"/>
              <a:t>Franchino</a:t>
            </a:r>
            <a:r>
              <a:rPr lang="en-US" sz="1400" i="1" kern="1200" dirty="0" smtClean="0"/>
              <a:t> et al, IEEE 2015 </a:t>
            </a:r>
            <a:r>
              <a:rPr lang="en-US" sz="1400" i="1" kern="1200" dirty="0" err="1" smtClean="0"/>
              <a:t>Nucl</a:t>
            </a:r>
            <a:r>
              <a:rPr lang="en-US" sz="1400" i="1" kern="1200" dirty="0" smtClean="0"/>
              <a:t>. Sci. </a:t>
            </a:r>
            <a:r>
              <a:rPr lang="en-US" sz="1400" i="1" kern="1200" dirty="0" err="1" smtClean="0"/>
              <a:t>Symp</a:t>
            </a:r>
            <a:r>
              <a:rPr lang="en-US" sz="1400" i="1" kern="1200" dirty="0" smtClean="0"/>
              <a:t>. Conf. Rec.</a:t>
            </a:r>
            <a:endParaRPr lang="en-US" sz="1400" i="1" kern="1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00" y="973881"/>
            <a:ext cx="3770032" cy="258043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51409" y="6052065"/>
            <a:ext cx="2923423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P. </a:t>
            </a:r>
            <a:r>
              <a:rPr lang="en-US" sz="1400" i="1" dirty="0" err="1" smtClean="0"/>
              <a:t>Thuiner</a:t>
            </a:r>
            <a:r>
              <a:rPr lang="en-US" sz="1400" i="1" dirty="0" smtClean="0"/>
              <a:t>, PhD TU Vienna (2016)</a:t>
            </a:r>
            <a:endParaRPr lang="en-US" sz="1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953797" y="2384597"/>
            <a:ext cx="1421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SINGLE GEM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21835" y="3567505"/>
            <a:ext cx="13388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TRIPLEGEM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1244" y="695138"/>
            <a:ext cx="2973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NEW MEASUREMENTS (2015)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365896" y="689454"/>
            <a:ext cx="4353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SIMULATION: CHARGE DENSITIES VS RATE</a:t>
            </a:r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814" y="984377"/>
            <a:ext cx="4254340" cy="242026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19725" y="5406667"/>
            <a:ext cx="640620" cy="978776"/>
            <a:chOff x="426226" y="4126825"/>
            <a:chExt cx="640620" cy="978776"/>
          </a:xfrm>
        </p:grpSpPr>
        <p:pic>
          <p:nvPicPr>
            <p:cNvPr id="19" name="Picture 18" descr="colorgemfieldGDD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534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546" y="61969"/>
            <a:ext cx="8229600" cy="420151"/>
          </a:xfrm>
        </p:spPr>
        <p:txBody>
          <a:bodyPr/>
          <a:lstStyle/>
          <a:p>
            <a:pPr algn="ctr"/>
            <a:r>
              <a:rPr lang="en-US" b="1" dirty="0" smtClean="0"/>
              <a:t>POSITIVE IONS BACKFLOW</a:t>
            </a:r>
            <a:endParaRPr lang="en-US" b="1" dirty="0"/>
          </a:p>
        </p:txBody>
      </p:sp>
      <p:grpSp>
        <p:nvGrpSpPr>
          <p:cNvPr id="59" name="Group 58"/>
          <p:cNvGrpSpPr/>
          <p:nvPr/>
        </p:nvGrpSpPr>
        <p:grpSpPr>
          <a:xfrm>
            <a:off x="103560" y="2101701"/>
            <a:ext cx="4144127" cy="4157546"/>
            <a:chOff x="103560" y="2101701"/>
            <a:chExt cx="4144127" cy="4157546"/>
          </a:xfrm>
        </p:grpSpPr>
        <p:grpSp>
          <p:nvGrpSpPr>
            <p:cNvPr id="57" name="Group 56"/>
            <p:cNvGrpSpPr/>
            <p:nvPr/>
          </p:nvGrpSpPr>
          <p:grpSpPr>
            <a:xfrm>
              <a:off x="103560" y="2101701"/>
              <a:ext cx="4144127" cy="3966113"/>
              <a:chOff x="103560" y="2101701"/>
              <a:chExt cx="4144127" cy="3966113"/>
            </a:xfrm>
          </p:grpSpPr>
          <p:sp>
            <p:nvSpPr>
              <p:cNvPr id="3" name="Text Box 3"/>
              <p:cNvSpPr txBox="1">
                <a:spLocks noChangeArrowheads="1"/>
              </p:cNvSpPr>
              <p:nvPr/>
            </p:nvSpPr>
            <p:spPr bwMode="auto">
              <a:xfrm>
                <a:off x="103560" y="2101701"/>
                <a:ext cx="4144127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1600" i="0" kern="1200" dirty="0" smtClean="0">
                    <a:latin typeface="Times"/>
                    <a:cs typeface="Times"/>
                  </a:rPr>
                  <a:t>MULTIGEMS:THE </a:t>
                </a:r>
                <a:r>
                  <a:rPr lang="en-US" sz="1600" dirty="0" smtClean="0">
                    <a:latin typeface="Times"/>
                    <a:cs typeface="Times"/>
                  </a:rPr>
                  <a:t>IBF VALUE </a:t>
                </a:r>
                <a:r>
                  <a:rPr lang="en-US" sz="1600" i="0" kern="1200" dirty="0" smtClean="0">
                    <a:latin typeface="Times"/>
                    <a:cs typeface="Times"/>
                  </a:rPr>
                  <a:t>DEPENDS ON GEOMETRY, FIELDS</a:t>
                </a:r>
                <a:r>
                  <a:rPr lang="en-US" sz="1600" dirty="0">
                    <a:latin typeface="Times"/>
                    <a:cs typeface="Times"/>
                  </a:rPr>
                  <a:t> </a:t>
                </a:r>
                <a:r>
                  <a:rPr lang="en-US" sz="1600" dirty="0" smtClean="0">
                    <a:latin typeface="Times"/>
                    <a:cs typeface="Times"/>
                  </a:rPr>
                  <a:t>A</a:t>
                </a:r>
                <a:r>
                  <a:rPr lang="en-US" sz="1600" i="0" kern="1200" dirty="0" smtClean="0">
                    <a:latin typeface="Times"/>
                    <a:cs typeface="Times"/>
                  </a:rPr>
                  <a:t>ND DIFFUSION:</a:t>
                </a:r>
                <a:endParaRPr lang="en-US" sz="1600" i="0" kern="1200" dirty="0">
                  <a:latin typeface="Times"/>
                  <a:cs typeface="Times"/>
                </a:endParaRPr>
              </a:p>
            </p:txBody>
          </p:sp>
          <p:pic>
            <p:nvPicPr>
              <p:cNvPr id="4" name="Picture 3" descr="Untitled-2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9869" y="2760463"/>
                <a:ext cx="2194668" cy="33073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" name="Group 4"/>
            <p:cNvGrpSpPr/>
            <p:nvPr/>
          </p:nvGrpSpPr>
          <p:grpSpPr>
            <a:xfrm>
              <a:off x="1278069" y="3239219"/>
              <a:ext cx="648857" cy="3020028"/>
              <a:chOff x="1574668" y="2862132"/>
              <a:chExt cx="903288" cy="3313112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1574668" y="2862132"/>
                <a:ext cx="903288" cy="3313112"/>
              </a:xfrm>
              <a:custGeom>
                <a:avLst/>
                <a:gdLst>
                  <a:gd name="T0" fmla="*/ 35 w 569"/>
                  <a:gd name="T1" fmla="*/ 0 h 2087"/>
                  <a:gd name="T2" fmla="*/ 139 w 569"/>
                  <a:gd name="T3" fmla="*/ 96 h 2087"/>
                  <a:gd name="T4" fmla="*/ 207 w 569"/>
                  <a:gd name="T5" fmla="*/ 208 h 2087"/>
                  <a:gd name="T6" fmla="*/ 227 w 569"/>
                  <a:gd name="T7" fmla="*/ 320 h 2087"/>
                  <a:gd name="T8" fmla="*/ 239 w 569"/>
                  <a:gd name="T9" fmla="*/ 532 h 2087"/>
                  <a:gd name="T10" fmla="*/ 171 w 569"/>
                  <a:gd name="T11" fmla="*/ 672 h 2087"/>
                  <a:gd name="T12" fmla="*/ 87 w 569"/>
                  <a:gd name="T13" fmla="*/ 640 h 2087"/>
                  <a:gd name="T14" fmla="*/ 11 w 569"/>
                  <a:gd name="T15" fmla="*/ 636 h 2087"/>
                  <a:gd name="T16" fmla="*/ 23 w 569"/>
                  <a:gd name="T17" fmla="*/ 696 h 2087"/>
                  <a:gd name="T18" fmla="*/ 111 w 569"/>
                  <a:gd name="T19" fmla="*/ 756 h 2087"/>
                  <a:gd name="T20" fmla="*/ 175 w 569"/>
                  <a:gd name="T21" fmla="*/ 748 h 2087"/>
                  <a:gd name="T22" fmla="*/ 147 w 569"/>
                  <a:gd name="T23" fmla="*/ 888 h 2087"/>
                  <a:gd name="T24" fmla="*/ 111 w 569"/>
                  <a:gd name="T25" fmla="*/ 1060 h 2087"/>
                  <a:gd name="T26" fmla="*/ 79 w 569"/>
                  <a:gd name="T27" fmla="*/ 1272 h 2087"/>
                  <a:gd name="T28" fmla="*/ 43 w 569"/>
                  <a:gd name="T29" fmla="*/ 1480 h 2087"/>
                  <a:gd name="T30" fmla="*/ 35 w 569"/>
                  <a:gd name="T31" fmla="*/ 1560 h 2087"/>
                  <a:gd name="T32" fmla="*/ 111 w 569"/>
                  <a:gd name="T33" fmla="*/ 1564 h 2087"/>
                  <a:gd name="T34" fmla="*/ 179 w 569"/>
                  <a:gd name="T35" fmla="*/ 1572 h 2087"/>
                  <a:gd name="T36" fmla="*/ 203 w 569"/>
                  <a:gd name="T37" fmla="*/ 1664 h 2087"/>
                  <a:gd name="T38" fmla="*/ 207 w 569"/>
                  <a:gd name="T39" fmla="*/ 1788 h 2087"/>
                  <a:gd name="T40" fmla="*/ 191 w 569"/>
                  <a:gd name="T41" fmla="*/ 1892 h 2087"/>
                  <a:gd name="T42" fmla="*/ 119 w 569"/>
                  <a:gd name="T43" fmla="*/ 1936 h 2087"/>
                  <a:gd name="T44" fmla="*/ 91 w 569"/>
                  <a:gd name="T45" fmla="*/ 1904 h 2087"/>
                  <a:gd name="T46" fmla="*/ 39 w 569"/>
                  <a:gd name="T47" fmla="*/ 1900 h 2087"/>
                  <a:gd name="T48" fmla="*/ 47 w 569"/>
                  <a:gd name="T49" fmla="*/ 1956 h 2087"/>
                  <a:gd name="T50" fmla="*/ 187 w 569"/>
                  <a:gd name="T51" fmla="*/ 2008 h 2087"/>
                  <a:gd name="T52" fmla="*/ 175 w 569"/>
                  <a:gd name="T53" fmla="*/ 2072 h 2087"/>
                  <a:gd name="T54" fmla="*/ 383 w 569"/>
                  <a:gd name="T55" fmla="*/ 2076 h 2087"/>
                  <a:gd name="T56" fmla="*/ 383 w 569"/>
                  <a:gd name="T57" fmla="*/ 2004 h 2087"/>
                  <a:gd name="T58" fmla="*/ 507 w 569"/>
                  <a:gd name="T59" fmla="*/ 1952 h 2087"/>
                  <a:gd name="T60" fmla="*/ 539 w 569"/>
                  <a:gd name="T61" fmla="*/ 1912 h 2087"/>
                  <a:gd name="T62" fmla="*/ 431 w 569"/>
                  <a:gd name="T63" fmla="*/ 1912 h 2087"/>
                  <a:gd name="T64" fmla="*/ 403 w 569"/>
                  <a:gd name="T65" fmla="*/ 1944 h 2087"/>
                  <a:gd name="T66" fmla="*/ 355 w 569"/>
                  <a:gd name="T67" fmla="*/ 1888 h 2087"/>
                  <a:gd name="T68" fmla="*/ 327 w 569"/>
                  <a:gd name="T69" fmla="*/ 1760 h 2087"/>
                  <a:gd name="T70" fmla="*/ 375 w 569"/>
                  <a:gd name="T71" fmla="*/ 1552 h 2087"/>
                  <a:gd name="T72" fmla="*/ 463 w 569"/>
                  <a:gd name="T73" fmla="*/ 1568 h 2087"/>
                  <a:gd name="T74" fmla="*/ 559 w 569"/>
                  <a:gd name="T75" fmla="*/ 1584 h 2087"/>
                  <a:gd name="T76" fmla="*/ 495 w 569"/>
                  <a:gd name="T77" fmla="*/ 1408 h 2087"/>
                  <a:gd name="T78" fmla="*/ 427 w 569"/>
                  <a:gd name="T79" fmla="*/ 1148 h 2087"/>
                  <a:gd name="T80" fmla="*/ 395 w 569"/>
                  <a:gd name="T81" fmla="*/ 896 h 2087"/>
                  <a:gd name="T82" fmla="*/ 387 w 569"/>
                  <a:gd name="T83" fmla="*/ 732 h 2087"/>
                  <a:gd name="T84" fmla="*/ 475 w 569"/>
                  <a:gd name="T85" fmla="*/ 768 h 2087"/>
                  <a:gd name="T86" fmla="*/ 563 w 569"/>
                  <a:gd name="T87" fmla="*/ 660 h 2087"/>
                  <a:gd name="T88" fmla="*/ 439 w 569"/>
                  <a:gd name="T89" fmla="*/ 660 h 2087"/>
                  <a:gd name="T90" fmla="*/ 363 w 569"/>
                  <a:gd name="T91" fmla="*/ 632 h 2087"/>
                  <a:gd name="T92" fmla="*/ 335 w 569"/>
                  <a:gd name="T93" fmla="*/ 508 h 2087"/>
                  <a:gd name="T94" fmla="*/ 347 w 569"/>
                  <a:gd name="T95" fmla="*/ 372 h 2087"/>
                  <a:gd name="T96" fmla="*/ 399 w 569"/>
                  <a:gd name="T97" fmla="*/ 268 h 2087"/>
                  <a:gd name="T98" fmla="*/ 439 w 569"/>
                  <a:gd name="T99" fmla="*/ 144 h 2087"/>
                  <a:gd name="T100" fmla="*/ 495 w 569"/>
                  <a:gd name="T101" fmla="*/ 8 h 20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69" h="2087">
                    <a:moveTo>
                      <a:pt x="35" y="0"/>
                    </a:moveTo>
                    <a:cubicBezTo>
                      <a:pt x="72" y="30"/>
                      <a:pt x="110" y="61"/>
                      <a:pt x="139" y="96"/>
                    </a:cubicBezTo>
                    <a:cubicBezTo>
                      <a:pt x="168" y="131"/>
                      <a:pt x="192" y="171"/>
                      <a:pt x="207" y="208"/>
                    </a:cubicBezTo>
                    <a:cubicBezTo>
                      <a:pt x="222" y="245"/>
                      <a:pt x="222" y="266"/>
                      <a:pt x="227" y="320"/>
                    </a:cubicBezTo>
                    <a:cubicBezTo>
                      <a:pt x="232" y="374"/>
                      <a:pt x="248" y="473"/>
                      <a:pt x="239" y="532"/>
                    </a:cubicBezTo>
                    <a:cubicBezTo>
                      <a:pt x="230" y="591"/>
                      <a:pt x="196" y="654"/>
                      <a:pt x="171" y="672"/>
                    </a:cubicBezTo>
                    <a:cubicBezTo>
                      <a:pt x="146" y="690"/>
                      <a:pt x="114" y="646"/>
                      <a:pt x="87" y="640"/>
                    </a:cubicBezTo>
                    <a:cubicBezTo>
                      <a:pt x="60" y="634"/>
                      <a:pt x="22" y="627"/>
                      <a:pt x="11" y="636"/>
                    </a:cubicBezTo>
                    <a:cubicBezTo>
                      <a:pt x="0" y="645"/>
                      <a:pt x="6" y="676"/>
                      <a:pt x="23" y="696"/>
                    </a:cubicBezTo>
                    <a:cubicBezTo>
                      <a:pt x="40" y="716"/>
                      <a:pt x="86" y="747"/>
                      <a:pt x="111" y="756"/>
                    </a:cubicBezTo>
                    <a:cubicBezTo>
                      <a:pt x="136" y="765"/>
                      <a:pt x="169" y="726"/>
                      <a:pt x="175" y="748"/>
                    </a:cubicBezTo>
                    <a:cubicBezTo>
                      <a:pt x="181" y="770"/>
                      <a:pt x="158" y="836"/>
                      <a:pt x="147" y="888"/>
                    </a:cubicBezTo>
                    <a:cubicBezTo>
                      <a:pt x="136" y="940"/>
                      <a:pt x="122" y="996"/>
                      <a:pt x="111" y="1060"/>
                    </a:cubicBezTo>
                    <a:cubicBezTo>
                      <a:pt x="100" y="1124"/>
                      <a:pt x="90" y="1202"/>
                      <a:pt x="79" y="1272"/>
                    </a:cubicBezTo>
                    <a:cubicBezTo>
                      <a:pt x="68" y="1342"/>
                      <a:pt x="50" y="1432"/>
                      <a:pt x="43" y="1480"/>
                    </a:cubicBezTo>
                    <a:cubicBezTo>
                      <a:pt x="36" y="1528"/>
                      <a:pt x="24" y="1546"/>
                      <a:pt x="35" y="1560"/>
                    </a:cubicBezTo>
                    <a:cubicBezTo>
                      <a:pt x="46" y="1574"/>
                      <a:pt x="87" y="1562"/>
                      <a:pt x="111" y="1564"/>
                    </a:cubicBezTo>
                    <a:cubicBezTo>
                      <a:pt x="135" y="1566"/>
                      <a:pt x="164" y="1555"/>
                      <a:pt x="179" y="1572"/>
                    </a:cubicBezTo>
                    <a:cubicBezTo>
                      <a:pt x="194" y="1589"/>
                      <a:pt x="198" y="1628"/>
                      <a:pt x="203" y="1664"/>
                    </a:cubicBezTo>
                    <a:cubicBezTo>
                      <a:pt x="208" y="1700"/>
                      <a:pt x="209" y="1750"/>
                      <a:pt x="207" y="1788"/>
                    </a:cubicBezTo>
                    <a:cubicBezTo>
                      <a:pt x="205" y="1826"/>
                      <a:pt x="206" y="1867"/>
                      <a:pt x="191" y="1892"/>
                    </a:cubicBezTo>
                    <a:cubicBezTo>
                      <a:pt x="176" y="1917"/>
                      <a:pt x="136" y="1934"/>
                      <a:pt x="119" y="1936"/>
                    </a:cubicBezTo>
                    <a:cubicBezTo>
                      <a:pt x="102" y="1938"/>
                      <a:pt x="104" y="1910"/>
                      <a:pt x="91" y="1904"/>
                    </a:cubicBezTo>
                    <a:cubicBezTo>
                      <a:pt x="78" y="1898"/>
                      <a:pt x="46" y="1891"/>
                      <a:pt x="39" y="1900"/>
                    </a:cubicBezTo>
                    <a:cubicBezTo>
                      <a:pt x="32" y="1909"/>
                      <a:pt x="22" y="1938"/>
                      <a:pt x="47" y="1956"/>
                    </a:cubicBezTo>
                    <a:cubicBezTo>
                      <a:pt x="72" y="1974"/>
                      <a:pt x="166" y="1989"/>
                      <a:pt x="187" y="2008"/>
                    </a:cubicBezTo>
                    <a:cubicBezTo>
                      <a:pt x="208" y="2027"/>
                      <a:pt x="142" y="2061"/>
                      <a:pt x="175" y="2072"/>
                    </a:cubicBezTo>
                    <a:cubicBezTo>
                      <a:pt x="208" y="2083"/>
                      <a:pt x="348" y="2087"/>
                      <a:pt x="383" y="2076"/>
                    </a:cubicBezTo>
                    <a:cubicBezTo>
                      <a:pt x="418" y="2065"/>
                      <a:pt x="362" y="2025"/>
                      <a:pt x="383" y="2004"/>
                    </a:cubicBezTo>
                    <a:cubicBezTo>
                      <a:pt x="404" y="1983"/>
                      <a:pt x="481" y="1967"/>
                      <a:pt x="507" y="1952"/>
                    </a:cubicBezTo>
                    <a:cubicBezTo>
                      <a:pt x="533" y="1937"/>
                      <a:pt x="552" y="1919"/>
                      <a:pt x="539" y="1912"/>
                    </a:cubicBezTo>
                    <a:cubicBezTo>
                      <a:pt x="526" y="1905"/>
                      <a:pt x="454" y="1907"/>
                      <a:pt x="431" y="1912"/>
                    </a:cubicBezTo>
                    <a:cubicBezTo>
                      <a:pt x="408" y="1917"/>
                      <a:pt x="416" y="1948"/>
                      <a:pt x="403" y="1944"/>
                    </a:cubicBezTo>
                    <a:cubicBezTo>
                      <a:pt x="390" y="1940"/>
                      <a:pt x="368" y="1919"/>
                      <a:pt x="355" y="1888"/>
                    </a:cubicBezTo>
                    <a:cubicBezTo>
                      <a:pt x="342" y="1857"/>
                      <a:pt x="324" y="1816"/>
                      <a:pt x="327" y="1760"/>
                    </a:cubicBezTo>
                    <a:cubicBezTo>
                      <a:pt x="330" y="1704"/>
                      <a:pt x="352" y="1584"/>
                      <a:pt x="375" y="1552"/>
                    </a:cubicBezTo>
                    <a:cubicBezTo>
                      <a:pt x="398" y="1520"/>
                      <a:pt x="432" y="1563"/>
                      <a:pt x="463" y="1568"/>
                    </a:cubicBezTo>
                    <a:cubicBezTo>
                      <a:pt x="494" y="1573"/>
                      <a:pt x="554" y="1611"/>
                      <a:pt x="559" y="1584"/>
                    </a:cubicBezTo>
                    <a:cubicBezTo>
                      <a:pt x="564" y="1557"/>
                      <a:pt x="517" y="1481"/>
                      <a:pt x="495" y="1408"/>
                    </a:cubicBezTo>
                    <a:cubicBezTo>
                      <a:pt x="473" y="1335"/>
                      <a:pt x="444" y="1233"/>
                      <a:pt x="427" y="1148"/>
                    </a:cubicBezTo>
                    <a:cubicBezTo>
                      <a:pt x="410" y="1063"/>
                      <a:pt x="402" y="965"/>
                      <a:pt x="395" y="896"/>
                    </a:cubicBezTo>
                    <a:cubicBezTo>
                      <a:pt x="388" y="827"/>
                      <a:pt x="374" y="753"/>
                      <a:pt x="387" y="732"/>
                    </a:cubicBezTo>
                    <a:cubicBezTo>
                      <a:pt x="400" y="711"/>
                      <a:pt x="446" y="780"/>
                      <a:pt x="475" y="768"/>
                    </a:cubicBezTo>
                    <a:cubicBezTo>
                      <a:pt x="504" y="756"/>
                      <a:pt x="569" y="678"/>
                      <a:pt x="563" y="660"/>
                    </a:cubicBezTo>
                    <a:cubicBezTo>
                      <a:pt x="557" y="642"/>
                      <a:pt x="472" y="665"/>
                      <a:pt x="439" y="660"/>
                    </a:cubicBezTo>
                    <a:cubicBezTo>
                      <a:pt x="406" y="655"/>
                      <a:pt x="380" y="657"/>
                      <a:pt x="363" y="632"/>
                    </a:cubicBezTo>
                    <a:cubicBezTo>
                      <a:pt x="346" y="607"/>
                      <a:pt x="338" y="551"/>
                      <a:pt x="335" y="508"/>
                    </a:cubicBezTo>
                    <a:cubicBezTo>
                      <a:pt x="332" y="465"/>
                      <a:pt x="336" y="412"/>
                      <a:pt x="347" y="372"/>
                    </a:cubicBezTo>
                    <a:cubicBezTo>
                      <a:pt x="358" y="332"/>
                      <a:pt x="384" y="306"/>
                      <a:pt x="399" y="268"/>
                    </a:cubicBezTo>
                    <a:cubicBezTo>
                      <a:pt x="414" y="230"/>
                      <a:pt x="423" y="187"/>
                      <a:pt x="439" y="144"/>
                    </a:cubicBezTo>
                    <a:cubicBezTo>
                      <a:pt x="455" y="101"/>
                      <a:pt x="475" y="54"/>
                      <a:pt x="495" y="8"/>
                    </a:cubicBezTo>
                  </a:path>
                </a:pathLst>
              </a:custGeom>
              <a:gradFill rotWithShape="0">
                <a:gsLst>
                  <a:gs pos="0">
                    <a:srgbClr val="86EDFF"/>
                  </a:gs>
                  <a:gs pos="100000">
                    <a:srgbClr val="1C13FF">
                      <a:alpha val="50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kern="1200">
                  <a:latin typeface="Times"/>
                  <a:cs typeface="Times"/>
                </a:endParaRP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1630230" y="3066919"/>
                <a:ext cx="404813" cy="2957512"/>
                <a:chOff x="1630230" y="3066919"/>
                <a:chExt cx="404813" cy="2957512"/>
              </a:xfrm>
            </p:grpSpPr>
            <p:sp>
              <p:nvSpPr>
                <p:cNvPr id="8" name="Freeform 7"/>
                <p:cNvSpPr>
                  <a:spLocks/>
                </p:cNvSpPr>
                <p:nvPr/>
              </p:nvSpPr>
              <p:spPr bwMode="auto">
                <a:xfrm>
                  <a:off x="1646105" y="3098669"/>
                  <a:ext cx="334963" cy="931862"/>
                </a:xfrm>
                <a:custGeom>
                  <a:avLst/>
                  <a:gdLst>
                    <a:gd name="T0" fmla="*/ 192 w 211"/>
                    <a:gd name="T1" fmla="*/ 0 h 395"/>
                    <a:gd name="T2" fmla="*/ 210 w 211"/>
                    <a:gd name="T3" fmla="*/ 187 h 395"/>
                    <a:gd name="T4" fmla="*/ 183 w 211"/>
                    <a:gd name="T5" fmla="*/ 317 h 395"/>
                    <a:gd name="T6" fmla="*/ 91 w 211"/>
                    <a:gd name="T7" fmla="*/ 393 h 395"/>
                    <a:gd name="T8" fmla="*/ 0 w 211"/>
                    <a:gd name="T9" fmla="*/ 32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395">
                      <a:moveTo>
                        <a:pt x="192" y="0"/>
                      </a:moveTo>
                      <a:cubicBezTo>
                        <a:pt x="201" y="67"/>
                        <a:pt x="211" y="134"/>
                        <a:pt x="210" y="187"/>
                      </a:cubicBezTo>
                      <a:cubicBezTo>
                        <a:pt x="209" y="240"/>
                        <a:pt x="203" y="283"/>
                        <a:pt x="183" y="317"/>
                      </a:cubicBezTo>
                      <a:cubicBezTo>
                        <a:pt x="163" y="351"/>
                        <a:pt x="121" y="391"/>
                        <a:pt x="91" y="393"/>
                      </a:cubicBezTo>
                      <a:cubicBezTo>
                        <a:pt x="61" y="395"/>
                        <a:pt x="14" y="339"/>
                        <a:pt x="0" y="3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kern="1200">
                    <a:latin typeface="Times"/>
                    <a:cs typeface="Times"/>
                  </a:endParaRPr>
                </a:p>
              </p:txBody>
            </p:sp>
            <p:sp>
              <p:nvSpPr>
                <p:cNvPr id="9" name="Line 25"/>
                <p:cNvSpPr>
                  <a:spLocks noChangeShapeType="1"/>
                </p:cNvSpPr>
                <p:nvPr/>
              </p:nvSpPr>
              <p:spPr bwMode="auto">
                <a:xfrm>
                  <a:off x="2035043" y="3066919"/>
                  <a:ext cx="0" cy="28194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kern="1200">
                    <a:latin typeface="Times"/>
                    <a:cs typeface="Times"/>
                  </a:endParaRPr>
                </a:p>
              </p:txBody>
            </p:sp>
            <p:sp>
              <p:nvSpPr>
                <p:cNvPr id="10" name="Freeform 9"/>
                <p:cNvSpPr>
                  <a:spLocks/>
                </p:cNvSpPr>
                <p:nvPr/>
              </p:nvSpPr>
              <p:spPr bwMode="auto">
                <a:xfrm>
                  <a:off x="1630230" y="5260844"/>
                  <a:ext cx="334963" cy="763587"/>
                </a:xfrm>
                <a:custGeom>
                  <a:avLst/>
                  <a:gdLst>
                    <a:gd name="T0" fmla="*/ 192 w 211"/>
                    <a:gd name="T1" fmla="*/ 0 h 395"/>
                    <a:gd name="T2" fmla="*/ 210 w 211"/>
                    <a:gd name="T3" fmla="*/ 187 h 395"/>
                    <a:gd name="T4" fmla="*/ 183 w 211"/>
                    <a:gd name="T5" fmla="*/ 317 h 395"/>
                    <a:gd name="T6" fmla="*/ 91 w 211"/>
                    <a:gd name="T7" fmla="*/ 393 h 395"/>
                    <a:gd name="T8" fmla="*/ 0 w 211"/>
                    <a:gd name="T9" fmla="*/ 32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395">
                      <a:moveTo>
                        <a:pt x="192" y="0"/>
                      </a:moveTo>
                      <a:cubicBezTo>
                        <a:pt x="201" y="67"/>
                        <a:pt x="211" y="134"/>
                        <a:pt x="210" y="187"/>
                      </a:cubicBezTo>
                      <a:cubicBezTo>
                        <a:pt x="209" y="240"/>
                        <a:pt x="203" y="283"/>
                        <a:pt x="183" y="317"/>
                      </a:cubicBezTo>
                      <a:cubicBezTo>
                        <a:pt x="163" y="351"/>
                        <a:pt x="121" y="391"/>
                        <a:pt x="91" y="393"/>
                      </a:cubicBezTo>
                      <a:cubicBezTo>
                        <a:pt x="61" y="395"/>
                        <a:pt x="14" y="339"/>
                        <a:pt x="0" y="3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kern="1200">
                    <a:latin typeface="Times"/>
                    <a:cs typeface="Times"/>
                  </a:endParaRPr>
                </a:p>
              </p:txBody>
            </p:sp>
            <p:sp>
              <p:nvSpPr>
                <p:cNvPr id="11" name="Freeform 10"/>
                <p:cNvSpPr>
                  <a:spLocks/>
                </p:cNvSpPr>
                <p:nvPr/>
              </p:nvSpPr>
              <p:spPr bwMode="auto">
                <a:xfrm>
                  <a:off x="1741355" y="3965444"/>
                  <a:ext cx="193675" cy="1352550"/>
                </a:xfrm>
                <a:custGeom>
                  <a:avLst/>
                  <a:gdLst>
                    <a:gd name="T0" fmla="*/ 122 w 122"/>
                    <a:gd name="T1" fmla="*/ 0 h 852"/>
                    <a:gd name="T2" fmla="*/ 113 w 122"/>
                    <a:gd name="T3" fmla="*/ 420 h 852"/>
                    <a:gd name="T4" fmla="*/ 65 w 122"/>
                    <a:gd name="T5" fmla="*/ 625 h 852"/>
                    <a:gd name="T6" fmla="*/ 0 w 122"/>
                    <a:gd name="T7" fmla="*/ 852 h 8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" h="852">
                      <a:moveTo>
                        <a:pt x="122" y="0"/>
                      </a:moveTo>
                      <a:cubicBezTo>
                        <a:pt x="122" y="158"/>
                        <a:pt x="122" y="316"/>
                        <a:pt x="113" y="420"/>
                      </a:cubicBezTo>
                      <a:cubicBezTo>
                        <a:pt x="104" y="524"/>
                        <a:pt x="84" y="553"/>
                        <a:pt x="65" y="625"/>
                      </a:cubicBezTo>
                      <a:cubicBezTo>
                        <a:pt x="46" y="697"/>
                        <a:pt x="23" y="774"/>
                        <a:pt x="0" y="85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kern="1200">
                    <a:latin typeface="Times"/>
                    <a:cs typeface="Times"/>
                  </a:endParaRPr>
                </a:p>
              </p:txBody>
            </p:sp>
          </p:grpSp>
        </p:grpSp>
        <p:grpSp>
          <p:nvGrpSpPr>
            <p:cNvPr id="12" name="Group 11"/>
            <p:cNvGrpSpPr/>
            <p:nvPr/>
          </p:nvGrpSpPr>
          <p:grpSpPr>
            <a:xfrm>
              <a:off x="1286269" y="3244866"/>
              <a:ext cx="617586" cy="2951661"/>
              <a:chOff x="2541455" y="2771644"/>
              <a:chExt cx="979488" cy="3394075"/>
            </a:xfrm>
          </p:grpSpPr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2541455" y="2771644"/>
                <a:ext cx="979488" cy="3394075"/>
              </a:xfrm>
              <a:custGeom>
                <a:avLst/>
                <a:gdLst>
                  <a:gd name="T0" fmla="*/ 194 w 617"/>
                  <a:gd name="T1" fmla="*/ 2025 h 2138"/>
                  <a:gd name="T2" fmla="*/ 242 w 617"/>
                  <a:gd name="T3" fmla="*/ 1885 h 2138"/>
                  <a:gd name="T4" fmla="*/ 222 w 617"/>
                  <a:gd name="T5" fmla="*/ 1745 h 2138"/>
                  <a:gd name="T6" fmla="*/ 202 w 617"/>
                  <a:gd name="T7" fmla="*/ 1621 h 2138"/>
                  <a:gd name="T8" fmla="*/ 130 w 617"/>
                  <a:gd name="T9" fmla="*/ 1625 h 2138"/>
                  <a:gd name="T10" fmla="*/ 58 w 617"/>
                  <a:gd name="T11" fmla="*/ 1629 h 2138"/>
                  <a:gd name="T12" fmla="*/ 110 w 617"/>
                  <a:gd name="T13" fmla="*/ 1565 h 2138"/>
                  <a:gd name="T14" fmla="*/ 162 w 617"/>
                  <a:gd name="T15" fmla="*/ 1453 h 2138"/>
                  <a:gd name="T16" fmla="*/ 154 w 617"/>
                  <a:gd name="T17" fmla="*/ 1333 h 2138"/>
                  <a:gd name="T18" fmla="*/ 114 w 617"/>
                  <a:gd name="T19" fmla="*/ 1193 h 2138"/>
                  <a:gd name="T20" fmla="*/ 86 w 617"/>
                  <a:gd name="T21" fmla="*/ 949 h 2138"/>
                  <a:gd name="T22" fmla="*/ 46 w 617"/>
                  <a:gd name="T23" fmla="*/ 773 h 2138"/>
                  <a:gd name="T24" fmla="*/ 22 w 617"/>
                  <a:gd name="T25" fmla="*/ 713 h 2138"/>
                  <a:gd name="T26" fmla="*/ 178 w 617"/>
                  <a:gd name="T27" fmla="*/ 721 h 2138"/>
                  <a:gd name="T28" fmla="*/ 250 w 617"/>
                  <a:gd name="T29" fmla="*/ 629 h 2138"/>
                  <a:gd name="T30" fmla="*/ 246 w 617"/>
                  <a:gd name="T31" fmla="*/ 481 h 2138"/>
                  <a:gd name="T32" fmla="*/ 226 w 617"/>
                  <a:gd name="T33" fmla="*/ 385 h 2138"/>
                  <a:gd name="T34" fmla="*/ 182 w 617"/>
                  <a:gd name="T35" fmla="*/ 333 h 2138"/>
                  <a:gd name="T36" fmla="*/ 126 w 617"/>
                  <a:gd name="T37" fmla="*/ 357 h 2138"/>
                  <a:gd name="T38" fmla="*/ 46 w 617"/>
                  <a:gd name="T39" fmla="*/ 353 h 2138"/>
                  <a:gd name="T40" fmla="*/ 42 w 617"/>
                  <a:gd name="T41" fmla="*/ 261 h 2138"/>
                  <a:gd name="T42" fmla="*/ 138 w 617"/>
                  <a:gd name="T43" fmla="*/ 229 h 2138"/>
                  <a:gd name="T44" fmla="*/ 226 w 617"/>
                  <a:gd name="T45" fmla="*/ 261 h 2138"/>
                  <a:gd name="T46" fmla="*/ 234 w 617"/>
                  <a:gd name="T47" fmla="*/ 225 h 2138"/>
                  <a:gd name="T48" fmla="*/ 110 w 617"/>
                  <a:gd name="T49" fmla="*/ 77 h 2138"/>
                  <a:gd name="T50" fmla="*/ 90 w 617"/>
                  <a:gd name="T51" fmla="*/ 9 h 2138"/>
                  <a:gd name="T52" fmla="*/ 554 w 617"/>
                  <a:gd name="T53" fmla="*/ 21 h 2138"/>
                  <a:gd name="T54" fmla="*/ 466 w 617"/>
                  <a:gd name="T55" fmla="*/ 129 h 2138"/>
                  <a:gd name="T56" fmla="*/ 394 w 617"/>
                  <a:gd name="T57" fmla="*/ 221 h 2138"/>
                  <a:gd name="T58" fmla="*/ 378 w 617"/>
                  <a:gd name="T59" fmla="*/ 261 h 2138"/>
                  <a:gd name="T60" fmla="*/ 462 w 617"/>
                  <a:gd name="T61" fmla="*/ 241 h 2138"/>
                  <a:gd name="T62" fmla="*/ 538 w 617"/>
                  <a:gd name="T63" fmla="*/ 245 h 2138"/>
                  <a:gd name="T64" fmla="*/ 610 w 617"/>
                  <a:gd name="T65" fmla="*/ 353 h 2138"/>
                  <a:gd name="T66" fmla="*/ 510 w 617"/>
                  <a:gd name="T67" fmla="*/ 357 h 2138"/>
                  <a:gd name="T68" fmla="*/ 430 w 617"/>
                  <a:gd name="T69" fmla="*/ 361 h 2138"/>
                  <a:gd name="T70" fmla="*/ 390 w 617"/>
                  <a:gd name="T71" fmla="*/ 437 h 2138"/>
                  <a:gd name="T72" fmla="*/ 402 w 617"/>
                  <a:gd name="T73" fmla="*/ 621 h 2138"/>
                  <a:gd name="T74" fmla="*/ 442 w 617"/>
                  <a:gd name="T75" fmla="*/ 725 h 2138"/>
                  <a:gd name="T76" fmla="*/ 514 w 617"/>
                  <a:gd name="T77" fmla="*/ 709 h 2138"/>
                  <a:gd name="T78" fmla="*/ 582 w 617"/>
                  <a:gd name="T79" fmla="*/ 705 h 2138"/>
                  <a:gd name="T80" fmla="*/ 546 w 617"/>
                  <a:gd name="T81" fmla="*/ 797 h 2138"/>
                  <a:gd name="T82" fmla="*/ 510 w 617"/>
                  <a:gd name="T83" fmla="*/ 905 h 2138"/>
                  <a:gd name="T84" fmla="*/ 482 w 617"/>
                  <a:gd name="T85" fmla="*/ 1157 h 2138"/>
                  <a:gd name="T86" fmla="*/ 446 w 617"/>
                  <a:gd name="T87" fmla="*/ 1353 h 2138"/>
                  <a:gd name="T88" fmla="*/ 462 w 617"/>
                  <a:gd name="T89" fmla="*/ 1453 h 2138"/>
                  <a:gd name="T90" fmla="*/ 502 w 617"/>
                  <a:gd name="T91" fmla="*/ 1553 h 2138"/>
                  <a:gd name="T92" fmla="*/ 542 w 617"/>
                  <a:gd name="T93" fmla="*/ 1633 h 2138"/>
                  <a:gd name="T94" fmla="*/ 470 w 617"/>
                  <a:gd name="T95" fmla="*/ 1633 h 2138"/>
                  <a:gd name="T96" fmla="*/ 426 w 617"/>
                  <a:gd name="T97" fmla="*/ 1633 h 2138"/>
                  <a:gd name="T98" fmla="*/ 410 w 617"/>
                  <a:gd name="T99" fmla="*/ 1693 h 2138"/>
                  <a:gd name="T100" fmla="*/ 398 w 617"/>
                  <a:gd name="T101" fmla="*/ 1793 h 2138"/>
                  <a:gd name="T102" fmla="*/ 402 w 617"/>
                  <a:gd name="T103" fmla="*/ 1929 h 2138"/>
                  <a:gd name="T104" fmla="*/ 446 w 617"/>
                  <a:gd name="T105" fmla="*/ 2021 h 2138"/>
                  <a:gd name="T106" fmla="*/ 422 w 617"/>
                  <a:gd name="T107" fmla="*/ 2109 h 2138"/>
                  <a:gd name="T108" fmla="*/ 322 w 617"/>
                  <a:gd name="T109" fmla="*/ 2137 h 2138"/>
                  <a:gd name="T110" fmla="*/ 198 w 617"/>
                  <a:gd name="T111" fmla="*/ 2105 h 2138"/>
                  <a:gd name="T112" fmla="*/ 194 w 617"/>
                  <a:gd name="T113" fmla="*/ 2025 h 2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7" h="2138">
                    <a:moveTo>
                      <a:pt x="194" y="2025"/>
                    </a:moveTo>
                    <a:cubicBezTo>
                      <a:pt x="201" y="1988"/>
                      <a:pt x="237" y="1932"/>
                      <a:pt x="242" y="1885"/>
                    </a:cubicBezTo>
                    <a:cubicBezTo>
                      <a:pt x="247" y="1838"/>
                      <a:pt x="229" y="1789"/>
                      <a:pt x="222" y="1745"/>
                    </a:cubicBezTo>
                    <a:cubicBezTo>
                      <a:pt x="215" y="1701"/>
                      <a:pt x="217" y="1641"/>
                      <a:pt x="202" y="1621"/>
                    </a:cubicBezTo>
                    <a:cubicBezTo>
                      <a:pt x="187" y="1601"/>
                      <a:pt x="154" y="1624"/>
                      <a:pt x="130" y="1625"/>
                    </a:cubicBezTo>
                    <a:cubicBezTo>
                      <a:pt x="106" y="1626"/>
                      <a:pt x="61" y="1639"/>
                      <a:pt x="58" y="1629"/>
                    </a:cubicBezTo>
                    <a:cubicBezTo>
                      <a:pt x="55" y="1619"/>
                      <a:pt x="93" y="1594"/>
                      <a:pt x="110" y="1565"/>
                    </a:cubicBezTo>
                    <a:cubicBezTo>
                      <a:pt x="127" y="1536"/>
                      <a:pt x="155" y="1492"/>
                      <a:pt x="162" y="1453"/>
                    </a:cubicBezTo>
                    <a:cubicBezTo>
                      <a:pt x="169" y="1414"/>
                      <a:pt x="162" y="1376"/>
                      <a:pt x="154" y="1333"/>
                    </a:cubicBezTo>
                    <a:cubicBezTo>
                      <a:pt x="146" y="1290"/>
                      <a:pt x="125" y="1257"/>
                      <a:pt x="114" y="1193"/>
                    </a:cubicBezTo>
                    <a:cubicBezTo>
                      <a:pt x="103" y="1129"/>
                      <a:pt x="97" y="1019"/>
                      <a:pt x="86" y="949"/>
                    </a:cubicBezTo>
                    <a:cubicBezTo>
                      <a:pt x="75" y="879"/>
                      <a:pt x="57" y="812"/>
                      <a:pt x="46" y="773"/>
                    </a:cubicBezTo>
                    <a:cubicBezTo>
                      <a:pt x="35" y="734"/>
                      <a:pt x="0" y="722"/>
                      <a:pt x="22" y="713"/>
                    </a:cubicBezTo>
                    <a:cubicBezTo>
                      <a:pt x="44" y="704"/>
                      <a:pt x="140" y="735"/>
                      <a:pt x="178" y="721"/>
                    </a:cubicBezTo>
                    <a:cubicBezTo>
                      <a:pt x="216" y="707"/>
                      <a:pt x="239" y="669"/>
                      <a:pt x="250" y="629"/>
                    </a:cubicBezTo>
                    <a:cubicBezTo>
                      <a:pt x="261" y="589"/>
                      <a:pt x="250" y="522"/>
                      <a:pt x="246" y="481"/>
                    </a:cubicBezTo>
                    <a:cubicBezTo>
                      <a:pt x="242" y="440"/>
                      <a:pt x="237" y="410"/>
                      <a:pt x="226" y="385"/>
                    </a:cubicBezTo>
                    <a:cubicBezTo>
                      <a:pt x="215" y="360"/>
                      <a:pt x="199" y="338"/>
                      <a:pt x="182" y="333"/>
                    </a:cubicBezTo>
                    <a:cubicBezTo>
                      <a:pt x="165" y="328"/>
                      <a:pt x="149" y="354"/>
                      <a:pt x="126" y="357"/>
                    </a:cubicBezTo>
                    <a:cubicBezTo>
                      <a:pt x="103" y="360"/>
                      <a:pt x="60" y="369"/>
                      <a:pt x="46" y="353"/>
                    </a:cubicBezTo>
                    <a:cubicBezTo>
                      <a:pt x="32" y="337"/>
                      <a:pt x="27" y="282"/>
                      <a:pt x="42" y="261"/>
                    </a:cubicBezTo>
                    <a:cubicBezTo>
                      <a:pt x="57" y="240"/>
                      <a:pt x="107" y="229"/>
                      <a:pt x="138" y="229"/>
                    </a:cubicBezTo>
                    <a:cubicBezTo>
                      <a:pt x="169" y="229"/>
                      <a:pt x="210" y="262"/>
                      <a:pt x="226" y="261"/>
                    </a:cubicBezTo>
                    <a:cubicBezTo>
                      <a:pt x="242" y="260"/>
                      <a:pt x="253" y="256"/>
                      <a:pt x="234" y="225"/>
                    </a:cubicBezTo>
                    <a:cubicBezTo>
                      <a:pt x="215" y="194"/>
                      <a:pt x="134" y="113"/>
                      <a:pt x="110" y="77"/>
                    </a:cubicBezTo>
                    <a:cubicBezTo>
                      <a:pt x="86" y="41"/>
                      <a:pt x="16" y="18"/>
                      <a:pt x="90" y="9"/>
                    </a:cubicBezTo>
                    <a:cubicBezTo>
                      <a:pt x="164" y="0"/>
                      <a:pt x="491" y="1"/>
                      <a:pt x="554" y="21"/>
                    </a:cubicBezTo>
                    <a:cubicBezTo>
                      <a:pt x="617" y="41"/>
                      <a:pt x="493" y="96"/>
                      <a:pt x="466" y="129"/>
                    </a:cubicBezTo>
                    <a:cubicBezTo>
                      <a:pt x="439" y="162"/>
                      <a:pt x="409" y="199"/>
                      <a:pt x="394" y="221"/>
                    </a:cubicBezTo>
                    <a:cubicBezTo>
                      <a:pt x="379" y="243"/>
                      <a:pt x="367" y="258"/>
                      <a:pt x="378" y="261"/>
                    </a:cubicBezTo>
                    <a:cubicBezTo>
                      <a:pt x="389" y="264"/>
                      <a:pt x="435" y="244"/>
                      <a:pt x="462" y="241"/>
                    </a:cubicBezTo>
                    <a:cubicBezTo>
                      <a:pt x="489" y="238"/>
                      <a:pt x="513" y="226"/>
                      <a:pt x="538" y="245"/>
                    </a:cubicBezTo>
                    <a:cubicBezTo>
                      <a:pt x="563" y="264"/>
                      <a:pt x="615" y="334"/>
                      <a:pt x="610" y="353"/>
                    </a:cubicBezTo>
                    <a:cubicBezTo>
                      <a:pt x="605" y="372"/>
                      <a:pt x="540" y="356"/>
                      <a:pt x="510" y="357"/>
                    </a:cubicBezTo>
                    <a:cubicBezTo>
                      <a:pt x="480" y="358"/>
                      <a:pt x="450" y="348"/>
                      <a:pt x="430" y="361"/>
                    </a:cubicBezTo>
                    <a:cubicBezTo>
                      <a:pt x="410" y="374"/>
                      <a:pt x="395" y="394"/>
                      <a:pt x="390" y="437"/>
                    </a:cubicBezTo>
                    <a:cubicBezTo>
                      <a:pt x="385" y="480"/>
                      <a:pt x="393" y="573"/>
                      <a:pt x="402" y="621"/>
                    </a:cubicBezTo>
                    <a:cubicBezTo>
                      <a:pt x="411" y="669"/>
                      <a:pt x="423" y="710"/>
                      <a:pt x="442" y="725"/>
                    </a:cubicBezTo>
                    <a:cubicBezTo>
                      <a:pt x="461" y="740"/>
                      <a:pt x="491" y="712"/>
                      <a:pt x="514" y="709"/>
                    </a:cubicBezTo>
                    <a:cubicBezTo>
                      <a:pt x="537" y="706"/>
                      <a:pt x="577" y="690"/>
                      <a:pt x="582" y="705"/>
                    </a:cubicBezTo>
                    <a:cubicBezTo>
                      <a:pt x="587" y="720"/>
                      <a:pt x="558" y="764"/>
                      <a:pt x="546" y="797"/>
                    </a:cubicBezTo>
                    <a:cubicBezTo>
                      <a:pt x="534" y="830"/>
                      <a:pt x="521" y="845"/>
                      <a:pt x="510" y="905"/>
                    </a:cubicBezTo>
                    <a:cubicBezTo>
                      <a:pt x="499" y="965"/>
                      <a:pt x="493" y="1082"/>
                      <a:pt x="482" y="1157"/>
                    </a:cubicBezTo>
                    <a:cubicBezTo>
                      <a:pt x="471" y="1232"/>
                      <a:pt x="449" y="1304"/>
                      <a:pt x="446" y="1353"/>
                    </a:cubicBezTo>
                    <a:cubicBezTo>
                      <a:pt x="443" y="1402"/>
                      <a:pt x="453" y="1420"/>
                      <a:pt x="462" y="1453"/>
                    </a:cubicBezTo>
                    <a:cubicBezTo>
                      <a:pt x="471" y="1486"/>
                      <a:pt x="489" y="1523"/>
                      <a:pt x="502" y="1553"/>
                    </a:cubicBezTo>
                    <a:cubicBezTo>
                      <a:pt x="515" y="1583"/>
                      <a:pt x="547" y="1620"/>
                      <a:pt x="542" y="1633"/>
                    </a:cubicBezTo>
                    <a:cubicBezTo>
                      <a:pt x="537" y="1646"/>
                      <a:pt x="489" y="1633"/>
                      <a:pt x="470" y="1633"/>
                    </a:cubicBezTo>
                    <a:cubicBezTo>
                      <a:pt x="451" y="1633"/>
                      <a:pt x="436" y="1623"/>
                      <a:pt x="426" y="1633"/>
                    </a:cubicBezTo>
                    <a:cubicBezTo>
                      <a:pt x="416" y="1643"/>
                      <a:pt x="415" y="1666"/>
                      <a:pt x="410" y="1693"/>
                    </a:cubicBezTo>
                    <a:cubicBezTo>
                      <a:pt x="405" y="1720"/>
                      <a:pt x="399" y="1754"/>
                      <a:pt x="398" y="1793"/>
                    </a:cubicBezTo>
                    <a:cubicBezTo>
                      <a:pt x="397" y="1832"/>
                      <a:pt x="394" y="1891"/>
                      <a:pt x="402" y="1929"/>
                    </a:cubicBezTo>
                    <a:cubicBezTo>
                      <a:pt x="410" y="1967"/>
                      <a:pt x="443" y="1991"/>
                      <a:pt x="446" y="2021"/>
                    </a:cubicBezTo>
                    <a:cubicBezTo>
                      <a:pt x="449" y="2051"/>
                      <a:pt x="443" y="2090"/>
                      <a:pt x="422" y="2109"/>
                    </a:cubicBezTo>
                    <a:cubicBezTo>
                      <a:pt x="401" y="2128"/>
                      <a:pt x="359" y="2138"/>
                      <a:pt x="322" y="2137"/>
                    </a:cubicBezTo>
                    <a:cubicBezTo>
                      <a:pt x="285" y="2136"/>
                      <a:pt x="221" y="2124"/>
                      <a:pt x="198" y="2105"/>
                    </a:cubicBezTo>
                    <a:cubicBezTo>
                      <a:pt x="175" y="2086"/>
                      <a:pt x="187" y="2062"/>
                      <a:pt x="194" y="202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C9D2"/>
                  </a:gs>
                  <a:gs pos="100000">
                    <a:srgbClr val="FF112C">
                      <a:alpha val="56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kern="1200">
                  <a:latin typeface="Times"/>
                  <a:cs typeface="Times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2676393" y="2898644"/>
                <a:ext cx="349250" cy="2895600"/>
                <a:chOff x="2676393" y="2898644"/>
                <a:chExt cx="349250" cy="2895600"/>
              </a:xfrm>
            </p:grpSpPr>
            <p:sp>
              <p:nvSpPr>
                <p:cNvPr id="15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3025643" y="2898644"/>
                  <a:ext cx="0" cy="2895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kern="1200">
                    <a:latin typeface="Times"/>
                    <a:cs typeface="Times"/>
                  </a:endParaRPr>
                </a:p>
              </p:txBody>
            </p:sp>
            <p:sp>
              <p:nvSpPr>
                <p:cNvPr id="16" name="Freeform 15"/>
                <p:cNvSpPr>
                  <a:spLocks/>
                </p:cNvSpPr>
                <p:nvPr/>
              </p:nvSpPr>
              <p:spPr bwMode="auto">
                <a:xfrm>
                  <a:off x="2701793" y="5202107"/>
                  <a:ext cx="265113" cy="515937"/>
                </a:xfrm>
                <a:custGeom>
                  <a:avLst/>
                  <a:gdLst>
                    <a:gd name="T0" fmla="*/ 189 w 194"/>
                    <a:gd name="T1" fmla="*/ 325 h 325"/>
                    <a:gd name="T2" fmla="*/ 184 w 194"/>
                    <a:gd name="T3" fmla="*/ 127 h 325"/>
                    <a:gd name="T4" fmla="*/ 130 w 194"/>
                    <a:gd name="T5" fmla="*/ 19 h 325"/>
                    <a:gd name="T6" fmla="*/ 49 w 194"/>
                    <a:gd name="T7" fmla="*/ 13 h 325"/>
                    <a:gd name="T8" fmla="*/ 0 w 194"/>
                    <a:gd name="T9" fmla="*/ 84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" h="325">
                      <a:moveTo>
                        <a:pt x="189" y="325"/>
                      </a:moveTo>
                      <a:cubicBezTo>
                        <a:pt x="191" y="251"/>
                        <a:pt x="194" y="178"/>
                        <a:pt x="184" y="127"/>
                      </a:cubicBezTo>
                      <a:cubicBezTo>
                        <a:pt x="174" y="76"/>
                        <a:pt x="152" y="38"/>
                        <a:pt x="130" y="19"/>
                      </a:cubicBezTo>
                      <a:cubicBezTo>
                        <a:pt x="108" y="0"/>
                        <a:pt x="71" y="2"/>
                        <a:pt x="49" y="13"/>
                      </a:cubicBezTo>
                      <a:cubicBezTo>
                        <a:pt x="27" y="24"/>
                        <a:pt x="7" y="71"/>
                        <a:pt x="0" y="8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kern="1200">
                    <a:latin typeface="Times"/>
                    <a:cs typeface="Times"/>
                  </a:endParaRPr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2719255" y="3894007"/>
                  <a:ext cx="206375" cy="1138237"/>
                </a:xfrm>
                <a:custGeom>
                  <a:avLst/>
                  <a:gdLst>
                    <a:gd name="T0" fmla="*/ 130 w 130"/>
                    <a:gd name="T1" fmla="*/ 717 h 717"/>
                    <a:gd name="T2" fmla="*/ 103 w 130"/>
                    <a:gd name="T3" fmla="*/ 373 h 717"/>
                    <a:gd name="T4" fmla="*/ 49 w 130"/>
                    <a:gd name="T5" fmla="*/ 124 h 717"/>
                    <a:gd name="T6" fmla="*/ 0 w 13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0" h="717">
                      <a:moveTo>
                        <a:pt x="130" y="717"/>
                      </a:moveTo>
                      <a:cubicBezTo>
                        <a:pt x="123" y="594"/>
                        <a:pt x="116" y="472"/>
                        <a:pt x="103" y="373"/>
                      </a:cubicBezTo>
                      <a:cubicBezTo>
                        <a:pt x="90" y="274"/>
                        <a:pt x="66" y="186"/>
                        <a:pt x="49" y="124"/>
                      </a:cubicBezTo>
                      <a:cubicBezTo>
                        <a:pt x="32" y="62"/>
                        <a:pt x="16" y="31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kern="1200">
                    <a:latin typeface="Times"/>
                    <a:cs typeface="Times"/>
                  </a:endParaRPr>
                </a:p>
              </p:txBody>
            </p:sp>
            <p:sp>
              <p:nvSpPr>
                <p:cNvPr id="18" name="Freeform 17"/>
                <p:cNvSpPr>
                  <a:spLocks/>
                </p:cNvSpPr>
                <p:nvPr/>
              </p:nvSpPr>
              <p:spPr bwMode="auto">
                <a:xfrm>
                  <a:off x="2676393" y="3193919"/>
                  <a:ext cx="303213" cy="923925"/>
                </a:xfrm>
                <a:custGeom>
                  <a:avLst/>
                  <a:gdLst>
                    <a:gd name="T0" fmla="*/ 157 w 191"/>
                    <a:gd name="T1" fmla="*/ 582 h 582"/>
                    <a:gd name="T2" fmla="*/ 189 w 191"/>
                    <a:gd name="T3" fmla="*/ 192 h 582"/>
                    <a:gd name="T4" fmla="*/ 146 w 191"/>
                    <a:gd name="T5" fmla="*/ 30 h 582"/>
                    <a:gd name="T6" fmla="*/ 38 w 191"/>
                    <a:gd name="T7" fmla="*/ 14 h 582"/>
                    <a:gd name="T8" fmla="*/ 0 w 191"/>
                    <a:gd name="T9" fmla="*/ 84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1" h="582">
                      <a:moveTo>
                        <a:pt x="157" y="582"/>
                      </a:moveTo>
                      <a:cubicBezTo>
                        <a:pt x="174" y="433"/>
                        <a:pt x="191" y="284"/>
                        <a:pt x="189" y="192"/>
                      </a:cubicBezTo>
                      <a:cubicBezTo>
                        <a:pt x="187" y="100"/>
                        <a:pt x="171" y="60"/>
                        <a:pt x="146" y="30"/>
                      </a:cubicBezTo>
                      <a:cubicBezTo>
                        <a:pt x="121" y="0"/>
                        <a:pt x="62" y="5"/>
                        <a:pt x="38" y="14"/>
                      </a:cubicBezTo>
                      <a:cubicBezTo>
                        <a:pt x="14" y="23"/>
                        <a:pt x="7" y="53"/>
                        <a:pt x="0" y="8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kern="1200">
                    <a:latin typeface="Times"/>
                    <a:cs typeface="Times"/>
                  </a:endParaRPr>
                </a:p>
              </p:txBody>
            </p:sp>
          </p:grpSp>
        </p:grpSp>
      </p:grp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845737"/>
              </p:ext>
            </p:extLst>
          </p:nvPr>
        </p:nvGraphicFramePr>
        <p:xfrm>
          <a:off x="2597604" y="1604714"/>
          <a:ext cx="1600080" cy="571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" name="Equation" r:id="rId4" imgW="1193800" imgH="393700" progId="Equation.3">
                  <p:embed/>
                </p:oleObj>
              </mc:Choice>
              <mc:Fallback>
                <p:oleObj name="Equation" r:id="rId4" imgW="1193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97604" y="1604714"/>
                        <a:ext cx="1600080" cy="571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103560" y="668611"/>
            <a:ext cx="4489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POSITIVE IONS BACKFLOW (OR FEEDBACK):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196047" y="1016060"/>
            <a:ext cx="1332452" cy="567088"/>
            <a:chOff x="309496" y="949705"/>
            <a:chExt cx="1332452" cy="567088"/>
          </a:xfrm>
        </p:grpSpPr>
        <p:sp>
          <p:nvSpPr>
            <p:cNvPr id="41" name="Rectangle 40"/>
            <p:cNvSpPr/>
            <p:nvPr/>
          </p:nvSpPr>
          <p:spPr>
            <a:xfrm>
              <a:off x="906838" y="949705"/>
              <a:ext cx="70161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i="1" dirty="0" smtClean="0"/>
                <a:t>I</a:t>
              </a:r>
              <a:r>
                <a:rPr lang="en-US" sz="1600" i="1" baseline="-25000" dirty="0" smtClean="0"/>
                <a:t>DRIFT</a:t>
              </a:r>
              <a:endParaRPr lang="en-US" sz="1600" i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71942" y="1178239"/>
              <a:ext cx="7700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I</a:t>
              </a:r>
              <a:r>
                <a:rPr lang="en-US" sz="1600" i="1" baseline="-25000" dirty="0" smtClean="0"/>
                <a:t>ANODE</a:t>
              </a:r>
              <a:endParaRPr lang="en-US" sz="1600" i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09496" y="1071069"/>
              <a:ext cx="7607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IBF = </a:t>
              </a:r>
              <a:endParaRPr lang="en-US" sz="1600" i="1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983573" y="1288259"/>
              <a:ext cx="540196" cy="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1672146" y="1006688"/>
            <a:ext cx="1212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WISH: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1672146" y="1266160"/>
            <a:ext cx="2800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ONE IBF ION PER PRIMARY</a:t>
            </a:r>
            <a:endParaRPr lang="en-US" sz="1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3983797" y="612061"/>
            <a:ext cx="5030344" cy="5854270"/>
            <a:chOff x="3983797" y="592817"/>
            <a:chExt cx="5030344" cy="5854270"/>
          </a:xfrm>
        </p:grpSpPr>
        <p:grpSp>
          <p:nvGrpSpPr>
            <p:cNvPr id="21" name="Group 20"/>
            <p:cNvGrpSpPr/>
            <p:nvPr/>
          </p:nvGrpSpPr>
          <p:grpSpPr>
            <a:xfrm>
              <a:off x="4446746" y="592817"/>
              <a:ext cx="4567395" cy="2862633"/>
              <a:chOff x="4446746" y="592817"/>
              <a:chExt cx="4567395" cy="2862633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4446746" y="592817"/>
                <a:ext cx="4044174" cy="2862633"/>
                <a:chOff x="4469478" y="660440"/>
                <a:chExt cx="4044174" cy="2556737"/>
              </a:xfrm>
            </p:grpSpPr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56308" y="660440"/>
                  <a:ext cx="3657344" cy="2556737"/>
                </a:xfrm>
                <a:prstGeom prst="rect">
                  <a:avLst/>
                </a:prstGeom>
              </p:spPr>
            </p:pic>
            <p:sp>
              <p:nvSpPr>
                <p:cNvPr id="44" name="TextBox 43"/>
                <p:cNvSpPr txBox="1"/>
                <p:nvPr/>
              </p:nvSpPr>
              <p:spPr>
                <a:xfrm>
                  <a:off x="6665681" y="2055528"/>
                  <a:ext cx="128675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/>
                    <a:t>SINGLE GEM</a:t>
                  </a:r>
                  <a:endParaRPr lang="en-US" sz="1400" i="1" dirty="0"/>
                </a:p>
              </p:txBody>
            </p:sp>
            <p:sp>
              <p:nvSpPr>
                <p:cNvPr id="49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5923344" y="1583148"/>
                  <a:ext cx="0" cy="1515869"/>
                </a:xfrm>
                <a:prstGeom prst="line">
                  <a:avLst/>
                </a:prstGeom>
                <a:noFill/>
                <a:ln w="19050">
                  <a:solidFill>
                    <a:srgbClr val="FF473B"/>
                  </a:solidFill>
                  <a:prstDash val="dash"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endParaRPr lang="en-US" kern="12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1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5305623" y="2514241"/>
                  <a:ext cx="1023022" cy="0"/>
                </a:xfrm>
                <a:prstGeom prst="line">
                  <a:avLst/>
                </a:prstGeom>
                <a:noFill/>
                <a:ln w="19050">
                  <a:solidFill>
                    <a:srgbClr val="FF473B"/>
                  </a:solidFill>
                  <a:prstDash val="dash"/>
                  <a:round/>
                  <a:headEnd/>
                  <a:tailEnd/>
                </a:ln>
                <a:extLst/>
              </p:spPr>
              <p:txBody>
                <a:bodyPr wrap="none" anchor="ctr"/>
                <a:lstStyle/>
                <a:p>
                  <a:endParaRPr lang="en-US" kern="12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4469478" y="2344964"/>
                  <a:ext cx="72307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FF0000"/>
                      </a:solidFill>
                    </a:rPr>
                    <a:t>~ 30%</a:t>
                  </a:r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6055768" y="2591186"/>
                  <a:ext cx="11285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FF0000"/>
                      </a:solidFill>
                    </a:rPr>
                    <a:t>E</a:t>
                  </a:r>
                  <a:r>
                    <a:rPr lang="en-US" sz="1600" baseline="-25000" dirty="0" smtClean="0">
                      <a:solidFill>
                        <a:srgbClr val="FF0000"/>
                      </a:solidFill>
                    </a:rPr>
                    <a:t>D</a:t>
                  </a:r>
                  <a:r>
                    <a:rPr lang="en-US" sz="1600" dirty="0" smtClean="0">
                      <a:solidFill>
                        <a:srgbClr val="FF0000"/>
                      </a:solidFill>
                    </a:rPr>
                    <a:t>/E</a:t>
                  </a:r>
                  <a:r>
                    <a:rPr lang="en-US" sz="1600" baseline="-25000" dirty="0" smtClean="0">
                      <a:solidFill>
                        <a:srgbClr val="FF0000"/>
                      </a:solidFill>
                    </a:rPr>
                    <a:t>I</a:t>
                  </a:r>
                  <a:r>
                    <a:rPr lang="en-US" sz="1600" dirty="0" smtClean="0">
                      <a:solidFill>
                        <a:srgbClr val="FF0000"/>
                      </a:solidFill>
                    </a:rPr>
                    <a:t>=25%</a:t>
                  </a:r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55" name="TextBox 54"/>
              <p:cNvSpPr txBox="1"/>
              <p:nvPr/>
            </p:nvSpPr>
            <p:spPr>
              <a:xfrm rot="16200000">
                <a:off x="7428112" y="1769283"/>
                <a:ext cx="2648837" cy="52322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/>
                  <a:t>S. </a:t>
                </a:r>
                <a:r>
                  <a:rPr lang="en-US" sz="1400" i="1" dirty="0" err="1" smtClean="0"/>
                  <a:t>Backmann</a:t>
                </a:r>
                <a:r>
                  <a:rPr lang="en-US" sz="1400" i="1" dirty="0" smtClean="0"/>
                  <a:t> et </a:t>
                </a:r>
                <a:r>
                  <a:rPr lang="en-US" sz="1400" i="1" dirty="0"/>
                  <a:t>a, </a:t>
                </a:r>
                <a:r>
                  <a:rPr lang="en-US" sz="1400" i="1" dirty="0" smtClean="0"/>
                  <a:t>l</a:t>
                </a:r>
              </a:p>
              <a:p>
                <a:r>
                  <a:rPr lang="en-US" sz="1400" i="1" dirty="0" err="1" smtClean="0"/>
                  <a:t>Nucl</a:t>
                </a:r>
                <a:r>
                  <a:rPr lang="en-US" sz="1400" i="1" dirty="0" smtClean="0"/>
                  <a:t>. Instr. Meth. A438(1999)376</a:t>
                </a:r>
                <a:endParaRPr lang="en-US" sz="1400" i="1" dirty="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3983797" y="3323153"/>
              <a:ext cx="4970697" cy="3123934"/>
              <a:chOff x="3983797" y="3323153"/>
              <a:chExt cx="4970697" cy="3123934"/>
            </a:xfrm>
          </p:grpSpPr>
          <p:sp>
            <p:nvSpPr>
              <p:cNvPr id="34" name="Text Box 7"/>
              <p:cNvSpPr txBox="1">
                <a:spLocks noChangeArrowheads="1"/>
              </p:cNvSpPr>
              <p:nvPr/>
            </p:nvSpPr>
            <p:spPr bwMode="auto">
              <a:xfrm>
                <a:off x="4787956" y="6139310"/>
                <a:ext cx="4166538" cy="307777"/>
              </a:xfrm>
              <a:prstGeom prst="rect">
                <a:avLst/>
              </a:prstGeom>
              <a:solidFill>
                <a:srgbClr val="D7E4BD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/>
              <a:p>
                <a:r>
                  <a:rPr lang="en-US" sz="1400" i="1" kern="1200" dirty="0" smtClean="0">
                    <a:latin typeface="Times New Roman"/>
                    <a:cs typeface="Times New Roman"/>
                  </a:rPr>
                  <a:t>A. </a:t>
                </a:r>
                <a:r>
                  <a:rPr lang="en-US" sz="1400" i="1" kern="1200" dirty="0" err="1" smtClean="0">
                    <a:latin typeface="Times New Roman"/>
                    <a:cs typeface="Times New Roman"/>
                  </a:rPr>
                  <a:t>Bondar</a:t>
                </a:r>
                <a:r>
                  <a:rPr lang="en-US" sz="1400" i="1" kern="1200" dirty="0" smtClean="0">
                    <a:latin typeface="Times New Roman"/>
                    <a:cs typeface="Times New Roman"/>
                  </a:rPr>
                  <a:t> </a:t>
                </a:r>
                <a:r>
                  <a:rPr lang="en-US" sz="1400" i="1" kern="1200" dirty="0">
                    <a:latin typeface="Times New Roman"/>
                    <a:cs typeface="Times New Roman"/>
                  </a:rPr>
                  <a:t>et al</a:t>
                </a:r>
                <a:r>
                  <a:rPr lang="en-US" sz="1400" i="1" kern="1200" dirty="0" smtClean="0">
                    <a:latin typeface="Times New Roman"/>
                    <a:cs typeface="Times New Roman"/>
                  </a:rPr>
                  <a:t>, </a:t>
                </a:r>
                <a:r>
                  <a:rPr lang="en-US" sz="1400" i="1" kern="1200" dirty="0" err="1">
                    <a:latin typeface="Times New Roman"/>
                    <a:cs typeface="Times New Roman"/>
                  </a:rPr>
                  <a:t>Nucl</a:t>
                </a:r>
                <a:r>
                  <a:rPr lang="en-US" sz="1400" i="1" kern="1200" dirty="0">
                    <a:latin typeface="Times New Roman"/>
                    <a:cs typeface="Times New Roman"/>
                  </a:rPr>
                  <a:t>. Instr. and Meth. A496(2003)325 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3983797" y="3323153"/>
                <a:ext cx="4708350" cy="2754819"/>
                <a:chOff x="4506149" y="3323154"/>
                <a:chExt cx="4185997" cy="2754818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4506149" y="3323154"/>
                  <a:ext cx="4185997" cy="2754818"/>
                  <a:chOff x="4112572" y="3136893"/>
                  <a:chExt cx="4185997" cy="2635009"/>
                </a:xfrm>
              </p:grpSpPr>
              <p:pic>
                <p:nvPicPr>
                  <p:cNvPr id="61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b="7631"/>
                  <a:stretch/>
                </p:blipFill>
                <p:spPr bwMode="auto">
                  <a:xfrm>
                    <a:off x="4112572" y="3136893"/>
                    <a:ext cx="3442809" cy="263500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8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516584" y="4612088"/>
                    <a:ext cx="781985" cy="3385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i="1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rPr>
                      <a:t>0.05%</a:t>
                    </a:r>
                    <a:endParaRPr lang="en-US" sz="1600" i="1" kern="1200" dirty="0">
                      <a:solidFill>
                        <a:srgbClr val="FF0000"/>
                      </a:solidFill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7482326" y="3791243"/>
                    <a:ext cx="679393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i="1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rPr>
                      <a:t>0.2%</a:t>
                    </a:r>
                    <a:endParaRPr lang="en-US" sz="1600" i="1" dirty="0">
                      <a:solidFill>
                        <a:srgbClr val="FF0000"/>
                      </a:solidFill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36" name="Line 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30709" y="4781365"/>
                    <a:ext cx="275161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473B"/>
                    </a:solidFill>
                    <a:prstDash val="dash"/>
                    <a:round/>
                    <a:headEnd/>
                    <a:tailEnd/>
                  </a:ln>
                  <a:extLst/>
                </p:spPr>
                <p:txBody>
                  <a:bodyPr wrap="none" anchor="ctr"/>
                  <a:lstStyle/>
                  <a:p>
                    <a:endParaRPr lang="en-US" kern="12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37" name="Line 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648305" y="3770923"/>
                    <a:ext cx="0" cy="1782147"/>
                  </a:xfrm>
                  <a:prstGeom prst="line">
                    <a:avLst/>
                  </a:prstGeom>
                  <a:noFill/>
                  <a:ln w="19050">
                    <a:solidFill>
                      <a:srgbClr val="FF473B"/>
                    </a:solidFill>
                    <a:prstDash val="dash"/>
                    <a:round/>
                    <a:headEnd/>
                    <a:tailEnd/>
                  </a:ln>
                  <a:extLst/>
                </p:spPr>
                <p:txBody>
                  <a:bodyPr wrap="none" anchor="ctr"/>
                  <a:lstStyle/>
                  <a:p>
                    <a:endParaRPr lang="en-US" kern="12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39" name="Line 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20940" y="3951360"/>
                    <a:ext cx="2761386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473B"/>
                    </a:solidFill>
                    <a:prstDash val="dash"/>
                    <a:round/>
                    <a:headEnd/>
                    <a:tailEnd/>
                  </a:ln>
                  <a:extLst/>
                </p:spPr>
                <p:txBody>
                  <a:bodyPr wrap="none" anchor="ctr"/>
                  <a:lstStyle/>
                  <a:p>
                    <a:endParaRPr lang="en-US" kern="12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7298572" y="5477831"/>
                    <a:ext cx="513618" cy="29407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Times New Roman"/>
                        <a:cs typeface="Times New Roman"/>
                      </a:rPr>
                      <a:t>Gain</a:t>
                    </a:r>
                    <a:endParaRPr lang="en-US" sz="1200" dirty="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2" name="TextBox 21"/>
                <p:cNvSpPr txBox="1"/>
                <p:nvPr/>
              </p:nvSpPr>
              <p:spPr>
                <a:xfrm>
                  <a:off x="6348669" y="3757587"/>
                  <a:ext cx="138642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/>
                    <a:t>DOUBLE GEM</a:t>
                  </a:r>
                  <a:endParaRPr lang="en-US" sz="1400" i="1" dirty="0"/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7104495" y="4485579"/>
                  <a:ext cx="126676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/>
                    <a:t>TRIPLE GEM</a:t>
                  </a:r>
                  <a:endParaRPr lang="en-US" sz="1400" i="1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47526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232" y="84953"/>
            <a:ext cx="7187362" cy="420151"/>
          </a:xfrm>
        </p:spPr>
        <p:txBody>
          <a:bodyPr/>
          <a:lstStyle/>
          <a:p>
            <a:pPr algn="ctr"/>
            <a:r>
              <a:rPr lang="en-US" b="1" dirty="0" smtClean="0"/>
              <a:t>ION BACKFLOW REDUCTION: OFFSET HOLES</a:t>
            </a:r>
            <a:endParaRPr lang="en-US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26" y="989209"/>
            <a:ext cx="3088490" cy="27310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521299" y="667954"/>
            <a:ext cx="541290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EXPLOIT THE DIFFERENCE BETWEEN IONS’ AND ELECTRONS’ DIFFUSION IN AN OFFSET DOUBLE GEM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03541" y="689440"/>
            <a:ext cx="3677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I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 TRANSVERSE DIFFUSION:</a:t>
            </a:r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503" y="1872038"/>
            <a:ext cx="2161815" cy="374714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57886" y="6071693"/>
            <a:ext cx="3898851" cy="307777"/>
          </a:xfrm>
          <a:prstGeom prst="rect">
            <a:avLst/>
          </a:prstGeom>
          <a:solidFill>
            <a:srgbClr val="D7E4BD"/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F. Sauli et al, </a:t>
            </a:r>
            <a:r>
              <a:rPr lang="en-US" sz="1400" i="1" dirty="0" err="1" smtClean="0"/>
              <a:t>Nucl</a:t>
            </a:r>
            <a:r>
              <a:rPr lang="en-US" sz="1400" i="1" dirty="0" smtClean="0"/>
              <a:t>. Instr. and Meth. A560(2006)269</a:t>
            </a:r>
            <a:endParaRPr lang="en-US" sz="1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3688399" y="2646716"/>
            <a:ext cx="883397" cy="2258790"/>
            <a:chOff x="1616440" y="2340889"/>
            <a:chExt cx="1112504" cy="2625788"/>
          </a:xfrm>
        </p:grpSpPr>
        <p:sp>
          <p:nvSpPr>
            <p:cNvPr id="23" name="Freeform 22"/>
            <p:cNvSpPr/>
            <p:nvPr/>
          </p:nvSpPr>
          <p:spPr>
            <a:xfrm>
              <a:off x="1616440" y="2407230"/>
              <a:ext cx="561769" cy="2559447"/>
            </a:xfrm>
            <a:custGeom>
              <a:avLst/>
              <a:gdLst>
                <a:gd name="connsiteX0" fmla="*/ 459265 w 561769"/>
                <a:gd name="connsiteY0" fmla="*/ 0 h 2559447"/>
                <a:gd name="connsiteX1" fmla="*/ 516133 w 561769"/>
                <a:gd name="connsiteY1" fmla="*/ 161114 h 2559447"/>
                <a:gd name="connsiteX2" fmla="*/ 506655 w 561769"/>
                <a:gd name="connsiteY2" fmla="*/ 284319 h 2559447"/>
                <a:gd name="connsiteX3" fmla="*/ 411874 w 561769"/>
                <a:gd name="connsiteY3" fmla="*/ 625501 h 2559447"/>
                <a:gd name="connsiteX4" fmla="*/ 250746 w 561769"/>
                <a:gd name="connsiteY4" fmla="*/ 1165706 h 2559447"/>
                <a:gd name="connsiteX5" fmla="*/ 184400 w 561769"/>
                <a:gd name="connsiteY5" fmla="*/ 1450025 h 2559447"/>
                <a:gd name="connsiteX6" fmla="*/ 80140 w 561769"/>
                <a:gd name="connsiteY6" fmla="*/ 1686957 h 2559447"/>
                <a:gd name="connsiteX7" fmla="*/ 42228 w 561769"/>
                <a:gd name="connsiteY7" fmla="*/ 1980753 h 2559447"/>
                <a:gd name="connsiteX8" fmla="*/ 4316 w 561769"/>
                <a:gd name="connsiteY8" fmla="*/ 2274549 h 2559447"/>
                <a:gd name="connsiteX9" fmla="*/ 23272 w 561769"/>
                <a:gd name="connsiteY9" fmla="*/ 2511481 h 2559447"/>
                <a:gd name="connsiteX10" fmla="*/ 203356 w 561769"/>
                <a:gd name="connsiteY10" fmla="*/ 2502003 h 2559447"/>
                <a:gd name="connsiteX11" fmla="*/ 212834 w 561769"/>
                <a:gd name="connsiteY11" fmla="*/ 1914412 h 2559447"/>
                <a:gd name="connsiteX12" fmla="*/ 279181 w 561769"/>
                <a:gd name="connsiteY12" fmla="*/ 1611139 h 2559447"/>
                <a:gd name="connsiteX13" fmla="*/ 449786 w 561769"/>
                <a:gd name="connsiteY13" fmla="*/ 1288911 h 2559447"/>
                <a:gd name="connsiteX14" fmla="*/ 554046 w 561769"/>
                <a:gd name="connsiteY14" fmla="*/ 777138 h 2559447"/>
                <a:gd name="connsiteX15" fmla="*/ 554046 w 561769"/>
                <a:gd name="connsiteY15" fmla="*/ 360137 h 2559447"/>
                <a:gd name="connsiteX16" fmla="*/ 554046 w 561769"/>
                <a:gd name="connsiteY16" fmla="*/ 360137 h 25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1769" h="2559447">
                  <a:moveTo>
                    <a:pt x="459265" y="0"/>
                  </a:moveTo>
                  <a:cubicBezTo>
                    <a:pt x="483750" y="56864"/>
                    <a:pt x="508235" y="113728"/>
                    <a:pt x="516133" y="161114"/>
                  </a:cubicBezTo>
                  <a:cubicBezTo>
                    <a:pt x="524031" y="208500"/>
                    <a:pt x="524032" y="206921"/>
                    <a:pt x="506655" y="284319"/>
                  </a:cubicBezTo>
                  <a:cubicBezTo>
                    <a:pt x="489279" y="361717"/>
                    <a:pt x="454526" y="478603"/>
                    <a:pt x="411874" y="625501"/>
                  </a:cubicBezTo>
                  <a:cubicBezTo>
                    <a:pt x="369222" y="772399"/>
                    <a:pt x="288658" y="1028285"/>
                    <a:pt x="250746" y="1165706"/>
                  </a:cubicBezTo>
                  <a:cubicBezTo>
                    <a:pt x="212834" y="1303127"/>
                    <a:pt x="212834" y="1363150"/>
                    <a:pt x="184400" y="1450025"/>
                  </a:cubicBezTo>
                  <a:cubicBezTo>
                    <a:pt x="155966" y="1536900"/>
                    <a:pt x="103835" y="1598502"/>
                    <a:pt x="80140" y="1686957"/>
                  </a:cubicBezTo>
                  <a:cubicBezTo>
                    <a:pt x="56445" y="1775412"/>
                    <a:pt x="42228" y="1980753"/>
                    <a:pt x="42228" y="1980753"/>
                  </a:cubicBezTo>
                  <a:cubicBezTo>
                    <a:pt x="29591" y="2078685"/>
                    <a:pt x="7475" y="2186094"/>
                    <a:pt x="4316" y="2274549"/>
                  </a:cubicBezTo>
                  <a:cubicBezTo>
                    <a:pt x="1157" y="2363004"/>
                    <a:pt x="-9901" y="2473572"/>
                    <a:pt x="23272" y="2511481"/>
                  </a:cubicBezTo>
                  <a:cubicBezTo>
                    <a:pt x="56445" y="2549390"/>
                    <a:pt x="171762" y="2601515"/>
                    <a:pt x="203356" y="2502003"/>
                  </a:cubicBezTo>
                  <a:cubicBezTo>
                    <a:pt x="234950" y="2402491"/>
                    <a:pt x="200197" y="2062889"/>
                    <a:pt x="212834" y="1914412"/>
                  </a:cubicBezTo>
                  <a:cubicBezTo>
                    <a:pt x="225471" y="1765935"/>
                    <a:pt x="239689" y="1715389"/>
                    <a:pt x="279181" y="1611139"/>
                  </a:cubicBezTo>
                  <a:cubicBezTo>
                    <a:pt x="318673" y="1506889"/>
                    <a:pt x="403975" y="1427911"/>
                    <a:pt x="449786" y="1288911"/>
                  </a:cubicBezTo>
                  <a:cubicBezTo>
                    <a:pt x="495597" y="1149911"/>
                    <a:pt x="536669" y="931934"/>
                    <a:pt x="554046" y="777138"/>
                  </a:cubicBezTo>
                  <a:cubicBezTo>
                    <a:pt x="571423" y="622342"/>
                    <a:pt x="554046" y="360137"/>
                    <a:pt x="554046" y="360137"/>
                  </a:cubicBezTo>
                  <a:lnTo>
                    <a:pt x="554046" y="360137"/>
                  </a:lnTo>
                </a:path>
              </a:pathLst>
            </a:custGeom>
            <a:solidFill>
              <a:schemeClr val="tx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 flipH="1">
              <a:off x="2178209" y="2340889"/>
              <a:ext cx="550735" cy="2559447"/>
            </a:xfrm>
            <a:custGeom>
              <a:avLst/>
              <a:gdLst>
                <a:gd name="connsiteX0" fmla="*/ 459265 w 561769"/>
                <a:gd name="connsiteY0" fmla="*/ 0 h 2559447"/>
                <a:gd name="connsiteX1" fmla="*/ 516133 w 561769"/>
                <a:gd name="connsiteY1" fmla="*/ 161114 h 2559447"/>
                <a:gd name="connsiteX2" fmla="*/ 506655 w 561769"/>
                <a:gd name="connsiteY2" fmla="*/ 284319 h 2559447"/>
                <a:gd name="connsiteX3" fmla="*/ 411874 w 561769"/>
                <a:gd name="connsiteY3" fmla="*/ 625501 h 2559447"/>
                <a:gd name="connsiteX4" fmla="*/ 250746 w 561769"/>
                <a:gd name="connsiteY4" fmla="*/ 1165706 h 2559447"/>
                <a:gd name="connsiteX5" fmla="*/ 184400 w 561769"/>
                <a:gd name="connsiteY5" fmla="*/ 1450025 h 2559447"/>
                <a:gd name="connsiteX6" fmla="*/ 80140 w 561769"/>
                <a:gd name="connsiteY6" fmla="*/ 1686957 h 2559447"/>
                <a:gd name="connsiteX7" fmla="*/ 42228 w 561769"/>
                <a:gd name="connsiteY7" fmla="*/ 1980753 h 2559447"/>
                <a:gd name="connsiteX8" fmla="*/ 4316 w 561769"/>
                <a:gd name="connsiteY8" fmla="*/ 2274549 h 2559447"/>
                <a:gd name="connsiteX9" fmla="*/ 23272 w 561769"/>
                <a:gd name="connsiteY9" fmla="*/ 2511481 h 2559447"/>
                <a:gd name="connsiteX10" fmla="*/ 203356 w 561769"/>
                <a:gd name="connsiteY10" fmla="*/ 2502003 h 2559447"/>
                <a:gd name="connsiteX11" fmla="*/ 212834 w 561769"/>
                <a:gd name="connsiteY11" fmla="*/ 1914412 h 2559447"/>
                <a:gd name="connsiteX12" fmla="*/ 279181 w 561769"/>
                <a:gd name="connsiteY12" fmla="*/ 1611139 h 2559447"/>
                <a:gd name="connsiteX13" fmla="*/ 449786 w 561769"/>
                <a:gd name="connsiteY13" fmla="*/ 1288911 h 2559447"/>
                <a:gd name="connsiteX14" fmla="*/ 554046 w 561769"/>
                <a:gd name="connsiteY14" fmla="*/ 777138 h 2559447"/>
                <a:gd name="connsiteX15" fmla="*/ 554046 w 561769"/>
                <a:gd name="connsiteY15" fmla="*/ 360137 h 2559447"/>
                <a:gd name="connsiteX16" fmla="*/ 554046 w 561769"/>
                <a:gd name="connsiteY16" fmla="*/ 360137 h 25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1769" h="2559447">
                  <a:moveTo>
                    <a:pt x="459265" y="0"/>
                  </a:moveTo>
                  <a:cubicBezTo>
                    <a:pt x="483750" y="56864"/>
                    <a:pt x="508235" y="113728"/>
                    <a:pt x="516133" y="161114"/>
                  </a:cubicBezTo>
                  <a:cubicBezTo>
                    <a:pt x="524031" y="208500"/>
                    <a:pt x="524032" y="206921"/>
                    <a:pt x="506655" y="284319"/>
                  </a:cubicBezTo>
                  <a:cubicBezTo>
                    <a:pt x="489279" y="361717"/>
                    <a:pt x="454526" y="478603"/>
                    <a:pt x="411874" y="625501"/>
                  </a:cubicBezTo>
                  <a:cubicBezTo>
                    <a:pt x="369222" y="772399"/>
                    <a:pt x="288658" y="1028285"/>
                    <a:pt x="250746" y="1165706"/>
                  </a:cubicBezTo>
                  <a:cubicBezTo>
                    <a:pt x="212834" y="1303127"/>
                    <a:pt x="212834" y="1363150"/>
                    <a:pt x="184400" y="1450025"/>
                  </a:cubicBezTo>
                  <a:cubicBezTo>
                    <a:pt x="155966" y="1536900"/>
                    <a:pt x="103835" y="1598502"/>
                    <a:pt x="80140" y="1686957"/>
                  </a:cubicBezTo>
                  <a:cubicBezTo>
                    <a:pt x="56445" y="1775412"/>
                    <a:pt x="42228" y="1980753"/>
                    <a:pt x="42228" y="1980753"/>
                  </a:cubicBezTo>
                  <a:cubicBezTo>
                    <a:pt x="29591" y="2078685"/>
                    <a:pt x="7475" y="2186094"/>
                    <a:pt x="4316" y="2274549"/>
                  </a:cubicBezTo>
                  <a:cubicBezTo>
                    <a:pt x="1157" y="2363004"/>
                    <a:pt x="-9901" y="2473572"/>
                    <a:pt x="23272" y="2511481"/>
                  </a:cubicBezTo>
                  <a:cubicBezTo>
                    <a:pt x="56445" y="2549390"/>
                    <a:pt x="171762" y="2601515"/>
                    <a:pt x="203356" y="2502003"/>
                  </a:cubicBezTo>
                  <a:cubicBezTo>
                    <a:pt x="234950" y="2402491"/>
                    <a:pt x="200197" y="2062889"/>
                    <a:pt x="212834" y="1914412"/>
                  </a:cubicBezTo>
                  <a:cubicBezTo>
                    <a:pt x="225471" y="1765935"/>
                    <a:pt x="239689" y="1715389"/>
                    <a:pt x="279181" y="1611139"/>
                  </a:cubicBezTo>
                  <a:cubicBezTo>
                    <a:pt x="318673" y="1506889"/>
                    <a:pt x="403975" y="1427911"/>
                    <a:pt x="449786" y="1288911"/>
                  </a:cubicBezTo>
                  <a:cubicBezTo>
                    <a:pt x="495597" y="1149911"/>
                    <a:pt x="536669" y="931934"/>
                    <a:pt x="554046" y="777138"/>
                  </a:cubicBezTo>
                  <a:cubicBezTo>
                    <a:pt x="571423" y="622342"/>
                    <a:pt x="554046" y="360137"/>
                    <a:pt x="554046" y="360137"/>
                  </a:cubicBezTo>
                  <a:lnTo>
                    <a:pt x="554046" y="360137"/>
                  </a:lnTo>
                </a:path>
              </a:pathLst>
            </a:custGeom>
            <a:solidFill>
              <a:schemeClr val="tx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1915015" y="3079977"/>
              <a:ext cx="525180" cy="953944"/>
            </a:xfrm>
            <a:custGeom>
              <a:avLst/>
              <a:gdLst>
                <a:gd name="connsiteX0" fmla="*/ 255471 w 622491"/>
                <a:gd name="connsiteY0" fmla="*/ 140 h 953944"/>
                <a:gd name="connsiteX1" fmla="*/ 208081 w 622491"/>
                <a:gd name="connsiteY1" fmla="*/ 303414 h 953944"/>
                <a:gd name="connsiteX2" fmla="*/ 75387 w 622491"/>
                <a:gd name="connsiteY2" fmla="*/ 606687 h 953944"/>
                <a:gd name="connsiteX3" fmla="*/ 9041 w 622491"/>
                <a:gd name="connsiteY3" fmla="*/ 900482 h 953944"/>
                <a:gd name="connsiteX4" fmla="*/ 274428 w 622491"/>
                <a:gd name="connsiteY4" fmla="*/ 938392 h 953944"/>
                <a:gd name="connsiteX5" fmla="*/ 596683 w 622491"/>
                <a:gd name="connsiteY5" fmla="*/ 938392 h 953944"/>
                <a:gd name="connsiteX6" fmla="*/ 577727 w 622491"/>
                <a:gd name="connsiteY6" fmla="*/ 748846 h 953944"/>
                <a:gd name="connsiteX7" fmla="*/ 378687 w 622491"/>
                <a:gd name="connsiteY7" fmla="*/ 341323 h 953944"/>
                <a:gd name="connsiteX8" fmla="*/ 255471 w 622491"/>
                <a:gd name="connsiteY8" fmla="*/ 140 h 953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2491" h="953944">
                  <a:moveTo>
                    <a:pt x="255471" y="140"/>
                  </a:moveTo>
                  <a:cubicBezTo>
                    <a:pt x="227037" y="-6178"/>
                    <a:pt x="238095" y="202323"/>
                    <a:pt x="208081" y="303414"/>
                  </a:cubicBezTo>
                  <a:cubicBezTo>
                    <a:pt x="178067" y="404505"/>
                    <a:pt x="108560" y="507176"/>
                    <a:pt x="75387" y="606687"/>
                  </a:cubicBezTo>
                  <a:cubicBezTo>
                    <a:pt x="42214" y="706198"/>
                    <a:pt x="-24132" y="845198"/>
                    <a:pt x="9041" y="900482"/>
                  </a:cubicBezTo>
                  <a:cubicBezTo>
                    <a:pt x="42214" y="955766"/>
                    <a:pt x="176488" y="932074"/>
                    <a:pt x="274428" y="938392"/>
                  </a:cubicBezTo>
                  <a:cubicBezTo>
                    <a:pt x="372368" y="944710"/>
                    <a:pt x="546133" y="969983"/>
                    <a:pt x="596683" y="938392"/>
                  </a:cubicBezTo>
                  <a:cubicBezTo>
                    <a:pt x="647233" y="906801"/>
                    <a:pt x="614060" y="848357"/>
                    <a:pt x="577727" y="748846"/>
                  </a:cubicBezTo>
                  <a:cubicBezTo>
                    <a:pt x="541394" y="649335"/>
                    <a:pt x="429237" y="470846"/>
                    <a:pt x="378687" y="341323"/>
                  </a:cubicBezTo>
                  <a:cubicBezTo>
                    <a:pt x="328137" y="211800"/>
                    <a:pt x="283905" y="6458"/>
                    <a:pt x="255471" y="14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7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Freeform 25"/>
          <p:cNvSpPr/>
          <p:nvPr/>
        </p:nvSpPr>
        <p:spPr>
          <a:xfrm>
            <a:off x="4269819" y="3260310"/>
            <a:ext cx="564465" cy="1417356"/>
          </a:xfrm>
          <a:custGeom>
            <a:avLst/>
            <a:gdLst>
              <a:gd name="connsiteX0" fmla="*/ 88831 w 499093"/>
              <a:gd name="connsiteY0" fmla="*/ 1613570 h 1647641"/>
              <a:gd name="connsiteX1" fmla="*/ 107787 w 499093"/>
              <a:gd name="connsiteY1" fmla="*/ 1158660 h 1647641"/>
              <a:gd name="connsiteX2" fmla="*/ 136221 w 499093"/>
              <a:gd name="connsiteY2" fmla="*/ 760615 h 1647641"/>
              <a:gd name="connsiteX3" fmla="*/ 79353 w 499093"/>
              <a:gd name="connsiteY3" fmla="*/ 315182 h 1647641"/>
              <a:gd name="connsiteX4" fmla="*/ 22484 w 499093"/>
              <a:gd name="connsiteY4" fmla="*/ 40341 h 1647641"/>
              <a:gd name="connsiteX5" fmla="*/ 486911 w 499093"/>
              <a:gd name="connsiteY5" fmla="*/ 59295 h 1647641"/>
              <a:gd name="connsiteX6" fmla="*/ 363696 w 499093"/>
              <a:gd name="connsiteY6" fmla="*/ 580546 h 1647641"/>
              <a:gd name="connsiteX7" fmla="*/ 363696 w 499093"/>
              <a:gd name="connsiteY7" fmla="*/ 1025978 h 1647641"/>
              <a:gd name="connsiteX8" fmla="*/ 354218 w 499093"/>
              <a:gd name="connsiteY8" fmla="*/ 1424024 h 1647641"/>
              <a:gd name="connsiteX9" fmla="*/ 373174 w 499093"/>
              <a:gd name="connsiteY9" fmla="*/ 1594616 h 1647641"/>
              <a:gd name="connsiteX10" fmla="*/ 88831 w 499093"/>
              <a:gd name="connsiteY10" fmla="*/ 1613570 h 1647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9093" h="1647641">
                <a:moveTo>
                  <a:pt x="88831" y="1613570"/>
                </a:moveTo>
                <a:cubicBezTo>
                  <a:pt x="44600" y="1540911"/>
                  <a:pt x="99889" y="1300819"/>
                  <a:pt x="107787" y="1158660"/>
                </a:cubicBezTo>
                <a:cubicBezTo>
                  <a:pt x="115685" y="1016501"/>
                  <a:pt x="140960" y="901195"/>
                  <a:pt x="136221" y="760615"/>
                </a:cubicBezTo>
                <a:cubicBezTo>
                  <a:pt x="131482" y="620035"/>
                  <a:pt x="98309" y="435228"/>
                  <a:pt x="79353" y="315182"/>
                </a:cubicBezTo>
                <a:cubicBezTo>
                  <a:pt x="60397" y="195136"/>
                  <a:pt x="-45442" y="82989"/>
                  <a:pt x="22484" y="40341"/>
                </a:cubicBezTo>
                <a:cubicBezTo>
                  <a:pt x="90410" y="-2307"/>
                  <a:pt x="430042" y="-30739"/>
                  <a:pt x="486911" y="59295"/>
                </a:cubicBezTo>
                <a:cubicBezTo>
                  <a:pt x="543780" y="149329"/>
                  <a:pt x="384232" y="419432"/>
                  <a:pt x="363696" y="580546"/>
                </a:cubicBezTo>
                <a:cubicBezTo>
                  <a:pt x="343160" y="741660"/>
                  <a:pt x="365276" y="885398"/>
                  <a:pt x="363696" y="1025978"/>
                </a:cubicBezTo>
                <a:cubicBezTo>
                  <a:pt x="362116" y="1166558"/>
                  <a:pt x="352638" y="1329251"/>
                  <a:pt x="354218" y="1424024"/>
                </a:cubicBezTo>
                <a:cubicBezTo>
                  <a:pt x="355798" y="1518797"/>
                  <a:pt x="417405" y="1564605"/>
                  <a:pt x="373174" y="1594616"/>
                </a:cubicBezTo>
                <a:cubicBezTo>
                  <a:pt x="328943" y="1624627"/>
                  <a:pt x="133062" y="1686229"/>
                  <a:pt x="88831" y="1613570"/>
                </a:cubicBezTo>
                <a:close/>
              </a:path>
            </a:pathLst>
          </a:custGeom>
          <a:solidFill>
            <a:srgbClr val="FF0000">
              <a:alpha val="4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3474741" y="3260310"/>
            <a:ext cx="564465" cy="1417356"/>
          </a:xfrm>
          <a:custGeom>
            <a:avLst/>
            <a:gdLst>
              <a:gd name="connsiteX0" fmla="*/ 88831 w 499093"/>
              <a:gd name="connsiteY0" fmla="*/ 1613570 h 1647641"/>
              <a:gd name="connsiteX1" fmla="*/ 107787 w 499093"/>
              <a:gd name="connsiteY1" fmla="*/ 1158660 h 1647641"/>
              <a:gd name="connsiteX2" fmla="*/ 136221 w 499093"/>
              <a:gd name="connsiteY2" fmla="*/ 760615 h 1647641"/>
              <a:gd name="connsiteX3" fmla="*/ 79353 w 499093"/>
              <a:gd name="connsiteY3" fmla="*/ 315182 h 1647641"/>
              <a:gd name="connsiteX4" fmla="*/ 22484 w 499093"/>
              <a:gd name="connsiteY4" fmla="*/ 40341 h 1647641"/>
              <a:gd name="connsiteX5" fmla="*/ 486911 w 499093"/>
              <a:gd name="connsiteY5" fmla="*/ 59295 h 1647641"/>
              <a:gd name="connsiteX6" fmla="*/ 363696 w 499093"/>
              <a:gd name="connsiteY6" fmla="*/ 580546 h 1647641"/>
              <a:gd name="connsiteX7" fmla="*/ 363696 w 499093"/>
              <a:gd name="connsiteY7" fmla="*/ 1025978 h 1647641"/>
              <a:gd name="connsiteX8" fmla="*/ 354218 w 499093"/>
              <a:gd name="connsiteY8" fmla="*/ 1424024 h 1647641"/>
              <a:gd name="connsiteX9" fmla="*/ 373174 w 499093"/>
              <a:gd name="connsiteY9" fmla="*/ 1594616 h 1647641"/>
              <a:gd name="connsiteX10" fmla="*/ 88831 w 499093"/>
              <a:gd name="connsiteY10" fmla="*/ 1613570 h 1647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9093" h="1647641">
                <a:moveTo>
                  <a:pt x="88831" y="1613570"/>
                </a:moveTo>
                <a:cubicBezTo>
                  <a:pt x="44600" y="1540911"/>
                  <a:pt x="99889" y="1300819"/>
                  <a:pt x="107787" y="1158660"/>
                </a:cubicBezTo>
                <a:cubicBezTo>
                  <a:pt x="115685" y="1016501"/>
                  <a:pt x="140960" y="901195"/>
                  <a:pt x="136221" y="760615"/>
                </a:cubicBezTo>
                <a:cubicBezTo>
                  <a:pt x="131482" y="620035"/>
                  <a:pt x="98309" y="435228"/>
                  <a:pt x="79353" y="315182"/>
                </a:cubicBezTo>
                <a:cubicBezTo>
                  <a:pt x="60397" y="195136"/>
                  <a:pt x="-45442" y="82989"/>
                  <a:pt x="22484" y="40341"/>
                </a:cubicBezTo>
                <a:cubicBezTo>
                  <a:pt x="90410" y="-2307"/>
                  <a:pt x="430042" y="-30739"/>
                  <a:pt x="486911" y="59295"/>
                </a:cubicBezTo>
                <a:cubicBezTo>
                  <a:pt x="543780" y="149329"/>
                  <a:pt x="384232" y="419432"/>
                  <a:pt x="363696" y="580546"/>
                </a:cubicBezTo>
                <a:cubicBezTo>
                  <a:pt x="343160" y="741660"/>
                  <a:pt x="365276" y="885398"/>
                  <a:pt x="363696" y="1025978"/>
                </a:cubicBezTo>
                <a:cubicBezTo>
                  <a:pt x="362116" y="1166558"/>
                  <a:pt x="352638" y="1329251"/>
                  <a:pt x="354218" y="1424024"/>
                </a:cubicBezTo>
                <a:cubicBezTo>
                  <a:pt x="355798" y="1518797"/>
                  <a:pt x="417405" y="1564605"/>
                  <a:pt x="373174" y="1594616"/>
                </a:cubicBezTo>
                <a:cubicBezTo>
                  <a:pt x="328943" y="1624627"/>
                  <a:pt x="133062" y="1686229"/>
                  <a:pt x="88831" y="1613570"/>
                </a:cubicBezTo>
                <a:close/>
              </a:path>
            </a:pathLst>
          </a:custGeom>
          <a:solidFill>
            <a:srgbClr val="FF0000">
              <a:alpha val="4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7354" y="2857736"/>
            <a:ext cx="3396848" cy="287198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646859" y="2365231"/>
            <a:ext cx="1359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OFFSET SCAN: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31084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  <p:bldP spid="27" grpId="0" animBg="1"/>
      <p:bldP spid="2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90621" y="116063"/>
            <a:ext cx="8673122" cy="348516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i="1" kern="120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b="1" dirty="0" smtClean="0"/>
              <a:t>ALICE TPC GEM UPGRADE 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85615" y="2898561"/>
            <a:ext cx="2645839" cy="321742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400" i="1" kern="1200" dirty="0" smtClean="0">
                <a:latin typeface="Calibri"/>
                <a:cs typeface="Calibri"/>
              </a:rPr>
              <a:t>ALICE TDR  CERN</a:t>
            </a:r>
            <a:r>
              <a:rPr lang="en-US" sz="1400" i="1" kern="1200" dirty="0">
                <a:latin typeface="Calibri"/>
                <a:cs typeface="Calibri"/>
              </a:rPr>
              <a:t>-LHCC-2013-020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21" y="1244461"/>
            <a:ext cx="3725316" cy="271207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5307" y="753180"/>
            <a:ext cx="390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FOUR GEMS WITH STAGGERED HOLES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5937" y="1669742"/>
            <a:ext cx="4947806" cy="40843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11077" y="1154330"/>
            <a:ext cx="3085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ENERGY RESOLUTION VS IBF: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75307" y="4384485"/>
            <a:ext cx="40532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GEM 1 &amp; 4: STANDARD PITCH	</a:t>
            </a:r>
            <a:r>
              <a:rPr lang="en-US" sz="1600" dirty="0"/>
              <a:t>140 µm </a:t>
            </a:r>
            <a:endParaRPr lang="en-US" sz="1600" dirty="0" smtClean="0"/>
          </a:p>
          <a:p>
            <a:r>
              <a:rPr lang="en-US" sz="1600" dirty="0" smtClean="0"/>
              <a:t>GEM 2 &amp; 3:  LARGE PITCH		280 µm 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474189" y="5896982"/>
            <a:ext cx="3514529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A.Deisting</a:t>
            </a:r>
            <a:r>
              <a:rPr lang="en-US" sz="1400" i="1" dirty="0" smtClean="0"/>
              <a:t>, MPGD Workshop (Trieste 20125)</a:t>
            </a:r>
            <a:endParaRPr lang="en-US" sz="14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04" y="5505099"/>
            <a:ext cx="686074" cy="75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8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087" y="70548"/>
            <a:ext cx="6843670" cy="420151"/>
          </a:xfrm>
        </p:spPr>
        <p:txBody>
          <a:bodyPr/>
          <a:lstStyle/>
          <a:p>
            <a:pPr algn="ctr"/>
            <a:r>
              <a:rPr lang="en-US" dirty="0" smtClean="0"/>
              <a:t>IBF SIMULATIONS FOR THE PANDA TPC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48337" y="5889895"/>
            <a:ext cx="4485170" cy="307777"/>
          </a:xfrm>
          <a:prstGeom prst="rect">
            <a:avLst/>
          </a:prstGeom>
          <a:solidFill>
            <a:srgbClr val="D7E4BD"/>
          </a:solidFill>
        </p:spPr>
        <p:txBody>
          <a:bodyPr wrap="square" rtlCol="0">
            <a:spAutoFit/>
          </a:bodyPr>
          <a:lstStyle/>
          <a:p>
            <a:r>
              <a:rPr lang="en-US" sz="1400" i="1" kern="1200" dirty="0" smtClean="0"/>
              <a:t>F.W. </a:t>
            </a:r>
            <a:r>
              <a:rPr lang="en-US" sz="1400" i="1" kern="1200" dirty="0" err="1" smtClean="0"/>
              <a:t>Bohmer</a:t>
            </a:r>
            <a:r>
              <a:rPr lang="en-US" sz="1400" i="1" kern="1200" dirty="0" smtClean="0"/>
              <a:t> et </a:t>
            </a:r>
            <a:r>
              <a:rPr lang="en-US" sz="1400" i="1" kern="1200" dirty="0" err="1" smtClean="0"/>
              <a:t>al,Nucl</a:t>
            </a:r>
            <a:r>
              <a:rPr lang="en-US" sz="1400" i="1" kern="1200" dirty="0" smtClean="0"/>
              <a:t>. Instr. and Meth. A719(2013)101</a:t>
            </a:r>
            <a:endParaRPr lang="en-US" sz="1400" i="1" kern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64" y="1631718"/>
            <a:ext cx="4198758" cy="40658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302" y="1552702"/>
            <a:ext cx="4409340" cy="41448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9553" y="783524"/>
            <a:ext cx="730690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1200" dirty="0" smtClean="0"/>
              <a:t>TRIPLE GEM OPERATED IN Ne-CO</a:t>
            </a:r>
            <a:r>
              <a:rPr lang="en-US" sz="1600" kern="1200" baseline="-25000" dirty="0" smtClean="0"/>
              <a:t>2</a:t>
            </a:r>
            <a:r>
              <a:rPr lang="en-US" sz="1600" kern="1200" dirty="0" smtClean="0"/>
              <a:t> 90-</a:t>
            </a:r>
            <a:r>
              <a:rPr lang="en-US" sz="1600" dirty="0"/>
              <a:t>10 </a:t>
            </a:r>
            <a:endParaRPr lang="en-US" sz="1600" dirty="0" smtClean="0"/>
          </a:p>
          <a:p>
            <a:r>
              <a:rPr lang="en-US" sz="1600" dirty="0" smtClean="0"/>
              <a:t>2 </a:t>
            </a:r>
            <a:r>
              <a:rPr lang="en-US" sz="1600" dirty="0"/>
              <a:t>10</a:t>
            </a:r>
            <a:r>
              <a:rPr lang="en-US" sz="1600" baseline="30000" dirty="0"/>
              <a:t>7 </a:t>
            </a:r>
            <a:r>
              <a:rPr lang="en-US" sz="1600" dirty="0"/>
              <a:t>p-p ANNIHILATIONS </a:t>
            </a:r>
            <a:r>
              <a:rPr lang="en-US" sz="1600" dirty="0" smtClean="0"/>
              <a:t>    </a:t>
            </a:r>
            <a:r>
              <a:rPr lang="en-US" sz="1600" kern="1200" dirty="0" smtClean="0"/>
              <a:t>GAIN M=2000       IBF 2.5 10</a:t>
            </a:r>
            <a:r>
              <a:rPr lang="en-US" sz="1600" kern="1200" baseline="30000" dirty="0" smtClean="0"/>
              <a:t>-3 </a:t>
            </a:r>
            <a:endParaRPr lang="en-US" sz="1600" kern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0206" y="1372532"/>
            <a:ext cx="2262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1200" dirty="0" smtClean="0"/>
              <a:t>SPACE CHARGE DENSITY:</a:t>
            </a:r>
            <a:endParaRPr lang="en-US" sz="1600" kern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448442" y="1372532"/>
            <a:ext cx="2693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1200" dirty="0" smtClean="0"/>
              <a:t>ELECTRIC FIELD DISTORTIONS:</a:t>
            </a:r>
            <a:endParaRPr lang="en-US" sz="1600" kern="1200" dirty="0"/>
          </a:p>
        </p:txBody>
      </p:sp>
    </p:spTree>
    <p:extLst>
      <p:ext uri="{BB962C8B-B14F-4D97-AF65-F5344CB8AC3E}">
        <p14:creationId xmlns:p14="http://schemas.microsoft.com/office/powerpoint/2010/main" val="283704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137" y="69112"/>
            <a:ext cx="8229600" cy="420151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GAS DETECTORS SIMULATION TOOLS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66"/>
          <a:stretch/>
        </p:blipFill>
        <p:spPr>
          <a:xfrm>
            <a:off x="784490" y="1781612"/>
            <a:ext cx="6909423" cy="4165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47310" y="5946613"/>
            <a:ext cx="2969115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P. Bhattacharya, RD51 Collaboration</a:t>
            </a:r>
            <a:endParaRPr lang="en-US" sz="1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56308" y="683846"/>
            <a:ext cx="3649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MAGBOLTZ (Steve </a:t>
            </a:r>
            <a:r>
              <a:rPr lang="en-US" sz="1600" dirty="0" err="1" smtClean="0"/>
              <a:t>Biagi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GARFIELD (Rob </a:t>
            </a:r>
            <a:r>
              <a:rPr lang="en-US" sz="1600" dirty="0" err="1" smtClean="0"/>
              <a:t>Veenhof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+ ELECTRIC FIELD, ENERGY LOSS,...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63988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583" y="117959"/>
            <a:ext cx="8229600" cy="420151"/>
          </a:xfrm>
        </p:spPr>
        <p:txBody>
          <a:bodyPr/>
          <a:lstStyle/>
          <a:p>
            <a:pPr algn="ctr"/>
            <a:r>
              <a:rPr lang="en-US" b="1" dirty="0" smtClean="0"/>
              <a:t>GAS DETECTORS SIMULATION TOOLS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61" y="1220738"/>
            <a:ext cx="4085728" cy="26290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182" y="1048545"/>
            <a:ext cx="2126141" cy="4292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9299" y="2583088"/>
            <a:ext cx="2770657" cy="30701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47310" y="5982841"/>
            <a:ext cx="3820072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P. Bhattacharya, MPGD Workshop (Trieste 2015)</a:t>
            </a:r>
            <a:endParaRPr lang="en-US" sz="1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39615" y="714103"/>
            <a:ext cx="3380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GEM TPC SIMULATION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07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393" y="75131"/>
            <a:ext cx="7004856" cy="420151"/>
          </a:xfrm>
        </p:spPr>
        <p:txBody>
          <a:bodyPr/>
          <a:lstStyle/>
          <a:p>
            <a:pPr algn="ctr"/>
            <a:r>
              <a:rPr lang="en-US" b="1" dirty="0" smtClean="0"/>
              <a:t>~ 1990 TO PRESENT: NEW DEVELOPMENTS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88691" y="778526"/>
            <a:ext cx="2819178" cy="2266203"/>
            <a:chOff x="715100" y="600569"/>
            <a:chExt cx="2675707" cy="1972676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2069"/>
            <a:stretch/>
          </p:blipFill>
          <p:spPr bwMode="auto">
            <a:xfrm>
              <a:off x="715100" y="600569"/>
              <a:ext cx="2675707" cy="1972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871252" y="969036"/>
              <a:ext cx="168074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 b="1" kern="1200" dirty="0">
                  <a:solidFill>
                    <a:srgbClr val="FF0000"/>
                  </a:solidFill>
                </a:rPr>
                <a:t>MICRO-</a:t>
              </a:r>
              <a:r>
                <a:rPr lang="it-IT" sz="1400" b="1" kern="1200" dirty="0" smtClean="0">
                  <a:solidFill>
                    <a:srgbClr val="FF0000"/>
                  </a:solidFill>
                </a:rPr>
                <a:t>GROOVE</a:t>
              </a:r>
              <a:endParaRPr lang="it-IT" sz="1400" b="1" kern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272669" y="1457815"/>
            <a:ext cx="4598981" cy="4111556"/>
            <a:chOff x="4135120" y="1468540"/>
            <a:chExt cx="4876801" cy="4254500"/>
          </a:xfrm>
        </p:grpSpPr>
        <p:pic>
          <p:nvPicPr>
            <p:cNvPr id="23" name="Picture 22" descr="MICMEGDRAW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5120" y="2068691"/>
              <a:ext cx="4876801" cy="2801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itle 1"/>
            <p:cNvSpPr txBox="1">
              <a:spLocks/>
            </p:cNvSpPr>
            <p:nvPr/>
          </p:nvSpPr>
          <p:spPr>
            <a:xfrm>
              <a:off x="6265697" y="1468540"/>
              <a:ext cx="1760515" cy="352677"/>
            </a:xfrm>
            <a:prstGeom prst="rect">
              <a:avLst/>
            </a:prstGeom>
          </p:spPr>
          <p:txBody>
            <a:bodyPr/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400" i="1" kern="1200">
                  <a:solidFill>
                    <a:schemeClr val="bg1"/>
                  </a:solidFill>
                  <a:latin typeface="Times New Roman"/>
                  <a:ea typeface="+mj-ea"/>
                  <a:cs typeface="Times New Roman"/>
                </a:defRPr>
              </a:lvl1pPr>
            </a:lstStyle>
            <a:p>
              <a:r>
                <a:rPr lang="en-US" sz="1600" b="1" i="0" dirty="0" smtClean="0">
                  <a:solidFill>
                    <a:srgbClr val="FF0000"/>
                  </a:solidFill>
                </a:rPr>
                <a:t>MICROMEGAS</a:t>
              </a:r>
              <a:endParaRPr lang="en-US" sz="1600" b="1" i="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>
              <a:off x="5368620" y="5199820"/>
              <a:ext cx="3065984" cy="523220"/>
            </a:xfrm>
            <a:prstGeom prst="rect">
              <a:avLst/>
            </a:prstGeom>
            <a:solidFill>
              <a:srgbClr val="EBF1DE"/>
            </a:solidFill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r>
                <a:rPr lang="en-US" sz="1400" i="1" kern="1200" dirty="0">
                  <a:cs typeface="ＭＳ Ｐゴシック" charset="0"/>
                </a:rPr>
                <a:t>Y. </a:t>
              </a:r>
              <a:r>
                <a:rPr lang="en-US" sz="1400" i="1" kern="1200" dirty="0" err="1">
                  <a:cs typeface="ＭＳ Ｐゴシック" charset="0"/>
                </a:rPr>
                <a:t>Giomataris</a:t>
              </a:r>
              <a:r>
                <a:rPr lang="en-US" sz="1400" i="1" kern="1200" dirty="0">
                  <a:cs typeface="ＭＳ Ｐゴシック" charset="0"/>
                </a:rPr>
                <a:t>, </a:t>
              </a:r>
            </a:p>
            <a:p>
              <a:r>
                <a:rPr lang="en-US" sz="1400" i="1" kern="1200" dirty="0" err="1">
                  <a:cs typeface="ＭＳ Ｐゴシック" charset="0"/>
                </a:rPr>
                <a:t>Nucl</a:t>
              </a:r>
              <a:r>
                <a:rPr lang="en-US" sz="1400" i="1" kern="1200" dirty="0">
                  <a:cs typeface="ＭＳ Ｐゴシック" charset="0"/>
                </a:rPr>
                <a:t>. Instr. </a:t>
              </a:r>
              <a:r>
                <a:rPr lang="en-US" sz="1400" i="1" kern="1200" dirty="0" smtClean="0">
                  <a:cs typeface="ＭＳ Ｐゴシック" charset="0"/>
                </a:rPr>
                <a:t>and </a:t>
              </a:r>
              <a:r>
                <a:rPr lang="en-US" sz="1400" i="1" kern="1200" dirty="0">
                  <a:cs typeface="ＭＳ Ｐゴシック" charset="0"/>
                </a:rPr>
                <a:t>Meth. A419(1998)239 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73155" y="2718858"/>
            <a:ext cx="2460295" cy="1896764"/>
            <a:chOff x="1658026" y="1481200"/>
            <a:chExt cx="2733847" cy="2075366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8026" y="1481200"/>
              <a:ext cx="2733847" cy="2075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2443725" y="1585997"/>
              <a:ext cx="125180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 b="1" kern="1200" dirty="0">
                  <a:solidFill>
                    <a:srgbClr val="FF0000"/>
                  </a:solidFill>
                </a:rPr>
                <a:t>MICRO-</a:t>
              </a:r>
              <a:r>
                <a:rPr lang="it-IT" sz="1400" b="1" kern="1200" dirty="0" smtClean="0">
                  <a:solidFill>
                    <a:srgbClr val="FF0000"/>
                  </a:solidFill>
                </a:rPr>
                <a:t>GAP</a:t>
              </a:r>
              <a:endParaRPr lang="it-IT" sz="1400" b="1" kern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613350" y="3513593"/>
            <a:ext cx="2098969" cy="2356883"/>
            <a:chOff x="1388425" y="2915522"/>
            <a:chExt cx="2098969" cy="2356883"/>
          </a:xfrm>
        </p:grpSpPr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425" y="3045382"/>
              <a:ext cx="2098969" cy="22270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7" name="Text Box 8"/>
            <p:cNvSpPr txBox="1">
              <a:spLocks noChangeArrowheads="1"/>
            </p:cNvSpPr>
            <p:nvPr/>
          </p:nvSpPr>
          <p:spPr bwMode="auto">
            <a:xfrm>
              <a:off x="1882428" y="2915522"/>
              <a:ext cx="1604966" cy="3077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it-IT" sz="1400" b="1" kern="1200" dirty="0">
                  <a:solidFill>
                    <a:srgbClr val="FF0000"/>
                  </a:solidFill>
                </a:rPr>
                <a:t>MICRO-</a:t>
              </a:r>
              <a:r>
                <a:rPr lang="it-IT" sz="1400" b="1" kern="1200" dirty="0" smtClean="0">
                  <a:solidFill>
                    <a:srgbClr val="FF0000"/>
                  </a:solidFill>
                </a:rPr>
                <a:t>WIRE</a:t>
              </a:r>
              <a:endParaRPr lang="it-IT" sz="1400" b="1" kern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371784" y="4622232"/>
            <a:ext cx="2468928" cy="1731321"/>
            <a:chOff x="566924" y="4106863"/>
            <a:chExt cx="2565400" cy="1973537"/>
          </a:xfrm>
        </p:grpSpPr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924" y="4106863"/>
              <a:ext cx="2565400" cy="1973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739545" y="4309442"/>
              <a:ext cx="2090747" cy="38132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kern="1200" dirty="0" smtClean="0">
                  <a:solidFill>
                    <a:srgbClr val="FF0000"/>
                  </a:solidFill>
                </a:rPr>
                <a:t>MICRO-PIN ARRAY</a:t>
              </a:r>
              <a:endParaRPr lang="en-US" sz="1400" b="1" kern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794000" y="901727"/>
            <a:ext cx="2046829" cy="2272150"/>
            <a:chOff x="2794000" y="901727"/>
            <a:chExt cx="2046829" cy="2272150"/>
          </a:xfrm>
        </p:grpSpPr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0362" y="901727"/>
              <a:ext cx="1788176" cy="2272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794000" y="1119261"/>
              <a:ext cx="20468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COMPTEUR A TROUS</a:t>
              </a:r>
              <a:endParaRPr lang="en-US" sz="1400" b="1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480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17037" y="117099"/>
            <a:ext cx="6771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FFFF"/>
                </a:solidFill>
                <a:latin typeface="Times"/>
                <a:cs typeface="Times"/>
              </a:rPr>
              <a:t>GEM APPLICATIONS: NEUTRON DETECTORS</a:t>
            </a:r>
            <a:endParaRPr lang="en-US" sz="2400" b="1" i="1" dirty="0">
              <a:solidFill>
                <a:srgbClr val="FFFFFF"/>
              </a:solidFill>
              <a:latin typeface="Times"/>
              <a:cs typeface="Time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60" y="2161887"/>
            <a:ext cx="3852334" cy="2593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2542" y="999838"/>
            <a:ext cx="4271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1200" dirty="0" smtClean="0">
                <a:latin typeface="Times New Roman"/>
                <a:cs typeface="Times New Roman"/>
              </a:rPr>
              <a:t>CASCADE: </a:t>
            </a:r>
            <a:r>
              <a:rPr lang="en-US" sz="1600" baseline="30000" dirty="0">
                <a:latin typeface="Times New Roman"/>
                <a:cs typeface="Times New Roman"/>
              </a:rPr>
              <a:t>10</a:t>
            </a:r>
            <a:r>
              <a:rPr lang="en-US" sz="1600" dirty="0">
                <a:latin typeface="Times New Roman"/>
                <a:cs typeface="Times New Roman"/>
              </a:rPr>
              <a:t>B-COATED GEM </a:t>
            </a:r>
            <a:r>
              <a:rPr lang="en-US" sz="1600" dirty="0" smtClean="0">
                <a:latin typeface="Times New Roman"/>
                <a:cs typeface="Times New Roman"/>
              </a:rPr>
              <a:t>ELECTRODES</a:t>
            </a:r>
            <a:endParaRPr lang="en-US" sz="1600" baseline="30000" dirty="0"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994" y="2062890"/>
            <a:ext cx="4377617" cy="38593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17003" y="6046778"/>
            <a:ext cx="4713788" cy="307777"/>
          </a:xfrm>
          <a:prstGeom prst="rect">
            <a:avLst/>
          </a:prstGeom>
          <a:solidFill>
            <a:srgbClr val="D7E4BD"/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M. Klein and Ch. Schmidt, </a:t>
            </a:r>
            <a:r>
              <a:rPr lang="en-US" sz="1400" i="1" dirty="0" err="1" smtClean="0">
                <a:latin typeface="Times New Roman"/>
                <a:cs typeface="Times New Roman"/>
              </a:rPr>
              <a:t>Nucl</a:t>
            </a:r>
            <a:r>
              <a:rPr lang="en-US" sz="1400" i="1" dirty="0" smtClean="0">
                <a:latin typeface="Times New Roman"/>
                <a:cs typeface="Times New Roman"/>
              </a:rPr>
              <a:t>. Instr. and Meth. A628(2011)9</a:t>
            </a:r>
            <a:endParaRPr lang="en-US" sz="1400" i="1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52079" y="1673426"/>
            <a:ext cx="374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"/>
                <a:cs typeface="Times"/>
              </a:rPr>
              <a:t>THERMAL NEUTRON RADIOGRAPHY</a:t>
            </a:r>
            <a:endParaRPr lang="en-US" sz="16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33317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17037" y="146406"/>
            <a:ext cx="5731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FFFF"/>
                </a:solidFill>
                <a:latin typeface="Times"/>
                <a:cs typeface="Times"/>
              </a:rPr>
              <a:t>NEUTRON DETECTORS</a:t>
            </a:r>
            <a:endParaRPr lang="en-US" sz="2400" b="1" i="1" dirty="0">
              <a:solidFill>
                <a:srgbClr val="FFFFFF"/>
              </a:solidFill>
              <a:latin typeface="Times"/>
              <a:cs typeface="Times"/>
            </a:endParaRP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871827" y="1456473"/>
            <a:ext cx="2876292" cy="1337733"/>
            <a:chOff x="1519" y="572"/>
            <a:chExt cx="2721" cy="1273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519" y="928"/>
              <a:ext cx="2676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kern="1200">
                <a:latin typeface="Times New Roman"/>
                <a:cs typeface="Times New Roman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519" y="979"/>
              <a:ext cx="2676" cy="23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kern="1200">
                <a:latin typeface="Times New Roman"/>
                <a:cs typeface="Times New Roman"/>
              </a:endParaRPr>
            </a:p>
          </p:txBody>
        </p:sp>
        <p:sp>
          <p:nvSpPr>
            <p:cNvPr id="13" name="Line 69"/>
            <p:cNvSpPr>
              <a:spLocks noChangeShapeType="1"/>
            </p:cNvSpPr>
            <p:nvPr/>
          </p:nvSpPr>
          <p:spPr bwMode="auto">
            <a:xfrm>
              <a:off x="1519" y="1391"/>
              <a:ext cx="2721" cy="0"/>
            </a:xfrm>
            <a:prstGeom prst="line">
              <a:avLst/>
            </a:prstGeom>
            <a:noFill/>
            <a:ln w="50800">
              <a:solidFill>
                <a:srgbClr val="9933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kern="1200">
                <a:latin typeface="Times New Roman"/>
                <a:cs typeface="Times New Roman"/>
              </a:endParaRPr>
            </a:p>
          </p:txBody>
        </p:sp>
        <p:sp>
          <p:nvSpPr>
            <p:cNvPr id="14" name="Line 70"/>
            <p:cNvSpPr>
              <a:spLocks noChangeShapeType="1"/>
            </p:cNvSpPr>
            <p:nvPr/>
          </p:nvSpPr>
          <p:spPr bwMode="auto">
            <a:xfrm>
              <a:off x="1519" y="1527"/>
              <a:ext cx="2721" cy="0"/>
            </a:xfrm>
            <a:prstGeom prst="line">
              <a:avLst/>
            </a:prstGeom>
            <a:noFill/>
            <a:ln w="50800">
              <a:solidFill>
                <a:srgbClr val="9933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kern="1200">
                <a:latin typeface="Times New Roman"/>
                <a:cs typeface="Times New Roman"/>
              </a:endParaRPr>
            </a:p>
          </p:txBody>
        </p:sp>
        <p:sp>
          <p:nvSpPr>
            <p:cNvPr id="15" name="Line 71"/>
            <p:cNvSpPr>
              <a:spLocks noChangeShapeType="1"/>
            </p:cNvSpPr>
            <p:nvPr/>
          </p:nvSpPr>
          <p:spPr bwMode="auto">
            <a:xfrm>
              <a:off x="1519" y="1663"/>
              <a:ext cx="2721" cy="0"/>
            </a:xfrm>
            <a:prstGeom prst="line">
              <a:avLst/>
            </a:prstGeom>
            <a:noFill/>
            <a:ln w="50800">
              <a:solidFill>
                <a:srgbClr val="9933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kern="1200">
                <a:latin typeface="Times New Roman"/>
                <a:cs typeface="Times New Roman"/>
              </a:endParaRPr>
            </a:p>
          </p:txBody>
        </p:sp>
        <p:sp>
          <p:nvSpPr>
            <p:cNvPr id="16" name="Line 72"/>
            <p:cNvSpPr>
              <a:spLocks noChangeShapeType="1"/>
            </p:cNvSpPr>
            <p:nvPr/>
          </p:nvSpPr>
          <p:spPr bwMode="auto">
            <a:xfrm>
              <a:off x="1519" y="1845"/>
              <a:ext cx="2721" cy="0"/>
            </a:xfrm>
            <a:prstGeom prst="line">
              <a:avLst/>
            </a:prstGeom>
            <a:noFill/>
            <a:ln w="50800">
              <a:solidFill>
                <a:srgbClr val="FFCC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kern="1200">
                <a:latin typeface="Times New Roman"/>
                <a:cs typeface="Times New Roman"/>
              </a:endParaRPr>
            </a:p>
          </p:txBody>
        </p:sp>
        <p:sp>
          <p:nvSpPr>
            <p:cNvPr id="17" name="Line 73"/>
            <p:cNvSpPr>
              <a:spLocks noChangeShapeType="1"/>
            </p:cNvSpPr>
            <p:nvPr/>
          </p:nvSpPr>
          <p:spPr bwMode="auto">
            <a:xfrm>
              <a:off x="1927" y="572"/>
              <a:ext cx="0" cy="408"/>
            </a:xfrm>
            <a:prstGeom prst="line">
              <a:avLst/>
            </a:prstGeom>
            <a:noFill/>
            <a:ln w="9525" cap="rnd">
              <a:solidFill>
                <a:srgbClr val="FF66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kern="1200">
                <a:latin typeface="Times New Roman"/>
                <a:cs typeface="Times New Roman"/>
              </a:endParaRPr>
            </a:p>
          </p:txBody>
        </p:sp>
        <p:sp>
          <p:nvSpPr>
            <p:cNvPr id="18" name="Line 74"/>
            <p:cNvSpPr>
              <a:spLocks noChangeShapeType="1"/>
            </p:cNvSpPr>
            <p:nvPr/>
          </p:nvSpPr>
          <p:spPr bwMode="auto">
            <a:xfrm>
              <a:off x="1935" y="986"/>
              <a:ext cx="181" cy="18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kern="1200">
                <a:latin typeface="Times New Roman"/>
                <a:cs typeface="Times New Roman"/>
              </a:endParaRPr>
            </a:p>
          </p:txBody>
        </p:sp>
        <p:sp>
          <p:nvSpPr>
            <p:cNvPr id="19" name="Text Box 75"/>
            <p:cNvSpPr txBox="1">
              <a:spLocks noChangeArrowheads="1"/>
            </p:cNvSpPr>
            <p:nvPr/>
          </p:nvSpPr>
          <p:spPr bwMode="auto">
            <a:xfrm>
              <a:off x="1902" y="647"/>
              <a:ext cx="182" cy="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kern="1200">
                  <a:latin typeface="Times New Roman"/>
                  <a:cs typeface="Times New Roman"/>
                </a:rPr>
                <a:t>n</a:t>
              </a:r>
            </a:p>
          </p:txBody>
        </p:sp>
        <p:sp>
          <p:nvSpPr>
            <p:cNvPr id="20" name="Text Box 76"/>
            <p:cNvSpPr txBox="1">
              <a:spLocks noChangeArrowheads="1"/>
            </p:cNvSpPr>
            <p:nvPr/>
          </p:nvSpPr>
          <p:spPr bwMode="auto">
            <a:xfrm>
              <a:off x="2034" y="964"/>
              <a:ext cx="499" cy="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kern="1200" dirty="0">
                  <a:latin typeface="Times New Roman"/>
                  <a:cs typeface="Times New Roman"/>
                </a:rPr>
                <a:t>α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61325" y="631713"/>
            <a:ext cx="8676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b-GEM: 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TRIPLE GEM WITH ALUMINUM FOIL CATHODE COATED WITH 1 µm OF BORON CARBIDE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READOUT: 144 PADS, 8x8 mm</a:t>
            </a:r>
            <a:r>
              <a:rPr lang="en-US" sz="1600" baseline="30000" dirty="0" smtClean="0">
                <a:latin typeface="Times New Roman"/>
                <a:cs typeface="Times New Roman"/>
              </a:rPr>
              <a:t>2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46167" y="5922138"/>
            <a:ext cx="4143115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G. </a:t>
            </a:r>
            <a:r>
              <a:rPr lang="en-US" sz="1400" i="1" dirty="0" err="1" smtClean="0">
                <a:latin typeface="Times New Roman"/>
                <a:cs typeface="Times New Roman"/>
              </a:rPr>
              <a:t>Croci</a:t>
            </a:r>
            <a:r>
              <a:rPr lang="en-US" sz="1400" i="1" dirty="0" smtClean="0">
                <a:latin typeface="Times New Roman"/>
                <a:cs typeface="Times New Roman"/>
              </a:rPr>
              <a:t> et al, </a:t>
            </a:r>
            <a:r>
              <a:rPr lang="en-US" sz="1400" i="1" dirty="0" err="1" smtClean="0">
                <a:latin typeface="Times New Roman"/>
                <a:cs typeface="Times New Roman"/>
              </a:rPr>
              <a:t>Nucl</a:t>
            </a:r>
            <a:r>
              <a:rPr lang="en-US" sz="1400" i="1" dirty="0" smtClean="0">
                <a:latin typeface="Times New Roman"/>
                <a:cs typeface="Times New Roman"/>
              </a:rPr>
              <a:t>. Instr. and Meth. A732(2013)217</a:t>
            </a:r>
            <a:endParaRPr lang="en-US" sz="1400" i="1" dirty="0">
              <a:latin typeface="Times New Roman"/>
              <a:cs typeface="Times New Roman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5783" y="1891524"/>
            <a:ext cx="3567776" cy="344247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594691" y="1456473"/>
            <a:ext cx="4094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2-D THERMAL NEUTRON BEAM PROFILE</a:t>
            </a:r>
            <a:endParaRPr lang="en-US" sz="1600" dirty="0">
              <a:latin typeface="Times New Roman"/>
              <a:cs typeface="Times New Roman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47" y="3229126"/>
            <a:ext cx="3574830" cy="301445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47194" y="2918655"/>
            <a:ext cx="4153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SENSITIVITY TO GAMMA BACKGROUND: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52595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17037" y="146406"/>
            <a:ext cx="5731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FFFF"/>
                </a:solidFill>
                <a:latin typeface="Times"/>
                <a:cs typeface="Times"/>
              </a:rPr>
              <a:t>NEUTRON DETECTORS</a:t>
            </a:r>
            <a:endParaRPr lang="en-US" sz="2400" b="1" i="1" dirty="0">
              <a:solidFill>
                <a:srgbClr val="FFFFFF"/>
              </a:solidFill>
              <a:latin typeface="Times"/>
              <a:cs typeface="Time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692" y="691295"/>
            <a:ext cx="5078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BORON ARRAY NEUTRON DETECTOR (BAND-GEM)</a:t>
            </a:r>
            <a:endParaRPr lang="en-US" sz="1600" dirty="0"/>
          </a:p>
        </p:txBody>
      </p:sp>
      <p:sp>
        <p:nvSpPr>
          <p:cNvPr id="27" name="TextBox 104"/>
          <p:cNvSpPr txBox="1">
            <a:spLocks noChangeArrowheads="1"/>
          </p:cNvSpPr>
          <p:nvPr/>
        </p:nvSpPr>
        <p:spPr bwMode="auto">
          <a:xfrm>
            <a:off x="306831" y="4828565"/>
            <a:ext cx="12786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dirty="0" err="1">
                <a:latin typeface="+mn-lt"/>
                <a:cs typeface="Arial" charset="0"/>
              </a:rPr>
              <a:t>Padded</a:t>
            </a:r>
            <a:r>
              <a:rPr lang="it-IT" sz="1400" dirty="0">
                <a:latin typeface="+mn-lt"/>
                <a:cs typeface="Arial" charset="0"/>
              </a:rPr>
              <a:t> </a:t>
            </a:r>
            <a:r>
              <a:rPr lang="it-IT" sz="1400" dirty="0" err="1" smtClean="0">
                <a:latin typeface="+mn-lt"/>
                <a:cs typeface="Arial" charset="0"/>
              </a:rPr>
              <a:t>Anode</a:t>
            </a:r>
            <a:endParaRPr lang="it-IT" sz="1400" dirty="0">
              <a:latin typeface="+mn-lt"/>
              <a:cs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53169" y="1368403"/>
            <a:ext cx="5204897" cy="3450617"/>
            <a:chOff x="-69208" y="599530"/>
            <a:chExt cx="6347436" cy="4208070"/>
          </a:xfrm>
        </p:grpSpPr>
        <p:cxnSp>
          <p:nvCxnSpPr>
            <p:cNvPr id="78" name="Straight Arrow Connector 77"/>
            <p:cNvCxnSpPr/>
            <p:nvPr/>
          </p:nvCxnSpPr>
          <p:spPr>
            <a:xfrm>
              <a:off x="3132857" y="938213"/>
              <a:ext cx="600074" cy="3865563"/>
            </a:xfrm>
            <a:prstGeom prst="straightConnector1">
              <a:avLst/>
            </a:prstGeom>
            <a:ln w="25400">
              <a:solidFill>
                <a:srgbClr val="0070C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115"/>
            <p:cNvSpPr txBox="1">
              <a:spLocks noChangeArrowheads="1"/>
            </p:cNvSpPr>
            <p:nvPr/>
          </p:nvSpPr>
          <p:spPr bwMode="auto">
            <a:xfrm>
              <a:off x="2780800" y="599530"/>
              <a:ext cx="366713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dirty="0" err="1" smtClean="0">
                  <a:solidFill>
                    <a:srgbClr val="0000FF"/>
                  </a:solidFill>
                  <a:latin typeface="+mn-lt"/>
                </a:rPr>
                <a:t>n</a:t>
              </a:r>
              <a:endParaRPr lang="it-IT" dirty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80" name="TextBox 118"/>
            <p:cNvSpPr txBox="1">
              <a:spLocks noChangeArrowheads="1"/>
            </p:cNvSpPr>
            <p:nvPr/>
          </p:nvSpPr>
          <p:spPr bwMode="auto">
            <a:xfrm>
              <a:off x="3132138" y="3098800"/>
              <a:ext cx="3274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 sz="1800">
                  <a:solidFill>
                    <a:srgbClr val="FF0000"/>
                  </a:solidFill>
                  <a:latin typeface="+mn-lt"/>
                </a:rPr>
                <a:t>α</a:t>
              </a:r>
              <a:endParaRPr lang="it-IT" sz="180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81" name="Freeform 80"/>
            <p:cNvSpPr/>
            <p:nvPr/>
          </p:nvSpPr>
          <p:spPr>
            <a:xfrm>
              <a:off x="3203575" y="3468688"/>
              <a:ext cx="64917" cy="1060303"/>
            </a:xfrm>
            <a:custGeom>
              <a:avLst/>
              <a:gdLst>
                <a:gd name="connsiteX0" fmla="*/ 0 w 94593"/>
                <a:gd name="connsiteY0" fmla="*/ 0 h 1166649"/>
                <a:gd name="connsiteX1" fmla="*/ 31531 w 94593"/>
                <a:gd name="connsiteY1" fmla="*/ 283780 h 1166649"/>
                <a:gd name="connsiteX2" fmla="*/ 63062 w 94593"/>
                <a:gd name="connsiteY2" fmla="*/ 378373 h 1166649"/>
                <a:gd name="connsiteX3" fmla="*/ 47296 w 94593"/>
                <a:gd name="connsiteY3" fmla="*/ 614856 h 1166649"/>
                <a:gd name="connsiteX4" fmla="*/ 15765 w 94593"/>
                <a:gd name="connsiteY4" fmla="*/ 725214 h 1166649"/>
                <a:gd name="connsiteX5" fmla="*/ 47296 w 94593"/>
                <a:gd name="connsiteY5" fmla="*/ 882869 h 1166649"/>
                <a:gd name="connsiteX6" fmla="*/ 78827 w 94593"/>
                <a:gd name="connsiteY6" fmla="*/ 930166 h 1166649"/>
                <a:gd name="connsiteX7" fmla="*/ 78827 w 94593"/>
                <a:gd name="connsiteY7" fmla="*/ 1024759 h 1166649"/>
                <a:gd name="connsiteX8" fmla="*/ 94593 w 94593"/>
                <a:gd name="connsiteY8" fmla="*/ 1166649 h 11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593" h="1166649">
                  <a:moveTo>
                    <a:pt x="0" y="0"/>
                  </a:moveTo>
                  <a:cubicBezTo>
                    <a:pt x="7154" y="92999"/>
                    <a:pt x="6498" y="191995"/>
                    <a:pt x="31531" y="283780"/>
                  </a:cubicBezTo>
                  <a:cubicBezTo>
                    <a:pt x="40276" y="315845"/>
                    <a:pt x="63062" y="378373"/>
                    <a:pt x="63062" y="378373"/>
                  </a:cubicBezTo>
                  <a:cubicBezTo>
                    <a:pt x="57807" y="457201"/>
                    <a:pt x="55566" y="536287"/>
                    <a:pt x="47296" y="614856"/>
                  </a:cubicBezTo>
                  <a:cubicBezTo>
                    <a:pt x="44250" y="643794"/>
                    <a:pt x="25537" y="695899"/>
                    <a:pt x="15765" y="725214"/>
                  </a:cubicBezTo>
                  <a:cubicBezTo>
                    <a:pt x="21575" y="765880"/>
                    <a:pt x="25284" y="838844"/>
                    <a:pt x="47296" y="882869"/>
                  </a:cubicBezTo>
                  <a:cubicBezTo>
                    <a:pt x="55770" y="899817"/>
                    <a:pt x="68317" y="914400"/>
                    <a:pt x="78827" y="930166"/>
                  </a:cubicBezTo>
                  <a:cubicBezTo>
                    <a:pt x="50801" y="1014247"/>
                    <a:pt x="64813" y="940677"/>
                    <a:pt x="78827" y="1024759"/>
                  </a:cubicBezTo>
                  <a:cubicBezTo>
                    <a:pt x="86650" y="1071699"/>
                    <a:pt x="94593" y="1166649"/>
                    <a:pt x="94593" y="1166649"/>
                  </a:cubicBezTo>
                </a:path>
              </a:pathLst>
            </a:custGeom>
            <a:noFill/>
            <a:ln>
              <a:solidFill>
                <a:srgbClr val="A8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3279775" y="3484563"/>
              <a:ext cx="70688" cy="1102149"/>
            </a:xfrm>
            <a:custGeom>
              <a:avLst/>
              <a:gdLst>
                <a:gd name="connsiteX0" fmla="*/ 0 w 78827"/>
                <a:gd name="connsiteY0" fmla="*/ 0 h 1213945"/>
                <a:gd name="connsiteX1" fmla="*/ 15765 w 78827"/>
                <a:gd name="connsiteY1" fmla="*/ 110359 h 1213945"/>
                <a:gd name="connsiteX2" fmla="*/ 47296 w 78827"/>
                <a:gd name="connsiteY2" fmla="*/ 204952 h 1213945"/>
                <a:gd name="connsiteX3" fmla="*/ 63062 w 78827"/>
                <a:gd name="connsiteY3" fmla="*/ 268014 h 1213945"/>
                <a:gd name="connsiteX4" fmla="*/ 47296 w 78827"/>
                <a:gd name="connsiteY4" fmla="*/ 914400 h 1213945"/>
                <a:gd name="connsiteX5" fmla="*/ 78827 w 78827"/>
                <a:gd name="connsiteY5" fmla="*/ 961697 h 1213945"/>
                <a:gd name="connsiteX6" fmla="*/ 63062 w 78827"/>
                <a:gd name="connsiteY6" fmla="*/ 1024759 h 1213945"/>
                <a:gd name="connsiteX7" fmla="*/ 0 w 78827"/>
                <a:gd name="connsiteY7" fmla="*/ 1103587 h 1213945"/>
                <a:gd name="connsiteX8" fmla="*/ 15765 w 78827"/>
                <a:gd name="connsiteY8" fmla="*/ 1213945 h 121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827" h="1213945">
                  <a:moveTo>
                    <a:pt x="0" y="0"/>
                  </a:moveTo>
                  <a:cubicBezTo>
                    <a:pt x="5255" y="36786"/>
                    <a:pt x="7409" y="74151"/>
                    <a:pt x="15765" y="110359"/>
                  </a:cubicBezTo>
                  <a:cubicBezTo>
                    <a:pt x="23238" y="142744"/>
                    <a:pt x="39235" y="172708"/>
                    <a:pt x="47296" y="204952"/>
                  </a:cubicBezTo>
                  <a:lnTo>
                    <a:pt x="63062" y="268014"/>
                  </a:lnTo>
                  <a:cubicBezTo>
                    <a:pt x="56400" y="371272"/>
                    <a:pt x="6142" y="736064"/>
                    <a:pt x="47296" y="914400"/>
                  </a:cubicBezTo>
                  <a:cubicBezTo>
                    <a:pt x="51557" y="932863"/>
                    <a:pt x="68317" y="945931"/>
                    <a:pt x="78827" y="961697"/>
                  </a:cubicBezTo>
                  <a:cubicBezTo>
                    <a:pt x="73572" y="982718"/>
                    <a:pt x="71597" y="1004843"/>
                    <a:pt x="63062" y="1024759"/>
                  </a:cubicBezTo>
                  <a:cubicBezTo>
                    <a:pt x="48147" y="1059561"/>
                    <a:pt x="25426" y="1078161"/>
                    <a:pt x="0" y="1103587"/>
                  </a:cubicBezTo>
                  <a:cubicBezTo>
                    <a:pt x="16629" y="1203364"/>
                    <a:pt x="15765" y="1166214"/>
                    <a:pt x="15765" y="1213945"/>
                  </a:cubicBezTo>
                </a:path>
              </a:pathLst>
            </a:custGeom>
            <a:noFill/>
            <a:ln>
              <a:solidFill>
                <a:srgbClr val="A8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3" name="Freeform 82"/>
            <p:cNvSpPr/>
            <p:nvPr/>
          </p:nvSpPr>
          <p:spPr>
            <a:xfrm>
              <a:off x="3171825" y="3452814"/>
              <a:ext cx="131277" cy="1145424"/>
            </a:xfrm>
            <a:custGeom>
              <a:avLst/>
              <a:gdLst>
                <a:gd name="connsiteX0" fmla="*/ 65982 w 144809"/>
                <a:gd name="connsiteY0" fmla="*/ 0 h 1261242"/>
                <a:gd name="connsiteX1" fmla="*/ 97513 w 144809"/>
                <a:gd name="connsiteY1" fmla="*/ 78828 h 1261242"/>
                <a:gd name="connsiteX2" fmla="*/ 81747 w 144809"/>
                <a:gd name="connsiteY2" fmla="*/ 173421 h 1261242"/>
                <a:gd name="connsiteX3" fmla="*/ 97513 w 144809"/>
                <a:gd name="connsiteY3" fmla="*/ 346842 h 1261242"/>
                <a:gd name="connsiteX4" fmla="*/ 129044 w 144809"/>
                <a:gd name="connsiteY4" fmla="*/ 441435 h 1261242"/>
                <a:gd name="connsiteX5" fmla="*/ 144809 w 144809"/>
                <a:gd name="connsiteY5" fmla="*/ 488731 h 1261242"/>
                <a:gd name="connsiteX6" fmla="*/ 97513 w 144809"/>
                <a:gd name="connsiteY6" fmla="*/ 630621 h 1261242"/>
                <a:gd name="connsiteX7" fmla="*/ 81747 w 144809"/>
                <a:gd name="connsiteY7" fmla="*/ 677918 h 1261242"/>
                <a:gd name="connsiteX8" fmla="*/ 50216 w 144809"/>
                <a:gd name="connsiteY8" fmla="*/ 725214 h 1261242"/>
                <a:gd name="connsiteX9" fmla="*/ 34451 w 144809"/>
                <a:gd name="connsiteY9" fmla="*/ 788276 h 1261242"/>
                <a:gd name="connsiteX10" fmla="*/ 2919 w 144809"/>
                <a:gd name="connsiteY10" fmla="*/ 882869 h 1261242"/>
                <a:gd name="connsiteX11" fmla="*/ 18685 w 144809"/>
                <a:gd name="connsiteY11" fmla="*/ 961697 h 1261242"/>
                <a:gd name="connsiteX12" fmla="*/ 18685 w 144809"/>
                <a:gd name="connsiteY12" fmla="*/ 1245476 h 1261242"/>
                <a:gd name="connsiteX13" fmla="*/ 34451 w 144809"/>
                <a:gd name="connsiteY13" fmla="*/ 1261242 h 1261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4809" h="1261242">
                  <a:moveTo>
                    <a:pt x="65982" y="0"/>
                  </a:moveTo>
                  <a:cubicBezTo>
                    <a:pt x="76492" y="26276"/>
                    <a:pt x="94951" y="50644"/>
                    <a:pt x="97513" y="78828"/>
                  </a:cubicBezTo>
                  <a:cubicBezTo>
                    <a:pt x="100407" y="110663"/>
                    <a:pt x="81747" y="141455"/>
                    <a:pt x="81747" y="173421"/>
                  </a:cubicBezTo>
                  <a:cubicBezTo>
                    <a:pt x="81747" y="231466"/>
                    <a:pt x="87425" y="289680"/>
                    <a:pt x="97513" y="346842"/>
                  </a:cubicBezTo>
                  <a:cubicBezTo>
                    <a:pt x="103289" y="379573"/>
                    <a:pt x="118534" y="409904"/>
                    <a:pt x="129044" y="441435"/>
                  </a:cubicBezTo>
                  <a:lnTo>
                    <a:pt x="144809" y="488731"/>
                  </a:lnTo>
                  <a:lnTo>
                    <a:pt x="97513" y="630621"/>
                  </a:lnTo>
                  <a:cubicBezTo>
                    <a:pt x="92258" y="646387"/>
                    <a:pt x="90965" y="664091"/>
                    <a:pt x="81747" y="677918"/>
                  </a:cubicBezTo>
                  <a:lnTo>
                    <a:pt x="50216" y="725214"/>
                  </a:lnTo>
                  <a:cubicBezTo>
                    <a:pt x="44961" y="746235"/>
                    <a:pt x="40677" y="767522"/>
                    <a:pt x="34451" y="788276"/>
                  </a:cubicBezTo>
                  <a:cubicBezTo>
                    <a:pt x="24900" y="820111"/>
                    <a:pt x="2919" y="882869"/>
                    <a:pt x="2919" y="882869"/>
                  </a:cubicBezTo>
                  <a:cubicBezTo>
                    <a:pt x="8174" y="909145"/>
                    <a:pt x="18685" y="934901"/>
                    <a:pt x="18685" y="961697"/>
                  </a:cubicBezTo>
                  <a:cubicBezTo>
                    <a:pt x="18685" y="1171905"/>
                    <a:pt x="-23358" y="1035267"/>
                    <a:pt x="18685" y="1245476"/>
                  </a:cubicBezTo>
                  <a:cubicBezTo>
                    <a:pt x="20143" y="1252764"/>
                    <a:pt x="29196" y="1255987"/>
                    <a:pt x="34451" y="1261242"/>
                  </a:cubicBezTo>
                </a:path>
              </a:pathLst>
            </a:custGeom>
            <a:noFill/>
            <a:ln>
              <a:solidFill>
                <a:srgbClr val="A8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4" name="TextBox 123"/>
            <p:cNvSpPr txBox="1">
              <a:spLocks noChangeArrowheads="1"/>
            </p:cNvSpPr>
            <p:nvPr/>
          </p:nvSpPr>
          <p:spPr bwMode="auto">
            <a:xfrm>
              <a:off x="2843213" y="4365625"/>
              <a:ext cx="42556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800">
                  <a:solidFill>
                    <a:srgbClr val="A88000"/>
                  </a:solidFill>
                  <a:latin typeface="+mn-lt"/>
                </a:rPr>
                <a:t>e-</a:t>
              </a:r>
            </a:p>
          </p:txBody>
        </p:sp>
        <p:grpSp>
          <p:nvGrpSpPr>
            <p:cNvPr id="88" name="Group 2"/>
            <p:cNvGrpSpPr>
              <a:grpSpLocks/>
            </p:cNvGrpSpPr>
            <p:nvPr/>
          </p:nvGrpSpPr>
          <p:grpSpPr bwMode="auto">
            <a:xfrm>
              <a:off x="-69208" y="920416"/>
              <a:ext cx="6347436" cy="3887184"/>
              <a:chOff x="-36512" y="1270633"/>
              <a:chExt cx="6984294" cy="4277957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1042880" y="1733537"/>
                <a:ext cx="4896941" cy="12383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>
                <a:off x="1042880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1258758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1495271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1730197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1963537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2196875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2431801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2665141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2900067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3133405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3366744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3614780" y="1731949"/>
                <a:ext cx="0" cy="266402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3835009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4068348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4303275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4536613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4769952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4995355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5242980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5487430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5690609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5939821" y="1731949"/>
                <a:ext cx="0" cy="26640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1090500" y="4756367"/>
                <a:ext cx="4896941" cy="0"/>
              </a:xfrm>
              <a:prstGeom prst="line">
                <a:avLst/>
              </a:prstGeom>
              <a:ln w="6350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1090500" y="5007211"/>
                <a:ext cx="4896941" cy="0"/>
              </a:xfrm>
              <a:prstGeom prst="line">
                <a:avLst/>
              </a:prstGeom>
              <a:ln w="6350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1090500" y="5232653"/>
                <a:ext cx="4896941" cy="0"/>
              </a:xfrm>
              <a:prstGeom prst="line">
                <a:avLst/>
              </a:prstGeom>
              <a:ln w="6350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1090500" y="5548590"/>
                <a:ext cx="4896941" cy="0"/>
              </a:xfrm>
              <a:prstGeom prst="line">
                <a:avLst/>
              </a:prstGeom>
              <a:ln w="57150">
                <a:solidFill>
                  <a:srgbClr val="FFC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>
                <a:off x="1042880" y="1587475"/>
                <a:ext cx="4896941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TextBox 91"/>
              <p:cNvSpPr txBox="1">
                <a:spLocks noChangeArrowheads="1"/>
              </p:cNvSpPr>
              <p:nvPr/>
            </p:nvSpPr>
            <p:spPr bwMode="auto">
              <a:xfrm>
                <a:off x="3564639" y="1270633"/>
                <a:ext cx="935622" cy="372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it-IT" sz="1600" dirty="0">
                    <a:latin typeface="+mn-lt"/>
                    <a:cs typeface="Arial" charset="0"/>
                  </a:rPr>
                  <a:t>10 cm</a:t>
                </a:r>
              </a:p>
            </p:txBody>
          </p:sp>
          <p:cxnSp>
            <p:nvCxnSpPr>
              <p:cNvPr id="118" name="Straight Arrow Connector 117"/>
              <p:cNvCxnSpPr/>
              <p:nvPr/>
            </p:nvCxnSpPr>
            <p:spPr>
              <a:xfrm>
                <a:off x="6084269" y="1857371"/>
                <a:ext cx="0" cy="255765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98"/>
              <p:cNvSpPr txBox="1">
                <a:spLocks noChangeArrowheads="1"/>
              </p:cNvSpPr>
              <p:nvPr/>
            </p:nvSpPr>
            <p:spPr bwMode="auto">
              <a:xfrm>
                <a:off x="6012160" y="2792541"/>
                <a:ext cx="935622" cy="372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it-IT" sz="1600">
                    <a:latin typeface="+mn-lt"/>
                    <a:cs typeface="Arial" charset="0"/>
                  </a:rPr>
                  <a:t>6 cm</a:t>
                </a:r>
              </a:p>
            </p:txBody>
          </p:sp>
          <p:cxnSp>
            <p:nvCxnSpPr>
              <p:cNvPr id="120" name="Straight Arrow Connector 119"/>
              <p:cNvCxnSpPr/>
              <p:nvPr/>
            </p:nvCxnSpPr>
            <p:spPr>
              <a:xfrm>
                <a:off x="4995355" y="4395977"/>
                <a:ext cx="24762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TextBox 101"/>
              <p:cNvSpPr txBox="1">
                <a:spLocks noChangeArrowheads="1"/>
              </p:cNvSpPr>
              <p:nvPr/>
            </p:nvSpPr>
            <p:spPr bwMode="auto">
              <a:xfrm>
                <a:off x="4790567" y="4396462"/>
                <a:ext cx="935622" cy="338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it-IT" sz="1400">
                    <a:latin typeface="+mn-lt"/>
                    <a:cs typeface="Arial" charset="0"/>
                  </a:rPr>
                  <a:t>2 mm</a:t>
                </a:r>
              </a:p>
            </p:txBody>
          </p:sp>
          <p:sp>
            <p:nvSpPr>
              <p:cNvPr id="122" name="Left Brace 121"/>
              <p:cNvSpPr/>
              <p:nvPr/>
            </p:nvSpPr>
            <p:spPr>
              <a:xfrm>
                <a:off x="755571" y="4703976"/>
                <a:ext cx="287309" cy="528677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  <p:sp>
            <p:nvSpPr>
              <p:cNvPr id="123" name="TextBox 103"/>
              <p:cNvSpPr txBox="1">
                <a:spLocks noChangeArrowheads="1"/>
              </p:cNvSpPr>
              <p:nvPr/>
            </p:nvSpPr>
            <p:spPr bwMode="auto">
              <a:xfrm>
                <a:off x="35496" y="4704239"/>
                <a:ext cx="936104" cy="575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it-IT" sz="1400">
                    <a:latin typeface="+mn-lt"/>
                    <a:cs typeface="Arial" charset="0"/>
                  </a:rPr>
                  <a:t>Triple GEM</a:t>
                </a:r>
              </a:p>
            </p:txBody>
          </p:sp>
          <p:sp>
            <p:nvSpPr>
              <p:cNvPr id="124" name="TextBox 111"/>
              <p:cNvSpPr txBox="1">
                <a:spLocks noChangeArrowheads="1"/>
              </p:cNvSpPr>
              <p:nvPr/>
            </p:nvSpPr>
            <p:spPr bwMode="auto">
              <a:xfrm>
                <a:off x="-36512" y="1610564"/>
                <a:ext cx="1575383" cy="338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it-IT" sz="1400" dirty="0" err="1">
                    <a:latin typeface="+mn-lt"/>
                    <a:cs typeface="Arial" charset="0"/>
                  </a:rPr>
                  <a:t>Cathode</a:t>
                </a:r>
                <a:endParaRPr lang="it-IT" sz="1400" dirty="0">
                  <a:latin typeface="+mn-lt"/>
                  <a:cs typeface="Arial" charset="0"/>
                </a:endParaRPr>
              </a:p>
            </p:txBody>
          </p:sp>
          <p:sp>
            <p:nvSpPr>
              <p:cNvPr id="125" name="TextBox 112"/>
              <p:cNvSpPr txBox="1">
                <a:spLocks noChangeArrowheads="1"/>
              </p:cNvSpPr>
              <p:nvPr/>
            </p:nvSpPr>
            <p:spPr bwMode="auto">
              <a:xfrm>
                <a:off x="61019" y="2721694"/>
                <a:ext cx="1054597" cy="812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it-IT" sz="1400">
                    <a:latin typeface="+mn-lt"/>
                    <a:cs typeface="Arial" charset="0"/>
                  </a:rPr>
                  <a:t>3D Lamella</a:t>
                </a:r>
              </a:p>
              <a:p>
                <a:pPr eaLnBrk="1" hangingPunct="1"/>
                <a:r>
                  <a:rPr lang="it-IT" sz="1400">
                    <a:latin typeface="+mn-lt"/>
                    <a:cs typeface="Arial" charset="0"/>
                  </a:rPr>
                  <a:t>System</a:t>
                </a:r>
              </a:p>
            </p:txBody>
          </p:sp>
          <p:cxnSp>
            <p:nvCxnSpPr>
              <p:cNvPr id="126" name="Straight Arrow Connector 125"/>
              <p:cNvCxnSpPr/>
              <p:nvPr/>
            </p:nvCxnSpPr>
            <p:spPr>
              <a:xfrm flipH="1">
                <a:off x="3621538" y="3873977"/>
                <a:ext cx="207942" cy="142886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Arrow Connector 126"/>
              <p:cNvCxnSpPr/>
              <p:nvPr/>
            </p:nvCxnSpPr>
            <p:spPr>
              <a:xfrm flipV="1">
                <a:off x="1368284" y="1881186"/>
                <a:ext cx="0" cy="2754522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prstDash val="sysDas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75"/>
              <p:cNvSpPr txBox="1">
                <a:spLocks noChangeArrowheads="1"/>
              </p:cNvSpPr>
              <p:nvPr/>
            </p:nvSpPr>
            <p:spPr bwMode="auto">
              <a:xfrm>
                <a:off x="945312" y="4325332"/>
                <a:ext cx="670281" cy="406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it-IT" sz="1800">
                    <a:solidFill>
                      <a:srgbClr val="002060"/>
                    </a:solidFill>
                    <a:latin typeface="+mn-lt"/>
                    <a:cs typeface="Arial" charset="0"/>
                  </a:rPr>
                  <a:t>E</a:t>
                </a:r>
                <a:r>
                  <a:rPr lang="it-IT" sz="1800" baseline="-25000">
                    <a:solidFill>
                      <a:srgbClr val="002060"/>
                    </a:solidFill>
                    <a:latin typeface="+mn-lt"/>
                    <a:cs typeface="Arial" charset="0"/>
                  </a:rPr>
                  <a:t>d</a:t>
                </a:r>
              </a:p>
            </p:txBody>
          </p:sp>
        </p:grpSp>
      </p:grpSp>
      <p:pic>
        <p:nvPicPr>
          <p:cNvPr id="129" name="Picture 3" descr="C:\Users\Gabri\Documents\Work2014\Physics\HighEffDetector\FirstResults-Xrays\Assembly\20140908_1028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3497" y="1070611"/>
            <a:ext cx="2898734" cy="23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8066" y="691295"/>
            <a:ext cx="2768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48 LAMELLAS PROTOTYPE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170391" y="1029849"/>
            <a:ext cx="4644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err="1">
                <a:cs typeface="Arial" charset="0"/>
              </a:rPr>
              <a:t>Alumina</a:t>
            </a:r>
            <a:r>
              <a:rPr lang="it-IT" sz="1600" dirty="0">
                <a:cs typeface="Arial" charset="0"/>
              </a:rPr>
              <a:t> </a:t>
            </a:r>
            <a:r>
              <a:rPr lang="it-IT" sz="1600" dirty="0" err="1">
                <a:cs typeface="Arial" charset="0"/>
              </a:rPr>
              <a:t>Lamellas</a:t>
            </a:r>
            <a:r>
              <a:rPr lang="it-IT" sz="1600" dirty="0">
                <a:cs typeface="Arial" charset="0"/>
              </a:rPr>
              <a:t> </a:t>
            </a:r>
            <a:r>
              <a:rPr lang="it-IT" sz="1600" dirty="0" err="1">
                <a:cs typeface="Arial" charset="0"/>
              </a:rPr>
              <a:t>coated</a:t>
            </a:r>
            <a:r>
              <a:rPr lang="it-IT" sz="1600" dirty="0">
                <a:cs typeface="Arial" charset="0"/>
              </a:rPr>
              <a:t> on </a:t>
            </a:r>
            <a:r>
              <a:rPr lang="it-IT" sz="1600" dirty="0" err="1">
                <a:cs typeface="Arial" charset="0"/>
              </a:rPr>
              <a:t>both</a:t>
            </a:r>
            <a:r>
              <a:rPr lang="it-IT" sz="1600" dirty="0">
                <a:cs typeface="Arial" charset="0"/>
              </a:rPr>
              <a:t> </a:t>
            </a:r>
            <a:r>
              <a:rPr lang="it-IT" sz="1600" dirty="0" err="1">
                <a:cs typeface="Arial" charset="0"/>
              </a:rPr>
              <a:t>sides</a:t>
            </a:r>
            <a:r>
              <a:rPr lang="it-IT" sz="1600" dirty="0">
                <a:cs typeface="Arial" charset="0"/>
              </a:rPr>
              <a:t> with </a:t>
            </a:r>
            <a:r>
              <a:rPr lang="it-IT" sz="1600" baseline="30000" dirty="0">
                <a:cs typeface="Arial" charset="0"/>
              </a:rPr>
              <a:t>10</a:t>
            </a:r>
            <a:r>
              <a:rPr lang="it-IT" sz="1600" dirty="0">
                <a:cs typeface="Arial" charset="0"/>
              </a:rPr>
              <a:t>B</a:t>
            </a:r>
            <a:r>
              <a:rPr lang="it-IT" sz="1600" baseline="-25000" dirty="0">
                <a:cs typeface="Arial" charset="0"/>
              </a:rPr>
              <a:t>4</a:t>
            </a:r>
            <a:r>
              <a:rPr lang="it-IT" sz="1600" dirty="0">
                <a:cs typeface="Arial" charset="0"/>
              </a:rPr>
              <a:t>C</a:t>
            </a:r>
            <a:endParaRPr lang="en-US" sz="1600" dirty="0"/>
          </a:p>
        </p:txBody>
      </p:sp>
      <p:pic>
        <p:nvPicPr>
          <p:cNvPr id="13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1571" y="3389393"/>
            <a:ext cx="3793451" cy="311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7077" y="5851769"/>
            <a:ext cx="3647198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G. </a:t>
            </a:r>
            <a:r>
              <a:rPr lang="en-US" sz="1400" i="1" dirty="0" err="1" smtClean="0"/>
              <a:t>Croci</a:t>
            </a:r>
            <a:r>
              <a:rPr lang="en-US" sz="1400" i="1" dirty="0" smtClean="0"/>
              <a:t> et al, MPGD Workshop (Trieste 2015)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632532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47" y="110878"/>
            <a:ext cx="7499061" cy="420151"/>
          </a:xfrm>
        </p:spPr>
        <p:txBody>
          <a:bodyPr/>
          <a:lstStyle/>
          <a:p>
            <a:pPr algn="ctr"/>
            <a:r>
              <a:rPr lang="en-US" b="1" dirty="0" smtClean="0"/>
              <a:t>UV PHOTON DETECTION: CsI PHOTOCATHODES</a:t>
            </a:r>
            <a:endParaRPr lang="en-US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6649" y="700140"/>
            <a:ext cx="623389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kern="1200" dirty="0" smtClean="0"/>
              <a:t>REFLECTIVE CsI PHOTOCATHODE ON UPPER GEM ELECTRODE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 PHOTON FEEDBACK</a:t>
            </a:r>
          </a:p>
          <a:p>
            <a:pPr marL="285750" indent="-285750">
              <a:buFont typeface="Arial"/>
              <a:buChar char="•"/>
            </a:pPr>
            <a:r>
              <a:rPr lang="en-US" sz="1600" kern="1200" dirty="0" smtClean="0"/>
              <a:t>INSENSITIVE TO DIRECT IONIZATION</a:t>
            </a:r>
            <a:endParaRPr lang="en-US" sz="1600" kern="1200" dirty="0"/>
          </a:p>
        </p:txBody>
      </p:sp>
      <p:pic>
        <p:nvPicPr>
          <p:cNvPr id="11" name="Picture 10" descr="reflective pc.tiff                                             0002A9FB&#10;FABIO OSX                      BA84D421: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649" y="1531137"/>
            <a:ext cx="3672057" cy="361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4328013" y="2794000"/>
            <a:ext cx="4429500" cy="2904431"/>
            <a:chOff x="288" y="755"/>
            <a:chExt cx="2976" cy="1886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768"/>
              <a:ext cx="2976" cy="1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400" y="990"/>
              <a:ext cx="3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1344" y="755"/>
              <a:ext cx="535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kern="1200">
                  <a:solidFill>
                    <a:srgbClr val="FF0F21"/>
                  </a:solidFill>
                </a:rPr>
                <a:t>200 µm</a:t>
              </a:r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2208" y="1776"/>
              <a:ext cx="768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kern="1200" dirty="0">
                  <a:solidFill>
                    <a:srgbClr val="FF0F21"/>
                  </a:solidFill>
                </a:rPr>
                <a:t>55 µm rms</a:t>
              </a:r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 flipH="1">
              <a:off x="1821" y="1864"/>
              <a:ext cx="36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</p:grp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979803" y="6046889"/>
            <a:ext cx="4919968" cy="307777"/>
          </a:xfrm>
          <a:prstGeom prst="rect">
            <a:avLst/>
          </a:prstGeom>
          <a:solidFill>
            <a:srgbClr val="D7E4BD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</a:rPr>
              <a:t>T. </a:t>
            </a:r>
            <a:r>
              <a:rPr lang="en-US" sz="1400" i="1" kern="1200" dirty="0" err="1">
                <a:solidFill>
                  <a:schemeClr val="tx1"/>
                </a:solidFill>
              </a:rPr>
              <a:t>Meinschad</a:t>
            </a:r>
            <a:r>
              <a:rPr lang="en-US" sz="1400" i="1" kern="1200" dirty="0">
                <a:solidFill>
                  <a:schemeClr val="tx1"/>
                </a:solidFill>
              </a:rPr>
              <a:t>, L. </a:t>
            </a:r>
            <a:r>
              <a:rPr lang="en-US" sz="1400" i="1" kern="1200" dirty="0" err="1">
                <a:solidFill>
                  <a:schemeClr val="tx1"/>
                </a:solidFill>
              </a:rPr>
              <a:t>Ropelewski</a:t>
            </a:r>
            <a:r>
              <a:rPr lang="en-US" sz="1400" i="1" kern="1200" dirty="0">
                <a:solidFill>
                  <a:schemeClr val="tx1"/>
                </a:solidFill>
              </a:rPr>
              <a:t> and F. Sauli, NIMA 535(2004)324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15724" y="1737360"/>
            <a:ext cx="4360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TRIPLE GEM</a:t>
            </a:r>
          </a:p>
          <a:p>
            <a:r>
              <a:rPr lang="en-US" sz="1600" dirty="0" smtClean="0"/>
              <a:t>COLLIMATED SINGLE UV PHOTON SOURCE</a:t>
            </a:r>
          </a:p>
          <a:p>
            <a:r>
              <a:rPr lang="en-US" sz="1600" dirty="0" smtClean="0"/>
              <a:t>POSITION ACCURACY</a:t>
            </a:r>
            <a:endParaRPr lang="en-US" sz="16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219725" y="5406667"/>
            <a:ext cx="640620" cy="978776"/>
            <a:chOff x="426226" y="4126825"/>
            <a:chExt cx="640620" cy="978776"/>
          </a:xfrm>
        </p:grpSpPr>
        <p:pic>
          <p:nvPicPr>
            <p:cNvPr id="20" name="Picture 19" descr="colorgemfieldGDD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359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95896" y="82802"/>
            <a:ext cx="5947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FFFF"/>
                </a:solidFill>
              </a:rPr>
              <a:t>PHENIX HADRON BLIND DETECTOR 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974816" y="1085249"/>
            <a:ext cx="2462213" cy="2278064"/>
            <a:chOff x="768" y="432"/>
            <a:chExt cx="1551" cy="1435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768" y="691"/>
              <a:ext cx="1534" cy="1071"/>
              <a:chOff x="336" y="816"/>
              <a:chExt cx="2272" cy="1584"/>
            </a:xfrm>
          </p:grpSpPr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336" y="816"/>
                <a:ext cx="2256" cy="1584"/>
              </a:xfrm>
              <a:prstGeom prst="rect">
                <a:avLst/>
              </a:prstGeom>
              <a:solidFill>
                <a:srgbClr val="BFBFB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  <p:sp>
            <p:nvSpPr>
              <p:cNvPr id="21" name="Line 7"/>
              <p:cNvSpPr>
                <a:spLocks noChangeShapeType="1"/>
              </p:cNvSpPr>
              <p:nvPr/>
            </p:nvSpPr>
            <p:spPr bwMode="auto">
              <a:xfrm>
                <a:off x="336" y="2256"/>
                <a:ext cx="22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  <p:sp>
            <p:nvSpPr>
              <p:cNvPr id="22" name="Line 8"/>
              <p:cNvSpPr>
                <a:spLocks noChangeShapeType="1"/>
              </p:cNvSpPr>
              <p:nvPr/>
            </p:nvSpPr>
            <p:spPr bwMode="auto">
              <a:xfrm>
                <a:off x="344" y="2304"/>
                <a:ext cx="22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  <p:sp>
            <p:nvSpPr>
              <p:cNvPr id="23" name="Line 9"/>
              <p:cNvSpPr>
                <a:spLocks noChangeShapeType="1"/>
              </p:cNvSpPr>
              <p:nvPr/>
            </p:nvSpPr>
            <p:spPr bwMode="auto">
              <a:xfrm>
                <a:off x="352" y="2352"/>
                <a:ext cx="22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</p:grp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255" y="537"/>
              <a:ext cx="194" cy="1330"/>
              <a:chOff x="912" y="982"/>
              <a:chExt cx="288" cy="1968"/>
            </a:xfrm>
          </p:grpSpPr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943" y="1200"/>
                <a:ext cx="257" cy="1462"/>
              </a:xfrm>
              <a:custGeom>
                <a:avLst/>
                <a:gdLst>
                  <a:gd name="T0" fmla="*/ 257 w 257"/>
                  <a:gd name="T1" fmla="*/ 1462 h 1462"/>
                  <a:gd name="T2" fmla="*/ 113 w 257"/>
                  <a:gd name="T3" fmla="*/ 1462 h 1462"/>
                  <a:gd name="T4" fmla="*/ 1 w 257"/>
                  <a:gd name="T5" fmla="*/ 0 h 1462"/>
                  <a:gd name="T6" fmla="*/ 257 w 257"/>
                  <a:gd name="T7" fmla="*/ 1462 h 1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7" h="1462">
                    <a:moveTo>
                      <a:pt x="257" y="1462"/>
                    </a:moveTo>
                    <a:lnTo>
                      <a:pt x="113" y="1462"/>
                    </a:lnTo>
                    <a:cubicBezTo>
                      <a:pt x="0" y="4"/>
                      <a:pt x="1" y="493"/>
                      <a:pt x="1" y="0"/>
                    </a:cubicBezTo>
                    <a:lnTo>
                      <a:pt x="257" y="1462"/>
                    </a:lnTo>
                    <a:close/>
                  </a:path>
                </a:pathLst>
              </a:custGeom>
              <a:solidFill>
                <a:srgbClr val="08A60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912" y="982"/>
                <a:ext cx="240" cy="19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</p:grpSp>
        <p:sp>
          <p:nvSpPr>
            <p:cNvPr id="7" name="Line 13"/>
            <p:cNvSpPr>
              <a:spLocks noChangeShapeType="1"/>
            </p:cNvSpPr>
            <p:nvPr/>
          </p:nvSpPr>
          <p:spPr bwMode="auto">
            <a:xfrm>
              <a:off x="1611" y="529"/>
              <a:ext cx="163" cy="13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kern="1200"/>
            </a:p>
          </p:txBody>
        </p:sp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1028" y="532"/>
              <a:ext cx="21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 b="1" kern="1200"/>
                <a:t>e</a:t>
              </a:r>
              <a:r>
                <a:rPr lang="it-IT" sz="1400" b="1" kern="1200" baseline="30000"/>
                <a:t>+</a:t>
              </a:r>
              <a:endParaRPr lang="it-IT" sz="1400" b="1" kern="1200"/>
            </a:p>
          </p:txBody>
        </p: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254" y="532"/>
              <a:ext cx="198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 b="1" kern="1200"/>
                <a:t>e</a:t>
              </a:r>
              <a:r>
                <a:rPr lang="it-IT" sz="1400" b="1" kern="1200" baseline="30000"/>
                <a:t>-</a:t>
              </a:r>
              <a:endParaRPr lang="it-IT" sz="1400" b="1" kern="1200"/>
            </a:p>
          </p:txBody>
        </p:sp>
        <p:sp>
          <p:nvSpPr>
            <p:cNvPr id="10" name="Line 16"/>
            <p:cNvSpPr>
              <a:spLocks noChangeShapeType="1"/>
            </p:cNvSpPr>
            <p:nvPr/>
          </p:nvSpPr>
          <p:spPr bwMode="auto">
            <a:xfrm>
              <a:off x="2098" y="925"/>
              <a:ext cx="0" cy="421"/>
            </a:xfrm>
            <a:prstGeom prst="line">
              <a:avLst/>
            </a:prstGeom>
            <a:noFill/>
            <a:ln w="19050">
              <a:solidFill>
                <a:srgbClr val="FF0F0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kern="1200"/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2130" y="1089"/>
              <a:ext cx="18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 b="1" i="0" kern="1200"/>
                <a:t>E</a:t>
              </a:r>
            </a:p>
          </p:txBody>
        </p:sp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1612" y="432"/>
              <a:ext cx="59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400" b="1" kern="1200" dirty="0" err="1" smtClean="0"/>
                <a:t>Protons</a:t>
              </a:r>
              <a:endParaRPr lang="it-IT" sz="1400" b="1" kern="1200" dirty="0"/>
            </a:p>
          </p:txBody>
        </p: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 flipH="1">
              <a:off x="930" y="614"/>
              <a:ext cx="227" cy="1233"/>
              <a:chOff x="1248" y="1056"/>
              <a:chExt cx="288" cy="1968"/>
            </a:xfrm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1279" y="1274"/>
                <a:ext cx="257" cy="1462"/>
              </a:xfrm>
              <a:custGeom>
                <a:avLst/>
                <a:gdLst>
                  <a:gd name="T0" fmla="*/ 257 w 257"/>
                  <a:gd name="T1" fmla="*/ 1462 h 1462"/>
                  <a:gd name="T2" fmla="*/ 113 w 257"/>
                  <a:gd name="T3" fmla="*/ 1462 h 1462"/>
                  <a:gd name="T4" fmla="*/ 1 w 257"/>
                  <a:gd name="T5" fmla="*/ 0 h 1462"/>
                  <a:gd name="T6" fmla="*/ 257 w 257"/>
                  <a:gd name="T7" fmla="*/ 1462 h 1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7" h="1462">
                    <a:moveTo>
                      <a:pt x="257" y="1462"/>
                    </a:moveTo>
                    <a:lnTo>
                      <a:pt x="113" y="1462"/>
                    </a:lnTo>
                    <a:cubicBezTo>
                      <a:pt x="0" y="4"/>
                      <a:pt x="1" y="493"/>
                      <a:pt x="1" y="0"/>
                    </a:cubicBezTo>
                    <a:lnTo>
                      <a:pt x="257" y="1462"/>
                    </a:lnTo>
                    <a:close/>
                  </a:path>
                </a:pathLst>
              </a:custGeom>
              <a:solidFill>
                <a:srgbClr val="08A60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  <p:sp>
            <p:nvSpPr>
              <p:cNvPr id="17" name="Line 21"/>
              <p:cNvSpPr>
                <a:spLocks noChangeShapeType="1"/>
              </p:cNvSpPr>
              <p:nvPr/>
            </p:nvSpPr>
            <p:spPr bwMode="auto">
              <a:xfrm>
                <a:off x="1248" y="1056"/>
                <a:ext cx="240" cy="19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 kern="1200"/>
              </a:p>
            </p:txBody>
          </p:sp>
        </p:grpSp>
        <p:sp>
          <p:nvSpPr>
            <p:cNvPr id="14" name="Line 22"/>
            <p:cNvSpPr>
              <a:spLocks noChangeShapeType="1"/>
            </p:cNvSpPr>
            <p:nvPr/>
          </p:nvSpPr>
          <p:spPr bwMode="auto">
            <a:xfrm>
              <a:off x="1676" y="562"/>
              <a:ext cx="292" cy="12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kern="1200"/>
            </a:p>
          </p:txBody>
        </p:sp>
        <p:sp>
          <p:nvSpPr>
            <p:cNvPr id="15" name="Line 23"/>
            <p:cNvSpPr>
              <a:spLocks noChangeShapeType="1"/>
            </p:cNvSpPr>
            <p:nvPr/>
          </p:nvSpPr>
          <p:spPr bwMode="auto">
            <a:xfrm>
              <a:off x="1741" y="627"/>
              <a:ext cx="389" cy="12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 kern="1200"/>
            </a:p>
          </p:txBody>
        </p:sp>
      </p:grpSp>
      <p:pic>
        <p:nvPicPr>
          <p:cNvPr id="25" name="Picture 24" descr="5-0711 Assembly1EX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5182" y="778026"/>
            <a:ext cx="3495675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3998515" y="5311456"/>
            <a:ext cx="4757571" cy="307777"/>
          </a:xfrm>
          <a:prstGeom prst="rect">
            <a:avLst/>
          </a:prstGeom>
          <a:solidFill>
            <a:srgbClr val="D7E4BD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it-IT" sz="1400" i="1" dirty="0"/>
              <a:t>C. </a:t>
            </a:r>
            <a:r>
              <a:rPr lang="it-IT" sz="1400" i="1" dirty="0" err="1"/>
              <a:t>Aidala</a:t>
            </a:r>
            <a:r>
              <a:rPr lang="it-IT" sz="1400" i="1" dirty="0"/>
              <a:t> et al, </a:t>
            </a:r>
            <a:r>
              <a:rPr lang="it-IT" sz="1400" i="1" dirty="0" err="1"/>
              <a:t>Nucl</a:t>
            </a:r>
            <a:r>
              <a:rPr lang="it-IT" sz="1400" i="1" dirty="0"/>
              <a:t>. </a:t>
            </a:r>
            <a:r>
              <a:rPr lang="it-IT" sz="1400" i="1" dirty="0" err="1"/>
              <a:t>Instr</a:t>
            </a:r>
            <a:r>
              <a:rPr lang="it-IT" sz="1400" i="1" dirty="0"/>
              <a:t>. a</a:t>
            </a:r>
            <a:r>
              <a:rPr lang="it-IT" sz="1400" i="1" dirty="0" smtClean="0"/>
              <a:t>nd </a:t>
            </a:r>
            <a:r>
              <a:rPr lang="it-IT" sz="1400" i="1" dirty="0" err="1" smtClean="0"/>
              <a:t>Methods</a:t>
            </a:r>
            <a:r>
              <a:rPr lang="it-IT" sz="1400" i="1" dirty="0" smtClean="0"/>
              <a:t> </a:t>
            </a:r>
            <a:r>
              <a:rPr lang="it-IT" sz="1400" i="1" dirty="0"/>
              <a:t>A502(2003)200</a:t>
            </a:r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3998515" y="5715000"/>
            <a:ext cx="4757572" cy="307777"/>
          </a:xfrm>
          <a:prstGeom prst="rect">
            <a:avLst/>
          </a:prstGeom>
          <a:solidFill>
            <a:srgbClr val="D7E4BD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it-IT" sz="1400" i="1" dirty="0" err="1"/>
              <a:t>Z</a:t>
            </a:r>
            <a:r>
              <a:rPr lang="it-IT" sz="1400" i="1" dirty="0"/>
              <a:t>. </a:t>
            </a:r>
            <a:r>
              <a:rPr lang="it-IT" sz="1400" i="1" dirty="0" err="1"/>
              <a:t>Fraenkel</a:t>
            </a:r>
            <a:r>
              <a:rPr lang="it-IT" sz="1400" i="1" dirty="0"/>
              <a:t> et al, </a:t>
            </a:r>
            <a:r>
              <a:rPr lang="it-IT" sz="1400" i="1" dirty="0" err="1"/>
              <a:t>Nucl</a:t>
            </a:r>
            <a:r>
              <a:rPr lang="it-IT" sz="1400" i="1" dirty="0"/>
              <a:t>. </a:t>
            </a:r>
            <a:r>
              <a:rPr lang="it-IT" sz="1400" i="1" dirty="0" err="1"/>
              <a:t>Instr</a:t>
            </a:r>
            <a:r>
              <a:rPr lang="it-IT" sz="1400" i="1" dirty="0"/>
              <a:t>. </a:t>
            </a:r>
            <a:r>
              <a:rPr lang="it-IT" sz="1400" i="1" dirty="0" smtClean="0"/>
              <a:t>and </a:t>
            </a:r>
            <a:r>
              <a:rPr lang="it-IT" sz="1400" i="1" dirty="0" err="1" smtClean="0"/>
              <a:t>Methods</a:t>
            </a:r>
            <a:r>
              <a:rPr lang="it-IT" sz="1400" i="1" dirty="0" smtClean="0"/>
              <a:t> </a:t>
            </a:r>
            <a:r>
              <a:rPr lang="it-IT" sz="1400" i="1" dirty="0"/>
              <a:t>A546(2005) 466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751" y="3608462"/>
            <a:ext cx="4186182" cy="15684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7201" y="754994"/>
            <a:ext cx="2289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“INVERSE FIELD” TPC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998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420" y="55436"/>
            <a:ext cx="5738335" cy="420151"/>
          </a:xfrm>
        </p:spPr>
        <p:txBody>
          <a:bodyPr/>
          <a:lstStyle/>
          <a:p>
            <a:pPr algn="ctr"/>
            <a:r>
              <a:rPr lang="en-US" b="1" dirty="0" smtClean="0"/>
              <a:t>COMPASS RICH 1 UPGRADE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7612" y="708940"/>
            <a:ext cx="3467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1200" dirty="0" smtClean="0"/>
              <a:t>THICK GEM CsI-COATED 30x30 cm</a:t>
            </a:r>
            <a:r>
              <a:rPr lang="en-US" sz="1600" kern="1200" baseline="30000" dirty="0" smtClean="0"/>
              <a:t>2</a:t>
            </a:r>
            <a:endParaRPr lang="en-US" sz="1600" kern="1200" dirty="0"/>
          </a:p>
        </p:txBody>
      </p:sp>
      <p:pic>
        <p:nvPicPr>
          <p:cNvPr id="10" name="Picture 9" descr="THGEM TS 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86" y="1729050"/>
            <a:ext cx="4191411" cy="29406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6855" y="5852548"/>
            <a:ext cx="4216419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kern="1200" dirty="0" smtClean="0"/>
              <a:t>M. </a:t>
            </a:r>
            <a:r>
              <a:rPr lang="en-US" sz="1400" i="1" kern="1200" dirty="0" err="1" smtClean="0"/>
              <a:t>Alexeev</a:t>
            </a:r>
            <a:r>
              <a:rPr lang="en-US" sz="1400" i="1" kern="1200" dirty="0" smtClean="0"/>
              <a:t> et al, </a:t>
            </a:r>
            <a:r>
              <a:rPr lang="en-US" sz="1400" i="1" kern="1200" dirty="0" err="1" smtClean="0"/>
              <a:t>Nucl</a:t>
            </a:r>
            <a:r>
              <a:rPr lang="en-US" sz="1400" i="1" kern="1200" dirty="0" smtClean="0"/>
              <a:t>. Instr. and Meth. A732(2013)264</a:t>
            </a:r>
            <a:endParaRPr lang="en-US" sz="1400" i="1" kern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304" y="3801760"/>
            <a:ext cx="2791798" cy="26770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3653" y="1192302"/>
            <a:ext cx="3222449" cy="24067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45538" y="779224"/>
            <a:ext cx="2890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TRIPLE THGEM PROTOTYPE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133308" y="3599005"/>
            <a:ext cx="3203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SINGLE EVENT (6 GeV </a:t>
            </a:r>
            <a:r>
              <a:rPr lang="en-US" sz="1600" dirty="0" smtClean="0">
                <a:latin typeface="Symbol" charset="2"/>
                <a:cs typeface="Symbol" charset="2"/>
              </a:rPr>
              <a:t>p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BEAM)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14874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9662" y="84953"/>
            <a:ext cx="5644263" cy="420151"/>
          </a:xfrm>
        </p:spPr>
        <p:txBody>
          <a:bodyPr/>
          <a:lstStyle/>
          <a:p>
            <a:pPr algn="ctr"/>
            <a:r>
              <a:rPr lang="en-US" b="1" dirty="0" smtClean="0"/>
              <a:t>CHERENKOV RING IMAGING</a:t>
            </a:r>
            <a:endParaRPr lang="en-US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686736" y="1891444"/>
            <a:ext cx="3817633" cy="3156714"/>
            <a:chOff x="974712" y="1818594"/>
            <a:chExt cx="4471693" cy="39990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4712" y="1818594"/>
              <a:ext cx="4471693" cy="3999075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2072640" y="3429000"/>
              <a:ext cx="784860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210560" y="3429000"/>
              <a:ext cx="782320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341120" y="3429000"/>
              <a:ext cx="396240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328160" y="3429000"/>
              <a:ext cx="398673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263900" y="2242975"/>
              <a:ext cx="0" cy="22274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3686185" y="2242975"/>
              <a:ext cx="0" cy="14194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286644" y="617304"/>
            <a:ext cx="3500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COMPASS RICH-1 MPGD UPGRADE</a:t>
            </a:r>
            <a:endParaRPr lang="en-US" sz="16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2588" y="593644"/>
            <a:ext cx="3194212" cy="2572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9581" y="3469801"/>
            <a:ext cx="3167219" cy="29485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9483" y="5847784"/>
            <a:ext cx="3830233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M. </a:t>
            </a:r>
            <a:r>
              <a:rPr lang="en-US" sz="1400" i="1" dirty="0" err="1" smtClean="0"/>
              <a:t>Alexeev</a:t>
            </a:r>
            <a:r>
              <a:rPr lang="en-US" sz="1400" i="1" dirty="0" smtClean="0"/>
              <a:t> et al, MPGD Workshop (Trieste 2015)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6644" y="955858"/>
            <a:ext cx="4669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DOUBLE STAGGERED THGEMS+MICROMEGAS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48405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9662" y="84953"/>
            <a:ext cx="5644263" cy="420151"/>
          </a:xfrm>
        </p:spPr>
        <p:txBody>
          <a:bodyPr/>
          <a:lstStyle/>
          <a:p>
            <a:pPr algn="ctr"/>
            <a:r>
              <a:rPr lang="en-US" b="1" dirty="0" smtClean="0"/>
              <a:t>GEM APPLICATIONS: POLARIMETRY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184052" y="6156804"/>
            <a:ext cx="4335275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R. </a:t>
            </a:r>
            <a:r>
              <a:rPr lang="en-US" sz="1400" i="1" dirty="0" err="1" smtClean="0">
                <a:latin typeface="Times New Roman"/>
                <a:cs typeface="Times New Roman"/>
              </a:rPr>
              <a:t>Bellazzini</a:t>
            </a:r>
            <a:r>
              <a:rPr lang="en-US" sz="1400" i="1" dirty="0" smtClean="0">
                <a:latin typeface="Times New Roman"/>
                <a:cs typeface="Times New Roman"/>
              </a:rPr>
              <a:t> et al, </a:t>
            </a:r>
            <a:r>
              <a:rPr lang="en-US" sz="1400" i="1" dirty="0" err="1" smtClean="0">
                <a:latin typeface="Times New Roman"/>
                <a:cs typeface="Times New Roman"/>
              </a:rPr>
              <a:t>Nucl</a:t>
            </a:r>
            <a:r>
              <a:rPr lang="en-US" sz="1400" i="1" dirty="0" smtClean="0">
                <a:latin typeface="Times New Roman"/>
                <a:cs typeface="Times New Roman"/>
              </a:rPr>
              <a:t>. Instr. and Meth. A720(2013)173</a:t>
            </a:r>
            <a:endParaRPr lang="en-US" sz="1400" i="1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38877" y="658033"/>
            <a:ext cx="4886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5.9 keV PHOTOELECTRON (</a:t>
            </a:r>
            <a:r>
              <a:rPr lang="en-US" sz="1600" dirty="0" smtClean="0"/>
              <a:t>80 </a:t>
            </a:r>
            <a:r>
              <a:rPr lang="en-US" sz="1600" dirty="0"/>
              <a:t>µm pixels </a:t>
            </a:r>
            <a:r>
              <a:rPr lang="en-US" sz="1600" dirty="0" smtClean="0"/>
              <a:t>pitch)</a:t>
            </a:r>
            <a:r>
              <a:rPr lang="en-US" sz="1600" dirty="0">
                <a:latin typeface="Times New Roman"/>
                <a:cs typeface="Times New Roman"/>
              </a:rPr>
              <a:t>:</a:t>
            </a:r>
            <a:endParaRPr lang="en-US" sz="1600" dirty="0"/>
          </a:p>
        </p:txBody>
      </p:sp>
      <p:sp>
        <p:nvSpPr>
          <p:cNvPr id="24" name="Rectangle 23"/>
          <p:cNvSpPr/>
          <p:nvPr/>
        </p:nvSpPr>
        <p:spPr>
          <a:xfrm>
            <a:off x="437218" y="733834"/>
            <a:ext cx="28648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SOFT X-RAY POLARIMETRY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108" y="3220028"/>
            <a:ext cx="3789001" cy="3048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8550" y="996587"/>
            <a:ext cx="2427288" cy="22234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58109" y="3131435"/>
            <a:ext cx="3832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MEASURED ANGULAR MODULATION: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3368" y="3492385"/>
            <a:ext cx="3655911" cy="25866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401" y="1162665"/>
            <a:ext cx="2103798" cy="205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442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928"/>
            <a:ext cx="8229600" cy="420151"/>
          </a:xfrm>
        </p:spPr>
        <p:txBody>
          <a:bodyPr/>
          <a:lstStyle/>
          <a:p>
            <a:pPr algn="ctr"/>
            <a:r>
              <a:rPr lang="en-US" b="1" dirty="0" smtClean="0"/>
              <a:t>GEM POLARIMETER IN SPACE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971" y="789787"/>
            <a:ext cx="4069098" cy="22629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26"/>
          <a:stretch/>
        </p:blipFill>
        <p:spPr>
          <a:xfrm>
            <a:off x="789353" y="3271425"/>
            <a:ext cx="6043065" cy="23920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59389" y="5771103"/>
            <a:ext cx="4015300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Toru </a:t>
            </a:r>
            <a:r>
              <a:rPr lang="en-US" sz="1400" i="1" dirty="0" err="1" smtClean="0"/>
              <a:t>Tamagawa</a:t>
            </a:r>
            <a:r>
              <a:rPr lang="en-US" sz="1400" i="1" dirty="0" smtClean="0"/>
              <a:t>, MPGD Workshop (</a:t>
            </a:r>
            <a:r>
              <a:rPr lang="en-US" sz="1400" i="1" dirty="0" err="1" smtClean="0"/>
              <a:t>Saragoza</a:t>
            </a:r>
            <a:r>
              <a:rPr lang="en-US" sz="1400" i="1" dirty="0" smtClean="0"/>
              <a:t> 2013)</a:t>
            </a:r>
            <a:endParaRPr lang="en-US" sz="1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532924" y="1534460"/>
            <a:ext cx="4415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NEW MISSION (2017):</a:t>
            </a:r>
          </a:p>
          <a:p>
            <a:r>
              <a:rPr lang="en-US" sz="1600" dirty="0" smtClean="0"/>
              <a:t>POLARIMETRY FOR RELATIVISTIC ASTROPHYSICAL X-RAY SOURCES (</a:t>
            </a:r>
            <a:r>
              <a:rPr lang="en-US" sz="1600" dirty="0" err="1" smtClean="0"/>
              <a:t>PRAXyS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532924" y="2439233"/>
            <a:ext cx="4269493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W.B. </a:t>
            </a:r>
            <a:r>
              <a:rPr lang="en-US" sz="1400" i="1" dirty="0" err="1" smtClean="0"/>
              <a:t>Iwakiri</a:t>
            </a:r>
            <a:r>
              <a:rPr lang="en-US" sz="1400" i="1" dirty="0" smtClean="0"/>
              <a:t> et al, </a:t>
            </a:r>
            <a:r>
              <a:rPr lang="en-US" sz="1400" i="1" dirty="0" err="1" smtClean="0"/>
              <a:t>Nucl</a:t>
            </a:r>
            <a:r>
              <a:rPr lang="en-US" sz="1400" i="1" dirty="0" smtClean="0"/>
              <a:t>. Instr. and Meth. In press (2016) </a:t>
            </a:r>
            <a:endParaRPr lang="en-US" sz="1400" i="1" dirty="0"/>
          </a:p>
        </p:txBody>
      </p:sp>
      <p:sp>
        <p:nvSpPr>
          <p:cNvPr id="8" name="Rectangle 7"/>
          <p:cNvSpPr/>
          <p:nvPr/>
        </p:nvSpPr>
        <p:spPr>
          <a:xfrm>
            <a:off x="4450829" y="789787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GEMS MISSION CANCELLED BY NASA (2012)</a:t>
            </a:r>
          </a:p>
        </p:txBody>
      </p:sp>
    </p:spTree>
    <p:extLst>
      <p:ext uri="{BB962C8B-B14F-4D97-AF65-F5344CB8AC3E}">
        <p14:creationId xmlns:p14="http://schemas.microsoft.com/office/powerpoint/2010/main" val="384664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35"/>
            <a:ext cx="8229600" cy="420151"/>
          </a:xfrm>
        </p:spPr>
        <p:txBody>
          <a:bodyPr/>
          <a:lstStyle/>
          <a:p>
            <a:pPr algn="ctr"/>
            <a:r>
              <a:rPr lang="en-US" b="1" dirty="0" smtClean="0"/>
              <a:t>GEMPIX: GEM + MEDIPIX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65" y="1061781"/>
            <a:ext cx="3681375" cy="20074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426" y="1386901"/>
            <a:ext cx="5002673" cy="45667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46407" y="5951601"/>
            <a:ext cx="3108056" cy="307777"/>
          </a:xfrm>
          <a:prstGeom prst="rect">
            <a:avLst/>
          </a:prstGeom>
          <a:solidFill>
            <a:srgbClr val="D7E4BD"/>
          </a:solidFill>
        </p:spPr>
        <p:txBody>
          <a:bodyPr wrap="square" rtlCol="0">
            <a:spAutoFit/>
          </a:bodyPr>
          <a:lstStyle/>
          <a:p>
            <a:r>
              <a:rPr lang="en-US" sz="1400" i="1" kern="1200" dirty="0" smtClean="0">
                <a:latin typeface="Times New Roman"/>
                <a:cs typeface="Times New Roman"/>
              </a:rPr>
              <a:t>F. </a:t>
            </a:r>
            <a:r>
              <a:rPr lang="en-US" sz="1400" i="1" kern="1200" dirty="0" err="1" smtClean="0">
                <a:latin typeface="Times New Roman"/>
                <a:cs typeface="Times New Roman"/>
              </a:rPr>
              <a:t>Murtas</a:t>
            </a:r>
            <a:r>
              <a:rPr lang="en-US" sz="1400" i="1" kern="1200" dirty="0" smtClean="0">
                <a:latin typeface="Times New Roman"/>
                <a:cs typeface="Times New Roman"/>
              </a:rPr>
              <a:t> et al, JINST10(2015)P11003</a:t>
            </a:r>
            <a:endParaRPr lang="en-US" sz="1400" i="1" kern="1200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1325" y="633784"/>
            <a:ext cx="39213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TRIPLE-GEM WITH MEDIPIX READOUT</a:t>
            </a:r>
          </a:p>
          <a:p>
            <a:r>
              <a:rPr lang="en-US" sz="1600" dirty="0">
                <a:cs typeface="Times New Roman"/>
              </a:rPr>
              <a:t>2</a:t>
            </a:r>
            <a:r>
              <a:rPr lang="en-US" sz="1600" dirty="0" smtClean="0">
                <a:cs typeface="Times New Roman"/>
              </a:rPr>
              <a:t>56x256 </a:t>
            </a:r>
            <a:r>
              <a:rPr lang="en-US" sz="1600" dirty="0">
                <a:cs typeface="Times New Roman"/>
              </a:rPr>
              <a:t>pixels,  55x55 </a:t>
            </a:r>
            <a:r>
              <a:rPr lang="en-US" sz="1600" dirty="0" smtClean="0">
                <a:cs typeface="Times New Roman"/>
              </a:rPr>
              <a:t>µm</a:t>
            </a:r>
            <a:r>
              <a:rPr lang="en-US" sz="1600" baseline="30000" dirty="0" smtClean="0">
                <a:cs typeface="Times New Roman"/>
              </a:rPr>
              <a:t>2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85" y="3500550"/>
            <a:ext cx="2593537" cy="267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 flipH="1">
            <a:off x="767078" y="3069197"/>
            <a:ext cx="2890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COMPTON ELECTRON: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816231" y="1071941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RECORDED EVENTS: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27103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896" y="76769"/>
            <a:ext cx="6093593" cy="420151"/>
          </a:xfrm>
        </p:spPr>
        <p:txBody>
          <a:bodyPr/>
          <a:lstStyle/>
          <a:p>
            <a:pPr algn="ctr"/>
            <a:r>
              <a:rPr lang="en-US" dirty="0" smtClean="0"/>
              <a:t>1978: THE MULTISTEP CHAMBER (MSC)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1349478" y="2670113"/>
            <a:ext cx="1536192" cy="3368040"/>
            <a:chOff x="1349478" y="2355930"/>
            <a:chExt cx="1536192" cy="336804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9478" y="2355930"/>
              <a:ext cx="1536192" cy="3368040"/>
            </a:xfrm>
            <a:prstGeom prst="rect">
              <a:avLst/>
            </a:prstGeom>
          </p:spPr>
        </p:pic>
        <p:sp>
          <p:nvSpPr>
            <p:cNvPr id="37" name="Freeform 36"/>
            <p:cNvSpPr/>
            <p:nvPr/>
          </p:nvSpPr>
          <p:spPr>
            <a:xfrm>
              <a:off x="2217615" y="2794000"/>
              <a:ext cx="78154" cy="1758462"/>
            </a:xfrm>
            <a:custGeom>
              <a:avLst/>
              <a:gdLst>
                <a:gd name="connsiteX0" fmla="*/ 9770 w 78154"/>
                <a:gd name="connsiteY0" fmla="*/ 0 h 1758462"/>
                <a:gd name="connsiteX1" fmla="*/ 0 w 78154"/>
                <a:gd name="connsiteY1" fmla="*/ 439615 h 1758462"/>
                <a:gd name="connsiteX2" fmla="*/ 19539 w 78154"/>
                <a:gd name="connsiteY2" fmla="*/ 869462 h 1758462"/>
                <a:gd name="connsiteX3" fmla="*/ 19539 w 78154"/>
                <a:gd name="connsiteY3" fmla="*/ 1318846 h 1758462"/>
                <a:gd name="connsiteX4" fmla="*/ 48847 w 78154"/>
                <a:gd name="connsiteY4" fmla="*/ 1602154 h 1758462"/>
                <a:gd name="connsiteX5" fmla="*/ 78154 w 78154"/>
                <a:gd name="connsiteY5" fmla="*/ 1758462 h 175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154" h="1758462">
                  <a:moveTo>
                    <a:pt x="9770" y="0"/>
                  </a:moveTo>
                  <a:lnTo>
                    <a:pt x="0" y="439615"/>
                  </a:lnTo>
                  <a:lnTo>
                    <a:pt x="19539" y="869462"/>
                  </a:lnTo>
                  <a:lnTo>
                    <a:pt x="19539" y="1318846"/>
                  </a:lnTo>
                  <a:lnTo>
                    <a:pt x="48847" y="1602154"/>
                  </a:lnTo>
                  <a:lnTo>
                    <a:pt x="78154" y="1758462"/>
                  </a:lnTo>
                </a:path>
              </a:pathLst>
            </a:custGeom>
            <a:ln w="19050" cmpd="sng">
              <a:solidFill>
                <a:srgbClr val="0000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193192" y="4503616"/>
              <a:ext cx="205154" cy="166077"/>
            </a:xfrm>
            <a:prstGeom prst="ellipse">
              <a:avLst/>
            </a:prstGeom>
            <a:solidFill>
              <a:srgbClr val="FF352A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38" descr="From Clipboard.gi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11082">
              <a:off x="2133188" y="2914272"/>
              <a:ext cx="530317" cy="1895230"/>
            </a:xfrm>
            <a:prstGeom prst="rect">
              <a:avLst/>
            </a:prstGeom>
          </p:spPr>
        </p:pic>
        <p:pic>
          <p:nvPicPr>
            <p:cNvPr id="40" name="Picture 39" descr="From Clipboard.gif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4346"/>
            <a:stretch/>
          </p:blipFill>
          <p:spPr>
            <a:xfrm rot="19510551">
              <a:off x="1835228" y="3885868"/>
              <a:ext cx="530317" cy="1054773"/>
            </a:xfrm>
            <a:prstGeom prst="rect">
              <a:avLst/>
            </a:prstGeom>
          </p:spPr>
        </p:pic>
      </p:grpSp>
      <p:sp>
        <p:nvSpPr>
          <p:cNvPr id="41" name="TextBox 40"/>
          <p:cNvSpPr txBox="1"/>
          <p:nvPr/>
        </p:nvSpPr>
        <p:spPr>
          <a:xfrm>
            <a:off x="167200" y="548455"/>
            <a:ext cx="7487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UV PHOTONS DETECTION (RICH): MWPC WITH PHOTOSENSITIVE GAS (TEA)</a:t>
            </a:r>
            <a:endParaRPr lang="en-US" sz="1600" dirty="0">
              <a:latin typeface="Times New Roman"/>
              <a:cs typeface="Times New Roman"/>
            </a:endParaRPr>
          </a:p>
        </p:txBody>
      </p:sp>
      <p:pic>
        <p:nvPicPr>
          <p:cNvPr id="42" name="Picture 41" descr="From Clipboard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033" y="1152769"/>
            <a:ext cx="530317" cy="1895230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330022" y="1294114"/>
            <a:ext cx="3931493" cy="5080154"/>
            <a:chOff x="330022" y="1156892"/>
            <a:chExt cx="3931493" cy="5080154"/>
          </a:xfrm>
        </p:grpSpPr>
        <p:pic>
          <p:nvPicPr>
            <p:cNvPr id="44" name="Picture 43" descr="Figure 8-38.jp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-236911" y="2760125"/>
              <a:ext cx="4725813" cy="1519348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330022" y="5929269"/>
              <a:ext cx="3931493" cy="30777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/>
                  <a:cs typeface="Times New Roman"/>
                </a:rPr>
                <a:t>G. Charpak and F. Sauli, Phys. </a:t>
              </a:r>
              <a:r>
                <a:rPr lang="en-US" sz="1400" i="1" dirty="0" err="1" smtClean="0">
                  <a:latin typeface="Times New Roman"/>
                  <a:cs typeface="Times New Roman"/>
                </a:rPr>
                <a:t>Lett</a:t>
              </a:r>
              <a:r>
                <a:rPr lang="en-US" sz="1400" i="1" dirty="0" smtClean="0">
                  <a:latin typeface="Times New Roman"/>
                  <a:cs typeface="Times New Roman"/>
                </a:rPr>
                <a:t>. 78B(1978)723</a:t>
              </a:r>
              <a:endParaRPr lang="en-US" sz="1400" i="1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91810" y="1115338"/>
            <a:ext cx="2155024" cy="4574857"/>
            <a:chOff x="291810" y="947402"/>
            <a:chExt cx="2155024" cy="4574857"/>
          </a:xfrm>
        </p:grpSpPr>
        <p:grpSp>
          <p:nvGrpSpPr>
            <p:cNvPr id="47" name="Group 46"/>
            <p:cNvGrpSpPr/>
            <p:nvPr/>
          </p:nvGrpSpPr>
          <p:grpSpPr>
            <a:xfrm>
              <a:off x="291810" y="1651035"/>
              <a:ext cx="2155024" cy="3871224"/>
              <a:chOff x="168976" y="1444905"/>
              <a:chExt cx="2155024" cy="3871224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68976" y="1986977"/>
                <a:ext cx="165955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i="1" kern="1200" dirty="0" smtClean="0">
                    <a:solidFill>
                      <a:srgbClr val="FF0000"/>
                    </a:solidFill>
                  </a:rPr>
                  <a:t>PREAMPLIFICATION</a:t>
                </a:r>
              </a:p>
              <a:p>
                <a:pPr algn="r"/>
                <a:r>
                  <a:rPr lang="en-US" sz="1200" i="1" kern="1200" dirty="0" smtClean="0">
                    <a:solidFill>
                      <a:srgbClr val="FF0000"/>
                    </a:solidFill>
                  </a:rPr>
                  <a:t>GAIN 10</a:t>
                </a:r>
                <a:r>
                  <a:rPr lang="en-US" sz="1200" i="1" kern="1200" baseline="30000" dirty="0" smtClean="0">
                    <a:solidFill>
                      <a:srgbClr val="FF0000"/>
                    </a:solidFill>
                  </a:rPr>
                  <a:t>3</a:t>
                </a:r>
                <a:endParaRPr lang="en-US" sz="1200" i="1" kern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746287" y="4090491"/>
                <a:ext cx="82599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i="1" kern="1200" dirty="0" smtClean="0">
                    <a:solidFill>
                      <a:srgbClr val="FF0000"/>
                    </a:solidFill>
                  </a:rPr>
                  <a:t>MWPC</a:t>
                </a:r>
              </a:p>
              <a:p>
                <a:pPr algn="r"/>
                <a:r>
                  <a:rPr lang="en-US" sz="1200" i="1" kern="1200" dirty="0" smtClean="0">
                    <a:solidFill>
                      <a:srgbClr val="FF0000"/>
                    </a:solidFill>
                  </a:rPr>
                  <a:t>GAIN 10</a:t>
                </a:r>
                <a:r>
                  <a:rPr lang="en-US" sz="1200" i="1" kern="1200" baseline="30000" dirty="0" smtClean="0">
                    <a:solidFill>
                      <a:srgbClr val="FF0000"/>
                    </a:solidFill>
                  </a:rPr>
                  <a:t>5</a:t>
                </a:r>
                <a:endParaRPr lang="en-US" sz="1200" i="1" kern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856325" y="2925346"/>
                <a:ext cx="972208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i="1" kern="1200" dirty="0" smtClean="0">
                    <a:solidFill>
                      <a:srgbClr val="FF0000"/>
                    </a:solidFill>
                  </a:rPr>
                  <a:t>TRANSFER</a:t>
                </a:r>
              </a:p>
              <a:p>
                <a:pPr algn="r"/>
                <a:r>
                  <a:rPr lang="en-US" sz="1200" i="1" kern="1200" dirty="0" smtClean="0">
                    <a:solidFill>
                      <a:srgbClr val="FF0000"/>
                    </a:solidFill>
                  </a:rPr>
                  <a:t>10%</a:t>
                </a:r>
                <a:endParaRPr lang="en-US" sz="1200" i="1" kern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949907" y="5039130"/>
                <a:ext cx="130937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i="1" kern="1200" dirty="0" smtClean="0">
                    <a:solidFill>
                      <a:srgbClr val="FF0000"/>
                    </a:solidFill>
                  </a:rPr>
                  <a:t>TOTAL GAIN 10</a:t>
                </a:r>
                <a:r>
                  <a:rPr lang="en-US" sz="1200" i="1" kern="1200" baseline="30000" dirty="0" smtClean="0">
                    <a:solidFill>
                      <a:srgbClr val="FF0000"/>
                    </a:solidFill>
                  </a:rPr>
                  <a:t>7</a:t>
                </a:r>
                <a:endParaRPr lang="en-US" sz="1200" i="1" kern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2000042" y="1444905"/>
                <a:ext cx="323958" cy="1206508"/>
              </a:xfrm>
              <a:custGeom>
                <a:avLst/>
                <a:gdLst>
                  <a:gd name="connsiteX0" fmla="*/ 135467 w 364067"/>
                  <a:gd name="connsiteY0" fmla="*/ 0 h 990600"/>
                  <a:gd name="connsiteX1" fmla="*/ 118533 w 364067"/>
                  <a:gd name="connsiteY1" fmla="*/ 313267 h 990600"/>
                  <a:gd name="connsiteX2" fmla="*/ 76200 w 364067"/>
                  <a:gd name="connsiteY2" fmla="*/ 643467 h 990600"/>
                  <a:gd name="connsiteX3" fmla="*/ 0 w 364067"/>
                  <a:gd name="connsiteY3" fmla="*/ 846667 h 990600"/>
                  <a:gd name="connsiteX4" fmla="*/ 42333 w 364067"/>
                  <a:gd name="connsiteY4" fmla="*/ 948267 h 990600"/>
                  <a:gd name="connsiteX5" fmla="*/ 101600 w 364067"/>
                  <a:gd name="connsiteY5" fmla="*/ 990600 h 990600"/>
                  <a:gd name="connsiteX6" fmla="*/ 254000 w 364067"/>
                  <a:gd name="connsiteY6" fmla="*/ 973667 h 990600"/>
                  <a:gd name="connsiteX7" fmla="*/ 321733 w 364067"/>
                  <a:gd name="connsiteY7" fmla="*/ 914400 h 990600"/>
                  <a:gd name="connsiteX8" fmla="*/ 364067 w 364067"/>
                  <a:gd name="connsiteY8" fmla="*/ 804333 h 990600"/>
                  <a:gd name="connsiteX9" fmla="*/ 254000 w 364067"/>
                  <a:gd name="connsiteY9" fmla="*/ 508000 h 990600"/>
                  <a:gd name="connsiteX10" fmla="*/ 160867 w 364067"/>
                  <a:gd name="connsiteY10" fmla="*/ 228600 h 990600"/>
                  <a:gd name="connsiteX11" fmla="*/ 135467 w 364067"/>
                  <a:gd name="connsiteY11" fmla="*/ 0 h 990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4067" h="990600">
                    <a:moveTo>
                      <a:pt x="135467" y="0"/>
                    </a:moveTo>
                    <a:lnTo>
                      <a:pt x="118533" y="313267"/>
                    </a:lnTo>
                    <a:lnTo>
                      <a:pt x="76200" y="643467"/>
                    </a:lnTo>
                    <a:lnTo>
                      <a:pt x="0" y="846667"/>
                    </a:lnTo>
                    <a:lnTo>
                      <a:pt x="42333" y="948267"/>
                    </a:lnTo>
                    <a:lnTo>
                      <a:pt x="101600" y="990600"/>
                    </a:lnTo>
                    <a:lnTo>
                      <a:pt x="254000" y="973667"/>
                    </a:lnTo>
                    <a:lnTo>
                      <a:pt x="321733" y="914400"/>
                    </a:lnTo>
                    <a:lnTo>
                      <a:pt x="364067" y="804333"/>
                    </a:lnTo>
                    <a:lnTo>
                      <a:pt x="254000" y="508000"/>
                    </a:lnTo>
                    <a:lnTo>
                      <a:pt x="160867" y="228600"/>
                    </a:lnTo>
                    <a:lnTo>
                      <a:pt x="135467" y="0"/>
                    </a:lnTo>
                    <a:close/>
                  </a:path>
                </a:pathLst>
              </a:custGeom>
              <a:solidFill>
                <a:srgbClr val="FF0000">
                  <a:alpha val="44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kern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Down Arrow 81"/>
              <p:cNvSpPr/>
              <p:nvPr/>
            </p:nvSpPr>
            <p:spPr>
              <a:xfrm>
                <a:off x="2052434" y="2582780"/>
                <a:ext cx="179100" cy="1941078"/>
              </a:xfrm>
              <a:prstGeom prst="downArrow">
                <a:avLst/>
              </a:prstGeom>
              <a:solidFill>
                <a:srgbClr val="FF0000">
                  <a:alpha val="60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kern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2052434" y="4399440"/>
                <a:ext cx="267361" cy="267361"/>
              </a:xfrm>
              <a:prstGeom prst="ellipse">
                <a:avLst/>
              </a:prstGeom>
              <a:solidFill>
                <a:srgbClr val="FF0000">
                  <a:alpha val="40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8" name="Picture 47" descr="From Clipboard.gif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98" t="44345" r="25114" b="9600"/>
            <a:stretch/>
          </p:blipFill>
          <p:spPr>
            <a:xfrm>
              <a:off x="2146014" y="947402"/>
              <a:ext cx="208354" cy="904316"/>
            </a:xfrm>
            <a:prstGeom prst="rect">
              <a:avLst/>
            </a:prstGeom>
          </p:spPr>
        </p:pic>
      </p:grpSp>
      <p:grpSp>
        <p:nvGrpSpPr>
          <p:cNvPr id="84" name="Group 83"/>
          <p:cNvGrpSpPr/>
          <p:nvPr/>
        </p:nvGrpSpPr>
        <p:grpSpPr>
          <a:xfrm>
            <a:off x="1835228" y="3238376"/>
            <a:ext cx="828277" cy="2026369"/>
            <a:chOff x="1835228" y="2914272"/>
            <a:chExt cx="828277" cy="2026369"/>
          </a:xfrm>
        </p:grpSpPr>
        <p:pic>
          <p:nvPicPr>
            <p:cNvPr id="85" name="Picture 84" descr="From Clipboard.gi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11082">
              <a:off x="2133188" y="2914272"/>
              <a:ext cx="530317" cy="1895230"/>
            </a:xfrm>
            <a:prstGeom prst="rect">
              <a:avLst/>
            </a:prstGeom>
          </p:spPr>
        </p:pic>
        <p:pic>
          <p:nvPicPr>
            <p:cNvPr id="86" name="Picture 85" descr="From Clipboard.gif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4346"/>
            <a:stretch/>
          </p:blipFill>
          <p:spPr>
            <a:xfrm rot="19510551">
              <a:off x="1835228" y="3885868"/>
              <a:ext cx="530317" cy="1054773"/>
            </a:xfrm>
            <a:prstGeom prst="rect">
              <a:avLst/>
            </a:prstGeom>
          </p:spPr>
        </p:pic>
      </p:grpSp>
      <p:grpSp>
        <p:nvGrpSpPr>
          <p:cNvPr id="98" name="Group 97"/>
          <p:cNvGrpSpPr/>
          <p:nvPr/>
        </p:nvGrpSpPr>
        <p:grpSpPr>
          <a:xfrm>
            <a:off x="3137269" y="2020097"/>
            <a:ext cx="5788415" cy="2558629"/>
            <a:chOff x="3106190" y="3573490"/>
            <a:chExt cx="5788415" cy="2558629"/>
          </a:xfrm>
        </p:grpSpPr>
        <p:grpSp>
          <p:nvGrpSpPr>
            <p:cNvPr id="99" name="Group 98"/>
            <p:cNvGrpSpPr/>
            <p:nvPr/>
          </p:nvGrpSpPr>
          <p:grpSpPr>
            <a:xfrm>
              <a:off x="3106190" y="3573490"/>
              <a:ext cx="5788415" cy="2558629"/>
              <a:chOff x="2992975" y="3656362"/>
              <a:chExt cx="5788415" cy="2558629"/>
            </a:xfrm>
          </p:grpSpPr>
          <p:pic>
            <p:nvPicPr>
              <p:cNvPr id="101" name="Picture 10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22761" y="3656362"/>
                <a:ext cx="2558629" cy="2558629"/>
              </a:xfrm>
              <a:prstGeom prst="rect">
                <a:avLst/>
              </a:prstGeom>
            </p:spPr>
          </p:pic>
          <p:sp>
            <p:nvSpPr>
              <p:cNvPr id="102" name="TextBox 101"/>
              <p:cNvSpPr txBox="1"/>
              <p:nvPr/>
            </p:nvSpPr>
            <p:spPr>
              <a:xfrm>
                <a:off x="2992975" y="4557251"/>
                <a:ext cx="33819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SINGLE ELECTRON DETECTION</a:t>
                </a:r>
              </a:p>
              <a:p>
                <a:r>
                  <a:rPr lang="en-US" sz="1600" dirty="0" smtClean="0"/>
                  <a:t>SIMULATED CHERENKOV RING (COLLIMATED UV SOURCE)</a:t>
                </a:r>
                <a:endParaRPr lang="en-US" sz="1600" dirty="0"/>
              </a:p>
            </p:txBody>
          </p:sp>
        </p:grpSp>
        <p:sp>
          <p:nvSpPr>
            <p:cNvPr id="100" name="Rectangle 99"/>
            <p:cNvSpPr/>
            <p:nvPr/>
          </p:nvSpPr>
          <p:spPr>
            <a:xfrm>
              <a:off x="4283484" y="5490609"/>
              <a:ext cx="179929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b="1" i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E605 RICH</a:t>
              </a:r>
              <a:endParaRPr lang="en-US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89957" y="846190"/>
            <a:ext cx="2352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MULTISTEP CHAMBER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8811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004"/>
            <a:ext cx="8229600" cy="420151"/>
          </a:xfrm>
        </p:spPr>
        <p:txBody>
          <a:bodyPr/>
          <a:lstStyle/>
          <a:p>
            <a:pPr algn="ctr"/>
            <a:r>
              <a:rPr lang="en-US" b="1" dirty="0"/>
              <a:t>X-RAY FLUORESCENCE ANALYSIS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98" y="1224458"/>
            <a:ext cx="3423493" cy="2223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1117" y="639682"/>
            <a:ext cx="50277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>
                <a:latin typeface="Times New Roman"/>
                <a:cs typeface="Times New Roman"/>
              </a:rPr>
              <a:t>28x28 </a:t>
            </a:r>
            <a:r>
              <a:rPr lang="en-US" sz="1600" dirty="0" smtClean="0">
                <a:latin typeface="Times New Roman"/>
                <a:cs typeface="Times New Roman"/>
              </a:rPr>
              <a:t>mm</a:t>
            </a:r>
            <a:r>
              <a:rPr lang="en-US" sz="1600" baseline="30000" dirty="0" smtClean="0">
                <a:latin typeface="Times New Roman"/>
                <a:cs typeface="Times New Roman"/>
              </a:rPr>
              <a:t>2</a:t>
            </a:r>
            <a:r>
              <a:rPr lang="en-US" sz="1600" dirty="0"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latin typeface="Times New Roman"/>
                <a:cs typeface="Times New Roman"/>
              </a:rPr>
              <a:t>MICRO-HOLE AND STRIP PLATE (MHSP)</a:t>
            </a:r>
            <a:r>
              <a:rPr lang="en-US" sz="1600" dirty="0">
                <a:latin typeface="Times New Roman"/>
                <a:cs typeface="Times New Roman"/>
              </a:rPr>
              <a:t> </a:t>
            </a:r>
            <a:endParaRPr lang="en-US" sz="1600" dirty="0" smtClean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WITH RESISTIVE LINES 2-D READOUT 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5150" y="6079998"/>
            <a:ext cx="4237354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imes New Roman"/>
                <a:cs typeface="Times New Roman"/>
              </a:rPr>
              <a:t>A.L.M. Silva et al, </a:t>
            </a:r>
            <a:r>
              <a:rPr lang="en-US" sz="1400" i="1" dirty="0" err="1" smtClean="0">
                <a:latin typeface="Times New Roman"/>
                <a:cs typeface="Times New Roman"/>
              </a:rPr>
              <a:t>Spectrochimica</a:t>
            </a:r>
            <a:r>
              <a:rPr lang="en-US" sz="1400" i="1" dirty="0" smtClean="0">
                <a:latin typeface="Times New Roman"/>
                <a:cs typeface="Times New Roman"/>
              </a:rPr>
              <a:t> </a:t>
            </a:r>
            <a:r>
              <a:rPr lang="en-US" sz="1400" i="1" dirty="0" err="1" smtClean="0">
                <a:latin typeface="Times New Roman"/>
                <a:cs typeface="Times New Roman"/>
              </a:rPr>
              <a:t>Acta</a:t>
            </a:r>
            <a:r>
              <a:rPr lang="en-US" sz="1400" i="1" dirty="0" smtClean="0">
                <a:latin typeface="Times New Roman"/>
                <a:cs typeface="Times New Roman"/>
              </a:rPr>
              <a:t> B86(2013)115</a:t>
            </a:r>
            <a:endParaRPr lang="en-US" sz="1400" i="1" dirty="0">
              <a:latin typeface="Times New Roman"/>
              <a:cs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782" y="3752206"/>
            <a:ext cx="2784129" cy="26355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2298" y="3351608"/>
            <a:ext cx="3152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X-RAY TRANSMISSION IMAGE:</a:t>
            </a:r>
            <a:endParaRPr lang="en-US" sz="1600" dirty="0">
              <a:latin typeface="Times New Roman"/>
              <a:cs typeface="Times New Roma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522" y="1747520"/>
            <a:ext cx="3628145" cy="42565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26801" y="1316790"/>
            <a:ext cx="2482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ELEMENTAL ANALYSIS:</a:t>
            </a:r>
            <a:endParaRPr lang="en-US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901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35"/>
            <a:ext cx="8229600" cy="420151"/>
          </a:xfrm>
        </p:spPr>
        <p:txBody>
          <a:bodyPr/>
          <a:lstStyle/>
          <a:p>
            <a:pPr algn="ctr"/>
            <a:r>
              <a:rPr lang="en-US" b="1" dirty="0"/>
              <a:t>ENERGY-RESOLVED X-RAY FLUORESCENCE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81" y="903111"/>
            <a:ext cx="7958997" cy="49752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89610" y="6039464"/>
            <a:ext cx="5284065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J. </a:t>
            </a:r>
            <a:r>
              <a:rPr lang="en-US" sz="1400" i="1" dirty="0" err="1" smtClean="0"/>
              <a:t>Veloso</a:t>
            </a:r>
            <a:r>
              <a:rPr lang="en-US" sz="1400" i="1" dirty="0" smtClean="0"/>
              <a:t>, RD51 Special Workshop on Photon detection (CERN, 2015) 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49300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773"/>
            <a:ext cx="8229600" cy="420151"/>
          </a:xfrm>
        </p:spPr>
        <p:txBody>
          <a:bodyPr/>
          <a:lstStyle/>
          <a:p>
            <a:pPr algn="ctr"/>
            <a:r>
              <a:rPr lang="en-US" b="1" dirty="0" smtClean="0"/>
              <a:t>OPTICAL IMAGING</a:t>
            </a:r>
            <a:endParaRPr lang="en-US" b="1" dirty="0"/>
          </a:p>
        </p:txBody>
      </p:sp>
      <p:pic>
        <p:nvPicPr>
          <p:cNvPr id="21" name="Picture 20" descr="Figure 15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34" y="1082390"/>
            <a:ext cx="3396320" cy="222224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402" y="3853374"/>
            <a:ext cx="3178289" cy="256092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56839" y="3304632"/>
            <a:ext cx="35206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TRIETHYLAMINE (TEA): 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INTERNAL WAVELENGTH SHIFTER</a:t>
            </a:r>
            <a:endParaRPr lang="en-US" sz="1600" dirty="0">
              <a:latin typeface="Times New Roman"/>
              <a:cs typeface="Times New Roman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078327" y="716458"/>
            <a:ext cx="3790181" cy="5697839"/>
            <a:chOff x="5078327" y="716458"/>
            <a:chExt cx="3790181" cy="5697839"/>
          </a:xfrm>
        </p:grpSpPr>
        <p:sp>
          <p:nvSpPr>
            <p:cNvPr id="22" name="TextBox 21"/>
            <p:cNvSpPr txBox="1"/>
            <p:nvPr/>
          </p:nvSpPr>
          <p:spPr>
            <a:xfrm>
              <a:off x="5078327" y="5891077"/>
              <a:ext cx="3790181" cy="523220"/>
            </a:xfrm>
            <a:prstGeom prst="rect">
              <a:avLst/>
            </a:prstGeom>
            <a:solidFill>
              <a:srgbClr val="D7E4BD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latin typeface="Times New Roman"/>
                  <a:cs typeface="Times New Roman"/>
                </a:rPr>
                <a:t>G. Charpak, J.-P. Fabre, F. Sauli and M. Suzuki, </a:t>
              </a:r>
            </a:p>
            <a:p>
              <a:r>
                <a:rPr lang="en-US" sz="1400" i="1" dirty="0" err="1" smtClean="0">
                  <a:latin typeface="Times New Roman"/>
                  <a:cs typeface="Times New Roman"/>
                </a:rPr>
                <a:t>Nucl</a:t>
              </a:r>
              <a:r>
                <a:rPr lang="en-US" sz="1400" i="1" dirty="0" smtClean="0">
                  <a:latin typeface="Times New Roman"/>
                  <a:cs typeface="Times New Roman"/>
                </a:rPr>
                <a:t>. Instr. and Meth. A258(1987)177</a:t>
              </a:r>
              <a:endParaRPr lang="en-US" sz="1400" i="1" dirty="0">
                <a:latin typeface="Times New Roman"/>
                <a:cs typeface="Times New Roman"/>
              </a:endParaRPr>
            </a:p>
          </p:txBody>
        </p:sp>
        <p:pic>
          <p:nvPicPr>
            <p:cNvPr id="26" name="Picture 25" descr="Screen Shot 2013-05-30 at 1.49.36 PM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65327" y="716458"/>
              <a:ext cx="3014397" cy="2439369"/>
            </a:xfrm>
            <a:prstGeom prst="rect">
              <a:avLst/>
            </a:prstGeom>
          </p:spPr>
        </p:pic>
        <p:pic>
          <p:nvPicPr>
            <p:cNvPr id="27" name="Picture 26" descr="Screen Shot 2013-05-30 at 1.47.33 PM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65327" y="3362941"/>
              <a:ext cx="3014396" cy="2410905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458069" y="867508"/>
              <a:ext cx="10855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COSMICS</a:t>
              </a:r>
              <a:endParaRPr lang="en-US" sz="1600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56839" y="748919"/>
            <a:ext cx="27607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IMAGING CHAMBER (1987)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25129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2614" y="46928"/>
            <a:ext cx="5744309" cy="420151"/>
          </a:xfrm>
        </p:spPr>
        <p:txBody>
          <a:bodyPr/>
          <a:lstStyle/>
          <a:p>
            <a:pPr algn="ctr"/>
            <a:r>
              <a:rPr lang="en-US" b="1" dirty="0" smtClean="0"/>
              <a:t>OPTICAL IMAGING (2002)</a:t>
            </a:r>
            <a:endParaRPr lang="en-US" b="1" dirty="0"/>
          </a:p>
        </p:txBody>
      </p:sp>
      <p:pic>
        <p:nvPicPr>
          <p:cNvPr id="3" name="alpha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95187" y="907195"/>
            <a:ext cx="2663472" cy="2354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6896" y="2861815"/>
            <a:ext cx="2420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a</a:t>
            </a:r>
            <a:r>
              <a:rPr lang="en-US" sz="1600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 PARTICLES TRACKS</a:t>
            </a:r>
            <a:endParaRPr lang="en-US" sz="1600" b="1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6" descr="fraga neutron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3292" y="3686578"/>
            <a:ext cx="3654709" cy="2666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65858" y="3770194"/>
            <a:ext cx="25846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n INTERACTIONS IN </a:t>
            </a:r>
            <a:r>
              <a:rPr lang="en-US" sz="1600" b="1" baseline="30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3</a:t>
            </a:r>
            <a:r>
              <a:rPr lang="en-US" sz="1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He </a:t>
            </a:r>
            <a:endParaRPr lang="en-US" sz="16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238" y="810324"/>
            <a:ext cx="43984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CARBON TETRAFLUORIDE SCINTILLATION:</a:t>
            </a:r>
            <a:endParaRPr lang="en-US" sz="1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41238" y="4001229"/>
            <a:ext cx="4719223" cy="2244733"/>
            <a:chOff x="205710" y="688114"/>
            <a:chExt cx="4719223" cy="2244733"/>
          </a:xfrm>
        </p:grpSpPr>
        <p:sp>
          <p:nvSpPr>
            <p:cNvPr id="12" name="Rectangle 11"/>
            <p:cNvSpPr/>
            <p:nvPr/>
          </p:nvSpPr>
          <p:spPr>
            <a:xfrm>
              <a:off x="318780" y="2594293"/>
              <a:ext cx="4606153" cy="338554"/>
            </a:xfrm>
            <a:prstGeom prst="rect">
              <a:avLst/>
            </a:prstGeom>
            <a:solidFill>
              <a:srgbClr val="D7E4BD"/>
            </a:solidFill>
          </p:spPr>
          <p:txBody>
            <a:bodyPr wrap="square">
              <a:spAutoFit/>
            </a:bodyPr>
            <a:lstStyle/>
            <a:p>
              <a:r>
                <a:rPr lang="en-US" sz="1400" b="1" i="1" dirty="0">
                  <a:latin typeface="Times New Roman"/>
                  <a:cs typeface="Times New Roman"/>
                </a:rPr>
                <a:t> </a:t>
              </a:r>
              <a:r>
                <a:rPr lang="en-US" sz="1400" i="1" dirty="0">
                  <a:latin typeface="Times New Roman"/>
                  <a:cs typeface="Times New Roman"/>
                </a:rPr>
                <a:t>F.A.F. </a:t>
              </a:r>
              <a:r>
                <a:rPr lang="en-US" sz="1400" i="1" dirty="0" err="1">
                  <a:latin typeface="Times New Roman"/>
                  <a:cs typeface="Times New Roman"/>
                </a:rPr>
                <a:t>Fraga</a:t>
              </a:r>
              <a:r>
                <a:rPr lang="en-US" sz="1400" i="1" dirty="0">
                  <a:latin typeface="Times New Roman"/>
                  <a:cs typeface="Times New Roman"/>
                </a:rPr>
                <a:t>, et al, </a:t>
              </a:r>
              <a:r>
                <a:rPr lang="en-US" sz="1400" i="1" dirty="0" err="1" smtClean="0">
                  <a:latin typeface="Times New Roman"/>
                  <a:cs typeface="Times New Roman"/>
                </a:rPr>
                <a:t>Nucl</a:t>
              </a:r>
              <a:r>
                <a:rPr lang="en-US" sz="1400" i="1" dirty="0">
                  <a:latin typeface="Times New Roman"/>
                  <a:cs typeface="Times New Roman"/>
                </a:rPr>
                <a:t>. Instr. and Meth. A478(</a:t>
              </a:r>
              <a:r>
                <a:rPr lang="en-US" sz="1600" i="1" dirty="0">
                  <a:latin typeface="Times New Roman"/>
                  <a:cs typeface="Times New Roman"/>
                </a:rPr>
                <a:t>2002</a:t>
              </a:r>
              <a:r>
                <a:rPr lang="en-US" sz="1400" i="1" dirty="0">
                  <a:latin typeface="Times New Roman"/>
                  <a:cs typeface="Times New Roman"/>
                </a:rPr>
                <a:t>) 357</a:t>
              </a: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5710" y="857391"/>
              <a:ext cx="4515620" cy="171065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66969" y="688114"/>
              <a:ext cx="2108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He-CF</a:t>
              </a:r>
              <a:r>
                <a:rPr lang="en-US" sz="1600" baseline="-25000" dirty="0" smtClean="0"/>
                <a:t>4 </a:t>
              </a:r>
              <a:r>
                <a:rPr lang="en-US" sz="1600" dirty="0" smtClean="0"/>
                <a:t>GAS FILLING</a:t>
              </a:r>
              <a:endParaRPr lang="en-US" sz="1600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97" y="1148878"/>
            <a:ext cx="3722004" cy="269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72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5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4" grpId="0"/>
      <p:bldP spid="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84" y="99408"/>
            <a:ext cx="6887065" cy="420151"/>
          </a:xfrm>
        </p:spPr>
        <p:txBody>
          <a:bodyPr/>
          <a:lstStyle/>
          <a:p>
            <a:pPr algn="ctr"/>
            <a:r>
              <a:rPr lang="en-US" b="1" dirty="0" smtClean="0"/>
              <a:t>DOSE MONITORING IN HADROTHERAPY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34133" y="5914808"/>
            <a:ext cx="3845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latin typeface="Times New Roman"/>
                <a:cs typeface="Times New Roman"/>
              </a:rPr>
              <a:t>E. </a:t>
            </a:r>
            <a:r>
              <a:rPr lang="en-US" sz="1400" b="1" i="1" dirty="0" err="1" smtClean="0">
                <a:latin typeface="Times New Roman"/>
                <a:cs typeface="Times New Roman"/>
              </a:rPr>
              <a:t>Seravalli</a:t>
            </a:r>
            <a:r>
              <a:rPr lang="en-US" sz="1400" b="1" i="1" dirty="0" smtClean="0">
                <a:latin typeface="Times New Roman"/>
                <a:cs typeface="Times New Roman"/>
              </a:rPr>
              <a:t> et al, Phys. Med. Biol. 53(2008)4651</a:t>
            </a:r>
            <a:endParaRPr lang="en-US" sz="1400" b="1" i="1" dirty="0">
              <a:latin typeface="Times New Roman"/>
              <a:cs typeface="Times New Roman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4544" y="723217"/>
            <a:ext cx="4224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DOUBLE GEM WITH OPTICAL DETECTION</a:t>
            </a:r>
            <a:endParaRPr lang="en-US" sz="1600" dirty="0">
              <a:latin typeface="Times New Roman"/>
              <a:cs typeface="Times New Roman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248" y="1176559"/>
            <a:ext cx="3968768" cy="232904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139" y="703244"/>
            <a:ext cx="3012419" cy="246093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816952" y="838005"/>
            <a:ext cx="1718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BEAM PROFILE:</a:t>
            </a:r>
            <a:endParaRPr lang="en-US" sz="1600" dirty="0">
              <a:latin typeface="Times New Roman"/>
              <a:cs typeface="Times New Roman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8777" y="3380925"/>
            <a:ext cx="4285456" cy="281166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69" y="3579245"/>
            <a:ext cx="3140631" cy="232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9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110"/>
          <p:cNvGrpSpPr/>
          <p:nvPr/>
        </p:nvGrpSpPr>
        <p:grpSpPr>
          <a:xfrm>
            <a:off x="5077157" y="3491158"/>
            <a:ext cx="3787921" cy="2572045"/>
            <a:chOff x="-120400" y="137615"/>
            <a:chExt cx="7200900" cy="4889500"/>
          </a:xfrm>
        </p:grpSpPr>
        <p:pic>
          <p:nvPicPr>
            <p:cNvPr id="20" name="spectrum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20400" y="137615"/>
              <a:ext cx="7200900" cy="4889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" name="Shape 1106"/>
            <p:cNvSpPr/>
            <p:nvPr/>
          </p:nvSpPr>
          <p:spPr>
            <a:xfrm>
              <a:off x="2789529" y="1382731"/>
              <a:ext cx="1724658" cy="578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rPr sz="1600">
                  <a:latin typeface="Times New Roman"/>
                  <a:cs typeface="Times New Roman"/>
                </a:rPr>
                <a:t>Full energy</a:t>
              </a:r>
            </a:p>
          </p:txBody>
        </p:sp>
        <p:sp>
          <p:nvSpPr>
            <p:cNvPr id="22" name="Shape 1107"/>
            <p:cNvSpPr/>
            <p:nvPr/>
          </p:nvSpPr>
          <p:spPr>
            <a:xfrm>
              <a:off x="4275429" y="3827482"/>
              <a:ext cx="1040582" cy="578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rPr sz="1600" dirty="0">
                  <a:latin typeface="Times New Roman"/>
                  <a:cs typeface="Times New Roman"/>
                </a:rPr>
                <a:t>Pileup</a:t>
              </a:r>
            </a:p>
          </p:txBody>
        </p:sp>
        <p:sp>
          <p:nvSpPr>
            <p:cNvPr id="23" name="Shape 1108"/>
            <p:cNvSpPr/>
            <p:nvPr/>
          </p:nvSpPr>
          <p:spPr>
            <a:xfrm>
              <a:off x="1341728" y="2779732"/>
              <a:ext cx="1134530" cy="578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rPr sz="1600" dirty="0">
                  <a:latin typeface="Times New Roman"/>
                  <a:cs typeface="Times New Roman"/>
                </a:rPr>
                <a:t>Escape</a:t>
              </a:r>
            </a:p>
          </p:txBody>
        </p:sp>
        <p:sp>
          <p:nvSpPr>
            <p:cNvPr id="24" name="Shape 1109"/>
            <p:cNvSpPr/>
            <p:nvPr/>
          </p:nvSpPr>
          <p:spPr>
            <a:xfrm>
              <a:off x="4766436" y="455630"/>
              <a:ext cx="1711742" cy="578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1600" baseline="31999">
                  <a:latin typeface="Times New Roman"/>
                  <a:cs typeface="Times New Roman"/>
                </a:rPr>
                <a:t>55</a:t>
              </a:r>
              <a:r>
                <a:rPr sz="1600">
                  <a:latin typeface="Times New Roman"/>
                  <a:cs typeface="Times New Roman"/>
                </a:rPr>
                <a:t>Fe source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2614" y="46928"/>
            <a:ext cx="5744309" cy="420151"/>
          </a:xfrm>
        </p:spPr>
        <p:txBody>
          <a:bodyPr/>
          <a:lstStyle/>
          <a:p>
            <a:pPr algn="ctr"/>
            <a:r>
              <a:rPr lang="en-US" b="1" dirty="0" smtClean="0"/>
              <a:t>OPTICAL IMAGING</a:t>
            </a:r>
            <a:endParaRPr lang="en-US" b="1" dirty="0"/>
          </a:p>
        </p:txBody>
      </p:sp>
      <p:pic>
        <p:nvPicPr>
          <p:cNvPr id="16" name="alphas8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27400" y="1240617"/>
            <a:ext cx="2471169" cy="2022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alphas2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20957" y="1240617"/>
            <a:ext cx="2471169" cy="2022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alphas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7201" y="1240618"/>
            <a:ext cx="2471169" cy="2022534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TextBox 24"/>
          <p:cNvSpPr txBox="1"/>
          <p:nvPr/>
        </p:nvSpPr>
        <p:spPr>
          <a:xfrm>
            <a:off x="1079492" y="6046889"/>
            <a:ext cx="4378493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kern="1200" dirty="0" smtClean="0">
                <a:latin typeface="Times New Roman"/>
                <a:cs typeface="Times New Roman"/>
              </a:rPr>
              <a:t>F. </a:t>
            </a:r>
            <a:r>
              <a:rPr lang="en-US" sz="1400" i="1" kern="1200" dirty="0" err="1" smtClean="0">
                <a:latin typeface="Times New Roman"/>
                <a:cs typeface="Times New Roman"/>
              </a:rPr>
              <a:t>Resnati</a:t>
            </a:r>
            <a:r>
              <a:rPr lang="en-US" sz="1400" i="1" kern="1200" dirty="0" smtClean="0">
                <a:latin typeface="Times New Roman"/>
                <a:cs typeface="Times New Roman"/>
              </a:rPr>
              <a:t> , EP Detector Seminar (CERN, April 29, 2016)</a:t>
            </a:r>
            <a:endParaRPr lang="en-US" sz="1400" i="1" kern="1200" dirty="0">
              <a:latin typeface="Times New Roman"/>
              <a:cs typeface="Times New Roman"/>
            </a:endParaRPr>
          </a:p>
        </p:txBody>
      </p:sp>
      <p:pic>
        <p:nvPicPr>
          <p:cNvPr id="26" name="Picture 25" descr="From Clipboard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182" y="3491158"/>
            <a:ext cx="2938375" cy="240841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548301" y="3618994"/>
            <a:ext cx="2071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Times New Roman"/>
                <a:cs typeface="Times New Roman"/>
              </a:rPr>
              <a:t> </a:t>
            </a:r>
            <a:r>
              <a:rPr lang="en-US" sz="1600" baseline="30000" dirty="0" smtClean="0">
                <a:solidFill>
                  <a:schemeClr val="bg2"/>
                </a:solidFill>
                <a:latin typeface="Times New Roman"/>
                <a:cs typeface="Times New Roman"/>
              </a:rPr>
              <a:t>55</a:t>
            </a:r>
            <a:r>
              <a:rPr lang="en-US" sz="1600" dirty="0" smtClean="0">
                <a:solidFill>
                  <a:schemeClr val="bg2"/>
                </a:solidFill>
                <a:latin typeface="Times New Roman"/>
                <a:cs typeface="Times New Roman"/>
              </a:rPr>
              <a:t>Fe 5.9 keV X-RAYS </a:t>
            </a:r>
            <a:endParaRPr lang="en-US" sz="1600" dirty="0">
              <a:solidFill>
                <a:schemeClr val="bg2"/>
              </a:solidFill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0035" y="674789"/>
            <a:ext cx="3777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 PARTICLES FROM </a:t>
            </a:r>
            <a:r>
              <a:rPr lang="en-US" baseline="30000" dirty="0" smtClean="0"/>
              <a:t>220</a:t>
            </a:r>
            <a:r>
              <a:rPr lang="en-US" dirty="0" smtClean="0"/>
              <a:t>Rn and </a:t>
            </a:r>
            <a:r>
              <a:rPr lang="en-US" baseline="30000" dirty="0" smtClean="0"/>
              <a:t>216</a:t>
            </a:r>
            <a:r>
              <a:rPr lang="en-US" dirty="0" smtClean="0"/>
              <a:t>Po 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19725" y="5406667"/>
            <a:ext cx="640620" cy="978776"/>
            <a:chOff x="426226" y="4126825"/>
            <a:chExt cx="640620" cy="978776"/>
          </a:xfrm>
        </p:grpSpPr>
        <p:pic>
          <p:nvPicPr>
            <p:cNvPr id="3" name="Picture 2" descr="colorgemfieldGDD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8971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583" y="84161"/>
            <a:ext cx="7358185" cy="420151"/>
          </a:xfrm>
        </p:spPr>
        <p:txBody>
          <a:bodyPr/>
          <a:lstStyle/>
          <a:p>
            <a:r>
              <a:rPr lang="en-US" b="1" dirty="0"/>
              <a:t>ENERGY RESOLVED FLUORESCENCE ANALYSIS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946751" y="707981"/>
            <a:ext cx="4558851" cy="3009796"/>
            <a:chOff x="4293063" y="906675"/>
            <a:chExt cx="4123129" cy="2784269"/>
          </a:xfrm>
        </p:grpSpPr>
        <p:pic>
          <p:nvPicPr>
            <p:cNvPr id="4" name="spectrum.pdf"/>
            <p:cNvPicPr/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44" t="5751" r="6058" b="2459"/>
            <a:stretch/>
          </p:blipFill>
          <p:spPr>
            <a:xfrm>
              <a:off x="4293063" y="906675"/>
              <a:ext cx="4123129" cy="27842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rainbow.png"/>
            <p:cNvPicPr/>
            <p:nvPr/>
          </p:nvPicPr>
          <p:blipFill>
            <a:blip r:embed="rId3">
              <a:alphaModFix amt="30009"/>
              <a:extLst/>
            </a:blip>
            <a:srcRect/>
            <a:stretch>
              <a:fillRect/>
            </a:stretch>
          </p:blipFill>
          <p:spPr>
            <a:xfrm>
              <a:off x="4841585" y="1030197"/>
              <a:ext cx="1042815" cy="2437448"/>
            </a:xfrm>
            <a:prstGeom prst="rect">
              <a:avLst/>
            </a:prstGeom>
            <a:ln w="25400" cap="flat">
              <a:noFill/>
              <a:miter lim="400000"/>
            </a:ln>
            <a:effectLst/>
          </p:spPr>
        </p:pic>
      </p:grpSp>
      <p:grpSp>
        <p:nvGrpSpPr>
          <p:cNvPr id="6" name="Group 1133"/>
          <p:cNvGrpSpPr/>
          <p:nvPr/>
        </p:nvGrpSpPr>
        <p:grpSpPr>
          <a:xfrm>
            <a:off x="1071195" y="3862359"/>
            <a:ext cx="7747023" cy="2184530"/>
            <a:chOff x="0" y="0"/>
            <a:chExt cx="11259540" cy="3175000"/>
          </a:xfrm>
        </p:grpSpPr>
        <p:pic>
          <p:nvPicPr>
            <p:cNvPr id="7" name="rrr.png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H="1">
              <a:off x="0" y="0"/>
              <a:ext cx="3175000" cy="317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ggg.png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H="1">
              <a:off x="4042270" y="0"/>
              <a:ext cx="3175001" cy="317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bbb.png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H="1">
              <a:off x="8084540" y="0"/>
              <a:ext cx="3175001" cy="317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" name="Shape 1130"/>
            <p:cNvSpPr/>
            <p:nvPr/>
          </p:nvSpPr>
          <p:spPr>
            <a:xfrm>
              <a:off x="57048" y="2674838"/>
              <a:ext cx="673304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Red</a:t>
              </a:r>
            </a:p>
          </p:txBody>
        </p:sp>
        <p:sp>
          <p:nvSpPr>
            <p:cNvPr id="11" name="Shape 1131"/>
            <p:cNvSpPr/>
            <p:nvPr/>
          </p:nvSpPr>
          <p:spPr>
            <a:xfrm>
              <a:off x="4085044" y="2674838"/>
              <a:ext cx="955853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Green</a:t>
              </a:r>
            </a:p>
          </p:txBody>
        </p:sp>
        <p:sp>
          <p:nvSpPr>
            <p:cNvPr id="12" name="Shape 1132"/>
            <p:cNvSpPr/>
            <p:nvPr/>
          </p:nvSpPr>
          <p:spPr>
            <a:xfrm>
              <a:off x="8141589" y="2674838"/>
              <a:ext cx="724205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Blue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04526" y="828354"/>
            <a:ext cx="2859988" cy="2486940"/>
            <a:chOff x="2373901" y="2083593"/>
            <a:chExt cx="8488999" cy="7310793"/>
          </a:xfrm>
        </p:grpSpPr>
        <p:sp>
          <p:nvSpPr>
            <p:cNvPr id="14" name="Shape 218"/>
            <p:cNvSpPr/>
            <p:nvPr/>
          </p:nvSpPr>
          <p:spPr>
            <a:xfrm>
              <a:off x="6799460" y="4536330"/>
              <a:ext cx="1164681" cy="1"/>
            </a:xfrm>
            <a:prstGeom prst="line">
              <a:avLst/>
            </a:prstGeom>
            <a:ln w="25400">
              <a:solidFill/>
              <a:miter lim="400000"/>
            </a:ln>
          </p:spPr>
          <p:txBody>
            <a:bodyPr lIns="50800" tIns="50800" rIns="50800" bIns="50800" anchor="ctr"/>
            <a:lstStyle/>
            <a:p>
              <a:pPr lvl="0" algn="ctr"/>
              <a:endParaRPr sz="1200"/>
            </a:p>
          </p:txBody>
        </p:sp>
        <p:sp>
          <p:nvSpPr>
            <p:cNvPr id="15" name="Shape 219"/>
            <p:cNvSpPr/>
            <p:nvPr/>
          </p:nvSpPr>
          <p:spPr>
            <a:xfrm>
              <a:off x="8107560" y="4536330"/>
              <a:ext cx="1164681" cy="1"/>
            </a:xfrm>
            <a:prstGeom prst="line">
              <a:avLst/>
            </a:prstGeom>
            <a:ln w="25400">
              <a:solidFill/>
              <a:miter lim="400000"/>
            </a:ln>
          </p:spPr>
          <p:txBody>
            <a:bodyPr lIns="50800" tIns="50800" rIns="50800" bIns="50800" anchor="ctr"/>
            <a:lstStyle/>
            <a:p>
              <a:pPr lvl="0" algn="ctr"/>
              <a:endParaRPr sz="1200"/>
            </a:p>
          </p:txBody>
        </p:sp>
        <p:sp>
          <p:nvSpPr>
            <p:cNvPr id="16" name="Shape 220"/>
            <p:cNvSpPr/>
            <p:nvPr/>
          </p:nvSpPr>
          <p:spPr>
            <a:xfrm>
              <a:off x="7085707" y="5539630"/>
              <a:ext cx="1900288" cy="254001"/>
            </a:xfrm>
            <a:prstGeom prst="rect">
              <a:avLst/>
            </a:prstGeom>
            <a:ln w="25400">
              <a:solidFill/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17" name="Shape 221"/>
            <p:cNvSpPr/>
            <p:nvPr/>
          </p:nvSpPr>
          <p:spPr>
            <a:xfrm>
              <a:off x="7400850" y="7914530"/>
              <a:ext cx="1270001" cy="1270001"/>
            </a:xfrm>
            <a:prstGeom prst="rect">
              <a:avLst/>
            </a:prstGeom>
            <a:ln w="25400">
              <a:solidFill/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18" name="Shape 222"/>
            <p:cNvSpPr/>
            <p:nvPr/>
          </p:nvSpPr>
          <p:spPr>
            <a:xfrm>
              <a:off x="7654726" y="7284392"/>
              <a:ext cx="762249" cy="630139"/>
            </a:xfrm>
            <a:prstGeom prst="rect">
              <a:avLst/>
            </a:prstGeom>
            <a:ln w="25400">
              <a:solidFill/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19" name="Shape 223"/>
            <p:cNvSpPr/>
            <p:nvPr/>
          </p:nvSpPr>
          <p:spPr>
            <a:xfrm>
              <a:off x="7654726" y="7030392"/>
              <a:ext cx="762249" cy="254001"/>
            </a:xfrm>
            <a:prstGeom prst="rect">
              <a:avLst/>
            </a:prstGeom>
            <a:ln w="25400">
              <a:solidFill/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0" name="Shape 224"/>
            <p:cNvSpPr/>
            <p:nvPr/>
          </p:nvSpPr>
          <p:spPr>
            <a:xfrm rot="8100000">
              <a:off x="3553431" y="5691585"/>
              <a:ext cx="1270001" cy="640167"/>
            </a:xfrm>
            <a:prstGeom prst="rect">
              <a:avLst/>
            </a:prstGeom>
            <a:solidFill>
              <a:srgbClr val="FFFFFF"/>
            </a:solidFill>
            <a:ln w="25400">
              <a:solidFill/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1" name="Shape 225"/>
            <p:cNvSpPr/>
            <p:nvPr/>
          </p:nvSpPr>
          <p:spPr>
            <a:xfrm>
              <a:off x="4580376" y="2083593"/>
              <a:ext cx="4707987" cy="3541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030"/>
                  </a:moveTo>
                  <a:lnTo>
                    <a:pt x="10121" y="0"/>
                  </a:lnTo>
                  <a:lnTo>
                    <a:pt x="0" y="20735"/>
                  </a:lnTo>
                  <a:lnTo>
                    <a:pt x="642" y="21600"/>
                  </a:lnTo>
                  <a:lnTo>
                    <a:pt x="21600" y="3030"/>
                  </a:lnTo>
                  <a:close/>
                </a:path>
              </a:pathLst>
            </a:custGeom>
            <a:solidFill>
              <a:srgbClr val="B36AE2">
                <a:alpha val="2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2" name="Shape 226"/>
            <p:cNvSpPr/>
            <p:nvPr/>
          </p:nvSpPr>
          <p:spPr>
            <a:xfrm rot="300000">
              <a:off x="6765676" y="2199530"/>
              <a:ext cx="2540349" cy="254001"/>
            </a:xfrm>
            <a:prstGeom prst="rect">
              <a:avLst/>
            </a:prstGeom>
            <a:solidFill>
              <a:srgbClr val="FFFFFF"/>
            </a:solidFill>
            <a:ln w="25400">
              <a:solidFill/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3" name="Shape 227"/>
            <p:cNvSpPr/>
            <p:nvPr/>
          </p:nvSpPr>
          <p:spPr>
            <a:xfrm>
              <a:off x="7034907" y="219953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39019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4" name="Shape 228"/>
            <p:cNvSpPr/>
            <p:nvPr/>
          </p:nvSpPr>
          <p:spPr>
            <a:xfrm>
              <a:off x="8749407" y="235193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8250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5" name="Shape 229"/>
            <p:cNvSpPr/>
            <p:nvPr/>
          </p:nvSpPr>
          <p:spPr>
            <a:xfrm>
              <a:off x="8381107" y="231383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882B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6" name="Shape 230"/>
            <p:cNvSpPr/>
            <p:nvPr/>
          </p:nvSpPr>
          <p:spPr>
            <a:xfrm>
              <a:off x="8355707" y="5552330"/>
              <a:ext cx="190501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39019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7" name="Shape 231"/>
            <p:cNvSpPr/>
            <p:nvPr/>
          </p:nvSpPr>
          <p:spPr>
            <a:xfrm>
              <a:off x="7667550" y="5552330"/>
              <a:ext cx="190501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882B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8" name="Shape 232"/>
            <p:cNvSpPr/>
            <p:nvPr/>
          </p:nvSpPr>
          <p:spPr>
            <a:xfrm>
              <a:off x="7451650" y="5552330"/>
              <a:ext cx="190501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8250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29" name="Shape 233"/>
            <p:cNvSpPr/>
            <p:nvPr/>
          </p:nvSpPr>
          <p:spPr>
            <a:xfrm>
              <a:off x="7064126" y="2375991"/>
              <a:ext cx="1461894" cy="3272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112" y="87"/>
                  </a:lnTo>
                  <a:lnTo>
                    <a:pt x="14854" y="14194"/>
                  </a:lnTo>
                  <a:lnTo>
                    <a:pt x="21600" y="21593"/>
                  </a:lnTo>
                  <a:lnTo>
                    <a:pt x="19523" y="21600"/>
                  </a:lnTo>
                  <a:lnTo>
                    <a:pt x="13846" y="14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019">
                <a:alpha val="2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30" name="Shape 234"/>
            <p:cNvSpPr/>
            <p:nvPr/>
          </p:nvSpPr>
          <p:spPr>
            <a:xfrm>
              <a:off x="7686826" y="2513756"/>
              <a:ext cx="927644" cy="3133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38" y="0"/>
                  </a:moveTo>
                  <a:lnTo>
                    <a:pt x="21600" y="42"/>
                  </a:lnTo>
                  <a:lnTo>
                    <a:pt x="8910" y="13873"/>
                  </a:lnTo>
                  <a:lnTo>
                    <a:pt x="3623" y="21600"/>
                  </a:lnTo>
                  <a:lnTo>
                    <a:pt x="0" y="21588"/>
                  </a:lnTo>
                  <a:lnTo>
                    <a:pt x="7320" y="13903"/>
                  </a:lnTo>
                  <a:lnTo>
                    <a:pt x="16938" y="0"/>
                  </a:lnTo>
                  <a:close/>
                </a:path>
              </a:pathLst>
            </a:custGeom>
            <a:solidFill>
              <a:srgbClr val="00882B">
                <a:alpha val="2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31" name="Shape 235"/>
            <p:cNvSpPr/>
            <p:nvPr/>
          </p:nvSpPr>
          <p:spPr>
            <a:xfrm>
              <a:off x="7458524" y="2540198"/>
              <a:ext cx="1528115" cy="3110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25" y="0"/>
                  </a:moveTo>
                  <a:lnTo>
                    <a:pt x="21600" y="107"/>
                  </a:lnTo>
                  <a:lnTo>
                    <a:pt x="8636" y="13793"/>
                  </a:lnTo>
                  <a:lnTo>
                    <a:pt x="2434" y="21577"/>
                  </a:lnTo>
                  <a:lnTo>
                    <a:pt x="0" y="21600"/>
                  </a:lnTo>
                  <a:lnTo>
                    <a:pt x="7671" y="13823"/>
                  </a:lnTo>
                  <a:lnTo>
                    <a:pt x="18325" y="0"/>
                  </a:lnTo>
                  <a:close/>
                </a:path>
              </a:pathLst>
            </a:custGeom>
            <a:solidFill>
              <a:srgbClr val="C82506">
                <a:alpha val="2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/>
              <a:endParaRPr sz="1200"/>
            </a:p>
          </p:txBody>
        </p:sp>
        <p:sp>
          <p:nvSpPr>
            <p:cNvPr id="32" name="Shape 236"/>
            <p:cNvSpPr/>
            <p:nvPr/>
          </p:nvSpPr>
          <p:spPr>
            <a:xfrm>
              <a:off x="2373901" y="5359500"/>
              <a:ext cx="1514826" cy="5751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lvl="0">
                <a:defRPr sz="1800"/>
              </a:pPr>
              <a:r>
                <a:rPr sz="1200"/>
                <a:t>X-ray tube</a:t>
              </a:r>
            </a:p>
          </p:txBody>
        </p:sp>
        <p:sp>
          <p:nvSpPr>
            <p:cNvPr id="33" name="Shape 237"/>
            <p:cNvSpPr/>
            <p:nvPr/>
          </p:nvSpPr>
          <p:spPr>
            <a:xfrm>
              <a:off x="9358901" y="2191370"/>
              <a:ext cx="1386451" cy="5751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lvl="0">
                <a:defRPr sz="1800"/>
              </a:pPr>
              <a:r>
                <a:rPr sz="1200"/>
                <a:t>‘painting’</a:t>
              </a:r>
            </a:p>
          </p:txBody>
        </p:sp>
        <p:sp>
          <p:nvSpPr>
            <p:cNvPr id="34" name="Shape 238"/>
            <p:cNvSpPr/>
            <p:nvPr/>
          </p:nvSpPr>
          <p:spPr>
            <a:xfrm>
              <a:off x="9415661" y="4096370"/>
              <a:ext cx="1242532" cy="5751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lvl="0">
                <a:defRPr sz="1800"/>
              </a:pPr>
              <a:r>
                <a:rPr sz="1200"/>
                <a:t>pin-hole</a:t>
              </a:r>
            </a:p>
          </p:txBody>
        </p:sp>
        <p:sp>
          <p:nvSpPr>
            <p:cNvPr id="35" name="Shape 239"/>
            <p:cNvSpPr/>
            <p:nvPr/>
          </p:nvSpPr>
          <p:spPr>
            <a:xfrm>
              <a:off x="8996560" y="5637234"/>
              <a:ext cx="949976" cy="5751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lvl="0">
                <a:defRPr sz="1800"/>
              </a:pPr>
              <a:r>
                <a:rPr sz="1200" dirty="0"/>
                <a:t>GEMs</a:t>
              </a:r>
            </a:p>
          </p:txBody>
        </p:sp>
        <p:sp>
          <p:nvSpPr>
            <p:cNvPr id="36" name="Shape 240"/>
            <p:cNvSpPr/>
            <p:nvPr/>
          </p:nvSpPr>
          <p:spPr>
            <a:xfrm flipH="1">
              <a:off x="6761360" y="4533155"/>
              <a:ext cx="1" cy="4861231"/>
            </a:xfrm>
            <a:prstGeom prst="line">
              <a:avLst/>
            </a:prstGeom>
            <a:ln w="25400">
              <a:solidFill/>
              <a:miter lim="400000"/>
            </a:ln>
          </p:spPr>
          <p:txBody>
            <a:bodyPr lIns="50800" tIns="50800" rIns="50800" bIns="50800" anchor="ctr"/>
            <a:lstStyle/>
            <a:p>
              <a:pPr lvl="0" algn="ctr"/>
              <a:endParaRPr sz="1200"/>
            </a:p>
          </p:txBody>
        </p:sp>
        <p:sp>
          <p:nvSpPr>
            <p:cNvPr id="37" name="Shape 241"/>
            <p:cNvSpPr/>
            <p:nvPr/>
          </p:nvSpPr>
          <p:spPr>
            <a:xfrm>
              <a:off x="5372692" y="7061821"/>
              <a:ext cx="1321963" cy="5751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lvl="0">
                <a:defRPr sz="1800"/>
              </a:pPr>
              <a:r>
                <a:rPr sz="1200"/>
                <a:t>shielding</a:t>
              </a:r>
            </a:p>
          </p:txBody>
        </p:sp>
        <p:sp>
          <p:nvSpPr>
            <p:cNvPr id="38" name="Shape 242"/>
            <p:cNvSpPr/>
            <p:nvPr/>
          </p:nvSpPr>
          <p:spPr>
            <a:xfrm>
              <a:off x="8574213" y="7350002"/>
              <a:ext cx="2288687" cy="5751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lvl="0">
                <a:defRPr sz="1800"/>
              </a:pPr>
              <a:r>
                <a:rPr sz="1200" dirty="0"/>
                <a:t>Camera and lens</a:t>
              </a:r>
            </a:p>
          </p:txBody>
        </p:sp>
      </p:grpSp>
      <p:pic>
        <p:nvPicPr>
          <p:cNvPr id="39" name="pic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8735" y="1165717"/>
            <a:ext cx="2715547" cy="15517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0" name="Group 39"/>
          <p:cNvGrpSpPr/>
          <p:nvPr/>
        </p:nvGrpSpPr>
        <p:grpSpPr>
          <a:xfrm>
            <a:off x="219725" y="5406667"/>
            <a:ext cx="640620" cy="978776"/>
            <a:chOff x="426226" y="4126825"/>
            <a:chExt cx="640620" cy="978776"/>
          </a:xfrm>
        </p:grpSpPr>
        <p:pic>
          <p:nvPicPr>
            <p:cNvPr id="41" name="Picture 40" descr="colorgemfieldGDD.jp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3195548" y="6092630"/>
            <a:ext cx="3399371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F. </a:t>
            </a:r>
            <a:r>
              <a:rPr lang="en-US" sz="1400" i="1" dirty="0" err="1" smtClean="0"/>
              <a:t>Resnati</a:t>
            </a:r>
            <a:r>
              <a:rPr lang="en-US" sz="1400" i="1" dirty="0" smtClean="0"/>
              <a:t>, MPGD Workshop (</a:t>
            </a:r>
            <a:r>
              <a:rPr lang="en-US" sz="1400" i="1" dirty="0" err="1" smtClean="0"/>
              <a:t>Aveiro</a:t>
            </a:r>
            <a:r>
              <a:rPr lang="en-US" sz="1400" i="1" dirty="0" smtClean="0"/>
              <a:t>, 2016)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07078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6154" y="79758"/>
            <a:ext cx="5334000" cy="420151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OPTICAL X-RAY IMAGING</a:t>
            </a:r>
            <a:endParaRPr lang="en-US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4386499" y="956868"/>
            <a:ext cx="4155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kern="1200" dirty="0" smtClean="0">
                <a:latin typeface="Times New Roman"/>
                <a:cs typeface="Times New Roman"/>
              </a:rPr>
              <a:t>JUMPING DRONE RADIOGRAPHY (30 keV)</a:t>
            </a:r>
            <a:endParaRPr lang="en-US" sz="1600" kern="1200" dirty="0">
              <a:latin typeface="Times New Roman"/>
              <a:cs typeface="Times New Roman"/>
            </a:endParaRPr>
          </a:p>
        </p:txBody>
      </p:sp>
      <p:pic>
        <p:nvPicPr>
          <p:cNvPr id="133" name="40kV-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9332" y="3648802"/>
            <a:ext cx="2329266" cy="23292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10kV-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156" y="1092515"/>
            <a:ext cx="2329266" cy="2329266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966"/>
          <p:cNvSpPr/>
          <p:nvPr/>
        </p:nvSpPr>
        <p:spPr>
          <a:xfrm>
            <a:off x="1938412" y="1278096"/>
            <a:ext cx="615553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600" b="1" kern="1200" dirty="0">
                <a:latin typeface="Times New Roman"/>
                <a:cs typeface="Times New Roman"/>
              </a:rPr>
              <a:t>11 kV</a:t>
            </a:r>
          </a:p>
        </p:txBody>
      </p:sp>
      <p:sp>
        <p:nvSpPr>
          <p:cNvPr id="136" name="Shape 967"/>
          <p:cNvSpPr/>
          <p:nvPr/>
        </p:nvSpPr>
        <p:spPr>
          <a:xfrm>
            <a:off x="1938412" y="3765227"/>
            <a:ext cx="62837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600" b="1" kern="1200" dirty="0">
                <a:latin typeface="Times New Roman"/>
                <a:cs typeface="Times New Roman"/>
              </a:rPr>
              <a:t>40 kV</a:t>
            </a:r>
          </a:p>
        </p:txBody>
      </p:sp>
      <p:pic>
        <p:nvPicPr>
          <p:cNvPr id="9" name="fluoroscopyOfFlyingDrone.avi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4263715" y="1663846"/>
            <a:ext cx="4278088" cy="351586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19725" y="5406667"/>
            <a:ext cx="640620" cy="978776"/>
            <a:chOff x="426226" y="4126825"/>
            <a:chExt cx="640620" cy="978776"/>
          </a:xfrm>
        </p:grpSpPr>
        <p:pic>
          <p:nvPicPr>
            <p:cNvPr id="11" name="Picture 10" descr="colorgemfieldGDD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19725" y="723183"/>
            <a:ext cx="2866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SMALL DRONE-IN-THE BOX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386499" y="5734538"/>
            <a:ext cx="3399371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F. </a:t>
            </a:r>
            <a:r>
              <a:rPr lang="en-US" sz="1400" i="1" dirty="0" err="1" smtClean="0"/>
              <a:t>Resnati</a:t>
            </a:r>
            <a:r>
              <a:rPr lang="en-US" sz="1400" i="1" dirty="0" smtClean="0"/>
              <a:t>, MPGD Workshop (</a:t>
            </a:r>
            <a:r>
              <a:rPr lang="en-US" sz="1400" i="1" dirty="0" err="1" smtClean="0"/>
              <a:t>Aveiro</a:t>
            </a:r>
            <a:r>
              <a:rPr lang="en-US" sz="1400" i="1" dirty="0" smtClean="0"/>
              <a:t>, 2016)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904234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57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crushedCup3D.avi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>
            <a:extLst/>
          </a:blip>
          <a:srcRect l="7606" r="21843"/>
          <a:stretch/>
        </p:blipFill>
        <p:spPr>
          <a:xfrm>
            <a:off x="5145382" y="1082553"/>
            <a:ext cx="3448500" cy="4276979"/>
          </a:xfrm>
          <a:prstGeom prst="rect">
            <a:avLst/>
          </a:prstGeom>
        </p:spPr>
      </p:pic>
      <p:sp>
        <p:nvSpPr>
          <p:cNvPr id="132" name="Title 1"/>
          <p:cNvSpPr txBox="1">
            <a:spLocks/>
          </p:cNvSpPr>
          <p:nvPr/>
        </p:nvSpPr>
        <p:spPr>
          <a:xfrm>
            <a:off x="1821955" y="102760"/>
            <a:ext cx="5154792" cy="44227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400" i="1" kern="120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b="1" dirty="0" smtClean="0"/>
              <a:t>X-RAY TOMOGRAPHY</a:t>
            </a:r>
            <a:endParaRPr lang="en-US" b="1" dirty="0"/>
          </a:p>
        </p:txBody>
      </p:sp>
      <p:pic>
        <p:nvPicPr>
          <p:cNvPr id="134" name="turning3.gif"/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860345" y="1384450"/>
            <a:ext cx="3652698" cy="3652697"/>
          </a:xfrm>
          <a:prstGeom prst="rect">
            <a:avLst/>
          </a:prstGeom>
        </p:spPr>
      </p:pic>
      <p:sp>
        <p:nvSpPr>
          <p:cNvPr id="135" name="Shape 995"/>
          <p:cNvSpPr/>
          <p:nvPr/>
        </p:nvSpPr>
        <p:spPr>
          <a:xfrm>
            <a:off x="531773" y="798176"/>
            <a:ext cx="667189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lang="en-US" sz="1600" dirty="0" smtClean="0">
                <a:latin typeface="Times New Roman"/>
                <a:cs typeface="Times New Roman"/>
              </a:rPr>
              <a:t>IMAGE -&gt; SINOGRAMS -&gt; FILTERED BACK PROJECTION -&gt; 3D IMAGE</a:t>
            </a:r>
            <a:endParaRPr lang="en-US" sz="1600" dirty="0">
              <a:latin typeface="Times New Roman"/>
              <a:cs typeface="Times New Roman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9725" y="5406667"/>
            <a:ext cx="640620" cy="978776"/>
            <a:chOff x="426226" y="4126825"/>
            <a:chExt cx="640620" cy="978776"/>
          </a:xfrm>
        </p:grpSpPr>
        <p:pic>
          <p:nvPicPr>
            <p:cNvPr id="8" name="Picture 7" descr="colorgemfieldGDD.jp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87128" y="6042315"/>
            <a:ext cx="3399371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F. </a:t>
            </a:r>
            <a:r>
              <a:rPr lang="en-US" sz="1400" i="1" dirty="0" err="1" smtClean="0"/>
              <a:t>Resnati</a:t>
            </a:r>
            <a:r>
              <a:rPr lang="en-US" sz="1400" i="1" dirty="0" smtClean="0"/>
              <a:t>, MPGD Workshop (</a:t>
            </a:r>
            <a:r>
              <a:rPr lang="en-US" sz="1400" i="1" dirty="0" err="1" smtClean="0"/>
              <a:t>Aveiro</a:t>
            </a:r>
            <a:r>
              <a:rPr lang="en-US" sz="1400" i="1" dirty="0" smtClean="0"/>
              <a:t>, 2016)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636039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1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0" fill="hold"/>
                                        <p:tgtEl>
                                          <p:spTgt spid="1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11" fill="hold" display="0">
                  <p:stCondLst>
                    <p:cond delay="indefinite"/>
                  </p:stCondLst>
                </p:cTn>
                <p:tgtEl>
                  <p:spTgt spid="134"/>
                </p:tgtEl>
              </p:cMediaNode>
            </p:video>
            <p:video>
              <p:cMediaNode vol="100000">
                <p:cTn id="12" fill="hold" display="0">
                  <p:stCondLst>
                    <p:cond delay="indefinite"/>
                  </p:stCondLst>
                </p:cTn>
                <p:tgtEl>
                  <p:spTgt spid="129"/>
                </p:tgtEl>
              </p:cMediaNode>
            </p:vide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758"/>
            <a:ext cx="8229600" cy="420151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CORRECTION OF THE PARALLAX ERROR</a:t>
            </a: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457200" y="2621637"/>
            <a:ext cx="4550785" cy="3689510"/>
            <a:chOff x="457200" y="2621637"/>
            <a:chExt cx="4550785" cy="3689510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621637"/>
              <a:ext cx="35011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/>
                  <a:cs typeface="Times New Roman"/>
                </a:rPr>
                <a:t>RADIAL CONVERSION AND DRIFT:  </a:t>
              </a:r>
              <a:endParaRPr lang="en-US" sz="1600" dirty="0">
                <a:latin typeface="Times New Roman"/>
                <a:cs typeface="Times New Roman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57200" y="3062095"/>
              <a:ext cx="4550785" cy="2854335"/>
              <a:chOff x="2347347" y="3132198"/>
              <a:chExt cx="4022711" cy="2523118"/>
            </a:xfrm>
          </p:grpSpPr>
          <p:grpSp>
            <p:nvGrpSpPr>
              <p:cNvPr id="89" name="Group 88"/>
              <p:cNvGrpSpPr/>
              <p:nvPr/>
            </p:nvGrpSpPr>
            <p:grpSpPr>
              <a:xfrm>
                <a:off x="2347347" y="3132198"/>
                <a:ext cx="4022711" cy="2523118"/>
                <a:chOff x="1412823" y="1570190"/>
                <a:chExt cx="5609376" cy="3518303"/>
              </a:xfrm>
            </p:grpSpPr>
            <p:pic>
              <p:nvPicPr>
                <p:cNvPr id="90" name="Picture 89"/>
                <p:cNvPicPr>
                  <a:picLocks noChangeAspect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42430" y="4464927"/>
                  <a:ext cx="5570714" cy="502565"/>
                </a:xfrm>
                <a:prstGeom prst="rect">
                  <a:avLst/>
                </a:prstGeom>
              </p:spPr>
            </p:pic>
            <p:sp>
              <p:nvSpPr>
                <p:cNvPr id="91" name="Rectangle 90"/>
                <p:cNvSpPr/>
                <p:nvPr/>
              </p:nvSpPr>
              <p:spPr>
                <a:xfrm>
                  <a:off x="1440360" y="4367399"/>
                  <a:ext cx="5569119" cy="72000"/>
                </a:xfrm>
                <a:prstGeom prst="rect">
                  <a:avLst/>
                </a:prstGeom>
                <a:pattFill prst="dkVert">
                  <a:fgClr>
                    <a:schemeClr val="bg1"/>
                  </a:fgClr>
                  <a:bgClr>
                    <a:schemeClr val="accent6"/>
                  </a:bgClr>
                </a:patt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kern="1200"/>
                </a:p>
              </p:txBody>
            </p:sp>
            <p:cxnSp>
              <p:nvCxnSpPr>
                <p:cNvPr id="92" name="Straight Connector 91"/>
                <p:cNvCxnSpPr/>
                <p:nvPr/>
              </p:nvCxnSpPr>
              <p:spPr>
                <a:xfrm flipV="1">
                  <a:off x="7015838" y="1617744"/>
                  <a:ext cx="1" cy="459635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flipV="1">
                  <a:off x="7015838" y="2123764"/>
                  <a:ext cx="1" cy="459635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V="1">
                  <a:off x="7015838" y="2635860"/>
                  <a:ext cx="3" cy="491434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flipH="1" flipV="1">
                  <a:off x="7009479" y="3158219"/>
                  <a:ext cx="6359" cy="533462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flipH="1" flipV="1">
                  <a:off x="7015840" y="3755078"/>
                  <a:ext cx="6359" cy="612322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7" name="Group 96"/>
                <p:cNvGrpSpPr/>
                <p:nvPr/>
              </p:nvGrpSpPr>
              <p:grpSpPr>
                <a:xfrm>
                  <a:off x="1472071" y="4449711"/>
                  <a:ext cx="5544554" cy="36000"/>
                  <a:chOff x="1472071" y="4512687"/>
                  <a:chExt cx="5544554" cy="36000"/>
                </a:xfrm>
              </p:grpSpPr>
              <p:cxnSp>
                <p:nvCxnSpPr>
                  <p:cNvPr id="124" name="Straight Connector 123"/>
                  <p:cNvCxnSpPr/>
                  <p:nvPr/>
                </p:nvCxnSpPr>
                <p:spPr>
                  <a:xfrm>
                    <a:off x="1472071" y="4512687"/>
                    <a:ext cx="2235539" cy="8839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Connector 124"/>
                  <p:cNvCxnSpPr/>
                  <p:nvPr/>
                </p:nvCxnSpPr>
                <p:spPr>
                  <a:xfrm>
                    <a:off x="3777670" y="4512687"/>
                    <a:ext cx="1007914" cy="8839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/>
                  <p:nvPr/>
                </p:nvCxnSpPr>
                <p:spPr>
                  <a:xfrm flipV="1">
                    <a:off x="4859758" y="4513417"/>
                    <a:ext cx="779319" cy="13936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>
                    <a:off x="5714634" y="4527833"/>
                    <a:ext cx="609259" cy="7275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/>
                  <p:nvPr/>
                </p:nvCxnSpPr>
                <p:spPr>
                  <a:xfrm>
                    <a:off x="6387473" y="4513417"/>
                    <a:ext cx="629152" cy="35270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8" name="Rectangle 97"/>
                <p:cNvSpPr/>
                <p:nvPr/>
              </p:nvSpPr>
              <p:spPr>
                <a:xfrm>
                  <a:off x="1444026" y="4985271"/>
                  <a:ext cx="5569118" cy="72000"/>
                </a:xfrm>
                <a:prstGeom prst="rect">
                  <a:avLst/>
                </a:prstGeom>
                <a:pattFill prst="dkVert">
                  <a:fgClr>
                    <a:schemeClr val="bg1"/>
                  </a:fgClr>
                  <a:bgClr>
                    <a:schemeClr val="accent6"/>
                  </a:bgClr>
                </a:patt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kern="1200"/>
                </a:p>
              </p:txBody>
            </p:sp>
            <p:grpSp>
              <p:nvGrpSpPr>
                <p:cNvPr id="99" name="Group 98"/>
                <p:cNvGrpSpPr/>
                <p:nvPr/>
              </p:nvGrpSpPr>
              <p:grpSpPr>
                <a:xfrm>
                  <a:off x="1460856" y="4953783"/>
                  <a:ext cx="5544555" cy="20495"/>
                  <a:chOff x="1460856" y="5090231"/>
                  <a:chExt cx="5544555" cy="20495"/>
                </a:xfrm>
              </p:grpSpPr>
              <p:cxnSp>
                <p:nvCxnSpPr>
                  <p:cNvPr id="119" name="Straight Connector 118"/>
                  <p:cNvCxnSpPr/>
                  <p:nvPr/>
                </p:nvCxnSpPr>
                <p:spPr>
                  <a:xfrm>
                    <a:off x="1460856" y="5090231"/>
                    <a:ext cx="2235539" cy="5032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Connector 119"/>
                  <p:cNvCxnSpPr/>
                  <p:nvPr/>
                </p:nvCxnSpPr>
                <p:spPr>
                  <a:xfrm>
                    <a:off x="3766457" y="5090231"/>
                    <a:ext cx="1007914" cy="5032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/>
                  <p:cNvCxnSpPr/>
                  <p:nvPr/>
                </p:nvCxnSpPr>
                <p:spPr>
                  <a:xfrm flipV="1">
                    <a:off x="4848543" y="5090647"/>
                    <a:ext cx="779319" cy="7933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Connector 121"/>
                  <p:cNvCxnSpPr/>
                  <p:nvPr/>
                </p:nvCxnSpPr>
                <p:spPr>
                  <a:xfrm>
                    <a:off x="5703420" y="5098853"/>
                    <a:ext cx="609259" cy="4142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>
                    <a:off x="6376259" y="5090647"/>
                    <a:ext cx="629152" cy="20079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0" name="Group 99"/>
                <p:cNvGrpSpPr/>
                <p:nvPr/>
              </p:nvGrpSpPr>
              <p:grpSpPr>
                <a:xfrm>
                  <a:off x="1475736" y="5067997"/>
                  <a:ext cx="5544554" cy="20496"/>
                  <a:chOff x="1027382" y="5085246"/>
                  <a:chExt cx="5644009" cy="20862"/>
                </a:xfrm>
              </p:grpSpPr>
              <p:cxnSp>
                <p:nvCxnSpPr>
                  <p:cNvPr id="114" name="Straight Connector 113"/>
                  <p:cNvCxnSpPr/>
                  <p:nvPr/>
                </p:nvCxnSpPr>
                <p:spPr>
                  <a:xfrm>
                    <a:off x="1027382" y="5085246"/>
                    <a:ext cx="2275639" cy="5122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/>
                  <p:cNvCxnSpPr/>
                  <p:nvPr/>
                </p:nvCxnSpPr>
                <p:spPr>
                  <a:xfrm>
                    <a:off x="3374338" y="5085246"/>
                    <a:ext cx="1025993" cy="5122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/>
                </p:nvCxnSpPr>
                <p:spPr>
                  <a:xfrm flipV="1">
                    <a:off x="4475835" y="5085669"/>
                    <a:ext cx="793298" cy="8076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Connector 116"/>
                  <p:cNvCxnSpPr/>
                  <p:nvPr/>
                </p:nvCxnSpPr>
                <p:spPr>
                  <a:xfrm>
                    <a:off x="5346046" y="5094023"/>
                    <a:ext cx="620188" cy="4216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/>
                  <p:cNvCxnSpPr/>
                  <p:nvPr/>
                </p:nvCxnSpPr>
                <p:spPr>
                  <a:xfrm>
                    <a:off x="6030954" y="5085669"/>
                    <a:ext cx="640437" cy="20439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01" name="Picture 10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12823" y="1570190"/>
                  <a:ext cx="5590388" cy="2796795"/>
                </a:xfrm>
                <a:prstGeom prst="rect">
                  <a:avLst/>
                </a:prstGeom>
              </p:spPr>
            </p:pic>
            <p:grpSp>
              <p:nvGrpSpPr>
                <p:cNvPr id="102" name="Group 101"/>
                <p:cNvGrpSpPr/>
                <p:nvPr/>
              </p:nvGrpSpPr>
              <p:grpSpPr>
                <a:xfrm>
                  <a:off x="1457190" y="4356489"/>
                  <a:ext cx="5544556" cy="20079"/>
                  <a:chOff x="1457190" y="4366985"/>
                  <a:chExt cx="5544556" cy="20079"/>
                </a:xfrm>
              </p:grpSpPr>
              <p:cxnSp>
                <p:nvCxnSpPr>
                  <p:cNvPr id="109" name="Straight Connector 108"/>
                  <p:cNvCxnSpPr/>
                  <p:nvPr/>
                </p:nvCxnSpPr>
                <p:spPr>
                  <a:xfrm>
                    <a:off x="1457190" y="4366985"/>
                    <a:ext cx="2235539" cy="5032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Connector 109"/>
                  <p:cNvCxnSpPr/>
                  <p:nvPr/>
                </p:nvCxnSpPr>
                <p:spPr>
                  <a:xfrm>
                    <a:off x="3762791" y="4366985"/>
                    <a:ext cx="1007914" cy="5032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4844878" y="4366985"/>
                    <a:ext cx="779319" cy="7933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Straight Connector 111"/>
                  <p:cNvCxnSpPr/>
                  <p:nvPr/>
                </p:nvCxnSpPr>
                <p:spPr>
                  <a:xfrm>
                    <a:off x="5699755" y="4366985"/>
                    <a:ext cx="609259" cy="4142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/>
                  <p:nvPr/>
                </p:nvCxnSpPr>
                <p:spPr>
                  <a:xfrm>
                    <a:off x="6372594" y="4366985"/>
                    <a:ext cx="629152" cy="20079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3" name="Group 102"/>
                <p:cNvGrpSpPr/>
                <p:nvPr/>
              </p:nvGrpSpPr>
              <p:grpSpPr>
                <a:xfrm>
                  <a:off x="1440360" y="1571355"/>
                  <a:ext cx="5536823" cy="5032"/>
                  <a:chOff x="1032077" y="1838315"/>
                  <a:chExt cx="7162331" cy="6509"/>
                </a:xfrm>
              </p:grpSpPr>
              <p:cxnSp>
                <p:nvCxnSpPr>
                  <p:cNvPr id="104" name="Straight Connector 103"/>
                  <p:cNvCxnSpPr/>
                  <p:nvPr/>
                </p:nvCxnSpPr>
                <p:spPr>
                  <a:xfrm>
                    <a:off x="1032077" y="1838315"/>
                    <a:ext cx="2891851" cy="6509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/>
                </p:nvCxnSpPr>
                <p:spPr>
                  <a:xfrm>
                    <a:off x="4054557" y="1838315"/>
                    <a:ext cx="1381539" cy="6509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>
                  <a:xfrm>
                    <a:off x="5562548" y="1838315"/>
                    <a:ext cx="809652" cy="5935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>
                    <a:off x="6520177" y="1838315"/>
                    <a:ext cx="788127" cy="5357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>
                    <a:off x="7421946" y="1838315"/>
                    <a:ext cx="772462" cy="4787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5" name="TextBox 84"/>
              <p:cNvSpPr txBox="1"/>
              <p:nvPr/>
            </p:nvSpPr>
            <p:spPr>
              <a:xfrm>
                <a:off x="5471586" y="3976185"/>
                <a:ext cx="7498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kern="1200" dirty="0" smtClean="0">
                    <a:latin typeface="Times New Roman"/>
                    <a:cs typeface="Times New Roman"/>
                  </a:rPr>
                  <a:t>DRIFT</a:t>
                </a:r>
                <a:endParaRPr lang="en-US" sz="1400" i="1" kern="12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5454769" y="4807493"/>
                <a:ext cx="8129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kern="1200" dirty="0" smtClean="0">
                    <a:latin typeface="Times New Roman"/>
                    <a:cs typeface="Times New Roman"/>
                  </a:rPr>
                  <a:t> GEM 1</a:t>
                </a:r>
                <a:endParaRPr lang="en-US" sz="1400" i="1" kern="12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5465441" y="5256920"/>
                <a:ext cx="8129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kern="1200" dirty="0" smtClean="0">
                    <a:latin typeface="Times New Roman"/>
                    <a:cs typeface="Times New Roman"/>
                  </a:rPr>
                  <a:t> GEM 2</a:t>
                </a:r>
                <a:endParaRPr lang="en-US" sz="1400" i="1" kern="12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5407256" y="3200488"/>
                <a:ext cx="907285" cy="262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kern="1200" dirty="0" smtClean="0">
                    <a:latin typeface="Times New Roman"/>
                    <a:cs typeface="Times New Roman"/>
                  </a:rPr>
                  <a:t>CATHODE</a:t>
                </a:r>
                <a:endParaRPr lang="en-US" sz="1400" i="1" kern="1200" dirty="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31" name="TextBox 130"/>
            <p:cNvSpPr txBox="1"/>
            <p:nvPr/>
          </p:nvSpPr>
          <p:spPr>
            <a:xfrm>
              <a:off x="849245" y="6003370"/>
              <a:ext cx="3058971" cy="30777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/>
                  <a:cs typeface="Times New Roman"/>
                </a:rPr>
                <a:t>Computed with COMSOL </a:t>
              </a:r>
              <a:r>
                <a:rPr lang="en-US" sz="1400" i="1" dirty="0" err="1" smtClean="0">
                  <a:latin typeface="Times New Roman"/>
                  <a:cs typeface="Times New Roman"/>
                </a:rPr>
                <a:t>Multiphysics</a:t>
              </a:r>
              <a:r>
                <a:rPr lang="en-US" sz="1400" i="1" dirty="0" smtClean="0">
                  <a:latin typeface="Times New Roman"/>
                  <a:cs typeface="Times New Roman"/>
                </a:rPr>
                <a:t> </a:t>
              </a:r>
              <a:endParaRPr lang="en-US" sz="1400" i="1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329681" y="702571"/>
            <a:ext cx="4551836" cy="5262541"/>
            <a:chOff x="4329681" y="702571"/>
            <a:chExt cx="4551836" cy="5262541"/>
          </a:xfrm>
        </p:grpSpPr>
        <p:sp>
          <p:nvSpPr>
            <p:cNvPr id="372" name="TextBox 371"/>
            <p:cNvSpPr txBox="1"/>
            <p:nvPr/>
          </p:nvSpPr>
          <p:spPr>
            <a:xfrm>
              <a:off x="4329681" y="1076355"/>
              <a:ext cx="423531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 New Roman"/>
                  <a:cs typeface="Times New Roman"/>
                </a:rPr>
                <a:t>CONCENTRIC GRADED POTENTIAL RINGS ON CATHODE AND GEM ELECTRODES</a:t>
              </a:r>
              <a:endParaRPr lang="en-US" sz="1600" dirty="0">
                <a:latin typeface="Times New Roman"/>
                <a:cs typeface="Times New Roman"/>
              </a:endParaRPr>
            </a:p>
          </p:txBody>
        </p:sp>
        <p:sp>
          <p:nvSpPr>
            <p:cNvPr id="373" name="TextBox 372"/>
            <p:cNvSpPr txBox="1"/>
            <p:nvPr/>
          </p:nvSpPr>
          <p:spPr>
            <a:xfrm>
              <a:off x="5933988" y="5657335"/>
              <a:ext cx="2708227" cy="30777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i="1" kern="1200" dirty="0" smtClean="0">
                  <a:latin typeface="Times New Roman"/>
                  <a:cs typeface="Times New Roman"/>
                </a:rPr>
                <a:t>F. Sauli, PCT Patent WO99/21211</a:t>
              </a:r>
              <a:endParaRPr lang="en-US" sz="1400" i="1" kern="1200" dirty="0">
                <a:latin typeface="Times New Roman"/>
                <a:cs typeface="Times New Roman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329681" y="702571"/>
              <a:ext cx="24057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PLANISPHERICAL GEM</a:t>
              </a:r>
              <a:endParaRPr lang="en-US" sz="1600" dirty="0"/>
            </a:p>
          </p:txBody>
        </p:sp>
        <p:grpSp>
          <p:nvGrpSpPr>
            <p:cNvPr id="256" name="Group 255"/>
            <p:cNvGrpSpPr/>
            <p:nvPr/>
          </p:nvGrpSpPr>
          <p:grpSpPr>
            <a:xfrm>
              <a:off x="5447443" y="2030108"/>
              <a:ext cx="3434074" cy="3089383"/>
              <a:chOff x="1470077" y="431404"/>
              <a:chExt cx="6446060" cy="5799044"/>
            </a:xfrm>
          </p:grpSpPr>
          <p:grpSp>
            <p:nvGrpSpPr>
              <p:cNvPr id="257" name="Group 256"/>
              <p:cNvGrpSpPr/>
              <p:nvPr/>
            </p:nvGrpSpPr>
            <p:grpSpPr>
              <a:xfrm>
                <a:off x="1470077" y="431404"/>
                <a:ext cx="6446060" cy="5799044"/>
                <a:chOff x="1470077" y="431404"/>
                <a:chExt cx="6446060" cy="5799044"/>
              </a:xfrm>
            </p:grpSpPr>
            <p:grpSp>
              <p:nvGrpSpPr>
                <p:cNvPr id="264" name="Group 263"/>
                <p:cNvGrpSpPr/>
                <p:nvPr/>
              </p:nvGrpSpPr>
              <p:grpSpPr>
                <a:xfrm>
                  <a:off x="1470077" y="2867542"/>
                  <a:ext cx="6446060" cy="3296485"/>
                  <a:chOff x="1470077" y="2867542"/>
                  <a:chExt cx="6446060" cy="3296485"/>
                </a:xfrm>
              </p:grpSpPr>
              <p:grpSp>
                <p:nvGrpSpPr>
                  <p:cNvPr id="269" name="Group 268"/>
                  <p:cNvGrpSpPr/>
                  <p:nvPr/>
                </p:nvGrpSpPr>
                <p:grpSpPr>
                  <a:xfrm>
                    <a:off x="1491616" y="4393631"/>
                    <a:ext cx="6424521" cy="1770396"/>
                    <a:chOff x="1462125" y="4403632"/>
                    <a:chExt cx="6424521" cy="1770396"/>
                  </a:xfrm>
                </p:grpSpPr>
                <p:sp>
                  <p:nvSpPr>
                    <p:cNvPr id="311" name="Rectangle 310"/>
                    <p:cNvSpPr/>
                    <p:nvPr/>
                  </p:nvSpPr>
                  <p:spPr>
                    <a:xfrm>
                      <a:off x="7039372" y="5257510"/>
                      <a:ext cx="839322" cy="28601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312" name="Group 311"/>
                    <p:cNvGrpSpPr/>
                    <p:nvPr/>
                  </p:nvGrpSpPr>
                  <p:grpSpPr>
                    <a:xfrm>
                      <a:off x="1462125" y="4441906"/>
                      <a:ext cx="5774450" cy="1732122"/>
                      <a:chOff x="794804" y="-439504"/>
                      <a:chExt cx="7200000" cy="7200000"/>
                    </a:xfrm>
                  </p:grpSpPr>
                  <p:sp>
                    <p:nvSpPr>
                      <p:cNvPr id="374" name="Oval 37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794804" y="-439504"/>
                        <a:ext cx="7200000" cy="720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75" name="Oval 37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162425" y="-77305"/>
                        <a:ext cx="6480000" cy="648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76" name="Oval 37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510120" y="290231"/>
                        <a:ext cx="5760000" cy="576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77" name="Oval 37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74908" y="657304"/>
                        <a:ext cx="5040000" cy="504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78" name="Oval 37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222520" y="1014946"/>
                        <a:ext cx="4320000" cy="432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79" name="Oval 37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600120" y="1362596"/>
                        <a:ext cx="3600000" cy="360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80" name="Oval 37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942504" y="1720230"/>
                        <a:ext cx="2880000" cy="288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81" name="Oval 38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320120" y="2090213"/>
                        <a:ext cx="2160000" cy="216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82" name="Oval 38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670120" y="2450231"/>
                        <a:ext cx="1440000" cy="144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83" name="Oval 382"/>
                      <p:cNvSpPr/>
                      <p:nvPr/>
                    </p:nvSpPr>
                    <p:spPr>
                      <a:xfrm>
                        <a:off x="4030120" y="2810231"/>
                        <a:ext cx="720000" cy="72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57150" cmpd="sng"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313" name="Group 312"/>
                    <p:cNvGrpSpPr/>
                    <p:nvPr/>
                  </p:nvGrpSpPr>
                  <p:grpSpPr>
                    <a:xfrm>
                      <a:off x="4344512" y="5257510"/>
                      <a:ext cx="3530225" cy="261405"/>
                      <a:chOff x="4360416" y="5097236"/>
                      <a:chExt cx="3530225" cy="451864"/>
                    </a:xfrm>
                  </p:grpSpPr>
                  <p:sp>
                    <p:nvSpPr>
                      <p:cNvPr id="350" name="Freeform 349"/>
                      <p:cNvSpPr/>
                      <p:nvPr/>
                    </p:nvSpPr>
                    <p:spPr>
                      <a:xfrm>
                        <a:off x="4390648" y="5267827"/>
                        <a:ext cx="2853880" cy="145525"/>
                      </a:xfrm>
                      <a:custGeom>
                        <a:avLst/>
                        <a:gdLst>
                          <a:gd name="connsiteX0" fmla="*/ 0 w 3082187"/>
                          <a:gd name="connsiteY0" fmla="*/ 7134 h 485143"/>
                          <a:gd name="connsiteX1" fmla="*/ 3082187 w 3082187"/>
                          <a:gd name="connsiteY1" fmla="*/ 0 h 485143"/>
                          <a:gd name="connsiteX2" fmla="*/ 3067918 w 3082187"/>
                          <a:gd name="connsiteY2" fmla="*/ 485143 h 485143"/>
                          <a:gd name="connsiteX3" fmla="*/ 0 w 3082187"/>
                          <a:gd name="connsiteY3" fmla="*/ 7134 h 4851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082187" h="485143">
                            <a:moveTo>
                              <a:pt x="0" y="7134"/>
                            </a:moveTo>
                            <a:lnTo>
                              <a:pt x="3082187" y="0"/>
                            </a:lnTo>
                            <a:lnTo>
                              <a:pt x="3067918" y="485143"/>
                            </a:lnTo>
                            <a:lnTo>
                              <a:pt x="0" y="7134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351" name="Group 350"/>
                      <p:cNvGrpSpPr/>
                      <p:nvPr/>
                    </p:nvGrpSpPr>
                    <p:grpSpPr>
                      <a:xfrm>
                        <a:off x="4360416" y="5097236"/>
                        <a:ext cx="3526783" cy="451864"/>
                        <a:chOff x="4650127" y="2998523"/>
                        <a:chExt cx="3526783" cy="1506400"/>
                      </a:xfrm>
                    </p:grpSpPr>
                    <p:cxnSp>
                      <p:nvCxnSpPr>
                        <p:cNvPr id="360" name="Straight Connector 359"/>
                        <p:cNvCxnSpPr/>
                        <p:nvPr/>
                      </p:nvCxnSpPr>
                      <p:spPr>
                        <a:xfrm>
                          <a:off x="4650127" y="3600263"/>
                          <a:ext cx="311008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1" name="Straight Connector 360"/>
                        <p:cNvCxnSpPr/>
                        <p:nvPr/>
                      </p:nvCxnSpPr>
                      <p:spPr>
                        <a:xfrm>
                          <a:off x="5035377" y="3642656"/>
                          <a:ext cx="272483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2" name="Straight Connector 361"/>
                        <p:cNvCxnSpPr/>
                        <p:nvPr/>
                      </p:nvCxnSpPr>
                      <p:spPr>
                        <a:xfrm>
                          <a:off x="5350627" y="3685049"/>
                          <a:ext cx="240958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3" name="Straight Connector 362"/>
                        <p:cNvCxnSpPr/>
                        <p:nvPr/>
                      </p:nvCxnSpPr>
                      <p:spPr>
                        <a:xfrm>
                          <a:off x="5635877" y="3727442"/>
                          <a:ext cx="212433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4" name="Straight Connector 363"/>
                        <p:cNvCxnSpPr/>
                        <p:nvPr/>
                      </p:nvCxnSpPr>
                      <p:spPr>
                        <a:xfrm>
                          <a:off x="5893256" y="3769835"/>
                          <a:ext cx="186695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5" name="Straight Connector 364"/>
                        <p:cNvCxnSpPr/>
                        <p:nvPr/>
                      </p:nvCxnSpPr>
                      <p:spPr>
                        <a:xfrm>
                          <a:off x="6221452" y="3812228"/>
                          <a:ext cx="1538760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6" name="Straight Connector 365"/>
                        <p:cNvCxnSpPr/>
                        <p:nvPr/>
                      </p:nvCxnSpPr>
                      <p:spPr>
                        <a:xfrm>
                          <a:off x="6485435" y="3858958"/>
                          <a:ext cx="1274777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7" name="Straight Connector 366"/>
                        <p:cNvCxnSpPr/>
                        <p:nvPr/>
                      </p:nvCxnSpPr>
                      <p:spPr>
                        <a:xfrm>
                          <a:off x="6799362" y="3901347"/>
                          <a:ext cx="960850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8" name="Straight Connector 367"/>
                        <p:cNvCxnSpPr/>
                        <p:nvPr/>
                      </p:nvCxnSpPr>
                      <p:spPr>
                        <a:xfrm>
                          <a:off x="7084749" y="3943736"/>
                          <a:ext cx="675463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9" name="Straight Connector 368"/>
                        <p:cNvCxnSpPr/>
                        <p:nvPr/>
                      </p:nvCxnSpPr>
                      <p:spPr>
                        <a:xfrm>
                          <a:off x="7337035" y="3989121"/>
                          <a:ext cx="423177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70" name="Straight Connector 369"/>
                        <p:cNvCxnSpPr/>
                        <p:nvPr/>
                      </p:nvCxnSpPr>
                      <p:spPr>
                        <a:xfrm flipV="1">
                          <a:off x="7760212" y="2998523"/>
                          <a:ext cx="416145" cy="599982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71" name="Straight Connector 370"/>
                        <p:cNvCxnSpPr/>
                        <p:nvPr/>
                      </p:nvCxnSpPr>
                      <p:spPr>
                        <a:xfrm>
                          <a:off x="7754144" y="3985679"/>
                          <a:ext cx="422766" cy="519244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52" name="Straight Connector 351"/>
                      <p:cNvCxnSpPr/>
                      <p:nvPr/>
                    </p:nvCxnSpPr>
                    <p:spPr>
                      <a:xfrm flipV="1">
                        <a:off x="7470501" y="5151207"/>
                        <a:ext cx="416145" cy="13924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3" name="Straight Connector 352"/>
                      <p:cNvCxnSpPr/>
                      <p:nvPr/>
                    </p:nvCxnSpPr>
                    <p:spPr>
                      <a:xfrm flipV="1">
                        <a:off x="7470501" y="5206763"/>
                        <a:ext cx="412188" cy="9640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4" name="Straight Connector 353"/>
                      <p:cNvCxnSpPr/>
                      <p:nvPr/>
                    </p:nvCxnSpPr>
                    <p:spPr>
                      <a:xfrm flipV="1">
                        <a:off x="7470501" y="5254382"/>
                        <a:ext cx="412188" cy="61503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5" name="Straight Connector 354"/>
                      <p:cNvCxnSpPr/>
                      <p:nvPr/>
                    </p:nvCxnSpPr>
                    <p:spPr>
                      <a:xfrm flipV="1">
                        <a:off x="7461784" y="5301207"/>
                        <a:ext cx="428857" cy="26669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6" name="Straight Connector 355"/>
                      <p:cNvCxnSpPr/>
                      <p:nvPr/>
                    </p:nvCxnSpPr>
                    <p:spPr>
                      <a:xfrm>
                        <a:off x="7467059" y="5379732"/>
                        <a:ext cx="420140" cy="119814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7" name="Straight Connector 356"/>
                      <p:cNvCxnSpPr/>
                      <p:nvPr/>
                    </p:nvCxnSpPr>
                    <p:spPr>
                      <a:xfrm>
                        <a:off x="7470501" y="5367279"/>
                        <a:ext cx="416145" cy="77968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8" name="Straight Connector 357"/>
                      <p:cNvCxnSpPr/>
                      <p:nvPr/>
                    </p:nvCxnSpPr>
                    <p:spPr>
                      <a:xfrm>
                        <a:off x="7470501" y="5353821"/>
                        <a:ext cx="420140" cy="42623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9" name="Straight Connector 358"/>
                      <p:cNvCxnSpPr/>
                      <p:nvPr/>
                    </p:nvCxnSpPr>
                    <p:spPr>
                      <a:xfrm>
                        <a:off x="7462549" y="5341317"/>
                        <a:ext cx="420140" cy="977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4" name="Group 313"/>
                    <p:cNvGrpSpPr/>
                    <p:nvPr/>
                  </p:nvGrpSpPr>
                  <p:grpSpPr>
                    <a:xfrm>
                      <a:off x="1470077" y="4403632"/>
                      <a:ext cx="6416569" cy="1732122"/>
                      <a:chOff x="1470077" y="4403632"/>
                      <a:chExt cx="6416569" cy="1732122"/>
                    </a:xfrm>
                  </p:grpSpPr>
                  <p:sp>
                    <p:nvSpPr>
                      <p:cNvPr id="315" name="Rectangle 314"/>
                      <p:cNvSpPr/>
                      <p:nvPr/>
                    </p:nvSpPr>
                    <p:spPr>
                      <a:xfrm>
                        <a:off x="7047324" y="5159230"/>
                        <a:ext cx="839322" cy="28601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rgbClr val="000000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316" name="Group 315"/>
                      <p:cNvGrpSpPr/>
                      <p:nvPr/>
                    </p:nvGrpSpPr>
                    <p:grpSpPr>
                      <a:xfrm>
                        <a:off x="1470077" y="4403632"/>
                        <a:ext cx="5774450" cy="1732122"/>
                        <a:chOff x="794804" y="-439504"/>
                        <a:chExt cx="7200000" cy="7200000"/>
                      </a:xfrm>
                    </p:grpSpPr>
                    <p:sp>
                      <p:nvSpPr>
                        <p:cNvPr id="340" name="Oval 339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794804" y="-439504"/>
                          <a:ext cx="7200000" cy="720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1" name="Oval 340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1162425" y="-77305"/>
                          <a:ext cx="6480000" cy="648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2" name="Oval 341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1510120" y="290231"/>
                          <a:ext cx="5760000" cy="576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3" name="Oval 342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1874908" y="657304"/>
                          <a:ext cx="5040000" cy="504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4" name="Oval 343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2222520" y="1014946"/>
                          <a:ext cx="4320000" cy="432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5" name="Oval 344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2600120" y="1362596"/>
                          <a:ext cx="3600000" cy="360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6" name="Oval 345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2942504" y="1720230"/>
                          <a:ext cx="2880000" cy="288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7" name="Oval 346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3320120" y="2090213"/>
                          <a:ext cx="2160000" cy="216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8" name="Oval 347"/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3670120" y="2450231"/>
                          <a:ext cx="1440000" cy="144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49" name="Oval 348"/>
                        <p:cNvSpPr/>
                        <p:nvPr/>
                      </p:nvSpPr>
                      <p:spPr>
                        <a:xfrm>
                          <a:off x="4030120" y="2810231"/>
                          <a:ext cx="720000" cy="720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317" name="Group 316"/>
                      <p:cNvGrpSpPr/>
                      <p:nvPr/>
                    </p:nvGrpSpPr>
                    <p:grpSpPr>
                      <a:xfrm>
                        <a:off x="4352464" y="5159230"/>
                        <a:ext cx="3530225" cy="261405"/>
                        <a:chOff x="4360416" y="5097236"/>
                        <a:chExt cx="3530225" cy="451864"/>
                      </a:xfrm>
                    </p:grpSpPr>
                    <p:sp>
                      <p:nvSpPr>
                        <p:cNvPr id="318" name="Freeform 317"/>
                        <p:cNvSpPr/>
                        <p:nvPr/>
                      </p:nvSpPr>
                      <p:spPr>
                        <a:xfrm>
                          <a:off x="4390648" y="5267827"/>
                          <a:ext cx="2853880" cy="145525"/>
                        </a:xfrm>
                        <a:custGeom>
                          <a:avLst/>
                          <a:gdLst>
                            <a:gd name="connsiteX0" fmla="*/ 0 w 3082187"/>
                            <a:gd name="connsiteY0" fmla="*/ 7134 h 485143"/>
                            <a:gd name="connsiteX1" fmla="*/ 3082187 w 3082187"/>
                            <a:gd name="connsiteY1" fmla="*/ 0 h 485143"/>
                            <a:gd name="connsiteX2" fmla="*/ 3067918 w 3082187"/>
                            <a:gd name="connsiteY2" fmla="*/ 485143 h 485143"/>
                            <a:gd name="connsiteX3" fmla="*/ 0 w 3082187"/>
                            <a:gd name="connsiteY3" fmla="*/ 7134 h 48514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082187" h="485143">
                              <a:moveTo>
                                <a:pt x="0" y="7134"/>
                              </a:moveTo>
                              <a:lnTo>
                                <a:pt x="3082187" y="0"/>
                              </a:lnTo>
                              <a:lnTo>
                                <a:pt x="3067918" y="485143"/>
                              </a:lnTo>
                              <a:lnTo>
                                <a:pt x="0" y="713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grpSp>
                      <p:nvGrpSpPr>
                        <p:cNvPr id="319" name="Group 318"/>
                        <p:cNvGrpSpPr/>
                        <p:nvPr/>
                      </p:nvGrpSpPr>
                      <p:grpSpPr>
                        <a:xfrm>
                          <a:off x="4360416" y="5097236"/>
                          <a:ext cx="3526783" cy="451864"/>
                          <a:chOff x="4650127" y="2998523"/>
                          <a:chExt cx="3526783" cy="1506400"/>
                        </a:xfrm>
                      </p:grpSpPr>
                      <p:cxnSp>
                        <p:nvCxnSpPr>
                          <p:cNvPr id="328" name="Straight Connector 327"/>
                          <p:cNvCxnSpPr/>
                          <p:nvPr/>
                        </p:nvCxnSpPr>
                        <p:spPr>
                          <a:xfrm>
                            <a:off x="4650127" y="3600263"/>
                            <a:ext cx="3110085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9" name="Straight Connector 328"/>
                          <p:cNvCxnSpPr/>
                          <p:nvPr/>
                        </p:nvCxnSpPr>
                        <p:spPr>
                          <a:xfrm>
                            <a:off x="5035377" y="3642656"/>
                            <a:ext cx="2724835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0" name="Straight Connector 329"/>
                          <p:cNvCxnSpPr/>
                          <p:nvPr/>
                        </p:nvCxnSpPr>
                        <p:spPr>
                          <a:xfrm>
                            <a:off x="5350627" y="3685049"/>
                            <a:ext cx="2409585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1" name="Straight Connector 330"/>
                          <p:cNvCxnSpPr/>
                          <p:nvPr/>
                        </p:nvCxnSpPr>
                        <p:spPr>
                          <a:xfrm>
                            <a:off x="5635877" y="3727442"/>
                            <a:ext cx="2124335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2" name="Straight Connector 331"/>
                          <p:cNvCxnSpPr/>
                          <p:nvPr/>
                        </p:nvCxnSpPr>
                        <p:spPr>
                          <a:xfrm>
                            <a:off x="5893256" y="3769835"/>
                            <a:ext cx="1866956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3" name="Straight Connector 332"/>
                          <p:cNvCxnSpPr/>
                          <p:nvPr/>
                        </p:nvCxnSpPr>
                        <p:spPr>
                          <a:xfrm>
                            <a:off x="6221452" y="3812228"/>
                            <a:ext cx="1538760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4" name="Straight Connector 333"/>
                          <p:cNvCxnSpPr/>
                          <p:nvPr/>
                        </p:nvCxnSpPr>
                        <p:spPr>
                          <a:xfrm>
                            <a:off x="6485435" y="3858958"/>
                            <a:ext cx="127477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5" name="Straight Connector 334"/>
                          <p:cNvCxnSpPr/>
                          <p:nvPr/>
                        </p:nvCxnSpPr>
                        <p:spPr>
                          <a:xfrm>
                            <a:off x="6799362" y="3901347"/>
                            <a:ext cx="960850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6" name="Straight Connector 335"/>
                          <p:cNvCxnSpPr/>
                          <p:nvPr/>
                        </p:nvCxnSpPr>
                        <p:spPr>
                          <a:xfrm>
                            <a:off x="7084749" y="3943736"/>
                            <a:ext cx="675463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7" name="Straight Connector 336"/>
                          <p:cNvCxnSpPr/>
                          <p:nvPr/>
                        </p:nvCxnSpPr>
                        <p:spPr>
                          <a:xfrm>
                            <a:off x="7337035" y="3989121"/>
                            <a:ext cx="423177" cy="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8" name="Straight Connector 337"/>
                          <p:cNvCxnSpPr/>
                          <p:nvPr/>
                        </p:nvCxnSpPr>
                        <p:spPr>
                          <a:xfrm flipV="1">
                            <a:off x="7760212" y="2998523"/>
                            <a:ext cx="416145" cy="599982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9" name="Straight Connector 338"/>
                          <p:cNvCxnSpPr/>
                          <p:nvPr/>
                        </p:nvCxnSpPr>
                        <p:spPr>
                          <a:xfrm>
                            <a:off x="7754144" y="3985679"/>
                            <a:ext cx="422766" cy="519244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320" name="Straight Connector 319"/>
                        <p:cNvCxnSpPr/>
                        <p:nvPr/>
                      </p:nvCxnSpPr>
                      <p:spPr>
                        <a:xfrm flipV="1">
                          <a:off x="7470501" y="5151207"/>
                          <a:ext cx="416145" cy="139245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1" name="Straight Connector 320"/>
                        <p:cNvCxnSpPr/>
                        <p:nvPr/>
                      </p:nvCxnSpPr>
                      <p:spPr>
                        <a:xfrm flipV="1">
                          <a:off x="7470501" y="5206763"/>
                          <a:ext cx="412188" cy="9640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2" name="Straight Connector 321"/>
                        <p:cNvCxnSpPr/>
                        <p:nvPr/>
                      </p:nvCxnSpPr>
                      <p:spPr>
                        <a:xfrm flipV="1">
                          <a:off x="7470501" y="5254382"/>
                          <a:ext cx="412188" cy="61503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3" name="Straight Connector 322"/>
                        <p:cNvCxnSpPr/>
                        <p:nvPr/>
                      </p:nvCxnSpPr>
                      <p:spPr>
                        <a:xfrm flipV="1">
                          <a:off x="7461784" y="5301207"/>
                          <a:ext cx="428857" cy="26669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4" name="Straight Connector 323"/>
                        <p:cNvCxnSpPr/>
                        <p:nvPr/>
                      </p:nvCxnSpPr>
                      <p:spPr>
                        <a:xfrm>
                          <a:off x="7467059" y="5379732"/>
                          <a:ext cx="420140" cy="119814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5" name="Straight Connector 324"/>
                        <p:cNvCxnSpPr/>
                        <p:nvPr/>
                      </p:nvCxnSpPr>
                      <p:spPr>
                        <a:xfrm>
                          <a:off x="7470501" y="5367279"/>
                          <a:ext cx="416145" cy="77968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6" name="Straight Connector 325"/>
                        <p:cNvCxnSpPr/>
                        <p:nvPr/>
                      </p:nvCxnSpPr>
                      <p:spPr>
                        <a:xfrm>
                          <a:off x="7470501" y="5353821"/>
                          <a:ext cx="420140" cy="42623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7" name="Straight Connector 326"/>
                        <p:cNvCxnSpPr/>
                        <p:nvPr/>
                      </p:nvCxnSpPr>
                      <p:spPr>
                        <a:xfrm>
                          <a:off x="7462549" y="5341317"/>
                          <a:ext cx="420140" cy="9775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sp>
                <p:nvSpPr>
                  <p:cNvPr id="270" name="Oval 269"/>
                  <p:cNvSpPr>
                    <a:spLocks noChangeAspect="1"/>
                  </p:cNvSpPr>
                  <p:nvPr/>
                </p:nvSpPr>
                <p:spPr>
                  <a:xfrm>
                    <a:off x="1487519" y="4195849"/>
                    <a:ext cx="5774450" cy="173212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1" name="Oval 270"/>
                  <p:cNvSpPr>
                    <a:spLocks noChangeAspect="1"/>
                  </p:cNvSpPr>
                  <p:nvPr/>
                </p:nvSpPr>
                <p:spPr>
                  <a:xfrm>
                    <a:off x="1470077" y="3919512"/>
                    <a:ext cx="5774450" cy="173212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2" name="Oval 271"/>
                  <p:cNvSpPr>
                    <a:spLocks noChangeAspect="1"/>
                  </p:cNvSpPr>
                  <p:nvPr/>
                </p:nvSpPr>
                <p:spPr>
                  <a:xfrm>
                    <a:off x="1493526" y="3681881"/>
                    <a:ext cx="5774450" cy="173212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3" name="Oval 272"/>
                  <p:cNvSpPr>
                    <a:spLocks noChangeAspect="1"/>
                  </p:cNvSpPr>
                  <p:nvPr/>
                </p:nvSpPr>
                <p:spPr>
                  <a:xfrm>
                    <a:off x="1524962" y="3417107"/>
                    <a:ext cx="5774450" cy="173212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4" name="Oval 273"/>
                  <p:cNvSpPr>
                    <a:spLocks noChangeAspect="1"/>
                  </p:cNvSpPr>
                  <p:nvPr/>
                </p:nvSpPr>
                <p:spPr>
                  <a:xfrm>
                    <a:off x="1493526" y="3153897"/>
                    <a:ext cx="5774450" cy="173212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75" name="Group 274"/>
                  <p:cNvGrpSpPr/>
                  <p:nvPr/>
                </p:nvGrpSpPr>
                <p:grpSpPr>
                  <a:xfrm>
                    <a:off x="1499568" y="2867542"/>
                    <a:ext cx="6416569" cy="1732122"/>
                    <a:chOff x="1470077" y="4403632"/>
                    <a:chExt cx="6416569" cy="1732122"/>
                  </a:xfrm>
                </p:grpSpPr>
                <p:sp>
                  <p:nvSpPr>
                    <p:cNvPr id="276" name="Rectangle 275"/>
                    <p:cNvSpPr/>
                    <p:nvPr/>
                  </p:nvSpPr>
                  <p:spPr>
                    <a:xfrm>
                      <a:off x="7047324" y="5159230"/>
                      <a:ext cx="839322" cy="28601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277" name="Group 276"/>
                    <p:cNvGrpSpPr/>
                    <p:nvPr/>
                  </p:nvGrpSpPr>
                  <p:grpSpPr>
                    <a:xfrm>
                      <a:off x="1470077" y="4403632"/>
                      <a:ext cx="5774450" cy="1732122"/>
                      <a:chOff x="794804" y="-439504"/>
                      <a:chExt cx="7200000" cy="7200000"/>
                    </a:xfrm>
                  </p:grpSpPr>
                  <p:sp>
                    <p:nvSpPr>
                      <p:cNvPr id="301" name="Oval 30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794804" y="-439504"/>
                        <a:ext cx="7200000" cy="720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02" name="Oval 30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162425" y="-77305"/>
                        <a:ext cx="6480000" cy="648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03" name="Oval 30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510120" y="290231"/>
                        <a:ext cx="5760000" cy="576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04" name="Oval 30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74908" y="657304"/>
                        <a:ext cx="5040000" cy="504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05" name="Oval 30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222520" y="1014946"/>
                        <a:ext cx="4320000" cy="432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06" name="Oval 30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600120" y="1362596"/>
                        <a:ext cx="3600000" cy="360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07" name="Oval 30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942504" y="1720230"/>
                        <a:ext cx="2880000" cy="288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08" name="Oval 30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320120" y="2090213"/>
                        <a:ext cx="2160000" cy="216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09" name="Oval 30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670120" y="2450231"/>
                        <a:ext cx="1440000" cy="144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10" name="Oval 309"/>
                      <p:cNvSpPr/>
                      <p:nvPr/>
                    </p:nvSpPr>
                    <p:spPr>
                      <a:xfrm>
                        <a:off x="4030120" y="2810231"/>
                        <a:ext cx="720000" cy="72000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278" name="Group 277"/>
                    <p:cNvGrpSpPr/>
                    <p:nvPr/>
                  </p:nvGrpSpPr>
                  <p:grpSpPr>
                    <a:xfrm>
                      <a:off x="4352464" y="5159230"/>
                      <a:ext cx="3530225" cy="261405"/>
                      <a:chOff x="4360416" y="5097236"/>
                      <a:chExt cx="3530225" cy="451864"/>
                    </a:xfrm>
                  </p:grpSpPr>
                  <p:sp>
                    <p:nvSpPr>
                      <p:cNvPr id="279" name="Freeform 278"/>
                      <p:cNvSpPr/>
                      <p:nvPr/>
                    </p:nvSpPr>
                    <p:spPr>
                      <a:xfrm>
                        <a:off x="4390648" y="5267827"/>
                        <a:ext cx="2853880" cy="145525"/>
                      </a:xfrm>
                      <a:custGeom>
                        <a:avLst/>
                        <a:gdLst>
                          <a:gd name="connsiteX0" fmla="*/ 0 w 3082187"/>
                          <a:gd name="connsiteY0" fmla="*/ 7134 h 485143"/>
                          <a:gd name="connsiteX1" fmla="*/ 3082187 w 3082187"/>
                          <a:gd name="connsiteY1" fmla="*/ 0 h 485143"/>
                          <a:gd name="connsiteX2" fmla="*/ 3067918 w 3082187"/>
                          <a:gd name="connsiteY2" fmla="*/ 485143 h 485143"/>
                          <a:gd name="connsiteX3" fmla="*/ 0 w 3082187"/>
                          <a:gd name="connsiteY3" fmla="*/ 7134 h 4851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082187" h="485143">
                            <a:moveTo>
                              <a:pt x="0" y="7134"/>
                            </a:moveTo>
                            <a:lnTo>
                              <a:pt x="3082187" y="0"/>
                            </a:lnTo>
                            <a:lnTo>
                              <a:pt x="3067918" y="485143"/>
                            </a:lnTo>
                            <a:lnTo>
                              <a:pt x="0" y="7134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280" name="Group 279"/>
                      <p:cNvGrpSpPr/>
                      <p:nvPr/>
                    </p:nvGrpSpPr>
                    <p:grpSpPr>
                      <a:xfrm>
                        <a:off x="4360416" y="5097236"/>
                        <a:ext cx="3526783" cy="451864"/>
                        <a:chOff x="4650127" y="2998523"/>
                        <a:chExt cx="3526783" cy="1506400"/>
                      </a:xfrm>
                    </p:grpSpPr>
                    <p:cxnSp>
                      <p:nvCxnSpPr>
                        <p:cNvPr id="289" name="Straight Connector 288"/>
                        <p:cNvCxnSpPr/>
                        <p:nvPr/>
                      </p:nvCxnSpPr>
                      <p:spPr>
                        <a:xfrm>
                          <a:off x="4650127" y="3600263"/>
                          <a:ext cx="311008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0" name="Straight Connector 289"/>
                        <p:cNvCxnSpPr/>
                        <p:nvPr/>
                      </p:nvCxnSpPr>
                      <p:spPr>
                        <a:xfrm>
                          <a:off x="5035377" y="3642656"/>
                          <a:ext cx="272483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1" name="Straight Connector 290"/>
                        <p:cNvCxnSpPr/>
                        <p:nvPr/>
                      </p:nvCxnSpPr>
                      <p:spPr>
                        <a:xfrm>
                          <a:off x="5350627" y="3685049"/>
                          <a:ext cx="240958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2" name="Straight Connector 291"/>
                        <p:cNvCxnSpPr/>
                        <p:nvPr/>
                      </p:nvCxnSpPr>
                      <p:spPr>
                        <a:xfrm>
                          <a:off x="5635877" y="3727442"/>
                          <a:ext cx="212433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3" name="Straight Connector 292"/>
                        <p:cNvCxnSpPr/>
                        <p:nvPr/>
                      </p:nvCxnSpPr>
                      <p:spPr>
                        <a:xfrm>
                          <a:off x="5893256" y="3769835"/>
                          <a:ext cx="1866956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4" name="Straight Connector 293"/>
                        <p:cNvCxnSpPr/>
                        <p:nvPr/>
                      </p:nvCxnSpPr>
                      <p:spPr>
                        <a:xfrm>
                          <a:off x="6221452" y="3812228"/>
                          <a:ext cx="1538760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5" name="Straight Connector 294"/>
                        <p:cNvCxnSpPr/>
                        <p:nvPr/>
                      </p:nvCxnSpPr>
                      <p:spPr>
                        <a:xfrm>
                          <a:off x="6485435" y="3858958"/>
                          <a:ext cx="1274777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6" name="Straight Connector 295"/>
                        <p:cNvCxnSpPr/>
                        <p:nvPr/>
                      </p:nvCxnSpPr>
                      <p:spPr>
                        <a:xfrm>
                          <a:off x="6799362" y="3901347"/>
                          <a:ext cx="960850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7" name="Straight Connector 296"/>
                        <p:cNvCxnSpPr/>
                        <p:nvPr/>
                      </p:nvCxnSpPr>
                      <p:spPr>
                        <a:xfrm>
                          <a:off x="7084749" y="3943736"/>
                          <a:ext cx="675463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8" name="Straight Connector 297"/>
                        <p:cNvCxnSpPr/>
                        <p:nvPr/>
                      </p:nvCxnSpPr>
                      <p:spPr>
                        <a:xfrm>
                          <a:off x="7337035" y="3989121"/>
                          <a:ext cx="423177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9" name="Straight Connector 298"/>
                        <p:cNvCxnSpPr/>
                        <p:nvPr/>
                      </p:nvCxnSpPr>
                      <p:spPr>
                        <a:xfrm flipV="1">
                          <a:off x="7760212" y="2998523"/>
                          <a:ext cx="416145" cy="599982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00" name="Straight Connector 299"/>
                        <p:cNvCxnSpPr/>
                        <p:nvPr/>
                      </p:nvCxnSpPr>
                      <p:spPr>
                        <a:xfrm>
                          <a:off x="7754144" y="3985679"/>
                          <a:ext cx="422766" cy="519244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81" name="Straight Connector 280"/>
                      <p:cNvCxnSpPr/>
                      <p:nvPr/>
                    </p:nvCxnSpPr>
                    <p:spPr>
                      <a:xfrm flipV="1">
                        <a:off x="7470501" y="5151207"/>
                        <a:ext cx="416145" cy="13924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2" name="Straight Connector 281"/>
                      <p:cNvCxnSpPr/>
                      <p:nvPr/>
                    </p:nvCxnSpPr>
                    <p:spPr>
                      <a:xfrm flipV="1">
                        <a:off x="7470501" y="5206763"/>
                        <a:ext cx="412188" cy="9640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3" name="Straight Connector 282"/>
                      <p:cNvCxnSpPr/>
                      <p:nvPr/>
                    </p:nvCxnSpPr>
                    <p:spPr>
                      <a:xfrm flipV="1">
                        <a:off x="7470501" y="5254382"/>
                        <a:ext cx="412188" cy="61503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4" name="Straight Connector 283"/>
                      <p:cNvCxnSpPr/>
                      <p:nvPr/>
                    </p:nvCxnSpPr>
                    <p:spPr>
                      <a:xfrm flipV="1">
                        <a:off x="7461784" y="5301207"/>
                        <a:ext cx="428857" cy="26669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5" name="Straight Connector 284"/>
                      <p:cNvCxnSpPr/>
                      <p:nvPr/>
                    </p:nvCxnSpPr>
                    <p:spPr>
                      <a:xfrm>
                        <a:off x="7467059" y="5379732"/>
                        <a:ext cx="420140" cy="119814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6" name="Straight Connector 285"/>
                      <p:cNvCxnSpPr/>
                      <p:nvPr/>
                    </p:nvCxnSpPr>
                    <p:spPr>
                      <a:xfrm>
                        <a:off x="7470501" y="5367279"/>
                        <a:ext cx="416145" cy="77968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7" name="Straight Connector 286"/>
                      <p:cNvCxnSpPr/>
                      <p:nvPr/>
                    </p:nvCxnSpPr>
                    <p:spPr>
                      <a:xfrm>
                        <a:off x="7470501" y="5353821"/>
                        <a:ext cx="420140" cy="42623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8" name="Straight Connector 287"/>
                      <p:cNvCxnSpPr/>
                      <p:nvPr/>
                    </p:nvCxnSpPr>
                    <p:spPr>
                      <a:xfrm>
                        <a:off x="7462549" y="5341317"/>
                        <a:ext cx="420140" cy="9775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cxnSp>
              <p:nvCxnSpPr>
                <p:cNvPr id="265" name="Straight Connector 264"/>
                <p:cNvCxnSpPr/>
                <p:nvPr/>
              </p:nvCxnSpPr>
              <p:spPr>
                <a:xfrm flipH="1" flipV="1">
                  <a:off x="4381955" y="480035"/>
                  <a:ext cx="30232" cy="5750413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 flipH="1" flipV="1">
                  <a:off x="4374003" y="480035"/>
                  <a:ext cx="2870524" cy="4908676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/>
                <p:cNvCxnSpPr>
                  <a:stCxn id="340" idx="2"/>
                </p:cNvCxnSpPr>
                <p:nvPr/>
              </p:nvCxnSpPr>
              <p:spPr>
                <a:xfrm flipV="1">
                  <a:off x="1499568" y="480035"/>
                  <a:ext cx="2904667" cy="4779657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8" name="Hexagon 267"/>
                <p:cNvSpPr/>
                <p:nvPr/>
              </p:nvSpPr>
              <p:spPr>
                <a:xfrm>
                  <a:off x="4332445" y="431404"/>
                  <a:ext cx="111227" cy="101112"/>
                </a:xfrm>
                <a:prstGeom prst="hexagon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58" name="Rectangle 257"/>
              <p:cNvSpPr/>
              <p:nvPr/>
            </p:nvSpPr>
            <p:spPr>
              <a:xfrm>
                <a:off x="7269412" y="3969517"/>
                <a:ext cx="440012" cy="111850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9" name="Straight Connector 258"/>
              <p:cNvCxnSpPr/>
              <p:nvPr/>
            </p:nvCxnSpPr>
            <p:spPr>
              <a:xfrm>
                <a:off x="7271214" y="4039960"/>
                <a:ext cx="217384" cy="0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>
                <a:off x="7263614" y="4282369"/>
                <a:ext cx="217384" cy="0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>
                <a:off x="7266014" y="4534779"/>
                <a:ext cx="217384" cy="0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>
                <a:off x="7268414" y="4777188"/>
                <a:ext cx="217384" cy="0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>
              <a:xfrm>
                <a:off x="7270814" y="5009596"/>
                <a:ext cx="217384" cy="0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1942161" y="776314"/>
            <a:ext cx="2080048" cy="1737995"/>
            <a:chOff x="457200" y="722923"/>
            <a:chExt cx="2702773" cy="1737995"/>
          </a:xfrm>
        </p:grpSpPr>
        <p:sp>
          <p:nvSpPr>
            <p:cNvPr id="4" name="Rectangle 3"/>
            <p:cNvSpPr/>
            <p:nvPr/>
          </p:nvSpPr>
          <p:spPr>
            <a:xfrm>
              <a:off x="457200" y="1699846"/>
              <a:ext cx="2702773" cy="6677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H="1">
              <a:off x="846661" y="722923"/>
              <a:ext cx="875087" cy="1572846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457200" y="2295769"/>
              <a:ext cx="2702773" cy="91406"/>
            </a:xfrm>
            <a:prstGeom prst="rect">
              <a:avLst/>
            </a:prstGeom>
            <a:solidFill>
              <a:srgbClr val="D9D9D9"/>
            </a:solidFill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7" name="Straight Connector 186"/>
            <p:cNvCxnSpPr/>
            <p:nvPr/>
          </p:nvCxnSpPr>
          <p:spPr>
            <a:xfrm>
              <a:off x="1734722" y="722923"/>
              <a:ext cx="0" cy="1737995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93432" y="691874"/>
            <a:ext cx="20484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PINHOLE CAMERA:</a:t>
            </a:r>
          </a:p>
          <a:p>
            <a:r>
              <a:rPr lang="en-US" sz="1600" dirty="0" smtClean="0"/>
              <a:t>PARALLAX ERROR</a:t>
            </a:r>
            <a:endParaRPr lang="en-US" sz="1600" dirty="0"/>
          </a:p>
        </p:txBody>
      </p:sp>
      <p:sp>
        <p:nvSpPr>
          <p:cNvPr id="16" name="Freeform 15"/>
          <p:cNvSpPr/>
          <p:nvPr/>
        </p:nvSpPr>
        <p:spPr>
          <a:xfrm>
            <a:off x="2247346" y="1758977"/>
            <a:ext cx="262769" cy="590184"/>
          </a:xfrm>
          <a:custGeom>
            <a:avLst/>
            <a:gdLst>
              <a:gd name="connsiteX0" fmla="*/ 0 w 262769"/>
              <a:gd name="connsiteY0" fmla="*/ 591191 h 627685"/>
              <a:gd name="connsiteX1" fmla="*/ 262769 w 262769"/>
              <a:gd name="connsiteY1" fmla="*/ 0 h 627685"/>
              <a:gd name="connsiteX2" fmla="*/ 262769 w 262769"/>
              <a:gd name="connsiteY2" fmla="*/ 627685 h 627685"/>
              <a:gd name="connsiteX3" fmla="*/ 0 w 262769"/>
              <a:gd name="connsiteY3" fmla="*/ 591191 h 627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69" h="627685">
                <a:moveTo>
                  <a:pt x="0" y="591191"/>
                </a:moveTo>
                <a:lnTo>
                  <a:pt x="262769" y="0"/>
                </a:lnTo>
                <a:lnTo>
                  <a:pt x="262769" y="627685"/>
                </a:lnTo>
                <a:lnTo>
                  <a:pt x="0" y="591191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6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149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2020" y="23811"/>
            <a:ext cx="6068099" cy="420151"/>
          </a:xfrm>
        </p:spPr>
        <p:txBody>
          <a:bodyPr/>
          <a:lstStyle/>
          <a:p>
            <a:pPr algn="ctr"/>
            <a:r>
              <a:rPr lang="en-US" b="1" dirty="0" smtClean="0"/>
              <a:t>~ 1995 : µVIAS DEVELOPMENT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2952" y="730922"/>
            <a:ext cx="52258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POLYIMIDE ETCHING:</a:t>
            </a:r>
          </a:p>
          <a:p>
            <a:r>
              <a:rPr lang="en-US" sz="1600" dirty="0" smtClean="0"/>
              <a:t>CONTACTS THROUGH FLEXIBLE PRINTED CIRCUITS</a:t>
            </a:r>
          </a:p>
          <a:p>
            <a:r>
              <a:rPr lang="en-US" sz="1600" dirty="0" smtClean="0"/>
              <a:t>Angelo </a:t>
            </a:r>
            <a:r>
              <a:rPr lang="en-US" sz="1600" dirty="0" err="1" smtClean="0"/>
              <a:t>Gandi</a:t>
            </a:r>
            <a:r>
              <a:rPr lang="en-US" sz="1600" dirty="0" smtClean="0"/>
              <a:t> and Rui De Oliveira</a:t>
            </a:r>
          </a:p>
          <a:p>
            <a:r>
              <a:rPr lang="en-US" sz="1600" dirty="0" smtClean="0"/>
              <a:t>CERN’s Printed Circuit Workshop (EST-DEM)</a:t>
            </a:r>
          </a:p>
        </p:txBody>
      </p:sp>
      <p:pic>
        <p:nvPicPr>
          <p:cNvPr id="32" name="Picture 31" descr="x 200 6a no legen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71" y="1808140"/>
            <a:ext cx="2243078" cy="169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polyamida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5684" y="1808140"/>
            <a:ext cx="2243078" cy="169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 descr="DSCN052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1602" y="1808140"/>
            <a:ext cx="2495852" cy="1867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554190" y="4288674"/>
            <a:ext cx="3021435" cy="2002336"/>
            <a:chOff x="5694362" y="4817048"/>
            <a:chExt cx="2704214" cy="1578985"/>
          </a:xfrm>
        </p:grpSpPr>
        <p:sp>
          <p:nvSpPr>
            <p:cNvPr id="12" name="Rectangle 11"/>
            <p:cNvSpPr/>
            <p:nvPr/>
          </p:nvSpPr>
          <p:spPr>
            <a:xfrm>
              <a:off x="5694362" y="4817048"/>
              <a:ext cx="2704214" cy="1578985"/>
            </a:xfrm>
            <a:prstGeom prst="rect">
              <a:avLst/>
            </a:prstGeom>
            <a:solidFill>
              <a:srgbClr val="0001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783262" y="5134125"/>
              <a:ext cx="2276475" cy="962025"/>
              <a:chOff x="6096000" y="5210175"/>
              <a:chExt cx="2276475" cy="962025"/>
            </a:xfrm>
          </p:grpSpPr>
          <p:sp>
            <p:nvSpPr>
              <p:cNvPr id="83" name="Rectangle 1539"/>
              <p:cNvSpPr>
                <a:spLocks noChangeArrowheads="1"/>
              </p:cNvSpPr>
              <p:nvPr/>
            </p:nvSpPr>
            <p:spPr bwMode="auto">
              <a:xfrm>
                <a:off x="6313488" y="5291138"/>
                <a:ext cx="1447800" cy="76200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4" name="Rectangle 1540"/>
              <p:cNvSpPr>
                <a:spLocks noChangeArrowheads="1"/>
              </p:cNvSpPr>
              <p:nvPr/>
            </p:nvSpPr>
            <p:spPr bwMode="auto">
              <a:xfrm>
                <a:off x="8066088" y="5291138"/>
                <a:ext cx="304800" cy="76200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5" name="Rectangle 1541"/>
              <p:cNvSpPr>
                <a:spLocks noChangeArrowheads="1"/>
              </p:cNvSpPr>
              <p:nvPr/>
            </p:nvSpPr>
            <p:spPr bwMode="auto">
              <a:xfrm>
                <a:off x="6313488" y="5605463"/>
                <a:ext cx="2057400" cy="152400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6" name="Rectangle 1542"/>
              <p:cNvSpPr>
                <a:spLocks noChangeArrowheads="1"/>
              </p:cNvSpPr>
              <p:nvPr/>
            </p:nvSpPr>
            <p:spPr bwMode="auto">
              <a:xfrm>
                <a:off x="6313488" y="5529263"/>
                <a:ext cx="2057400" cy="76200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7" name="Rectangle 1543"/>
              <p:cNvSpPr>
                <a:spLocks noChangeArrowheads="1"/>
              </p:cNvSpPr>
              <p:nvPr/>
            </p:nvSpPr>
            <p:spPr bwMode="auto">
              <a:xfrm>
                <a:off x="6313488" y="5757863"/>
                <a:ext cx="2057400" cy="76200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grpSp>
            <p:nvGrpSpPr>
              <p:cNvPr id="88" name="Group 1544"/>
              <p:cNvGrpSpPr>
                <a:grpSpLocks/>
              </p:cNvGrpSpPr>
              <p:nvPr/>
            </p:nvGrpSpPr>
            <p:grpSpPr bwMode="auto">
              <a:xfrm>
                <a:off x="7108825" y="5529263"/>
                <a:ext cx="295275" cy="304800"/>
                <a:chOff x="1872" y="1056"/>
                <a:chExt cx="96" cy="192"/>
              </a:xfrm>
            </p:grpSpPr>
            <p:sp>
              <p:nvSpPr>
                <p:cNvPr id="89" name="AutoShape 1545"/>
                <p:cNvSpPr>
                  <a:spLocks noChangeArrowheads="1"/>
                </p:cNvSpPr>
                <p:nvPr/>
              </p:nvSpPr>
              <p:spPr bwMode="auto">
                <a:xfrm>
                  <a:off x="1872" y="1056"/>
                  <a:ext cx="96" cy="96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9525">
                  <a:solidFill>
                    <a:srgbClr val="0000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90" name="AutoShape 1546"/>
                <p:cNvSpPr>
                  <a:spLocks noChangeArrowheads="1"/>
                </p:cNvSpPr>
                <p:nvPr/>
              </p:nvSpPr>
              <p:spPr bwMode="auto">
                <a:xfrm rot="-10818185">
                  <a:off x="1872" y="1152"/>
                  <a:ext cx="96" cy="96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9525">
                  <a:solidFill>
                    <a:srgbClr val="0000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sp>
            <p:nvSpPr>
              <p:cNvPr id="91" name="Line 1547"/>
              <p:cNvSpPr>
                <a:spLocks noChangeShapeType="1"/>
              </p:cNvSpPr>
              <p:nvPr/>
            </p:nvSpPr>
            <p:spPr bwMode="auto">
              <a:xfrm flipV="1">
                <a:off x="7061200" y="5686425"/>
                <a:ext cx="115888" cy="233363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2" name="Line 1548"/>
              <p:cNvSpPr>
                <a:spLocks noChangeShapeType="1"/>
              </p:cNvSpPr>
              <p:nvPr/>
            </p:nvSpPr>
            <p:spPr bwMode="auto">
              <a:xfrm>
                <a:off x="7323138" y="5676900"/>
                <a:ext cx="123825" cy="214313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3" name="Line 1549"/>
              <p:cNvSpPr>
                <a:spLocks noChangeShapeType="1"/>
              </p:cNvSpPr>
              <p:nvPr/>
            </p:nvSpPr>
            <p:spPr bwMode="auto">
              <a:xfrm flipV="1">
                <a:off x="7323138" y="5457825"/>
                <a:ext cx="117475" cy="22860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4" name="Line 1550"/>
              <p:cNvSpPr>
                <a:spLocks noChangeShapeType="1"/>
              </p:cNvSpPr>
              <p:nvPr/>
            </p:nvSpPr>
            <p:spPr bwMode="auto">
              <a:xfrm>
                <a:off x="7072313" y="5467350"/>
                <a:ext cx="111125" cy="22860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5" name="Rectangle 1551"/>
              <p:cNvSpPr>
                <a:spLocks noChangeArrowheads="1"/>
              </p:cNvSpPr>
              <p:nvPr/>
            </p:nvSpPr>
            <p:spPr bwMode="auto">
              <a:xfrm>
                <a:off x="7440613" y="5834063"/>
                <a:ext cx="930275" cy="762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6" name="Rectangle 1552"/>
              <p:cNvSpPr>
                <a:spLocks noChangeArrowheads="1"/>
              </p:cNvSpPr>
              <p:nvPr/>
            </p:nvSpPr>
            <p:spPr bwMode="auto">
              <a:xfrm>
                <a:off x="7434263" y="5443538"/>
                <a:ext cx="936625" cy="8572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7" name="Rectangle 1553"/>
              <p:cNvSpPr>
                <a:spLocks noChangeArrowheads="1"/>
              </p:cNvSpPr>
              <p:nvPr/>
            </p:nvSpPr>
            <p:spPr bwMode="auto">
              <a:xfrm>
                <a:off x="6313488" y="5453063"/>
                <a:ext cx="771525" cy="762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8" name="Rectangle 1554"/>
              <p:cNvSpPr>
                <a:spLocks noChangeArrowheads="1"/>
              </p:cNvSpPr>
              <p:nvPr/>
            </p:nvSpPr>
            <p:spPr bwMode="auto">
              <a:xfrm>
                <a:off x="6313488" y="5843588"/>
                <a:ext cx="771525" cy="8096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9" name="Rectangle 1555"/>
              <p:cNvSpPr>
                <a:spLocks noChangeArrowheads="1"/>
              </p:cNvSpPr>
              <p:nvPr/>
            </p:nvSpPr>
            <p:spPr bwMode="auto">
              <a:xfrm>
                <a:off x="6313488" y="5919788"/>
                <a:ext cx="2057400" cy="76200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0" name="Rectangle 1556"/>
              <p:cNvSpPr>
                <a:spLocks noChangeArrowheads="1"/>
              </p:cNvSpPr>
              <p:nvPr/>
            </p:nvSpPr>
            <p:spPr bwMode="auto">
              <a:xfrm>
                <a:off x="6313488" y="5367338"/>
                <a:ext cx="2057400" cy="76200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1" name="Rectangle 1557"/>
              <p:cNvSpPr>
                <a:spLocks noChangeArrowheads="1"/>
              </p:cNvSpPr>
              <p:nvPr/>
            </p:nvSpPr>
            <p:spPr bwMode="auto">
              <a:xfrm>
                <a:off x="6313488" y="6005513"/>
                <a:ext cx="304800" cy="76200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2" name="Rectangle 1558"/>
              <p:cNvSpPr>
                <a:spLocks noChangeArrowheads="1"/>
              </p:cNvSpPr>
              <p:nvPr/>
            </p:nvSpPr>
            <p:spPr bwMode="auto">
              <a:xfrm>
                <a:off x="6923088" y="6005513"/>
                <a:ext cx="1447800" cy="76200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" name="AutoShape 1559"/>
              <p:cNvSpPr>
                <a:spLocks noChangeArrowheads="1"/>
              </p:cNvSpPr>
              <p:nvPr/>
            </p:nvSpPr>
            <p:spPr bwMode="auto">
              <a:xfrm>
                <a:off x="7766050" y="5367338"/>
                <a:ext cx="290513" cy="7620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66"/>
              </a:solidFill>
              <a:ln w="9525">
                <a:solidFill>
                  <a:srgbClr val="00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" name="AutoShape 1560"/>
              <p:cNvSpPr>
                <a:spLocks noChangeArrowheads="1"/>
              </p:cNvSpPr>
              <p:nvPr/>
            </p:nvSpPr>
            <p:spPr bwMode="auto">
              <a:xfrm rot="10833785">
                <a:off x="6623050" y="5919788"/>
                <a:ext cx="290513" cy="7620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66"/>
              </a:solidFill>
              <a:ln w="9525">
                <a:solidFill>
                  <a:srgbClr val="00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" name="Rectangle 1561"/>
              <p:cNvSpPr>
                <a:spLocks noChangeArrowheads="1"/>
              </p:cNvSpPr>
              <p:nvPr/>
            </p:nvSpPr>
            <p:spPr bwMode="auto">
              <a:xfrm>
                <a:off x="6923088" y="6091238"/>
                <a:ext cx="1447800" cy="762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" name="Rectangle 1562"/>
              <p:cNvSpPr>
                <a:spLocks noChangeArrowheads="1"/>
              </p:cNvSpPr>
              <p:nvPr/>
            </p:nvSpPr>
            <p:spPr bwMode="auto">
              <a:xfrm>
                <a:off x="6313488" y="5214938"/>
                <a:ext cx="1447800" cy="762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" name="Rectangle 1563"/>
              <p:cNvSpPr>
                <a:spLocks noChangeArrowheads="1"/>
              </p:cNvSpPr>
              <p:nvPr/>
            </p:nvSpPr>
            <p:spPr bwMode="auto">
              <a:xfrm>
                <a:off x="8066088" y="5214938"/>
                <a:ext cx="304800" cy="762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" name="Rectangle 1564"/>
              <p:cNvSpPr>
                <a:spLocks noChangeArrowheads="1"/>
              </p:cNvSpPr>
              <p:nvPr/>
            </p:nvSpPr>
            <p:spPr bwMode="auto">
              <a:xfrm>
                <a:off x="6313488" y="6091238"/>
                <a:ext cx="304800" cy="762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" name="Line 1565"/>
              <p:cNvSpPr>
                <a:spLocks noChangeShapeType="1"/>
              </p:cNvSpPr>
              <p:nvPr/>
            </p:nvSpPr>
            <p:spPr bwMode="auto">
              <a:xfrm>
                <a:off x="6899275" y="5995988"/>
                <a:ext cx="0" cy="176212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" name="Line 1566"/>
              <p:cNvSpPr>
                <a:spLocks noChangeShapeType="1"/>
              </p:cNvSpPr>
              <p:nvPr/>
            </p:nvSpPr>
            <p:spPr bwMode="auto">
              <a:xfrm>
                <a:off x="6632575" y="5995988"/>
                <a:ext cx="0" cy="176212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" name="Line 1567"/>
              <p:cNvSpPr>
                <a:spLocks noChangeShapeType="1"/>
              </p:cNvSpPr>
              <p:nvPr/>
            </p:nvSpPr>
            <p:spPr bwMode="auto">
              <a:xfrm>
                <a:off x="8051800" y="5210175"/>
                <a:ext cx="0" cy="157163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" name="Line 1568"/>
              <p:cNvSpPr>
                <a:spLocks noChangeShapeType="1"/>
              </p:cNvSpPr>
              <p:nvPr/>
            </p:nvSpPr>
            <p:spPr bwMode="auto">
              <a:xfrm>
                <a:off x="7775575" y="5210175"/>
                <a:ext cx="0" cy="157163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" name="Line 1569"/>
              <p:cNvSpPr>
                <a:spLocks noChangeShapeType="1"/>
              </p:cNvSpPr>
              <p:nvPr/>
            </p:nvSpPr>
            <p:spPr bwMode="auto">
              <a:xfrm>
                <a:off x="7837488" y="5429250"/>
                <a:ext cx="152400" cy="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" name="Line 1570"/>
              <p:cNvSpPr>
                <a:spLocks noChangeShapeType="1"/>
              </p:cNvSpPr>
              <p:nvPr/>
            </p:nvSpPr>
            <p:spPr bwMode="auto">
              <a:xfrm>
                <a:off x="6694488" y="5934075"/>
                <a:ext cx="152400" cy="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" name="Line 1571"/>
              <p:cNvSpPr>
                <a:spLocks noChangeShapeType="1"/>
              </p:cNvSpPr>
              <p:nvPr/>
            </p:nvSpPr>
            <p:spPr bwMode="auto">
              <a:xfrm flipV="1">
                <a:off x="7975600" y="5357813"/>
                <a:ext cx="76200" cy="7620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" name="Line 1572"/>
              <p:cNvSpPr>
                <a:spLocks noChangeShapeType="1"/>
              </p:cNvSpPr>
              <p:nvPr/>
            </p:nvSpPr>
            <p:spPr bwMode="auto">
              <a:xfrm flipV="1">
                <a:off x="6632575" y="5929313"/>
                <a:ext cx="76200" cy="7620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7" name="Line 1573"/>
              <p:cNvSpPr>
                <a:spLocks noChangeShapeType="1"/>
              </p:cNvSpPr>
              <p:nvPr/>
            </p:nvSpPr>
            <p:spPr bwMode="auto">
              <a:xfrm>
                <a:off x="7770813" y="5353050"/>
                <a:ext cx="76200" cy="7620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8" name="Line 1574"/>
              <p:cNvSpPr>
                <a:spLocks noChangeShapeType="1"/>
              </p:cNvSpPr>
              <p:nvPr/>
            </p:nvSpPr>
            <p:spPr bwMode="auto">
              <a:xfrm>
                <a:off x="6832600" y="5929313"/>
                <a:ext cx="76200" cy="7620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9" name="Text Box 1575"/>
              <p:cNvSpPr txBox="1">
                <a:spLocks noChangeArrowheads="1"/>
              </p:cNvSpPr>
              <p:nvPr/>
            </p:nvSpPr>
            <p:spPr bwMode="auto">
              <a:xfrm>
                <a:off x="6096000" y="5591175"/>
                <a:ext cx="184666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endParaRPr lang="en-US" sz="1000" dirty="0">
                  <a:latin typeface="Times New Roman" charset="0"/>
                  <a:cs typeface="+mn-cs"/>
                </a:endParaRPr>
              </a:p>
            </p:txBody>
          </p:sp>
          <p:sp>
            <p:nvSpPr>
              <p:cNvPr id="120" name="Rectangle 1576"/>
              <p:cNvSpPr>
                <a:spLocks noChangeArrowheads="1"/>
              </p:cNvSpPr>
              <p:nvPr/>
            </p:nvSpPr>
            <p:spPr bwMode="auto">
              <a:xfrm>
                <a:off x="6313488" y="5210175"/>
                <a:ext cx="990600" cy="152400"/>
              </a:xfrm>
              <a:prstGeom prst="rect">
                <a:avLst/>
              </a:prstGeom>
              <a:solidFill>
                <a:srgbClr val="000066"/>
              </a:solidFill>
              <a:ln w="9525">
                <a:solidFill>
                  <a:srgbClr val="00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1" name="Rectangle 1577"/>
              <p:cNvSpPr>
                <a:spLocks noChangeArrowheads="1"/>
              </p:cNvSpPr>
              <p:nvPr/>
            </p:nvSpPr>
            <p:spPr bwMode="auto">
              <a:xfrm>
                <a:off x="7380288" y="6005513"/>
                <a:ext cx="990600" cy="166687"/>
              </a:xfrm>
              <a:prstGeom prst="rect">
                <a:avLst/>
              </a:prstGeom>
              <a:solidFill>
                <a:srgbClr val="000066"/>
              </a:solidFill>
              <a:ln w="9525">
                <a:solidFill>
                  <a:srgbClr val="00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2" name="Rectangle 1580"/>
              <p:cNvSpPr>
                <a:spLocks noChangeArrowheads="1"/>
              </p:cNvSpPr>
              <p:nvPr/>
            </p:nvSpPr>
            <p:spPr bwMode="auto">
              <a:xfrm>
                <a:off x="6313488" y="5453063"/>
                <a:ext cx="534987" cy="152400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3" name="Rectangle 1581"/>
              <p:cNvSpPr>
                <a:spLocks noChangeArrowheads="1"/>
              </p:cNvSpPr>
              <p:nvPr/>
            </p:nvSpPr>
            <p:spPr bwMode="auto">
              <a:xfrm>
                <a:off x="7837488" y="5757863"/>
                <a:ext cx="534987" cy="152400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71" y="3675755"/>
            <a:ext cx="4551167" cy="25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267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274"/>
            <a:ext cx="8229600" cy="42015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 smtClean="0"/>
              <a:t>PLANISPHERICAL GEM WITH OPTICAL READOUT</a:t>
            </a:r>
            <a:endParaRPr lang="en-US" sz="2400" b="1" dirty="0"/>
          </a:p>
        </p:txBody>
      </p:sp>
      <p:pic>
        <p:nvPicPr>
          <p:cNvPr id="7" name="Picture 6" descr="detectorSetup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205" y="2201934"/>
            <a:ext cx="8645805" cy="2910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643" y="689429"/>
            <a:ext cx="60702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CAD-CAM DESIGN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3-D PRINTING OF MOST PARTS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SEGMENTED GEMS MANUFACTURED AT CERN (R. De Oliveira)</a:t>
            </a:r>
          </a:p>
          <a:p>
            <a:endParaRPr lang="en-US" sz="1600" dirty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10 cm </a:t>
            </a:r>
            <a:r>
              <a:rPr lang="en-US" sz="1600" dirty="0" err="1" smtClean="0">
                <a:latin typeface="Times New Roman"/>
                <a:cs typeface="Times New Roman"/>
              </a:rPr>
              <a:t>Ø</a:t>
            </a:r>
            <a:r>
              <a:rPr lang="en-US" sz="1600" dirty="0" smtClean="0">
                <a:latin typeface="Times New Roman"/>
                <a:cs typeface="Times New Roman"/>
              </a:rPr>
              <a:t>    10 cm FOCUS (ADJUSTABLE)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6462" y="5995687"/>
            <a:ext cx="2789579" cy="307777"/>
          </a:xfrm>
          <a:prstGeom prst="rect">
            <a:avLst/>
          </a:prstGeom>
          <a:solidFill>
            <a:srgbClr val="D7E4BD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... F. </a:t>
            </a:r>
            <a:r>
              <a:rPr lang="en-US" sz="1400" i="1" dirty="0" err="1" smtClean="0"/>
              <a:t>Brunbauer</a:t>
            </a:r>
            <a:r>
              <a:rPr lang="en-US" sz="1400" i="1" dirty="0" smtClean="0"/>
              <a:t>.....M. Van </a:t>
            </a:r>
            <a:r>
              <a:rPr lang="en-US" sz="1400" i="1" dirty="0" err="1" smtClean="0"/>
              <a:t>Stenis</a:t>
            </a:r>
            <a:r>
              <a:rPr lang="en-US" sz="1400" i="1" dirty="0" smtClean="0"/>
              <a:t>.....</a:t>
            </a:r>
            <a:endParaRPr lang="en-US" sz="1400" i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250700" y="5381066"/>
            <a:ext cx="640620" cy="978776"/>
            <a:chOff x="426226" y="4126825"/>
            <a:chExt cx="640620" cy="978776"/>
          </a:xfrm>
        </p:grpSpPr>
        <p:pic>
          <p:nvPicPr>
            <p:cNvPr id="11" name="Picture 10" descr="colorgemfieldGDD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0932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386" y="115032"/>
            <a:ext cx="5792192" cy="420151"/>
          </a:xfrm>
        </p:spPr>
        <p:txBody>
          <a:bodyPr/>
          <a:lstStyle/>
          <a:p>
            <a:pPr algn="ctr"/>
            <a:r>
              <a:rPr lang="en-US" b="1" dirty="0" smtClean="0"/>
              <a:t>PLANISPHERICAL GEM</a:t>
            </a:r>
            <a:endParaRPr lang="en-US" b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4160289" y="810054"/>
            <a:ext cx="2107083" cy="1623787"/>
            <a:chOff x="684797" y="810054"/>
            <a:chExt cx="2107083" cy="1623787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985890" y="1415023"/>
              <a:ext cx="746155" cy="0"/>
            </a:xfrm>
            <a:prstGeom prst="line">
              <a:avLst/>
            </a:prstGeom>
            <a:ln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/>
            <p:cNvGrpSpPr/>
            <p:nvPr/>
          </p:nvGrpSpPr>
          <p:grpSpPr>
            <a:xfrm>
              <a:off x="684797" y="810054"/>
              <a:ext cx="2107083" cy="1623787"/>
              <a:chOff x="580572" y="680357"/>
              <a:chExt cx="4231341" cy="1623787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580572" y="680357"/>
                <a:ext cx="4231341" cy="1623787"/>
                <a:chOff x="580572" y="680357"/>
                <a:chExt cx="4231341" cy="1623787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580572" y="2081894"/>
                  <a:ext cx="2676072" cy="22225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" name="Straight Connector 18"/>
                <p:cNvCxnSpPr>
                  <a:endCxn id="18" idx="1"/>
                </p:cNvCxnSpPr>
                <p:nvPr/>
              </p:nvCxnSpPr>
              <p:spPr>
                <a:xfrm flipH="1">
                  <a:off x="580572" y="762000"/>
                  <a:ext cx="1406071" cy="1431019"/>
                </a:xfrm>
                <a:prstGeom prst="line">
                  <a:avLst/>
                </a:prstGeom>
                <a:ln w="12700" cmpd="sng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>
                  <a:endCxn id="18" idx="3"/>
                </p:cNvCxnSpPr>
                <p:nvPr/>
              </p:nvCxnSpPr>
              <p:spPr>
                <a:xfrm>
                  <a:off x="1986643" y="762000"/>
                  <a:ext cx="1270001" cy="1431019"/>
                </a:xfrm>
                <a:prstGeom prst="line">
                  <a:avLst/>
                </a:prstGeom>
                <a:ln w="12700" cmpd="sng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2304144" y="680357"/>
                  <a:ext cx="250776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i="1" baseline="30000" dirty="0" smtClean="0">
                      <a:latin typeface="Times New Roman"/>
                      <a:cs typeface="Times New Roman"/>
                    </a:rPr>
                    <a:t>55</a:t>
                  </a:r>
                  <a:r>
                    <a:rPr lang="en-US" sz="1600" i="1" dirty="0" smtClean="0">
                      <a:latin typeface="Times New Roman"/>
                      <a:cs typeface="Times New Roman"/>
                    </a:rPr>
                    <a:t>Fe 5.9 keV</a:t>
                  </a:r>
                  <a:endParaRPr lang="en-US" sz="1600" i="1" baseline="30000" dirty="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17" name="Oval 16"/>
              <p:cNvSpPr/>
              <p:nvPr/>
            </p:nvSpPr>
            <p:spPr>
              <a:xfrm>
                <a:off x="1885597" y="730249"/>
                <a:ext cx="202090" cy="45719"/>
              </a:xfrm>
              <a:prstGeom prst="ellipse">
                <a:avLst/>
              </a:prstGeom>
              <a:solidFill>
                <a:srgbClr val="FF66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1822095" y="1172166"/>
              <a:ext cx="7876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latin typeface="Times New Roman"/>
                  <a:cs typeface="Times New Roman"/>
                </a:rPr>
                <a:t>MASK</a:t>
              </a:r>
              <a:endParaRPr lang="en-US" sz="1600" i="1" dirty="0">
                <a:latin typeface="Times New Roman"/>
                <a:cs typeface="Times New Roman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68657" y="1122635"/>
            <a:ext cx="3691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MASK WITH 1 mm </a:t>
            </a:r>
            <a:r>
              <a:rPr lang="en-US" sz="1600" dirty="0" err="1" smtClean="0">
                <a:latin typeface="Times New Roman"/>
                <a:cs typeface="Times New Roman"/>
              </a:rPr>
              <a:t>Ø</a:t>
            </a:r>
            <a:r>
              <a:rPr lang="en-US" sz="1600" dirty="0" smtClean="0">
                <a:latin typeface="Times New Roman"/>
                <a:cs typeface="Times New Roman"/>
              </a:rPr>
              <a:t> HOLES PATTERN 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36782" y="2589944"/>
            <a:ext cx="2403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UNIFORM DRIFT FIELD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47189" y="2549563"/>
            <a:ext cx="222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RADIAL DRIFT FIELD</a:t>
            </a:r>
            <a:endParaRPr lang="en-US" sz="1600" dirty="0">
              <a:latin typeface="Times New Roman"/>
              <a:cs typeface="Times New Roman"/>
            </a:endParaRPr>
          </a:p>
        </p:txBody>
      </p:sp>
      <p:pic>
        <p:nvPicPr>
          <p:cNvPr id="6" name="Picture 5" descr="holePatternComparison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719" y="2928498"/>
            <a:ext cx="8005867" cy="3105943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187254" y="4886224"/>
            <a:ext cx="89504" cy="973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93900" y="6052065"/>
            <a:ext cx="316638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F. Sauli, MPGD Workshop (</a:t>
            </a:r>
            <a:r>
              <a:rPr lang="en-US" sz="1400" i="1" dirty="0" err="1" smtClean="0"/>
              <a:t>Aveiro</a:t>
            </a:r>
            <a:r>
              <a:rPr lang="en-US" sz="1400" i="1" dirty="0"/>
              <a:t> </a:t>
            </a:r>
            <a:r>
              <a:rPr lang="en-US" sz="1400" i="1" dirty="0" smtClean="0"/>
              <a:t>2016)</a:t>
            </a:r>
            <a:endParaRPr lang="en-US" sz="1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219725" y="5406667"/>
            <a:ext cx="640620" cy="978776"/>
            <a:chOff x="426226" y="4126825"/>
            <a:chExt cx="640620" cy="978776"/>
          </a:xfrm>
        </p:grpSpPr>
        <p:pic>
          <p:nvPicPr>
            <p:cNvPr id="23" name="Picture 22" descr="colorgemfieldGDD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3049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386" y="115032"/>
            <a:ext cx="5792192" cy="420151"/>
          </a:xfrm>
        </p:spPr>
        <p:txBody>
          <a:bodyPr/>
          <a:lstStyle/>
          <a:p>
            <a:pPr algn="ctr"/>
            <a:r>
              <a:rPr lang="en-US" b="1" dirty="0" smtClean="0"/>
              <a:t>PLANISPHERICAL GEM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0187" y="703249"/>
            <a:ext cx="7084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FLUORESCENCE IMAGE OF A COPPER MESH 1mm STRIPS AT 5 mm PITCH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351002" y="5876719"/>
            <a:ext cx="2498534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Florian </a:t>
            </a:r>
            <a:r>
              <a:rPr lang="en-US" sz="1400" i="1" dirty="0" err="1" smtClean="0"/>
              <a:t>Brunbauer</a:t>
            </a:r>
            <a:r>
              <a:rPr lang="en-US" sz="1400" i="1" dirty="0" smtClean="0"/>
              <a:t>, October 20</a:t>
            </a:r>
            <a:endParaRPr lang="en-US" sz="1400" i="1" dirty="0"/>
          </a:p>
        </p:txBody>
      </p:sp>
      <p:pic>
        <p:nvPicPr>
          <p:cNvPr id="8" name="Picture 7" descr="averagedBlackSubtractedDevidedByWhit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817" y="3541062"/>
            <a:ext cx="3412757" cy="2793179"/>
          </a:xfrm>
          <a:prstGeom prst="rect">
            <a:avLst/>
          </a:prstGeom>
        </p:spPr>
      </p:pic>
      <p:pic>
        <p:nvPicPr>
          <p:cNvPr id="9" name="Picture 8" descr="averagedBlackSubtractedDevidedByWhite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026" y="4554210"/>
            <a:ext cx="2861" cy="2342"/>
          </a:xfrm>
          <a:prstGeom prst="rect">
            <a:avLst/>
          </a:prstGeom>
        </p:spPr>
      </p:pic>
      <p:pic>
        <p:nvPicPr>
          <p:cNvPr id="11" name="Picture 10" descr="averagedBlackSubtractedDevidedByWhit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673" y="1468307"/>
            <a:ext cx="3412757" cy="2793179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8170846" y="5381066"/>
            <a:ext cx="640620" cy="978776"/>
            <a:chOff x="426226" y="4126825"/>
            <a:chExt cx="640620" cy="978776"/>
          </a:xfrm>
        </p:grpSpPr>
        <p:pic>
          <p:nvPicPr>
            <p:cNvPr id="32" name="Picture 31" descr="colorgemfieldGDD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1" y="4126825"/>
              <a:ext cx="556019" cy="953175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426226" y="4767047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GDD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133489" y="1196575"/>
            <a:ext cx="3167356" cy="1978136"/>
            <a:chOff x="1133489" y="1196575"/>
            <a:chExt cx="3167356" cy="1978136"/>
          </a:xfrm>
        </p:grpSpPr>
        <p:grpSp>
          <p:nvGrpSpPr>
            <p:cNvPr id="84" name="Group 83"/>
            <p:cNvGrpSpPr/>
            <p:nvPr/>
          </p:nvGrpSpPr>
          <p:grpSpPr>
            <a:xfrm>
              <a:off x="2767819" y="1350765"/>
              <a:ext cx="1533026" cy="1823946"/>
              <a:chOff x="1495949" y="1314438"/>
              <a:chExt cx="1533026" cy="1823946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1495949" y="2410092"/>
                <a:ext cx="1271870" cy="6698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kern="1200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H="1">
                <a:off x="1579759" y="1443219"/>
                <a:ext cx="844222" cy="1532032"/>
              </a:xfrm>
              <a:prstGeom prst="line">
                <a:avLst/>
              </a:prstGeom>
              <a:ln w="19050" cmpd="sng">
                <a:solidFill>
                  <a:srgbClr val="0000FF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2131884" y="1911076"/>
                <a:ext cx="0" cy="1227308"/>
              </a:xfrm>
              <a:prstGeom prst="line">
                <a:avLst/>
              </a:prstGeom>
              <a:ln w="19050" cmpd="sng">
                <a:solidFill>
                  <a:schemeClr val="bg1">
                    <a:lumMod val="6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1495949" y="3028688"/>
                <a:ext cx="1271870" cy="0"/>
              </a:xfrm>
              <a:prstGeom prst="line">
                <a:avLst/>
              </a:prstGeom>
              <a:ln w="19050" cmpd="sng">
                <a:solidFill>
                  <a:srgbClr val="595959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1544310" y="1870604"/>
                <a:ext cx="587574" cy="0"/>
              </a:xfrm>
              <a:prstGeom prst="line">
                <a:avLst/>
              </a:prstGeom>
              <a:ln w="571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2297458" y="1879588"/>
                <a:ext cx="587574" cy="0"/>
              </a:xfrm>
              <a:prstGeom prst="line">
                <a:avLst/>
              </a:prstGeom>
              <a:ln w="571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" name="Group 70"/>
              <p:cNvGrpSpPr/>
              <p:nvPr/>
            </p:nvGrpSpPr>
            <p:grpSpPr>
              <a:xfrm rot="1575479">
                <a:off x="1804200" y="1314438"/>
                <a:ext cx="1224775" cy="147688"/>
                <a:chOff x="3164978" y="1259552"/>
                <a:chExt cx="1694330" cy="204309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>
                  <a:off x="3164978" y="1458405"/>
                  <a:ext cx="108000" cy="0"/>
                </a:xfrm>
                <a:prstGeom prst="line">
                  <a:avLst/>
                </a:prstGeom>
                <a:ln w="57150" cmpd="sng"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Rectangle 64"/>
                <p:cNvSpPr/>
                <p:nvPr/>
              </p:nvSpPr>
              <p:spPr>
                <a:xfrm>
                  <a:off x="3164978" y="1259552"/>
                  <a:ext cx="1694330" cy="18366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3579753" y="1463861"/>
                  <a:ext cx="108000" cy="0"/>
                </a:xfrm>
                <a:prstGeom prst="line">
                  <a:avLst/>
                </a:prstGeom>
                <a:ln w="57150" cmpd="sng"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3963043" y="1458821"/>
                  <a:ext cx="108000" cy="0"/>
                </a:xfrm>
                <a:prstGeom prst="line">
                  <a:avLst/>
                </a:prstGeom>
                <a:ln w="57150" cmpd="sng"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4356828" y="1453781"/>
                  <a:ext cx="108000" cy="0"/>
                </a:xfrm>
                <a:prstGeom prst="line">
                  <a:avLst/>
                </a:prstGeom>
                <a:ln w="57150" cmpd="sng"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4725881" y="1449394"/>
                  <a:ext cx="108000" cy="0"/>
                </a:xfrm>
                <a:prstGeom prst="line">
                  <a:avLst/>
                </a:prstGeom>
                <a:ln w="57150" cmpd="sng">
                  <a:solidFill>
                    <a:srgbClr val="26262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7" name="Straight Connector 76"/>
              <p:cNvCxnSpPr/>
              <p:nvPr/>
            </p:nvCxnSpPr>
            <p:spPr>
              <a:xfrm>
                <a:off x="2173625" y="1350765"/>
                <a:ext cx="180074" cy="1624486"/>
              </a:xfrm>
              <a:prstGeom prst="line">
                <a:avLst/>
              </a:prstGeom>
              <a:ln w="19050" cmpd="sng">
                <a:solidFill>
                  <a:srgbClr val="0000FF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>
                <a:stCxn id="65" idx="2"/>
              </p:cNvCxnSpPr>
              <p:nvPr/>
            </p:nvCxnSpPr>
            <p:spPr>
              <a:xfrm flipH="1">
                <a:off x="1836466" y="1441125"/>
                <a:ext cx="554054" cy="1434853"/>
              </a:xfrm>
              <a:prstGeom prst="line">
                <a:avLst/>
              </a:prstGeom>
              <a:ln w="19050" cmpd="sng">
                <a:solidFill>
                  <a:srgbClr val="0000FF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" name="Freeform 84"/>
            <p:cNvSpPr/>
            <p:nvPr/>
          </p:nvSpPr>
          <p:spPr>
            <a:xfrm>
              <a:off x="1133489" y="1196575"/>
              <a:ext cx="3064617" cy="913175"/>
            </a:xfrm>
            <a:custGeom>
              <a:avLst/>
              <a:gdLst>
                <a:gd name="connsiteX0" fmla="*/ 1878652 w 3064617"/>
                <a:gd name="connsiteY0" fmla="*/ 52481 h 913175"/>
                <a:gd name="connsiteX1" fmla="*/ 0 w 3064617"/>
                <a:gd name="connsiteY1" fmla="*/ 913175 h 913175"/>
                <a:gd name="connsiteX2" fmla="*/ 3064617 w 3064617"/>
                <a:gd name="connsiteY2" fmla="*/ 545806 h 913175"/>
                <a:gd name="connsiteX3" fmla="*/ 1920633 w 3064617"/>
                <a:gd name="connsiteY3" fmla="*/ 0 h 91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64617" h="913175">
                  <a:moveTo>
                    <a:pt x="1878652" y="52481"/>
                  </a:moveTo>
                  <a:lnTo>
                    <a:pt x="0" y="913175"/>
                  </a:lnTo>
                  <a:lnTo>
                    <a:pt x="3064617" y="545806"/>
                  </a:lnTo>
                  <a:lnTo>
                    <a:pt x="1920633" y="0"/>
                  </a:lnTo>
                </a:path>
              </a:pathLst>
            </a:custGeom>
            <a:solidFill>
              <a:schemeClr val="bg1">
                <a:lumMod val="75000"/>
                <a:alpha val="38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300187" y="1302142"/>
            <a:ext cx="13912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X-RAY TUBE</a:t>
            </a:r>
          </a:p>
          <a:p>
            <a:r>
              <a:rPr lang="en-US" sz="1600" dirty="0" smtClean="0"/>
              <a:t>20 keV</a:t>
            </a:r>
            <a:endParaRPr lang="en-US" sz="1600" dirty="0"/>
          </a:p>
        </p:txBody>
      </p:sp>
      <p:sp>
        <p:nvSpPr>
          <p:cNvPr id="88" name="Rectangle 87"/>
          <p:cNvSpPr/>
          <p:nvPr/>
        </p:nvSpPr>
        <p:spPr>
          <a:xfrm rot="20552253">
            <a:off x="389351" y="2100398"/>
            <a:ext cx="745164" cy="262406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29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229" y="111509"/>
            <a:ext cx="5940848" cy="420151"/>
          </a:xfrm>
        </p:spPr>
        <p:txBody>
          <a:bodyPr/>
          <a:lstStyle/>
          <a:p>
            <a:pPr algn="ctr"/>
            <a:r>
              <a:rPr lang="en-US" b="1" dirty="0" smtClean="0"/>
              <a:t>AND IF YOU WISH TO KNOW MORE.....</a:t>
            </a:r>
            <a:endParaRPr lang="en-US" b="1" dirty="0"/>
          </a:p>
        </p:txBody>
      </p:sp>
      <p:pic>
        <p:nvPicPr>
          <p:cNvPr id="14" name="Picture 13" descr="Book cov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7247" y="761999"/>
            <a:ext cx="3400787" cy="5256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460" y="761999"/>
            <a:ext cx="4757616" cy="2735823"/>
          </a:xfrm>
          <a:prstGeom prst="rect">
            <a:avLst/>
          </a:prstGeom>
        </p:spPr>
      </p:pic>
      <p:pic>
        <p:nvPicPr>
          <p:cNvPr id="4" name="Picture 3" descr="DD E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460" y="3592169"/>
            <a:ext cx="3402361" cy="25801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90142" y="3881752"/>
            <a:ext cx="5015515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Thanks for your attention!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932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63" y="63500"/>
            <a:ext cx="8229600" cy="420151"/>
          </a:xfrm>
        </p:spPr>
        <p:txBody>
          <a:bodyPr/>
          <a:lstStyle/>
          <a:p>
            <a:pPr algn="ctr"/>
            <a:r>
              <a:rPr lang="en-US" b="1" dirty="0" smtClean="0"/>
              <a:t>1996: MSC+µVIAS =&gt; GEM</a:t>
            </a:r>
            <a:endParaRPr lang="en-US" b="1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30781" y="6010278"/>
            <a:ext cx="3802803" cy="307777"/>
          </a:xfrm>
          <a:prstGeom prst="rect">
            <a:avLst/>
          </a:prstGeom>
          <a:solidFill>
            <a:srgbClr val="EBF1DE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sz="1400" i="1" kern="1200" dirty="0">
                <a:cs typeface="Times"/>
              </a:rPr>
              <a:t>F. Sauli, </a:t>
            </a:r>
            <a:r>
              <a:rPr lang="en-US" sz="1400" i="1" kern="1200" dirty="0" err="1" smtClean="0">
                <a:cs typeface="Times"/>
              </a:rPr>
              <a:t>Nucl</a:t>
            </a:r>
            <a:r>
              <a:rPr lang="en-US" sz="1400" i="1" kern="1200" dirty="0" smtClean="0">
                <a:cs typeface="Times"/>
              </a:rPr>
              <a:t>. Instr. and Meth. A386</a:t>
            </a:r>
            <a:r>
              <a:rPr lang="en-US" sz="1400" i="1" kern="1200" dirty="0">
                <a:cs typeface="Times"/>
              </a:rPr>
              <a:t>(1997)531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470400" y="1548179"/>
            <a:ext cx="4050029" cy="1833746"/>
            <a:chOff x="521971" y="2262505"/>
            <a:chExt cx="4050029" cy="183374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59300" y="3416300"/>
              <a:ext cx="12700" cy="127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59300" y="3416300"/>
              <a:ext cx="12700" cy="12700"/>
            </a:xfrm>
            <a:prstGeom prst="rect">
              <a:avLst/>
            </a:prstGeom>
          </p:spPr>
        </p:pic>
        <p:pic>
          <p:nvPicPr>
            <p:cNvPr id="15" name="Picture 14" descr="gemfield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971" y="2262505"/>
              <a:ext cx="2007870" cy="1833746"/>
            </a:xfrm>
            <a:prstGeom prst="rect">
              <a:avLst/>
            </a:prstGeom>
          </p:spPr>
        </p:pic>
        <p:pic>
          <p:nvPicPr>
            <p:cNvPr id="52" name="Picture 51" descr="gemfield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3490" y="2262505"/>
              <a:ext cx="2007870" cy="1833746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5487793" y="1759536"/>
            <a:ext cx="913552" cy="1085004"/>
            <a:chOff x="1548978" y="2582769"/>
            <a:chExt cx="913552" cy="1833746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548978" y="2582769"/>
              <a:ext cx="461496" cy="919189"/>
            </a:xfrm>
            <a:custGeom>
              <a:avLst/>
              <a:gdLst>
                <a:gd name="T0" fmla="*/ 395 w 440"/>
                <a:gd name="T1" fmla="*/ 55 h 658"/>
                <a:gd name="T2" fmla="*/ 379 w 440"/>
                <a:gd name="T3" fmla="*/ 87 h 658"/>
                <a:gd name="T4" fmla="*/ 359 w 440"/>
                <a:gd name="T5" fmla="*/ 163 h 658"/>
                <a:gd name="T6" fmla="*/ 347 w 440"/>
                <a:gd name="T7" fmla="*/ 263 h 658"/>
                <a:gd name="T8" fmla="*/ 323 w 440"/>
                <a:gd name="T9" fmla="*/ 367 h 658"/>
                <a:gd name="T10" fmla="*/ 287 w 440"/>
                <a:gd name="T11" fmla="*/ 455 h 658"/>
                <a:gd name="T12" fmla="*/ 231 w 440"/>
                <a:gd name="T13" fmla="*/ 531 h 658"/>
                <a:gd name="T14" fmla="*/ 171 w 440"/>
                <a:gd name="T15" fmla="*/ 543 h 658"/>
                <a:gd name="T16" fmla="*/ 19 w 440"/>
                <a:gd name="T17" fmla="*/ 543 h 658"/>
                <a:gd name="T18" fmla="*/ 59 w 440"/>
                <a:gd name="T19" fmla="*/ 623 h 658"/>
                <a:gd name="T20" fmla="*/ 223 w 440"/>
                <a:gd name="T21" fmla="*/ 651 h 658"/>
                <a:gd name="T22" fmla="*/ 327 w 440"/>
                <a:gd name="T23" fmla="*/ 579 h 658"/>
                <a:gd name="T24" fmla="*/ 395 w 440"/>
                <a:gd name="T25" fmla="*/ 439 h 658"/>
                <a:gd name="T26" fmla="*/ 427 w 440"/>
                <a:gd name="T27" fmla="*/ 279 h 658"/>
                <a:gd name="T28" fmla="*/ 439 w 440"/>
                <a:gd name="T29" fmla="*/ 143 h 658"/>
                <a:gd name="T30" fmla="*/ 435 w 440"/>
                <a:gd name="T31" fmla="*/ 31 h 658"/>
                <a:gd name="T32" fmla="*/ 419 w 440"/>
                <a:gd name="T33" fmla="*/ 7 h 658"/>
                <a:gd name="T34" fmla="*/ 395 w 440"/>
                <a:gd name="T35" fmla="*/ 55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0" h="658">
                  <a:moveTo>
                    <a:pt x="395" y="55"/>
                  </a:moveTo>
                  <a:cubicBezTo>
                    <a:pt x="388" y="68"/>
                    <a:pt x="385" y="69"/>
                    <a:pt x="379" y="87"/>
                  </a:cubicBezTo>
                  <a:cubicBezTo>
                    <a:pt x="373" y="105"/>
                    <a:pt x="364" y="134"/>
                    <a:pt x="359" y="163"/>
                  </a:cubicBezTo>
                  <a:cubicBezTo>
                    <a:pt x="354" y="192"/>
                    <a:pt x="353" y="229"/>
                    <a:pt x="347" y="263"/>
                  </a:cubicBezTo>
                  <a:cubicBezTo>
                    <a:pt x="341" y="297"/>
                    <a:pt x="333" y="335"/>
                    <a:pt x="323" y="367"/>
                  </a:cubicBezTo>
                  <a:cubicBezTo>
                    <a:pt x="313" y="399"/>
                    <a:pt x="302" y="428"/>
                    <a:pt x="287" y="455"/>
                  </a:cubicBezTo>
                  <a:cubicBezTo>
                    <a:pt x="272" y="482"/>
                    <a:pt x="250" y="516"/>
                    <a:pt x="231" y="531"/>
                  </a:cubicBezTo>
                  <a:cubicBezTo>
                    <a:pt x="212" y="546"/>
                    <a:pt x="206" y="541"/>
                    <a:pt x="171" y="543"/>
                  </a:cubicBezTo>
                  <a:cubicBezTo>
                    <a:pt x="136" y="545"/>
                    <a:pt x="38" y="530"/>
                    <a:pt x="19" y="543"/>
                  </a:cubicBezTo>
                  <a:cubicBezTo>
                    <a:pt x="0" y="556"/>
                    <a:pt x="25" y="605"/>
                    <a:pt x="59" y="623"/>
                  </a:cubicBezTo>
                  <a:cubicBezTo>
                    <a:pt x="93" y="641"/>
                    <a:pt x="178" y="658"/>
                    <a:pt x="223" y="651"/>
                  </a:cubicBezTo>
                  <a:cubicBezTo>
                    <a:pt x="268" y="644"/>
                    <a:pt x="298" y="614"/>
                    <a:pt x="327" y="579"/>
                  </a:cubicBezTo>
                  <a:cubicBezTo>
                    <a:pt x="356" y="544"/>
                    <a:pt x="378" y="489"/>
                    <a:pt x="395" y="439"/>
                  </a:cubicBezTo>
                  <a:cubicBezTo>
                    <a:pt x="412" y="389"/>
                    <a:pt x="420" y="328"/>
                    <a:pt x="427" y="279"/>
                  </a:cubicBezTo>
                  <a:cubicBezTo>
                    <a:pt x="434" y="230"/>
                    <a:pt x="438" y="184"/>
                    <a:pt x="439" y="143"/>
                  </a:cubicBezTo>
                  <a:cubicBezTo>
                    <a:pt x="440" y="102"/>
                    <a:pt x="438" y="54"/>
                    <a:pt x="435" y="31"/>
                  </a:cubicBezTo>
                  <a:cubicBezTo>
                    <a:pt x="432" y="8"/>
                    <a:pt x="426" y="0"/>
                    <a:pt x="419" y="7"/>
                  </a:cubicBezTo>
                  <a:cubicBezTo>
                    <a:pt x="412" y="14"/>
                    <a:pt x="402" y="42"/>
                    <a:pt x="395" y="55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accent1">
                    <a:alpha val="42000"/>
                  </a:schemeClr>
                </a:gs>
                <a:gs pos="100000">
                  <a:srgbClr val="0D21FF">
                    <a:alpha val="42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 flipH="1">
              <a:off x="2006278" y="2582769"/>
              <a:ext cx="456252" cy="904901"/>
            </a:xfrm>
            <a:custGeom>
              <a:avLst/>
              <a:gdLst>
                <a:gd name="T0" fmla="*/ 395 w 440"/>
                <a:gd name="T1" fmla="*/ 55 h 658"/>
                <a:gd name="T2" fmla="*/ 379 w 440"/>
                <a:gd name="T3" fmla="*/ 87 h 658"/>
                <a:gd name="T4" fmla="*/ 359 w 440"/>
                <a:gd name="T5" fmla="*/ 163 h 658"/>
                <a:gd name="T6" fmla="*/ 347 w 440"/>
                <a:gd name="T7" fmla="*/ 263 h 658"/>
                <a:gd name="T8" fmla="*/ 323 w 440"/>
                <a:gd name="T9" fmla="*/ 367 h 658"/>
                <a:gd name="T10" fmla="*/ 287 w 440"/>
                <a:gd name="T11" fmla="*/ 455 h 658"/>
                <a:gd name="T12" fmla="*/ 231 w 440"/>
                <a:gd name="T13" fmla="*/ 531 h 658"/>
                <a:gd name="T14" fmla="*/ 171 w 440"/>
                <a:gd name="T15" fmla="*/ 543 h 658"/>
                <a:gd name="T16" fmla="*/ 19 w 440"/>
                <a:gd name="T17" fmla="*/ 543 h 658"/>
                <a:gd name="T18" fmla="*/ 59 w 440"/>
                <a:gd name="T19" fmla="*/ 623 h 658"/>
                <a:gd name="T20" fmla="*/ 223 w 440"/>
                <a:gd name="T21" fmla="*/ 651 h 658"/>
                <a:gd name="T22" fmla="*/ 327 w 440"/>
                <a:gd name="T23" fmla="*/ 579 h 658"/>
                <a:gd name="T24" fmla="*/ 395 w 440"/>
                <a:gd name="T25" fmla="*/ 439 h 658"/>
                <a:gd name="T26" fmla="*/ 427 w 440"/>
                <a:gd name="T27" fmla="*/ 279 h 658"/>
                <a:gd name="T28" fmla="*/ 439 w 440"/>
                <a:gd name="T29" fmla="*/ 143 h 658"/>
                <a:gd name="T30" fmla="*/ 435 w 440"/>
                <a:gd name="T31" fmla="*/ 31 h 658"/>
                <a:gd name="T32" fmla="*/ 419 w 440"/>
                <a:gd name="T33" fmla="*/ 7 h 658"/>
                <a:gd name="T34" fmla="*/ 395 w 440"/>
                <a:gd name="T35" fmla="*/ 55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0" h="658">
                  <a:moveTo>
                    <a:pt x="395" y="55"/>
                  </a:moveTo>
                  <a:cubicBezTo>
                    <a:pt x="388" y="68"/>
                    <a:pt x="385" y="69"/>
                    <a:pt x="379" y="87"/>
                  </a:cubicBezTo>
                  <a:cubicBezTo>
                    <a:pt x="373" y="105"/>
                    <a:pt x="364" y="134"/>
                    <a:pt x="359" y="163"/>
                  </a:cubicBezTo>
                  <a:cubicBezTo>
                    <a:pt x="354" y="192"/>
                    <a:pt x="353" y="229"/>
                    <a:pt x="347" y="263"/>
                  </a:cubicBezTo>
                  <a:cubicBezTo>
                    <a:pt x="341" y="297"/>
                    <a:pt x="333" y="335"/>
                    <a:pt x="323" y="367"/>
                  </a:cubicBezTo>
                  <a:cubicBezTo>
                    <a:pt x="313" y="399"/>
                    <a:pt x="302" y="428"/>
                    <a:pt x="287" y="455"/>
                  </a:cubicBezTo>
                  <a:cubicBezTo>
                    <a:pt x="272" y="482"/>
                    <a:pt x="250" y="516"/>
                    <a:pt x="231" y="531"/>
                  </a:cubicBezTo>
                  <a:cubicBezTo>
                    <a:pt x="212" y="546"/>
                    <a:pt x="206" y="541"/>
                    <a:pt x="171" y="543"/>
                  </a:cubicBezTo>
                  <a:cubicBezTo>
                    <a:pt x="136" y="545"/>
                    <a:pt x="38" y="530"/>
                    <a:pt x="19" y="543"/>
                  </a:cubicBezTo>
                  <a:cubicBezTo>
                    <a:pt x="0" y="556"/>
                    <a:pt x="25" y="605"/>
                    <a:pt x="59" y="623"/>
                  </a:cubicBezTo>
                  <a:cubicBezTo>
                    <a:pt x="93" y="641"/>
                    <a:pt x="178" y="658"/>
                    <a:pt x="223" y="651"/>
                  </a:cubicBezTo>
                  <a:cubicBezTo>
                    <a:pt x="268" y="644"/>
                    <a:pt x="298" y="614"/>
                    <a:pt x="327" y="579"/>
                  </a:cubicBezTo>
                  <a:cubicBezTo>
                    <a:pt x="356" y="544"/>
                    <a:pt x="378" y="489"/>
                    <a:pt x="395" y="439"/>
                  </a:cubicBezTo>
                  <a:cubicBezTo>
                    <a:pt x="412" y="389"/>
                    <a:pt x="420" y="328"/>
                    <a:pt x="427" y="279"/>
                  </a:cubicBezTo>
                  <a:cubicBezTo>
                    <a:pt x="434" y="230"/>
                    <a:pt x="438" y="184"/>
                    <a:pt x="439" y="143"/>
                  </a:cubicBezTo>
                  <a:cubicBezTo>
                    <a:pt x="440" y="102"/>
                    <a:pt x="438" y="54"/>
                    <a:pt x="435" y="31"/>
                  </a:cubicBezTo>
                  <a:cubicBezTo>
                    <a:pt x="432" y="8"/>
                    <a:pt x="426" y="0"/>
                    <a:pt x="419" y="7"/>
                  </a:cubicBezTo>
                  <a:cubicBezTo>
                    <a:pt x="412" y="14"/>
                    <a:pt x="402" y="42"/>
                    <a:pt x="395" y="55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accent1">
                    <a:alpha val="35000"/>
                  </a:schemeClr>
                </a:gs>
                <a:gs pos="100000">
                  <a:srgbClr val="0D21FF">
                    <a:alpha val="35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1590169" y="2582769"/>
              <a:ext cx="782445" cy="1833746"/>
            </a:xfrm>
            <a:custGeom>
              <a:avLst/>
              <a:gdLst>
                <a:gd name="T0" fmla="*/ 329 w 746"/>
                <a:gd name="T1" fmla="*/ 62 h 1035"/>
                <a:gd name="T2" fmla="*/ 333 w 746"/>
                <a:gd name="T3" fmla="*/ 86 h 1035"/>
                <a:gd name="T4" fmla="*/ 365 w 746"/>
                <a:gd name="T5" fmla="*/ 18 h 1035"/>
                <a:gd name="T6" fmla="*/ 405 w 746"/>
                <a:gd name="T7" fmla="*/ 30 h 1035"/>
                <a:gd name="T8" fmla="*/ 449 w 746"/>
                <a:gd name="T9" fmla="*/ 198 h 1035"/>
                <a:gd name="T10" fmla="*/ 465 w 746"/>
                <a:gd name="T11" fmla="*/ 394 h 1035"/>
                <a:gd name="T12" fmla="*/ 481 w 746"/>
                <a:gd name="T13" fmla="*/ 554 h 1035"/>
                <a:gd name="T14" fmla="*/ 525 w 746"/>
                <a:gd name="T15" fmla="*/ 670 h 1035"/>
                <a:gd name="T16" fmla="*/ 625 w 746"/>
                <a:gd name="T17" fmla="*/ 762 h 1035"/>
                <a:gd name="T18" fmla="*/ 697 w 746"/>
                <a:gd name="T19" fmla="*/ 898 h 1035"/>
                <a:gd name="T20" fmla="*/ 701 w 746"/>
                <a:gd name="T21" fmla="*/ 1010 h 1035"/>
                <a:gd name="T22" fmla="*/ 425 w 746"/>
                <a:gd name="T23" fmla="*/ 1034 h 1035"/>
                <a:gd name="T24" fmla="*/ 69 w 746"/>
                <a:gd name="T25" fmla="*/ 1006 h 1035"/>
                <a:gd name="T26" fmla="*/ 9 w 746"/>
                <a:gd name="T27" fmla="*/ 970 h 1035"/>
                <a:gd name="T28" fmla="*/ 45 w 746"/>
                <a:gd name="T29" fmla="*/ 866 h 1035"/>
                <a:gd name="T30" fmla="*/ 133 w 746"/>
                <a:gd name="T31" fmla="*/ 770 h 1035"/>
                <a:gd name="T32" fmla="*/ 241 w 746"/>
                <a:gd name="T33" fmla="*/ 642 h 1035"/>
                <a:gd name="T34" fmla="*/ 325 w 746"/>
                <a:gd name="T35" fmla="*/ 478 h 1035"/>
                <a:gd name="T36" fmla="*/ 345 w 746"/>
                <a:gd name="T37" fmla="*/ 270 h 1035"/>
                <a:gd name="T38" fmla="*/ 357 w 746"/>
                <a:gd name="T39" fmla="*/ 142 h 1035"/>
                <a:gd name="T40" fmla="*/ 329 w 746"/>
                <a:gd name="T41" fmla="*/ 62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6" h="1035">
                  <a:moveTo>
                    <a:pt x="329" y="62"/>
                  </a:moveTo>
                  <a:lnTo>
                    <a:pt x="333" y="86"/>
                  </a:lnTo>
                  <a:cubicBezTo>
                    <a:pt x="339" y="79"/>
                    <a:pt x="353" y="27"/>
                    <a:pt x="365" y="18"/>
                  </a:cubicBezTo>
                  <a:cubicBezTo>
                    <a:pt x="377" y="9"/>
                    <a:pt x="391" y="0"/>
                    <a:pt x="405" y="30"/>
                  </a:cubicBezTo>
                  <a:cubicBezTo>
                    <a:pt x="419" y="60"/>
                    <a:pt x="439" y="137"/>
                    <a:pt x="449" y="198"/>
                  </a:cubicBezTo>
                  <a:cubicBezTo>
                    <a:pt x="459" y="259"/>
                    <a:pt x="460" y="335"/>
                    <a:pt x="465" y="394"/>
                  </a:cubicBezTo>
                  <a:cubicBezTo>
                    <a:pt x="470" y="453"/>
                    <a:pt x="471" y="508"/>
                    <a:pt x="481" y="554"/>
                  </a:cubicBezTo>
                  <a:cubicBezTo>
                    <a:pt x="491" y="600"/>
                    <a:pt x="501" y="635"/>
                    <a:pt x="525" y="670"/>
                  </a:cubicBezTo>
                  <a:cubicBezTo>
                    <a:pt x="549" y="705"/>
                    <a:pt x="596" y="724"/>
                    <a:pt x="625" y="762"/>
                  </a:cubicBezTo>
                  <a:cubicBezTo>
                    <a:pt x="654" y="800"/>
                    <a:pt x="684" y="857"/>
                    <a:pt x="697" y="898"/>
                  </a:cubicBezTo>
                  <a:cubicBezTo>
                    <a:pt x="710" y="939"/>
                    <a:pt x="746" y="987"/>
                    <a:pt x="701" y="1010"/>
                  </a:cubicBezTo>
                  <a:cubicBezTo>
                    <a:pt x="656" y="1033"/>
                    <a:pt x="530" y="1035"/>
                    <a:pt x="425" y="1034"/>
                  </a:cubicBezTo>
                  <a:cubicBezTo>
                    <a:pt x="320" y="1033"/>
                    <a:pt x="138" y="1017"/>
                    <a:pt x="69" y="1006"/>
                  </a:cubicBezTo>
                  <a:cubicBezTo>
                    <a:pt x="0" y="995"/>
                    <a:pt x="13" y="993"/>
                    <a:pt x="9" y="970"/>
                  </a:cubicBezTo>
                  <a:cubicBezTo>
                    <a:pt x="5" y="947"/>
                    <a:pt x="24" y="899"/>
                    <a:pt x="45" y="866"/>
                  </a:cubicBezTo>
                  <a:cubicBezTo>
                    <a:pt x="66" y="833"/>
                    <a:pt x="100" y="807"/>
                    <a:pt x="133" y="770"/>
                  </a:cubicBezTo>
                  <a:cubicBezTo>
                    <a:pt x="166" y="733"/>
                    <a:pt x="209" y="691"/>
                    <a:pt x="241" y="642"/>
                  </a:cubicBezTo>
                  <a:cubicBezTo>
                    <a:pt x="273" y="593"/>
                    <a:pt x="308" y="540"/>
                    <a:pt x="325" y="478"/>
                  </a:cubicBezTo>
                  <a:cubicBezTo>
                    <a:pt x="342" y="416"/>
                    <a:pt x="340" y="326"/>
                    <a:pt x="345" y="270"/>
                  </a:cubicBezTo>
                  <a:cubicBezTo>
                    <a:pt x="350" y="214"/>
                    <a:pt x="356" y="177"/>
                    <a:pt x="357" y="142"/>
                  </a:cubicBezTo>
                  <a:cubicBezTo>
                    <a:pt x="358" y="107"/>
                    <a:pt x="353" y="82"/>
                    <a:pt x="329" y="62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accent1">
                    <a:alpha val="50000"/>
                  </a:schemeClr>
                </a:gs>
                <a:gs pos="100000">
                  <a:srgbClr val="0D21FF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kern="1200"/>
            </a:p>
          </p:txBody>
        </p:sp>
      </p:grpSp>
      <p:sp>
        <p:nvSpPr>
          <p:cNvPr id="22" name="Oval 21"/>
          <p:cNvSpPr/>
          <p:nvPr/>
        </p:nvSpPr>
        <p:spPr>
          <a:xfrm>
            <a:off x="5873494" y="1557133"/>
            <a:ext cx="127084" cy="168087"/>
          </a:xfrm>
          <a:prstGeom prst="ellipse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528984" y="2895080"/>
            <a:ext cx="804614" cy="261765"/>
          </a:xfrm>
          <a:prstGeom prst="ellipse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414055" y="4848760"/>
            <a:ext cx="42674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PRESENTED AT:</a:t>
            </a:r>
          </a:p>
          <a:p>
            <a:r>
              <a:rPr lang="en-US" sz="1600" dirty="0" smtClean="0"/>
              <a:t>IEEE Nuclear Science Symposium &amp; Medical Imaging Conference</a:t>
            </a:r>
          </a:p>
          <a:p>
            <a:r>
              <a:rPr lang="en-US" sz="1600" dirty="0" smtClean="0"/>
              <a:t>Anaheim, CA November 3-9, 1996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624" y="713878"/>
            <a:ext cx="87198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GAS ELECTRON MULTIPLIER (GEM): </a:t>
            </a:r>
          </a:p>
          <a:p>
            <a:r>
              <a:rPr lang="en-US" sz="1600" dirty="0" smtClean="0"/>
              <a:t>100 µm PITCH HOLES ON COPPER-CLAD POLYIMIDE FOIL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163" y="1475929"/>
            <a:ext cx="3721328" cy="28383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376" y="3767404"/>
            <a:ext cx="1201788" cy="92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34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370" y="88093"/>
            <a:ext cx="7114449" cy="420151"/>
          </a:xfrm>
        </p:spPr>
        <p:txBody>
          <a:bodyPr/>
          <a:lstStyle/>
          <a:p>
            <a:pPr algn="ctr"/>
            <a:r>
              <a:rPr lang="en-US" b="1" dirty="0" smtClean="0"/>
              <a:t>GEM MANUFACTURING</a:t>
            </a:r>
            <a:endParaRPr lang="en-US" b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326880" y="2131167"/>
            <a:ext cx="3503145" cy="3172601"/>
            <a:chOff x="452303" y="1569452"/>
            <a:chExt cx="4380163" cy="3966867"/>
          </a:xfrm>
        </p:grpSpPr>
        <p:sp>
          <p:nvSpPr>
            <p:cNvPr id="9" name="Text Box 1039"/>
            <p:cNvSpPr txBox="1">
              <a:spLocks noChangeArrowheads="1"/>
            </p:cNvSpPr>
            <p:nvPr/>
          </p:nvSpPr>
          <p:spPr bwMode="auto">
            <a:xfrm>
              <a:off x="757732" y="1569454"/>
              <a:ext cx="137367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200" b="1" kern="1200" dirty="0"/>
                <a:t>50 µm </a:t>
              </a:r>
              <a:r>
                <a:rPr lang="en-US" sz="1200" b="1" kern="1200" dirty="0" err="1"/>
                <a:t>Kapton</a:t>
              </a:r>
              <a:r>
                <a:rPr lang="en-US" sz="1200" b="1" kern="1200" dirty="0"/>
                <a:t> </a:t>
              </a:r>
              <a:endParaRPr lang="en-US" sz="1200" b="1" kern="1200" dirty="0" smtClean="0"/>
            </a:p>
            <a:p>
              <a:pPr algn="r"/>
              <a:r>
                <a:rPr lang="en-US" sz="1200" b="1" kern="1200" dirty="0" smtClean="0"/>
                <a:t>5 </a:t>
              </a:r>
              <a:r>
                <a:rPr lang="en-US" sz="1200" b="1" kern="1200" dirty="0"/>
                <a:t>µm Cu</a:t>
              </a:r>
            </a:p>
          </p:txBody>
        </p:sp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2257541" y="1569452"/>
              <a:ext cx="2574925" cy="3962398"/>
              <a:chOff x="1186" y="807"/>
              <a:chExt cx="1493" cy="2297"/>
            </a:xfrm>
          </p:grpSpPr>
          <p:pic>
            <p:nvPicPr>
              <p:cNvPr id="11" name="Picture 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6" y="807"/>
                <a:ext cx="1471" cy="2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1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6" y="1163"/>
                <a:ext cx="1493" cy="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13" name="Picture 1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6" y="1745"/>
                <a:ext cx="1488" cy="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14" name="Picture 1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6" y="2101"/>
                <a:ext cx="1482" cy="2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grpSp>
            <p:nvGrpSpPr>
              <p:cNvPr id="15" name="Group 14"/>
              <p:cNvGrpSpPr>
                <a:grpSpLocks/>
              </p:cNvGrpSpPr>
              <p:nvPr/>
            </p:nvGrpSpPr>
            <p:grpSpPr bwMode="auto">
              <a:xfrm>
                <a:off x="1186" y="2427"/>
                <a:ext cx="1482" cy="312"/>
                <a:chOff x="2784" y="3384"/>
                <a:chExt cx="2200" cy="464"/>
              </a:xfrm>
            </p:grpSpPr>
            <p:pic>
              <p:nvPicPr>
                <p:cNvPr id="17" name="Picture 16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84" y="3456"/>
                  <a:ext cx="2200" cy="3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8" name="Picture 17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84" y="3384"/>
                  <a:ext cx="1832" cy="4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16" name="Picture 1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6" y="2893"/>
                <a:ext cx="1482" cy="2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9" name="Text Box 1049"/>
            <p:cNvSpPr txBox="1">
              <a:spLocks noChangeArrowheads="1"/>
            </p:cNvSpPr>
            <p:nvPr/>
          </p:nvSpPr>
          <p:spPr bwMode="auto">
            <a:xfrm>
              <a:off x="1045053" y="3220312"/>
              <a:ext cx="108635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sz="1200" b="1" kern="1200" dirty="0"/>
                <a:t>Metal etching</a:t>
              </a:r>
            </a:p>
          </p:txBody>
        </p:sp>
        <p:sp>
          <p:nvSpPr>
            <p:cNvPr id="20" name="Text Box 1050"/>
            <p:cNvSpPr txBox="1">
              <a:spLocks noChangeArrowheads="1"/>
            </p:cNvSpPr>
            <p:nvPr/>
          </p:nvSpPr>
          <p:spPr bwMode="auto">
            <a:xfrm>
              <a:off x="933543" y="3809415"/>
              <a:ext cx="119786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sz="1200" b="1" kern="1200" dirty="0" err="1"/>
                <a:t>Kapton</a:t>
              </a:r>
              <a:r>
                <a:rPr lang="en-US" sz="1200" b="1" kern="1200" dirty="0"/>
                <a:t> etching</a:t>
              </a:r>
            </a:p>
          </p:txBody>
        </p:sp>
        <p:sp>
          <p:nvSpPr>
            <p:cNvPr id="21" name="Text Box 1051"/>
            <p:cNvSpPr txBox="1">
              <a:spLocks noChangeArrowheads="1"/>
            </p:cNvSpPr>
            <p:nvPr/>
          </p:nvSpPr>
          <p:spPr bwMode="auto">
            <a:xfrm>
              <a:off x="882073" y="4465054"/>
              <a:ext cx="124933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sz="1200" b="1" kern="1200" dirty="0"/>
                <a:t>Second masking</a:t>
              </a:r>
            </a:p>
          </p:txBody>
        </p:sp>
        <p:sp>
          <p:nvSpPr>
            <p:cNvPr id="22" name="Text Box 1052"/>
            <p:cNvSpPr txBox="1">
              <a:spLocks noChangeArrowheads="1"/>
            </p:cNvSpPr>
            <p:nvPr/>
          </p:nvSpPr>
          <p:spPr bwMode="auto">
            <a:xfrm>
              <a:off x="1045052" y="5074654"/>
              <a:ext cx="108635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sz="1200" b="1" kern="1200" dirty="0"/>
                <a:t>Metal etching </a:t>
              </a:r>
            </a:p>
            <a:p>
              <a:pPr algn="r"/>
              <a:r>
                <a:rPr lang="en-US" sz="1200" b="1" kern="1200" dirty="0"/>
                <a:t>and cleaning</a:t>
              </a:r>
            </a:p>
          </p:txBody>
        </p:sp>
        <p:sp>
          <p:nvSpPr>
            <p:cNvPr id="23" name="Text Box 1053"/>
            <p:cNvSpPr txBox="1">
              <a:spLocks noChangeArrowheads="1"/>
            </p:cNvSpPr>
            <p:nvPr/>
          </p:nvSpPr>
          <p:spPr bwMode="auto">
            <a:xfrm>
              <a:off x="452303" y="2205104"/>
              <a:ext cx="1679105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200" b="1" kern="1200" dirty="0"/>
                <a:t>Photoresist coating, masking and exposure to UV light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96649" y="1248051"/>
            <a:ext cx="4050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DOUBLE MASK PHOTOLITHOGRAPHY</a:t>
            </a:r>
            <a:endParaRPr lang="en-US" sz="16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4987855" y="1060605"/>
            <a:ext cx="3660696" cy="2095860"/>
            <a:chOff x="1007000" y="4647790"/>
            <a:chExt cx="1955420" cy="1119538"/>
          </a:xfrm>
        </p:grpSpPr>
        <p:pic>
          <p:nvPicPr>
            <p:cNvPr id="5" name="Picture 4" descr="Fig02a.tiff                                                    00002966&#10;WORKS 2002                     B6F74E7B: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7000" y="4647790"/>
              <a:ext cx="1955420" cy="1119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1218472" y="5491621"/>
              <a:ext cx="850019" cy="246606"/>
            </a:xfrm>
            <a:prstGeom prst="rect">
              <a:avLst/>
            </a:prstGeom>
            <a:solidFill>
              <a:srgbClr val="505050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DOUBLE CONICAL</a:t>
              </a:r>
            </a:p>
            <a:p>
              <a:r>
                <a:rPr lang="en-US" sz="1200" b="1" dirty="0" smtClean="0">
                  <a:solidFill>
                    <a:schemeClr val="bg1"/>
                  </a:solidFill>
                </a:rPr>
                <a:t>“HOURGLASS”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5" name="Picture 34" descr="Foil77deg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362" y="3423943"/>
            <a:ext cx="3635189" cy="2726392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4431303" y="3910672"/>
            <a:ext cx="952443" cy="447289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710327" y="3376093"/>
            <a:ext cx="952443" cy="47407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135898" y="3467674"/>
            <a:ext cx="877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140 µm</a:t>
            </a:r>
            <a:endParaRPr lang="en-US" sz="1600" i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4716804" y="4622258"/>
            <a:ext cx="952443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716804" y="4885468"/>
            <a:ext cx="952443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43867" y="4595543"/>
            <a:ext cx="7748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70 µm</a:t>
            </a:r>
            <a:endParaRPr lang="en-US" sz="1600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4710327" y="691273"/>
            <a:ext cx="197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“STANDARD” GEM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2976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952" y="94152"/>
            <a:ext cx="6493210" cy="420151"/>
          </a:xfrm>
        </p:spPr>
        <p:txBody>
          <a:bodyPr/>
          <a:lstStyle/>
          <a:p>
            <a:pPr algn="ctr"/>
            <a:r>
              <a:rPr lang="en-US" b="1" dirty="0" smtClean="0"/>
              <a:t>TWO-STEP DETECTOR</a:t>
            </a:r>
            <a:endParaRPr lang="en-US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567865" y="2153146"/>
            <a:ext cx="2542821" cy="3054900"/>
            <a:chOff x="567865" y="2153146"/>
            <a:chExt cx="2542821" cy="3054900"/>
          </a:xfrm>
        </p:grpSpPr>
        <p:grpSp>
          <p:nvGrpSpPr>
            <p:cNvPr id="95" name="Group 94"/>
            <p:cNvGrpSpPr/>
            <p:nvPr/>
          </p:nvGrpSpPr>
          <p:grpSpPr>
            <a:xfrm>
              <a:off x="567865" y="2153146"/>
              <a:ext cx="2276174" cy="3054900"/>
              <a:chOff x="2752970" y="2094521"/>
              <a:chExt cx="1859304" cy="3316508"/>
            </a:xfrm>
          </p:grpSpPr>
          <p:sp>
            <p:nvSpPr>
              <p:cNvPr id="93" name="Rectangle 92"/>
              <p:cNvSpPr/>
              <p:nvPr/>
            </p:nvSpPr>
            <p:spPr>
              <a:xfrm>
                <a:off x="2752970" y="2094521"/>
                <a:ext cx="1859304" cy="33165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4" name="Group 93"/>
              <p:cNvGrpSpPr/>
              <p:nvPr/>
            </p:nvGrpSpPr>
            <p:grpSpPr>
              <a:xfrm>
                <a:off x="2792238" y="3267722"/>
                <a:ext cx="1794510" cy="84318"/>
                <a:chOff x="2792238" y="3267722"/>
                <a:chExt cx="1794510" cy="84318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2792238" y="3267722"/>
                  <a:ext cx="1789936" cy="72000"/>
                  <a:chOff x="2792238" y="3386490"/>
                  <a:chExt cx="1789936" cy="108001"/>
                </a:xfrm>
              </p:grpSpPr>
              <p:sp>
                <p:nvSpPr>
                  <p:cNvPr id="49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792238" y="3386491"/>
                    <a:ext cx="207036" cy="108000"/>
                  </a:xfrm>
                  <a:prstGeom prst="rect">
                    <a:avLst/>
                  </a:prstGeom>
                  <a:solidFill>
                    <a:srgbClr val="FF945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4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108818" y="3386491"/>
                    <a:ext cx="207036" cy="108000"/>
                  </a:xfrm>
                  <a:prstGeom prst="rect">
                    <a:avLst/>
                  </a:prstGeom>
                  <a:solidFill>
                    <a:srgbClr val="FF945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8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425398" y="3386491"/>
                    <a:ext cx="207036" cy="108000"/>
                  </a:xfrm>
                  <a:prstGeom prst="rect">
                    <a:avLst/>
                  </a:prstGeom>
                  <a:solidFill>
                    <a:srgbClr val="FF945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741978" y="3386490"/>
                    <a:ext cx="216000" cy="108000"/>
                  </a:xfrm>
                  <a:prstGeom prst="rect">
                    <a:avLst/>
                  </a:prstGeom>
                  <a:solidFill>
                    <a:srgbClr val="FF945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4058558" y="3386491"/>
                    <a:ext cx="207036" cy="108000"/>
                  </a:xfrm>
                  <a:prstGeom prst="rect">
                    <a:avLst/>
                  </a:prstGeom>
                  <a:solidFill>
                    <a:srgbClr val="FF945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0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4375138" y="3386491"/>
                    <a:ext cx="207036" cy="108000"/>
                  </a:xfrm>
                  <a:prstGeom prst="rect">
                    <a:avLst/>
                  </a:prstGeom>
                  <a:solidFill>
                    <a:srgbClr val="FF945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5" name="Group 84"/>
                <p:cNvGrpSpPr/>
                <p:nvPr/>
              </p:nvGrpSpPr>
              <p:grpSpPr>
                <a:xfrm>
                  <a:off x="2796812" y="3267722"/>
                  <a:ext cx="1789936" cy="0"/>
                  <a:chOff x="2792238" y="3367448"/>
                  <a:chExt cx="1789936" cy="0"/>
                </a:xfrm>
              </p:grpSpPr>
              <p:sp>
                <p:nvSpPr>
                  <p:cNvPr id="50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2792238" y="3367448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3108818" y="3367448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3425398" y="3367448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3741978" y="3367448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058558" y="3367448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375138" y="3367448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6" name="Group 85"/>
                <p:cNvGrpSpPr/>
                <p:nvPr/>
              </p:nvGrpSpPr>
              <p:grpSpPr>
                <a:xfrm>
                  <a:off x="2796777" y="3352040"/>
                  <a:ext cx="1789936" cy="0"/>
                  <a:chOff x="2792238" y="3526797"/>
                  <a:chExt cx="1789936" cy="0"/>
                </a:xfrm>
              </p:grpSpPr>
              <p:sp>
                <p:nvSpPr>
                  <p:cNvPr id="51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792238" y="3526797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3108818" y="3526797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0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3425398" y="3526797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3741978" y="3526797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058558" y="3526797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375138" y="3526797"/>
                    <a:ext cx="207036" cy="0"/>
                  </a:xfrm>
                  <a:prstGeom prst="line">
                    <a:avLst/>
                  </a:prstGeom>
                  <a:noFill/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4" name="Freeform 48"/>
              <p:cNvSpPr>
                <a:spLocks/>
              </p:cNvSpPr>
              <p:nvPr/>
            </p:nvSpPr>
            <p:spPr bwMode="auto">
              <a:xfrm>
                <a:off x="3553145" y="2547569"/>
                <a:ext cx="256548" cy="2469413"/>
              </a:xfrm>
              <a:custGeom>
                <a:avLst/>
                <a:gdLst>
                  <a:gd name="T0" fmla="*/ 144 w 336"/>
                  <a:gd name="T1" fmla="*/ 240 h 672"/>
                  <a:gd name="T2" fmla="*/ 96 w 336"/>
                  <a:gd name="T3" fmla="*/ 336 h 672"/>
                  <a:gd name="T4" fmla="*/ 48 w 336"/>
                  <a:gd name="T5" fmla="*/ 480 h 672"/>
                  <a:gd name="T6" fmla="*/ 0 w 336"/>
                  <a:gd name="T7" fmla="*/ 624 h 672"/>
                  <a:gd name="T8" fmla="*/ 0 w 336"/>
                  <a:gd name="T9" fmla="*/ 672 h 672"/>
                  <a:gd name="T10" fmla="*/ 336 w 336"/>
                  <a:gd name="T11" fmla="*/ 672 h 672"/>
                  <a:gd name="T12" fmla="*/ 288 w 336"/>
                  <a:gd name="T13" fmla="*/ 528 h 672"/>
                  <a:gd name="T14" fmla="*/ 240 w 336"/>
                  <a:gd name="T15" fmla="*/ 384 h 672"/>
                  <a:gd name="T16" fmla="*/ 192 w 336"/>
                  <a:gd name="T17" fmla="*/ 240 h 672"/>
                  <a:gd name="T18" fmla="*/ 192 w 336"/>
                  <a:gd name="T19" fmla="*/ 96 h 672"/>
                  <a:gd name="T20" fmla="*/ 240 w 336"/>
                  <a:gd name="T21" fmla="*/ 0 h 672"/>
                  <a:gd name="T22" fmla="*/ 96 w 336"/>
                  <a:gd name="T23" fmla="*/ 0 h 672"/>
                  <a:gd name="T24" fmla="*/ 144 w 336"/>
                  <a:gd name="T25" fmla="*/ 144 h 672"/>
                  <a:gd name="T26" fmla="*/ 144 w 336"/>
                  <a:gd name="T27" fmla="*/ 24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6" h="672">
                    <a:moveTo>
                      <a:pt x="144" y="240"/>
                    </a:moveTo>
                    <a:lnTo>
                      <a:pt x="96" y="336"/>
                    </a:lnTo>
                    <a:lnTo>
                      <a:pt x="48" y="480"/>
                    </a:lnTo>
                    <a:lnTo>
                      <a:pt x="0" y="624"/>
                    </a:lnTo>
                    <a:lnTo>
                      <a:pt x="0" y="672"/>
                    </a:lnTo>
                    <a:lnTo>
                      <a:pt x="336" y="672"/>
                    </a:lnTo>
                    <a:lnTo>
                      <a:pt x="288" y="528"/>
                    </a:lnTo>
                    <a:lnTo>
                      <a:pt x="240" y="384"/>
                    </a:lnTo>
                    <a:lnTo>
                      <a:pt x="192" y="240"/>
                    </a:lnTo>
                    <a:lnTo>
                      <a:pt x="192" y="96"/>
                    </a:lnTo>
                    <a:lnTo>
                      <a:pt x="240" y="0"/>
                    </a:lnTo>
                    <a:lnTo>
                      <a:pt x="96" y="0"/>
                    </a:lnTo>
                    <a:lnTo>
                      <a:pt x="144" y="144"/>
                    </a:lnTo>
                    <a:lnTo>
                      <a:pt x="144" y="24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A2F5"/>
                  </a:gs>
                  <a:gs pos="100000">
                    <a:srgbClr val="E3F2F3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Freeform 54"/>
              <p:cNvSpPr>
                <a:spLocks/>
              </p:cNvSpPr>
              <p:nvPr/>
            </p:nvSpPr>
            <p:spPr bwMode="auto">
              <a:xfrm>
                <a:off x="3595176" y="3195818"/>
                <a:ext cx="76126" cy="144318"/>
              </a:xfrm>
              <a:custGeom>
                <a:avLst/>
                <a:gdLst>
                  <a:gd name="T0" fmla="*/ 68 w 76"/>
                  <a:gd name="T1" fmla="*/ 100 h 100"/>
                  <a:gd name="T2" fmla="*/ 64 w 76"/>
                  <a:gd name="T3" fmla="*/ 60 h 100"/>
                  <a:gd name="T4" fmla="*/ 44 w 76"/>
                  <a:gd name="T5" fmla="*/ 44 h 100"/>
                  <a:gd name="T6" fmla="*/ 0 w 76"/>
                  <a:gd name="T7" fmla="*/ 56 h 100"/>
                  <a:gd name="T8" fmla="*/ 8 w 76"/>
                  <a:gd name="T9" fmla="*/ 20 h 100"/>
                  <a:gd name="T10" fmla="*/ 32 w 76"/>
                  <a:gd name="T11" fmla="*/ 0 h 100"/>
                  <a:gd name="T12" fmla="*/ 68 w 76"/>
                  <a:gd name="T13" fmla="*/ 8 h 100"/>
                  <a:gd name="T14" fmla="*/ 76 w 76"/>
                  <a:gd name="T15" fmla="*/ 36 h 100"/>
                  <a:gd name="T16" fmla="*/ 76 w 76"/>
                  <a:gd name="T17" fmla="*/ 6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00">
                    <a:moveTo>
                      <a:pt x="68" y="100"/>
                    </a:moveTo>
                    <a:lnTo>
                      <a:pt x="64" y="60"/>
                    </a:lnTo>
                    <a:lnTo>
                      <a:pt x="44" y="44"/>
                    </a:lnTo>
                    <a:lnTo>
                      <a:pt x="0" y="56"/>
                    </a:lnTo>
                    <a:lnTo>
                      <a:pt x="8" y="20"/>
                    </a:lnTo>
                    <a:lnTo>
                      <a:pt x="32" y="0"/>
                    </a:lnTo>
                    <a:lnTo>
                      <a:pt x="68" y="8"/>
                    </a:lnTo>
                    <a:lnTo>
                      <a:pt x="76" y="36"/>
                    </a:lnTo>
                    <a:lnTo>
                      <a:pt x="76" y="64"/>
                    </a:lnTo>
                  </a:path>
                </a:pathLst>
              </a:custGeom>
              <a:solidFill>
                <a:srgbClr val="EF1F1D">
                  <a:alpha val="67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Freeform 55"/>
              <p:cNvSpPr>
                <a:spLocks/>
              </p:cNvSpPr>
              <p:nvPr/>
            </p:nvSpPr>
            <p:spPr bwMode="auto">
              <a:xfrm flipH="1">
                <a:off x="3699349" y="3195818"/>
                <a:ext cx="76126" cy="144318"/>
              </a:xfrm>
              <a:custGeom>
                <a:avLst/>
                <a:gdLst>
                  <a:gd name="T0" fmla="*/ 68 w 76"/>
                  <a:gd name="T1" fmla="*/ 100 h 100"/>
                  <a:gd name="T2" fmla="*/ 64 w 76"/>
                  <a:gd name="T3" fmla="*/ 60 h 100"/>
                  <a:gd name="T4" fmla="*/ 44 w 76"/>
                  <a:gd name="T5" fmla="*/ 44 h 100"/>
                  <a:gd name="T6" fmla="*/ 0 w 76"/>
                  <a:gd name="T7" fmla="*/ 56 h 100"/>
                  <a:gd name="T8" fmla="*/ 8 w 76"/>
                  <a:gd name="T9" fmla="*/ 20 h 100"/>
                  <a:gd name="T10" fmla="*/ 32 w 76"/>
                  <a:gd name="T11" fmla="*/ 0 h 100"/>
                  <a:gd name="T12" fmla="*/ 68 w 76"/>
                  <a:gd name="T13" fmla="*/ 8 h 100"/>
                  <a:gd name="T14" fmla="*/ 76 w 76"/>
                  <a:gd name="T15" fmla="*/ 36 h 100"/>
                  <a:gd name="T16" fmla="*/ 76 w 76"/>
                  <a:gd name="T17" fmla="*/ 6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00">
                    <a:moveTo>
                      <a:pt x="68" y="100"/>
                    </a:moveTo>
                    <a:lnTo>
                      <a:pt x="64" y="60"/>
                    </a:lnTo>
                    <a:lnTo>
                      <a:pt x="44" y="44"/>
                    </a:lnTo>
                    <a:lnTo>
                      <a:pt x="0" y="56"/>
                    </a:lnTo>
                    <a:lnTo>
                      <a:pt x="8" y="20"/>
                    </a:lnTo>
                    <a:lnTo>
                      <a:pt x="32" y="0"/>
                    </a:lnTo>
                    <a:lnTo>
                      <a:pt x="68" y="8"/>
                    </a:lnTo>
                    <a:lnTo>
                      <a:pt x="76" y="36"/>
                    </a:lnTo>
                    <a:lnTo>
                      <a:pt x="76" y="64"/>
                    </a:lnTo>
                  </a:path>
                </a:pathLst>
              </a:custGeom>
              <a:solidFill>
                <a:srgbClr val="EF1F1D">
                  <a:alpha val="66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3633122" y="3009008"/>
                <a:ext cx="117513" cy="430478"/>
              </a:xfrm>
              <a:custGeom>
                <a:avLst/>
                <a:gdLst>
                  <a:gd name="connsiteX0" fmla="*/ 33802 w 197982"/>
                  <a:gd name="connsiteY0" fmla="*/ 371812 h 540817"/>
                  <a:gd name="connsiteX1" fmla="*/ 4829 w 197982"/>
                  <a:gd name="connsiteY1" fmla="*/ 429757 h 540817"/>
                  <a:gd name="connsiteX2" fmla="*/ 0 w 197982"/>
                  <a:gd name="connsiteY2" fmla="*/ 507016 h 540817"/>
                  <a:gd name="connsiteX3" fmla="*/ 82090 w 197982"/>
                  <a:gd name="connsiteY3" fmla="*/ 540817 h 540817"/>
                  <a:gd name="connsiteX4" fmla="*/ 188325 w 197982"/>
                  <a:gd name="connsiteY4" fmla="*/ 507016 h 540817"/>
                  <a:gd name="connsiteX5" fmla="*/ 197982 w 197982"/>
                  <a:gd name="connsiteY5" fmla="*/ 429757 h 540817"/>
                  <a:gd name="connsiteX6" fmla="*/ 173838 w 197982"/>
                  <a:gd name="connsiteY6" fmla="*/ 381469 h 540817"/>
                  <a:gd name="connsiteX7" fmla="*/ 144865 w 197982"/>
                  <a:gd name="connsiteY7" fmla="*/ 328353 h 540817"/>
                  <a:gd name="connsiteX8" fmla="*/ 111063 w 197982"/>
                  <a:gd name="connsiteY8" fmla="*/ 212464 h 540817"/>
                  <a:gd name="connsiteX9" fmla="*/ 96577 w 197982"/>
                  <a:gd name="connsiteY9" fmla="*/ 14486 h 540817"/>
                  <a:gd name="connsiteX10" fmla="*/ 57946 w 197982"/>
                  <a:gd name="connsiteY10" fmla="*/ 0 h 540817"/>
                  <a:gd name="connsiteX11" fmla="*/ 48289 w 197982"/>
                  <a:gd name="connsiteY11" fmla="*/ 260751 h 540817"/>
                  <a:gd name="connsiteX12" fmla="*/ 33802 w 197982"/>
                  <a:gd name="connsiteY12" fmla="*/ 371812 h 54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7982" h="540817">
                    <a:moveTo>
                      <a:pt x="33802" y="371812"/>
                    </a:moveTo>
                    <a:lnTo>
                      <a:pt x="4829" y="429757"/>
                    </a:lnTo>
                    <a:lnTo>
                      <a:pt x="0" y="507016"/>
                    </a:lnTo>
                    <a:lnTo>
                      <a:pt x="82090" y="540817"/>
                    </a:lnTo>
                    <a:lnTo>
                      <a:pt x="188325" y="507016"/>
                    </a:lnTo>
                    <a:lnTo>
                      <a:pt x="197982" y="429757"/>
                    </a:lnTo>
                    <a:lnTo>
                      <a:pt x="173838" y="381469"/>
                    </a:lnTo>
                    <a:lnTo>
                      <a:pt x="144865" y="328353"/>
                    </a:lnTo>
                    <a:lnTo>
                      <a:pt x="111063" y="212464"/>
                    </a:lnTo>
                    <a:lnTo>
                      <a:pt x="96577" y="14486"/>
                    </a:lnTo>
                    <a:lnTo>
                      <a:pt x="57946" y="0"/>
                    </a:lnTo>
                    <a:lnTo>
                      <a:pt x="48289" y="260751"/>
                    </a:lnTo>
                    <a:lnTo>
                      <a:pt x="33802" y="371812"/>
                    </a:lnTo>
                    <a:close/>
                  </a:path>
                </a:pathLst>
              </a:custGeom>
              <a:solidFill>
                <a:srgbClr val="FF352A">
                  <a:alpha val="55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>
                <a:off x="2792238" y="5008101"/>
                <a:ext cx="1789936" cy="0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TextBox 95"/>
            <p:cNvSpPr txBox="1"/>
            <p:nvPr/>
          </p:nvSpPr>
          <p:spPr>
            <a:xfrm>
              <a:off x="2171774" y="2676584"/>
              <a:ext cx="938912" cy="452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GEM</a:t>
              </a:r>
              <a:endParaRPr lang="en-US" sz="1600" i="1" dirty="0"/>
            </a:p>
          </p:txBody>
        </p:sp>
        <p:sp>
          <p:nvSpPr>
            <p:cNvPr id="98" name="Oval 97"/>
            <p:cNvSpPr/>
            <p:nvPr/>
          </p:nvSpPr>
          <p:spPr>
            <a:xfrm>
              <a:off x="1629308" y="2546727"/>
              <a:ext cx="149309" cy="12985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88341" y="4868690"/>
              <a:ext cx="2276174" cy="274718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2149526" y="4228280"/>
            <a:ext cx="1315326" cy="452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MSGC</a:t>
            </a:r>
            <a:endParaRPr lang="en-US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3742" y="713581"/>
            <a:ext cx="3441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MSGC WITH GEM PREAMPLIFIER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425230" y="5947905"/>
            <a:ext cx="4118861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R. Bouclier et al, </a:t>
            </a:r>
            <a:r>
              <a:rPr lang="en-US" sz="1400" i="1" dirty="0" err="1" smtClean="0"/>
              <a:t>Nucl</a:t>
            </a:r>
            <a:r>
              <a:rPr lang="en-US" sz="1400" i="1" dirty="0" smtClean="0"/>
              <a:t>. Instr. and Meth. A396(1997)50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196087" y="1219369"/>
            <a:ext cx="2744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COMBINED GAIN CURVES</a:t>
            </a:r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280" y="1686560"/>
            <a:ext cx="4897120" cy="408333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6544091" y="2217784"/>
            <a:ext cx="0" cy="2990262"/>
          </a:xfrm>
          <a:prstGeom prst="line">
            <a:avLst/>
          </a:prstGeom>
          <a:ln w="12700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4028721" y="3300124"/>
            <a:ext cx="3404115" cy="0"/>
          </a:xfrm>
          <a:prstGeom prst="line">
            <a:avLst/>
          </a:prstGeom>
          <a:ln w="12700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9" name="Picture 98" descr="photon wiggles T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056" y="808464"/>
            <a:ext cx="553670" cy="198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52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Y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6005</TotalTime>
  <Words>2826</Words>
  <Application>Microsoft Macintosh PowerPoint</Application>
  <PresentationFormat>On-screen Show (4:3)</PresentationFormat>
  <Paragraphs>510</Paragraphs>
  <Slides>63</Slides>
  <Notes>0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5" baseType="lpstr">
      <vt:lpstr>MY THEME</vt:lpstr>
      <vt:lpstr>Equation</vt:lpstr>
      <vt:lpstr>PowerPoint Presentation</vt:lpstr>
      <vt:lpstr>1988: MICRO-STRIP GAS COUNTER (MSGC) (MSGC)</vt:lpstr>
      <vt:lpstr>MSGC:  DISCHARGE PROBLEMS</vt:lpstr>
      <vt:lpstr>~ 1990 TO PRESENT: NEW DEVELOPMENTS</vt:lpstr>
      <vt:lpstr>1978: THE MULTISTEP CHAMBER (MSC)</vt:lpstr>
      <vt:lpstr>~ 1995 : µVIAS DEVELOPMENT</vt:lpstr>
      <vt:lpstr>1996: MSC+µVIAS =&gt; GEM</vt:lpstr>
      <vt:lpstr>GEM MANUFACTURING</vt:lpstr>
      <vt:lpstr>TWO-STEP DETECTOR</vt:lpstr>
      <vt:lpstr>HERA-B MSGC+GEM </vt:lpstr>
      <vt:lpstr>MPGD  DISCHARGE STUDIES  </vt:lpstr>
      <vt:lpstr>MULTI-GEM STRUCTURES</vt:lpstr>
      <vt:lpstr>DISCHARGE STUDIES - ALICE GEM TPC</vt:lpstr>
      <vt:lpstr>BACK TO MULTIGEM DISCHARGES</vt:lpstr>
      <vt:lpstr>HYBRID DETECTORS</vt:lpstr>
      <vt:lpstr>DISCHARGE STUDIES - ALICE GEM TPC</vt:lpstr>
      <vt:lpstr>SINGLE GEM X-RAY DETECTOR  </vt:lpstr>
      <vt:lpstr>MAIN GEM PERFORMANCES: MIPS</vt:lpstr>
      <vt:lpstr>TRIPLE GEMs FOR COMPASS TRACKER</vt:lpstr>
      <vt:lpstr>GEM SECTORS AND READOUT PATTERNS</vt:lpstr>
      <vt:lpstr>TOTEM TRIPLE GEM FORWARD CMS TRACKER</vt:lpstr>
      <vt:lpstr>CYLINDRICAL GEMS</vt:lpstr>
      <vt:lpstr>CYLINDRICAL GEM DETECTORS</vt:lpstr>
      <vt:lpstr>CERN GDD: SPHERICAL GEM CHAMBERS</vt:lpstr>
      <vt:lpstr>LARGE SIZE GEM PRODUCTION </vt:lpstr>
      <vt:lpstr>PowerPoint Presentation</vt:lpstr>
      <vt:lpstr>PowerPoint Presentation</vt:lpstr>
      <vt:lpstr>PowerPoint Presentation</vt:lpstr>
      <vt:lpstr>ALTERNATIVE GEM STRUCTURES</vt:lpstr>
      <vt:lpstr>THICK ELECTRON MULTIPLIER (THGEM)</vt:lpstr>
      <vt:lpstr>THGEM: GAIN AND CHARGING UP</vt:lpstr>
      <vt:lpstr>MULTIGEM GAIN AT VERY HIGH RATES</vt:lpstr>
      <vt:lpstr>MULTIGEM GAIN AT VERY HIGH RATES</vt:lpstr>
      <vt:lpstr>POSITIVE IONS BACKFLOW</vt:lpstr>
      <vt:lpstr>ION BACKFLOW REDUCTION: OFFSET HOLES</vt:lpstr>
      <vt:lpstr>PowerPoint Presentation</vt:lpstr>
      <vt:lpstr>IBF SIMULATIONS FOR THE PANDA TPC</vt:lpstr>
      <vt:lpstr>GAS DETECTORS SIMULATION TOOLS</vt:lpstr>
      <vt:lpstr>GAS DETECTORS SIMULATION TOOLS</vt:lpstr>
      <vt:lpstr>PowerPoint Presentation</vt:lpstr>
      <vt:lpstr>PowerPoint Presentation</vt:lpstr>
      <vt:lpstr>PowerPoint Presentation</vt:lpstr>
      <vt:lpstr>UV PHOTON DETECTION: CsI PHOTOCATHODES</vt:lpstr>
      <vt:lpstr>PowerPoint Presentation</vt:lpstr>
      <vt:lpstr>COMPASS RICH 1 UPGRADE</vt:lpstr>
      <vt:lpstr>CHERENKOV RING IMAGING</vt:lpstr>
      <vt:lpstr>GEM APPLICATIONS: POLARIMETRY</vt:lpstr>
      <vt:lpstr>GEM POLARIMETER IN SPACE</vt:lpstr>
      <vt:lpstr>GEMPIX: GEM + MEDIPIX</vt:lpstr>
      <vt:lpstr>X-RAY FLUORESCENCE ANALYSIS</vt:lpstr>
      <vt:lpstr>ENERGY-RESOLVED X-RAY FLUORESCENCE </vt:lpstr>
      <vt:lpstr>OPTICAL IMAGING</vt:lpstr>
      <vt:lpstr>OPTICAL IMAGING (2002)</vt:lpstr>
      <vt:lpstr>DOSE MONITORING IN HADROTHERAPY</vt:lpstr>
      <vt:lpstr>OPTICAL IMAGING</vt:lpstr>
      <vt:lpstr>ENERGY RESOLVED FLUORESCENCE ANALYSIS </vt:lpstr>
      <vt:lpstr>OPTICAL X-RAY IMAGING</vt:lpstr>
      <vt:lpstr>PowerPoint Presentation</vt:lpstr>
      <vt:lpstr>CORRECTION OF THE PARALLAX ERROR</vt:lpstr>
      <vt:lpstr>PLANISPHERICAL GEM WITH OPTICAL READOUT</vt:lpstr>
      <vt:lpstr>PLANISPHERICAL GEM</vt:lpstr>
      <vt:lpstr>PLANISPHERICAL GEM</vt:lpstr>
      <vt:lpstr>AND IF YOU WISH TO KNOW MORE.....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Fabio Sauli</dc:creator>
  <cp:keywords/>
  <dc:description/>
  <cp:lastModifiedBy>Fabio Sauli</cp:lastModifiedBy>
  <cp:revision>469</cp:revision>
  <cp:lastPrinted>2016-10-21T06:16:28Z</cp:lastPrinted>
  <dcterms:created xsi:type="dcterms:W3CDTF">2016-09-18T12:19:38Z</dcterms:created>
  <dcterms:modified xsi:type="dcterms:W3CDTF">2016-10-21T06:19:49Z</dcterms:modified>
  <cp:category/>
</cp:coreProperties>
</file>