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jp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9"/>
  </p:notesMasterIdLst>
  <p:handoutMasterIdLst>
    <p:handoutMasterId r:id="rId20"/>
  </p:handoutMasterIdLst>
  <p:sldIdLst>
    <p:sldId id="381" r:id="rId2"/>
    <p:sldId id="408" r:id="rId3"/>
    <p:sldId id="410" r:id="rId4"/>
    <p:sldId id="411" r:id="rId5"/>
    <p:sldId id="412" r:id="rId6"/>
    <p:sldId id="413" r:id="rId7"/>
    <p:sldId id="414" r:id="rId8"/>
    <p:sldId id="415" r:id="rId9"/>
    <p:sldId id="416" r:id="rId10"/>
    <p:sldId id="417" r:id="rId11"/>
    <p:sldId id="418" r:id="rId12"/>
    <p:sldId id="420" r:id="rId13"/>
    <p:sldId id="419" r:id="rId14"/>
    <p:sldId id="422" r:id="rId15"/>
    <p:sldId id="409" r:id="rId16"/>
    <p:sldId id="421" r:id="rId17"/>
    <p:sldId id="423" r:id="rId18"/>
  </p:sldIdLst>
  <p:sldSz cx="9144000" cy="6858000" type="screen4x3"/>
  <p:notesSz cx="6858000" cy="9144000"/>
  <p:custShowLst>
    <p:custShow name="Scheduler" id="0">
      <p:sldLst/>
    </p:custShow>
  </p:custShow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browse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81BD"/>
    <a:srgbClr val="60C706"/>
    <a:srgbClr val="0096FF"/>
    <a:srgbClr val="B516B7"/>
    <a:srgbClr val="39FF16"/>
    <a:srgbClr val="3176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27"/>
    <p:restoredTop sz="86464"/>
  </p:normalViewPr>
  <p:slideViewPr>
    <p:cSldViewPr snapToGrid="0" snapToObjects="1">
      <p:cViewPr varScale="1">
        <p:scale>
          <a:sx n="104" d="100"/>
          <a:sy n="104" d="100"/>
        </p:scale>
        <p:origin x="1936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handoutMaster" Target="handoutMasters/handoutMaster1.xml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3855CC-D74B-774F-A559-DACFE015AB3D}" type="datetimeFigureOut">
              <a:rPr lang="en-US" smtClean="0"/>
              <a:t>10/24/16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035654-E582-064D-8A2C-D57C35A60C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12103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7C4D6A-D916-514E-BBB0-35C299AACCED}" type="datetimeFigureOut">
              <a:rPr lang="en-US" smtClean="0"/>
              <a:t>10/24/16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D4C593-DA59-E64B-B3B9-4FBC198F53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88668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8" Type="http://schemas.openxmlformats.org/officeDocument/2006/relationships/image" Target="../media/image9.png"/><Relationship Id="rId9" Type="http://schemas.openxmlformats.org/officeDocument/2006/relationships/image" Target="../media/image10.png"/><Relationship Id="rId10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tiff"/><Relationship Id="rId3" Type="http://schemas.openxmlformats.org/officeDocument/2006/relationships/image" Target="../media/image2.jp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tiff"/><Relationship Id="rId3" Type="http://schemas.openxmlformats.org/officeDocument/2006/relationships/image" Target="../media/image2.jp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tiff"/><Relationship Id="rId3" Type="http://schemas.openxmlformats.org/officeDocument/2006/relationships/image" Target="../media/image2.jp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tiff"/><Relationship Id="rId3" Type="http://schemas.openxmlformats.org/officeDocument/2006/relationships/image" Target="../media/image2.jp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tiff"/><Relationship Id="rId3" Type="http://schemas.openxmlformats.org/officeDocument/2006/relationships/image" Target="../media/image2.jp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tiff"/><Relationship Id="rId3" Type="http://schemas.openxmlformats.org/officeDocument/2006/relationships/image" Target="../media/image2.jp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tiff"/><Relationship Id="rId3" Type="http://schemas.openxmlformats.org/officeDocument/2006/relationships/image" Target="../media/image2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tiff"/><Relationship Id="rId3" Type="http://schemas.openxmlformats.org/officeDocument/2006/relationships/image" Target="../media/image2.jp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tiff"/><Relationship Id="rId3" Type="http://schemas.openxmlformats.org/officeDocument/2006/relationships/image" Target="../media/image2.jp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tiff"/><Relationship Id="rId3" Type="http://schemas.openxmlformats.org/officeDocument/2006/relationships/image" Target="../media/image2.jp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tiff"/><Relationship Id="rId3" Type="http://schemas.openxmlformats.org/officeDocument/2006/relationships/image" Target="../media/image2.jp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tiff"/><Relationship Id="rId3" Type="http://schemas.openxmlformats.org/officeDocument/2006/relationships/image" Target="../media/image2.jp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tiff"/><Relationship Id="rId3" Type="http://schemas.openxmlformats.org/officeDocument/2006/relationships/image" Target="../media/image2.jp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tiff"/><Relationship Id="rId3" Type="http://schemas.openxmlformats.org/officeDocument/2006/relationships/image" Target="../media/image2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57319"/>
            <a:ext cx="8915400" cy="877824"/>
          </a:xfrm>
        </p:spPr>
        <p:txBody>
          <a:bodyPr/>
          <a:lstStyle>
            <a:lvl1pPr>
              <a:defRPr baseline="0">
                <a:latin typeface="arial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034554"/>
            <a:ext cx="8001000" cy="1564184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Clear San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3740" y="758008"/>
            <a:ext cx="670660" cy="66009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72211" y="758008"/>
            <a:ext cx="1522320" cy="38303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66921" y="642762"/>
            <a:ext cx="850187" cy="85018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317831" y="642762"/>
            <a:ext cx="632636" cy="63263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938970" y="647676"/>
            <a:ext cx="789319" cy="641980"/>
          </a:xfrm>
          <a:prstGeom prst="rect">
            <a:avLst/>
          </a:prstGeom>
        </p:spPr>
      </p:pic>
      <p:pic>
        <p:nvPicPr>
          <p:cNvPr id="12" name="Picture 11" descr="intel-parallel-computing-centers-allinea-software.png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5848" y="642762"/>
            <a:ext cx="853755" cy="64266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7050357" y="642762"/>
            <a:ext cx="1042796" cy="64689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5728289" y="642762"/>
            <a:ext cx="632636" cy="632636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34" r="20900"/>
          <a:stretch/>
        </p:blipFill>
        <p:spPr>
          <a:xfrm>
            <a:off x="57811" y="3061792"/>
            <a:ext cx="883227" cy="153694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909" y="168748"/>
            <a:ext cx="8915400" cy="914400"/>
          </a:xfrm>
          <a:solidFill>
            <a:srgbClr val="3176CB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 baseline="0">
                <a:solidFill>
                  <a:schemeClr val="bg1"/>
                </a:solidFill>
                <a:latin typeface="Arial" charset="0"/>
                <a:ea typeface="+mj-ea"/>
                <a:cs typeface="Clear San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15288" y="1467642"/>
            <a:ext cx="3700112" cy="4786854"/>
          </a:xfrm>
        </p:spPr>
        <p:txBody>
          <a:bodyPr>
            <a:normAutofit/>
          </a:bodyPr>
          <a:lstStyle>
            <a:lvl1pPr marL="0" indent="0">
              <a:buNone/>
              <a:defRPr sz="2400" baseline="0">
                <a:latin typeface="Arial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5911" y="1465118"/>
            <a:ext cx="4639377" cy="4807666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>
              <a:buNone/>
              <a:defRPr sz="18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Clear San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61088" y="6492875"/>
            <a:ext cx="1298863" cy="365125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Arial" charset="0"/>
              </a:defRPr>
            </a:lvl1pPr>
          </a:lstStyle>
          <a:p>
            <a:r>
              <a:rPr lang="en-US" dirty="0" err="1" smtClean="0"/>
              <a:t>geant-dev@cern.ch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46894" y="6492874"/>
            <a:ext cx="457200" cy="365125"/>
          </a:xfrm>
          <a:prstGeom prst="rect">
            <a:avLst/>
          </a:prstGeom>
        </p:spPr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392653"/>
            <a:ext cx="661088" cy="45373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2330" y="6266330"/>
            <a:ext cx="591670" cy="59167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 baseline="0">
                <a:latin typeface="Arial" charset="0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Clear San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2980944"/>
          </a:xfrm>
        </p:spPr>
        <p:txBody>
          <a:bodyPr>
            <a:normAutofit/>
          </a:bodyPr>
          <a:lstStyle>
            <a:lvl1pPr marL="0" indent="0">
              <a:buNone/>
              <a:defRPr sz="1800" baseline="0">
                <a:latin typeface="Arial" charset="0"/>
              </a:defRPr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61088" y="6492875"/>
            <a:ext cx="1298863" cy="365125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Arial" charset="0"/>
              </a:defRPr>
            </a:lvl1pPr>
          </a:lstStyle>
          <a:p>
            <a:r>
              <a:rPr lang="en-US" dirty="0" err="1" smtClean="0"/>
              <a:t>geant-dev@cern.ch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46894" y="6492874"/>
            <a:ext cx="457200" cy="365125"/>
          </a:xfrm>
          <a:prstGeom prst="rect">
            <a:avLst/>
          </a:prstGeom>
        </p:spPr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392653"/>
            <a:ext cx="661088" cy="45373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2330" y="6266330"/>
            <a:ext cx="591670" cy="59167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 baseline="0">
                <a:latin typeface="Arial" charset="0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Clear San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 baseline="0">
                <a:latin typeface="Arial" charset="0"/>
              </a:defRPr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4928616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 baseline="0">
                <a:latin typeface="Arial" charset="0"/>
              </a:defRPr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61088" y="6492875"/>
            <a:ext cx="1298863" cy="365125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Arial" charset="0"/>
              </a:defRPr>
            </a:lvl1pPr>
          </a:lstStyle>
          <a:p>
            <a:r>
              <a:rPr lang="en-US" dirty="0" err="1" smtClean="0"/>
              <a:t>geant-dev@cern.ch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46894" y="6492874"/>
            <a:ext cx="457200" cy="365125"/>
          </a:xfrm>
          <a:prstGeom prst="rect">
            <a:avLst/>
          </a:prstGeom>
        </p:spPr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392653"/>
            <a:ext cx="661088" cy="45373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2330" y="6266330"/>
            <a:ext cx="591670" cy="59167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 baseline="0">
                <a:latin typeface="arial" charset="0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Clear San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6601968" cy="2980944"/>
          </a:xfrm>
        </p:spPr>
        <p:txBody>
          <a:bodyPr>
            <a:normAutofit/>
          </a:bodyPr>
          <a:lstStyle>
            <a:lvl1pPr marL="0" indent="0">
              <a:buNone/>
              <a:defRPr sz="1800" baseline="0">
                <a:latin typeface="arial" charset="0"/>
              </a:defRPr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7543800" y="1129553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 baseline="0">
                <a:latin typeface="arial" charset="0"/>
              </a:defRPr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7543800" y="2629169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 baseline="0">
                <a:latin typeface="arial" charset="0"/>
              </a:defRPr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61088" y="6492875"/>
            <a:ext cx="1298863" cy="365125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arial" charset="0"/>
              </a:defRPr>
            </a:lvl1pPr>
          </a:lstStyle>
          <a:p>
            <a:r>
              <a:rPr lang="en-US" smtClean="0"/>
              <a:t>geant-dev@cern.ch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46894" y="6492874"/>
            <a:ext cx="457200" cy="365125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arial" charset="0"/>
              </a:defRPr>
            </a:lvl1pPr>
          </a:lstStyle>
          <a:p>
            <a:fld id="{4A822907-8A9D-4F6B-98F6-913902AD56B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392653"/>
            <a:ext cx="661088" cy="45373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2330" y="6266330"/>
            <a:ext cx="591670" cy="59167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latin typeface="arial" charset="0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defRPr sz="2400" baseline="0">
                <a:latin typeface="arial" charset="0"/>
              </a:defRPr>
            </a:lvl1pPr>
            <a:lvl2pPr>
              <a:defRPr sz="2000" baseline="0">
                <a:latin typeface="arial" charset="0"/>
              </a:defRPr>
            </a:lvl2pPr>
            <a:lvl3pPr>
              <a:defRPr sz="2000" baseline="0">
                <a:latin typeface="arial" charset="0"/>
              </a:defRPr>
            </a:lvl3pPr>
            <a:lvl4pPr>
              <a:defRPr sz="2000" baseline="0">
                <a:latin typeface="arial" charset="0"/>
              </a:defRPr>
            </a:lvl4pPr>
            <a:lvl5pPr>
              <a:defRPr sz="2000" baseline="0">
                <a:latin typeface="arial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61088" y="6492875"/>
            <a:ext cx="1298863" cy="365125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arial" charset="0"/>
              </a:defRPr>
            </a:lvl1pPr>
          </a:lstStyle>
          <a:p>
            <a:r>
              <a:rPr lang="en-US" smtClean="0"/>
              <a:t>geant-dev@cern.ch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46894" y="6492874"/>
            <a:ext cx="457200" cy="365125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arial" charset="0"/>
              </a:defRPr>
            </a:lvl1pPr>
          </a:lstStyle>
          <a:p>
            <a:fld id="{4A822907-8A9D-4F6B-98F6-913902AD56B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392653"/>
            <a:ext cx="661088" cy="45373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2330" y="6266330"/>
            <a:ext cx="591670" cy="59167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87553" y="1129554"/>
            <a:ext cx="914400" cy="5533278"/>
          </a:xfrm>
        </p:spPr>
        <p:txBody>
          <a:bodyPr vert="eaVert" lIns="274320" tIns="685800" bIns="685800"/>
          <a:lstStyle>
            <a:lvl1pPr>
              <a:defRPr baseline="0">
                <a:latin typeface="Arial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600" y="1734671"/>
            <a:ext cx="6426200" cy="4542304"/>
          </a:xfrm>
        </p:spPr>
        <p:txBody>
          <a:bodyPr vert="eaVert">
            <a:normAutofit/>
          </a:bodyPr>
          <a:lstStyle>
            <a:lvl1pPr>
              <a:defRPr sz="2400" baseline="0">
                <a:latin typeface="Arial" charset="0"/>
              </a:defRPr>
            </a:lvl1pPr>
            <a:lvl2pPr>
              <a:defRPr sz="2000" baseline="0">
                <a:latin typeface="Arial" charset="0"/>
              </a:defRPr>
            </a:lvl2pPr>
            <a:lvl3pPr>
              <a:defRPr sz="2000" baseline="0">
                <a:latin typeface="Arial" charset="0"/>
              </a:defRPr>
            </a:lvl3pPr>
            <a:lvl4pPr>
              <a:defRPr sz="2000" baseline="0">
                <a:latin typeface="Arial" charset="0"/>
              </a:defRPr>
            </a:lvl4pPr>
            <a:lvl5pPr>
              <a:defRPr sz="2000" baseline="0">
                <a:latin typeface="Arial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89894" y="6569075"/>
            <a:ext cx="457200" cy="365125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Arial" charset="0"/>
              </a:defRPr>
            </a:lvl1pPr>
          </a:lstStyle>
          <a:p>
            <a:fld id="{4A822907-8A9D-4F6B-98F6-913902AD56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61088" y="6492875"/>
            <a:ext cx="1298863" cy="365125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Arial" charset="0"/>
              </a:defRPr>
            </a:lvl1pPr>
          </a:lstStyle>
          <a:p>
            <a:r>
              <a:rPr lang="en-US" smtClean="0"/>
              <a:t>geant-dev@cern.ch</a:t>
            </a:r>
            <a:endParaRPr lang="en-US" dirty="0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7646894" y="6492874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A822907-8A9D-4F6B-98F6-913902AD56B5}" type="slidenum">
              <a:rPr lang="en-US" baseline="0" smtClean="0">
                <a:latin typeface="Arial" charset="0"/>
              </a:rPr>
              <a:pPr/>
              <a:t>‹#›</a:t>
            </a:fld>
            <a:endParaRPr lang="en-US" baseline="0">
              <a:latin typeface="Arial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392653"/>
            <a:ext cx="661088" cy="45373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2330" y="6266330"/>
            <a:ext cx="591670" cy="59167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1" name="Shape 5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08902020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73" y="103112"/>
            <a:ext cx="8913813" cy="914400"/>
          </a:xfrm>
        </p:spPr>
        <p:txBody>
          <a:bodyPr/>
          <a:lstStyle>
            <a:lvl1pPr>
              <a:defRPr baseline="0">
                <a:latin typeface="Arial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7259" y="1298864"/>
            <a:ext cx="8397641" cy="4967466"/>
          </a:xfrm>
        </p:spPr>
        <p:txBody>
          <a:bodyPr>
            <a:normAutofit/>
          </a:bodyPr>
          <a:lstStyle>
            <a:lvl1pPr marL="414900" indent="-414900">
              <a:lnSpc>
                <a:spcPct val="100000"/>
              </a:lnSpc>
              <a:spcBef>
                <a:spcPts val="1800"/>
              </a:spcBef>
              <a:buSzPct val="80000"/>
              <a:buFont typeface="LucidaGrande" charset="0"/>
              <a:buChar char="▶"/>
              <a:defRPr sz="2400" baseline="0">
                <a:latin typeface="Arial" charset="0"/>
              </a:defRPr>
            </a:lvl1pPr>
            <a:lvl2pPr marL="685800" indent="-336550">
              <a:spcBef>
                <a:spcPts val="400"/>
              </a:spcBef>
              <a:buSzPct val="80000"/>
              <a:buFont typeface="LucidaGrande" charset="0"/>
              <a:buChar char="●"/>
              <a:defRPr sz="2000" baseline="0">
                <a:latin typeface="Arial" charset="0"/>
              </a:defRPr>
            </a:lvl2pPr>
            <a:lvl3pPr marL="1035050" indent="-349250">
              <a:spcBef>
                <a:spcPts val="300"/>
              </a:spcBef>
              <a:buSzPct val="80000"/>
              <a:buFont typeface="ZapfDingbatsITC" charset="0"/>
              <a:buChar char="✦"/>
              <a:defRPr sz="2000" baseline="0">
                <a:latin typeface="Arial" charset="0"/>
              </a:defRPr>
            </a:lvl3pPr>
            <a:lvl4pPr marL="1371600" indent="-336550">
              <a:spcBef>
                <a:spcPts val="200"/>
              </a:spcBef>
              <a:buSzPct val="80000"/>
              <a:buFont typeface="ZapfDingbatsITC" charset="0"/>
              <a:buChar char="❖"/>
              <a:defRPr sz="2000" baseline="0">
                <a:latin typeface="Arial" charset="0"/>
              </a:defRPr>
            </a:lvl4pPr>
            <a:lvl5pPr marL="1720850" indent="-349250">
              <a:spcBef>
                <a:spcPts val="100"/>
              </a:spcBef>
              <a:buFont typeface="MS-Mincho" charset="-128"/>
              <a:buChar char="▻"/>
              <a:defRPr sz="2000" baseline="0">
                <a:latin typeface="Arial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61088" y="6492875"/>
            <a:ext cx="1298863" cy="365125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Arial" charset="0"/>
              </a:defRPr>
            </a:lvl1pPr>
          </a:lstStyle>
          <a:p>
            <a:r>
              <a:rPr lang="en-US" dirty="0" err="1" smtClean="0"/>
              <a:t>geant-dev@cern.ch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46894" y="6492874"/>
            <a:ext cx="457200" cy="365125"/>
          </a:xfrm>
          <a:prstGeom prst="rect">
            <a:avLst/>
          </a:prstGeom>
        </p:spPr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392653"/>
            <a:ext cx="661088" cy="45373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2330" y="6266330"/>
            <a:ext cx="591670" cy="5916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025435"/>
            <a:ext cx="8915400" cy="914400"/>
          </a:xfrm>
        </p:spPr>
        <p:txBody>
          <a:bodyPr/>
          <a:lstStyle>
            <a:lvl1pPr>
              <a:defRPr baseline="0">
                <a:latin typeface="arial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943600"/>
            <a:ext cx="8001000" cy="91440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91440" rIns="274320" bIns="91440" rtlCol="0" anchor="t" anchorCtr="0"/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8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Clear San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3886200"/>
          </a:xfrm>
        </p:spPr>
        <p:txBody>
          <a:bodyPr>
            <a:normAutofit/>
          </a:bodyPr>
          <a:lstStyle>
            <a:lvl1pPr marL="0" indent="0">
              <a:buNone/>
              <a:defRPr sz="1800" baseline="0">
                <a:latin typeface="arial" charset="0"/>
              </a:defRPr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61088" y="6492875"/>
            <a:ext cx="1298863" cy="365125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arial" charset="0"/>
              </a:defRPr>
            </a:lvl1pPr>
          </a:lstStyle>
          <a:p>
            <a:r>
              <a:rPr lang="en-US" smtClean="0"/>
              <a:t>geant-dev@cern.ch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46894" y="6492874"/>
            <a:ext cx="457200" cy="365125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arial" charset="0"/>
              </a:defRPr>
            </a:lvl1pPr>
          </a:lstStyle>
          <a:p>
            <a:fld id="{4A822907-8A9D-4F6B-98F6-913902AD56B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392653"/>
            <a:ext cx="661088" cy="45373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2330" y="6266330"/>
            <a:ext cx="591670" cy="59167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200399"/>
            <a:ext cx="8915400" cy="2286000"/>
          </a:xfrm>
          <a:solidFill>
            <a:srgbClr val="3176CB"/>
          </a:solidFill>
        </p:spPr>
        <p:txBody>
          <a:bodyPr vert="horz" lIns="1188720" tIns="45720" rIns="274320" bIns="45720" rtlCol="0" anchor="b" anchorCtr="0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 baseline="0">
                <a:solidFill>
                  <a:schemeClr val="bg1"/>
                </a:solidFill>
                <a:latin typeface="arial" charset="0"/>
                <a:ea typeface="+mj-ea"/>
                <a:cs typeface="Clear Sans"/>
              </a:defRPr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5484607"/>
            <a:ext cx="8001000" cy="77724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ctr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None/>
              <a:defRPr sz="18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Clear San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61088" y="6492875"/>
            <a:ext cx="1298863" cy="365125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Arial" charset="0"/>
              </a:defRPr>
            </a:lvl1pPr>
          </a:lstStyle>
          <a:p>
            <a:r>
              <a:rPr lang="en-US" dirty="0" err="1" smtClean="0"/>
              <a:t>geant-dev@cern.ch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46894" y="6492874"/>
            <a:ext cx="457200" cy="365125"/>
          </a:xfrm>
          <a:prstGeom prst="rect">
            <a:avLst/>
          </a:prstGeom>
        </p:spPr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392653"/>
            <a:ext cx="661088" cy="45373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2330" y="6266330"/>
            <a:ext cx="591670" cy="59167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18" y="113503"/>
            <a:ext cx="8913813" cy="914400"/>
          </a:xfrm>
        </p:spPr>
        <p:txBody>
          <a:bodyPr/>
          <a:lstStyle>
            <a:lvl1pPr>
              <a:defRPr baseline="0">
                <a:latin typeface="arial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3255" y="1340428"/>
            <a:ext cx="4215865" cy="4925902"/>
          </a:xfrm>
        </p:spPr>
        <p:txBody>
          <a:bodyPr>
            <a:normAutofit/>
          </a:bodyPr>
          <a:lstStyle>
            <a:lvl1pPr marL="342900" indent="-342900">
              <a:defRPr lang="en-US" sz="24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Clear Sans"/>
              </a:defRPr>
            </a:lvl1pPr>
            <a:lvl2pPr marL="685800" indent="-336550">
              <a:defRPr lang="en-US" sz="20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Clear Sans"/>
              </a:defRPr>
            </a:lvl2pPr>
            <a:lvl3pPr>
              <a:defRPr lang="en-US" sz="20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Clear Sans"/>
              </a:defRPr>
            </a:lvl3pPr>
            <a:lvl4pPr marL="1377950" indent="-342900">
              <a:defRPr lang="en-US" sz="20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Clear Sans"/>
              </a:defRPr>
            </a:lvl4pPr>
            <a:lvl5pPr marL="1720850" indent="-349250">
              <a:defRPr lang="en-US" sz="200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Clear Sans"/>
              </a:defRPr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marL="342900" lvl="0" indent="-342900" algn="l" defTabSz="914400" rtl="0" eaLnBrk="1" latinLnBrk="0" hangingPunct="1">
              <a:spcBef>
                <a:spcPts val="2600"/>
              </a:spcBef>
              <a:buClr>
                <a:schemeClr val="accent1"/>
              </a:buClr>
              <a:buSzPct val="80000"/>
              <a:buFont typeface="LucidaGrande" charset="0"/>
              <a:buChar char="▶"/>
            </a:pPr>
            <a:r>
              <a:rPr lang="en-US" dirty="0" smtClean="0"/>
              <a:t>Click to edit Master text styles</a:t>
            </a:r>
          </a:p>
          <a:p>
            <a:pPr marL="685800" lvl="1" indent="-336550" algn="l" defTabSz="914400" rtl="0" eaLnBrk="1" latinLnBrk="0" hangingPunct="1">
              <a:spcBef>
                <a:spcPts val="400"/>
              </a:spcBef>
              <a:buClr>
                <a:schemeClr val="accent1">
                  <a:lumMod val="50000"/>
                </a:schemeClr>
              </a:buClr>
              <a:buSzPct val="80000"/>
              <a:buFont typeface="LucidaGrande" charset="0"/>
              <a:buChar char="●"/>
            </a:pPr>
            <a:r>
              <a:rPr lang="en-US" dirty="0" smtClean="0"/>
              <a:t>Second level</a:t>
            </a:r>
          </a:p>
          <a:p>
            <a:pPr marL="1035050" lvl="2" indent="-349250" algn="l" defTabSz="914400" rtl="0" eaLnBrk="1" latinLnBrk="0" hangingPunct="1">
              <a:spcBef>
                <a:spcPts val="300"/>
              </a:spcBef>
              <a:buClr>
                <a:schemeClr val="accent1"/>
              </a:buClr>
              <a:buSzPct val="80000"/>
              <a:buFont typeface="ZapfDingbatsITC" charset="0"/>
              <a:buChar char="✦"/>
            </a:pPr>
            <a:r>
              <a:rPr lang="en-US" dirty="0" smtClean="0"/>
              <a:t>Third level</a:t>
            </a:r>
          </a:p>
          <a:p>
            <a:pPr marL="1371600" lvl="3" indent="-336550" algn="l" defTabSz="914400" rtl="0" eaLnBrk="1" latinLnBrk="0" hangingPunct="1">
              <a:spcBef>
                <a:spcPts val="200"/>
              </a:spcBef>
              <a:buClr>
                <a:schemeClr val="accent1">
                  <a:lumMod val="50000"/>
                </a:schemeClr>
              </a:buClr>
              <a:buSzPct val="80000"/>
              <a:buFont typeface="ZapfDingbatsITC" charset="0"/>
              <a:buChar char="❖"/>
            </a:pPr>
            <a:r>
              <a:rPr lang="en-US" dirty="0" smtClean="0"/>
              <a:t>Fourth level</a:t>
            </a:r>
          </a:p>
          <a:p>
            <a:pPr marL="1720850" lvl="4" indent="-349250" algn="l" defTabSz="914400" rtl="0" eaLnBrk="1" latinLnBrk="0" hangingPunct="1">
              <a:spcBef>
                <a:spcPts val="100"/>
              </a:spcBef>
              <a:buClr>
                <a:schemeClr val="accent1"/>
              </a:buClr>
              <a:buFont typeface="MS-Mincho" charset="-128"/>
              <a:buChar char="▻"/>
            </a:pPr>
            <a:r>
              <a:rPr lang="en-US" dirty="0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7503" y="1340428"/>
            <a:ext cx="4226310" cy="4925901"/>
          </a:xfrm>
        </p:spPr>
        <p:txBody>
          <a:bodyPr>
            <a:normAutofit/>
          </a:bodyPr>
          <a:lstStyle>
            <a:lvl1pPr marL="342900" indent="-342900">
              <a:defRPr lang="en-US" sz="24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Clear Sans"/>
              </a:defRPr>
            </a:lvl1pPr>
            <a:lvl2pPr marL="685800" indent="-336550">
              <a:defRPr lang="en-US" sz="20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Clear Sans"/>
              </a:defRPr>
            </a:lvl2pPr>
            <a:lvl3pPr>
              <a:defRPr lang="en-US" sz="20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Clear Sans"/>
              </a:defRPr>
            </a:lvl3pPr>
            <a:lvl4pPr marL="1377950" indent="-342900">
              <a:defRPr lang="en-US" sz="20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Clear Sans"/>
              </a:defRPr>
            </a:lvl4pPr>
            <a:lvl5pPr marL="1720850" indent="-349250">
              <a:defRPr lang="en-US" sz="200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Clear Sans"/>
              </a:defRPr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marL="342900" lvl="0" indent="-342900" algn="l" defTabSz="914400" rtl="0" eaLnBrk="1" latinLnBrk="0" hangingPunct="1">
              <a:spcBef>
                <a:spcPts val="2600"/>
              </a:spcBef>
              <a:buClr>
                <a:schemeClr val="accent1"/>
              </a:buClr>
              <a:buSzPct val="80000"/>
              <a:buFont typeface="LucidaGrande" charset="0"/>
              <a:buChar char="▶"/>
            </a:pPr>
            <a:r>
              <a:rPr lang="en-US" dirty="0" smtClean="0"/>
              <a:t>Click to edit Master text styles</a:t>
            </a:r>
          </a:p>
          <a:p>
            <a:pPr marL="685800" lvl="1" indent="-336550" algn="l" defTabSz="914400" rtl="0" eaLnBrk="1" latinLnBrk="0" hangingPunct="1">
              <a:spcBef>
                <a:spcPts val="400"/>
              </a:spcBef>
              <a:buClr>
                <a:schemeClr val="accent1">
                  <a:lumMod val="50000"/>
                </a:schemeClr>
              </a:buClr>
              <a:buSzPct val="80000"/>
              <a:buFont typeface="LucidaGrande" charset="0"/>
              <a:buChar char="●"/>
            </a:pPr>
            <a:r>
              <a:rPr lang="en-US" dirty="0" smtClean="0"/>
              <a:t>Second level</a:t>
            </a:r>
          </a:p>
          <a:p>
            <a:pPr marL="1035050" lvl="2" indent="-349250" algn="l" defTabSz="914400" rtl="0" eaLnBrk="1" latinLnBrk="0" hangingPunct="1">
              <a:spcBef>
                <a:spcPts val="300"/>
              </a:spcBef>
              <a:buClr>
                <a:schemeClr val="accent1"/>
              </a:buClr>
              <a:buSzPct val="80000"/>
              <a:buFont typeface="ZapfDingbatsITC" charset="0"/>
              <a:buChar char="✦"/>
            </a:pPr>
            <a:r>
              <a:rPr lang="en-US" dirty="0" smtClean="0"/>
              <a:t>Third level</a:t>
            </a:r>
          </a:p>
          <a:p>
            <a:pPr marL="1371600" lvl="3" indent="-336550" algn="l" defTabSz="914400" rtl="0" eaLnBrk="1" latinLnBrk="0" hangingPunct="1">
              <a:spcBef>
                <a:spcPts val="200"/>
              </a:spcBef>
              <a:buClr>
                <a:schemeClr val="accent1">
                  <a:lumMod val="50000"/>
                </a:schemeClr>
              </a:buClr>
              <a:buSzPct val="80000"/>
              <a:buFont typeface="ZapfDingbatsITC" charset="0"/>
              <a:buChar char="❖"/>
            </a:pPr>
            <a:r>
              <a:rPr lang="en-US" dirty="0" smtClean="0"/>
              <a:t>Fourth level</a:t>
            </a:r>
          </a:p>
          <a:p>
            <a:pPr marL="1720850" lvl="4" indent="-349250" algn="l" defTabSz="914400" rtl="0" eaLnBrk="1" latinLnBrk="0" hangingPunct="1">
              <a:spcBef>
                <a:spcPts val="100"/>
              </a:spcBef>
              <a:buClr>
                <a:schemeClr val="accent1"/>
              </a:buClr>
              <a:buFont typeface="MS-Mincho" charset="-128"/>
              <a:buChar char="▻"/>
            </a:pPr>
            <a:r>
              <a:rPr lang="en-US" dirty="0" smtClean="0"/>
              <a:t>Fifth level</a:t>
            </a:r>
            <a:endParaRPr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61088" y="6492875"/>
            <a:ext cx="1298863" cy="365125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Arial" charset="0"/>
              </a:defRPr>
            </a:lvl1pPr>
          </a:lstStyle>
          <a:p>
            <a:r>
              <a:rPr lang="en-US" dirty="0" err="1" smtClean="0"/>
              <a:t>geant-dev@cern.ch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46894" y="6492874"/>
            <a:ext cx="457200" cy="365125"/>
          </a:xfrm>
          <a:prstGeom prst="rect">
            <a:avLst/>
          </a:prstGeom>
        </p:spPr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392653"/>
            <a:ext cx="661088" cy="45373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2330" y="6266330"/>
            <a:ext cx="591670" cy="59167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401" y="207170"/>
            <a:ext cx="8913813" cy="914400"/>
          </a:xfrm>
        </p:spPr>
        <p:txBody>
          <a:bodyPr/>
          <a:lstStyle>
            <a:lvl1pPr>
              <a:defRPr baseline="0">
                <a:latin typeface="Arial" charset="0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308" y="2026678"/>
            <a:ext cx="4022605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 baseline="0">
                <a:latin typeface="Arial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309" y="3065929"/>
            <a:ext cx="4022605" cy="3211046"/>
          </a:xfrm>
        </p:spPr>
        <p:txBody>
          <a:bodyPr>
            <a:normAutofit/>
          </a:bodyPr>
          <a:lstStyle>
            <a:lvl1pPr>
              <a:defRPr sz="2000" baseline="0">
                <a:latin typeface="Arial" charset="0"/>
              </a:defRPr>
            </a:lvl1pPr>
            <a:lvl2pPr>
              <a:defRPr sz="2000" baseline="0">
                <a:latin typeface="Arial" charset="0"/>
              </a:defRPr>
            </a:lvl2pPr>
            <a:lvl3pPr>
              <a:defRPr sz="2000" baseline="0">
                <a:latin typeface="Arial" charset="0"/>
              </a:defRPr>
            </a:lvl3pPr>
            <a:lvl4pPr>
              <a:defRPr sz="2000" baseline="0">
                <a:latin typeface="Arial" charset="0"/>
              </a:defRPr>
            </a:lvl4pPr>
            <a:lvl5pPr>
              <a:defRPr sz="2000" baseline="0">
                <a:latin typeface="Arial" charset="0"/>
              </a:defRPr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86748" y="2017713"/>
            <a:ext cx="4026946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 baseline="0">
                <a:latin typeface="Arial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6748" y="3065929"/>
            <a:ext cx="4026946" cy="3211046"/>
          </a:xfrm>
        </p:spPr>
        <p:txBody>
          <a:bodyPr>
            <a:normAutofit/>
          </a:bodyPr>
          <a:lstStyle>
            <a:lvl1pPr>
              <a:defRPr sz="2000" baseline="0">
                <a:latin typeface="Arial" charset="0"/>
              </a:defRPr>
            </a:lvl1pPr>
            <a:lvl2pPr>
              <a:defRPr sz="2000" baseline="0">
                <a:latin typeface="Arial" charset="0"/>
              </a:defRPr>
            </a:lvl2pPr>
            <a:lvl3pPr>
              <a:defRPr sz="2000" baseline="0">
                <a:latin typeface="Arial" charset="0"/>
              </a:defRPr>
            </a:lvl3pPr>
            <a:lvl4pPr>
              <a:defRPr sz="2000" baseline="0">
                <a:latin typeface="Arial" charset="0"/>
              </a:defRPr>
            </a:lvl4pPr>
            <a:lvl5pPr>
              <a:defRPr sz="2000" baseline="0">
                <a:latin typeface="Arial" charset="0"/>
              </a:defRPr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61088" y="6492875"/>
            <a:ext cx="1298863" cy="365125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Arial" charset="0"/>
              </a:defRPr>
            </a:lvl1pPr>
          </a:lstStyle>
          <a:p>
            <a:r>
              <a:rPr lang="en-US" dirty="0" err="1" smtClean="0"/>
              <a:t>geant-dev@cern.ch</a:t>
            </a:r>
            <a:endParaRPr lang="en-US" dirty="0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46894" y="6492874"/>
            <a:ext cx="457200" cy="365125"/>
          </a:xfrm>
          <a:prstGeom prst="rect">
            <a:avLst/>
          </a:prstGeom>
        </p:spPr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392653"/>
            <a:ext cx="661088" cy="453736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2330" y="6266330"/>
            <a:ext cx="591670" cy="59167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909" y="207021"/>
            <a:ext cx="8913813" cy="914400"/>
          </a:xfrm>
        </p:spPr>
        <p:txBody>
          <a:bodyPr/>
          <a:lstStyle>
            <a:lvl1pPr>
              <a:defRPr baseline="0">
                <a:latin typeface="Arial" charset="0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61088" y="6492875"/>
            <a:ext cx="1298863" cy="365125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Arial" charset="0"/>
              </a:defRPr>
            </a:lvl1pPr>
          </a:lstStyle>
          <a:p>
            <a:r>
              <a:rPr lang="en-US" dirty="0" err="1" smtClean="0"/>
              <a:t>geant-dev@cern.ch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46894" y="6492874"/>
            <a:ext cx="457200" cy="365125"/>
          </a:xfrm>
          <a:prstGeom prst="rect">
            <a:avLst/>
          </a:prstGeom>
        </p:spPr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392653"/>
            <a:ext cx="661088" cy="45373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2330" y="6266330"/>
            <a:ext cx="591670" cy="59167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61088" y="6492875"/>
            <a:ext cx="1298863" cy="365125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Arial" charset="0"/>
              </a:defRPr>
            </a:lvl1pPr>
          </a:lstStyle>
          <a:p>
            <a:r>
              <a:rPr lang="en-US" dirty="0" err="1" smtClean="0"/>
              <a:t>geant-dev@cern.ch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46894" y="6492874"/>
            <a:ext cx="457200" cy="365125"/>
          </a:xfrm>
          <a:prstGeom prst="rect">
            <a:avLst/>
          </a:prstGeom>
        </p:spPr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392653"/>
            <a:ext cx="661088" cy="45373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2330" y="6266330"/>
            <a:ext cx="591670" cy="59167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19" y="189530"/>
            <a:ext cx="8915400" cy="914400"/>
          </a:xfrm>
          <a:solidFill>
            <a:srgbClr val="3176CB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 baseline="0">
                <a:solidFill>
                  <a:schemeClr val="bg1"/>
                </a:solidFill>
                <a:latin typeface="Arial" charset="0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7503" y="1944886"/>
            <a:ext cx="4026191" cy="4332089"/>
          </a:xfrm>
        </p:spPr>
        <p:txBody>
          <a:bodyPr>
            <a:normAutofit/>
          </a:bodyPr>
          <a:lstStyle>
            <a:lvl1pPr>
              <a:defRPr sz="2000" baseline="0">
                <a:latin typeface="Arial" charset="0"/>
              </a:defRPr>
            </a:lvl1pPr>
            <a:lvl2pPr>
              <a:defRPr sz="2000" baseline="0">
                <a:latin typeface="Arial" charset="0"/>
              </a:defRPr>
            </a:lvl2pPr>
            <a:lvl3pPr>
              <a:defRPr sz="2000" baseline="0">
                <a:latin typeface="Arial" charset="0"/>
              </a:defRPr>
            </a:lvl3pPr>
            <a:lvl4pPr>
              <a:defRPr sz="2000" baseline="0">
                <a:latin typeface="Arial" charset="0"/>
              </a:defRPr>
            </a:lvl4pPr>
            <a:lvl5pPr>
              <a:defRPr sz="2000" baseline="0">
                <a:latin typeface="Arial" charset="0"/>
              </a:defRPr>
            </a:lvl5pPr>
            <a:lvl6pPr marL="2055813" indent="-344488">
              <a:defRPr sz="2000"/>
            </a:lvl6pPr>
            <a:lvl7pPr marL="2055813" indent="-344488">
              <a:defRPr sz="2000"/>
            </a:lvl7pPr>
            <a:lvl8pPr marL="2055813" indent="-344488">
              <a:defRPr sz="2000"/>
            </a:lvl8pPr>
            <a:lvl9pPr marL="2055813" indent="-344488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2569" y="1298864"/>
            <a:ext cx="3566160" cy="4964776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61088" y="6492875"/>
            <a:ext cx="1298863" cy="365125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Arial" charset="0"/>
              </a:defRPr>
            </a:lvl1pPr>
          </a:lstStyle>
          <a:p>
            <a:r>
              <a:rPr lang="en-US" dirty="0" err="1" smtClean="0"/>
              <a:t>geant-dev@cern.ch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46894" y="6492874"/>
            <a:ext cx="457200" cy="365125"/>
          </a:xfrm>
          <a:prstGeom prst="rect">
            <a:avLst/>
          </a:prstGeom>
        </p:spPr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392653"/>
            <a:ext cx="661088" cy="45373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2330" y="6266330"/>
            <a:ext cx="591670" cy="59167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8" Type="http://schemas.openxmlformats.org/officeDocument/2006/relationships/image" Target="../media/image1.tiff"/><Relationship Id="rId19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914400" y="6675120"/>
            <a:ext cx="7999413" cy="18288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baseline="0">
              <a:latin typeface="arial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681" y="200096"/>
            <a:ext cx="8913813" cy="914400"/>
          </a:xfrm>
          <a:prstGeom prst="rect">
            <a:avLst/>
          </a:prstGeom>
          <a:solidFill>
            <a:srgbClr val="3176CB"/>
          </a:solidFill>
        </p:spPr>
        <p:txBody>
          <a:bodyPr vert="horz" lIns="1188720" tIns="45720" rIns="27432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7259" y="1350818"/>
            <a:ext cx="8397641" cy="49155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80000"/>
              <a:buFont typeface="LucidaGrande" charset="0"/>
              <a:buChar char="▶"/>
            </a:pPr>
            <a:r>
              <a:rPr lang="en-US" dirty="0" smtClean="0"/>
              <a:t>Click to edit Master text styles</a:t>
            </a:r>
          </a:p>
          <a:p>
            <a:pPr marL="685800" lvl="1" indent="-336550" algn="l" defTabSz="914400" rtl="0" eaLnBrk="1" latinLnBrk="0" hangingPunct="1">
              <a:spcBef>
                <a:spcPts val="400"/>
              </a:spcBef>
              <a:buClr>
                <a:schemeClr val="accent1">
                  <a:lumMod val="50000"/>
                </a:schemeClr>
              </a:buClr>
              <a:buSzPct val="80000"/>
              <a:buFont typeface="LucidaGrande" charset="0"/>
              <a:buChar char="●"/>
            </a:pPr>
            <a:r>
              <a:rPr lang="en-US" dirty="0" smtClean="0"/>
              <a:t>Second level</a:t>
            </a:r>
          </a:p>
          <a:p>
            <a:pPr marL="1035050" lvl="2" indent="-349250" algn="l" defTabSz="914400" rtl="0" eaLnBrk="1" latinLnBrk="0" hangingPunct="1">
              <a:spcBef>
                <a:spcPts val="300"/>
              </a:spcBef>
              <a:buClr>
                <a:schemeClr val="accent1"/>
              </a:buClr>
              <a:buSzPct val="80000"/>
              <a:buFont typeface="ZapfDingbatsITC" charset="0"/>
              <a:buChar char="✦"/>
            </a:pPr>
            <a:r>
              <a:rPr lang="en-US" dirty="0" smtClean="0"/>
              <a:t>Third level</a:t>
            </a:r>
          </a:p>
          <a:p>
            <a:pPr marL="1371600" lvl="3" indent="-336550" algn="l" defTabSz="914400" rtl="0" eaLnBrk="1" latinLnBrk="0" hangingPunct="1">
              <a:spcBef>
                <a:spcPts val="200"/>
              </a:spcBef>
              <a:buClr>
                <a:schemeClr val="accent1">
                  <a:lumMod val="50000"/>
                </a:schemeClr>
              </a:buClr>
              <a:buSzPct val="80000"/>
              <a:buFont typeface="ZapfDingbatsITC" charset="0"/>
              <a:buChar char="❖"/>
            </a:pPr>
            <a:r>
              <a:rPr lang="en-US" dirty="0" smtClean="0"/>
              <a:t>Fourth level</a:t>
            </a:r>
          </a:p>
          <a:p>
            <a:pPr marL="1720850" lvl="4" indent="-349250" algn="l" defTabSz="914400" rtl="0" eaLnBrk="1" latinLnBrk="0" hangingPunct="1">
              <a:spcBef>
                <a:spcPts val="100"/>
              </a:spcBef>
              <a:buClr>
                <a:schemeClr val="accent1"/>
              </a:buClr>
              <a:buFont typeface="MS-Mincho" charset="-128"/>
              <a:buChar char="▻"/>
            </a:pPr>
            <a:r>
              <a:rPr lang="en-US" dirty="0" smtClean="0"/>
              <a:t>Fifth level</a:t>
            </a:r>
            <a:endParaRPr dirty="0"/>
          </a:p>
        </p:txBody>
      </p:sp>
      <p:sp>
        <p:nvSpPr>
          <p:cNvPr id="7" name="Rectangle 6"/>
          <p:cNvSpPr/>
          <p:nvPr/>
        </p:nvSpPr>
        <p:spPr>
          <a:xfrm>
            <a:off x="914400" y="0"/>
            <a:ext cx="7999413" cy="18288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baseline="0">
              <a:latin typeface="arial" charset="0"/>
            </a:endParaRP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61088" y="6492875"/>
            <a:ext cx="1298863" cy="365125"/>
          </a:xfrm>
          <a:prstGeom prst="rect">
            <a:avLst/>
          </a:prstGeom>
        </p:spPr>
        <p:txBody>
          <a:bodyPr/>
          <a:lstStyle>
            <a:lvl1pPr>
              <a:defRPr sz="900" baseline="0">
                <a:latin typeface="arial" charset="0"/>
              </a:defRPr>
            </a:lvl1pPr>
          </a:lstStyle>
          <a:p>
            <a:r>
              <a:rPr lang="en-US" smtClean="0"/>
              <a:t>geant-dev@cern.ch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46894" y="6492874"/>
            <a:ext cx="457200" cy="365125"/>
          </a:xfrm>
          <a:prstGeom prst="rect">
            <a:avLst/>
          </a:prstGeom>
        </p:spPr>
        <p:txBody>
          <a:bodyPr/>
          <a:lstStyle>
            <a:lvl1pPr>
              <a:defRPr sz="900" baseline="0">
                <a:latin typeface="arial" charset="0"/>
              </a:defRPr>
            </a:lvl1pPr>
          </a:lstStyle>
          <a:p>
            <a:fld id="{4A822907-8A9D-4F6B-98F6-913902AD56B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18"/>
          <a:stretch>
            <a:fillRect/>
          </a:stretch>
        </p:blipFill>
        <p:spPr>
          <a:xfrm>
            <a:off x="0" y="6392653"/>
            <a:ext cx="661088" cy="45373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2330" y="6266330"/>
            <a:ext cx="591670" cy="59167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7" r:id="rId16"/>
  </p:sldLayoutIdLst>
  <p:hf hdr="0"/>
  <p:txStyles>
    <p:titleStyle>
      <a:lvl1pPr marL="0" indent="0" algn="l" defTabSz="914400" rtl="0" eaLnBrk="1" latinLnBrk="0" hangingPunct="1">
        <a:spcBef>
          <a:spcPct val="0"/>
        </a:spcBef>
        <a:buNone/>
        <a:defRPr sz="3600" kern="1200" baseline="0">
          <a:solidFill>
            <a:schemeClr val="bg1"/>
          </a:solidFill>
          <a:latin typeface="arial" charset="0"/>
          <a:ea typeface="+mj-ea"/>
          <a:cs typeface="Clear San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 2" pitchFamily="18" charset="2"/>
        <a:buChar char=""/>
        <a:defRPr lang="en-US" sz="2400" kern="1200" baseline="0" dirty="0" smtClean="0">
          <a:solidFill>
            <a:schemeClr val="tx1">
              <a:lumMod val="65000"/>
              <a:lumOff val="35000"/>
            </a:schemeClr>
          </a:solidFill>
          <a:latin typeface="Arial" charset="0"/>
          <a:ea typeface="+mn-ea"/>
          <a:cs typeface="Clear San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2000" kern="1200" baseline="0" dirty="0" smtClean="0">
          <a:solidFill>
            <a:schemeClr val="tx1">
              <a:lumMod val="65000"/>
              <a:lumOff val="35000"/>
            </a:schemeClr>
          </a:solidFill>
          <a:latin typeface="Arial" charset="0"/>
          <a:ea typeface="+mn-ea"/>
          <a:cs typeface="Clear Sans"/>
        </a:defRPr>
      </a:lvl2pPr>
      <a:lvl3pPr marL="1377950" indent="-34290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lang="en-US" sz="2000" kern="1200" baseline="0" dirty="0" smtClean="0">
          <a:solidFill>
            <a:schemeClr val="tx1">
              <a:lumMod val="65000"/>
              <a:lumOff val="35000"/>
            </a:schemeClr>
          </a:solidFill>
          <a:latin typeface="Arial" charset="0"/>
          <a:ea typeface="+mn-ea"/>
          <a:cs typeface="Clear Sans"/>
        </a:defRPr>
      </a:lvl3pPr>
      <a:lvl4pPr marL="1035050" indent="-3492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2000" kern="1200" baseline="0" dirty="0" smtClean="0">
          <a:solidFill>
            <a:schemeClr val="tx1">
              <a:lumMod val="65000"/>
              <a:lumOff val="35000"/>
            </a:schemeClr>
          </a:solidFill>
          <a:latin typeface="Arial" charset="0"/>
          <a:ea typeface="+mn-ea"/>
          <a:cs typeface="Clear San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lang="en-US" sz="2000" kern="1200" baseline="0" dirty="0">
          <a:solidFill>
            <a:schemeClr val="tx1">
              <a:lumMod val="65000"/>
              <a:lumOff val="35000"/>
            </a:schemeClr>
          </a:solidFill>
          <a:latin typeface="Arial" charset="0"/>
          <a:ea typeface="+mn-ea"/>
          <a:cs typeface="Clear San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tif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tiff"/><Relationship Id="rId3" Type="http://schemas.openxmlformats.org/officeDocument/2006/relationships/image" Target="../media/image28.tif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tiff"/><Relationship Id="rId3" Type="http://schemas.openxmlformats.org/officeDocument/2006/relationships/image" Target="../media/image30.tif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indico.cern.ch/event/523577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tiff"/><Relationship Id="rId3" Type="http://schemas.openxmlformats.org/officeDocument/2006/relationships/image" Target="../media/image12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tiff"/><Relationship Id="rId3" Type="http://schemas.openxmlformats.org/officeDocument/2006/relationships/image" Target="../media/image14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tiff"/><Relationship Id="rId3" Type="http://schemas.openxmlformats.org/officeDocument/2006/relationships/image" Target="../media/image16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tiff"/><Relationship Id="rId3" Type="http://schemas.openxmlformats.org/officeDocument/2006/relationships/image" Target="../media/image18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tiff"/><Relationship Id="rId3" Type="http://schemas.openxmlformats.org/officeDocument/2006/relationships/image" Target="../media/image21.tif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tiff"/><Relationship Id="rId3" Type="http://schemas.openxmlformats.org/officeDocument/2006/relationships/image" Target="../media/image23.tif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tiff"/><Relationship Id="rId3" Type="http://schemas.openxmlformats.org/officeDocument/2006/relationships/image" Target="../media/image25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GeantV – An(other, final) overview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endParaRPr lang="en-US" sz="1200" dirty="0" smtClean="0"/>
          </a:p>
          <a:p>
            <a:r>
              <a:rPr lang="en-US" dirty="0" smtClean="0"/>
              <a:t>Federico Carminati (CERN) for the GeantV development team</a:t>
            </a:r>
          </a:p>
        </p:txBody>
      </p:sp>
    </p:spTree>
    <p:extLst>
      <p:ext uri="{BB962C8B-B14F-4D97-AF65-F5344CB8AC3E}">
        <p14:creationId xmlns:p14="http://schemas.microsoft.com/office/powerpoint/2010/main" val="69872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Where are we </a:t>
            </a:r>
            <a:r>
              <a:rPr lang="mr-IN" dirty="0" smtClean="0"/>
              <a:t>–</a:t>
            </a:r>
            <a:r>
              <a:rPr lang="en-US" dirty="0" smtClean="0"/>
              <a:t> optimizing G4 physics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7259" y="1298863"/>
            <a:ext cx="8397641" cy="1951689"/>
          </a:xfrm>
        </p:spPr>
        <p:txBody>
          <a:bodyPr>
            <a:normAutofit/>
          </a:bodyPr>
          <a:lstStyle/>
          <a:p>
            <a:r>
              <a:rPr lang="en-US" dirty="0" smtClean="0"/>
              <a:t>Vectorization of EM-gamma models from GEANT4</a:t>
            </a:r>
          </a:p>
          <a:p>
            <a:r>
              <a:rPr lang="en-US" dirty="0" err="1" smtClean="0"/>
              <a:t>Vectorizable</a:t>
            </a:r>
            <a:r>
              <a:rPr lang="en-US" dirty="0" smtClean="0"/>
              <a:t> sampling algorithm (alias)</a:t>
            </a:r>
          </a:p>
          <a:p>
            <a:r>
              <a:rPr lang="en-US" dirty="0" smtClean="0"/>
              <a:t>Validated against original GEANT4 code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geant-dev@cern.ch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10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43" y="3250552"/>
            <a:ext cx="9176150" cy="3242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7729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Where are we </a:t>
            </a:r>
            <a:r>
              <a:rPr lang="mr-IN" dirty="0" smtClean="0"/>
              <a:t>–</a:t>
            </a:r>
            <a:r>
              <a:rPr lang="en-US" dirty="0" smtClean="0"/>
              <a:t> new physics models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7259" y="1298863"/>
            <a:ext cx="8397641" cy="223304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Complete rewrite of e</a:t>
            </a:r>
            <a:r>
              <a:rPr lang="en-US" baseline="30000" dirty="0" smtClean="0"/>
              <a:t>±</a:t>
            </a:r>
            <a:r>
              <a:rPr lang="en-US" dirty="0" smtClean="0"/>
              <a:t> processes &amp; multiple scattering</a:t>
            </a:r>
          </a:p>
          <a:p>
            <a:pPr lvl="1"/>
            <a:r>
              <a:rPr lang="en-US" dirty="0" smtClean="0"/>
              <a:t>Faster &amp; better than GEANT4 10.1</a:t>
            </a:r>
          </a:p>
          <a:p>
            <a:r>
              <a:rPr lang="en-US" dirty="0" smtClean="0"/>
              <a:t>Validated with data and GEANT4 counterpart</a:t>
            </a:r>
          </a:p>
          <a:p>
            <a:r>
              <a:rPr lang="en-US" dirty="0" smtClean="0"/>
              <a:t>Part of the GEANT4 10.2 experimental physics list</a:t>
            </a:r>
          </a:p>
          <a:p>
            <a:r>
              <a:rPr lang="en-US" dirty="0" smtClean="0"/>
              <a:t>Vector friendly algorithms</a:t>
            </a:r>
            <a:r>
              <a:rPr lang="mr-IN" dirty="0" smtClean="0"/>
              <a:t>…</a:t>
            </a:r>
            <a:r>
              <a:rPr lang="en-US" dirty="0" smtClean="0"/>
              <a:t> vectorization is next step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geant-dev@cern.ch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11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835" y="3643532"/>
            <a:ext cx="3663407" cy="259265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9358" y="3531903"/>
            <a:ext cx="3598902" cy="275844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48852" y="5321509"/>
            <a:ext cx="15921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GEANT4 10.1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4315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Where are we </a:t>
            </a:r>
            <a:r>
              <a:rPr lang="mr-IN" dirty="0" smtClean="0"/>
              <a:t>–</a:t>
            </a:r>
            <a:r>
              <a:rPr lang="en-US" dirty="0" smtClean="0"/>
              <a:t> magnetic field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7259" y="1298863"/>
            <a:ext cx="8397641" cy="2233040"/>
          </a:xfrm>
        </p:spPr>
        <p:txBody>
          <a:bodyPr>
            <a:normAutofit/>
          </a:bodyPr>
          <a:lstStyle/>
          <a:p>
            <a:r>
              <a:rPr lang="en-US" dirty="0" smtClean="0"/>
              <a:t>New </a:t>
            </a:r>
            <a:r>
              <a:rPr lang="en-US" dirty="0" err="1" smtClean="0"/>
              <a:t>vectorized</a:t>
            </a:r>
            <a:r>
              <a:rPr lang="en-US" dirty="0" smtClean="0"/>
              <a:t> algorithm for transport in magnetic field</a:t>
            </a:r>
          </a:p>
          <a:p>
            <a:r>
              <a:rPr lang="en-US" dirty="0" smtClean="0"/>
              <a:t>Scalar version integrated, vector version being integrated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geant-dev@cern.ch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12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259" y="3757344"/>
            <a:ext cx="4935536" cy="251008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9675" y="3813254"/>
            <a:ext cx="2065819" cy="2466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5486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Where are we </a:t>
            </a:r>
            <a:r>
              <a:rPr lang="mr-IN" dirty="0" smtClean="0"/>
              <a:t>–</a:t>
            </a:r>
            <a:r>
              <a:rPr lang="en-US" dirty="0" smtClean="0"/>
              <a:t> collaboration with experiments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7259" y="1298862"/>
            <a:ext cx="8397641" cy="3829191"/>
          </a:xfrm>
        </p:spPr>
        <p:txBody>
          <a:bodyPr>
            <a:normAutofit/>
          </a:bodyPr>
          <a:lstStyle/>
          <a:p>
            <a:r>
              <a:rPr lang="en-US" dirty="0" smtClean="0"/>
              <a:t>Integration tests with the CMSSW toy framework ongoing</a:t>
            </a:r>
          </a:p>
          <a:p>
            <a:r>
              <a:rPr lang="en-US" dirty="0" smtClean="0"/>
              <a:t>Trials of </a:t>
            </a:r>
            <a:r>
              <a:rPr lang="en-US" dirty="0" err="1" smtClean="0"/>
              <a:t>USolids</a:t>
            </a:r>
            <a:r>
              <a:rPr lang="en-US" dirty="0" smtClean="0"/>
              <a:t>/</a:t>
            </a:r>
            <a:r>
              <a:rPr lang="en-US" dirty="0" err="1" smtClean="0"/>
              <a:t>VecGeom</a:t>
            </a:r>
            <a:r>
              <a:rPr lang="en-US" dirty="0" smtClean="0"/>
              <a:t> with full CMSSW/GEANT4</a:t>
            </a:r>
          </a:p>
          <a:p>
            <a:r>
              <a:rPr lang="en-US" dirty="0" smtClean="0"/>
              <a:t>ALICE integration of </a:t>
            </a:r>
            <a:r>
              <a:rPr lang="en-US" dirty="0" err="1" smtClean="0"/>
              <a:t>USolid</a:t>
            </a:r>
            <a:r>
              <a:rPr lang="en-US" dirty="0" smtClean="0"/>
              <a:t>/</a:t>
            </a:r>
            <a:r>
              <a:rPr lang="en-US" dirty="0" err="1" smtClean="0"/>
              <a:t>VecGeom</a:t>
            </a:r>
            <a:r>
              <a:rPr lang="en-US" dirty="0" smtClean="0"/>
              <a:t> via </a:t>
            </a:r>
            <a:r>
              <a:rPr lang="en-US" dirty="0" err="1" smtClean="0"/>
              <a:t>Tgeo</a:t>
            </a:r>
            <a:endParaRPr lang="en-US" dirty="0" smtClean="0"/>
          </a:p>
          <a:p>
            <a:r>
              <a:rPr lang="en-US" smtClean="0"/>
              <a:t>Considering implementation </a:t>
            </a:r>
            <a:r>
              <a:rPr lang="en-US" dirty="0" smtClean="0"/>
              <a:t>of </a:t>
            </a:r>
            <a:r>
              <a:rPr lang="en-US" dirty="0" err="1" smtClean="0"/>
              <a:t>VecGeom</a:t>
            </a:r>
            <a:r>
              <a:rPr lang="en-US" dirty="0" smtClean="0"/>
              <a:t> navigator in </a:t>
            </a:r>
            <a:r>
              <a:rPr lang="en-US" dirty="0" err="1" smtClean="0"/>
              <a:t>TGeo</a:t>
            </a:r>
            <a:r>
              <a:rPr lang="en-US" dirty="0" smtClean="0"/>
              <a:t> 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geant-dev@cern.ch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65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(Wo)manpower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current level of effort will allow us to have a reasonable prototype by end 2017 for transport and EM physics</a:t>
            </a:r>
          </a:p>
          <a:p>
            <a:r>
              <a:rPr lang="en-US" dirty="0" smtClean="0"/>
              <a:t>For hadronic interactions, by end 2018 it is possible to retrofit </a:t>
            </a:r>
            <a:r>
              <a:rPr lang="en-US" dirty="0"/>
              <a:t>GEANT4 </a:t>
            </a:r>
            <a:r>
              <a:rPr lang="en-US" dirty="0" smtClean="0"/>
              <a:t>physics</a:t>
            </a:r>
          </a:p>
          <a:p>
            <a:pPr lvl="1"/>
            <a:r>
              <a:rPr lang="en-US" dirty="0" smtClean="0"/>
              <a:t>Plan-B in Alberto’s slides</a:t>
            </a:r>
          </a:p>
          <a:p>
            <a:pPr lvl="1"/>
            <a:r>
              <a:rPr lang="en-US" dirty="0" smtClean="0"/>
              <a:t>But </a:t>
            </a:r>
            <a:r>
              <a:rPr lang="en-US" dirty="0"/>
              <a:t>this would </a:t>
            </a:r>
            <a:r>
              <a:rPr lang="en-US" dirty="0" smtClean="0"/>
              <a:t>not exploit the full potential of our approach</a:t>
            </a:r>
            <a:endParaRPr lang="en-US" dirty="0"/>
          </a:p>
          <a:p>
            <a:r>
              <a:rPr lang="en-US" dirty="0" smtClean="0"/>
              <a:t>To develop new hadronic models we </a:t>
            </a:r>
            <a:r>
              <a:rPr lang="en-US" dirty="0"/>
              <a:t>would need support from experts </a:t>
            </a:r>
            <a:endParaRPr lang="en-US" dirty="0" smtClean="0"/>
          </a:p>
          <a:p>
            <a:pPr lvl="1"/>
            <a:r>
              <a:rPr lang="en-US" dirty="0" smtClean="0"/>
              <a:t>We estimate need for 2 experts FTEs starting </a:t>
            </a:r>
            <a:r>
              <a:rPr lang="mr-IN" dirty="0" smtClean="0"/>
              <a:t>…</a:t>
            </a:r>
            <a:r>
              <a:rPr lang="en-US" dirty="0" smtClean="0"/>
              <a:t> now</a:t>
            </a:r>
          </a:p>
          <a:p>
            <a:r>
              <a:rPr lang="en-US" dirty="0" smtClean="0"/>
              <a:t>Fast simulation also needs additional effort</a:t>
            </a:r>
          </a:p>
          <a:p>
            <a:pPr lvl="1"/>
            <a:r>
              <a:rPr lang="en-US" dirty="0" smtClean="0"/>
              <a:t>One FTE here would be necessary</a:t>
            </a:r>
          </a:p>
          <a:p>
            <a:pPr lvl="1"/>
            <a:r>
              <a:rPr lang="en-US" dirty="0" smtClean="0"/>
              <a:t>The best experience is in the experiment and collaborating with them is mandatory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geant-dev@cern.ch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594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Random number generator &amp; reproducibility</a:t>
            </a:r>
          </a:p>
          <a:p>
            <a:pPr lvl="1"/>
            <a:r>
              <a:rPr lang="en-US" dirty="0" smtClean="0"/>
              <a:t>We know how to do that, however we are still looking into RNG with good quality and short state</a:t>
            </a:r>
          </a:p>
          <a:p>
            <a:pPr lvl="1"/>
            <a:r>
              <a:rPr lang="en-US" dirty="0" smtClean="0"/>
              <a:t>Otherwise we have a plan-B, which is not quite as good</a:t>
            </a:r>
          </a:p>
          <a:p>
            <a:r>
              <a:rPr lang="en-US" dirty="0" smtClean="0"/>
              <a:t>Fast simulation</a:t>
            </a:r>
          </a:p>
          <a:p>
            <a:pPr lvl="1"/>
            <a:r>
              <a:rPr lang="en-US" dirty="0" smtClean="0"/>
              <a:t>We have designed the integration into the framework, but we have no resources to start working on that</a:t>
            </a:r>
          </a:p>
          <a:p>
            <a:pPr lvl="1"/>
            <a:r>
              <a:rPr lang="en-US" dirty="0" smtClean="0"/>
              <a:t>We held a fast simulation workshop with experiments </a:t>
            </a: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indico.cern.ch/event/523577</a:t>
            </a:r>
            <a:endParaRPr lang="en-US" dirty="0" smtClean="0"/>
          </a:p>
          <a:p>
            <a:r>
              <a:rPr lang="en-US" dirty="0" smtClean="0"/>
              <a:t>Release cycle</a:t>
            </a:r>
          </a:p>
          <a:p>
            <a:pPr lvl="1"/>
            <a:r>
              <a:rPr lang="en-US" dirty="0" smtClean="0"/>
              <a:t>We have a strategy but we never applied it yet, the code being too fluid for the moment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geant-dev@cern.ch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244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questions </a:t>
            </a:r>
            <a:r>
              <a:rPr lang="mr-IN" dirty="0" smtClean="0"/>
              <a:t>–</a:t>
            </a:r>
            <a:r>
              <a:rPr lang="en-US" dirty="0" smtClean="0"/>
              <a:t> packaging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Where do we put </a:t>
            </a:r>
            <a:r>
              <a:rPr lang="en-US" dirty="0" err="1" smtClean="0"/>
              <a:t>VecCore</a:t>
            </a:r>
            <a:r>
              <a:rPr lang="en-US" dirty="0" smtClean="0"/>
              <a:t>, </a:t>
            </a:r>
            <a:r>
              <a:rPr lang="en-US" dirty="0" err="1" smtClean="0"/>
              <a:t>USolids</a:t>
            </a:r>
            <a:r>
              <a:rPr lang="en-US" dirty="0" smtClean="0"/>
              <a:t>/</a:t>
            </a:r>
            <a:r>
              <a:rPr lang="en-US" dirty="0" err="1" smtClean="0"/>
              <a:t>VecGeom</a:t>
            </a:r>
            <a:r>
              <a:rPr lang="en-US" dirty="0" smtClean="0"/>
              <a:t>, the vector math routines and so on</a:t>
            </a:r>
            <a:r>
              <a:rPr lang="mr-IN" dirty="0" smtClean="0"/>
              <a:t>…</a:t>
            </a:r>
            <a:r>
              <a:rPr lang="en-US" dirty="0" smtClean="0"/>
              <a:t>?</a:t>
            </a:r>
          </a:p>
          <a:p>
            <a:r>
              <a:rPr lang="en-US" dirty="0" smtClean="0"/>
              <a:t>We need appropriate (common) mechanisms for GEANTV, GEANT4 and ROOT to depend on these components</a:t>
            </a:r>
          </a:p>
          <a:p>
            <a:pPr lvl="1"/>
            <a:r>
              <a:rPr lang="en-US" dirty="0" smtClean="0"/>
              <a:t>Without embedding them in the respective distributions</a:t>
            </a:r>
          </a:p>
          <a:p>
            <a:r>
              <a:rPr lang="en-US" dirty="0" smtClean="0"/>
              <a:t>We seriously need to start thinking about modularizing our environment</a:t>
            </a:r>
          </a:p>
          <a:p>
            <a:pPr lvl="1"/>
            <a:r>
              <a:rPr lang="en-US" dirty="0" smtClean="0"/>
              <a:t>And this applies also to GEANTV</a:t>
            </a:r>
          </a:p>
          <a:p>
            <a:r>
              <a:rPr lang="en-US" dirty="0" smtClean="0"/>
              <a:t>HSF could help us here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geant-dev@cern.ch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15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Looking forward for your input</a:t>
            </a:r>
            <a:r>
              <a:rPr lang="mr-IN" dirty="0" smtClean="0"/>
              <a:t>…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geant-dev@cern.ch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17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6850" y="2191043"/>
            <a:ext cx="5831058" cy="3887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0335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are we - framework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Multi-threaded transport engine that collects tracks in baskets</a:t>
            </a:r>
          </a:p>
          <a:p>
            <a:pPr lvl="1"/>
            <a:r>
              <a:rPr lang="en-US" dirty="0" err="1" smtClean="0"/>
              <a:t>Numa</a:t>
            </a:r>
            <a:r>
              <a:rPr lang="en-US" dirty="0" smtClean="0"/>
              <a:t> aware &amp; MPI-capable for multi-level parallelism</a:t>
            </a:r>
          </a:p>
          <a:p>
            <a:pPr lvl="1"/>
            <a:r>
              <a:rPr lang="en-US" dirty="0" smtClean="0"/>
              <a:t>TBB version available</a:t>
            </a:r>
          </a:p>
          <a:p>
            <a:r>
              <a:rPr lang="en-US" dirty="0" smtClean="0"/>
              <a:t>Speed ratio GEANTV/GEANT4 ~2.5-3.5 </a:t>
            </a:r>
            <a:r>
              <a:rPr lang="en-US" i="1" dirty="0" smtClean="0"/>
              <a:t>in similar conditions</a:t>
            </a:r>
          </a:p>
          <a:p>
            <a:pPr lvl="1"/>
            <a:r>
              <a:rPr lang="en-US" dirty="0" smtClean="0"/>
              <a:t>Not a benchmark per se</a:t>
            </a:r>
            <a:r>
              <a:rPr lang="mr-IN" dirty="0" smtClean="0"/>
              <a:t>…</a:t>
            </a:r>
            <a:r>
              <a:rPr lang="en-US" dirty="0" smtClean="0"/>
              <a:t> just a “sanity test”... </a:t>
            </a:r>
            <a:r>
              <a:rPr lang="en-US" dirty="0"/>
              <a:t>a</a:t>
            </a:r>
            <a:r>
              <a:rPr lang="en-US" dirty="0" smtClean="0"/>
              <a:t>nd a good omen for the future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geant-dev@cern.ch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2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088" y="4149140"/>
            <a:ext cx="3102215" cy="239854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5880" y="4151114"/>
            <a:ext cx="2919614" cy="2524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7534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are we </a:t>
            </a:r>
            <a:r>
              <a:rPr lang="mr-IN" dirty="0" smtClean="0"/>
              <a:t>–</a:t>
            </a:r>
            <a:r>
              <a:rPr lang="en-US" dirty="0" smtClean="0"/>
              <a:t> design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7259" y="1298864"/>
            <a:ext cx="8397641" cy="2175856"/>
          </a:xfrm>
        </p:spPr>
        <p:txBody>
          <a:bodyPr/>
          <a:lstStyle/>
          <a:p>
            <a:r>
              <a:rPr lang="en-US" dirty="0" smtClean="0"/>
              <a:t>Component &amp; interface design</a:t>
            </a:r>
          </a:p>
          <a:p>
            <a:pPr lvl="1"/>
            <a:r>
              <a:rPr lang="en-US" dirty="0" smtClean="0"/>
              <a:t>Implemented for the new EM physics</a:t>
            </a:r>
          </a:p>
          <a:p>
            <a:r>
              <a:rPr lang="en-US" dirty="0" smtClean="0"/>
              <a:t>Physics-list interface</a:t>
            </a:r>
          </a:p>
          <a:p>
            <a:r>
              <a:rPr lang="en-US" dirty="0" smtClean="0"/>
              <a:t>Draft design of the integration of fast simulation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geant-dev@cern.ch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3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259" y="3929992"/>
            <a:ext cx="3855379" cy="221373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3504" y="3716591"/>
            <a:ext cx="3849141" cy="2640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331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are we </a:t>
            </a:r>
            <a:r>
              <a:rPr lang="mr-IN" dirty="0" smtClean="0"/>
              <a:t>–</a:t>
            </a:r>
            <a:r>
              <a:rPr lang="en-US" dirty="0" smtClean="0"/>
              <a:t> development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7259" y="1298863"/>
            <a:ext cx="8397641" cy="2876391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Integrated development model</a:t>
            </a:r>
          </a:p>
          <a:p>
            <a:pPr lvl="1"/>
            <a:r>
              <a:rPr lang="en-US" dirty="0" err="1" smtClean="0"/>
              <a:t>git</a:t>
            </a:r>
            <a:r>
              <a:rPr lang="en-US" dirty="0" smtClean="0"/>
              <a:t> + </a:t>
            </a:r>
            <a:r>
              <a:rPr lang="en-US" dirty="0" err="1" smtClean="0"/>
              <a:t>cmake</a:t>
            </a:r>
            <a:r>
              <a:rPr lang="en-US" dirty="0" smtClean="0"/>
              <a:t> + </a:t>
            </a:r>
            <a:r>
              <a:rPr lang="en-US" dirty="0" err="1" smtClean="0"/>
              <a:t>jenkins</a:t>
            </a:r>
            <a:r>
              <a:rPr lang="en-US" dirty="0" smtClean="0"/>
              <a:t> + </a:t>
            </a:r>
            <a:r>
              <a:rPr lang="en-US" dirty="0" err="1" smtClean="0"/>
              <a:t>jira</a:t>
            </a:r>
            <a:r>
              <a:rPr lang="en-US" dirty="0" smtClean="0"/>
              <a:t> + </a:t>
            </a:r>
            <a:r>
              <a:rPr lang="en-US" dirty="0" err="1" smtClean="0"/>
              <a:t>cdash</a:t>
            </a:r>
            <a:endParaRPr lang="en-US" dirty="0" smtClean="0"/>
          </a:p>
          <a:p>
            <a:r>
              <a:rPr lang="en-US" dirty="0" smtClean="0"/>
              <a:t>Continuous integration + merge requests</a:t>
            </a:r>
          </a:p>
          <a:p>
            <a:r>
              <a:rPr lang="en-US" dirty="0" smtClean="0"/>
              <a:t>Coding convention checker (clang-format + ECLAIR)</a:t>
            </a:r>
          </a:p>
          <a:p>
            <a:r>
              <a:rPr lang="en-US" dirty="0" err="1" smtClean="0"/>
              <a:t>Coverity</a:t>
            </a:r>
            <a:r>
              <a:rPr lang="en-US" dirty="0" smtClean="0"/>
              <a:t> analysis</a:t>
            </a:r>
          </a:p>
          <a:p>
            <a:r>
              <a:rPr lang="en-US" dirty="0" smtClean="0"/>
              <a:t>Website with installation information and documentation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geant-dev@cern.ch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4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259" y="4456605"/>
            <a:ext cx="4411837" cy="164693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8866" y="4411551"/>
            <a:ext cx="3907065" cy="2039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0109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are we </a:t>
            </a:r>
            <a:r>
              <a:rPr lang="mr-IN" dirty="0" smtClean="0"/>
              <a:t>–</a:t>
            </a:r>
            <a:r>
              <a:rPr lang="en-US" dirty="0" smtClean="0"/>
              <a:t> I/O &amp; </a:t>
            </a:r>
            <a:r>
              <a:rPr lang="en-US" dirty="0" err="1" smtClean="0"/>
              <a:t>MCtruth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7259" y="1298863"/>
            <a:ext cx="8397641" cy="2876391"/>
          </a:xfrm>
        </p:spPr>
        <p:txBody>
          <a:bodyPr>
            <a:normAutofit/>
          </a:bodyPr>
          <a:lstStyle/>
          <a:p>
            <a:r>
              <a:rPr lang="en-US" dirty="0" smtClean="0"/>
              <a:t>Proof-of-principle of efficient parallel I/O</a:t>
            </a:r>
          </a:p>
          <a:p>
            <a:pPr lvl="1"/>
            <a:r>
              <a:rPr lang="en-US" dirty="0" smtClean="0"/>
              <a:t>Code to be integrated into ROOT for general use</a:t>
            </a:r>
          </a:p>
          <a:p>
            <a:r>
              <a:rPr lang="en-US" dirty="0" smtClean="0"/>
              <a:t>Generator interface to </a:t>
            </a:r>
            <a:r>
              <a:rPr lang="en-US" dirty="0" err="1" smtClean="0"/>
              <a:t>HepMC</a:t>
            </a:r>
            <a:r>
              <a:rPr lang="en-US" dirty="0" smtClean="0"/>
              <a:t> </a:t>
            </a:r>
          </a:p>
          <a:p>
            <a:r>
              <a:rPr lang="en-US" dirty="0" err="1"/>
              <a:t>MCTruthMgr</a:t>
            </a:r>
            <a:r>
              <a:rPr lang="en-US" dirty="0"/>
              <a:t> </a:t>
            </a:r>
            <a:r>
              <a:rPr lang="en-US" dirty="0" smtClean="0"/>
              <a:t>class prototype</a:t>
            </a:r>
          </a:p>
          <a:p>
            <a:pPr lvl="1"/>
            <a:r>
              <a:rPr lang="en-US" dirty="0" smtClean="0"/>
              <a:t>Challenging in a parallel world</a:t>
            </a:r>
            <a:r>
              <a:rPr lang="mr-IN" dirty="0" smtClean="0"/>
              <a:t>…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geant-dev@cern.ch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5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473" y="4168943"/>
            <a:ext cx="4262511" cy="228232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2379" y="4343374"/>
            <a:ext cx="4248443" cy="2107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0773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are we </a:t>
            </a:r>
            <a:r>
              <a:rPr lang="mr-IN" dirty="0" smtClean="0"/>
              <a:t>–</a:t>
            </a:r>
            <a:r>
              <a:rPr lang="en-US" dirty="0" smtClean="0"/>
              <a:t> validation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7259" y="1298863"/>
            <a:ext cx="8397641" cy="2876391"/>
          </a:xfrm>
        </p:spPr>
        <p:txBody>
          <a:bodyPr>
            <a:normAutofit/>
          </a:bodyPr>
          <a:lstStyle/>
          <a:p>
            <a:r>
              <a:rPr lang="en-US" dirty="0" smtClean="0"/>
              <a:t>Validation Database prototype with Web interface</a:t>
            </a:r>
          </a:p>
          <a:p>
            <a:r>
              <a:rPr lang="en-US" dirty="0" smtClean="0"/>
              <a:t>Soon to be used both for GEANT4 and GEANTV validation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geant-dev@cern.ch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6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039" y="3335132"/>
            <a:ext cx="7498080" cy="2853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4716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Where are we </a:t>
            </a:r>
            <a:r>
              <a:rPr lang="mr-IN" dirty="0" smtClean="0"/>
              <a:t>–</a:t>
            </a:r>
            <a:r>
              <a:rPr lang="en-US" dirty="0" smtClean="0"/>
              <a:t> hadronic &amp; n physics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7259" y="1298863"/>
            <a:ext cx="8397641" cy="2036269"/>
          </a:xfrm>
        </p:spPr>
        <p:txBody>
          <a:bodyPr>
            <a:normAutofit/>
          </a:bodyPr>
          <a:lstStyle/>
          <a:p>
            <a:r>
              <a:rPr lang="en-US" dirty="0" smtClean="0"/>
              <a:t>Design of the hadronic interface and first planning of the development </a:t>
            </a:r>
          </a:p>
          <a:p>
            <a:r>
              <a:rPr lang="en-US" dirty="0" smtClean="0"/>
              <a:t>Handling of ENDF neutron files </a:t>
            </a:r>
          </a:p>
          <a:p>
            <a:pPr lvl="1"/>
            <a:r>
              <a:rPr lang="en-US" dirty="0" smtClean="0"/>
              <a:t>This is a major breakthrough!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geant-dev@cern.ch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7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433" y="3335132"/>
            <a:ext cx="4290646" cy="296340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7905" y="3196077"/>
            <a:ext cx="4299811" cy="3241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6606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Where are we </a:t>
            </a:r>
            <a:r>
              <a:rPr lang="mr-IN" dirty="0" smtClean="0"/>
              <a:t>–</a:t>
            </a:r>
            <a:r>
              <a:rPr lang="en-US" dirty="0" smtClean="0"/>
              <a:t> geometry &amp; navigation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7259" y="1298863"/>
            <a:ext cx="8397641" cy="231762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High-performance geometry code for basic shapes</a:t>
            </a:r>
          </a:p>
          <a:p>
            <a:pPr lvl="1"/>
            <a:r>
              <a:rPr lang="en-US" dirty="0" smtClean="0"/>
              <a:t>To become the default for ROOT and GEANT4 when validated</a:t>
            </a:r>
          </a:p>
          <a:p>
            <a:r>
              <a:rPr lang="en-US" dirty="0"/>
              <a:t>Fast &amp; portable </a:t>
            </a:r>
            <a:r>
              <a:rPr lang="en-US" dirty="0" smtClean="0"/>
              <a:t>SIMD-capable </a:t>
            </a:r>
            <a:r>
              <a:rPr lang="en-US" dirty="0"/>
              <a:t>navigation system</a:t>
            </a:r>
          </a:p>
          <a:p>
            <a:pPr lvl="1"/>
            <a:r>
              <a:rPr lang="en-US" dirty="0"/>
              <a:t>Specialized navigation, auto-generation of </a:t>
            </a:r>
            <a:r>
              <a:rPr lang="en-US" dirty="0" smtClean="0"/>
              <a:t>navigators</a:t>
            </a:r>
          </a:p>
          <a:p>
            <a:pPr lvl="1"/>
            <a:r>
              <a:rPr lang="en-US" dirty="0" smtClean="0"/>
              <a:t>Capable of running CMS, ALICE and </a:t>
            </a:r>
            <a:r>
              <a:rPr lang="en-US" dirty="0" err="1" smtClean="0"/>
              <a:t>LHCb</a:t>
            </a:r>
            <a:r>
              <a:rPr lang="en-US" dirty="0" smtClean="0"/>
              <a:t> detectors</a:t>
            </a:r>
          </a:p>
          <a:p>
            <a:pPr lvl="1"/>
            <a:r>
              <a:rPr lang="en-US" dirty="0" smtClean="0"/>
              <a:t>Possible adoption by GEANT4 &amp; </a:t>
            </a:r>
            <a:r>
              <a:rPr lang="en-US" dirty="0" err="1" smtClean="0"/>
              <a:t>TGeo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geant-dev@cern.ch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8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259" y="3616483"/>
            <a:ext cx="3509881" cy="248588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2379" y="3616483"/>
            <a:ext cx="3731308" cy="2637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3238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Where are we </a:t>
            </a:r>
            <a:r>
              <a:rPr lang="mr-IN" dirty="0" smtClean="0"/>
              <a:t>–</a:t>
            </a:r>
            <a:r>
              <a:rPr lang="en-US" dirty="0" smtClean="0"/>
              <a:t> SIMD developments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7259" y="1298863"/>
            <a:ext cx="8397641" cy="2960972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Generic &amp; portable SIMD implementation of vector operations </a:t>
            </a:r>
          </a:p>
          <a:p>
            <a:pPr lvl="1"/>
            <a:r>
              <a:rPr lang="en-US" dirty="0" smtClean="0"/>
              <a:t>Same code, optimal performance, including on CUDA</a:t>
            </a:r>
          </a:p>
          <a:p>
            <a:r>
              <a:rPr lang="en-US" dirty="0" smtClean="0"/>
              <a:t>Template specialization allows to</a:t>
            </a:r>
          </a:p>
          <a:p>
            <a:pPr lvl="1"/>
            <a:r>
              <a:rPr lang="en-US" dirty="0" smtClean="0"/>
              <a:t>Express algorithms with high-level language</a:t>
            </a:r>
          </a:p>
          <a:p>
            <a:pPr lvl="1"/>
            <a:r>
              <a:rPr lang="en-US" dirty="0" smtClean="0"/>
              <a:t>Hide machine dependencies</a:t>
            </a:r>
          </a:p>
          <a:p>
            <a:pPr lvl="1"/>
            <a:r>
              <a:rPr lang="en-US" dirty="0" smtClean="0"/>
              <a:t>Concentrate machine-dependent source code into a single package</a:t>
            </a:r>
          </a:p>
          <a:p>
            <a:r>
              <a:rPr lang="en-US" dirty="0" smtClean="0"/>
              <a:t>Future-friendly solution</a:t>
            </a:r>
          </a:p>
          <a:p>
            <a:pPr lvl="1"/>
            <a:r>
              <a:rPr lang="en-US" dirty="0" smtClean="0"/>
              <a:t>Till the compiler gets there</a:t>
            </a:r>
            <a:r>
              <a:rPr lang="mr-IN" dirty="0" smtClean="0"/>
              <a:t>…</a:t>
            </a:r>
            <a:r>
              <a:rPr lang="en-US" dirty="0" smtClean="0"/>
              <a:t> or something similar is adopted by the standard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geant-dev@cern.ch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9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473" y="4259836"/>
            <a:ext cx="4023360" cy="223303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4448" y="4259834"/>
            <a:ext cx="3502070" cy="2415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703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ercept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erception">
      <a:maj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Perception">
      <a:fillStyleLst>
        <a:solidFill>
          <a:schemeClr val="phClr"/>
        </a:solidFill>
        <a:solidFill>
          <a:schemeClr val="phClr">
            <a:shade val="90000"/>
          </a:schemeClr>
        </a:solidFill>
        <a:solidFill>
          <a:schemeClr val="phClr">
            <a:shade val="80000"/>
          </a:schemeClr>
        </a:soli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bliqueTopRight"/>
            <a:lightRig rig="threePt" dir="tl"/>
          </a:scene3d>
          <a:sp3d>
            <a:bevelT w="25400" h="25400"/>
          </a:sp3d>
        </a:effectStyle>
        <a:effectStyle>
          <a:effectLst/>
          <a:scene3d>
            <a:camera prst="perspectiveFront" fov="4200000"/>
            <a:lightRig rig="balanced" dir="tl">
              <a:rot lat="0" lon="0" rev="18600000"/>
            </a:lightRig>
          </a:scene3d>
          <a:sp3d prstMaterial="metal">
            <a:bevelT w="63500" h="50800" prst="angle"/>
          </a:sp3d>
        </a:effectStyle>
      </a:effectStyleLst>
      <a:bgFillStyleLst>
        <a:solidFill>
          <a:schemeClr val="phClr">
            <a:tint val="90000"/>
          </a:schemeClr>
        </a:solidFill>
        <a:solidFill>
          <a:schemeClr val="phClr">
            <a:tint val="50000"/>
          </a:schemeClr>
        </a:solidFill>
        <a:solidFill>
          <a:schemeClr val="phClr">
            <a:shade val="60000"/>
          </a:schemeClr>
        </a:soli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Perception.thmx</Template>
  <TotalTime>38468</TotalTime>
  <Words>747</Words>
  <Application>Microsoft Macintosh PowerPoint</Application>
  <PresentationFormat>On-screen Show (4:3)</PresentationFormat>
  <Paragraphs>129</Paragraphs>
  <Slides>17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  <vt:variant>
        <vt:lpstr>Custom Shows</vt:lpstr>
      </vt:variant>
      <vt:variant>
        <vt:i4>1</vt:i4>
      </vt:variant>
    </vt:vector>
  </HeadingPairs>
  <TitlesOfParts>
    <vt:vector size="28" baseType="lpstr">
      <vt:lpstr>Calibri</vt:lpstr>
      <vt:lpstr>Century Gothic</vt:lpstr>
      <vt:lpstr>Clear Sans</vt:lpstr>
      <vt:lpstr>LucidaGrande</vt:lpstr>
      <vt:lpstr>MS-Mincho</vt:lpstr>
      <vt:lpstr>Wingdings 2</vt:lpstr>
      <vt:lpstr>ZapfDingbatsITC</vt:lpstr>
      <vt:lpstr>Arial</vt:lpstr>
      <vt:lpstr>Arial</vt:lpstr>
      <vt:lpstr>Perception</vt:lpstr>
      <vt:lpstr>GeantV – An(other, final) overview</vt:lpstr>
      <vt:lpstr>Where are we - framework</vt:lpstr>
      <vt:lpstr>Where are we – design </vt:lpstr>
      <vt:lpstr>Where are we – development model</vt:lpstr>
      <vt:lpstr>Where are we – I/O &amp; MCtruth</vt:lpstr>
      <vt:lpstr>Where are we – validation</vt:lpstr>
      <vt:lpstr>Where are we – hadronic &amp; n physics</vt:lpstr>
      <vt:lpstr>Where are we – geometry &amp; navigation</vt:lpstr>
      <vt:lpstr>Where are we – SIMD developments </vt:lpstr>
      <vt:lpstr>Where are we – optimizing G4 physics</vt:lpstr>
      <vt:lpstr>Where are we – new physics models</vt:lpstr>
      <vt:lpstr>Where are we – magnetic field</vt:lpstr>
      <vt:lpstr>Where are we – collaboration with experiments</vt:lpstr>
      <vt:lpstr>(Wo)manpower</vt:lpstr>
      <vt:lpstr>Open questions</vt:lpstr>
      <vt:lpstr>Open questions – packaging</vt:lpstr>
      <vt:lpstr>Conclusions</vt:lpstr>
      <vt:lpstr>Scheduler</vt:lpstr>
    </vt:vector>
  </TitlesOfParts>
  <Company>CERN</Company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Gheata Andrei</dc:creator>
  <cp:lastModifiedBy>Federico Carminati</cp:lastModifiedBy>
  <cp:revision>630</cp:revision>
  <cp:lastPrinted>2016-03-28T19:54:45Z</cp:lastPrinted>
  <dcterms:created xsi:type="dcterms:W3CDTF">2015-10-21T20:00:52Z</dcterms:created>
  <dcterms:modified xsi:type="dcterms:W3CDTF">2016-10-24T16:16:23Z</dcterms:modified>
</cp:coreProperties>
</file>