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72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4" r:id="rId3"/>
    <p:sldId id="283" r:id="rId4"/>
    <p:sldId id="280" r:id="rId5"/>
    <p:sldId id="281" r:id="rId6"/>
    <p:sldId id="261" r:id="rId7"/>
    <p:sldId id="262" r:id="rId8"/>
    <p:sldId id="278" r:id="rId9"/>
    <p:sldId id="263" r:id="rId10"/>
    <p:sldId id="286" r:id="rId11"/>
    <p:sldId id="285" r:id="rId12"/>
    <p:sldId id="260" r:id="rId13"/>
    <p:sldId id="266" r:id="rId14"/>
    <p:sldId id="268" r:id="rId15"/>
    <p:sldId id="288" r:id="rId16"/>
    <p:sldId id="270" r:id="rId17"/>
    <p:sldId id="287" r:id="rId18"/>
    <p:sldId id="289" r:id="rId19"/>
    <p:sldId id="275" r:id="rId20"/>
    <p:sldId id="274" r:id="rId21"/>
    <p:sldId id="299" r:id="rId22"/>
    <p:sldId id="300" r:id="rId23"/>
    <p:sldId id="292" r:id="rId24"/>
    <p:sldId id="294" r:id="rId25"/>
    <p:sldId id="295" r:id="rId26"/>
    <p:sldId id="296" r:id="rId27"/>
    <p:sldId id="297" r:id="rId28"/>
    <p:sldId id="298" r:id="rId29"/>
  </p:sldIdLst>
  <p:sldSz cx="9144000" cy="6858000" type="screen4x3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436"/>
    <p:restoredTop sz="95073"/>
  </p:normalViewPr>
  <p:slideViewPr>
    <p:cSldViewPr snapToGrid="0" snapToObjects="1">
      <p:cViewPr varScale="1">
        <p:scale>
          <a:sx n="84" d="100"/>
          <a:sy n="84" d="100"/>
        </p:scale>
        <p:origin x="-10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DF47B0-0B34-9347-8086-26F5A6E321A7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smtClean="0"/>
              <a:t>衍射极限储存环加速器物理研讨会，</a:t>
            </a:r>
            <a:r>
              <a:rPr lang="en-US" altLang="zh-CN" smtClean="0"/>
              <a:t>2016</a:t>
            </a:r>
            <a:r>
              <a:rPr lang="zh-CN" altLang="en-US" smtClean="0"/>
              <a:t>年</a:t>
            </a:r>
            <a:r>
              <a:rPr lang="en-US" altLang="zh-CN" smtClean="0"/>
              <a:t>10</a:t>
            </a:r>
            <a:r>
              <a:rPr lang="zh-CN" altLang="en-US" smtClean="0"/>
              <a:t>月</a:t>
            </a:r>
            <a:r>
              <a:rPr lang="en-US" altLang="zh-CN" smtClean="0"/>
              <a:t>13</a:t>
            </a:r>
            <a:r>
              <a:rPr lang="zh-CN" altLang="en-US" smtClean="0"/>
              <a:t>日，上海光源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2EDB51-3F9A-F749-920F-1471AC58B5E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243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FD10A-9C32-7645-AB15-B92C1F88DAA2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smtClean="0"/>
              <a:t>衍射极限储存环加速器物理研讨会，</a:t>
            </a:r>
            <a:r>
              <a:rPr lang="en-US" altLang="zh-CN" smtClean="0"/>
              <a:t>2016</a:t>
            </a:r>
            <a:r>
              <a:rPr lang="zh-CN" altLang="en-US" smtClean="0"/>
              <a:t>年</a:t>
            </a:r>
            <a:r>
              <a:rPr lang="en-US" altLang="zh-CN" smtClean="0"/>
              <a:t>10</a:t>
            </a:r>
            <a:r>
              <a:rPr lang="zh-CN" altLang="en-US" smtClean="0"/>
              <a:t>月</a:t>
            </a:r>
            <a:r>
              <a:rPr lang="en-US" altLang="zh-CN" smtClean="0"/>
              <a:t>13</a:t>
            </a:r>
            <a:r>
              <a:rPr lang="zh-CN" altLang="en-US" smtClean="0"/>
              <a:t>日，上海光源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6444E-EB5B-4345-979C-3EE01469F78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272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6444E-EB5B-4345-979C-3EE01469F7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18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6444E-EB5B-4345-979C-3EE01469F78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126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0" y="77883"/>
            <a:ext cx="9144000" cy="2387600"/>
          </a:xfrm>
        </p:spPr>
        <p:txBody>
          <a:bodyPr>
            <a:normAutofit/>
          </a:bodyPr>
          <a:lstStyle>
            <a:lvl1pPr algn="ctr">
              <a:defRPr sz="4800" baseline="0"/>
            </a:lvl1pPr>
          </a:lstStyle>
          <a:p>
            <a:r>
              <a:rPr lang="en-US" i="1" dirty="0" smtClean="0">
                <a:solidFill>
                  <a:srgbClr val="FF0000"/>
                </a:solidFill>
              </a:rPr>
              <a:t/>
            </a:r>
            <a:br>
              <a:rPr lang="en-US" i="1" dirty="0" smtClean="0">
                <a:solidFill>
                  <a:srgbClr val="FF0000"/>
                </a:solidFill>
              </a:rPr>
            </a:br>
            <a:r>
              <a:rPr lang="en-US" i="1" dirty="0" smtClean="0">
                <a:solidFill>
                  <a:srgbClr val="FF0000"/>
                </a:solidFill>
              </a:rPr>
              <a:t/>
            </a:r>
            <a:br>
              <a:rPr lang="en-US" i="1" dirty="0" smtClean="0">
                <a:solidFill>
                  <a:srgbClr val="FF0000"/>
                </a:solidFill>
              </a:rPr>
            </a:br>
            <a:r>
              <a:rPr lang="en-US" i="1" dirty="0" smtClean="0">
                <a:solidFill>
                  <a:srgbClr val="FF0000"/>
                </a:solidFill>
              </a:rPr>
              <a:t/>
            </a:r>
            <a:br>
              <a:rPr lang="en-US" i="1" dirty="0" smtClean="0">
                <a:solidFill>
                  <a:srgbClr val="FF0000"/>
                </a:solidFill>
              </a:rPr>
            </a:br>
            <a:r>
              <a:rPr lang="en-US" i="1" dirty="0" smtClean="0">
                <a:solidFill>
                  <a:srgbClr val="FF0000"/>
                </a:solidFill>
              </a:rPr>
              <a:t/>
            </a:r>
            <a:br>
              <a:rPr lang="en-US" i="1" dirty="0" smtClean="0">
                <a:solidFill>
                  <a:srgbClr val="FF0000"/>
                </a:solidFill>
              </a:rPr>
            </a:b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3120683"/>
            <a:ext cx="9144000" cy="1074800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 u="none" baseline="0">
                <a:solidFill>
                  <a:srgbClr val="FF0000"/>
                </a:solidFill>
              </a:defRPr>
            </a:lvl1pPr>
          </a:lstStyle>
          <a:p>
            <a:r>
              <a:rPr lang="en-US" i="1" dirty="0" err="1" smtClean="0">
                <a:solidFill>
                  <a:srgbClr val="C00000"/>
                </a:solidFill>
              </a:rPr>
              <a:t>Zhe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i="1" dirty="0" err="1" smtClean="0">
                <a:solidFill>
                  <a:srgbClr val="C00000"/>
                </a:solidFill>
              </a:rPr>
              <a:t>Duan</a:t>
            </a:r>
            <a:endParaRPr lang="en-US" i="1" dirty="0" smtClean="0">
              <a:solidFill>
                <a:srgbClr val="C00000"/>
              </a:solidFill>
            </a:endParaRPr>
          </a:p>
          <a:p>
            <a:r>
              <a:rPr lang="en-US" i="1" dirty="0" smtClean="0">
                <a:solidFill>
                  <a:srgbClr val="C00000"/>
                </a:solidFill>
              </a:rPr>
              <a:t>Institute of High Energy Physics, CAS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796955" y="4632684"/>
            <a:ext cx="6711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30" y="6215800"/>
            <a:ext cx="3393743" cy="64220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5470543" y="6372769"/>
            <a:ext cx="4787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/>
              <a:t>zhe.duan@ihep.ac.cn</a:t>
            </a:r>
            <a:endParaRPr lang="en-US" sz="18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0" y="4632325"/>
            <a:ext cx="9144000" cy="1055688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4666129" y="914400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95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280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055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-11614" y="6423586"/>
            <a:ext cx="9155614" cy="420966"/>
          </a:xfrm>
          <a:prstGeom prst="rect">
            <a:avLst/>
          </a:prstGeom>
          <a:solidFill>
            <a:srgbClr val="00B050">
              <a:alpha val="9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54741" y="6423586"/>
            <a:ext cx="5503209" cy="365126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410139"/>
            <a:ext cx="2057400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4130FF91-67B0-7846-A97A-AF9F815DB8D1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0" y="-1"/>
            <a:ext cx="9144000" cy="711201"/>
          </a:xfrm>
          <a:solidFill>
            <a:srgbClr val="00B0F0"/>
          </a:solidFill>
        </p:spPr>
        <p:txBody>
          <a:bodyPr>
            <a:normAutofit/>
          </a:bodyPr>
          <a:lstStyle>
            <a:lvl1pPr marL="0" indent="0" algn="ctr">
              <a:buNone/>
              <a:defRPr sz="4000">
                <a:solidFill>
                  <a:srgbClr val="FFFF00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14" y="6376000"/>
            <a:ext cx="737755" cy="48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341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169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23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9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353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97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02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77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Oct 26th, 2016, Synchrotron SOLEIL, LER 2016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0FF91-67B0-7846-A97A-AF9F815DB8D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734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solidFill>
                  <a:srgbClr val="C00000"/>
                </a:solidFill>
              </a:rPr>
              <a:t>HEPS Top-up injection schemes </a:t>
            </a:r>
            <a:r>
              <a:rPr lang="en-US" dirty="0"/>
              <a:t/>
            </a:r>
            <a:br>
              <a:rPr lang="en-US" dirty="0"/>
            </a:b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Zhe</a:t>
            </a:r>
            <a:r>
              <a:rPr lang="en-US" dirty="0" smtClean="0"/>
              <a:t> </a:t>
            </a:r>
            <a:r>
              <a:rPr lang="en-US" dirty="0" err="1" smtClean="0"/>
              <a:t>Duan</a:t>
            </a:r>
            <a:endParaRPr lang="en-US" dirty="0" smtClean="0"/>
          </a:p>
          <a:p>
            <a:r>
              <a:rPr lang="en-US" dirty="0" smtClean="0"/>
              <a:t>On behalf of HEPS accelerator physics group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70C0"/>
                </a:solidFill>
              </a:rPr>
              <a:t>presented at LER2016 Workshop</a:t>
            </a:r>
            <a:endParaRPr lang="zh-CN" altLang="en-US" dirty="0" smtClean="0">
              <a:solidFill>
                <a:srgbClr val="0070C0"/>
              </a:solidFill>
            </a:endParaRPr>
          </a:p>
          <a:p>
            <a:r>
              <a:rPr lang="en-US" altLang="zh-CN" smtClean="0">
                <a:solidFill>
                  <a:srgbClr val="0070C0"/>
                </a:solidFill>
              </a:rPr>
              <a:t>Oct 26</a:t>
            </a:r>
            <a:r>
              <a:rPr lang="en-US" altLang="zh-CN" baseline="30000" smtClean="0">
                <a:solidFill>
                  <a:srgbClr val="0070C0"/>
                </a:solidFill>
              </a:rPr>
              <a:t>th</a:t>
            </a:r>
            <a:r>
              <a:rPr lang="en-US" altLang="zh-CN" smtClean="0">
                <a:solidFill>
                  <a:srgbClr val="0070C0"/>
                </a:solidFill>
              </a:rPr>
              <a:t> </a:t>
            </a:r>
            <a:r>
              <a:rPr lang="en-US" altLang="zh-CN" dirty="0" smtClean="0">
                <a:solidFill>
                  <a:srgbClr val="0070C0"/>
                </a:solidFill>
              </a:rPr>
              <a:t>2016</a:t>
            </a:r>
            <a:r>
              <a:rPr lang="zh-CN" altLang="en-US" dirty="0" smtClean="0">
                <a:solidFill>
                  <a:srgbClr val="0070C0"/>
                </a:solidFill>
              </a:rPr>
              <a:t>，</a:t>
            </a:r>
            <a:r>
              <a:rPr lang="en-US" altLang="zh-CN" dirty="0" smtClean="0">
                <a:solidFill>
                  <a:srgbClr val="0070C0"/>
                </a:solidFill>
              </a:rPr>
              <a:t>Synchrotron SOLEIL</a:t>
            </a:r>
            <a:endParaRPr lang="zh-CN" altLang="en-US" dirty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54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Beam loading effects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615" y="847677"/>
            <a:ext cx="3885442" cy="25840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943" y="1145352"/>
            <a:ext cx="50496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(</a:t>
            </a:r>
            <a:r>
              <a:rPr lang="en-US" sz="2000" i="1" dirty="0" err="1" smtClean="0">
                <a:solidFill>
                  <a:srgbClr val="FF0000"/>
                </a:solidFill>
              </a:rPr>
              <a:t>V</a:t>
            </a:r>
            <a:r>
              <a:rPr lang="en-US" sz="2000" i="1" baseline="-25000" dirty="0" err="1" smtClean="0">
                <a:solidFill>
                  <a:srgbClr val="FF0000"/>
                </a:solidFill>
              </a:rPr>
              <a:t>f</a:t>
            </a:r>
            <a:r>
              <a:rPr lang="el-GR" sz="2000" dirty="0">
                <a:solidFill>
                  <a:srgbClr val="FF0000"/>
                </a:solidFill>
              </a:rPr>
              <a:t>, </a:t>
            </a:r>
            <a:r>
              <a:rPr lang="el-GR" sz="2000" i="1" dirty="0">
                <a:solidFill>
                  <a:srgbClr val="FF0000"/>
                </a:solidFill>
              </a:rPr>
              <a:t>φ</a:t>
            </a:r>
            <a:r>
              <a:rPr lang="en-US" sz="2000" i="1" baseline="-25000" dirty="0">
                <a:solidFill>
                  <a:srgbClr val="FF0000"/>
                </a:solidFill>
              </a:rPr>
              <a:t>f</a:t>
            </a:r>
            <a:r>
              <a:rPr lang="en-US" sz="2000" dirty="0">
                <a:solidFill>
                  <a:srgbClr val="FF0000"/>
                </a:solidFill>
              </a:rPr>
              <a:t>, </a:t>
            </a:r>
            <a:r>
              <a:rPr lang="en-US" sz="2000" i="1" dirty="0" err="1">
                <a:solidFill>
                  <a:srgbClr val="FF0000"/>
                </a:solidFill>
              </a:rPr>
              <a:t>V</a:t>
            </a:r>
            <a:r>
              <a:rPr lang="en-US" sz="2000" i="1" baseline="-25000" dirty="0" err="1">
                <a:solidFill>
                  <a:srgbClr val="FF0000"/>
                </a:solidFill>
              </a:rPr>
              <a:t>h</a:t>
            </a:r>
            <a:r>
              <a:rPr lang="en-US" sz="2000" dirty="0">
                <a:solidFill>
                  <a:srgbClr val="FF0000"/>
                </a:solidFill>
              </a:rPr>
              <a:t>, </a:t>
            </a:r>
            <a:r>
              <a:rPr lang="el-GR" sz="2000" i="1" dirty="0">
                <a:solidFill>
                  <a:srgbClr val="FF0000"/>
                </a:solidFill>
              </a:rPr>
              <a:t>φ</a:t>
            </a:r>
            <a:r>
              <a:rPr lang="en-US" sz="2000" i="1" baseline="-25000" dirty="0">
                <a:solidFill>
                  <a:srgbClr val="FF0000"/>
                </a:solidFill>
              </a:rPr>
              <a:t>h</a:t>
            </a:r>
            <a:r>
              <a:rPr lang="en-US" sz="2000" dirty="0" smtClean="0">
                <a:solidFill>
                  <a:srgbClr val="FF0000"/>
                </a:solidFill>
              </a:rPr>
              <a:t>) </a:t>
            </a:r>
            <a:r>
              <a:rPr lang="en-US" sz="2000" dirty="0" smtClean="0"/>
              <a:t>are combination of generator voltages and phases, with beam-induced voltages and phases.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Cavity coupling </a:t>
            </a:r>
            <a:r>
              <a:rPr lang="el-GR" sz="2000" dirty="0" smtClean="0"/>
              <a:t>β</a:t>
            </a:r>
            <a:r>
              <a:rPr lang="en-US" sz="2000" dirty="0" smtClean="0"/>
              <a:t> and tuning angle should be optimized to reduce power reflection and thus required generator power. 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 smtClean="0"/>
          </a:p>
          <a:p>
            <a:pPr lvl="1"/>
            <a:endParaRPr lang="en-US" sz="20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463" y="3563544"/>
            <a:ext cx="3652632" cy="23863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54741" y="5986703"/>
            <a:ext cx="3222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optimal </a:t>
            </a:r>
            <a:r>
              <a:rPr lang="el-GR" sz="2000" dirty="0" smtClean="0"/>
              <a:t>β</a:t>
            </a:r>
            <a:r>
              <a:rPr lang="en-US" sz="2000" dirty="0" smtClean="0"/>
              <a:t> and tuning angle</a:t>
            </a:r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0615" y="3637545"/>
            <a:ext cx="3480179" cy="23123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90615" y="6002092"/>
            <a:ext cx="3829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optimal tuning angle but not optimal </a:t>
            </a:r>
            <a:r>
              <a:rPr lang="el-GR" sz="1800" dirty="0" smtClean="0"/>
              <a:t>β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9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RF parameter table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259758"/>
              </p:ext>
            </p:extLst>
          </p:nvPr>
        </p:nvGraphicFramePr>
        <p:xfrm>
          <a:off x="0" y="402258"/>
          <a:ext cx="4981433" cy="6255663"/>
        </p:xfrm>
        <a:graphic>
          <a:graphicData uri="http://schemas.openxmlformats.org/drawingml/2006/table">
            <a:tbl>
              <a:tblPr/>
              <a:tblGrid>
                <a:gridCol w="1883391"/>
                <a:gridCol w="1528549"/>
                <a:gridCol w="1569493"/>
              </a:tblGrid>
              <a:tr h="830223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Parameter </a:t>
                      </a: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Fundamental RF Cavity (4 cavities) </a:t>
                      </a: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3rd Harmonic RF Cavity (2 cavities) </a:t>
                      </a: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586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frequency(MHz) </a:t>
                      </a: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effectLst/>
                        </a:rPr>
                        <a:t>166.6 </a:t>
                      </a: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 sz="1800" dirty="0" smtClean="0">
                          <a:effectLst/>
                        </a:rPr>
                        <a:t>499.8</a:t>
                      </a:r>
                      <a:endParaRPr lang="is-IS" sz="1800" dirty="0">
                        <a:effectLst/>
                      </a:endParaRP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586">
                <a:tc>
                  <a:txBody>
                    <a:bodyPr/>
                    <a:lstStyle/>
                    <a:p>
                      <a:r>
                        <a:rPr lang="fr-FR" sz="1400" dirty="0">
                          <a:effectLst/>
                        </a:rPr>
                        <a:t>Q0 </a:t>
                      </a: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5e8 </a:t>
                      </a: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 sz="18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fi-FI" sz="1800" dirty="0" smtClean="0">
                          <a:solidFill>
                            <a:schemeClr val="tx1"/>
                          </a:solidFill>
                          <a:effectLst/>
                        </a:rPr>
                        <a:t>e9 </a:t>
                      </a:r>
                      <a:endParaRPr lang="fi-FI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586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R/Q </a:t>
                      </a: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effectLst/>
                        </a:rPr>
                        <a:t>135.8 </a:t>
                      </a: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effectLst/>
                        </a:rPr>
                        <a:t>93.5 </a:t>
                      </a: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17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Max beam power per cavity </a:t>
                      </a:r>
                      <a:r>
                        <a:rPr lang="en-US" sz="1400" i="1" dirty="0" err="1" smtClean="0">
                          <a:effectLst/>
                        </a:rPr>
                        <a:t>P</a:t>
                      </a:r>
                      <a:r>
                        <a:rPr lang="en-US" sz="1400" baseline="-25000" dirty="0" err="1" smtClean="0">
                          <a:effectLst/>
                        </a:rPr>
                        <a:t>beam</a:t>
                      </a:r>
                      <a:r>
                        <a:rPr lang="en-US" sz="1400" dirty="0" smtClean="0">
                          <a:effectLst/>
                        </a:rPr>
                        <a:t>(kW)</a:t>
                      </a:r>
                      <a:endParaRPr lang="en-US" sz="1400" dirty="0">
                        <a:effectLst/>
                      </a:endParaRP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effectLst/>
                        </a:rPr>
                        <a:t>112.2</a:t>
                      </a:r>
                      <a:endParaRPr lang="hr-HR" sz="1800" dirty="0">
                        <a:effectLst/>
                      </a:endParaRP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effectLst/>
                        </a:rPr>
                        <a:t>178.0</a:t>
                      </a:r>
                      <a:endParaRPr lang="hr-HR" sz="1800" dirty="0">
                        <a:effectLst/>
                      </a:endParaRP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7607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Cavity Voltage at maximum</a:t>
                      </a:r>
                      <a:r>
                        <a:rPr lang="en-US" sz="1400" baseline="0" dirty="0" smtClean="0">
                          <a:effectLst/>
                        </a:rPr>
                        <a:t> beam power </a:t>
                      </a:r>
                      <a:r>
                        <a:rPr lang="en-US" sz="1400" i="1" baseline="0" dirty="0" smtClean="0">
                          <a:effectLst/>
                        </a:rPr>
                        <a:t>V</a:t>
                      </a:r>
                      <a:r>
                        <a:rPr lang="en-US" sz="1400" baseline="0" dirty="0" smtClean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(MV)</a:t>
                      </a:r>
                      <a:endParaRPr lang="en-US" sz="1400" dirty="0">
                        <a:effectLst/>
                      </a:endParaRP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effectLst/>
                        </a:rPr>
                        <a:t>0.66</a:t>
                      </a:r>
                      <a:endParaRPr lang="hr-HR" sz="1800" dirty="0">
                        <a:effectLst/>
                      </a:endParaRP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effectLst/>
                        </a:rPr>
                        <a:t>1.32</a:t>
                      </a:r>
                      <a:endParaRPr lang="hr-HR" sz="1800" dirty="0">
                        <a:effectLst/>
                      </a:endParaRP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586">
                <a:tc>
                  <a:txBody>
                    <a:bodyPr/>
                    <a:lstStyle/>
                    <a:p>
                      <a:r>
                        <a:rPr lang="el-GR" sz="1400" i="0" dirty="0" smtClean="0">
                          <a:effectLst/>
                        </a:rPr>
                        <a:t>β</a:t>
                      </a:r>
                      <a:endParaRPr lang="el-GR" sz="1400" i="0" dirty="0">
                        <a:effectLst/>
                      </a:endParaRP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rgbClr val="C00000"/>
                          </a:solidFill>
                          <a:effectLst/>
                        </a:rPr>
                        <a:t>17293.4 </a:t>
                      </a: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800" dirty="0" smtClean="0">
                          <a:solidFill>
                            <a:srgbClr val="C00000"/>
                          </a:solidFill>
                          <a:effectLst/>
                        </a:rPr>
                        <a:t>9490.9</a:t>
                      </a:r>
                      <a:endParaRPr lang="nb-NO" sz="180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586">
                <a:tc>
                  <a:txBody>
                    <a:bodyPr/>
                    <a:lstStyle/>
                    <a:p>
                      <a:r>
                        <a:rPr lang="fr-FR" sz="1400" dirty="0">
                          <a:effectLst/>
                        </a:rPr>
                        <a:t>QL </a:t>
                      </a: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rgbClr val="C00000"/>
                          </a:solidFill>
                          <a:effectLst/>
                        </a:rPr>
                        <a:t>28912.8 </a:t>
                      </a: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rgbClr val="C00000"/>
                          </a:solidFill>
                          <a:effectLst/>
                        </a:rPr>
                        <a:t>105364. </a:t>
                      </a:r>
                      <a:endParaRPr lang="hr-HR" sz="1800" dirty="0" smtClean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586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effectLst/>
                        </a:rPr>
                        <a:t>cavity</a:t>
                      </a:r>
                      <a:r>
                        <a:rPr lang="fr-FR" sz="1400" dirty="0" smtClean="0">
                          <a:effectLst/>
                        </a:rPr>
                        <a:t> </a:t>
                      </a:r>
                      <a:r>
                        <a:rPr lang="fr-FR" sz="1400" dirty="0" err="1" smtClean="0">
                          <a:effectLst/>
                        </a:rPr>
                        <a:t>filling</a:t>
                      </a:r>
                      <a:r>
                        <a:rPr lang="fr-FR" sz="1400" dirty="0" smtClean="0">
                          <a:effectLst/>
                        </a:rPr>
                        <a:t> time(</a:t>
                      </a:r>
                      <a:r>
                        <a:rPr lang="el-GR" sz="1400" dirty="0" smtClean="0">
                          <a:effectLst/>
                        </a:rPr>
                        <a:t>μ</a:t>
                      </a:r>
                      <a:r>
                        <a:rPr lang="en-US" sz="1400" dirty="0" smtClean="0">
                          <a:effectLst/>
                        </a:rPr>
                        <a:t>s</a:t>
                      </a:r>
                      <a:r>
                        <a:rPr lang="fr-FR" sz="1400" dirty="0" smtClean="0">
                          <a:effectLst/>
                        </a:rPr>
                        <a:t>)</a:t>
                      </a:r>
                      <a:endParaRPr lang="fr-FR" sz="1400" dirty="0">
                        <a:effectLst/>
                      </a:endParaRP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effectLst/>
                        </a:rPr>
                        <a:t>55</a:t>
                      </a:r>
                      <a:endParaRPr lang="hr-HR" sz="1800" dirty="0">
                        <a:effectLst/>
                      </a:endParaRP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effectLst/>
                        </a:rPr>
                        <a:t>67</a:t>
                      </a: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17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</a:rPr>
                        <a:t>optimal tuning angle </a:t>
                      </a:r>
                      <a:r>
                        <a:rPr lang="el-GR" sz="1400" dirty="0" smtClean="0">
                          <a:effectLst/>
                        </a:rPr>
                        <a:t>ψ</a:t>
                      </a:r>
                      <a:r>
                        <a:rPr lang="en-US" sz="1400" dirty="0" smtClean="0">
                          <a:effectLst/>
                        </a:rPr>
                        <a:t> (degree)</a:t>
                      </a:r>
                      <a:endParaRPr lang="fr-FR" sz="1400" dirty="0">
                        <a:effectLst/>
                      </a:endParaRP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solidFill>
                            <a:srgbClr val="C00000"/>
                          </a:solidFill>
                        </a:rPr>
                        <a:t>-32.29</a:t>
                      </a:r>
                      <a:endParaRPr lang="hr-HR" sz="180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800" dirty="0" smtClean="0">
                          <a:solidFill>
                            <a:srgbClr val="C00000"/>
                          </a:solidFill>
                        </a:rPr>
                        <a:t>-47.77</a:t>
                      </a:r>
                      <a:endParaRPr lang="hr-HR" sz="1800" dirty="0" smtClean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127000" marR="127000" marT="127000" marB="12700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761970" y="2837466"/>
            <a:ext cx="42847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>
                <a:latin typeface="Helvetica Neue" charset="0"/>
              </a:rPr>
              <a:t>Notes on the parameter table: </a:t>
            </a: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Helvetica Neue" charset="0"/>
              </a:rPr>
              <a:t>β, QL, tuning angle 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  <a:latin typeface="Helvetica Neue" charset="0"/>
              </a:rPr>
              <a:t>ψ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Helvetica Neue" charset="0"/>
              </a:rPr>
              <a:t>, 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Helvetica Neue" charset="0"/>
              </a:rPr>
              <a:t>are calculated values, assuming optimal coupling at maximum beam power per cavity.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Helvetica Neue" charset="0"/>
              </a:rPr>
              <a:t>For fundamental RF cavities, this corresponds to the operation mode.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Helvetica Neue" charset="0"/>
              </a:rPr>
              <a:t>For 3rd harmonic RF cavities, this corresponds to the injection mode. </a:t>
            </a:r>
            <a:endParaRPr lang="en-US" sz="1600" dirty="0">
              <a:solidFill>
                <a:schemeClr val="accent1">
                  <a:lumMod val="75000"/>
                </a:schemeClr>
              </a:solidFill>
              <a:effectLst/>
              <a:latin typeface="Helvetica Neue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169" y="5139012"/>
            <a:ext cx="1125063" cy="1106416"/>
          </a:xfrm>
          <a:prstGeom prst="rect">
            <a:avLst/>
          </a:prstGeom>
        </p:spPr>
      </p:pic>
      <p:sp>
        <p:nvSpPr>
          <p:cNvPr id="9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954741" y="6423586"/>
            <a:ext cx="5503209" cy="365126"/>
          </a:xfrm>
        </p:spPr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5152" y="743276"/>
            <a:ext cx="3658371" cy="233221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45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RF control loop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5533" y="996287"/>
            <a:ext cx="85435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Time scales</a:t>
            </a:r>
          </a:p>
          <a:p>
            <a:pPr marL="685800" lvl="1" indent="-342900">
              <a:buFont typeface="Arial" charset="0"/>
              <a:buChar char="•"/>
            </a:pPr>
            <a:r>
              <a:rPr lang="en-US" sz="2000" dirty="0" smtClean="0"/>
              <a:t>cavity filling time (~ tens of </a:t>
            </a:r>
            <a:r>
              <a:rPr lang="el-GR" sz="2000" dirty="0" smtClean="0"/>
              <a:t>μ</a:t>
            </a:r>
            <a:r>
              <a:rPr lang="en-US" sz="2000" dirty="0" smtClean="0"/>
              <a:t>s)</a:t>
            </a:r>
          </a:p>
          <a:p>
            <a:pPr marL="685800" lvl="1" indent="-342900">
              <a:buFont typeface="Arial" charset="0"/>
              <a:buChar char="•"/>
            </a:pPr>
            <a:r>
              <a:rPr lang="en-US" sz="2000" dirty="0" smtClean="0"/>
              <a:t>amplitude and phase control loops response very fast, ~ tens of </a:t>
            </a:r>
            <a:r>
              <a:rPr lang="el-GR" sz="2000" i="1" dirty="0" smtClean="0"/>
              <a:t>μ</a:t>
            </a:r>
            <a:r>
              <a:rPr lang="en-US" sz="2000" dirty="0" smtClean="0"/>
              <a:t>s</a:t>
            </a:r>
          </a:p>
          <a:p>
            <a:pPr marL="685800" lvl="1" indent="-342900">
              <a:buFont typeface="Arial" charset="0"/>
              <a:buChar char="•"/>
            </a:pPr>
            <a:r>
              <a:rPr lang="en-US" sz="2000" dirty="0" smtClean="0"/>
              <a:t>frequency control loop</a:t>
            </a:r>
          </a:p>
          <a:p>
            <a:pPr marL="1028700" lvl="2" indent="-342900">
              <a:buFont typeface="Arial" charset="0"/>
              <a:buChar char="•"/>
            </a:pPr>
            <a:r>
              <a:rPr lang="en-US" sz="2000" dirty="0" smtClean="0"/>
              <a:t>mechanical tuner: slow, ~ second</a:t>
            </a:r>
          </a:p>
          <a:p>
            <a:pPr marL="1028700" lvl="2" indent="-342900">
              <a:buFont typeface="Arial" charset="0"/>
              <a:buChar char="•"/>
            </a:pPr>
            <a:r>
              <a:rPr lang="en-US" sz="2000" dirty="0" err="1" smtClean="0"/>
              <a:t>piezo</a:t>
            </a:r>
            <a:r>
              <a:rPr lang="en-US" sz="2000" dirty="0" smtClean="0"/>
              <a:t>: fast, &lt;</a:t>
            </a:r>
            <a:r>
              <a:rPr lang="en-US" sz="2000" dirty="0" err="1" smtClean="0"/>
              <a:t>ms</a:t>
            </a:r>
            <a:r>
              <a:rPr lang="en-US" sz="2000" dirty="0" smtClean="0"/>
              <a:t>, limited dynamic range: BEPCII 500MHz cavity: ~6kHz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In an injection period, </a:t>
            </a:r>
            <a:r>
              <a:rPr lang="en-US" sz="2000" dirty="0" smtClean="0">
                <a:solidFill>
                  <a:srgbClr val="C00000"/>
                </a:solidFill>
              </a:rPr>
              <a:t>required cavity frequency change exceed </a:t>
            </a:r>
            <a:r>
              <a:rPr lang="en-US" sz="2000" dirty="0" err="1" smtClean="0">
                <a:solidFill>
                  <a:srgbClr val="C00000"/>
                </a:solidFill>
              </a:rPr>
              <a:t>piezo</a:t>
            </a:r>
            <a:r>
              <a:rPr lang="en-US" sz="2000" dirty="0" smtClean="0">
                <a:solidFill>
                  <a:srgbClr val="C00000"/>
                </a:solidFill>
              </a:rPr>
              <a:t> range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69244" y="5500046"/>
            <a:ext cx="206081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frequency range ~ 8kHz.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05017" y="4576716"/>
            <a:ext cx="1813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frequency shift between operation and injection mode is ~18kHz.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804" y="3353775"/>
            <a:ext cx="2491005" cy="5432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012" y="3866514"/>
            <a:ext cx="3843338" cy="24084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974" y="3910473"/>
            <a:ext cx="3717309" cy="2370817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05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RF </a:t>
            </a:r>
            <a:r>
              <a:rPr lang="en-US" smtClean="0"/>
              <a:t>power w/ </a:t>
            </a:r>
            <a:r>
              <a:rPr lang="en-US" dirty="0" smtClean="0"/>
              <a:t>fixed tuning angle during injection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5694" y="620414"/>
            <a:ext cx="89383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r>
              <a:rPr lang="en-US" sz="2400" dirty="0" smtClean="0">
                <a:solidFill>
                  <a:schemeClr val="accent5"/>
                </a:solidFill>
              </a:rPr>
              <a:t>Incident and reflected power in transmission line can be calculated with:</a:t>
            </a:r>
            <a:endParaRPr lang="en-US" sz="2400" dirty="0">
              <a:solidFill>
                <a:schemeClr val="accent5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79" y="3000377"/>
            <a:ext cx="4732182" cy="31547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799" y="2957513"/>
            <a:ext cx="4732181" cy="3154787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559" y="1863607"/>
            <a:ext cx="8368783" cy="76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07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 on RF control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32513"/>
            <a:ext cx="88710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After injection</a:t>
            </a:r>
            <a:r>
              <a:rPr lang="en-US" sz="2400" dirty="0" smtClean="0"/>
              <a:t>, the </a:t>
            </a:r>
            <a:r>
              <a:rPr lang="en-US" sz="2400" b="1" dirty="0" smtClean="0"/>
              <a:t>tuning angle </a:t>
            </a:r>
            <a:r>
              <a:rPr lang="en-US" sz="2400" dirty="0" smtClean="0"/>
              <a:t>of harmonic cavities can be shifted </a:t>
            </a:r>
            <a:r>
              <a:rPr lang="en-US" sz="2400" dirty="0" smtClean="0">
                <a:solidFill>
                  <a:srgbClr val="FF0000"/>
                </a:solidFill>
              </a:rPr>
              <a:t>from </a:t>
            </a:r>
            <a:r>
              <a:rPr lang="nb-NO" sz="2400" dirty="0">
                <a:solidFill>
                  <a:srgbClr val="FF0000"/>
                </a:solidFill>
              </a:rPr>
              <a:t>-</a:t>
            </a:r>
            <a:r>
              <a:rPr lang="nb-NO" sz="2400" dirty="0" smtClean="0">
                <a:solidFill>
                  <a:srgbClr val="FF0000"/>
                </a:solidFill>
              </a:rPr>
              <a:t>47.8degree </a:t>
            </a:r>
            <a:r>
              <a:rPr lang="nb-NO" sz="2400" dirty="0">
                <a:solidFill>
                  <a:srgbClr val="FF0000"/>
                </a:solidFill>
              </a:rPr>
              <a:t>to </a:t>
            </a:r>
            <a:r>
              <a:rPr lang="nb-NO" sz="2400" dirty="0" smtClean="0">
                <a:solidFill>
                  <a:srgbClr val="FF0000"/>
                </a:solidFill>
              </a:rPr>
              <a:t>81.3 </a:t>
            </a:r>
            <a:r>
              <a:rPr lang="nb-NO" sz="2400" dirty="0" err="1" smtClean="0">
                <a:solidFill>
                  <a:srgbClr val="FF0000"/>
                </a:solidFill>
              </a:rPr>
              <a:t>degree</a:t>
            </a:r>
            <a:r>
              <a:rPr lang="nb-NO" sz="2400" dirty="0" smtClean="0"/>
              <a:t>, </a:t>
            </a:r>
            <a:r>
              <a:rPr lang="nb-NO" sz="2400" dirty="0" err="1" smtClean="0"/>
              <a:t>with</a:t>
            </a:r>
            <a:r>
              <a:rPr lang="nb-NO" sz="2400" dirty="0" smtClean="0"/>
              <a:t> </a:t>
            </a:r>
            <a:r>
              <a:rPr lang="nb-NO" sz="2400" dirty="0" err="1" smtClean="0">
                <a:solidFill>
                  <a:schemeClr val="accent1"/>
                </a:solidFill>
              </a:rPr>
              <a:t>mechanical</a:t>
            </a:r>
            <a:r>
              <a:rPr lang="nb-NO" sz="2400" dirty="0" smtClean="0">
                <a:solidFill>
                  <a:schemeClr val="accent1"/>
                </a:solidFill>
              </a:rPr>
              <a:t> tuner, in </a:t>
            </a:r>
            <a:r>
              <a:rPr lang="nb-NO" sz="2400" dirty="0" err="1" smtClean="0">
                <a:solidFill>
                  <a:schemeClr val="accent1"/>
                </a:solidFill>
              </a:rPr>
              <a:t>seconds</a:t>
            </a:r>
            <a:r>
              <a:rPr lang="nb-NO" sz="2400" dirty="0" smtClean="0"/>
              <a:t>.</a:t>
            </a:r>
            <a:r>
              <a:rPr lang="en-US" sz="2400" dirty="0" smtClean="0"/>
              <a:t> As a result, the incident power per harmonic cavity can be reduced </a:t>
            </a:r>
            <a:r>
              <a:rPr lang="en-US" sz="2400" dirty="0" smtClean="0">
                <a:solidFill>
                  <a:srgbClr val="FF0000"/>
                </a:solidFill>
              </a:rPr>
              <a:t>from 116kW, to 11.8kW</a:t>
            </a:r>
            <a:r>
              <a:rPr lang="en-US" sz="2400" dirty="0" smtClean="0"/>
              <a:t>. </a:t>
            </a:r>
          </a:p>
          <a:p>
            <a:pPr marL="628650" lvl="1" indent="-285750">
              <a:buFont typeface="Arial" charset="0"/>
              <a:buChar char="•"/>
            </a:pPr>
            <a:r>
              <a:rPr lang="en-US" sz="2400" dirty="0" smtClean="0"/>
              <a:t>Require RF amplitude and phase control to work together with frequency control, to keep the same </a:t>
            </a:r>
            <a:r>
              <a:rPr lang="en-US" sz="2400" dirty="0" err="1" smtClean="0"/>
              <a:t>Vc</a:t>
            </a:r>
            <a:r>
              <a:rPr lang="en-US" sz="2400" dirty="0" smtClean="0"/>
              <a:t> and </a:t>
            </a:r>
            <a:r>
              <a:rPr lang="el-GR" sz="2400" dirty="0" smtClean="0"/>
              <a:t>φ</a:t>
            </a:r>
            <a:r>
              <a:rPr lang="en-US" sz="2400" dirty="0" smtClean="0"/>
              <a:t>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80" y="3177988"/>
            <a:ext cx="4641336" cy="30942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0048" y="3169413"/>
            <a:ext cx="4697064" cy="31313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97488" y="3544682"/>
            <a:ext cx="18560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Assume tuner ramping takes 2 seconds.</a:t>
            </a:r>
            <a:endParaRPr lang="zh-CN" altLang="en-US" sz="2000" dirty="0" smtClean="0">
              <a:solidFill>
                <a:srgbClr val="C00000"/>
              </a:solidFill>
            </a:endParaRPr>
          </a:p>
          <a:p>
            <a:r>
              <a:rPr lang="en-US" altLang="zh-CN" sz="2000" dirty="0" smtClean="0">
                <a:solidFill>
                  <a:srgbClr val="C00000"/>
                </a:solidFill>
              </a:rPr>
              <a:t>Needs</a:t>
            </a:r>
            <a:r>
              <a:rPr lang="zh-CN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justification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16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Injection</a:t>
            </a:r>
            <a:r>
              <a:rPr lang="zh-CN" altLang="en-US" dirty="0" smtClean="0"/>
              <a:t> </a:t>
            </a:r>
            <a:r>
              <a:rPr lang="en-US" altLang="zh-CN" dirty="0" smtClean="0"/>
              <a:t>mode</a:t>
            </a:r>
            <a:r>
              <a:rPr lang="zh-CN" altLang="en-US" dirty="0" smtClean="0"/>
              <a:t> </a:t>
            </a:r>
            <a:r>
              <a:rPr lang="en-US" altLang="zh-CN" dirty="0" smtClean="0"/>
              <a:t>and</a:t>
            </a:r>
            <a:r>
              <a:rPr lang="zh-CN" altLang="en-US" dirty="0" smtClean="0"/>
              <a:t> </a:t>
            </a:r>
            <a:r>
              <a:rPr lang="en-US" altLang="zh-CN" dirty="0" smtClean="0"/>
              <a:t>requirements</a:t>
            </a:r>
            <a:r>
              <a:rPr lang="zh-CN" altLang="en-US" dirty="0" smtClean="0"/>
              <a:t> </a:t>
            </a:r>
            <a:r>
              <a:rPr lang="en-US" altLang="zh-CN" dirty="0" smtClean="0"/>
              <a:t>on</a:t>
            </a:r>
            <a:r>
              <a:rPr lang="zh-CN" altLang="en-US" dirty="0" smtClean="0"/>
              <a:t> </a:t>
            </a:r>
            <a:r>
              <a:rPr lang="en-US" altLang="zh-CN" dirty="0" smtClean="0"/>
              <a:t>kicker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01" y="838947"/>
            <a:ext cx="7211525" cy="31249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7275" y="4019131"/>
            <a:ext cx="74580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Requirements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on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injection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kicker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system:</a:t>
            </a:r>
            <a:endParaRPr lang="zh-CN" altLang="en-US" sz="2000" dirty="0" smtClean="0"/>
          </a:p>
          <a:p>
            <a:pPr marL="342900" indent="-342900">
              <a:buFont typeface="Arial" charset="0"/>
              <a:buChar char="•"/>
            </a:pPr>
            <a:r>
              <a:rPr lang="en-US" altLang="zh-CN" sz="2000" dirty="0" smtClean="0"/>
              <a:t>Full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pulse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width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&lt;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6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ns</a:t>
            </a:r>
            <a:endParaRPr lang="zh-CN" altLang="en-US" sz="2000" dirty="0" smtClean="0"/>
          </a:p>
          <a:p>
            <a:pPr marL="342900" indent="-342900">
              <a:buFont typeface="Arial" charset="0"/>
              <a:buChar char="•"/>
            </a:pPr>
            <a:r>
              <a:rPr lang="en-US" altLang="zh-CN" sz="2000" dirty="0" smtClean="0"/>
              <a:t>pulse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fall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time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&lt;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2.5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ns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60901" y="5041518"/>
            <a:ext cx="8140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Current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design:</a:t>
            </a:r>
            <a:r>
              <a:rPr lang="zh-CN" altLang="en-US" sz="2400" dirty="0" smtClean="0"/>
              <a:t>     </a:t>
            </a:r>
            <a:r>
              <a:rPr lang="en-US" altLang="zh-CN" sz="2400" dirty="0" err="1" smtClean="0"/>
              <a:t>stripline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kickers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+</a:t>
            </a:r>
            <a:r>
              <a:rPr lang="zh-CN" altLang="en-US" sz="2400" dirty="0" smtClean="0"/>
              <a:t>  </a:t>
            </a:r>
            <a:r>
              <a:rPr lang="en-US" altLang="zh-CN" sz="2400" dirty="0" smtClean="0"/>
              <a:t>high-voltage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fast</a:t>
            </a:r>
            <a:r>
              <a:rPr lang="zh-CN" altLang="en-US" sz="2400" dirty="0" smtClean="0"/>
              <a:t> </a:t>
            </a:r>
            <a:r>
              <a:rPr lang="en-US" altLang="zh-CN" sz="2400" dirty="0" err="1" smtClean="0"/>
              <a:t>pulser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42925" y="5516630"/>
            <a:ext cx="7972425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Reference:</a:t>
            </a:r>
            <a:endParaRPr lang="zh-CN" altLang="en-US" dirty="0" smtClean="0"/>
          </a:p>
          <a:p>
            <a:r>
              <a:rPr lang="en-US" dirty="0"/>
              <a:t>B. I. </a:t>
            </a:r>
            <a:r>
              <a:rPr lang="en-US" dirty="0" err="1"/>
              <a:t>Grishanov</a:t>
            </a:r>
            <a:r>
              <a:rPr lang="en-US" dirty="0"/>
              <a:t>, </a:t>
            </a:r>
            <a:r>
              <a:rPr lang="en-US" i="1" dirty="0"/>
              <a:t>et al.</a:t>
            </a:r>
            <a:r>
              <a:rPr lang="en-US" dirty="0"/>
              <a:t>, “Very fast kicker with high repetition rate for accelerator applications”, </a:t>
            </a:r>
            <a:r>
              <a:rPr lang="en-US" i="1" dirty="0" err="1"/>
              <a:t>Nucl</a:t>
            </a:r>
            <a:r>
              <a:rPr lang="en-US" i="1" dirty="0"/>
              <a:t>. </a:t>
            </a:r>
            <a:r>
              <a:rPr lang="en-US" i="1" dirty="0" err="1"/>
              <a:t>Instrum</a:t>
            </a:r>
            <a:r>
              <a:rPr lang="en-US" i="1" dirty="0"/>
              <a:t>. Meth. A</a:t>
            </a:r>
            <a:r>
              <a:rPr lang="en-US" dirty="0"/>
              <a:t>, vol. 396, pp. 28–34, Sep. 1997. </a:t>
            </a:r>
            <a:endParaRPr lang="zh-CN" altLang="en-US" dirty="0" smtClean="0"/>
          </a:p>
          <a:p>
            <a:r>
              <a:rPr lang="it-IT" dirty="0"/>
              <a:t>V. M. </a:t>
            </a:r>
            <a:r>
              <a:rPr lang="it-IT" dirty="0" err="1"/>
              <a:t>Efanov</a:t>
            </a:r>
            <a:r>
              <a:rPr lang="it-IT" dirty="0"/>
              <a:t>, </a:t>
            </a:r>
            <a:r>
              <a:rPr lang="it-IT" i="1" dirty="0"/>
              <a:t>et al.</a:t>
            </a:r>
            <a:r>
              <a:rPr lang="it-IT" dirty="0"/>
              <a:t>, in </a:t>
            </a:r>
            <a:r>
              <a:rPr lang="it-IT" i="1" dirty="0" err="1"/>
              <a:t>Proc</a:t>
            </a:r>
            <a:r>
              <a:rPr lang="it-IT" i="1" dirty="0"/>
              <a:t>. IPPC’97</a:t>
            </a:r>
            <a:r>
              <a:rPr lang="it-IT" dirty="0"/>
              <a:t>, pp. 988–991. </a:t>
            </a:r>
            <a:r>
              <a:rPr lang="it-IT" dirty="0" err="1"/>
              <a:t>FIDGmbH,http</a:t>
            </a:r>
            <a:r>
              <a:rPr lang="it-IT" dirty="0"/>
              <a:t>://</a:t>
            </a:r>
            <a:r>
              <a:rPr lang="it-IT" dirty="0" err="1"/>
              <a:t>www.fidtechnology.com</a:t>
            </a:r>
            <a:r>
              <a:rPr lang="it-IT" dirty="0"/>
              <a:t> </a:t>
            </a:r>
          </a:p>
          <a:p>
            <a:endParaRPr lang="it-IT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11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High voltage fast </a:t>
            </a:r>
            <a:r>
              <a:rPr lang="en-US" dirty="0" err="1" smtClean="0"/>
              <a:t>pulser</a:t>
            </a:r>
            <a:r>
              <a:rPr lang="en-US" dirty="0" smtClean="0"/>
              <a:t> by FID </a:t>
            </a:r>
            <a:r>
              <a:rPr lang="en-US" altLang="zh-CN" dirty="0" smtClean="0"/>
              <a:t>GmbH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42863"/>
              </p:ext>
            </p:extLst>
          </p:nvPr>
        </p:nvGraphicFramePr>
        <p:xfrm>
          <a:off x="237079" y="1561231"/>
          <a:ext cx="4333436" cy="4505960"/>
        </p:xfrm>
        <a:graphic>
          <a:graphicData uri="http://schemas.openxmlformats.org/drawingml/2006/table">
            <a:tbl>
              <a:tblPr firstRow="1" lastRow="1" bandRow="1">
                <a:tableStyleId>{2D5ABB26-0587-4C30-8999-92F81FD0307C}</a:tableStyleId>
              </a:tblPr>
              <a:tblGrid>
                <a:gridCol w="2166718"/>
                <a:gridCol w="2166718"/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Paramter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Value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Amplitude</a:t>
                      </a:r>
                      <a:r>
                        <a:rPr lang="en-US" sz="1600" baseline="0" dirty="0" smtClean="0"/>
                        <a:t> adjustment range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5~20kv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Amplitude</a:t>
                      </a:r>
                      <a:r>
                        <a:rPr lang="en-US" sz="1600" baseline="0" dirty="0" smtClean="0"/>
                        <a:t> stability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~1%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Rise time</a:t>
                      </a:r>
                      <a:r>
                        <a:rPr lang="en-US" sz="1600" baseline="0" dirty="0" smtClean="0"/>
                        <a:t> (</a:t>
                      </a:r>
                      <a:r>
                        <a:rPr lang="en-US" sz="1600" dirty="0" smtClean="0"/>
                        <a:t>5~95%)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&lt;1ns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Fall time</a:t>
                      </a:r>
                      <a:r>
                        <a:rPr lang="en-US" sz="1600" baseline="0" dirty="0" smtClean="0"/>
                        <a:t> (</a:t>
                      </a:r>
                      <a:r>
                        <a:rPr lang="en-US" sz="1600" dirty="0" smtClean="0"/>
                        <a:t>95~5%)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&lt;3ns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pulse flat-top</a:t>
                      </a:r>
                      <a:r>
                        <a:rPr lang="en-US" sz="1600" baseline="0" dirty="0" smtClean="0"/>
                        <a:t> (90%)</a:t>
                      </a:r>
                      <a:endParaRPr lang="en-US" sz="1600" dirty="0" smtClean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1~1.2ns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pulse duration at 5%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3~3.5ns(rectangle</a:t>
                      </a:r>
                      <a:r>
                        <a:rPr lang="en-US" sz="1600" baseline="0" dirty="0" smtClean="0"/>
                        <a:t> shaped pulse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burst mode </a:t>
                      </a:r>
                      <a:r>
                        <a:rPr lang="en-US" sz="1600" dirty="0" err="1" smtClean="0"/>
                        <a:t>repitition</a:t>
                      </a:r>
                      <a:r>
                        <a:rPr lang="en-US" sz="1600" dirty="0" smtClean="0"/>
                        <a:t> rate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300Hz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macro-pulse</a:t>
                      </a:r>
                      <a:r>
                        <a:rPr lang="en-US" sz="1600" baseline="0" dirty="0" smtClean="0"/>
                        <a:t> length</a:t>
                      </a:r>
                      <a:endParaRPr lang="en-US" sz="1600" dirty="0" smtClean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2second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/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100</a:t>
                      </a:r>
                      <a:r>
                        <a:rPr lang="zh-CN" altLang="en-US" sz="1600" baseline="0" dirty="0" smtClean="0"/>
                        <a:t> </a:t>
                      </a:r>
                      <a:r>
                        <a:rPr lang="en-US" altLang="zh-CN" sz="1600" baseline="0" dirty="0" err="1" smtClean="0"/>
                        <a:t>ms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repetition rate</a:t>
                      </a:r>
                      <a:r>
                        <a:rPr lang="en-US" sz="1600" baseline="0" dirty="0" smtClean="0"/>
                        <a:t> of the macro-pulse</a:t>
                      </a:r>
                      <a:endParaRPr lang="en-US" sz="1600" dirty="0" smtClean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every 3min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/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9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second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6099" y="1062514"/>
            <a:ext cx="4082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2400" dirty="0" smtClean="0"/>
              <a:t>model FPG20-01MC2N4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4232" y="3606589"/>
            <a:ext cx="4422570" cy="2638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95305" y="4385339"/>
            <a:ext cx="3529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pulse will be broaden by </a:t>
            </a:r>
            <a:r>
              <a:rPr lang="en-US" dirty="0" err="1" smtClean="0"/>
              <a:t>stripline</a:t>
            </a:r>
            <a:r>
              <a:rPr lang="en-US" dirty="0" smtClean="0"/>
              <a:t> kicker,  as schematically shown as red dashed line. 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6350874" y="3277220"/>
            <a:ext cx="251856" cy="446008"/>
          </a:xfrm>
          <a:prstGeom prst="line">
            <a:avLst/>
          </a:prstGeom>
          <a:ln w="50800"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-1" y="816945"/>
            <a:ext cx="21426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of Chen </a:t>
            </a:r>
            <a:r>
              <a:rPr lang="en-US" dirty="0" err="1" smtClean="0"/>
              <a:t>Jinhui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561" y="932261"/>
            <a:ext cx="4508500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74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Injector</a:t>
            </a:r>
            <a:r>
              <a:rPr lang="zh-CN" altLang="en-US" dirty="0" smtClean="0"/>
              <a:t> </a:t>
            </a:r>
            <a:r>
              <a:rPr lang="en-US" altLang="zh-CN" dirty="0" smtClean="0"/>
              <a:t>specifications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74" y="2926816"/>
            <a:ext cx="6264176" cy="34452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885825"/>
            <a:ext cx="6000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altLang="zh-CN" sz="2000" dirty="0" err="1" smtClean="0"/>
              <a:t>Linac</a:t>
            </a:r>
            <a:endParaRPr lang="zh-CN" altLang="en-US" sz="2000" dirty="0" smtClean="0"/>
          </a:p>
          <a:p>
            <a:pPr marL="685800" lvl="1" indent="-342900">
              <a:buFont typeface="Arial" charset="0"/>
              <a:buChar char="•"/>
            </a:pPr>
            <a:r>
              <a:rPr lang="en-US" altLang="zh-CN" sz="2000" dirty="0" smtClean="0"/>
              <a:t>single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bunch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mode</a:t>
            </a:r>
            <a:endParaRPr lang="zh-CN" altLang="en-US" sz="2000" dirty="0" smtClean="0"/>
          </a:p>
          <a:p>
            <a:pPr marL="685800" lvl="1" indent="-342900">
              <a:buFont typeface="Arial" charset="0"/>
              <a:buChar char="•"/>
            </a:pPr>
            <a:r>
              <a:rPr lang="en-US" altLang="zh-CN" sz="2000" dirty="0" smtClean="0"/>
              <a:t>repetition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rate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=</a:t>
            </a:r>
            <a:r>
              <a:rPr lang="zh-CN" altLang="en-US" sz="2000" dirty="0" smtClean="0"/>
              <a:t>  </a:t>
            </a:r>
            <a:r>
              <a:rPr lang="en-US" altLang="zh-CN" sz="2000" dirty="0" smtClean="0"/>
              <a:t>300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Hz</a:t>
            </a:r>
            <a:endParaRPr lang="zh-CN" altLang="en-US" sz="2000" dirty="0" smtClean="0"/>
          </a:p>
          <a:p>
            <a:pPr marL="685800" lvl="1" indent="-342900">
              <a:buFont typeface="Arial" charset="0"/>
              <a:buChar char="•"/>
            </a:pPr>
            <a:r>
              <a:rPr lang="en-US" altLang="zh-CN" sz="2000" dirty="0" smtClean="0"/>
              <a:t>2998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MHz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or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2856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MHz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686300" y="885825"/>
            <a:ext cx="44577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zh-CN" sz="2000" dirty="0" smtClean="0"/>
              <a:t>Booster</a:t>
            </a:r>
            <a:endParaRPr lang="zh-CN" altLang="en-US" sz="2000" dirty="0" smtClean="0"/>
          </a:p>
          <a:p>
            <a:pPr marL="628650" lvl="1" indent="-285750">
              <a:buFont typeface="Arial" charset="0"/>
              <a:buChar char="•"/>
            </a:pPr>
            <a:r>
              <a:rPr lang="en-US" altLang="zh-CN" sz="2000" dirty="0" smtClean="0"/>
              <a:t>1/3</a:t>
            </a:r>
            <a:r>
              <a:rPr lang="zh-CN" altLang="en-US" sz="2000" dirty="0" smtClean="0"/>
              <a:t> </a:t>
            </a:r>
            <a:r>
              <a:rPr lang="en-US" altLang="zh-CN" sz="2000" dirty="0" err="1" smtClean="0"/>
              <a:t>circumeference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of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main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ring,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3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times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larger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RF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frequency</a:t>
            </a:r>
            <a:endParaRPr lang="zh-CN" altLang="en-US" sz="2000" dirty="0" smtClean="0"/>
          </a:p>
          <a:p>
            <a:pPr marL="628650" lvl="1" indent="-285750">
              <a:buFont typeface="Arial" charset="0"/>
              <a:buChar char="•"/>
            </a:pPr>
            <a:r>
              <a:rPr lang="en-US" altLang="zh-CN" sz="2000" dirty="0"/>
              <a:t>capable</a:t>
            </a:r>
            <a:r>
              <a:rPr lang="zh-CN" altLang="en-US" sz="2000" dirty="0"/>
              <a:t> </a:t>
            </a:r>
            <a:r>
              <a:rPr lang="en-US" altLang="zh-CN" sz="2000" dirty="0"/>
              <a:t>of</a:t>
            </a:r>
            <a:r>
              <a:rPr lang="zh-CN" altLang="en-US" sz="2000" dirty="0"/>
              <a:t> </a:t>
            </a:r>
            <a:r>
              <a:rPr lang="en-US" altLang="zh-CN" sz="2000" dirty="0"/>
              <a:t>2</a:t>
            </a:r>
            <a:r>
              <a:rPr lang="zh-CN" altLang="en-US" sz="2000" dirty="0"/>
              <a:t> </a:t>
            </a:r>
            <a:r>
              <a:rPr lang="en-US" altLang="zh-CN" sz="2000" dirty="0"/>
              <a:t>Hz</a:t>
            </a:r>
            <a:r>
              <a:rPr lang="zh-CN" altLang="en-US" sz="2000" dirty="0"/>
              <a:t> </a:t>
            </a:r>
            <a:r>
              <a:rPr lang="en-US" altLang="zh-CN" sz="2000" dirty="0" smtClean="0"/>
              <a:t>operation</a:t>
            </a:r>
            <a:endParaRPr lang="zh-CN" altLang="en-US" sz="2000" dirty="0" smtClean="0"/>
          </a:p>
          <a:p>
            <a:pPr marL="628650" lvl="1" indent="-285750">
              <a:buFont typeface="Arial" charset="0"/>
              <a:buChar char="•"/>
            </a:pPr>
            <a:r>
              <a:rPr lang="en-US" altLang="zh-CN" sz="2000" dirty="0" smtClean="0"/>
              <a:t>capable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to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accommodate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30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bunches</a:t>
            </a:r>
            <a:endParaRPr lang="zh-CN" altLang="en-US" sz="2000" dirty="0" smtClean="0"/>
          </a:p>
          <a:p>
            <a:pPr marL="628650" lvl="1" indent="-285750">
              <a:buFont typeface="Arial" charset="0"/>
              <a:buChar char="•"/>
            </a:pPr>
            <a:r>
              <a:rPr lang="en-US" altLang="zh-CN" sz="2000" dirty="0" smtClean="0"/>
              <a:t>Same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injection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&amp;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extraction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kicker,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full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pulse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width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&lt;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96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ns,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similar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time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structure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as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main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ring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injection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kicker.</a:t>
            </a:r>
            <a:endParaRPr lang="en-US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0827" y="2116676"/>
            <a:ext cx="3309061" cy="772114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H="1" flipV="1">
            <a:off x="3349159" y="2934527"/>
            <a:ext cx="1008529" cy="300066"/>
          </a:xfrm>
          <a:prstGeom prst="line">
            <a:avLst/>
          </a:prstGeom>
          <a:ln w="50800"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863" y="5010672"/>
            <a:ext cx="3683137" cy="83852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300664" y="4508564"/>
            <a:ext cx="3843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i="1" dirty="0" smtClean="0"/>
              <a:t>Bunch</a:t>
            </a:r>
            <a:r>
              <a:rPr lang="zh-CN" altLang="en-US" sz="2000" i="1" dirty="0" smtClean="0"/>
              <a:t> </a:t>
            </a:r>
            <a:r>
              <a:rPr lang="en-US" altLang="zh-CN" sz="2000" i="1" dirty="0" smtClean="0"/>
              <a:t>filling</a:t>
            </a:r>
            <a:r>
              <a:rPr lang="zh-CN" altLang="en-US" sz="2000" i="1" dirty="0" smtClean="0"/>
              <a:t> </a:t>
            </a:r>
            <a:r>
              <a:rPr lang="en-US" altLang="zh-CN" sz="2000" i="1" dirty="0" smtClean="0"/>
              <a:t>pattern</a:t>
            </a:r>
            <a:r>
              <a:rPr lang="zh-CN" altLang="en-US" sz="2000" i="1" dirty="0" smtClean="0"/>
              <a:t> </a:t>
            </a:r>
            <a:r>
              <a:rPr lang="en-US" altLang="zh-CN" sz="2000" i="1" dirty="0" smtClean="0"/>
              <a:t>in</a:t>
            </a:r>
            <a:r>
              <a:rPr lang="zh-CN" altLang="en-US" sz="2000" i="1" dirty="0" smtClean="0"/>
              <a:t> </a:t>
            </a:r>
            <a:r>
              <a:rPr lang="en-US" altLang="zh-CN" sz="2000" i="1" dirty="0" smtClean="0"/>
              <a:t>booster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8269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Top-up</a:t>
            </a:r>
            <a:r>
              <a:rPr lang="zh-CN" altLang="en-US" dirty="0" smtClean="0"/>
              <a:t> </a:t>
            </a:r>
            <a:r>
              <a:rPr lang="en-US" altLang="zh-CN" dirty="0" smtClean="0"/>
              <a:t>considerations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22863"/>
              </p:ext>
            </p:extLst>
          </p:nvPr>
        </p:nvGraphicFramePr>
        <p:xfrm>
          <a:off x="411118" y="3353458"/>
          <a:ext cx="8507681" cy="2993055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732257"/>
                <a:gridCol w="2932871"/>
                <a:gridCol w="1842553"/>
              </a:tblGrid>
              <a:tr h="432735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parameters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648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bunches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aseline="0" dirty="0" smtClean="0"/>
                        <a:t>60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bunches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charge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1.33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err="1" smtClean="0"/>
                        <a:t>nC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14.4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dirty="0" err="1" smtClean="0"/>
                        <a:t>nC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lifetime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(during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operation)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30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hours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hours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refill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time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3.5</a:t>
                      </a:r>
                      <a:r>
                        <a:rPr lang="zh-CN" altLang="en-US" dirty="0" smtClean="0"/>
                        <a:t> </a:t>
                      </a:r>
                      <a:r>
                        <a:rPr lang="en-US" altLang="zh-CN" dirty="0" smtClean="0"/>
                        <a:t>min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</a:t>
                      </a:r>
                      <a:r>
                        <a:rPr lang="zh-CN" altLang="en-US" dirty="0" smtClean="0"/>
                        <a:t> </a:t>
                      </a:r>
                      <a:r>
                        <a:rPr lang="en-US" altLang="zh-CN" dirty="0" smtClean="0"/>
                        <a:t>second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tentative</a:t>
                      </a:r>
                      <a:r>
                        <a:rPr lang="en-US" altLang="zh-CN" b="1" baseline="0" dirty="0" smtClean="0"/>
                        <a:t>  </a:t>
                      </a:r>
                      <a:r>
                        <a:rPr lang="en-US" altLang="zh-CN" baseline="0" dirty="0" smtClean="0"/>
                        <a:t>injection shots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in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each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refill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altLang="zh-CN" b="1" dirty="0" smtClean="0"/>
                        <a:t>tentative</a:t>
                      </a:r>
                      <a:r>
                        <a:rPr lang="en-US" altLang="zh-CN" b="1" baseline="0" dirty="0" smtClean="0"/>
                        <a:t> </a:t>
                      </a:r>
                      <a:r>
                        <a:rPr lang="en-US" altLang="zh-CN" dirty="0" smtClean="0"/>
                        <a:t>bunch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filled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in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each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refill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30</a:t>
                      </a:r>
                      <a:r>
                        <a:rPr lang="zh-CN" altLang="en-US" baseline="0" dirty="0" smtClean="0"/>
                        <a:t> * </a:t>
                      </a:r>
                      <a:r>
                        <a:rPr lang="en-US" altLang="zh-CN" baseline="0" dirty="0" smtClean="0"/>
                        <a:t>4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=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120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30</a:t>
                      </a:r>
                      <a:r>
                        <a:rPr lang="zh-CN" altLang="en-US" baseline="0" dirty="0" smtClean="0"/>
                        <a:t> * </a:t>
                      </a:r>
                      <a:r>
                        <a:rPr lang="en-US" altLang="zh-CN" baseline="0" dirty="0" smtClean="0"/>
                        <a:t>2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=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60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injection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time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aseline="0" dirty="0" smtClean="0"/>
                        <a:t>200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err="1" smtClean="0"/>
                        <a:t>ms</a:t>
                      </a:r>
                      <a:r>
                        <a:rPr lang="zh-CN" altLang="en-US" baseline="0" dirty="0" smtClean="0"/>
                        <a:t> *</a:t>
                      </a:r>
                      <a:r>
                        <a:rPr lang="en-US" altLang="zh-CN" baseline="0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200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err="1" smtClean="0"/>
                        <a:t>ms</a:t>
                      </a:r>
                      <a:r>
                        <a:rPr lang="zh-CN" altLang="en-US" baseline="0" dirty="0" smtClean="0"/>
                        <a:t> *</a:t>
                      </a:r>
                      <a:r>
                        <a:rPr lang="en-US" altLang="zh-CN" baseline="0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total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duration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of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each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refill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9</a:t>
                      </a:r>
                      <a:r>
                        <a:rPr lang="zh-CN" altLang="en-US" dirty="0" smtClean="0"/>
                        <a:t> </a:t>
                      </a:r>
                      <a:r>
                        <a:rPr lang="en-US" altLang="zh-CN" dirty="0" smtClean="0"/>
                        <a:t>s</a:t>
                      </a:r>
                      <a:r>
                        <a:rPr lang="zh-CN" altLang="en-US" dirty="0" smtClean="0"/>
                        <a:t> * </a:t>
                      </a:r>
                      <a:r>
                        <a:rPr lang="en-US" altLang="zh-CN" dirty="0" smtClean="0"/>
                        <a:t>3</a:t>
                      </a:r>
                      <a:r>
                        <a:rPr lang="zh-CN" altLang="en-US" dirty="0" smtClean="0"/>
                        <a:t> </a:t>
                      </a:r>
                      <a:r>
                        <a:rPr lang="en-US" altLang="zh-CN" dirty="0" smtClean="0"/>
                        <a:t>=27</a:t>
                      </a:r>
                      <a:r>
                        <a:rPr lang="zh-CN" altLang="en-US" dirty="0" smtClean="0"/>
                        <a:t> </a:t>
                      </a:r>
                      <a:r>
                        <a:rPr lang="en-US" altLang="zh-CN" dirty="0" smtClean="0"/>
                        <a:t>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9s</a:t>
                      </a:r>
                      <a:r>
                        <a:rPr lang="zh-CN" altLang="en-US" dirty="0" smtClean="0"/>
                        <a:t> *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1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=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9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0025" y="757236"/>
            <a:ext cx="10587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Requirements:</a:t>
            </a:r>
            <a:r>
              <a:rPr lang="zh-CN" altLang="en-US" sz="2400" dirty="0" smtClean="0"/>
              <a:t>    </a:t>
            </a:r>
            <a:r>
              <a:rPr lang="en-US" altLang="zh-CN" sz="2400" dirty="0" smtClean="0"/>
              <a:t>~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0.2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%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beam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current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stability,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beam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current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=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200mA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118" y="1653135"/>
            <a:ext cx="5242384" cy="1223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4682" y="1130909"/>
            <a:ext cx="2592693" cy="21965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4349" y="2976158"/>
            <a:ext cx="6500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</a:rPr>
              <a:t>Preliminary estimation of beam lifetime w</a:t>
            </a:r>
            <a:r>
              <a:rPr lang="en-US" sz="1800" i="1" smtClean="0">
                <a:solidFill>
                  <a:srgbClr val="C00000"/>
                </a:solidFill>
              </a:rPr>
              <a:t>/ optimal lengthening. </a:t>
            </a:r>
            <a:endParaRPr lang="en-US" sz="18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50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8764" y="983673"/>
            <a:ext cx="818803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Extensive stud</a:t>
            </a:r>
            <a:r>
              <a:rPr lang="en-US" altLang="zh-CN" sz="2000" dirty="0" smtClean="0"/>
              <a:t>ies</a:t>
            </a:r>
            <a:r>
              <a:rPr lang="en-US" sz="2000" dirty="0" smtClean="0"/>
              <a:t> have been done on various a</a:t>
            </a:r>
            <a:r>
              <a:rPr lang="en-US" altLang="zh-CN" sz="2000" dirty="0" smtClean="0"/>
              <a:t>s</a:t>
            </a:r>
            <a:r>
              <a:rPr lang="en-US" sz="2000" dirty="0" smtClean="0"/>
              <a:t>pects of the longitudinal on-axis injection scheme with a double RF system.</a:t>
            </a:r>
            <a:endParaRPr lang="zh-CN" altLang="en-US" sz="2000" dirty="0" smtClean="0"/>
          </a:p>
          <a:p>
            <a:pPr marL="285750" indent="-285750">
              <a:buFont typeface="Arial" charset="0"/>
              <a:buChar char="•"/>
            </a:pPr>
            <a:r>
              <a:rPr lang="en-US" altLang="zh-CN" sz="2000" dirty="0" smtClean="0"/>
              <a:t>R&amp;D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on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166.6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MHz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superconducting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RF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cavities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&amp;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injection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kickers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are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being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done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at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IHEP.</a:t>
            </a:r>
            <a:endParaRPr lang="en-US" sz="20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Underway study:</a:t>
            </a:r>
          </a:p>
          <a:p>
            <a:pPr marL="628650" lvl="1" indent="-285750">
              <a:buFont typeface="Arial" charset="0"/>
              <a:buChar char="•"/>
            </a:pPr>
            <a:r>
              <a:rPr lang="en-US" sz="2000" dirty="0" smtClean="0"/>
              <a:t>Simulation of dynamic aperture at the injection condition, based on which tolerances of injection errors will be analyzed.</a:t>
            </a:r>
          </a:p>
          <a:p>
            <a:pPr marL="628650" lvl="1" indent="-285750">
              <a:buFont typeface="Arial" charset="0"/>
              <a:buChar char="•"/>
            </a:pPr>
            <a:r>
              <a:rPr lang="en-US" sz="2000" dirty="0" smtClean="0"/>
              <a:t>Evaluation of possible collective effects with the very small bunch length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during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injection.</a:t>
            </a:r>
            <a:endParaRPr lang="en-US" sz="2000" dirty="0" smtClean="0"/>
          </a:p>
          <a:p>
            <a:pPr marL="628650" lvl="1" indent="-285750">
              <a:buFont typeface="Arial" charset="0"/>
              <a:buChar char="•"/>
            </a:pPr>
            <a:r>
              <a:rPr lang="en-US" sz="2000" dirty="0" smtClean="0"/>
              <a:t>Estimate the impact of injection to user experiments.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Swap-out injection scheme is also being considered</a:t>
            </a:r>
            <a:r>
              <a:rPr lang="en-US" sz="2000" dirty="0" smtClean="0">
                <a:solidFill>
                  <a:srgbClr val="C00000"/>
                </a:solidFill>
              </a:rPr>
              <a:t>.</a:t>
            </a:r>
            <a:endParaRPr lang="zh-CN" altLang="en-US" sz="2000" dirty="0" smtClean="0"/>
          </a:p>
          <a:p>
            <a:pPr marL="285750" indent="-285750">
              <a:buFont typeface="Arial" charset="0"/>
              <a:buChar char="•"/>
            </a:pPr>
            <a:r>
              <a:rPr lang="en-US" altLang="zh-CN" sz="2000" dirty="0" smtClean="0">
                <a:solidFill>
                  <a:srgbClr val="C00000"/>
                </a:solidFill>
              </a:rPr>
              <a:t>Alternative</a:t>
            </a:r>
            <a:r>
              <a:rPr lang="zh-CN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lattice</a:t>
            </a:r>
            <a:r>
              <a:rPr lang="zh-CN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design</a:t>
            </a:r>
            <a:r>
              <a:rPr lang="zh-CN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with</a:t>
            </a:r>
            <a:r>
              <a:rPr lang="zh-CN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high-beta</a:t>
            </a:r>
            <a:r>
              <a:rPr lang="zh-CN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insertions</a:t>
            </a:r>
            <a:r>
              <a:rPr lang="zh-CN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to</a:t>
            </a:r>
            <a:r>
              <a:rPr lang="zh-CN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accommodate</a:t>
            </a:r>
            <a:r>
              <a:rPr lang="zh-CN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off-axis</a:t>
            </a:r>
            <a:r>
              <a:rPr lang="zh-CN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pulsed-</a:t>
            </a:r>
            <a:r>
              <a:rPr lang="en-US" altLang="zh-CN" sz="2000" dirty="0" err="1" smtClean="0">
                <a:solidFill>
                  <a:srgbClr val="C00000"/>
                </a:solidFill>
              </a:rPr>
              <a:t>multipole</a:t>
            </a:r>
            <a:r>
              <a:rPr lang="zh-CN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injection</a:t>
            </a:r>
            <a:r>
              <a:rPr lang="zh-CN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scheme</a:t>
            </a:r>
            <a:r>
              <a:rPr lang="zh-CN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is</a:t>
            </a:r>
            <a:r>
              <a:rPr lang="zh-CN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also</a:t>
            </a:r>
            <a:r>
              <a:rPr lang="zh-CN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under</a:t>
            </a:r>
            <a:r>
              <a:rPr lang="zh-CN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way.</a:t>
            </a:r>
          </a:p>
          <a:p>
            <a:pPr marL="628650" lvl="1" indent="-285750">
              <a:buFont typeface="Arial" charset="0"/>
              <a:buChar char="•"/>
            </a:pPr>
            <a:endParaRPr lang="en-US" sz="2000" dirty="0" smtClean="0"/>
          </a:p>
          <a:p>
            <a:pPr marL="971550" lvl="2" indent="-285750">
              <a:buFont typeface="Arial" charset="0"/>
              <a:buChar char="•"/>
            </a:pPr>
            <a:endParaRPr lang="en-US" sz="2000" dirty="0" smtClean="0"/>
          </a:p>
          <a:p>
            <a:pPr marL="285750" indent="-285750">
              <a:buFont typeface="Arial" charset="0"/>
              <a:buChar char="•"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69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smtClean="0"/>
              <a:t>Acknowledgements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71525" y="985838"/>
            <a:ext cx="74723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Many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thanks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to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instructive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discussions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with:</a:t>
            </a:r>
            <a:endParaRPr lang="zh-CN" altLang="en-US" sz="2000" dirty="0" smtClean="0"/>
          </a:p>
          <a:p>
            <a:endParaRPr lang="zh-CN" altLang="en-US" sz="2000" dirty="0"/>
          </a:p>
          <a:p>
            <a:r>
              <a:rPr lang="en-US" altLang="zh-CN" sz="2000" dirty="0" smtClean="0"/>
              <a:t>SSRF:</a:t>
            </a:r>
            <a:r>
              <a:rPr lang="zh-CN" altLang="en-US" sz="2000" dirty="0" smtClean="0"/>
              <a:t>    </a:t>
            </a:r>
            <a:r>
              <a:rPr lang="en-US" altLang="zh-CN" sz="2000" dirty="0" smtClean="0"/>
              <a:t>B.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C.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Jiang,</a:t>
            </a:r>
            <a:r>
              <a:rPr lang="zh-CN" altLang="en-US" sz="2000" dirty="0" smtClean="0"/>
              <a:t>  </a:t>
            </a:r>
            <a:r>
              <a:rPr lang="en-US" altLang="zh-CN" sz="2000" dirty="0" smtClean="0"/>
              <a:t>S.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Q.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Tian,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and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Z.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T.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Zhao</a:t>
            </a:r>
            <a:endParaRPr lang="zh-CN" altLang="en-US" sz="2000" dirty="0" smtClean="0"/>
          </a:p>
          <a:p>
            <a:r>
              <a:rPr lang="en-US" altLang="zh-CN" sz="2000" dirty="0" smtClean="0"/>
              <a:t>SLAC:</a:t>
            </a:r>
            <a:r>
              <a:rPr lang="zh-CN" altLang="en-US" sz="2000" dirty="0" smtClean="0"/>
              <a:t>    </a:t>
            </a:r>
            <a:r>
              <a:rPr lang="en-US" altLang="zh-CN" sz="2000" dirty="0" smtClean="0"/>
              <a:t>A.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W.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Chao</a:t>
            </a:r>
            <a:endParaRPr lang="zh-CN" altLang="en-US" sz="2000" dirty="0" smtClean="0"/>
          </a:p>
          <a:p>
            <a:r>
              <a:rPr lang="en-US" altLang="zh-CN" sz="2000" dirty="0" err="1" smtClean="0"/>
              <a:t>Jlab</a:t>
            </a:r>
            <a:r>
              <a:rPr lang="en-US" altLang="zh-CN" sz="2000" dirty="0" smtClean="0"/>
              <a:t>:</a:t>
            </a:r>
            <a:r>
              <a:rPr lang="zh-CN" altLang="en-US" sz="2000" dirty="0" smtClean="0"/>
              <a:t>      </a:t>
            </a:r>
            <a:r>
              <a:rPr lang="en-US" altLang="zh-CN" sz="2000" dirty="0" smtClean="0"/>
              <a:t>R.</a:t>
            </a:r>
            <a:r>
              <a:rPr lang="zh-CN" altLang="en-US" sz="2000" dirty="0" smtClean="0"/>
              <a:t> </a:t>
            </a:r>
            <a:r>
              <a:rPr lang="en-US" altLang="zh-CN" sz="2000" dirty="0" err="1" smtClean="0"/>
              <a:t>Rimmer</a:t>
            </a:r>
            <a:endParaRPr lang="zh-CN" altLang="en-US" sz="2000" dirty="0" smtClean="0"/>
          </a:p>
          <a:p>
            <a:r>
              <a:rPr lang="en-US" altLang="zh-CN" sz="2000" dirty="0" smtClean="0"/>
              <a:t>KEK:</a:t>
            </a:r>
            <a:r>
              <a:rPr lang="zh-CN" altLang="en-US" sz="2000" dirty="0" smtClean="0"/>
              <a:t>      </a:t>
            </a:r>
            <a:r>
              <a:rPr lang="en-US" altLang="zh-CN" sz="2000" dirty="0" smtClean="0"/>
              <a:t>T.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Kobayashi</a:t>
            </a:r>
            <a:endParaRPr lang="zh-CN" altLang="en-US" sz="2000" dirty="0" smtClean="0"/>
          </a:p>
          <a:p>
            <a:r>
              <a:rPr lang="en-US" altLang="zh-CN" sz="2000" dirty="0" smtClean="0"/>
              <a:t>BNL:</a:t>
            </a:r>
            <a:r>
              <a:rPr lang="zh-CN" altLang="en-US" sz="2000" dirty="0" smtClean="0"/>
              <a:t>      </a:t>
            </a:r>
            <a:r>
              <a:rPr lang="en-US" altLang="zh-CN" sz="2000" dirty="0" smtClean="0"/>
              <a:t>M.</a:t>
            </a:r>
            <a:r>
              <a:rPr lang="zh-CN" altLang="en-US" sz="2000" dirty="0" smtClean="0"/>
              <a:t> </a:t>
            </a:r>
            <a:r>
              <a:rPr lang="en-US" altLang="zh-CN" sz="2000" dirty="0" err="1" smtClean="0"/>
              <a:t>Blaskiewicz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385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43890" y="2859507"/>
            <a:ext cx="73290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Thank you for your attention!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42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Backup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867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Injection mode compared to </a:t>
            </a:r>
            <a:r>
              <a:rPr lang="en-US" dirty="0" err="1" smtClean="0"/>
              <a:t>Aiba</a:t>
            </a:r>
            <a:r>
              <a:rPr lang="en-US" dirty="0" smtClean="0"/>
              <a:t>-san’s scheme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93" y="1272948"/>
            <a:ext cx="5397689" cy="2338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54741" y="4717684"/>
            <a:ext cx="321453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Aiba</a:t>
            </a:r>
            <a:r>
              <a:rPr lang="en-US" dirty="0" smtClean="0"/>
              <a:t>, et al, PRSTAB, 18, 020701,  2015.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8663" y="2148179"/>
            <a:ext cx="3316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Injection kicker: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/>
              <a:t> full pulse width &lt; 6 ns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/>
              <a:t>pulse fall time &lt; 2.5ns.</a:t>
            </a:r>
          </a:p>
          <a:p>
            <a:pPr marL="285750" indent="-285750">
              <a:buFont typeface="Arial" charset="0"/>
              <a:buChar char="•"/>
            </a:pPr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93" y="3980953"/>
            <a:ext cx="5168480" cy="242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79382" y="3850158"/>
            <a:ext cx="2909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 smtClean="0"/>
              <a:t>Much smaller </a:t>
            </a:r>
            <a:r>
              <a:rPr lang="el-GR" sz="1800" dirty="0" smtClean="0"/>
              <a:t>α</a:t>
            </a:r>
            <a:r>
              <a:rPr lang="en-US" sz="1800" dirty="0" smtClean="0"/>
              <a:t>c leads to more stringent requirements on MA.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/>
              <a:t>Or more stringent requirements on kicker pulse fall time -&gt; more pieces of </a:t>
            </a:r>
            <a:r>
              <a:rPr lang="en-US" sz="1800" dirty="0" err="1" smtClean="0"/>
              <a:t>stripline</a:t>
            </a:r>
            <a:r>
              <a:rPr lang="en-US" sz="1800" dirty="0" smtClean="0"/>
              <a:t> kicker, Challenging!</a:t>
            </a:r>
            <a:endParaRPr lang="en-US" sz="1800" dirty="0"/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954741" y="6423586"/>
            <a:ext cx="5503209" cy="365126"/>
          </a:xfrm>
        </p:spPr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71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RF parameters for different U0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09182" y="736787"/>
          <a:ext cx="8911987" cy="4425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0060"/>
                <a:gridCol w="1050877"/>
                <a:gridCol w="1405720"/>
                <a:gridCol w="1774209"/>
                <a:gridCol w="1719618"/>
                <a:gridCol w="1801503"/>
              </a:tblGrid>
              <a:tr h="95041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U0</a:t>
                      </a:r>
                    </a:p>
                    <a:p>
                      <a:r>
                        <a:rPr lang="en-US" sz="1600" dirty="0" smtClean="0"/>
                        <a:t>(MeV/turn)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RF bucket heights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166MHz  peak power (kW)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166MHz</a:t>
                      </a:r>
                    </a:p>
                    <a:p>
                      <a:r>
                        <a:rPr lang="en-US" sz="1600" dirty="0" smtClean="0"/>
                        <a:t> peak voltage (MV)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500MHz</a:t>
                      </a:r>
                    </a:p>
                    <a:p>
                      <a:r>
                        <a:rPr lang="en-US" sz="1600" dirty="0" smtClean="0"/>
                        <a:t>peak power (kW)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500MHz</a:t>
                      </a:r>
                    </a:p>
                    <a:p>
                      <a:r>
                        <a:rPr lang="en-US" sz="1600" dirty="0" smtClean="0"/>
                        <a:t>peak voltage(MV)</a:t>
                      </a:r>
                      <a:endParaRPr lang="en-US" sz="1600" dirty="0"/>
                    </a:p>
                  </a:txBody>
                  <a:tcPr/>
                </a:tc>
              </a:tr>
              <a:tr h="30317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2.0</a:t>
                      </a:r>
                      <a:r>
                        <a:rPr lang="en-US" altLang="zh-CN" sz="1600" dirty="0" smtClean="0"/>
                        <a:t>(w/o</a:t>
                      </a:r>
                      <a:r>
                        <a:rPr lang="zh-CN" altLang="en-US" sz="1600" baseline="0" dirty="0" smtClean="0"/>
                        <a:t> </a:t>
                      </a:r>
                      <a:r>
                        <a:rPr lang="en-US" altLang="zh-CN" sz="1600" baseline="0" dirty="0" smtClean="0"/>
                        <a:t>ID</a:t>
                      </a:r>
                      <a:r>
                        <a:rPr lang="en-US" altLang="zh-CN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112*4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0.7*4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178*2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1.4*2</a:t>
                      </a:r>
                      <a:endParaRPr lang="en-US" sz="1600" dirty="0"/>
                    </a:p>
                  </a:txBody>
                  <a:tcPr/>
                </a:tc>
              </a:tr>
              <a:tr h="30317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2.0</a:t>
                      </a:r>
                      <a:r>
                        <a:rPr lang="en-US" altLang="zh-CN" sz="1600" dirty="0" smtClean="0"/>
                        <a:t>(w/o</a:t>
                      </a:r>
                      <a:r>
                        <a:rPr lang="zh-CN" altLang="en-US" sz="1600" baseline="0" dirty="0" smtClean="0"/>
                        <a:t> </a:t>
                      </a:r>
                      <a:r>
                        <a:rPr lang="en-US" altLang="zh-CN" sz="1600" baseline="0" dirty="0" smtClean="0"/>
                        <a:t>ID)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112.5*4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0.7*4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155*2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1.2*2</a:t>
                      </a:r>
                      <a:endParaRPr lang="en-US" sz="1600" dirty="0"/>
                    </a:p>
                  </a:txBody>
                  <a:tcPr/>
                </a:tc>
              </a:tr>
              <a:tr h="30317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2.5</a:t>
                      </a:r>
                      <a:r>
                        <a:rPr lang="en-US" altLang="zh-CN" sz="1600" dirty="0" smtClean="0"/>
                        <a:t>(ID</a:t>
                      </a:r>
                      <a:r>
                        <a:rPr lang="zh-CN" altLang="en-US" sz="1600" baseline="0" dirty="0" smtClean="0"/>
                        <a:t> </a:t>
                      </a:r>
                      <a:r>
                        <a:rPr lang="en-US" altLang="zh-CN" sz="1600" baseline="0" dirty="0" smtClean="0"/>
                        <a:t>in</a:t>
                      </a:r>
                      <a:r>
                        <a:rPr lang="zh-CN" altLang="en-US" sz="1600" baseline="0" dirty="0" smtClean="0"/>
                        <a:t> </a:t>
                      </a:r>
                      <a:r>
                        <a:rPr lang="en-US" altLang="zh-CN" sz="1600" baseline="0" dirty="0" smtClean="0"/>
                        <a:t>first</a:t>
                      </a:r>
                      <a:r>
                        <a:rPr lang="zh-CN" altLang="en-US" sz="1600" baseline="0" dirty="0" smtClean="0"/>
                        <a:t> </a:t>
                      </a:r>
                      <a:r>
                        <a:rPr lang="en-US" altLang="zh-CN" sz="1600" baseline="0" dirty="0" smtClean="0"/>
                        <a:t>stage</a:t>
                      </a:r>
                      <a:r>
                        <a:rPr lang="en-US" altLang="zh-CN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141*4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0.85*4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225*2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1.6*2</a:t>
                      </a:r>
                      <a:endParaRPr lang="en-US" sz="1600" dirty="0"/>
                    </a:p>
                  </a:txBody>
                  <a:tcPr/>
                </a:tc>
              </a:tr>
              <a:tr h="3031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2.5</a:t>
                      </a:r>
                      <a:r>
                        <a:rPr lang="en-US" altLang="zh-CN" sz="1600" dirty="0" smtClean="0"/>
                        <a:t>(ID</a:t>
                      </a:r>
                      <a:r>
                        <a:rPr lang="zh-CN" altLang="en-US" sz="1600" baseline="0" dirty="0" smtClean="0"/>
                        <a:t> </a:t>
                      </a:r>
                      <a:r>
                        <a:rPr lang="en-US" altLang="zh-CN" sz="1600" baseline="0" dirty="0" smtClean="0"/>
                        <a:t>in</a:t>
                      </a:r>
                      <a:r>
                        <a:rPr lang="zh-CN" altLang="en-US" sz="1600" baseline="0" dirty="0" smtClean="0"/>
                        <a:t> </a:t>
                      </a:r>
                      <a:r>
                        <a:rPr lang="en-US" altLang="zh-CN" sz="1600" baseline="0" dirty="0" smtClean="0"/>
                        <a:t>first</a:t>
                      </a:r>
                      <a:r>
                        <a:rPr lang="zh-CN" altLang="en-US" sz="1600" baseline="0" dirty="0" smtClean="0"/>
                        <a:t> </a:t>
                      </a:r>
                      <a:r>
                        <a:rPr lang="en-US" altLang="zh-CN" sz="1600" baseline="0" dirty="0" smtClean="0"/>
                        <a:t>stage</a:t>
                      </a:r>
                      <a:r>
                        <a:rPr lang="en-US" altLang="zh-CN" sz="1600" dirty="0" smtClean="0"/>
                        <a:t>)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141*4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0.85*4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196*2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1.4*2</a:t>
                      </a:r>
                      <a:endParaRPr lang="en-US" sz="1600" dirty="0"/>
                    </a:p>
                  </a:txBody>
                  <a:tcPr/>
                </a:tc>
              </a:tr>
              <a:tr h="4048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3.0</a:t>
                      </a:r>
                      <a:r>
                        <a:rPr lang="en-US" altLang="zh-CN" sz="1600" dirty="0" smtClean="0"/>
                        <a:t>(ID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in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possible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upgrade)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169*4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1.0*4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275*2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1.9*2</a:t>
                      </a:r>
                      <a:endParaRPr lang="en-US" sz="1600" dirty="0"/>
                    </a:p>
                  </a:txBody>
                  <a:tcPr/>
                </a:tc>
              </a:tr>
              <a:tr h="4814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3.0</a:t>
                      </a:r>
                      <a:r>
                        <a:rPr lang="en-US" altLang="zh-CN" sz="1600" dirty="0" smtClean="0"/>
                        <a:t>(ID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in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possible</a:t>
                      </a:r>
                      <a:r>
                        <a:rPr lang="zh-CN" altLang="en-US" sz="1600" dirty="0" smtClean="0"/>
                        <a:t> </a:t>
                      </a:r>
                      <a:r>
                        <a:rPr lang="en-US" altLang="zh-CN" sz="1600" dirty="0" smtClean="0"/>
                        <a:t>upgrade)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169*4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1.0*4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256*2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1.8*2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45495" y="5131723"/>
            <a:ext cx="7839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accent5"/>
                </a:solidFill>
              </a:rPr>
              <a:t>For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U0=2.5MeV/turn,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RF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bucket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height=3.5%:</a:t>
            </a:r>
            <a:endParaRPr lang="zh-CN" altLang="en-US" sz="2000" dirty="0" smtClean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altLang="zh-CN" sz="2000" dirty="0" smtClean="0">
                <a:solidFill>
                  <a:schemeClr val="accent5"/>
                </a:solidFill>
              </a:rPr>
              <a:t>peak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reflected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power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of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each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166MHz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cavity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=23kW</a:t>
            </a:r>
            <a:endParaRPr lang="zh-CN" altLang="en-US" sz="2000" dirty="0" smtClean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altLang="zh-CN" sz="2000" dirty="0" smtClean="0">
                <a:solidFill>
                  <a:schemeClr val="accent5"/>
                </a:solidFill>
              </a:rPr>
              <a:t>peak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reflected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power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of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each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500MHz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cavity=151kW,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can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be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reduced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to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39kW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by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optimal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tuning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after</a:t>
            </a:r>
            <a:r>
              <a:rPr lang="zh-CN" altLang="en-US" sz="2000" dirty="0" smtClean="0">
                <a:solidFill>
                  <a:schemeClr val="accent5"/>
                </a:solidFill>
              </a:rPr>
              <a:t> </a:t>
            </a:r>
            <a:r>
              <a:rPr lang="en-US" altLang="zh-CN" sz="2000" dirty="0" smtClean="0">
                <a:solidFill>
                  <a:schemeClr val="accent5"/>
                </a:solidFill>
              </a:rPr>
              <a:t>injection</a:t>
            </a:r>
            <a:endParaRPr lang="en-US" sz="2000" dirty="0">
              <a:solidFill>
                <a:schemeClr val="accent5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0990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Oct 26th, 2016, Synchrotron SOLEIL, LER 2016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SAD vs. </a:t>
            </a:r>
            <a:r>
              <a:rPr lang="en-US" dirty="0" err="1" smtClean="0"/>
              <a:t>ibsEmittance</a:t>
            </a:r>
            <a:r>
              <a:rPr lang="en-US" dirty="0" smtClean="0"/>
              <a:t> (injection mode)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41194" y="1263134"/>
          <a:ext cx="8461611" cy="310603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38232"/>
                <a:gridCol w="1138007"/>
                <a:gridCol w="1092724"/>
                <a:gridCol w="1513003"/>
                <a:gridCol w="994660"/>
                <a:gridCol w="1484985"/>
              </a:tblGrid>
              <a:tr h="513688">
                <a:tc>
                  <a:txBody>
                    <a:bodyPr/>
                    <a:lstStyle/>
                    <a:p>
                      <a:r>
                        <a:rPr lang="en-US" dirty="0" smtClean="0"/>
                        <a:t>Cases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w/o IBS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60 bunches w/ IBS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648 bunches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w/ IBS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86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Parameters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ibsEmittance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ibsEmittance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3827">
                <a:tc>
                  <a:txBody>
                    <a:bodyPr/>
                    <a:lstStyle/>
                    <a:p>
                      <a:r>
                        <a:rPr lang="en-US" dirty="0" smtClean="0"/>
                        <a:t>ex (pm)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59.32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111.26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117.98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70.18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69.77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382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ey</a:t>
                      </a:r>
                      <a:r>
                        <a:rPr lang="en-US" dirty="0" smtClean="0"/>
                        <a:t> (pm)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5.96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10.48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11.80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6.91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6.977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382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ey</a:t>
                      </a:r>
                      <a:r>
                        <a:rPr lang="en-US" dirty="0" smtClean="0"/>
                        <a:t> / ex (%)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10.04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9.42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9.85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8420">
                <a:tc>
                  <a:txBody>
                    <a:bodyPr/>
                    <a:lstStyle/>
                    <a:p>
                      <a:r>
                        <a:rPr lang="en-US" dirty="0" smtClean="0"/>
                        <a:t>bunch</a:t>
                      </a:r>
                      <a:r>
                        <a:rPr lang="en-US" baseline="0" dirty="0" smtClean="0"/>
                        <a:t> length(mm)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3.89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3.11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3827">
                <a:tc>
                  <a:txBody>
                    <a:bodyPr/>
                    <a:lstStyle/>
                    <a:p>
                      <a:r>
                        <a:rPr lang="en-US" dirty="0" smtClean="0"/>
                        <a:t>energy spread (1e-4)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7.96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10.55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11.06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8.57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8.84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8615" y="711200"/>
            <a:ext cx="7697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/>
              <a:t>Ib</a:t>
            </a:r>
            <a:r>
              <a:rPr lang="en-US" sz="1800" dirty="0" smtClean="0"/>
              <a:t> =200mA,  166</a:t>
            </a:r>
            <a:r>
              <a:rPr lang="en-US" altLang="zh-CN" sz="1800" dirty="0" smtClean="0"/>
              <a:t>.6</a:t>
            </a:r>
            <a:r>
              <a:rPr lang="zh-CN" altLang="en-US" sz="1800" dirty="0" smtClean="0"/>
              <a:t> </a:t>
            </a:r>
            <a:r>
              <a:rPr lang="en-US" sz="1800" dirty="0" smtClean="0"/>
              <a:t>MHz cavity + </a:t>
            </a:r>
            <a:r>
              <a:rPr lang="en-US" altLang="zh-CN" sz="1800" dirty="0" smtClean="0"/>
              <a:t>499.8</a:t>
            </a:r>
            <a:r>
              <a:rPr lang="zh-CN" altLang="en-US" sz="1800" dirty="0" smtClean="0"/>
              <a:t> </a:t>
            </a:r>
            <a:r>
              <a:rPr lang="en-US" sz="1800" dirty="0" smtClean="0"/>
              <a:t>MHz cavity,  3% RF bucket height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954741" y="4667534"/>
            <a:ext cx="7560609" cy="2115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In SAD, approximate with one 720MHz RF cavity to keep bunch length=2.8mm w/o IBS. </a:t>
            </a:r>
            <a:endParaRPr lang="zh-CN" altLang="en-US" sz="2000" dirty="0" smtClean="0"/>
          </a:p>
          <a:p>
            <a:pPr marL="285750" indent="-285750">
              <a:buFont typeface="Arial" charset="0"/>
              <a:buChar char="•"/>
            </a:pPr>
            <a:r>
              <a:rPr lang="en-US" altLang="zh-CN" sz="2000" dirty="0" smtClean="0"/>
              <a:t>The</a:t>
            </a:r>
            <a:r>
              <a:rPr lang="zh-CN" altLang="en-US" sz="2000" dirty="0" smtClean="0"/>
              <a:t> </a:t>
            </a:r>
            <a:r>
              <a:rPr lang="en-US" sz="2000" dirty="0" smtClean="0"/>
              <a:t>longitudinal </a:t>
            </a:r>
            <a:r>
              <a:rPr lang="en-US" sz="2000" dirty="0"/>
              <a:t>distribution deviates from Gaussian a little, and it is good approximation to replace double RF with a single RF keeping the same bunch length.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7893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Oct 26th, 2016, Synchrotron SOLEIL, LER 2016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SAD vs. </a:t>
            </a:r>
            <a:r>
              <a:rPr lang="en-US" dirty="0" err="1" smtClean="0"/>
              <a:t>ibsEmittance</a:t>
            </a:r>
            <a:r>
              <a:rPr lang="en-US" dirty="0" smtClean="0"/>
              <a:t> (operation mode)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41194" y="1249486"/>
          <a:ext cx="8461611" cy="310603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38232"/>
                <a:gridCol w="1138007"/>
                <a:gridCol w="1092724"/>
                <a:gridCol w="1513003"/>
                <a:gridCol w="994660"/>
                <a:gridCol w="1484985"/>
              </a:tblGrid>
              <a:tr h="513688">
                <a:tc>
                  <a:txBody>
                    <a:bodyPr/>
                    <a:lstStyle/>
                    <a:p>
                      <a:r>
                        <a:rPr lang="en-US" dirty="0" smtClean="0"/>
                        <a:t>Cases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w/o IBS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60 bunches w/ IBS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648 bunches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w/ IBS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86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Parameters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ibsEmittance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ibsEmittance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3827">
                <a:tc>
                  <a:txBody>
                    <a:bodyPr/>
                    <a:lstStyle/>
                    <a:p>
                      <a:r>
                        <a:rPr lang="en-US" dirty="0" smtClean="0"/>
                        <a:t>ex (pm)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59.32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69.50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69.14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60.47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56.04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382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ey</a:t>
                      </a:r>
                      <a:r>
                        <a:rPr lang="en-US" dirty="0" smtClean="0"/>
                        <a:t> (pm)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5.96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6.85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6.91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5.60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382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ey</a:t>
                      </a:r>
                      <a:r>
                        <a:rPr lang="en-US" dirty="0" smtClean="0"/>
                        <a:t> / ex (%)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10.04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9.85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10.02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8420">
                <a:tc>
                  <a:txBody>
                    <a:bodyPr/>
                    <a:lstStyle/>
                    <a:p>
                      <a:r>
                        <a:rPr lang="en-US" dirty="0" smtClean="0"/>
                        <a:t>bunch</a:t>
                      </a:r>
                      <a:r>
                        <a:rPr lang="en-US" baseline="0" dirty="0" smtClean="0"/>
                        <a:t> length(mm)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32.0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35.11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35.41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33.03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31.50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3827">
                <a:tc>
                  <a:txBody>
                    <a:bodyPr/>
                    <a:lstStyle/>
                    <a:p>
                      <a:r>
                        <a:rPr lang="en-US" dirty="0" smtClean="0"/>
                        <a:t>energy spread (1e-4)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7.96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8.53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8.81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8.03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8.09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8615" y="711200"/>
            <a:ext cx="7697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/>
              <a:t>Ib</a:t>
            </a:r>
            <a:r>
              <a:rPr lang="en-US" sz="1800" dirty="0" smtClean="0"/>
              <a:t> =200mA,  166</a:t>
            </a:r>
            <a:r>
              <a:rPr lang="en-US" altLang="zh-CN" sz="1800" dirty="0" smtClean="0"/>
              <a:t>.6</a:t>
            </a:r>
            <a:r>
              <a:rPr lang="zh-CN" altLang="en-US" sz="1800" dirty="0" smtClean="0"/>
              <a:t> </a:t>
            </a:r>
            <a:r>
              <a:rPr lang="en-US" sz="1800" dirty="0" smtClean="0"/>
              <a:t>MHz cavity + </a:t>
            </a:r>
            <a:r>
              <a:rPr lang="en-US" altLang="zh-CN" sz="1800" dirty="0" smtClean="0"/>
              <a:t>499.8</a:t>
            </a:r>
            <a:r>
              <a:rPr lang="zh-CN" altLang="en-US" sz="1800" dirty="0" smtClean="0"/>
              <a:t> </a:t>
            </a:r>
            <a:r>
              <a:rPr lang="en-US" sz="1800" dirty="0" smtClean="0"/>
              <a:t>MHz cavity,  3% RF bucket height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954741" y="4475885"/>
            <a:ext cx="4231622" cy="2115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In SAD, approximate with one 108 MHz RF cavity to keep bunch length=32 mm w/o IBS. </a:t>
            </a:r>
            <a:endParaRPr lang="zh-CN" altLang="en-US" sz="2000" dirty="0" smtClean="0"/>
          </a:p>
          <a:p>
            <a:pPr marL="285750" indent="-285750">
              <a:buFont typeface="Arial" charset="0"/>
              <a:buChar char="•"/>
            </a:pPr>
            <a:r>
              <a:rPr lang="en-US" altLang="zh-CN" sz="2000" dirty="0" smtClean="0"/>
              <a:t>Need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to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check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with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Monte-Carlo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simulation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available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in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Elegant.</a:t>
            </a:r>
            <a:endParaRPr lang="zh-CN" altLang="en-US" sz="2000" dirty="0" smtClean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4988" y="4433269"/>
            <a:ext cx="3059879" cy="196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812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Injection</a:t>
            </a:r>
            <a:r>
              <a:rPr lang="zh-CN" altLang="en-US" dirty="0" smtClean="0"/>
              <a:t> </a:t>
            </a:r>
            <a:r>
              <a:rPr lang="en-US" altLang="zh-CN" dirty="0" smtClean="0"/>
              <a:t>region</a:t>
            </a:r>
            <a:r>
              <a:rPr lang="zh-CN" altLang="en-US" dirty="0" smtClean="0"/>
              <a:t> </a:t>
            </a:r>
            <a:r>
              <a:rPr lang="en-US" altLang="zh-CN" dirty="0" smtClean="0"/>
              <a:t>layout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25" y="2074862"/>
            <a:ext cx="7277100" cy="416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71950" y="1106908"/>
            <a:ext cx="457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Two </a:t>
            </a:r>
            <a:r>
              <a:rPr lang="en-US" sz="2400" dirty="0" err="1" smtClean="0"/>
              <a:t>Lambertson</a:t>
            </a:r>
            <a:r>
              <a:rPr lang="en-US" sz="2400" dirty="0" smtClean="0"/>
              <a:t> magnet (</a:t>
            </a:r>
            <a:r>
              <a:rPr lang="en-US" sz="2400" dirty="0" err="1" smtClean="0"/>
              <a:t>vetical</a:t>
            </a:r>
            <a:r>
              <a:rPr lang="en-US" sz="2400" dirty="0" smtClean="0"/>
              <a:t> deflection)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10 pieces of </a:t>
            </a:r>
            <a:r>
              <a:rPr lang="en-US" sz="2400" dirty="0" err="1" smtClean="0"/>
              <a:t>stripline</a:t>
            </a:r>
            <a:r>
              <a:rPr lang="en-US" sz="2400" dirty="0" smtClean="0"/>
              <a:t> kicker (horizontal deflection)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232635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Backup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14375" y="1843079"/>
          <a:ext cx="7958138" cy="4114808"/>
        </p:xfrm>
        <a:graphic>
          <a:graphicData uri="http://schemas.openxmlformats.org/drawingml/2006/table">
            <a:tbl>
              <a:tblPr firstRow="1" firstCol="1" bandRow="1"/>
              <a:tblGrid>
                <a:gridCol w="4489822"/>
                <a:gridCol w="3468316"/>
              </a:tblGrid>
              <a:tr h="51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Parameter </a:t>
                      </a:r>
                      <a:endParaRPr lang="en-GB" sz="2000" kern="100" dirty="0"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charset="0"/>
                          <a:ea typeface="宋体" charset="0"/>
                          <a:cs typeface="Times New Roman" charset="0"/>
                        </a:rPr>
                        <a:t>specification</a:t>
                      </a:r>
                      <a:endParaRPr lang="en-GB" sz="2000" kern="100"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Rf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 frequency (</a:t>
                      </a:r>
                      <a:r>
                        <a:rPr lang="en-US" sz="2000" kern="100" dirty="0"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MHz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) </a:t>
                      </a:r>
                      <a:r>
                        <a:rPr lang="en-US" sz="2000" kern="100" dirty="0"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(s-band)</a:t>
                      </a:r>
                      <a:endParaRPr lang="en-GB" sz="2000" kern="100" dirty="0"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2998.8 (or 2856)</a:t>
                      </a:r>
                      <a:endParaRPr lang="en-GB" sz="2000" kern="100"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Single bunch Charge (</a:t>
                      </a:r>
                      <a:r>
                        <a:rPr lang="en-US" sz="2000" kern="100" dirty="0" err="1"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nC</a:t>
                      </a:r>
                      <a:r>
                        <a:rPr lang="en-US" sz="2000" kern="100" dirty="0"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)</a:t>
                      </a:r>
                      <a:endParaRPr lang="en-GB" sz="2000" kern="100" dirty="0"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≥7.2 *</a:t>
                      </a:r>
                      <a:endParaRPr lang="en-GB" sz="2000" kern="100"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Energy (MeV)</a:t>
                      </a:r>
                      <a:endParaRPr lang="en-GB" sz="2000" kern="100" dirty="0"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≥300</a:t>
                      </a:r>
                      <a:endParaRPr lang="en-GB" sz="2000" kern="100"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Relative energy spread (%)</a:t>
                      </a:r>
                      <a:endParaRPr lang="en-GB" sz="2000" kern="100"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≤0.5 (</a:t>
                      </a:r>
                      <a:r>
                        <a:rPr lang="en-US" sz="2000" kern="100" dirty="0" err="1"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rms</a:t>
                      </a:r>
                      <a:r>
                        <a:rPr lang="en-US" sz="2000" kern="100" dirty="0"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)</a:t>
                      </a:r>
                      <a:endParaRPr lang="en-GB" sz="2000" kern="100" dirty="0"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Repetition rate (Hz)</a:t>
                      </a:r>
                      <a:endParaRPr lang="en-GB" sz="2000" kern="100"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300</a:t>
                      </a:r>
                      <a:endParaRPr lang="en-GB" sz="2000" kern="100" dirty="0"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geometric emittance (nm.rad)</a:t>
                      </a:r>
                      <a:endParaRPr lang="en-GB" sz="2000" kern="100"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≤70 </a:t>
                      </a:r>
                      <a:endParaRPr lang="en-GB" sz="2000" kern="100" dirty="0"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Pulse to pulse time jitter(ps)</a:t>
                      </a:r>
                      <a:endParaRPr lang="en-GB" sz="2000" kern="100"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 charset="0"/>
                          <a:ea typeface="宋体" charset="0"/>
                          <a:cs typeface="Times New Roman" charset="0"/>
                        </a:rPr>
                        <a:t>≤100</a:t>
                      </a:r>
                      <a:endParaRPr lang="en-GB" sz="2000" kern="100" dirty="0"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126442" y="1256383"/>
            <a:ext cx="1042971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</a:rPr>
              <a:t>Linac</a:t>
            </a: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</a:rPr>
              <a:t> main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</a:rPr>
              <a:t>parameters</a:t>
            </a:r>
            <a:endParaRPr kumimoji="0" lang="en-US" altLang="en-US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4538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LMA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8" y="1632010"/>
            <a:ext cx="9144718" cy="36896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71713" y="971550"/>
            <a:ext cx="5514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RF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bucket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height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is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set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to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3.5%,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single-frequency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RF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1285876" y="5503759"/>
            <a:ext cx="68865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charset="0"/>
                <a:ea typeface="宋体" charset="0"/>
              </a:rPr>
              <a:t>Local momentum acceptance along a single 7BAfor the bare lattice of present nominal HEPS storage ring design, with the limitation of integer resonances into account. In this tracking, RF and synchrotron radiation are turned on.</a:t>
            </a:r>
            <a:r>
              <a:rPr lang="en-GB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399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The</a:t>
            </a:r>
            <a:r>
              <a:rPr lang="zh-CN" altLang="en-US" dirty="0" smtClean="0"/>
              <a:t> </a:t>
            </a:r>
            <a:r>
              <a:rPr lang="en-US" altLang="zh-CN" dirty="0" smtClean="0"/>
              <a:t>High</a:t>
            </a:r>
            <a:r>
              <a:rPr lang="zh-CN" altLang="en-US" dirty="0" smtClean="0"/>
              <a:t> </a:t>
            </a:r>
            <a:r>
              <a:rPr lang="en-US" altLang="zh-CN" dirty="0" smtClean="0"/>
              <a:t>Energy</a:t>
            </a:r>
            <a:r>
              <a:rPr lang="zh-CN" altLang="en-US" dirty="0" smtClean="0"/>
              <a:t> </a:t>
            </a:r>
            <a:r>
              <a:rPr lang="en-US" altLang="zh-CN" dirty="0" smtClean="0"/>
              <a:t>Photon</a:t>
            </a:r>
            <a:r>
              <a:rPr lang="zh-CN" altLang="en-US" dirty="0" smtClean="0"/>
              <a:t> </a:t>
            </a:r>
            <a:r>
              <a:rPr lang="en-US" altLang="zh-CN" dirty="0" smtClean="0"/>
              <a:t>Source</a:t>
            </a:r>
            <a:r>
              <a:rPr lang="zh-CN" altLang="en-US" dirty="0" smtClean="0"/>
              <a:t> </a:t>
            </a:r>
            <a:r>
              <a:rPr lang="en-US" altLang="zh-CN" dirty="0" smtClean="0"/>
              <a:t>(HEPS)</a:t>
            </a:r>
            <a:endParaRPr lang="en-US" dirty="0"/>
          </a:p>
        </p:txBody>
      </p:sp>
      <p:pic>
        <p:nvPicPr>
          <p:cNvPr id="9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2" b="826"/>
          <a:stretch>
            <a:fillRect/>
          </a:stretch>
        </p:blipFill>
        <p:spPr>
          <a:xfrm>
            <a:off x="588963" y="788988"/>
            <a:ext cx="7870825" cy="4108450"/>
          </a:xfrm>
          <a:prstGeom prst="rect">
            <a:avLst/>
          </a:prstGeom>
        </p:spPr>
      </p:pic>
      <p:grpSp>
        <p:nvGrpSpPr>
          <p:cNvPr id="10" name="组 9"/>
          <p:cNvGrpSpPr>
            <a:grpSpLocks/>
          </p:cNvGrpSpPr>
          <p:nvPr/>
        </p:nvGrpSpPr>
        <p:grpSpPr bwMode="auto">
          <a:xfrm>
            <a:off x="5292725" y="2787650"/>
            <a:ext cx="674688" cy="531813"/>
            <a:chOff x="5292080" y="3717032"/>
            <a:chExt cx="675342" cy="708038"/>
          </a:xfrm>
        </p:grpSpPr>
        <p:sp>
          <p:nvSpPr>
            <p:cNvPr id="11" name="五角星 7"/>
            <p:cNvSpPr/>
            <p:nvPr/>
          </p:nvSpPr>
          <p:spPr bwMode="auto">
            <a:xfrm>
              <a:off x="5436683" y="3717032"/>
              <a:ext cx="338465" cy="338167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4332" eaLnBrk="1" hangingPunct="1">
                <a:defRPr/>
              </a:pPr>
              <a:endParaRPr kumimoji="0" lang="zh-CN" altLang="en-US" sz="180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anose="02010600030101010101" pitchFamily="2" charset="-122"/>
                <a:cs typeface="宋体" charset="0"/>
              </a:endParaRPr>
            </a:p>
          </p:txBody>
        </p:sp>
        <p:sp>
          <p:nvSpPr>
            <p:cNvPr id="12" name="文本框 8"/>
            <p:cNvSpPr txBox="1">
              <a:spLocks noChangeArrowheads="1"/>
            </p:cNvSpPr>
            <p:nvPr/>
          </p:nvSpPr>
          <p:spPr bwMode="auto">
            <a:xfrm>
              <a:off x="5292080" y="3933056"/>
              <a:ext cx="675342" cy="492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en-US" altLang="zh-CN" sz="1800" b="1" dirty="0">
                  <a:solidFill>
                    <a:srgbClr val="0000CC"/>
                  </a:solidFill>
                  <a:latin typeface="Calibri" charset="0"/>
                </a:rPr>
                <a:t>HEPS</a:t>
              </a:r>
              <a:endParaRPr lang="zh-CN" altLang="en-US" sz="1800" b="1" dirty="0">
                <a:solidFill>
                  <a:srgbClr val="0000CC"/>
                </a:solidFill>
                <a:latin typeface="Calibri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88963" y="4981495"/>
            <a:ext cx="85550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Design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goal:</a:t>
            </a:r>
            <a:r>
              <a:rPr lang="zh-CN" altLang="en-US" sz="2400" dirty="0" smtClean="0"/>
              <a:t>   </a:t>
            </a:r>
          </a:p>
          <a:p>
            <a:r>
              <a:rPr lang="zh-CN" altLang="en-US" sz="2400" dirty="0" smtClean="0"/>
              <a:t>  </a:t>
            </a:r>
            <a:r>
              <a:rPr lang="en-US" altLang="zh-CN" sz="2400" dirty="0" smtClean="0"/>
              <a:t>6</a:t>
            </a:r>
            <a:r>
              <a:rPr lang="zh-CN" altLang="en-US" sz="2400" dirty="0" smtClean="0"/>
              <a:t> </a:t>
            </a:r>
            <a:r>
              <a:rPr lang="en-US" altLang="zh-CN" sz="2400" dirty="0" err="1" smtClean="0"/>
              <a:t>GeV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  </a:t>
            </a:r>
            <a:r>
              <a:rPr lang="en-US" altLang="zh-CN" sz="2400" dirty="0" smtClean="0"/>
              <a:t>1300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m,</a:t>
            </a:r>
            <a:r>
              <a:rPr lang="zh-CN" altLang="en-US" sz="2400" dirty="0" smtClean="0"/>
              <a:t>  </a:t>
            </a:r>
            <a:r>
              <a:rPr lang="en-US" altLang="zh-CN" sz="2400" dirty="0" smtClean="0"/>
              <a:t>200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mA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beam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current,</a:t>
            </a:r>
            <a:r>
              <a:rPr lang="zh-CN" altLang="en-US" sz="2400" dirty="0" smtClean="0"/>
              <a:t>  </a:t>
            </a:r>
            <a:r>
              <a:rPr lang="en-US" altLang="zh-CN" sz="2400" dirty="0" smtClean="0"/>
              <a:t>50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~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100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pm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natural</a:t>
            </a:r>
            <a:r>
              <a:rPr lang="zh-CN" altLang="en-US" sz="2400" dirty="0" smtClean="0"/>
              <a:t> </a:t>
            </a:r>
            <a:r>
              <a:rPr lang="en-US" altLang="zh-CN" sz="2400" dirty="0" err="1" smtClean="0"/>
              <a:t>emittance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029450" y="1107026"/>
            <a:ext cx="16573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courtesy</a:t>
            </a:r>
            <a:r>
              <a:rPr lang="zh-CN" altLang="en-US" dirty="0" smtClean="0"/>
              <a:t> </a:t>
            </a:r>
            <a:r>
              <a:rPr lang="en-US" altLang="zh-CN" dirty="0" smtClean="0"/>
              <a:t>of</a:t>
            </a:r>
            <a:r>
              <a:rPr lang="zh-CN" altLang="en-US" dirty="0" smtClean="0"/>
              <a:t> </a:t>
            </a:r>
            <a:r>
              <a:rPr lang="en-US" altLang="zh-CN" dirty="0" smtClean="0"/>
              <a:t>Q.</a:t>
            </a:r>
            <a:r>
              <a:rPr lang="zh-CN" altLang="en-US" dirty="0" smtClean="0"/>
              <a:t> </a:t>
            </a:r>
            <a:r>
              <a:rPr lang="en-US" altLang="zh-CN" dirty="0" smtClean="0"/>
              <a:t>Qin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745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HEPS</a:t>
            </a:r>
            <a:r>
              <a:rPr lang="zh-CN" altLang="en-US" dirty="0" smtClean="0"/>
              <a:t> </a:t>
            </a:r>
            <a:r>
              <a:rPr lang="en-US" altLang="zh-CN" dirty="0" smtClean="0"/>
              <a:t>nominal</a:t>
            </a:r>
            <a:r>
              <a:rPr lang="zh-CN" altLang="en-US" dirty="0" smtClean="0"/>
              <a:t> </a:t>
            </a:r>
            <a:r>
              <a:rPr lang="en-US" altLang="zh-CN" dirty="0" smtClean="0"/>
              <a:t>design</a:t>
            </a:r>
            <a:r>
              <a:rPr lang="zh-CN" altLang="en-US" dirty="0" smtClean="0"/>
              <a:t> </a:t>
            </a:r>
            <a:r>
              <a:rPr lang="en-US" altLang="zh-CN" dirty="0" smtClean="0"/>
              <a:t>&amp;</a:t>
            </a:r>
            <a:r>
              <a:rPr lang="zh-CN" altLang="en-US" dirty="0" smtClean="0"/>
              <a:t> </a:t>
            </a:r>
            <a:r>
              <a:rPr lang="en-US" altLang="zh-CN" dirty="0" smtClean="0"/>
              <a:t>parameters</a:t>
            </a:r>
            <a:endParaRPr lang="en-US" dirty="0"/>
          </a:p>
        </p:txBody>
      </p:sp>
      <p:pic>
        <p:nvPicPr>
          <p:cNvPr id="5" name="图片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910" y="692088"/>
            <a:ext cx="5837083" cy="2052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8126" y="903525"/>
            <a:ext cx="3497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A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ESRF-type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7BA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cell</a:t>
            </a:r>
            <a:endParaRPr lang="zh-CN" altLang="en-US" sz="2000" dirty="0" smtClean="0"/>
          </a:p>
          <a:p>
            <a:r>
              <a:rPr lang="en-US" altLang="zh-CN" sz="2000" dirty="0" smtClean="0"/>
              <a:t>periodicity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=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48</a:t>
            </a:r>
            <a:endParaRPr lang="en-US" sz="2000" dirty="0"/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2284127" y="899678"/>
            <a:ext cx="2338109" cy="71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00CC"/>
                </a:solidFill>
              </a:rPr>
              <a:t>MAIN RING</a:t>
            </a:r>
          </a:p>
          <a:p>
            <a:r>
              <a:rPr lang="en-US" altLang="zh-CN" dirty="0" smtClean="0">
                <a:solidFill>
                  <a:srgbClr val="0000CC"/>
                </a:solidFill>
              </a:rPr>
              <a:t>E=6GeV</a:t>
            </a:r>
            <a:endParaRPr lang="en-US" altLang="zh-CN" dirty="0">
              <a:solidFill>
                <a:srgbClr val="0000CC"/>
              </a:solidFill>
            </a:endParaRPr>
          </a:p>
          <a:p>
            <a:r>
              <a:rPr lang="en-US" altLang="zh-CN" dirty="0" smtClean="0">
                <a:solidFill>
                  <a:srgbClr val="0000CC"/>
                </a:solidFill>
              </a:rPr>
              <a:t>C~1300m</a:t>
            </a:r>
            <a:endParaRPr lang="en-US" altLang="zh-CN" dirty="0">
              <a:solidFill>
                <a:srgbClr val="0000CC"/>
              </a:solidFill>
            </a:endParaRPr>
          </a:p>
        </p:txBody>
      </p:sp>
      <p:sp>
        <p:nvSpPr>
          <p:cNvPr id="21" name="Oval 18"/>
          <p:cNvSpPr>
            <a:spLocks noChangeArrowheads="1"/>
          </p:cNvSpPr>
          <p:nvPr/>
        </p:nvSpPr>
        <p:spPr bwMode="auto">
          <a:xfrm>
            <a:off x="437470" y="1084390"/>
            <a:ext cx="2123550" cy="2150880"/>
          </a:xfrm>
          <a:prstGeom prst="ellips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2" name="Group 25"/>
          <p:cNvGrpSpPr>
            <a:grpSpLocks/>
          </p:cNvGrpSpPr>
          <p:nvPr/>
        </p:nvGrpSpPr>
        <p:grpSpPr bwMode="auto">
          <a:xfrm>
            <a:off x="774790" y="2465388"/>
            <a:ext cx="715463" cy="756435"/>
            <a:chOff x="2703" y="1492"/>
            <a:chExt cx="346" cy="434"/>
          </a:xfrm>
        </p:grpSpPr>
        <p:sp>
          <p:nvSpPr>
            <p:cNvPr id="23" name="Arc 26"/>
            <p:cNvSpPr>
              <a:spLocks/>
            </p:cNvSpPr>
            <p:nvPr/>
          </p:nvSpPr>
          <p:spPr bwMode="auto">
            <a:xfrm flipH="1" flipV="1">
              <a:off x="2703" y="1689"/>
              <a:ext cx="346" cy="23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 flipV="1">
              <a:off x="2703" y="1492"/>
              <a:ext cx="346" cy="354"/>
            </a:xfrm>
            <a:prstGeom prst="ellips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Line 28"/>
            <p:cNvSpPr>
              <a:spLocks noChangeShapeType="1"/>
            </p:cNvSpPr>
            <p:nvPr/>
          </p:nvSpPr>
          <p:spPr bwMode="auto">
            <a:xfrm flipV="1">
              <a:off x="2896" y="1492"/>
              <a:ext cx="153" cy="0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" name="Text Box 33"/>
          <p:cNvSpPr txBox="1">
            <a:spLocks noChangeArrowheads="1"/>
          </p:cNvSpPr>
          <p:nvPr/>
        </p:nvSpPr>
        <p:spPr bwMode="auto">
          <a:xfrm>
            <a:off x="1550239" y="2402434"/>
            <a:ext cx="10005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00CC"/>
                </a:solidFill>
              </a:rPr>
              <a:t>Booster</a:t>
            </a:r>
          </a:p>
          <a:p>
            <a:r>
              <a:rPr lang="en-US" altLang="zh-CN" sz="1200" dirty="0" smtClean="0">
                <a:solidFill>
                  <a:srgbClr val="0000CC"/>
                </a:solidFill>
              </a:rPr>
              <a:t>C~432m</a:t>
            </a:r>
            <a:endParaRPr lang="en-US" altLang="zh-CN" sz="1200" dirty="0">
              <a:solidFill>
                <a:srgbClr val="0000CC"/>
              </a:solidFill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548913" y="2127111"/>
            <a:ext cx="162906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rgbClr val="0000CC"/>
                </a:solidFill>
              </a:rPr>
              <a:t>300MeV </a:t>
            </a:r>
            <a:r>
              <a:rPr lang="en-US" altLang="zh-CN" sz="1200" dirty="0">
                <a:solidFill>
                  <a:srgbClr val="0000CC"/>
                </a:solidFill>
              </a:rPr>
              <a:t>LINAC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112" y="2649891"/>
            <a:ext cx="4775201" cy="4192859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48912" y="3514725"/>
            <a:ext cx="37801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/>
              <a:t>References:</a:t>
            </a:r>
            <a:endParaRPr lang="zh-CN" altLang="en-US" sz="1800" dirty="0" smtClean="0"/>
          </a:p>
          <a:p>
            <a:r>
              <a:rPr lang="en-US" altLang="zh-CN" sz="1800" dirty="0" smtClean="0"/>
              <a:t>G.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Xu,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et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al.,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Proc.</a:t>
            </a:r>
            <a:r>
              <a:rPr lang="zh-CN" altLang="en-US" sz="1800" dirty="0" smtClean="0"/>
              <a:t>  </a:t>
            </a:r>
            <a:r>
              <a:rPr lang="en-US" altLang="zh-CN" sz="1800" dirty="0" smtClean="0"/>
              <a:t>IPAC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2016,</a:t>
            </a:r>
            <a:r>
              <a:rPr lang="zh-CN" altLang="en-US" sz="1800" dirty="0" smtClean="0"/>
              <a:t> </a:t>
            </a:r>
            <a:r>
              <a:rPr lang="is-IS" sz="1800" dirty="0"/>
              <a:t>pp. </a:t>
            </a:r>
            <a:r>
              <a:rPr lang="is-IS" sz="1800" dirty="0" smtClean="0"/>
              <a:t>2886–2888</a:t>
            </a:r>
            <a:r>
              <a:rPr lang="en-US" altLang="zh-CN" sz="1800" dirty="0" smtClean="0"/>
              <a:t>.</a:t>
            </a:r>
            <a:r>
              <a:rPr lang="zh-CN" altLang="en-US" sz="1800" dirty="0" smtClean="0"/>
              <a:t> </a:t>
            </a:r>
          </a:p>
          <a:p>
            <a:r>
              <a:rPr lang="pt-BR" sz="1800" dirty="0" err="1"/>
              <a:t>Y</a:t>
            </a:r>
            <a:r>
              <a:rPr lang="pt-BR" sz="1800" dirty="0"/>
              <a:t>. </a:t>
            </a:r>
            <a:r>
              <a:rPr lang="pt-BR" sz="1800" dirty="0" err="1"/>
              <a:t>Jiao</a:t>
            </a:r>
            <a:r>
              <a:rPr lang="pt-BR" sz="1800" dirty="0"/>
              <a:t>, Chin. </a:t>
            </a:r>
            <a:r>
              <a:rPr lang="pt-BR" sz="1800" dirty="0" err="1"/>
              <a:t>Phys</a:t>
            </a:r>
            <a:r>
              <a:rPr lang="pt-BR" sz="1800" dirty="0"/>
              <a:t>. C, 40 (7): 077002</a:t>
            </a:r>
            <a:r>
              <a:rPr lang="pt-BR" sz="1800" dirty="0" smtClean="0"/>
              <a:t>.</a:t>
            </a:r>
            <a:endParaRPr lang="zh-CN" altLang="en-US" sz="1800" dirty="0" smtClean="0"/>
          </a:p>
          <a:p>
            <a:r>
              <a:rPr lang="en-US" altLang="zh-CN" sz="1800" dirty="0" smtClean="0"/>
              <a:t>Y.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Jiao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and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G.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Xu,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arXiv:1605.05021.</a:t>
            </a:r>
            <a:r>
              <a:rPr lang="nb-NO" sz="1800" dirty="0"/>
              <a:t>	</a:t>
            </a:r>
            <a:endParaRPr lang="pt-BR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437469" y="5400675"/>
            <a:ext cx="3891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/>
              <a:t>U0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=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2.5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MeV,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w/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insertion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devices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in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the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first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phase.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4579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Ring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acceptance</a:t>
            </a:r>
            <a:r>
              <a:rPr lang="zh-CN" altLang="en-US" dirty="0" smtClean="0"/>
              <a:t> </a:t>
            </a:r>
            <a:r>
              <a:rPr lang="en-US" altLang="zh-CN" dirty="0" smtClean="0"/>
              <a:t>&amp;</a:t>
            </a:r>
            <a:r>
              <a:rPr lang="zh-CN" altLang="en-US" dirty="0" smtClean="0"/>
              <a:t> </a:t>
            </a:r>
            <a:r>
              <a:rPr lang="en-US" altLang="zh-CN" dirty="0" smtClean="0"/>
              <a:t>injection</a:t>
            </a:r>
            <a:r>
              <a:rPr lang="zh-CN" altLang="en-US" dirty="0" smtClean="0"/>
              <a:t> </a:t>
            </a:r>
            <a:r>
              <a:rPr lang="en-US" altLang="zh-CN" dirty="0" smtClean="0"/>
              <a:t>schemes</a:t>
            </a:r>
            <a:endParaRPr lang="en-US" dirty="0"/>
          </a:p>
        </p:txBody>
      </p:sp>
      <p:pic>
        <p:nvPicPr>
          <p:cNvPr id="5" name="图片 11" descr="D:\BAPS_design\lattice_design\1300mcircumference_201406\xug_20150511\linear opitcs MOGA\DA_tune_scan_based_baseline_lattice\NSGA_II_original_lattice_1_analyze\15_10_FMA\chromatic cur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694" y="891562"/>
            <a:ext cx="3389780" cy="2457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82694" y="649897"/>
            <a:ext cx="42581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half integer resonance reached at </a:t>
            </a:r>
            <a:r>
              <a:rPr lang="el-GR" sz="1600" dirty="0" smtClean="0">
                <a:solidFill>
                  <a:srgbClr val="0070C0"/>
                </a:solidFill>
              </a:rPr>
              <a:t>δ</a:t>
            </a:r>
            <a:r>
              <a:rPr lang="en-US" sz="1600" dirty="0" smtClean="0">
                <a:solidFill>
                  <a:srgbClr val="0070C0"/>
                </a:solidFill>
              </a:rPr>
              <a:t> = ±3%.  </a:t>
            </a:r>
            <a:endParaRPr lang="en-US" sz="1600" dirty="0">
              <a:solidFill>
                <a:srgbClr val="0070C0"/>
              </a:solidFill>
            </a:endParaRPr>
          </a:p>
        </p:txBody>
      </p:sp>
      <p:pic>
        <p:nvPicPr>
          <p:cNvPr id="7" name="图片 10" descr="D:\BAPS_design\lattice_design\1300mcircumference_201406\xug_20150511\linear opitcs MOGA\DA_tune_scan_based_baseline_lattice\NSGA_II_original_lattice_1_analyze\15_10_FMA\Eff_DA_F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6" y="3479424"/>
            <a:ext cx="7255284" cy="300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48623" y="3401662"/>
            <a:ext cx="64186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400" dirty="0">
                <a:solidFill>
                  <a:schemeClr val="bg1"/>
                </a:solidFill>
                <a:latin typeface="+mn-lt"/>
                <a:ea typeface="+mn-ea"/>
              </a:rPr>
              <a:t>‘</a:t>
            </a:r>
            <a:r>
              <a:rPr lang="en-US" altLang="zh-CN" sz="1600" dirty="0" smtClean="0">
                <a:solidFill>
                  <a:srgbClr val="0070C0"/>
                </a:solidFill>
                <a:ea typeface="+mn-ea"/>
              </a:rPr>
              <a:t>Effective </a:t>
            </a:r>
            <a:r>
              <a:rPr lang="en-US" altLang="zh-CN" sz="1600" dirty="0">
                <a:solidFill>
                  <a:srgbClr val="0070C0"/>
                </a:solidFill>
                <a:ea typeface="+mn-ea"/>
              </a:rPr>
              <a:t>DA </a:t>
            </a:r>
            <a:r>
              <a:rPr lang="en-GB" altLang="zh-CN" sz="1600" dirty="0">
                <a:solidFill>
                  <a:srgbClr val="0070C0"/>
                </a:solidFill>
                <a:ea typeface="+mn-ea"/>
              </a:rPr>
              <a:t>~2.5 mm in </a:t>
            </a:r>
            <a:r>
              <a:rPr lang="en-GB" altLang="zh-CN" sz="1600" i="1" dirty="0">
                <a:solidFill>
                  <a:srgbClr val="0070C0"/>
                </a:solidFill>
                <a:ea typeface="+mn-ea"/>
              </a:rPr>
              <a:t>x</a:t>
            </a:r>
            <a:r>
              <a:rPr lang="en-GB" altLang="zh-CN" sz="1600" dirty="0">
                <a:solidFill>
                  <a:srgbClr val="0070C0"/>
                </a:solidFill>
                <a:ea typeface="+mn-ea"/>
              </a:rPr>
              <a:t> and ~3.5 mm in</a:t>
            </a:r>
            <a:r>
              <a:rPr lang="en-GB" altLang="zh-CN" sz="1600" i="1" dirty="0">
                <a:solidFill>
                  <a:srgbClr val="0070C0"/>
                </a:solidFill>
                <a:ea typeface="+mn-ea"/>
              </a:rPr>
              <a:t> y </a:t>
            </a:r>
            <a:r>
              <a:rPr lang="en-GB" altLang="zh-CN" sz="1600" dirty="0">
                <a:solidFill>
                  <a:srgbClr val="0070C0"/>
                </a:solidFill>
                <a:ea typeface="+mn-ea"/>
              </a:rPr>
              <a:t>(bare lattice)</a:t>
            </a:r>
            <a:r>
              <a:rPr lang="en-US" altLang="zh-CN" sz="1600" dirty="0">
                <a:solidFill>
                  <a:srgbClr val="0070C0"/>
                </a:solidFill>
                <a:latin typeface="Arial Narrow" pitchFamily="34" charset="0"/>
                <a:ea typeface="+mn-ea"/>
              </a:rPr>
              <a:t> </a:t>
            </a:r>
            <a:endParaRPr lang="zh-CN" altLang="en-US" sz="1600" dirty="0">
              <a:solidFill>
                <a:srgbClr val="0070C0"/>
              </a:solidFill>
              <a:latin typeface="Arial Narrow" pitchFamily="34" charset="0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709" y="702649"/>
            <a:ext cx="474555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/>
              <a:t>Linear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&amp;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nonlinear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aspects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are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optimized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via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MOGA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&amp;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MOPSO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algorithms,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the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achieved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dynamic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aperture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is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insufficient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for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off-axis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injection,</a:t>
            </a:r>
            <a:r>
              <a:rPr lang="zh-CN" altLang="en-US" sz="1800" dirty="0" smtClean="0"/>
              <a:t> </a:t>
            </a:r>
            <a:r>
              <a:rPr lang="en-US" altLang="zh-CN" sz="1800" dirty="0" smtClean="0">
                <a:solidFill>
                  <a:srgbClr val="FF0000"/>
                </a:solidFill>
              </a:rPr>
              <a:t>but</a:t>
            </a:r>
            <a:r>
              <a:rPr lang="zh-CN" altLang="en-US" sz="1800" dirty="0" smtClean="0">
                <a:solidFill>
                  <a:srgbClr val="FF0000"/>
                </a:solidFill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</a:rPr>
              <a:t>should</a:t>
            </a:r>
            <a:r>
              <a:rPr lang="zh-CN" altLang="en-US" sz="1800" dirty="0" smtClean="0">
                <a:solidFill>
                  <a:srgbClr val="FF0000"/>
                </a:solidFill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</a:rPr>
              <a:t>be</a:t>
            </a:r>
            <a:r>
              <a:rPr lang="zh-CN" altLang="en-US" sz="1800" dirty="0" smtClean="0">
                <a:solidFill>
                  <a:srgbClr val="FF0000"/>
                </a:solidFill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</a:rPr>
              <a:t>fine</a:t>
            </a:r>
            <a:r>
              <a:rPr lang="zh-CN" altLang="en-US" sz="1800" dirty="0" smtClean="0">
                <a:solidFill>
                  <a:srgbClr val="FF0000"/>
                </a:solidFill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</a:rPr>
              <a:t>for</a:t>
            </a:r>
            <a:r>
              <a:rPr lang="zh-CN" altLang="en-US" sz="1800" dirty="0" smtClean="0">
                <a:solidFill>
                  <a:srgbClr val="FF0000"/>
                </a:solidFill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</a:rPr>
              <a:t>on-axis</a:t>
            </a:r>
            <a:r>
              <a:rPr lang="zh-CN" altLang="en-US" sz="1800" dirty="0" smtClean="0">
                <a:solidFill>
                  <a:srgbClr val="FF0000"/>
                </a:solidFill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</a:rPr>
              <a:t>injection</a:t>
            </a:r>
            <a:r>
              <a:rPr lang="zh-CN" altLang="en-US" sz="1800" dirty="0">
                <a:solidFill>
                  <a:srgbClr val="FF0000"/>
                </a:solidFill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</a:rPr>
              <a:t>schemes:</a:t>
            </a:r>
            <a:r>
              <a:rPr lang="zh-CN" altLang="en-US" sz="1800" dirty="0" smtClean="0">
                <a:solidFill>
                  <a:srgbClr val="FF0000"/>
                </a:solidFill>
              </a:rPr>
              <a:t>   </a:t>
            </a:r>
          </a:p>
          <a:p>
            <a:pPr marL="285750" indent="-285750">
              <a:buFont typeface="Arial" charset="0"/>
              <a:buChar char="•"/>
            </a:pPr>
            <a:r>
              <a:rPr lang="en-US" altLang="zh-CN" sz="1800" dirty="0" smtClean="0">
                <a:solidFill>
                  <a:srgbClr val="FF0000"/>
                </a:solidFill>
              </a:rPr>
              <a:t>Swap-out</a:t>
            </a:r>
            <a:r>
              <a:rPr lang="zh-CN" altLang="en-US" sz="1800" dirty="0" smtClean="0">
                <a:solidFill>
                  <a:srgbClr val="FF0000"/>
                </a:solidFill>
              </a:rPr>
              <a:t>   </a:t>
            </a:r>
            <a:r>
              <a:rPr lang="zh-CN" alt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>
                <a:latin typeface="TimesNewRoman-Identity-H" charset="0"/>
              </a:rPr>
              <a:t>L. Emery and M. Borland, in Proc. PAC’03, pp. 256</a:t>
            </a:r>
            <a:r>
              <a:rPr lang="en-US" sz="1600" dirty="0">
                <a:latin typeface="Times" charset="0"/>
              </a:rPr>
              <a:t>-258. </a:t>
            </a:r>
            <a:r>
              <a:rPr lang="zh-CN" altLang="en-US" sz="1600" dirty="0" smtClean="0">
                <a:solidFill>
                  <a:srgbClr val="FF0000"/>
                </a:solidFill>
              </a:rPr>
              <a:t>       </a:t>
            </a:r>
          </a:p>
          <a:p>
            <a:pPr marL="285750" indent="-285750">
              <a:buFont typeface="Arial" charset="0"/>
              <a:buChar char="•"/>
            </a:pPr>
            <a:r>
              <a:rPr lang="en-US" altLang="zh-CN" sz="1800" dirty="0" smtClean="0">
                <a:solidFill>
                  <a:srgbClr val="FF0000"/>
                </a:solidFill>
              </a:rPr>
              <a:t>Longitudinal</a:t>
            </a:r>
            <a:r>
              <a:rPr lang="zh-CN" altLang="en-US" sz="1800" dirty="0" smtClean="0">
                <a:solidFill>
                  <a:srgbClr val="FF0000"/>
                </a:solidFill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</a:rPr>
              <a:t>injection</a:t>
            </a:r>
            <a:r>
              <a:rPr lang="zh-CN" altLang="en-US" sz="1800" dirty="0" smtClean="0">
                <a:solidFill>
                  <a:srgbClr val="FF0000"/>
                </a:solidFill>
              </a:rPr>
              <a:t>  </a:t>
            </a:r>
            <a:r>
              <a:rPr lang="nb-NO" sz="1800" dirty="0"/>
              <a:t>M. </a:t>
            </a:r>
            <a:r>
              <a:rPr lang="nb-NO" sz="1800" dirty="0" err="1"/>
              <a:t>Aiba</a:t>
            </a:r>
            <a:r>
              <a:rPr lang="nb-NO" sz="1800" dirty="0"/>
              <a:t>, </a:t>
            </a:r>
            <a:r>
              <a:rPr lang="nb-NO" sz="1800" i="1" dirty="0"/>
              <a:t>et al.</a:t>
            </a:r>
            <a:r>
              <a:rPr lang="nb-NO" sz="1800" dirty="0"/>
              <a:t>, 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PRSTAB,</a:t>
            </a:r>
            <a:r>
              <a:rPr lang="zh-CN" altLang="en-US" sz="1800" dirty="0"/>
              <a:t> </a:t>
            </a:r>
            <a:r>
              <a:rPr lang="en-US" altLang="zh-CN" sz="1800" dirty="0" smtClean="0"/>
              <a:t>18,</a:t>
            </a:r>
            <a:r>
              <a:rPr lang="zh-CN" altLang="en-US" sz="1800" dirty="0" smtClean="0"/>
              <a:t> </a:t>
            </a:r>
            <a:r>
              <a:rPr lang="nb-NO" sz="1800" dirty="0" smtClean="0"/>
              <a:t>p</a:t>
            </a:r>
            <a:r>
              <a:rPr lang="nb-NO" sz="1800" dirty="0"/>
              <a:t>. </a:t>
            </a:r>
            <a:r>
              <a:rPr lang="nb-NO" sz="1800" dirty="0" smtClean="0"/>
              <a:t>020701</a:t>
            </a:r>
            <a:r>
              <a:rPr lang="en-US" altLang="zh-CN" sz="1800" dirty="0" smtClean="0"/>
              <a:t>,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2016.</a:t>
            </a:r>
            <a:r>
              <a:rPr lang="nb-NO" sz="1800" dirty="0" smtClean="0"/>
              <a:t> </a:t>
            </a:r>
            <a:r>
              <a:rPr lang="zh-CN" altLang="en-US" sz="1800" dirty="0" smtClean="0"/>
              <a:t> </a:t>
            </a:r>
            <a:endParaRPr lang="zh-CN" altLang="en-US" sz="18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altLang="zh-CN" sz="1800" dirty="0" smtClean="0">
                <a:solidFill>
                  <a:srgbClr val="FF0000"/>
                </a:solidFill>
              </a:rPr>
              <a:t>Double</a:t>
            </a:r>
            <a:r>
              <a:rPr lang="zh-CN" altLang="en-US" sz="1800" dirty="0" smtClean="0">
                <a:solidFill>
                  <a:srgbClr val="FF0000"/>
                </a:solidFill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</a:rPr>
              <a:t>RF</a:t>
            </a:r>
            <a:r>
              <a:rPr lang="zh-CN" altLang="en-US" sz="1800" dirty="0" smtClean="0">
                <a:solidFill>
                  <a:srgbClr val="FF0000"/>
                </a:solidFill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</a:rPr>
              <a:t>voltage</a:t>
            </a:r>
            <a:r>
              <a:rPr lang="zh-CN" altLang="en-US" sz="1800" dirty="0" smtClean="0">
                <a:solidFill>
                  <a:srgbClr val="FF0000"/>
                </a:solidFill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</a:rPr>
              <a:t>adjustment</a:t>
            </a:r>
            <a:r>
              <a:rPr lang="zh-CN" altLang="en-US" sz="1800" dirty="0">
                <a:solidFill>
                  <a:srgbClr val="FF0000"/>
                </a:solidFill>
              </a:rPr>
              <a:t> </a:t>
            </a:r>
            <a:r>
              <a:rPr lang="zh-CN" altLang="en-US" sz="1800" dirty="0" smtClean="0">
                <a:solidFill>
                  <a:srgbClr val="FF0000"/>
                </a:solidFill>
              </a:rPr>
              <a:t> </a:t>
            </a:r>
            <a:r>
              <a:rPr lang="nb-NO" sz="1800" dirty="0" smtClean="0"/>
              <a:t>B</a:t>
            </a:r>
            <a:r>
              <a:rPr lang="nb-NO" sz="1800" dirty="0"/>
              <a:t>. C. Jiang, </a:t>
            </a:r>
            <a:r>
              <a:rPr lang="nb-NO" sz="1800" i="1" dirty="0"/>
              <a:t>et al.</a:t>
            </a:r>
            <a:r>
              <a:rPr lang="nb-NO" sz="1800" dirty="0"/>
              <a:t>, 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NIM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A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814,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1,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2016.</a:t>
            </a:r>
            <a:endParaRPr lang="zh-CN" altLang="en-US" sz="1800" dirty="0" smtClean="0">
              <a:solidFill>
                <a:srgbClr val="FF0000"/>
              </a:solidFill>
            </a:endParaRPr>
          </a:p>
          <a:p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06247" y="1429764"/>
            <a:ext cx="3100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Y.</a:t>
            </a:r>
            <a:r>
              <a:rPr lang="zh-CN" altLang="en-US" sz="1400" dirty="0"/>
              <a:t> </a:t>
            </a:r>
            <a:r>
              <a:rPr lang="en-US" altLang="zh-CN" sz="1400" dirty="0"/>
              <a:t>Jiao</a:t>
            </a:r>
            <a:r>
              <a:rPr lang="zh-CN" altLang="en-US" sz="1400" dirty="0"/>
              <a:t> </a:t>
            </a:r>
            <a:r>
              <a:rPr lang="en-US" altLang="zh-CN" sz="1400" dirty="0"/>
              <a:t>and</a:t>
            </a:r>
            <a:r>
              <a:rPr lang="zh-CN" altLang="en-US" sz="1400" dirty="0"/>
              <a:t> </a:t>
            </a:r>
            <a:r>
              <a:rPr lang="en-US" altLang="zh-CN" sz="1400" dirty="0"/>
              <a:t>G.</a:t>
            </a:r>
            <a:r>
              <a:rPr lang="zh-CN" altLang="en-US" sz="1400" dirty="0"/>
              <a:t> </a:t>
            </a:r>
            <a:r>
              <a:rPr lang="en-US" altLang="zh-CN" sz="1400" dirty="0"/>
              <a:t>Xu,</a:t>
            </a:r>
            <a:r>
              <a:rPr lang="zh-CN" altLang="en-US" sz="1400" dirty="0"/>
              <a:t> </a:t>
            </a:r>
            <a:r>
              <a:rPr lang="en-US" altLang="zh-CN" sz="1400" dirty="0"/>
              <a:t>arXiv:1605.05021.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8588" y="3818041"/>
            <a:ext cx="17859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We </a:t>
            </a:r>
            <a:r>
              <a:rPr lang="en-US" altLang="zh-CN" sz="2000" i="1" dirty="0" smtClean="0"/>
              <a:t>proposed</a:t>
            </a:r>
            <a:r>
              <a:rPr lang="zh-CN" altLang="en-US" sz="2000" i="1" dirty="0" smtClean="0"/>
              <a:t> </a:t>
            </a:r>
            <a:r>
              <a:rPr lang="en-US" altLang="zh-CN" sz="2000" i="1" dirty="0" smtClean="0"/>
              <a:t>an</a:t>
            </a:r>
            <a:r>
              <a:rPr lang="en-US" sz="2000" i="1" dirty="0" smtClean="0"/>
              <a:t> alternative </a:t>
            </a:r>
            <a:r>
              <a:rPr lang="en-US" altLang="zh-CN" sz="2000" i="1" dirty="0" smtClean="0"/>
              <a:t>on-axis</a:t>
            </a:r>
            <a:r>
              <a:rPr lang="zh-CN" altLang="en-US" sz="2000" i="1" dirty="0" smtClean="0"/>
              <a:t> </a:t>
            </a:r>
            <a:r>
              <a:rPr lang="en-US" altLang="zh-CN" sz="2000" i="1" dirty="0" smtClean="0"/>
              <a:t>injection</a:t>
            </a:r>
            <a:r>
              <a:rPr lang="zh-CN" altLang="en-US" sz="2000" i="1" dirty="0" smtClean="0"/>
              <a:t> </a:t>
            </a:r>
            <a:r>
              <a:rPr lang="en-US" altLang="zh-CN" sz="2000" i="1" dirty="0" smtClean="0"/>
              <a:t>scheme</a:t>
            </a:r>
            <a:r>
              <a:rPr lang="zh-CN" altLang="en-US" sz="2000" i="1" dirty="0" smtClean="0"/>
              <a:t> </a:t>
            </a:r>
            <a:r>
              <a:rPr lang="en-US" altLang="zh-CN" sz="2000" i="1" dirty="0" smtClean="0"/>
              <a:t>based</a:t>
            </a:r>
            <a:r>
              <a:rPr lang="zh-CN" altLang="en-US" sz="2000" i="1" dirty="0" smtClean="0"/>
              <a:t> </a:t>
            </a:r>
            <a:r>
              <a:rPr lang="en-US" altLang="zh-CN" sz="2000" i="1" dirty="0" smtClean="0"/>
              <a:t>on</a:t>
            </a:r>
            <a:r>
              <a:rPr lang="zh-CN" altLang="en-US" sz="2000" i="1" dirty="0" smtClean="0"/>
              <a:t> </a:t>
            </a:r>
            <a:r>
              <a:rPr lang="en-US" altLang="zh-CN" sz="2000" i="1" dirty="0" smtClean="0"/>
              <a:t>a</a:t>
            </a:r>
            <a:r>
              <a:rPr lang="zh-CN" altLang="en-US" sz="2000" i="1" dirty="0" smtClean="0"/>
              <a:t> </a:t>
            </a:r>
            <a:r>
              <a:rPr lang="en-US" altLang="zh-CN" sz="2000" i="1" dirty="0" smtClean="0"/>
              <a:t>double-RF</a:t>
            </a:r>
            <a:r>
              <a:rPr lang="zh-CN" altLang="en-US" sz="2000" i="1" dirty="0" smtClean="0"/>
              <a:t> </a:t>
            </a:r>
            <a:r>
              <a:rPr lang="en-US" altLang="zh-CN" sz="2000" i="1" dirty="0" smtClean="0"/>
              <a:t>system</a:t>
            </a:r>
            <a:endParaRPr lang="en-US" sz="20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33709" y="5986900"/>
            <a:ext cx="288096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G.</a:t>
            </a:r>
            <a:r>
              <a:rPr lang="zh-CN" altLang="en-US" dirty="0" smtClean="0"/>
              <a:t> </a:t>
            </a:r>
            <a:r>
              <a:rPr lang="en-US" altLang="zh-CN" dirty="0" smtClean="0"/>
              <a:t>Xu</a:t>
            </a:r>
            <a:r>
              <a:rPr lang="zh-CN" altLang="en-US" dirty="0" smtClean="0"/>
              <a:t> </a:t>
            </a:r>
            <a:r>
              <a:rPr lang="en-US" altLang="zh-CN" dirty="0" smtClean="0"/>
              <a:t>el</a:t>
            </a:r>
            <a:r>
              <a:rPr lang="zh-CN" altLang="en-US" dirty="0" smtClean="0"/>
              <a:t> </a:t>
            </a:r>
            <a:r>
              <a:rPr lang="en-US" altLang="zh-CN" dirty="0" smtClean="0"/>
              <a:t>al.,</a:t>
            </a:r>
            <a:r>
              <a:rPr lang="zh-CN" altLang="en-US" dirty="0" smtClean="0"/>
              <a:t> </a:t>
            </a:r>
            <a:r>
              <a:rPr lang="en-US" altLang="zh-CN" dirty="0" smtClean="0"/>
              <a:t>IPAC’16,</a:t>
            </a:r>
            <a:r>
              <a:rPr lang="zh-CN" altLang="en-US" dirty="0" smtClean="0"/>
              <a:t> </a:t>
            </a:r>
            <a:r>
              <a:rPr lang="en-US" altLang="zh-CN" dirty="0" smtClean="0"/>
              <a:t>WEOAA02.</a:t>
            </a:r>
          </a:p>
          <a:p>
            <a:r>
              <a:rPr lang="en-US" altLang="zh-CN" dirty="0" smtClean="0"/>
              <a:t>Z. </a:t>
            </a:r>
            <a:r>
              <a:rPr lang="en-US" altLang="zh-CN" dirty="0" err="1" smtClean="0"/>
              <a:t>Duan</a:t>
            </a:r>
            <a:r>
              <a:rPr lang="en-US" altLang="zh-CN" dirty="0" smtClean="0"/>
              <a:t> el al., eeFACT2016, TUT2H4.</a:t>
            </a:r>
            <a:r>
              <a:rPr lang="zh-CN" alt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31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Longitudinal dynamics of a double-RF system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4956"/>
            <a:ext cx="9144000" cy="8472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3062" y="2067358"/>
            <a:ext cx="4490113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800" dirty="0"/>
              <a:t>Fundamental RF system:   </a:t>
            </a:r>
            <a:r>
              <a:rPr lang="en-US" sz="1800" dirty="0" smtClean="0"/>
              <a:t>166.6MHz</a:t>
            </a:r>
            <a:r>
              <a:rPr lang="en-US" sz="1800" dirty="0"/>
              <a:t>, </a:t>
            </a:r>
            <a:r>
              <a:rPr lang="en-US" sz="1800" dirty="0" err="1"/>
              <a:t>Nf</a:t>
            </a:r>
            <a:r>
              <a:rPr lang="en-US" sz="1800" dirty="0"/>
              <a:t>=4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800" dirty="0"/>
              <a:t>3</a:t>
            </a:r>
            <a:r>
              <a:rPr lang="en-US" sz="1800" baseline="30000" dirty="0"/>
              <a:t>rd</a:t>
            </a:r>
            <a:r>
              <a:rPr lang="en-US" sz="1800" dirty="0"/>
              <a:t> harmonic RF system:  </a:t>
            </a:r>
            <a:r>
              <a:rPr lang="en-US" sz="1800" dirty="0" smtClean="0"/>
              <a:t>499.8MHz</a:t>
            </a:r>
            <a:r>
              <a:rPr lang="en-US" sz="1800" dirty="0"/>
              <a:t>, </a:t>
            </a:r>
            <a:r>
              <a:rPr lang="en-US" sz="1800" dirty="0" err="1"/>
              <a:t>Nh</a:t>
            </a:r>
            <a:r>
              <a:rPr lang="en-US" sz="1800" dirty="0"/>
              <a:t>=2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>
                <a:solidFill>
                  <a:srgbClr val="FF0000"/>
                </a:solidFill>
              </a:rPr>
              <a:t>Same settings for cavities with the same </a:t>
            </a:r>
            <a:r>
              <a:rPr lang="en-US" sz="1800" dirty="0" smtClean="0">
                <a:solidFill>
                  <a:srgbClr val="FF0000"/>
                </a:solidFill>
              </a:rPr>
              <a:t>frequency</a:t>
            </a:r>
          </a:p>
          <a:p>
            <a:pPr marL="285750" indent="-285750">
              <a:buFont typeface="Arial" charset="0"/>
              <a:buChar char="•"/>
            </a:pPr>
            <a:endParaRPr lang="en-US" sz="1800" dirty="0" smtClean="0"/>
          </a:p>
          <a:p>
            <a:pPr marL="628650" lvl="1" indent="-285750">
              <a:buFont typeface="Arial" charset="0"/>
              <a:buChar char="•"/>
            </a:pPr>
            <a:endParaRPr lang="en-US" sz="18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solidFill>
                  <a:srgbClr val="FF0000"/>
                </a:solidFill>
              </a:rPr>
              <a:t>4 </a:t>
            </a:r>
            <a:r>
              <a:rPr lang="en-US" sz="1800" dirty="0">
                <a:solidFill>
                  <a:srgbClr val="FF0000"/>
                </a:solidFill>
              </a:rPr>
              <a:t>free variables (</a:t>
            </a:r>
            <a:r>
              <a:rPr lang="en-US" sz="1800" i="1" dirty="0" err="1">
                <a:solidFill>
                  <a:srgbClr val="FF0000"/>
                </a:solidFill>
              </a:rPr>
              <a:t>V</a:t>
            </a:r>
            <a:r>
              <a:rPr lang="en-US" sz="1800" i="1" baseline="-25000" dirty="0" err="1">
                <a:solidFill>
                  <a:srgbClr val="FF0000"/>
                </a:solidFill>
              </a:rPr>
              <a:t>f</a:t>
            </a:r>
            <a:r>
              <a:rPr lang="el-GR" sz="1800" dirty="0">
                <a:solidFill>
                  <a:srgbClr val="FF0000"/>
                </a:solidFill>
              </a:rPr>
              <a:t>, </a:t>
            </a:r>
            <a:r>
              <a:rPr lang="el-GR" sz="1800" i="1" dirty="0">
                <a:solidFill>
                  <a:srgbClr val="FF0000"/>
                </a:solidFill>
              </a:rPr>
              <a:t>φ</a:t>
            </a:r>
            <a:r>
              <a:rPr lang="en-US" sz="1800" i="1" baseline="-25000" dirty="0">
                <a:solidFill>
                  <a:srgbClr val="FF0000"/>
                </a:solidFill>
              </a:rPr>
              <a:t>f</a:t>
            </a:r>
            <a:r>
              <a:rPr lang="en-US" sz="1800" dirty="0">
                <a:solidFill>
                  <a:srgbClr val="FF0000"/>
                </a:solidFill>
              </a:rPr>
              <a:t>, </a:t>
            </a:r>
            <a:r>
              <a:rPr lang="en-US" sz="1800" i="1" dirty="0" err="1">
                <a:solidFill>
                  <a:srgbClr val="FF0000"/>
                </a:solidFill>
              </a:rPr>
              <a:t>V</a:t>
            </a:r>
            <a:r>
              <a:rPr lang="en-US" sz="1800" i="1" baseline="-25000" dirty="0" err="1">
                <a:solidFill>
                  <a:srgbClr val="FF0000"/>
                </a:solidFill>
              </a:rPr>
              <a:t>h</a:t>
            </a:r>
            <a:r>
              <a:rPr lang="en-US" sz="1800" dirty="0">
                <a:solidFill>
                  <a:srgbClr val="FF0000"/>
                </a:solidFill>
              </a:rPr>
              <a:t>, </a:t>
            </a:r>
            <a:r>
              <a:rPr lang="el-GR" sz="1800" i="1" dirty="0">
                <a:solidFill>
                  <a:srgbClr val="FF0000"/>
                </a:solidFill>
              </a:rPr>
              <a:t>φ</a:t>
            </a:r>
            <a:r>
              <a:rPr lang="en-US" sz="1800" i="1" baseline="-25000" dirty="0">
                <a:solidFill>
                  <a:srgbClr val="FF0000"/>
                </a:solidFill>
              </a:rPr>
              <a:t>h</a:t>
            </a:r>
            <a:r>
              <a:rPr lang="en-US" sz="1800" dirty="0" smtClean="0">
                <a:solidFill>
                  <a:srgbClr val="FF0000"/>
                </a:solidFill>
              </a:rPr>
              <a:t>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solidFill>
                  <a:srgbClr val="FF0000"/>
                </a:solidFill>
              </a:rPr>
              <a:t>One constraint to fix longitudinal phase of circulating beam relative to the cavities</a:t>
            </a:r>
          </a:p>
          <a:p>
            <a:pPr marL="285750" indent="-285750">
              <a:buFont typeface="Arial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US" sz="18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/>
              <a:t>Longitudinal dynamics can be solved to achieve required RF acceptance, in particular, evolution between operation and injection modes.</a:t>
            </a:r>
          </a:p>
          <a:p>
            <a:pPr lvl="1"/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363" y="4726472"/>
            <a:ext cx="2732888" cy="2490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173" y="3334119"/>
            <a:ext cx="3499893" cy="2719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3175" y="4139734"/>
            <a:ext cx="3602175" cy="22243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3175" y="1823749"/>
            <a:ext cx="3602175" cy="222434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77970" y="1978925"/>
            <a:ext cx="2019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operation mode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277970" y="4203268"/>
            <a:ext cx="1943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injection mode</a:t>
            </a:r>
            <a:endParaRPr lang="en-US" sz="18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900988" y="4843463"/>
            <a:ext cx="10858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circulating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bunch</a:t>
            </a:r>
            <a:endParaRPr lang="en-US" dirty="0"/>
          </a:p>
        </p:txBody>
      </p:sp>
      <p:cxnSp>
        <p:nvCxnSpPr>
          <p:cNvPr id="11" name="Straight Connector 10"/>
          <p:cNvCxnSpPr>
            <a:stCxn id="3" idx="1"/>
          </p:cNvCxnSpPr>
          <p:nvPr/>
        </p:nvCxnSpPr>
        <p:spPr>
          <a:xfrm flipH="1" flipV="1">
            <a:off x="7300913" y="5086350"/>
            <a:ext cx="600075" cy="11029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564119" y="5512827"/>
            <a:ext cx="10858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injected</a:t>
            </a:r>
            <a:r>
              <a:rPr lang="zh-CN" altLang="en-US" dirty="0" smtClean="0"/>
              <a:t> </a:t>
            </a:r>
            <a:r>
              <a:rPr lang="en-US" altLang="zh-CN" dirty="0" smtClean="0"/>
              <a:t>bunch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762762" y="5091551"/>
            <a:ext cx="242889" cy="421276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08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8761"/>
            <a:ext cx="8939283" cy="2542365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 complete injection period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39740" y="3096295"/>
            <a:ext cx="49404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solidFill>
                  <a:srgbClr val="C00000"/>
                </a:solidFill>
              </a:rPr>
              <a:t>An injection period takes about 200ms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dirty="0" smtClean="0"/>
              <a:t>Operation to injection: 20ms ~ 1 damping time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dirty="0" smtClean="0"/>
              <a:t>Injection Process: 100ms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dirty="0" smtClean="0"/>
              <a:t>Injection to mode 5: 20ms ~ 1 damping time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dirty="0" smtClean="0"/>
              <a:t>mode5 to operation mode : 60 </a:t>
            </a:r>
            <a:r>
              <a:rPr lang="en-US" sz="1800" dirty="0" err="1" smtClean="0"/>
              <a:t>ms</a:t>
            </a:r>
            <a:r>
              <a:rPr lang="en-US" sz="1800" dirty="0" smtClean="0"/>
              <a:t> ~ 3 damping time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/>
              <a:t>Injection process could be longer allowing multi-turn injection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/>
              <a:t>20ms is only a tentative choice, could be shorter if RF system permits.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57" y="3485445"/>
            <a:ext cx="37655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02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Evolution of beam parameters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86400" y="783035"/>
            <a:ext cx="34082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 smtClean="0"/>
              <a:t>Since an injection period takes ~ 200ms, beam lifetime reduction is not a big issue.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/>
              <a:t>Bunch length is as low as 2.8mm at injection mode w/o IBS.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/>
              <a:t>IBS induced beam parameter change might be an issue.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solidFill>
                  <a:srgbClr val="FF0000"/>
                </a:solidFill>
              </a:rPr>
              <a:t>Collective instability might be an issue too</a:t>
            </a:r>
            <a:r>
              <a:rPr lang="zh-CN" altLang="en-US" sz="1800" dirty="0" smtClean="0">
                <a:solidFill>
                  <a:srgbClr val="FF0000"/>
                </a:solidFill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</a:rPr>
              <a:t>(under</a:t>
            </a:r>
            <a:r>
              <a:rPr lang="zh-CN" altLang="en-US" sz="1800" dirty="0" smtClean="0">
                <a:solidFill>
                  <a:srgbClr val="FF0000"/>
                </a:solidFill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</a:rPr>
              <a:t>study)</a:t>
            </a:r>
            <a:r>
              <a:rPr lang="en-US" sz="1800" dirty="0" smtClean="0">
                <a:solidFill>
                  <a:srgbClr val="FF0000"/>
                </a:solidFill>
              </a:rPr>
              <a:t>.</a:t>
            </a:r>
            <a:r>
              <a:rPr lang="zh-CN" altLang="en-US" sz="1800" dirty="0" smtClean="0">
                <a:solidFill>
                  <a:srgbClr val="FF0000"/>
                </a:solidFill>
              </a:rPr>
              <a:t> </a:t>
            </a:r>
            <a:endParaRPr lang="en-US" sz="1800" dirty="0" smtClean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111"/>
            <a:ext cx="5486400" cy="3098800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313486" y="3692980"/>
          <a:ext cx="7902261" cy="227656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84815"/>
                <a:gridCol w="1455830"/>
                <a:gridCol w="2132276"/>
                <a:gridCol w="2029340"/>
              </a:tblGrid>
              <a:tr h="447767">
                <a:tc>
                  <a:txBody>
                    <a:bodyPr/>
                    <a:lstStyle/>
                    <a:p>
                      <a:r>
                        <a:rPr lang="en-US" dirty="0" smtClean="0"/>
                        <a:t>Cases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w/o IBS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injection mode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operation mode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60721">
                <a:tc>
                  <a:txBody>
                    <a:bodyPr/>
                    <a:lstStyle/>
                    <a:p>
                      <a:r>
                        <a:rPr lang="en-US" dirty="0" smtClean="0"/>
                        <a:t>ex (pm)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59.32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70.18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60.47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072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ey</a:t>
                      </a:r>
                      <a:r>
                        <a:rPr lang="en-US" dirty="0" smtClean="0"/>
                        <a:t> (pm)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5.96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6.91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072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ey</a:t>
                      </a:r>
                      <a:r>
                        <a:rPr lang="en-US" dirty="0" smtClean="0"/>
                        <a:t> / ex (%)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10.04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9.85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10.02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4725">
                <a:tc>
                  <a:txBody>
                    <a:bodyPr/>
                    <a:lstStyle/>
                    <a:p>
                      <a:r>
                        <a:rPr lang="en-US" dirty="0" smtClean="0"/>
                        <a:t>bunch</a:t>
                      </a:r>
                      <a:r>
                        <a:rPr lang="en-US" baseline="0" dirty="0" smtClean="0"/>
                        <a:t> length(mm)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</a:t>
                      </a:r>
                      <a:r>
                        <a:rPr lang="en-US" baseline="0" dirty="0" smtClean="0"/>
                        <a:t> / </a:t>
                      </a:r>
                      <a:r>
                        <a:rPr lang="en-US" dirty="0" smtClean="0"/>
                        <a:t>32.0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33.03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0721">
                <a:tc>
                  <a:txBody>
                    <a:bodyPr/>
                    <a:lstStyle/>
                    <a:p>
                      <a:r>
                        <a:rPr lang="en-US" dirty="0" smtClean="0"/>
                        <a:t>energy spread (1e-4)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7.96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8.57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8.03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7148" y="5999018"/>
            <a:ext cx="937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Impact to user experiments is being evaluated. Gate signal can be sent to users during injection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20436" y="3354911"/>
            <a:ext cx="4391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200 mA,  648 bunches, IBS effect via SAD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8188037" y="4184073"/>
            <a:ext cx="1163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</a:rPr>
              <a:t>+ 8% </a:t>
            </a:r>
            <a:r>
              <a:rPr lang="el-GR" sz="1800" dirty="0">
                <a:solidFill>
                  <a:srgbClr val="C00000"/>
                </a:solidFill>
              </a:rPr>
              <a:t>σ</a:t>
            </a:r>
            <a:r>
              <a:rPr lang="en-US" sz="1800" dirty="0" smtClean="0">
                <a:solidFill>
                  <a:srgbClr val="C00000"/>
                </a:solidFill>
              </a:rPr>
              <a:t>x</a:t>
            </a:r>
          </a:p>
          <a:p>
            <a:r>
              <a:rPr lang="en-US" sz="1800" dirty="0" smtClean="0">
                <a:solidFill>
                  <a:srgbClr val="C00000"/>
                </a:solidFill>
              </a:rPr>
              <a:t>+ 6% </a:t>
            </a:r>
            <a:r>
              <a:rPr lang="el-GR" sz="1800" dirty="0">
                <a:solidFill>
                  <a:srgbClr val="C00000"/>
                </a:solidFill>
              </a:rPr>
              <a:t>σ</a:t>
            </a:r>
            <a:r>
              <a:rPr lang="en-US" sz="1800" dirty="0" smtClean="0">
                <a:solidFill>
                  <a:srgbClr val="C00000"/>
                </a:solidFill>
              </a:rPr>
              <a:t>y</a:t>
            </a:r>
            <a:endParaRPr lang="en-US" sz="18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215747" y="5686425"/>
            <a:ext cx="9282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23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Oct 26th, 2016, Synchrotron SOLEIL, LER 2016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RF parameters in a complete injection period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3780430"/>
            <a:ext cx="45174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 smtClean="0"/>
              <a:t>The cavity phase adopts </a:t>
            </a:r>
            <a:r>
              <a:rPr lang="en-US" sz="1800" dirty="0" err="1" smtClean="0"/>
              <a:t>phasor</a:t>
            </a:r>
            <a:r>
              <a:rPr lang="en-US" sz="1800" dirty="0" smtClean="0"/>
              <a:t> convention</a:t>
            </a:r>
          </a:p>
          <a:p>
            <a:pPr marL="285750" indent="-285750">
              <a:buFont typeface="Arial" charset="0"/>
              <a:buChar char="•"/>
            </a:pPr>
            <a:endParaRPr lang="en-US" sz="1800" dirty="0"/>
          </a:p>
          <a:p>
            <a:pPr marL="285750" indent="-285750">
              <a:buFont typeface="Arial" charset="0"/>
              <a:buChar char="•"/>
            </a:pPr>
            <a:endParaRPr lang="en-US" sz="1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/>
              <a:t>Beam power per cavity is calculated via:</a:t>
            </a:r>
          </a:p>
          <a:p>
            <a:pPr marL="285750" indent="-285750">
              <a:buFont typeface="Arial" charset="0"/>
              <a:buChar char="•"/>
            </a:pPr>
            <a:endParaRPr lang="en-US" sz="1800" dirty="0"/>
          </a:p>
          <a:p>
            <a:pPr marL="285750" indent="-285750">
              <a:buFont typeface="Arial" charset="0"/>
              <a:buChar char="•"/>
            </a:pPr>
            <a:endParaRPr lang="en-US" sz="1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solidFill>
                  <a:srgbClr val="C00000"/>
                </a:solidFill>
              </a:rPr>
              <a:t>What about beam loading effects?</a:t>
            </a:r>
          </a:p>
          <a:p>
            <a:endParaRPr lang="en-US" sz="1800" dirty="0" smtClean="0"/>
          </a:p>
          <a:p>
            <a:pPr marL="285750" indent="-285750">
              <a:buFont typeface="Arial" charset="0"/>
              <a:buChar char="•"/>
            </a:pPr>
            <a:endParaRPr lang="en-US" sz="1800" dirty="0"/>
          </a:p>
          <a:p>
            <a:endParaRPr lang="en-US" sz="1800" dirty="0" smtClean="0"/>
          </a:p>
          <a:p>
            <a:pPr marL="285750" indent="-285750">
              <a:buFont typeface="Arial" charset="0"/>
              <a:buChar char="•"/>
            </a:pPr>
            <a:endParaRPr lang="en-US" sz="1800" dirty="0" smtClean="0"/>
          </a:p>
          <a:p>
            <a:r>
              <a:rPr lang="en-US" sz="1800" dirty="0" smtClean="0"/>
              <a:t>                       </a:t>
            </a:r>
            <a:endParaRPr lang="en-US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1280" y="4276993"/>
            <a:ext cx="2221163" cy="2518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9" y="5055905"/>
            <a:ext cx="1951061" cy="278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6102" y="5056209"/>
            <a:ext cx="1487701" cy="2625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371" y="766547"/>
            <a:ext cx="4348629" cy="27396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8055" y="826213"/>
            <a:ext cx="4265297" cy="271912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3371" y="3600027"/>
            <a:ext cx="4335752" cy="276404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0FF91-67B0-7846-A97A-AF9F815DB8D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25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9" id="{FC428C88-2CF0-8841-B350-3D9BF1886315}" vid="{CE806041-35A9-B940-A78F-F675DBA768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HEPS</Template>
  <TotalTime>5390</TotalTime>
  <Words>2389</Words>
  <Application>Microsoft Office PowerPoint</Application>
  <PresentationFormat>Affichage à l'écran (4:3)</PresentationFormat>
  <Paragraphs>477</Paragraphs>
  <Slides>28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Office Theme</vt:lpstr>
      <vt:lpstr>HEPS Top-up injection schemes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Longitudinal on-axis injection with a double-frequency RF system for HEPS  </dc:title>
  <dc:creator>ZHE DUAN</dc:creator>
  <cp:lastModifiedBy>Administrator</cp:lastModifiedBy>
  <cp:revision>340</cp:revision>
  <dcterms:created xsi:type="dcterms:W3CDTF">2016-10-12T02:27:02Z</dcterms:created>
  <dcterms:modified xsi:type="dcterms:W3CDTF">2016-10-26T14:06:18Z</dcterms:modified>
</cp:coreProperties>
</file>