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Default Extension="emf" ContentType="image/x-emf"/>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7"/>
  </p:notesMasterIdLst>
  <p:handoutMasterIdLst>
    <p:handoutMasterId r:id="rId8"/>
  </p:handoutMasterIdLst>
  <p:sldIdLst>
    <p:sldId id="261" r:id="rId2"/>
    <p:sldId id="289" r:id="rId3"/>
    <p:sldId id="290" r:id="rId4"/>
    <p:sldId id="291" r:id="rId5"/>
    <p:sldId id="292" r:id="rId6"/>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B387C"/>
    <a:srgbClr val="009900"/>
    <a:srgbClr val="080808"/>
    <a:srgbClr val="993300"/>
    <a:srgbClr val="FF9900"/>
    <a:srgbClr val="FFFF99"/>
    <a:srgbClr val="104282"/>
    <a:srgbClr val="0055A0"/>
    <a:srgbClr val="0C377B"/>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FD5EFAAD-0ECE-453E-9831-46B23BE46B34}">
      <p15:chartTrackingRefBased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horzBarState="maximized">
    <p:restoredLeft sz="15620"/>
    <p:restoredTop sz="94660"/>
  </p:normalViewPr>
  <p:slideViewPr>
    <p:cSldViewPr snapToGrid="0" snapToObjects="1">
      <p:cViewPr varScale="1">
        <p:scale>
          <a:sx n="120" d="100"/>
          <a:sy n="120" d="100"/>
        </p:scale>
        <p:origin x="-55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pPr/>
              <a:t>10/6/16</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pPr/>
              <a:t>10/6/16</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pPr/>
              <a:t>‹#›</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pPr/>
              <a:t>1</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10/6/16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10/6/16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10/6/16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69000"/>
            <a:ext cx="2520000" cy="25200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53090" y="2878269"/>
            <a:ext cx="1221946" cy="15358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10/6/16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ctr">
              <a:defRPr>
                <a:solidFill>
                  <a:srgbClr val="7030A0"/>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marL="493776" indent="-457200">
              <a:buFont typeface="Wingdings" panose="05000000000000000000" pitchFamily="2" charset="2"/>
              <a:buChar char="§"/>
              <a:defRPr>
                <a:solidFill>
                  <a:srgbClr val="080808"/>
                </a:solidFill>
              </a:defRPr>
            </a:lvl1pPr>
            <a:lvl2pPr marL="905256" indent="-457200">
              <a:buFont typeface="Wingdings" panose="05000000000000000000" pitchFamily="2" charset="2"/>
              <a:buChar char="§"/>
              <a:defRPr>
                <a:solidFill>
                  <a:srgbClr val="0B387C"/>
                </a:solidFill>
              </a:defRPr>
            </a:lvl2pPr>
            <a:lvl3pPr marL="1092708" indent="-342900">
              <a:buFont typeface="Wingdings" panose="05000000000000000000" pitchFamily="2" charset="2"/>
              <a:buChar char="§"/>
              <a:defRPr>
                <a:solidFill>
                  <a:srgbClr val="080808"/>
                </a:solidFill>
              </a:defRPr>
            </a:lvl3pPr>
            <a:lvl4pPr marL="1385316" indent="-342900">
              <a:buFont typeface="Wingdings" panose="05000000000000000000" pitchFamily="2" charset="2"/>
              <a:buChar char="§"/>
              <a:defRPr>
                <a:solidFill>
                  <a:srgbClr val="0B387C"/>
                </a:solidFill>
              </a:defRPr>
            </a:lvl4pPr>
            <a:lvl5pPr marL="1650492" indent="-342900">
              <a:buFont typeface="Wingdings" panose="05000000000000000000" pitchFamily="2" charset="2"/>
              <a:buChar char="§"/>
              <a:defRPr>
                <a:solidFill>
                  <a:srgbClr val="080808"/>
                </a:solidFill>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502368"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10/6/16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10/6/16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lstStyle/>
          <a:p>
            <a:r>
              <a:rPr lang="en-US" sz="3200" dirty="0" smtClean="0"/>
              <a:t>How we migrate to the new accounting reports</a:t>
            </a:r>
            <a:br>
              <a:rPr lang="en-US" sz="3200" dirty="0" smtClean="0"/>
            </a:br>
            <a:r>
              <a:rPr lang="en-US" sz="2400" dirty="0" smtClean="0"/>
              <a:t>Julia Andreeva CERN</a:t>
            </a:r>
            <a:r>
              <a:rPr lang="en-US" sz="2400" dirty="0" smtClean="0">
                <a:solidFill>
                  <a:srgbClr val="0B387C"/>
                </a:solidFill>
              </a:rPr>
              <a:t/>
            </a:r>
            <a:br>
              <a:rPr lang="en-US" sz="2400" dirty="0" smtClean="0">
                <a:solidFill>
                  <a:srgbClr val="0B387C"/>
                </a:solidFill>
              </a:rPr>
            </a:br>
            <a:r>
              <a:rPr lang="en-US" sz="2400" dirty="0" smtClean="0">
                <a:solidFill>
                  <a:srgbClr val="0B387C"/>
                </a:solidFill>
              </a:rPr>
              <a:t/>
            </a:r>
            <a:br>
              <a:rPr lang="en-US" sz="2400" dirty="0" smtClean="0">
                <a:solidFill>
                  <a:srgbClr val="0B387C"/>
                </a:solidFill>
              </a:rPr>
            </a:br>
            <a:r>
              <a:rPr lang="en-US" sz="2400" dirty="0" smtClean="0">
                <a:solidFill>
                  <a:srgbClr val="0B387C"/>
                </a:solidFill>
              </a:rPr>
              <a:t>06.10.2016</a:t>
            </a:r>
            <a:endParaRPr lang="en-US" sz="2400" dirty="0">
              <a:solidFill>
                <a:srgbClr val="0B387C"/>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p:cNvPicPr>
            <a:picLocks noChangeAspect="1"/>
          </p:cNvPicPr>
          <p:nvPr/>
        </p:nvPicPr>
        <p:blipFill>
          <a:blip r:embed="rId3"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05775" y="3931"/>
            <a:ext cx="1038225" cy="91946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12282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Changes compared to current reports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Following of suggestion from </a:t>
            </a:r>
            <a:r>
              <a:rPr lang="en-US" dirty="0" err="1" smtClean="0"/>
              <a:t>Pepe</a:t>
            </a:r>
            <a:r>
              <a:rPr lang="en-US" dirty="0" smtClean="0"/>
              <a:t> which has been approved by the MB, use clock time work metric instead of CPU work to compare to pledges. Currently in T2 reports both metrics are included for pledge comparison. This change caused consumption </a:t>
            </a:r>
            <a:r>
              <a:rPr lang="en-US" dirty="0" err="1" smtClean="0"/>
              <a:t>vs</a:t>
            </a:r>
            <a:r>
              <a:rPr lang="en-US" dirty="0" smtClean="0"/>
              <a:t> pledge ratio  look much better compared to what we have in the current reports. For T1s 101% (new) </a:t>
            </a:r>
            <a:r>
              <a:rPr lang="en-US" dirty="0" err="1" smtClean="0"/>
              <a:t>vs</a:t>
            </a:r>
            <a:r>
              <a:rPr lang="en-US" dirty="0" smtClean="0"/>
              <a:t> 78% (current), T2s 141% (new) </a:t>
            </a:r>
            <a:r>
              <a:rPr lang="en-US" dirty="0" err="1" smtClean="0"/>
              <a:t>vs</a:t>
            </a:r>
            <a:r>
              <a:rPr lang="en-US" dirty="0" smtClean="0"/>
              <a:t> 104% (current) </a:t>
            </a:r>
          </a:p>
          <a:p>
            <a:r>
              <a:rPr lang="en-US" dirty="0" smtClean="0"/>
              <a:t>Move generation of T1 reports from REBUS to the EGI portal. REBUS code was re-used.</a:t>
            </a:r>
          </a:p>
          <a:p>
            <a:r>
              <a:rPr lang="en-US" dirty="0" smtClean="0"/>
              <a:t>Use HS06 hours instead of days for both T1 and T2 reports. Following the feedback of Miguel, Ivan will implement a possibility to select the report unit (hours or days) through the UI</a:t>
            </a:r>
          </a:p>
          <a:p>
            <a:r>
              <a:rPr lang="en-US" dirty="0" smtClean="0"/>
              <a:t>Dropped installed capacity for CPU metrics from T1 reports as was agreed during the WLCG  accounting review at April GDB</a:t>
            </a:r>
          </a:p>
          <a:p>
            <a:r>
              <a:rPr lang="en-US" dirty="0" smtClean="0"/>
              <a:t>Pledge value is calculated as a weighted average over the selected period instead of latest value as in the current reports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issues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Does not 40% consumption over pledge look a bit too optimistic?</a:t>
            </a:r>
          </a:p>
          <a:p>
            <a:r>
              <a:rPr lang="en-US" dirty="0" smtClean="0"/>
              <a:t>Weighted average for pledge instead of the latest value looks correct, doesn’t it?</a:t>
            </a:r>
          </a:p>
          <a:p>
            <a:r>
              <a:rPr lang="en-US" dirty="0" smtClean="0"/>
              <a:t>Should we change the headings of the columns in agreement with terminology we agreed at the task force (clock time work , CPU work instead of ‘</a:t>
            </a:r>
            <a:r>
              <a:rPr dirty="0" smtClean="0"/>
              <a:t>Elapsed </a:t>
            </a:r>
            <a:r>
              <a:rPr dirty="0" smtClean="0"/>
              <a:t>HS06 hours * #cores </a:t>
            </a:r>
            <a:r>
              <a:rPr dirty="0" smtClean="0"/>
              <a:t>used</a:t>
            </a:r>
            <a:r>
              <a:rPr lang="en-US" dirty="0" smtClean="0"/>
              <a:t>’) or we leave it as it is?</a:t>
            </a:r>
          </a:p>
          <a:p>
            <a:r>
              <a:rPr lang="en-US" dirty="0" smtClean="0"/>
              <a:t>Should we drop CPU work metric compared to pledge which is currently included in T2 reports? </a:t>
            </a:r>
          </a:p>
          <a:p>
            <a:r>
              <a:rPr lang="en-US" dirty="0" smtClean="0"/>
              <a:t>T0 data in the new report is not correct, since up to now T0 usage is being manually corrected in REBUS.</a:t>
            </a:r>
          </a:p>
          <a:p>
            <a:r>
              <a:rPr lang="en-US" dirty="0" smtClean="0"/>
              <a:t>There is an exception which shows up in T1 reports in case one selects time range including future months, to be corrected by Ivan </a:t>
            </a:r>
          </a:p>
          <a:p>
            <a:endParaRPr lang="en-US" dirty="0" smtClean="0"/>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3" name="Content Placeholder 2"/>
          <p:cNvSpPr>
            <a:spLocks noGrp="1"/>
          </p:cNvSpPr>
          <p:nvPr>
            <p:ph idx="1"/>
          </p:nvPr>
        </p:nvSpPr>
        <p:spPr/>
        <p:txBody>
          <a:bodyPr/>
          <a:lstStyle/>
          <a:p>
            <a:r>
              <a:rPr lang="en-US" dirty="0" smtClean="0"/>
              <a:t>So far feedback we got is positive. In particular form the </a:t>
            </a:r>
            <a:r>
              <a:rPr lang="en-US" dirty="0" err="1" smtClean="0"/>
              <a:t>Cath</a:t>
            </a:r>
            <a:r>
              <a:rPr lang="en-US" dirty="0" smtClean="0"/>
              <a:t> Noble , who generates reports every month and sends them around. She considers it a big improvement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migrate (proposal)</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Start to send two sets of reports in parallel starting from October. New ones will not be considered official yet. This would give people an opportunity to validate new reports and send their feedback.</a:t>
            </a:r>
          </a:p>
          <a:p>
            <a:r>
              <a:rPr lang="en-US" dirty="0" smtClean="0"/>
              <a:t>We can not switch completely to the new ones unless T0 manual updates are required</a:t>
            </a:r>
          </a:p>
          <a:p>
            <a:r>
              <a:rPr lang="en-US" dirty="0" smtClean="0"/>
              <a:t>Validation of T0 data is ongoing. According to Miguel, new T0 accounting reporting can be integrated with APEL production instance very soon.</a:t>
            </a:r>
          </a:p>
          <a:p>
            <a:r>
              <a:rPr lang="en-US" dirty="0" smtClean="0"/>
              <a:t>So realistically we perform a final switch in January 2017</a:t>
            </a:r>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Tree>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14660</TotalTime>
  <Words>475</Words>
  <Application>Microsoft Office PowerPoint</Application>
  <PresentationFormat>On-screen Show (4:3)</PresentationFormat>
  <Paragraphs>27</Paragraphs>
  <Slides>5</Slides>
  <Notes>1</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CERNCorporate4-3</vt:lpstr>
      <vt:lpstr>How we migrate to the new accounting reports Julia Andreeva CERN  06.10.2016</vt:lpstr>
      <vt:lpstr>Changes compared to current reports</vt:lpstr>
      <vt:lpstr>Questions and issues</vt:lpstr>
      <vt:lpstr>Feedback</vt:lpstr>
      <vt:lpstr>How do we migrate (proposal)</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323</cp:revision>
  <cp:lastPrinted>2015-03-25T10:23:14Z</cp:lastPrinted>
  <dcterms:created xsi:type="dcterms:W3CDTF">2016-10-06T09:51:47Z</dcterms:created>
  <dcterms:modified xsi:type="dcterms:W3CDTF">2016-10-06T11:02:16Z</dcterms:modified>
</cp:coreProperties>
</file>