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2" r:id="rId1"/>
  </p:sldMasterIdLst>
  <p:notesMasterIdLst>
    <p:notesMasterId r:id="rId30"/>
  </p:notesMasterIdLst>
  <p:handoutMasterIdLst>
    <p:handoutMasterId r:id="rId31"/>
  </p:handoutMasterIdLst>
  <p:sldIdLst>
    <p:sldId id="560" r:id="rId2"/>
    <p:sldId id="561" r:id="rId3"/>
    <p:sldId id="679" r:id="rId4"/>
    <p:sldId id="692" r:id="rId5"/>
    <p:sldId id="693" r:id="rId6"/>
    <p:sldId id="694" r:id="rId7"/>
    <p:sldId id="695" r:id="rId8"/>
    <p:sldId id="697" r:id="rId9"/>
    <p:sldId id="696" r:id="rId10"/>
    <p:sldId id="699" r:id="rId11"/>
    <p:sldId id="702" r:id="rId12"/>
    <p:sldId id="751" r:id="rId13"/>
    <p:sldId id="752" r:id="rId14"/>
    <p:sldId id="753" r:id="rId15"/>
    <p:sldId id="754" r:id="rId16"/>
    <p:sldId id="755" r:id="rId17"/>
    <p:sldId id="756" r:id="rId18"/>
    <p:sldId id="757" r:id="rId19"/>
    <p:sldId id="758" r:id="rId20"/>
    <p:sldId id="759" r:id="rId21"/>
    <p:sldId id="760" r:id="rId22"/>
    <p:sldId id="761" r:id="rId23"/>
    <p:sldId id="762" r:id="rId24"/>
    <p:sldId id="763" r:id="rId25"/>
    <p:sldId id="767" r:id="rId26"/>
    <p:sldId id="768" r:id="rId27"/>
    <p:sldId id="769" r:id="rId28"/>
    <p:sldId id="698" r:id="rId29"/>
  </p:sldIdLst>
  <p:sldSz cx="9144000" cy="6858000" type="screen4x3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CCFF"/>
    <a:srgbClr val="6699FF"/>
    <a:srgbClr val="000000"/>
    <a:srgbClr val="FF3300"/>
    <a:srgbClr val="00CC66"/>
    <a:srgbClr val="0000FF"/>
    <a:srgbClr val="FFFF99"/>
    <a:srgbClr val="FF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9" autoAdjust="0"/>
    <p:restoredTop sz="96265" autoAdjust="0"/>
  </p:normalViewPr>
  <p:slideViewPr>
    <p:cSldViewPr>
      <p:cViewPr>
        <p:scale>
          <a:sx n="70" d="100"/>
          <a:sy n="70" d="100"/>
        </p:scale>
        <p:origin x="906" y="16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56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56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D338A9F-1009-434F-BCD5-F058719635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72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24400"/>
            <a:ext cx="544988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039"/>
            <a:ext cx="29527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4039"/>
            <a:ext cx="29527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5F592A2-1770-4854-80E8-BA70054F924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54570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73100"/>
            <a:ext cx="37846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800000"/>
          </a:xfrm>
        </p:spPr>
        <p:txBody>
          <a:bodyPr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990600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990600" y="6356350"/>
            <a:ext cx="6689725" cy="360363"/>
          </a:xfrm>
        </p:spPr>
        <p:txBody>
          <a:bodyPr anchorCtr="0"/>
          <a:lstStyle>
            <a:lvl1pPr algn="r"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4BCD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/>
              <a:t>To edit speaker name go to Insert &gt; Header &amp; Footer and apply to all slides except title page</a:t>
            </a: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ln>
            <a:solidFill>
              <a:srgbClr val="2BABAD"/>
            </a:solidFill>
          </a:ln>
        </p:spPr>
        <p:txBody>
          <a:bodyPr anchorCtr="0"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4BCD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A302392-DF0D-4A50-8BC4-A99C090C03F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695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81225"/>
            <a:ext cx="252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885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60888" y="1966913"/>
            <a:ext cx="0" cy="1787525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8" descr="HiLumi-logo-REF-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1966913"/>
            <a:ext cx="33147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9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78BEA45-4133-4CAD-821E-92CC1A78F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00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12775" y="179388"/>
            <a:ext cx="79184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 – line 1 – Arial 30 pt – HiLumi blue</a:t>
            </a:r>
            <a:br>
              <a:rPr lang="en-GB" altLang="en-US" smtClean="0"/>
            </a:br>
            <a:r>
              <a:rPr lang="en-GB" altLang="en-US" smtClean="0"/>
              <a:t>Slide title – line 2 – Arial 30 pt – HiLumi blue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2775" y="1371600"/>
            <a:ext cx="791845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texts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025" cy="3603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64BCD9"/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fr-FR"/>
              <a:t>To edit speaker name go to Insert &gt; Header &amp; Footer and apply to all slides except title page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363" cy="3603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64BCD9"/>
                </a:solidFill>
                <a:latin typeface="Arial"/>
              </a:defRPr>
            </a:lvl1pPr>
          </a:lstStyle>
          <a:p>
            <a:pPr>
              <a:defRPr/>
            </a:pPr>
            <a:fld id="{6B88C03B-F982-46CC-BC7D-99C18533633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B963C"/>
        </a:buClr>
        <a:buFont typeface="Wingdings" panose="05000000000000000000" pitchFamily="2" charset="2"/>
        <a:buChar char="§"/>
        <a:defRPr sz="2800" kern="1200">
          <a:solidFill>
            <a:srgbClr val="5A5A5A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B963C"/>
        </a:buClr>
        <a:buFont typeface="Wingdings" panose="05000000000000000000" pitchFamily="2" charset="2"/>
        <a:buChar char="§"/>
        <a:defRPr sz="2400" kern="1200">
          <a:solidFill>
            <a:srgbClr val="5A5A5A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B963C"/>
        </a:buClr>
        <a:buFont typeface="Wingdings" panose="05000000000000000000" pitchFamily="2" charset="2"/>
        <a:buChar char="§"/>
        <a:defRPr sz="2000" kern="1200">
          <a:solidFill>
            <a:srgbClr val="5A5A5A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B963C"/>
        </a:buClr>
        <a:buFont typeface="Wingdings" panose="05000000000000000000" pitchFamily="2" charset="2"/>
        <a:buChar char="§"/>
        <a:defRPr kern="1200">
          <a:solidFill>
            <a:srgbClr val="5A5A5A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B963C"/>
        </a:buClr>
        <a:buFont typeface="Wingdings" panose="05000000000000000000" pitchFamily="2" charset="2"/>
        <a:buChar char="§"/>
        <a:defRPr sz="1600" kern="1200">
          <a:solidFill>
            <a:srgbClr val="5A5A5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paysager (2 approches bien différentes)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92" y="2209046"/>
            <a:ext cx="4455490" cy="38122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755" y="3523326"/>
            <a:ext cx="4271408" cy="3002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20" y="2062782"/>
            <a:ext cx="2535877" cy="137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9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91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Dépose </a:t>
            </a:r>
            <a:r>
              <a:rPr lang="fr-CH" sz="2000" b="1" dirty="0">
                <a:solidFill>
                  <a:schemeClr val="tx1"/>
                </a:solidFill>
              </a:rPr>
              <a:t>dossier de demande en autorisation de </a:t>
            </a:r>
            <a:r>
              <a:rPr lang="fr-CH" sz="1800" b="1" dirty="0">
                <a:solidFill>
                  <a:schemeClr val="tx1"/>
                </a:solidFill>
              </a:rPr>
              <a:t>construire</a:t>
            </a: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9972" y="2240868"/>
            <a:ext cx="4931768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Dossier déposé le 19.10.2016 </a:t>
            </a:r>
          </a:p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Récépissé de dépose :</a:t>
            </a:r>
          </a:p>
          <a:p>
            <a:pPr lvl="1">
              <a:lnSpc>
                <a:spcPct val="150000"/>
              </a:lnSpc>
            </a:pPr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Suivant le secrétaire générale de la sous-préfecture, le 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dossier pourrait être instruit en 3 mois.</a:t>
            </a:r>
          </a:p>
          <a:p>
            <a:pPr lvl="1"/>
            <a:endParaRPr lang="fr-CH" dirty="0">
              <a:solidFill>
                <a:schemeClr val="tx1"/>
              </a:solidFill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Il convient toutefois de compter sur un délai de 6-9 mois.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934" y="2323281"/>
            <a:ext cx="1908478" cy="27573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166830" y="2187909"/>
            <a:ext cx="49317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Dossier déposé le 01.11.2016 ou le 08.11.2016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tx1"/>
                </a:solidFill>
              </a:rPr>
              <a:t>En attente signature du dossier complet par la commune de Meyrin. 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    Les 3 conseillers administratifs sont actuellement en congé.</a:t>
            </a:r>
          </a:p>
          <a:p>
            <a:pPr lvl="1"/>
            <a:endParaRPr lang="fr-CH" dirty="0" smtClean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tx1"/>
                </a:solidFill>
              </a:rPr>
              <a:t>La DFF-OFCL (Département Fédérale des Finances – Office Fédérale des Constructions et de la Logistique) a </a:t>
            </a:r>
            <a:r>
              <a:rPr lang="fr-CH" dirty="0">
                <a:solidFill>
                  <a:schemeClr val="tx1"/>
                </a:solidFill>
              </a:rPr>
              <a:t>d</a:t>
            </a:r>
            <a:r>
              <a:rPr lang="fr-CH" dirty="0" smtClean="0">
                <a:solidFill>
                  <a:schemeClr val="tx1"/>
                </a:solidFill>
              </a:rPr>
              <a:t>éjà signé les formulaires en septembre - sans le dossier de plans.</a:t>
            </a: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2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92696"/>
            <a:ext cx="8316912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</a:t>
            </a:r>
            <a:endParaRPr lang="fr-CH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11</a:t>
            </a:r>
          </a:p>
        </p:txBody>
      </p:sp>
      <p:pic>
        <p:nvPicPr>
          <p:cNvPr id="18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224000"/>
            <a:ext cx="7920000" cy="4907247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323528" y="4907448"/>
            <a:ext cx="1739192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Cavernes</a:t>
            </a:r>
            <a:endParaRPr lang="en-GB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947608" y="915408"/>
            <a:ext cx="1739192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C00000"/>
                </a:solidFill>
              </a:rPr>
              <a:t>Bâtiments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6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92696"/>
            <a:ext cx="8316912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1 - Caverne</a:t>
            </a:r>
            <a:endParaRPr lang="fr-CH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12</a:t>
            </a:r>
          </a:p>
        </p:txBody>
      </p:sp>
      <p:pic>
        <p:nvPicPr>
          <p:cNvPr id="10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224000"/>
            <a:ext cx="7916172" cy="490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92696"/>
            <a:ext cx="8316912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Plan du </a:t>
            </a:r>
            <a:r>
              <a:rPr lang="fr-CH" sz="2000" b="1" dirty="0" err="1" smtClean="0">
                <a:solidFill>
                  <a:schemeClr val="tx1"/>
                </a:solidFill>
              </a:rPr>
              <a:t>Rez</a:t>
            </a:r>
            <a:r>
              <a:rPr lang="fr-CH" sz="2000" b="1" dirty="0" smtClean="0">
                <a:solidFill>
                  <a:schemeClr val="tx1"/>
                </a:solidFill>
              </a:rPr>
              <a:t> de chaussée</a:t>
            </a:r>
            <a:endParaRPr lang="fr-CH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224000"/>
            <a:ext cx="7916172" cy="49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5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92696"/>
            <a:ext cx="8316912" cy="91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Plan des sous-sols</a:t>
            </a:r>
            <a:endParaRPr lang="fr-CH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14</a:t>
            </a:r>
          </a:p>
        </p:txBody>
      </p:sp>
      <p:pic>
        <p:nvPicPr>
          <p:cNvPr id="10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224000"/>
            <a:ext cx="7916171" cy="49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Coupe longitudinale et transversale surf.</a:t>
            </a:r>
            <a:endParaRPr lang="fr-CH" sz="1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15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9" b="39655"/>
          <a:stretch/>
        </p:blipFill>
        <p:spPr>
          <a:xfrm>
            <a:off x="612000" y="1700808"/>
            <a:ext cx="7916171" cy="1692188"/>
          </a:xfrm>
          <a:prstGeom prst="rect">
            <a:avLst/>
          </a:prstGeom>
        </p:spPr>
      </p:pic>
      <p:pic>
        <p:nvPicPr>
          <p:cNvPr id="11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12" b="37633"/>
          <a:stretch/>
        </p:blipFill>
        <p:spPr>
          <a:xfrm>
            <a:off x="611560" y="4185084"/>
            <a:ext cx="7916169" cy="19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Plan installation de chantier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16</a:t>
            </a:r>
          </a:p>
        </p:txBody>
      </p:sp>
      <p:pic>
        <p:nvPicPr>
          <p:cNvPr id="10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63" y="1144854"/>
            <a:ext cx="7920000" cy="53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3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Point de vue 1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17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2" y="1224000"/>
            <a:ext cx="7920000" cy="490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Point de vue 1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18</a:t>
            </a:r>
          </a:p>
        </p:txBody>
      </p:sp>
      <p:pic>
        <p:nvPicPr>
          <p:cNvPr id="10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2" y="1224000"/>
            <a:ext cx="7920000" cy="490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4392613" y="2816411"/>
            <a:ext cx="4897437" cy="936625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HL-LHC – Point 1 Point 5 </a:t>
            </a:r>
            <a:br>
              <a:rPr lang="en-US" altLang="en-US" sz="2400" dirty="0" smtClean="0"/>
            </a:br>
            <a:r>
              <a:rPr lang="en-US" altLang="en-US" sz="2400" dirty="0" smtClean="0"/>
              <a:t>Dossier </a:t>
            </a:r>
            <a:r>
              <a:rPr lang="en-US" altLang="en-US" sz="2400" dirty="0" err="1" smtClean="0"/>
              <a:t>en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autorisation</a:t>
            </a:r>
            <a:r>
              <a:rPr lang="en-US" altLang="en-US" sz="2400" dirty="0" smtClean="0"/>
              <a:t> </a:t>
            </a:r>
            <a:br>
              <a:rPr lang="en-US" altLang="en-US" sz="2400" dirty="0" smtClean="0"/>
            </a:br>
            <a:r>
              <a:rPr lang="en-US" altLang="en-US" sz="2400" dirty="0" smtClean="0"/>
              <a:t>de </a:t>
            </a:r>
            <a:r>
              <a:rPr lang="en-US" altLang="en-US" sz="2400" dirty="0" err="1" smtClean="0"/>
              <a:t>construire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GB" altLang="en-US" sz="2400" dirty="0" smtClean="0"/>
              <a:t/>
            </a:r>
            <a:br>
              <a:rPr lang="en-GB" altLang="en-US" sz="2400" dirty="0" smtClean="0"/>
            </a:br>
            <a:endParaRPr lang="en-GB" alt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7113" y="4816475"/>
            <a:ext cx="6858000" cy="12414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None/>
              <a:defRPr/>
            </a:pPr>
            <a:r>
              <a:rPr lang="en-US" dirty="0" smtClean="0"/>
              <a:t>TCC Meeting – 27 </a:t>
            </a:r>
            <a:r>
              <a:rPr lang="en-US" dirty="0" err="1" smtClean="0"/>
              <a:t>Octobre</a:t>
            </a:r>
            <a:r>
              <a:rPr lang="en-US" dirty="0" smtClean="0"/>
              <a:t> 2016</a:t>
            </a:r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defRPr/>
            </a:pPr>
            <a:r>
              <a:rPr lang="en-US" sz="1800" dirty="0" smtClean="0"/>
              <a:t>CERN</a:t>
            </a:r>
            <a:endParaRPr lang="en-US" sz="1800" dirty="0"/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6"/>
              </a:buClr>
              <a:buFont typeface="Wingdings" charset="2"/>
              <a:buNone/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908675"/>
            <a:ext cx="2951163" cy="300038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350" dirty="0"/>
              <a:t>Michael.Poehler@cern.ch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</a:t>
            </a:r>
            <a:r>
              <a:rPr lang="fr-CH" sz="2000" b="1" smtClean="0">
                <a:solidFill>
                  <a:schemeClr val="tx1"/>
                </a:solidFill>
              </a:rPr>
              <a:t>Point de vue </a:t>
            </a:r>
            <a:r>
              <a:rPr lang="fr-CH" sz="2000" b="1" dirty="0">
                <a:solidFill>
                  <a:schemeClr val="tx1"/>
                </a:solidFill>
              </a:rPr>
              <a:t>2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19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2" y="1224000"/>
            <a:ext cx="7920000" cy="490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</a:t>
            </a:r>
            <a:r>
              <a:rPr lang="fr-CH" sz="2000" b="1" smtClean="0">
                <a:solidFill>
                  <a:schemeClr val="tx1"/>
                </a:solidFill>
              </a:rPr>
              <a:t>Point de vue </a:t>
            </a:r>
            <a:r>
              <a:rPr lang="fr-CH" sz="2000" b="1" dirty="0">
                <a:solidFill>
                  <a:schemeClr val="tx1"/>
                </a:solidFill>
              </a:rPr>
              <a:t>2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20</a:t>
            </a:r>
          </a:p>
        </p:txBody>
      </p:sp>
      <p:pic>
        <p:nvPicPr>
          <p:cNvPr id="10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2" y="1224000"/>
            <a:ext cx="7920000" cy="490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85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1 – </a:t>
            </a:r>
            <a:r>
              <a:rPr lang="fr-CH" sz="2000" b="1" smtClean="0">
                <a:solidFill>
                  <a:schemeClr val="tx1"/>
                </a:solidFill>
              </a:rPr>
              <a:t>Point de vue </a:t>
            </a:r>
            <a:r>
              <a:rPr lang="fr-CH" sz="2000" b="1" dirty="0">
                <a:solidFill>
                  <a:schemeClr val="tx1"/>
                </a:solidFill>
              </a:rPr>
              <a:t>2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21</a:t>
            </a:r>
          </a:p>
        </p:txBody>
      </p:sp>
      <p:pic>
        <p:nvPicPr>
          <p:cNvPr id="10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72" y="1224000"/>
            <a:ext cx="7920000" cy="490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6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5 – Souterrain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40" y="1785814"/>
            <a:ext cx="7935844" cy="390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86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5 – Surface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762"/>
          <a:stretch/>
        </p:blipFill>
        <p:spPr>
          <a:xfrm>
            <a:off x="1475656" y="1259174"/>
            <a:ext cx="5817876" cy="502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5 – Point de vue 1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24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764704"/>
            <a:ext cx="895706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4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5 – Point de vue 2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86" y="980728"/>
            <a:ext cx="862300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6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1" y="692696"/>
            <a:ext cx="8604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Dossier </a:t>
            </a:r>
            <a:r>
              <a:rPr lang="fr-CH" sz="2000" b="1" dirty="0">
                <a:solidFill>
                  <a:schemeClr val="tx1"/>
                </a:solidFill>
              </a:rPr>
              <a:t>de </a:t>
            </a:r>
            <a:r>
              <a:rPr lang="fr-CH" sz="2000" b="1" dirty="0" smtClean="0">
                <a:solidFill>
                  <a:schemeClr val="tx1"/>
                </a:solidFill>
              </a:rPr>
              <a:t>dépose Point 5 – Point de vue 2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361" y="728700"/>
            <a:ext cx="8865310" cy="5663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18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2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Sommaire</a:t>
            </a:r>
          </a:p>
          <a:p>
            <a:pPr>
              <a:defRPr/>
            </a:pPr>
            <a:endParaRPr lang="fr-CH" sz="1800" b="1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Permis de construire </a:t>
            </a:r>
            <a:r>
              <a:rPr lang="fr-CH" sz="1800" dirty="0" err="1" smtClean="0">
                <a:solidFill>
                  <a:schemeClr val="tx1"/>
                </a:solidFill>
              </a:rPr>
              <a:t>Hilumi</a:t>
            </a:r>
            <a:r>
              <a:rPr lang="fr-CH" sz="1800" dirty="0" smtClean="0">
                <a:solidFill>
                  <a:schemeClr val="tx1"/>
                </a:solidFill>
              </a:rPr>
              <a:t> Point 1 – Suisse – Point 5 - France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Choix de l’implantation des bâtiments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Réunion avec les autorités CH – FR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Planning de dépose et d’instruction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Etudes d’</a:t>
            </a:r>
            <a:r>
              <a:rPr lang="fr-CH" sz="1800" dirty="0">
                <a:solidFill>
                  <a:schemeClr val="tx1"/>
                </a:solidFill>
              </a:rPr>
              <a:t>I</a:t>
            </a:r>
            <a:r>
              <a:rPr lang="fr-CH" sz="1800" dirty="0" smtClean="0">
                <a:solidFill>
                  <a:schemeClr val="tx1"/>
                </a:solidFill>
              </a:rPr>
              <a:t>mpact </a:t>
            </a:r>
            <a:r>
              <a:rPr lang="fr-CH" sz="1800" dirty="0">
                <a:solidFill>
                  <a:schemeClr val="tx1"/>
                </a:solidFill>
              </a:rPr>
              <a:t>E</a:t>
            </a:r>
            <a:r>
              <a:rPr lang="fr-CH" sz="1800" dirty="0" smtClean="0">
                <a:solidFill>
                  <a:schemeClr val="tx1"/>
                </a:solidFill>
              </a:rPr>
              <a:t>nvironnements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Demande de dérogations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Gestion des déblais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Dossier paysager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Dépose dossier de demande en autorisation de construire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Dossier de dépose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8489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675" y="2074095"/>
            <a:ext cx="4236372" cy="35825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53" y="2064090"/>
            <a:ext cx="4292420" cy="3635275"/>
          </a:xfrm>
          <a:prstGeom prst="rect">
            <a:avLst/>
          </a:prstGeom>
        </p:spPr>
      </p:pic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Implantation des ouvrages (</a:t>
            </a:r>
            <a:r>
              <a:rPr lang="fr-CH" sz="2000" b="1" dirty="0" err="1" smtClean="0">
                <a:solidFill>
                  <a:schemeClr val="tx1"/>
                </a:solidFill>
              </a:rPr>
              <a:t>layout</a:t>
            </a:r>
            <a:r>
              <a:rPr lang="fr-CH" sz="2000" b="1" dirty="0" smtClean="0">
                <a:solidFill>
                  <a:schemeClr val="tx1"/>
                </a:solidFill>
              </a:rPr>
              <a:t> nov. 2015)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</a:rPr>
              <a:t>3</a:t>
            </a:r>
            <a:endParaRPr lang="en-US" alt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 rot="20637268">
            <a:off x="2771800" y="2924944"/>
            <a:ext cx="900100" cy="61206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/>
          <p:cNvSpPr/>
          <p:nvPr/>
        </p:nvSpPr>
        <p:spPr>
          <a:xfrm rot="20637268">
            <a:off x="868540" y="3397735"/>
            <a:ext cx="900100" cy="61206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/>
          <p:cNvSpPr/>
          <p:nvPr/>
        </p:nvSpPr>
        <p:spPr>
          <a:xfrm rot="20637268">
            <a:off x="4747067" y="4235340"/>
            <a:ext cx="900100" cy="61206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Oval 11"/>
          <p:cNvSpPr/>
          <p:nvPr/>
        </p:nvSpPr>
        <p:spPr>
          <a:xfrm rot="17381543">
            <a:off x="6351678" y="3838958"/>
            <a:ext cx="2125703" cy="61206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5656600"/>
            <a:ext cx="3924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dirty="0" smtClean="0">
                <a:solidFill>
                  <a:schemeClr val="tx1"/>
                </a:solidFill>
              </a:rPr>
              <a:t>Terrains de la Confédération suisse – classés agricole</a:t>
            </a:r>
          </a:p>
          <a:p>
            <a:pPr>
              <a:defRPr/>
            </a:pPr>
            <a:r>
              <a:rPr lang="fr-CH" dirty="0" smtClean="0">
                <a:solidFill>
                  <a:schemeClr val="tx1"/>
                </a:solidFill>
              </a:rPr>
              <a:t>Chemin de la Berne – parcelle commune de Meyrin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5656600"/>
            <a:ext cx="35239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dirty="0" smtClean="0">
                <a:solidFill>
                  <a:schemeClr val="tx1"/>
                </a:solidFill>
              </a:rPr>
              <a:t>Terrain CERN – zone clôturée</a:t>
            </a:r>
          </a:p>
        </p:txBody>
      </p:sp>
    </p:spTree>
    <p:extLst>
      <p:ext uri="{BB962C8B-B14F-4D97-AF65-F5344CB8AC3E}">
        <p14:creationId xmlns:p14="http://schemas.microsoft.com/office/powerpoint/2010/main" val="8415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>
                <a:solidFill>
                  <a:schemeClr val="tx1"/>
                </a:solidFill>
              </a:rPr>
              <a:t>Réunion de coordination avec les services techniques </a:t>
            </a:r>
            <a:r>
              <a:rPr lang="fr-CH" sz="2000" b="1" dirty="0" smtClean="0">
                <a:solidFill>
                  <a:schemeClr val="tx1"/>
                </a:solidFill>
              </a:rPr>
              <a:t>CH-FR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60548" y="2254499"/>
            <a:ext cx="522058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15.10.2015 : </a:t>
            </a:r>
            <a:r>
              <a:rPr lang="fr-CH" sz="800" dirty="0" smtClean="0">
                <a:solidFill>
                  <a:schemeClr val="tx1"/>
                </a:solidFill>
              </a:rPr>
              <a:t>Présentation </a:t>
            </a:r>
            <a:r>
              <a:rPr lang="fr-CH" sz="800" dirty="0">
                <a:solidFill>
                  <a:schemeClr val="tx1"/>
                </a:solidFill>
              </a:rPr>
              <a:t>projet </a:t>
            </a:r>
            <a:r>
              <a:rPr lang="fr-CH" sz="800" dirty="0" err="1">
                <a:solidFill>
                  <a:schemeClr val="tx1"/>
                </a:solidFill>
              </a:rPr>
              <a:t>Hilumi</a:t>
            </a:r>
            <a:r>
              <a:rPr lang="fr-CH" sz="800" dirty="0">
                <a:solidFill>
                  <a:schemeClr val="tx1"/>
                </a:solidFill>
              </a:rPr>
              <a:t> à l’exploitant agricole F. </a:t>
            </a:r>
            <a:r>
              <a:rPr lang="fr-CH" sz="800" dirty="0" err="1">
                <a:solidFill>
                  <a:schemeClr val="tx1"/>
                </a:solidFill>
              </a:rPr>
              <a:t>Haldemann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13.11.2015 : </a:t>
            </a:r>
            <a:r>
              <a:rPr lang="fr-CH" sz="800" dirty="0" smtClean="0">
                <a:solidFill>
                  <a:schemeClr val="tx1"/>
                </a:solidFill>
              </a:rPr>
              <a:t>Première </a:t>
            </a:r>
            <a:r>
              <a:rPr lang="fr-CH" sz="800" dirty="0">
                <a:solidFill>
                  <a:schemeClr val="tx1"/>
                </a:solidFill>
              </a:rPr>
              <a:t>réunion </a:t>
            </a:r>
            <a:r>
              <a:rPr lang="fr-CH" sz="800" dirty="0" smtClean="0">
                <a:solidFill>
                  <a:schemeClr val="tx1"/>
                </a:solidFill>
              </a:rPr>
              <a:t>groupe de travail CERN-CH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07.12.2015 : </a:t>
            </a:r>
            <a:r>
              <a:rPr lang="fr-CH" sz="800" dirty="0">
                <a:solidFill>
                  <a:schemeClr val="tx1"/>
                </a:solidFill>
              </a:rPr>
              <a:t>R</a:t>
            </a:r>
            <a:r>
              <a:rPr lang="fr-CH" sz="800" dirty="0" smtClean="0">
                <a:solidFill>
                  <a:schemeClr val="tx1"/>
                </a:solidFill>
              </a:rPr>
              <a:t>éunion CERN-GESDEC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14.12.2015 : </a:t>
            </a:r>
            <a:r>
              <a:rPr lang="fr-CH" sz="800" dirty="0" smtClean="0">
                <a:solidFill>
                  <a:schemeClr val="tx1"/>
                </a:solidFill>
              </a:rPr>
              <a:t>Réunion à l’OAC </a:t>
            </a:r>
            <a:r>
              <a:rPr lang="fr-CH" sz="800" dirty="0">
                <a:solidFill>
                  <a:schemeClr val="tx1"/>
                </a:solidFill>
              </a:rPr>
              <a:t>avec M. </a:t>
            </a:r>
            <a:r>
              <a:rPr lang="fr-CH" sz="800" dirty="0" err="1">
                <a:solidFill>
                  <a:schemeClr val="tx1"/>
                </a:solidFill>
              </a:rPr>
              <a:t>Calabrese</a:t>
            </a:r>
            <a:r>
              <a:rPr lang="fr-CH" sz="800" dirty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08.01.2016 : Présentation dossier </a:t>
            </a:r>
            <a:r>
              <a:rPr lang="fr-CH" sz="800" dirty="0" err="1">
                <a:solidFill>
                  <a:schemeClr val="tx1"/>
                </a:solidFill>
              </a:rPr>
              <a:t>Hilumi</a:t>
            </a:r>
            <a:r>
              <a:rPr lang="fr-CH" sz="800" dirty="0">
                <a:solidFill>
                  <a:schemeClr val="tx1"/>
                </a:solidFill>
              </a:rPr>
              <a:t> à M. </a:t>
            </a:r>
            <a:r>
              <a:rPr lang="fr-CH" sz="800" dirty="0" err="1">
                <a:solidFill>
                  <a:schemeClr val="tx1"/>
                </a:solidFill>
              </a:rPr>
              <a:t>Calabrese</a:t>
            </a:r>
            <a:r>
              <a:rPr lang="fr-CH" sz="800" dirty="0">
                <a:solidFill>
                  <a:schemeClr val="tx1"/>
                </a:solidFill>
              </a:rPr>
              <a:t> de la Police du Feux (pas de CR)</a:t>
            </a: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14.01.2016 : COPIL déchets transfrontaliers </a:t>
            </a:r>
            <a:endParaRPr lang="fr-CH" sz="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11.02.2016 : </a:t>
            </a:r>
            <a:r>
              <a:rPr lang="fr-CH" sz="800" dirty="0" smtClean="0">
                <a:solidFill>
                  <a:schemeClr val="tx1"/>
                </a:solidFill>
              </a:rPr>
              <a:t>Réunion présentation </a:t>
            </a:r>
            <a:r>
              <a:rPr lang="fr-CH" sz="800" dirty="0" err="1" smtClean="0">
                <a:solidFill>
                  <a:schemeClr val="tx1"/>
                </a:solidFill>
              </a:rPr>
              <a:t>Hilumi</a:t>
            </a:r>
            <a:r>
              <a:rPr lang="fr-CH" sz="800" dirty="0" smtClean="0">
                <a:solidFill>
                  <a:schemeClr val="tx1"/>
                </a:solidFill>
              </a:rPr>
              <a:t> au </a:t>
            </a:r>
            <a:r>
              <a:rPr lang="fr-CH" sz="800" dirty="0" err="1" smtClean="0">
                <a:solidFill>
                  <a:schemeClr val="tx1"/>
                </a:solidFill>
              </a:rPr>
              <a:t>Serma</a:t>
            </a:r>
            <a:r>
              <a:rPr lang="fr-CH" sz="800" dirty="0" smtClean="0">
                <a:solidFill>
                  <a:schemeClr val="tx1"/>
                </a:solidFill>
              </a:rPr>
              <a:t> - EIE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25.02.2016 : COPIL déchets </a:t>
            </a:r>
            <a:r>
              <a:rPr lang="fr-CH" sz="800" dirty="0" smtClean="0">
                <a:solidFill>
                  <a:schemeClr val="tx1"/>
                </a:solidFill>
              </a:rPr>
              <a:t>transfrontaliers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09.03.2016 : Comité tri partite (présentation </a:t>
            </a:r>
            <a:r>
              <a:rPr lang="fr-CH" sz="800" dirty="0" smtClean="0">
                <a:solidFill>
                  <a:schemeClr val="tx1"/>
                </a:solidFill>
              </a:rPr>
              <a:t>gestion </a:t>
            </a:r>
            <a:r>
              <a:rPr lang="fr-CH" sz="800" dirty="0">
                <a:solidFill>
                  <a:schemeClr val="tx1"/>
                </a:solidFill>
              </a:rPr>
              <a:t>des déblais du point </a:t>
            </a:r>
            <a:r>
              <a:rPr lang="fr-CH" sz="800" dirty="0" smtClean="0">
                <a:solidFill>
                  <a:schemeClr val="tx1"/>
                </a:solidFill>
              </a:rPr>
              <a:t>1-Hilumi)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03.06.2016 : Présentation des plans </a:t>
            </a:r>
            <a:r>
              <a:rPr lang="fr-CH" sz="800" dirty="0" err="1">
                <a:solidFill>
                  <a:schemeClr val="tx1"/>
                </a:solidFill>
              </a:rPr>
              <a:t>Hilumi</a:t>
            </a:r>
            <a:r>
              <a:rPr lang="fr-CH" sz="800" dirty="0">
                <a:solidFill>
                  <a:schemeClr val="tx1"/>
                </a:solidFill>
              </a:rPr>
              <a:t> à l’OAC </a:t>
            </a:r>
            <a:r>
              <a:rPr lang="fr-CH" sz="800" dirty="0" smtClean="0">
                <a:solidFill>
                  <a:schemeClr val="tx1"/>
                </a:solidFill>
              </a:rPr>
              <a:t>M. Ungaro et </a:t>
            </a:r>
            <a:r>
              <a:rPr lang="fr-CH" sz="800" dirty="0">
                <a:solidFill>
                  <a:schemeClr val="tx1"/>
                </a:solidFill>
              </a:rPr>
              <a:t>à M. </a:t>
            </a:r>
            <a:r>
              <a:rPr lang="fr-CH" sz="800" dirty="0" err="1" smtClean="0">
                <a:solidFill>
                  <a:schemeClr val="tx1"/>
                </a:solidFill>
              </a:rPr>
              <a:t>Mathez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06.06.2016 : Réunion au DALE pour présentation du </a:t>
            </a:r>
            <a:r>
              <a:rPr lang="fr-CH" sz="800" dirty="0" err="1">
                <a:solidFill>
                  <a:schemeClr val="tx1"/>
                </a:solidFill>
              </a:rPr>
              <a:t>layout</a:t>
            </a:r>
            <a:r>
              <a:rPr lang="fr-CH" sz="800" dirty="0">
                <a:solidFill>
                  <a:schemeClr val="tx1"/>
                </a:solidFill>
              </a:rPr>
              <a:t> </a:t>
            </a:r>
            <a:r>
              <a:rPr lang="fr-CH" sz="800" dirty="0" smtClean="0">
                <a:solidFill>
                  <a:schemeClr val="tx1"/>
                </a:solidFill>
              </a:rPr>
              <a:t>finalisé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21.06.2016 </a:t>
            </a:r>
            <a:r>
              <a:rPr lang="fr-CH" sz="800" dirty="0" smtClean="0">
                <a:solidFill>
                  <a:schemeClr val="tx1"/>
                </a:solidFill>
              </a:rPr>
              <a:t>: Réunion présentation étude thermique à l’OCEN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07.07.2016 : COPIL déchets </a:t>
            </a:r>
            <a:r>
              <a:rPr lang="fr-CH" sz="800" dirty="0" smtClean="0">
                <a:solidFill>
                  <a:schemeClr val="tx1"/>
                </a:solidFill>
              </a:rPr>
              <a:t>transfrontaliers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27.07.2016 </a:t>
            </a:r>
            <a:r>
              <a:rPr lang="fr-CH" sz="800" dirty="0" smtClean="0">
                <a:solidFill>
                  <a:schemeClr val="tx1"/>
                </a:solidFill>
              </a:rPr>
              <a:t>: Réunion à la commune </a:t>
            </a:r>
            <a:r>
              <a:rPr lang="fr-CH" sz="800" dirty="0">
                <a:solidFill>
                  <a:schemeClr val="tx1"/>
                </a:solidFill>
              </a:rPr>
              <a:t>de Meyrin </a:t>
            </a:r>
            <a:r>
              <a:rPr lang="fr-CH" sz="800" dirty="0" smtClean="0">
                <a:solidFill>
                  <a:schemeClr val="tx1"/>
                </a:solidFill>
              </a:rPr>
              <a:t>- M</a:t>
            </a:r>
            <a:r>
              <a:rPr lang="fr-CH" sz="800" dirty="0">
                <a:solidFill>
                  <a:schemeClr val="tx1"/>
                </a:solidFill>
              </a:rPr>
              <a:t>. </a:t>
            </a:r>
            <a:r>
              <a:rPr lang="fr-CH" sz="800" dirty="0" err="1" smtClean="0">
                <a:solidFill>
                  <a:schemeClr val="tx1"/>
                </a:solidFill>
              </a:rPr>
              <a:t>Malacorda</a:t>
            </a:r>
            <a:r>
              <a:rPr lang="fr-CH" sz="800" dirty="0">
                <a:solidFill>
                  <a:schemeClr val="tx1"/>
                </a:solidFill>
              </a:rPr>
              <a:t> </a:t>
            </a:r>
            <a:r>
              <a:rPr lang="fr-CH" sz="800" dirty="0" smtClean="0">
                <a:solidFill>
                  <a:schemeClr val="tx1"/>
                </a:solidFill>
              </a:rPr>
              <a:t>– aménagement paysager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</a:t>
            </a:r>
            <a:r>
              <a:rPr lang="fr-CH" sz="800" dirty="0" smtClean="0">
                <a:solidFill>
                  <a:schemeClr val="tx1"/>
                </a:solidFill>
              </a:rPr>
              <a:t>26.07.2016</a:t>
            </a:r>
            <a:r>
              <a:rPr lang="fr-CH" sz="800" dirty="0">
                <a:solidFill>
                  <a:schemeClr val="tx1"/>
                </a:solidFill>
              </a:rPr>
              <a:t> </a:t>
            </a:r>
            <a:r>
              <a:rPr lang="fr-CH" sz="800" dirty="0" smtClean="0">
                <a:solidFill>
                  <a:schemeClr val="tx1"/>
                </a:solidFill>
              </a:rPr>
              <a:t>: Réunion présentation </a:t>
            </a:r>
            <a:r>
              <a:rPr lang="fr-CH" sz="800" dirty="0">
                <a:solidFill>
                  <a:schemeClr val="tx1"/>
                </a:solidFill>
              </a:rPr>
              <a:t>dossier sécurité Feux à M. </a:t>
            </a:r>
            <a:r>
              <a:rPr lang="fr-CH" sz="800" dirty="0" err="1">
                <a:solidFill>
                  <a:schemeClr val="tx1"/>
                </a:solidFill>
              </a:rPr>
              <a:t>Calabrese</a:t>
            </a:r>
            <a:r>
              <a:rPr lang="fr-CH" sz="800" dirty="0">
                <a:solidFill>
                  <a:schemeClr val="tx1"/>
                </a:solidFill>
              </a:rPr>
              <a:t> -</a:t>
            </a:r>
            <a:r>
              <a:rPr lang="fr-CH" sz="800" dirty="0" smtClean="0">
                <a:solidFill>
                  <a:schemeClr val="tx1"/>
                </a:solidFill>
              </a:rPr>
              <a:t> </a:t>
            </a:r>
            <a:r>
              <a:rPr lang="fr-CH" sz="800" dirty="0">
                <a:solidFill>
                  <a:schemeClr val="tx1"/>
                </a:solidFill>
              </a:rPr>
              <a:t>Police du </a:t>
            </a:r>
            <a:r>
              <a:rPr lang="fr-CH" sz="800" dirty="0" smtClean="0">
                <a:solidFill>
                  <a:schemeClr val="tx1"/>
                </a:solidFill>
              </a:rPr>
              <a:t>feux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29.08.2016 : Réunion sous préfecture de GEX (gestion des déblais du Point 1)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31.08.2016 : Deuxième réunion </a:t>
            </a:r>
            <a:r>
              <a:rPr lang="fr-CH" sz="800" dirty="0">
                <a:solidFill>
                  <a:schemeClr val="tx1"/>
                </a:solidFill>
              </a:rPr>
              <a:t>groupe de travail </a:t>
            </a:r>
            <a:r>
              <a:rPr lang="fr-CH" sz="800" dirty="0" smtClean="0">
                <a:solidFill>
                  <a:schemeClr val="tx1"/>
                </a:solidFill>
              </a:rPr>
              <a:t>CERN-CH – Dossier permis de construire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05.09.2016 : Réunion à la </a:t>
            </a:r>
            <a:r>
              <a:rPr lang="fr-CH" sz="800" dirty="0" err="1" smtClean="0">
                <a:solidFill>
                  <a:schemeClr val="tx1"/>
                </a:solidFill>
              </a:rPr>
              <a:t>DGeau</a:t>
            </a:r>
            <a:endParaRPr lang="fr-CH" sz="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26.09.2016 : Réunion HSE avec la </a:t>
            </a:r>
            <a:r>
              <a:rPr lang="fr-CH" sz="800" dirty="0" err="1" smtClean="0">
                <a:solidFill>
                  <a:schemeClr val="tx1"/>
                </a:solidFill>
              </a:rPr>
              <a:t>DGEau</a:t>
            </a:r>
            <a:endParaRPr lang="fr-CH" sz="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</a:t>
            </a:r>
            <a:r>
              <a:rPr lang="fr-CH" sz="800" dirty="0" smtClean="0">
                <a:solidFill>
                  <a:schemeClr val="tx1"/>
                </a:solidFill>
              </a:rPr>
              <a:t>07.10.2016</a:t>
            </a:r>
            <a:r>
              <a:rPr lang="fr-CH" sz="800" dirty="0">
                <a:solidFill>
                  <a:schemeClr val="tx1"/>
                </a:solidFill>
              </a:rPr>
              <a:t> : Comité tri partite (présentation gestion des déblais du point </a:t>
            </a:r>
            <a:r>
              <a:rPr lang="fr-CH" sz="800" dirty="0" smtClean="0">
                <a:solidFill>
                  <a:schemeClr val="tx1"/>
                </a:solidFill>
              </a:rPr>
              <a:t>1 et Point 5-Hilumi</a:t>
            </a:r>
            <a:r>
              <a:rPr lang="fr-CH" sz="800" dirty="0">
                <a:solidFill>
                  <a:schemeClr val="tx1"/>
                </a:solidFill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3968" y="2263336"/>
            <a:ext cx="522058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10.10.2015</a:t>
            </a:r>
            <a:r>
              <a:rPr lang="fr-CH" sz="800" dirty="0">
                <a:solidFill>
                  <a:schemeClr val="tx1"/>
                </a:solidFill>
              </a:rPr>
              <a:t> : </a:t>
            </a:r>
            <a:r>
              <a:rPr lang="fr-CH" sz="800" dirty="0" smtClean="0">
                <a:solidFill>
                  <a:schemeClr val="tx1"/>
                </a:solidFill>
              </a:rPr>
              <a:t>Première </a:t>
            </a:r>
            <a:r>
              <a:rPr lang="fr-CH" sz="800" dirty="0">
                <a:solidFill>
                  <a:schemeClr val="tx1"/>
                </a:solidFill>
              </a:rPr>
              <a:t>réunion </a:t>
            </a:r>
            <a:r>
              <a:rPr lang="fr-CH" sz="800" dirty="0" smtClean="0">
                <a:solidFill>
                  <a:schemeClr val="tx1"/>
                </a:solidFill>
              </a:rPr>
              <a:t>groupe de travail CERN-FR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07.12.2015 : </a:t>
            </a:r>
            <a:r>
              <a:rPr lang="fr-CH" sz="800" dirty="0">
                <a:solidFill>
                  <a:schemeClr val="tx1"/>
                </a:solidFill>
              </a:rPr>
              <a:t>R</a:t>
            </a:r>
            <a:r>
              <a:rPr lang="fr-CH" sz="800" dirty="0" smtClean="0">
                <a:solidFill>
                  <a:schemeClr val="tx1"/>
                </a:solidFill>
              </a:rPr>
              <a:t>éunion CERN-GESDEC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12.01.2016 : Réunion CCPG gestion des déblais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14.01.2016 : COPIL déchets transfrontaliers </a:t>
            </a:r>
            <a:endParaRPr lang="fr-CH" sz="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25.02.2016 : COPIL déchets </a:t>
            </a:r>
            <a:r>
              <a:rPr lang="fr-CH" sz="800" dirty="0" smtClean="0">
                <a:solidFill>
                  <a:schemeClr val="tx1"/>
                </a:solidFill>
              </a:rPr>
              <a:t>transfrontaliers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31.03.2016 : Réunion sous préfecture – EIE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</a:t>
            </a:r>
            <a:r>
              <a:rPr lang="fr-CH" sz="800" dirty="0">
                <a:solidFill>
                  <a:schemeClr val="tx1"/>
                </a:solidFill>
              </a:rPr>
              <a:t>07.07.2016 : COPIL déchets </a:t>
            </a:r>
            <a:r>
              <a:rPr lang="fr-CH" sz="800" dirty="0" smtClean="0">
                <a:solidFill>
                  <a:schemeClr val="tx1"/>
                </a:solidFill>
              </a:rPr>
              <a:t>transfrontaliers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26.08.2016 : Réunion présentation </a:t>
            </a:r>
            <a:r>
              <a:rPr lang="fr-CH" sz="800" dirty="0">
                <a:solidFill>
                  <a:schemeClr val="tx1"/>
                </a:solidFill>
              </a:rPr>
              <a:t>dossier sécurité Feux </a:t>
            </a:r>
            <a:r>
              <a:rPr lang="fr-CH" sz="800" dirty="0" smtClean="0">
                <a:solidFill>
                  <a:schemeClr val="tx1"/>
                </a:solidFill>
              </a:rPr>
              <a:t>au SDIS  </a:t>
            </a:r>
            <a:r>
              <a:rPr lang="fr-CH" sz="800" dirty="0">
                <a:solidFill>
                  <a:schemeClr val="tx1"/>
                </a:solidFill>
              </a:rPr>
              <a:t>-</a:t>
            </a:r>
            <a:r>
              <a:rPr lang="fr-CH" sz="800" dirty="0" smtClean="0">
                <a:solidFill>
                  <a:schemeClr val="tx1"/>
                </a:solidFill>
              </a:rPr>
              <a:t> Pompier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29.08.2016 : Réunion sous préfecture de GEX (gestion des déblais du Point 1 – P5)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15.09.2016 : Présentation de l’études paysagères à la commune de </a:t>
            </a:r>
            <a:r>
              <a:rPr lang="fr-CH" sz="800" dirty="0" err="1" smtClean="0">
                <a:solidFill>
                  <a:schemeClr val="tx1"/>
                </a:solidFill>
              </a:rPr>
              <a:t>Cessy</a:t>
            </a:r>
            <a:endParaRPr lang="fr-CH" sz="80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>
                <a:solidFill>
                  <a:schemeClr val="tx1"/>
                </a:solidFill>
              </a:rPr>
              <a:t>Réunion 07.10.2016 : Comité tri partite (présentation gestion des déblais du point 1 et Point </a:t>
            </a:r>
            <a:r>
              <a:rPr lang="fr-CH" sz="800" dirty="0" smtClean="0">
                <a:solidFill>
                  <a:schemeClr val="tx1"/>
                </a:solidFill>
              </a:rPr>
              <a:t>5)</a:t>
            </a:r>
            <a:endParaRPr lang="fr-CH" sz="8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Réunion 14.10.2016 : Réunion 14.10.2016 : </a:t>
            </a:r>
            <a:r>
              <a:rPr lang="fr-CH" sz="800" dirty="0">
                <a:solidFill>
                  <a:schemeClr val="tx1"/>
                </a:solidFill>
              </a:rPr>
              <a:t>Deuxième réunion groupe de travail CERN-FR</a:t>
            </a:r>
          </a:p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210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Planning de dépose et d’instruction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0828"/>
            <a:ext cx="8600505" cy="1836204"/>
          </a:xfrm>
          <a:prstGeom prst="rect">
            <a:avLst/>
          </a:prstGeom>
        </p:spPr>
      </p:pic>
      <p:sp>
        <p:nvSpPr>
          <p:cNvPr id="4" name="5-Point Star 3"/>
          <p:cNvSpPr/>
          <p:nvPr/>
        </p:nvSpPr>
        <p:spPr>
          <a:xfrm>
            <a:off x="2735796" y="2003098"/>
            <a:ext cx="144016" cy="165762"/>
          </a:xfrm>
          <a:prstGeom prst="star5">
            <a:avLst/>
          </a:prstGeom>
          <a:solidFill>
            <a:srgbClr val="00FF00"/>
          </a:solidFill>
          <a:ln>
            <a:solidFill>
              <a:srgbClr val="66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5-Point Star 14"/>
          <p:cNvSpPr/>
          <p:nvPr/>
        </p:nvSpPr>
        <p:spPr>
          <a:xfrm>
            <a:off x="3707904" y="2255126"/>
            <a:ext cx="144016" cy="16576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Left-Right Arrow 4"/>
          <p:cNvSpPr/>
          <p:nvPr/>
        </p:nvSpPr>
        <p:spPr>
          <a:xfrm>
            <a:off x="4608004" y="3068960"/>
            <a:ext cx="504056" cy="171272"/>
          </a:xfrm>
          <a:prstGeom prst="left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TextBox 5"/>
          <p:cNvSpPr txBox="1"/>
          <p:nvPr/>
        </p:nvSpPr>
        <p:spPr>
          <a:xfrm rot="20780076">
            <a:off x="4829580" y="2632782"/>
            <a:ext cx="1484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600" b="1" dirty="0" smtClean="0">
                <a:solidFill>
                  <a:schemeClr val="tx1"/>
                </a:solidFill>
              </a:rPr>
              <a:t>Débat concernant le rejet des Eaux </a:t>
            </a:r>
          </a:p>
          <a:p>
            <a:r>
              <a:rPr lang="fr-CH" sz="600" b="1" dirty="0" smtClean="0">
                <a:solidFill>
                  <a:schemeClr val="tx1"/>
                </a:solidFill>
              </a:rPr>
              <a:t>des tours de refroidissement</a:t>
            </a:r>
            <a:endParaRPr lang="fr-CH" sz="600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54252" t="19794" r="4771" b="14990"/>
          <a:stretch/>
        </p:blipFill>
        <p:spPr>
          <a:xfrm>
            <a:off x="1223629" y="3717032"/>
            <a:ext cx="7366334" cy="2823340"/>
          </a:xfrm>
          <a:prstGeom prst="rect">
            <a:avLst/>
          </a:prstGeom>
        </p:spPr>
      </p:pic>
      <p:sp>
        <p:nvSpPr>
          <p:cNvPr id="12" name="5-Point Star 11"/>
          <p:cNvSpPr/>
          <p:nvPr/>
        </p:nvSpPr>
        <p:spPr>
          <a:xfrm>
            <a:off x="8316416" y="3523018"/>
            <a:ext cx="144016" cy="16576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212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Etudes d’Impact Environnement (EIE) – durée 6-12 mois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20" y="2350320"/>
            <a:ext cx="2124236" cy="301672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659353" y="2375768"/>
            <a:ext cx="2207628" cy="5171402"/>
            <a:chOff x="6659353" y="2375768"/>
            <a:chExt cx="2207628" cy="517140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93468" y="5121187"/>
              <a:ext cx="1990999" cy="242598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59353" y="2375768"/>
              <a:ext cx="2207628" cy="3065614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4463988" y="2231222"/>
            <a:ext cx="5220580" cy="254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Courrier CERN du 21.04.2016                  Réponse Préfecture de B-en-B du 07.06.2016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3268" y="5919717"/>
            <a:ext cx="3773238" cy="359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236" y="2375768"/>
            <a:ext cx="3157342" cy="37888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500" y="2238724"/>
            <a:ext cx="52205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sz="800" dirty="0" smtClean="0">
                <a:solidFill>
                  <a:schemeClr val="tx1"/>
                </a:solidFill>
              </a:rPr>
              <a:t>Courrier SERMA du 21.03.2016	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38" y="3945604"/>
            <a:ext cx="4677930" cy="39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8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Demande de dérogation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</a:rPr>
              <a:t>7</a:t>
            </a:r>
            <a:endParaRPr lang="en-US" alt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500" y="2238724"/>
            <a:ext cx="493176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Déclassement des terrains agricoles</a:t>
            </a:r>
          </a:p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Courrier Antonio </a:t>
            </a:r>
            <a:r>
              <a:rPr lang="fr-CH" dirty="0" err="1" smtClean="0">
                <a:solidFill>
                  <a:schemeClr val="tx1"/>
                </a:solidFill>
              </a:rPr>
              <a:t>Hodgers</a:t>
            </a:r>
            <a:r>
              <a:rPr lang="fr-CH" dirty="0" smtClean="0">
                <a:solidFill>
                  <a:schemeClr val="tx1"/>
                </a:solidFill>
              </a:rPr>
              <a:t> du 09 août 2016</a:t>
            </a: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Extrait : «… J’ai demandé à mes offices d’utiliser la voies dérogatoire à la LAT (dérogation au sens de l’article 24 LAT, alinéa 2) afin de vous permettre de réaliser votre projet </a:t>
            </a: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dans les meilleurs délais et sans risquer de recours de la part de particulier et d’associations …»</a:t>
            </a:r>
          </a:p>
          <a:p>
            <a:pPr marL="432000" lvl="1"/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fr-CH" dirty="0">
                <a:solidFill>
                  <a:schemeClr val="tx1"/>
                </a:solidFill>
              </a:rPr>
              <a:t>Distance entre bâtiment</a:t>
            </a:r>
          </a:p>
          <a:p>
            <a:pPr lvl="1"/>
            <a:r>
              <a:rPr lang="fr-CH" dirty="0">
                <a:solidFill>
                  <a:schemeClr val="tx1"/>
                </a:solidFill>
              </a:rPr>
              <a:t>La zone agricole prévoit les gabarits selon les règles de </a:t>
            </a:r>
            <a:endParaRPr lang="fr-CH" dirty="0" smtClean="0">
              <a:solidFill>
                <a:schemeClr val="tx1"/>
              </a:solidFill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la </a:t>
            </a:r>
            <a:r>
              <a:rPr lang="fr-CH" dirty="0">
                <a:solidFill>
                  <a:schemeClr val="tx1"/>
                </a:solidFill>
              </a:rPr>
              <a:t>zone 5. De ce fait, la plupart des bâtiments industriels </a:t>
            </a:r>
            <a:endParaRPr lang="fr-CH" dirty="0" smtClean="0">
              <a:solidFill>
                <a:schemeClr val="tx1"/>
              </a:solidFill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prévus </a:t>
            </a:r>
            <a:r>
              <a:rPr lang="fr-CH" dirty="0">
                <a:solidFill>
                  <a:schemeClr val="tx1"/>
                </a:solidFill>
              </a:rPr>
              <a:t>sur le site déroge à la hauteur maximale de 10 m, </a:t>
            </a:r>
            <a:endParaRPr lang="fr-CH" dirty="0" smtClean="0">
              <a:solidFill>
                <a:schemeClr val="tx1"/>
              </a:solidFill>
            </a:endParaRPr>
          </a:p>
          <a:p>
            <a:pPr lvl="1"/>
            <a:r>
              <a:rPr lang="fr-CH" dirty="0" smtClean="0">
                <a:solidFill>
                  <a:schemeClr val="tx1"/>
                </a:solidFill>
              </a:rPr>
              <a:t>ainsi </a:t>
            </a:r>
            <a:r>
              <a:rPr lang="fr-CH" dirty="0">
                <a:solidFill>
                  <a:schemeClr val="tx1"/>
                </a:solidFill>
              </a:rPr>
              <a:t>qu’aux distances entre constructions.</a:t>
            </a:r>
          </a:p>
          <a:p>
            <a:pPr marL="432000" lvl="1"/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851" y="4946364"/>
            <a:ext cx="2413066" cy="16970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19972" y="2240868"/>
            <a:ext cx="49317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Dérogation sur hauteur du bâtiment SXA5 à 18.50 m.</a:t>
            </a:r>
          </a:p>
          <a:p>
            <a:pPr lvl="1">
              <a:lnSpc>
                <a:spcPct val="150000"/>
              </a:lnSpc>
            </a:pPr>
            <a:r>
              <a:rPr lang="fr-CH" dirty="0" smtClean="0">
                <a:solidFill>
                  <a:schemeClr val="tx1"/>
                </a:solidFill>
              </a:rPr>
              <a:t>Courrier Commune de </a:t>
            </a:r>
            <a:r>
              <a:rPr lang="fr-CH" dirty="0" err="1" smtClean="0">
                <a:solidFill>
                  <a:schemeClr val="tx1"/>
                </a:solidFill>
              </a:rPr>
              <a:t>Cessy</a:t>
            </a:r>
            <a:r>
              <a:rPr lang="fr-CH" dirty="0" smtClean="0">
                <a:solidFill>
                  <a:schemeClr val="tx1"/>
                </a:solidFill>
              </a:rPr>
              <a:t> du 19.10.2016</a:t>
            </a: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Extrait :  PLU hauteur maximum de 17.00 m «… </a:t>
            </a:r>
            <a:r>
              <a:rPr lang="fr-FR" dirty="0">
                <a:solidFill>
                  <a:schemeClr val="tx1"/>
                </a:solidFill>
              </a:rPr>
              <a:t>Nous vous remercions donc, à l’amont du dépôt de permis de construire, de bien vouloir justifier que le dossier de PC sera conforme sur ce point.</a:t>
            </a:r>
            <a:endParaRPr lang="fr-CH" dirty="0">
              <a:solidFill>
                <a:schemeClr val="tx1"/>
              </a:solidFill>
            </a:endParaRP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…»</a:t>
            </a:r>
          </a:p>
          <a:p>
            <a:pPr marL="432000" lvl="1"/>
            <a:endParaRPr lang="fr-CH" dirty="0" smtClean="0">
              <a:solidFill>
                <a:schemeClr val="tx1"/>
              </a:solidFill>
            </a:endParaRP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Courrier CERN du 25.10.2016</a:t>
            </a:r>
          </a:p>
          <a:p>
            <a:pPr marL="432000" lvl="1"/>
            <a:r>
              <a:rPr lang="fr-CH" dirty="0" smtClean="0">
                <a:solidFill>
                  <a:schemeClr val="tx1"/>
                </a:solidFill>
              </a:rPr>
              <a:t>Demande de dérogation pour hauteur de bâtiment de 17.50 m</a:t>
            </a:r>
            <a:endParaRPr lang="fr-CH" dirty="0">
              <a:solidFill>
                <a:schemeClr val="tx1"/>
              </a:solidFill>
            </a:endParaRPr>
          </a:p>
          <a:p>
            <a:pPr marL="432000" lvl="1"/>
            <a:endParaRPr lang="fr-CH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endParaRPr lang="fr-CH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7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itle 1"/>
          <p:cNvSpPr>
            <a:spLocks noGrp="1"/>
          </p:cNvSpPr>
          <p:nvPr>
            <p:ph type="title"/>
          </p:nvPr>
        </p:nvSpPr>
        <p:spPr>
          <a:xfrm>
            <a:off x="0" y="8620"/>
            <a:ext cx="9144000" cy="914400"/>
          </a:xfrm>
        </p:spPr>
        <p:txBody>
          <a:bodyPr/>
          <a:lstStyle/>
          <a:p>
            <a:pPr eaLnBrk="1" hangingPunct="1"/>
            <a:r>
              <a:rPr lang="en-US" altLang="en-US" sz="3200" dirty="0" err="1" smtClean="0"/>
              <a:t>Hilumi</a:t>
            </a:r>
            <a:r>
              <a:rPr lang="en-US" altLang="en-US" sz="3200" dirty="0"/>
              <a:t>-</a:t>
            </a:r>
            <a:r>
              <a:rPr lang="en-US" altLang="en-US" sz="3200" dirty="0" smtClean="0"/>
              <a:t>LHC – </a:t>
            </a:r>
            <a:r>
              <a:rPr lang="en-US" altLang="en-US" sz="3200" dirty="0" err="1" smtClean="0"/>
              <a:t>Permis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construire</a:t>
            </a:r>
            <a:endParaRPr lang="en-GB" altLang="en-US" sz="3200" dirty="0" smtClean="0"/>
          </a:p>
        </p:txBody>
      </p:sp>
      <p:sp>
        <p:nvSpPr>
          <p:cNvPr id="10247" name="TextBox 1"/>
          <p:cNvSpPr txBox="1">
            <a:spLocks noChangeArrowheads="1"/>
          </p:cNvSpPr>
          <p:nvPr/>
        </p:nvSpPr>
        <p:spPr bwMode="auto">
          <a:xfrm>
            <a:off x="0" y="6518486"/>
            <a:ext cx="914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CH" altLang="fr-FR" sz="800" dirty="0" smtClean="0">
                <a:solidFill>
                  <a:schemeClr val="tx1"/>
                </a:solidFill>
              </a:rPr>
              <a:t>27.10.2016 </a:t>
            </a:r>
            <a:r>
              <a:rPr lang="fr-CH" altLang="fr-FR" sz="800" dirty="0">
                <a:solidFill>
                  <a:schemeClr val="tx1"/>
                </a:solidFill>
              </a:rPr>
              <a:t>/ SMB-SE / M. Poehler</a:t>
            </a:r>
            <a:endParaRPr lang="en-GB" altLang="fr-FR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88" y="1089025"/>
            <a:ext cx="83169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CH" sz="2000" b="1" dirty="0" smtClean="0">
                <a:solidFill>
                  <a:schemeClr val="tx1"/>
                </a:solidFill>
              </a:rPr>
              <a:t>Gestion des déblais</a:t>
            </a:r>
            <a:endParaRPr lang="fr-CH" sz="18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686800" y="6356350"/>
            <a:ext cx="360363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6156" y="1694758"/>
            <a:ext cx="2376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5 - </a:t>
            </a:r>
            <a:r>
              <a:rPr lang="fr-CH" sz="1800" dirty="0" err="1" smtClean="0">
                <a:solidFill>
                  <a:schemeClr val="tx1"/>
                </a:solidFill>
              </a:rPr>
              <a:t>Cessy</a:t>
            </a:r>
            <a:endParaRPr lang="fr-CH" sz="18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2920" y="1702299"/>
            <a:ext cx="241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CH" sz="1800" dirty="0" smtClean="0">
                <a:solidFill>
                  <a:schemeClr val="tx1"/>
                </a:solidFill>
              </a:rPr>
              <a:t>HL – Point 1 - Meyrin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278" y="2187126"/>
            <a:ext cx="3107098" cy="2086988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85668"/>
              </p:ext>
            </p:extLst>
          </p:nvPr>
        </p:nvGraphicFramePr>
        <p:xfrm>
          <a:off x="4973331" y="4308462"/>
          <a:ext cx="25019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746"/>
                <a:gridCol w="902584"/>
                <a:gridCol w="75057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m3 foisonné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 dirty="0">
                          <a:effectLst/>
                        </a:rPr>
                        <a:t>Underground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 dirty="0">
                          <a:effectLst/>
                        </a:rPr>
                        <a:t>          75,755.91 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>
                          <a:effectLst/>
                        </a:rPr>
                        <a:t>Surface</a:t>
                      </a:r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 dirty="0">
                          <a:effectLst/>
                        </a:rPr>
                        <a:t>          27,896.50 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 dirty="0">
                          <a:effectLst/>
                        </a:rPr>
                        <a:t>       103,652.41 </a:t>
                      </a:r>
                      <a:endParaRPr lang="fr-CH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800" u="none" strike="noStrike" dirty="0">
                          <a:effectLst/>
                        </a:rPr>
                        <a:t>  104,000.00 </a:t>
                      </a:r>
                      <a:endParaRPr lang="fr-CH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71" y="3623572"/>
            <a:ext cx="3106694" cy="192212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9962" t="13643" r="17842" b="10860"/>
          <a:stretch/>
        </p:blipFill>
        <p:spPr>
          <a:xfrm>
            <a:off x="2190561" y="2258758"/>
            <a:ext cx="1826090" cy="133289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9512" y="2373006"/>
            <a:ext cx="1999265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000" dirty="0">
                <a:solidFill>
                  <a:schemeClr val="tx1"/>
                </a:solidFill>
              </a:rPr>
              <a:t>P</a:t>
            </a:r>
            <a:r>
              <a:rPr lang="fr-CH" sz="1000" dirty="0" smtClean="0">
                <a:solidFill>
                  <a:schemeClr val="tx1"/>
                </a:solidFill>
              </a:rPr>
              <a:t>lateforme </a:t>
            </a:r>
            <a:r>
              <a:rPr lang="fr-CH" sz="1000" dirty="0" err="1">
                <a:solidFill>
                  <a:schemeClr val="tx1"/>
                </a:solidFill>
              </a:rPr>
              <a:t>Hilumi</a:t>
            </a:r>
            <a:r>
              <a:rPr lang="fr-CH" sz="1000" dirty="0">
                <a:solidFill>
                  <a:schemeClr val="tx1"/>
                </a:solidFill>
              </a:rPr>
              <a:t> à 442 m/m</a:t>
            </a:r>
          </a:p>
          <a:p>
            <a:pPr>
              <a:defRPr/>
            </a:pPr>
            <a:r>
              <a:rPr lang="fr-CH" sz="1000" dirty="0">
                <a:solidFill>
                  <a:schemeClr val="tx1"/>
                </a:solidFill>
              </a:rPr>
              <a:t>Revalorisation d’env. </a:t>
            </a:r>
            <a:r>
              <a:rPr lang="fr-CH" sz="1000" b="1" dirty="0" smtClean="0">
                <a:solidFill>
                  <a:srgbClr val="FF0000"/>
                </a:solidFill>
              </a:rPr>
              <a:t>62’000 m</a:t>
            </a:r>
            <a:r>
              <a:rPr lang="fr-CH" sz="1000" b="1" baseline="30000" dirty="0" smtClean="0">
                <a:solidFill>
                  <a:srgbClr val="FF0000"/>
                </a:solidFill>
              </a:rPr>
              <a:t>3</a:t>
            </a:r>
          </a:p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Foisonné de </a:t>
            </a:r>
            <a:r>
              <a:rPr lang="fr-CH" sz="1000" dirty="0">
                <a:solidFill>
                  <a:schemeClr val="tx1"/>
                </a:solidFill>
              </a:rPr>
              <a:t>déblai sur </a:t>
            </a:r>
            <a:r>
              <a:rPr lang="fr-CH" sz="1000" dirty="0" smtClean="0">
                <a:solidFill>
                  <a:schemeClr val="tx1"/>
                </a:solidFill>
              </a:rPr>
              <a:t>place </a:t>
            </a:r>
          </a:p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(remblai stabilisé)</a:t>
            </a:r>
            <a:endParaRPr lang="fr-CH" sz="10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5249406"/>
            <a:ext cx="1806352" cy="1168506"/>
          </a:xfrm>
          <a:prstGeom prst="rect">
            <a:avLst/>
          </a:prstGeom>
        </p:spPr>
      </p:pic>
      <p:sp>
        <p:nvSpPr>
          <p:cNvPr id="22" name="Curved Up Arrow 21"/>
          <p:cNvSpPr/>
          <p:nvPr/>
        </p:nvSpPr>
        <p:spPr>
          <a:xfrm rot="15868500">
            <a:off x="6502610" y="5603006"/>
            <a:ext cx="874442" cy="366424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2699" y="5299478"/>
            <a:ext cx="1164101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ISDI de </a:t>
            </a:r>
            <a:r>
              <a:rPr lang="fr-CH" sz="1000" dirty="0" err="1" smtClean="0">
                <a:solidFill>
                  <a:schemeClr val="tx1"/>
                </a:solidFill>
              </a:rPr>
              <a:t>Chauvilly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7390" y="5545699"/>
            <a:ext cx="1606341" cy="100250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976456" y="5571138"/>
            <a:ext cx="126829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ISDI de Bois </a:t>
            </a:r>
            <a:r>
              <a:rPr lang="fr-CH" sz="1000" dirty="0" err="1" smtClean="0">
                <a:solidFill>
                  <a:schemeClr val="tx1"/>
                </a:solidFill>
              </a:rPr>
              <a:t>Tollot</a:t>
            </a:r>
            <a:endParaRPr lang="fr-CH" sz="10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Ou plateforme des </a:t>
            </a:r>
          </a:p>
          <a:p>
            <a:pPr>
              <a:defRPr/>
            </a:pPr>
            <a:r>
              <a:rPr lang="fr-CH" sz="1000" dirty="0" smtClean="0">
                <a:solidFill>
                  <a:schemeClr val="tx1"/>
                </a:solidFill>
              </a:rPr>
              <a:t>gens du voyage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40216</TotalTime>
  <Words>1049</Words>
  <Application>Microsoft Office PowerPoint</Application>
  <PresentationFormat>On-screen Show (4:3)</PresentationFormat>
  <Paragraphs>225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Thème Office</vt:lpstr>
      <vt:lpstr>PowerPoint Presentation</vt:lpstr>
      <vt:lpstr>HL-LHC – Point 1 Point 5  Dossier en autorisation  de construire   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Hilumi-LHC – Permis de construire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kosmicki</dc:creator>
  <cp:lastModifiedBy>Michael Poehler</cp:lastModifiedBy>
  <cp:revision>690</cp:revision>
  <cp:lastPrinted>2016-10-27T13:35:48Z</cp:lastPrinted>
  <dcterms:created xsi:type="dcterms:W3CDTF">2002-09-10T13:20:54Z</dcterms:created>
  <dcterms:modified xsi:type="dcterms:W3CDTF">2016-10-27T14:22:03Z</dcterms:modified>
</cp:coreProperties>
</file>