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5" r:id="rId9"/>
    <p:sldId id="270" r:id="rId10"/>
    <p:sldId id="271" r:id="rId11"/>
    <p:sldId id="272" r:id="rId12"/>
    <p:sldId id="273" r:id="rId13"/>
    <p:sldId id="274" r:id="rId14"/>
    <p:sldId id="276" r:id="rId15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>
      <p:ext uri="{19B8F6BF-5375-455C-9EA6-DF929625EA0E}">
        <p15:presenceInfo xmlns:p15="http://schemas.microsoft.com/office/powerpoint/2012/main" userId="S-1-5-21-1526224874-1540688658-1361462980-202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78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Footer Placeholder 4"/>
              <p:cNvSpPr txBox="1">
                <a:spLocks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gradFill flip="none" rotWithShape="1">
                <a:gsLst>
                  <a:gs pos="44000">
                    <a:srgbClr val="609BB7"/>
                  </a:gs>
                  <a:gs pos="0">
                    <a:schemeClr val="bg1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</p:spPr>
            <p:txBody>
              <a:bodyPr vert="horz" lIns="0" tIns="0" rIns="0" bIns="0" rtlCol="0" anchor="b"/>
              <a:lstStyle>
                <a:defPPr>
                  <a:defRPr lang="fr-FR"/>
                </a:defPPr>
                <a:lvl1pPr marL="0" algn="r" defTabSz="457200" rtl="0" eaLnBrk="1" latinLnBrk="0" hangingPunct="1">
                  <a:defRPr sz="12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nary>
                      <m:naryPr>
                        <m:chr m:val="∰"/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𝑯𝑳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𝑳𝑯𝑪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𝒊𝒏𝒕𝒆𝒈𝒓𝒂𝒕𝒊𝒐𝒏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𝒕𝒆𝒂𝒎</m:t>
                        </m:r>
                      </m:e>
                    </m:nary>
                  </m:oMath>
                </a14:m>
                <a:r>
                  <a:rPr lang="en-GB" i="1" dirty="0" smtClean="0">
                    <a:solidFill>
                      <a:srgbClr val="FF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dreams that shape the reality</a:t>
                </a:r>
                <a:endParaRPr lang="en-GB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Footer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blipFill rotWithShape="0">
                <a:blip r:embed="rId10"/>
                <a:stretch>
                  <a:fillRect t="-71930" r="-1149" b="-16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59632" y="6254750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2819400"/>
            <a:ext cx="8208912" cy="1800000"/>
          </a:xfrm>
        </p:spPr>
        <p:txBody>
          <a:bodyPr/>
          <a:lstStyle/>
          <a:p>
            <a:r>
              <a:rPr lang="en-GB" dirty="0" smtClean="0"/>
              <a:t>HL-LHC Lay-out</a:t>
            </a:r>
            <a:br>
              <a:rPr lang="en-GB" dirty="0" smtClean="0"/>
            </a:br>
            <a:r>
              <a:rPr lang="en-GB" dirty="0" smtClean="0"/>
              <a:t>Optics version 1.3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858821"/>
            <a:ext cx="8208912" cy="223224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95536" y="4941168"/>
            <a:ext cx="7344456" cy="89227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Y. Muttoni, B. Vazquez de Prada, I</a:t>
            </a:r>
            <a:r>
              <a:rPr lang="en-GB" dirty="0"/>
              <a:t>.</a:t>
            </a:r>
            <a:r>
              <a:rPr lang="en-GB" dirty="0" smtClean="0"/>
              <a:t> Zurbano</a:t>
            </a:r>
          </a:p>
          <a:p>
            <a:r>
              <a:rPr lang="en-GB" dirty="0" smtClean="0"/>
              <a:t>Thanks to all WPs collaborative effort</a:t>
            </a:r>
          </a:p>
          <a:p>
            <a:endParaRPr lang="en-GB" dirty="0" smtClean="0"/>
          </a:p>
          <a:p>
            <a:r>
              <a:rPr lang="en-GB" dirty="0" smtClean="0"/>
              <a:t>Presented by P. Fessia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Lay-out </a:t>
            </a:r>
            <a:r>
              <a:rPr lang="en-GB" smtClean="0"/>
              <a:t>drawing comments 5R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737729"/>
            <a:ext cx="7370500" cy="24371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555" y="3573016"/>
            <a:ext cx="9242067" cy="2572258"/>
          </a:xfrm>
          <a:prstGeom prst="rect">
            <a:avLst/>
          </a:prstGeom>
        </p:spPr>
      </p:pic>
      <p:sp>
        <p:nvSpPr>
          <p:cNvPr id="6" name="Up Arrow Callout 5"/>
          <p:cNvSpPr/>
          <p:nvPr/>
        </p:nvSpPr>
        <p:spPr>
          <a:xfrm>
            <a:off x="4283968" y="2209812"/>
            <a:ext cx="1944216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To be modified when new baseline ready</a:t>
            </a:r>
            <a:endParaRPr lang="en-GB" sz="1400" dirty="0"/>
          </a:p>
        </p:txBody>
      </p:sp>
      <p:sp>
        <p:nvSpPr>
          <p:cNvPr id="7" name="Up Arrow Callout 6"/>
          <p:cNvSpPr/>
          <p:nvPr/>
        </p:nvSpPr>
        <p:spPr>
          <a:xfrm>
            <a:off x="2267744" y="2128269"/>
            <a:ext cx="1944216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BPM could be moved when DFX design and vacuum part refined</a:t>
            </a:r>
            <a:endParaRPr lang="en-GB" sz="1400" dirty="0"/>
          </a:p>
        </p:txBody>
      </p:sp>
      <p:sp>
        <p:nvSpPr>
          <p:cNvPr id="8" name="Up Arrow Callout 7"/>
          <p:cNvSpPr/>
          <p:nvPr/>
        </p:nvSpPr>
        <p:spPr>
          <a:xfrm>
            <a:off x="1475656" y="5285765"/>
            <a:ext cx="5760640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Need of the lay-out from top: 2 beam and staggered equipment</a:t>
            </a:r>
          </a:p>
          <a:p>
            <a:pPr algn="ctr"/>
            <a:r>
              <a:rPr lang="en-GB" sz="1400" dirty="0" smtClean="0"/>
              <a:t>Present baseline probably no 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axis and asked collimation to investigate alternative location for collimators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3521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Lay-out </a:t>
            </a:r>
            <a:r>
              <a:rPr lang="en-GB" smtClean="0"/>
              <a:t>drawing comments 5R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" y="716203"/>
            <a:ext cx="8296637" cy="25095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7856" y="3645024"/>
            <a:ext cx="7216144" cy="2591562"/>
          </a:xfrm>
          <a:prstGeom prst="rect">
            <a:avLst/>
          </a:prstGeom>
        </p:spPr>
      </p:pic>
      <p:sp>
        <p:nvSpPr>
          <p:cNvPr id="6" name="Up Arrow Callout 5"/>
          <p:cNvSpPr/>
          <p:nvPr/>
        </p:nvSpPr>
        <p:spPr>
          <a:xfrm>
            <a:off x="3742" y="2347910"/>
            <a:ext cx="3560146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Connection SC-link D2 to be updated when design is more advanced. Possible need to shift crab of 1 meter to the arc  </a:t>
            </a:r>
            <a:endParaRPr lang="en-GB" sz="1400" dirty="0"/>
          </a:p>
        </p:txBody>
      </p:sp>
      <p:sp>
        <p:nvSpPr>
          <p:cNvPr id="7" name="Up Arrow Callout 6"/>
          <p:cNvSpPr/>
          <p:nvPr/>
        </p:nvSpPr>
        <p:spPr>
          <a:xfrm>
            <a:off x="2483768" y="5780286"/>
            <a:ext cx="3816424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Shorten BBLR to total </a:t>
            </a:r>
            <a:r>
              <a:rPr lang="en-GB" sz="1400" dirty="0" err="1" smtClean="0"/>
              <a:t>mech</a:t>
            </a:r>
            <a:r>
              <a:rPr lang="en-GB" sz="1400" dirty="0" smtClean="0"/>
              <a:t> length of 5760 mm</a:t>
            </a:r>
            <a:endParaRPr lang="en-GB" sz="1400" dirty="0"/>
          </a:p>
        </p:txBody>
      </p:sp>
      <p:sp>
        <p:nvSpPr>
          <p:cNvPr id="8" name="Up Arrow Callout 7"/>
          <p:cNvSpPr/>
          <p:nvPr/>
        </p:nvSpPr>
        <p:spPr>
          <a:xfrm>
            <a:off x="3561217" y="2347910"/>
            <a:ext cx="1661525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New mask, displaced APWL and </a:t>
            </a:r>
            <a:r>
              <a:rPr lang="en-GB" sz="1400" smtClean="0"/>
              <a:t>BPTX </a:t>
            </a:r>
          </a:p>
          <a:p>
            <a:pPr algn="ctr"/>
            <a:r>
              <a:rPr lang="en-GB" sz="1000" smtClean="0"/>
              <a:t>(</a:t>
            </a:r>
            <a:r>
              <a:rPr lang="en-GB" sz="1000" dirty="0" smtClean="0"/>
              <a:t>location being optimized)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79230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Lay-out drawing comments </a:t>
            </a:r>
            <a:r>
              <a:rPr lang="en-GB" dirty="0" smtClean="0"/>
              <a:t>5R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44824"/>
            <a:ext cx="8161575" cy="2649474"/>
          </a:xfrm>
          <a:prstGeom prst="rect">
            <a:avLst/>
          </a:prstGeom>
        </p:spPr>
      </p:pic>
      <p:sp>
        <p:nvSpPr>
          <p:cNvPr id="5" name="Up Arrow Callout 4"/>
          <p:cNvSpPr/>
          <p:nvPr/>
        </p:nvSpPr>
        <p:spPr>
          <a:xfrm>
            <a:off x="5220072" y="3918234"/>
            <a:ext cx="2813653" cy="1152128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Zone could be modified wh</a:t>
            </a:r>
            <a:r>
              <a:rPr lang="en-GB" sz="1400" dirty="0"/>
              <a:t>e</a:t>
            </a:r>
            <a:r>
              <a:rPr lang="en-GB" sz="1400" dirty="0" smtClean="0"/>
              <a:t>n we will know more about QRL-QXL connection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55202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other lay-outs and time </a:t>
            </a:r>
            <a:r>
              <a:rPr lang="en-GB" dirty="0"/>
              <a:t>line</a:t>
            </a:r>
            <a:br>
              <a:rPr lang="en-GB" dirty="0"/>
            </a:br>
            <a:r>
              <a:rPr lang="en-GB" dirty="0"/>
              <a:t>Optics version 1.3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726605"/>
              </p:ext>
            </p:extLst>
          </p:nvPr>
        </p:nvGraphicFramePr>
        <p:xfrm>
          <a:off x="0" y="1397000"/>
          <a:ext cx="91440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7704"/>
                <a:gridCol w="4752528"/>
                <a:gridCol w="248376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Lay-out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 for approval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5R</a:t>
                      </a:r>
                      <a:r>
                        <a:rPr lang="en-GB" baseline="0" dirty="0" smtClean="0"/>
                        <a:t> and 5L 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Last discussion tomorrow in INT meeting then approval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04/11/2016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1R and 1L 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First discussion</a:t>
                      </a:r>
                      <a:r>
                        <a:rPr lang="en-GB" baseline="0" dirty="0" smtClean="0"/>
                        <a:t> next week at INT meeting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18/11/2016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7R</a:t>
                      </a:r>
                      <a:r>
                        <a:rPr lang="en-GB" baseline="0" dirty="0" smtClean="0"/>
                        <a:t> and 7L 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 be started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18/12/2016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2R and 2L</a:t>
                      </a:r>
                      <a:r>
                        <a:rPr lang="en-GB" baseline="0" dirty="0" smtClean="0"/>
                        <a:t> 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 be started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14/01/2017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6L</a:t>
                      </a:r>
                      <a:r>
                        <a:rPr lang="en-GB" baseline="0" dirty="0" smtClean="0"/>
                        <a:t> and 6R 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 be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28/01/2016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4R and</a:t>
                      </a:r>
                      <a:r>
                        <a:rPr lang="en-GB" baseline="0" dirty="0" smtClean="0"/>
                        <a:t> 4L 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 be started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28/04/2017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7R and 7L</a:t>
                      </a:r>
                      <a:r>
                        <a:rPr lang="en-GB" baseline="0" dirty="0" smtClean="0"/>
                        <a:t> 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 be started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June 2017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3R and 3L 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 be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June 2017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718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6629" y="836712"/>
            <a:ext cx="9036496" cy="54006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We are running a de-installation and installation tasks/budget exercise. We want to end it for end of January. After C&amp;S review we are going to ramp up in intensity. Please be responsive</a:t>
            </a:r>
          </a:p>
          <a:p>
            <a:r>
              <a:rPr lang="en-GB" dirty="0" smtClean="0"/>
              <a:t>Cabling: revision of cable needs. Please prepare your need estimation. We are not asking detailed list but we need to be sure that </a:t>
            </a:r>
          </a:p>
          <a:p>
            <a:pPr lvl="1"/>
            <a:r>
              <a:rPr lang="en-GB" dirty="0" smtClean="0"/>
              <a:t>We have a good evaluation in the hands of EN-EL</a:t>
            </a:r>
          </a:p>
          <a:p>
            <a:pPr lvl="1"/>
            <a:r>
              <a:rPr lang="en-GB" dirty="0" smtClean="0"/>
              <a:t>We are sure that cost wise have not been forgotten</a:t>
            </a:r>
          </a:p>
          <a:p>
            <a:pPr lvl="1"/>
            <a:r>
              <a:rPr lang="en-GB" dirty="0" smtClean="0"/>
              <a:t>We can optimise integration targeting also these costs</a:t>
            </a:r>
          </a:p>
          <a:p>
            <a:pPr lvl="1"/>
            <a:r>
              <a:rPr lang="en-GB" dirty="0" smtClean="0"/>
              <a:t>  we have the work in the de and installation sequence</a:t>
            </a:r>
          </a:p>
          <a:p>
            <a:r>
              <a:rPr lang="en-GB" dirty="0" smtClean="0"/>
              <a:t>WP with electronics racks: we need to have good view of needs. If the person coming normally to the integration meeting has not the full view (and this is normal) please give us a reference name to contact. We need information to allow you having the space required in terms of quantity and quality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704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collection of info via collaborative approach</a:t>
            </a:r>
          </a:p>
          <a:p>
            <a:r>
              <a:rPr lang="en-GB" dirty="0" smtClean="0"/>
              <a:t>What we have new in the lay-out</a:t>
            </a:r>
          </a:p>
          <a:p>
            <a:r>
              <a:rPr lang="en-GB" dirty="0" smtClean="0"/>
              <a:t>The lay-out in 5R</a:t>
            </a:r>
          </a:p>
          <a:p>
            <a:r>
              <a:rPr lang="en-GB" dirty="0" smtClean="0"/>
              <a:t>Status of the others lay-out</a:t>
            </a:r>
          </a:p>
          <a:p>
            <a:r>
              <a:rPr lang="en-GB" dirty="0" smtClean="0"/>
              <a:t>Lay-out timeline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327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Trying to improve comment collection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19200"/>
            <a:ext cx="8892480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Till now the large part of the information necessary to build lay-out were transferred orally, by mail, in small/medium meetings</a:t>
            </a:r>
          </a:p>
          <a:p>
            <a:r>
              <a:rPr lang="en-GB" dirty="0" smtClean="0"/>
              <a:t>The aim was to make the information available to more people in easier way and to record source of information</a:t>
            </a:r>
          </a:p>
          <a:p>
            <a:r>
              <a:rPr lang="en-GB" dirty="0" smtClean="0"/>
              <a:t>The target was a development collaborative effort in order to efficiently get to a level of definition ready to go through the standard HL-LHC/LHC quality approval in EDSM/CDD</a:t>
            </a:r>
          </a:p>
          <a:p>
            <a:r>
              <a:rPr lang="en-GB" dirty="0" smtClean="0"/>
              <a:t>Presently open to WP15 e-list (about 90 persons)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8502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50388"/>
          <a:stretch/>
        </p:blipFill>
        <p:spPr>
          <a:xfrm>
            <a:off x="0" y="1131413"/>
            <a:ext cx="9144000" cy="518374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-108520" y="3789040"/>
            <a:ext cx="1296144" cy="1584176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25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0205"/>
          <a:stretch/>
        </p:blipFill>
        <p:spPr>
          <a:xfrm>
            <a:off x="-3696" y="836712"/>
            <a:ext cx="9166076" cy="517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49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Lay-out modifications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25137"/>
              </p:ext>
            </p:extLst>
          </p:nvPr>
        </p:nvGraphicFramePr>
        <p:xfrm>
          <a:off x="97200" y="548680"/>
          <a:ext cx="9046800" cy="610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12"/>
                <a:gridCol w="706708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Exp</a:t>
                      </a:r>
                      <a:r>
                        <a:rPr lang="en-GB" baseline="0" dirty="0" smtClean="0"/>
                        <a:t>eriment side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New VAX unit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TAXS-Q1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Ion pump added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r>
                        <a:rPr lang="en-GB" baseline="0" dirty="0" smtClean="0"/>
                        <a:t> IP </a:t>
                      </a:r>
                      <a:r>
                        <a:rPr lang="en-GB" baseline="0" dirty="0" err="1" smtClean="0"/>
                        <a:t>extr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BPM</a:t>
                      </a:r>
                      <a:r>
                        <a:rPr lang="en-GB" baseline="0" dirty="0" smtClean="0"/>
                        <a:t> moved into the good measurement area, new (shorter) cold to warm transition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r>
                        <a:rPr lang="en-GB" baseline="0" dirty="0" smtClean="0"/>
                        <a:t> and 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Shorten of 40 mm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Q1-&gt;CP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Moved</a:t>
                      </a:r>
                      <a:r>
                        <a:rPr lang="en-GB" baseline="0" dirty="0" smtClean="0"/>
                        <a:t> to the IP because of the above mentioned </a:t>
                      </a:r>
                      <a:r>
                        <a:rPr lang="en-GB" baseline="0" dirty="0" err="1" smtClean="0"/>
                        <a:t>cryoassembly</a:t>
                      </a:r>
                      <a:r>
                        <a:rPr lang="en-GB" baseline="0" dirty="0" smtClean="0"/>
                        <a:t> modifications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r>
                        <a:rPr lang="en-GB" baseline="0" dirty="0" smtClean="0"/>
                        <a:t> to Q2a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BPM moved in good</a:t>
                      </a:r>
                      <a:r>
                        <a:rPr lang="en-GB" baseline="0" dirty="0" smtClean="0"/>
                        <a:t> measurement area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Q2a</a:t>
                      </a:r>
                      <a:r>
                        <a:rPr lang="en-GB" baseline="0" dirty="0" smtClean="0"/>
                        <a:t> and Q2b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distance dipole corrector to quad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BMQ</a:t>
                      </a:r>
                      <a:r>
                        <a:rPr lang="en-GB" baseline="0" dirty="0" smtClean="0"/>
                        <a:t> DFX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Moved from inside DFX</a:t>
                      </a:r>
                      <a:r>
                        <a:rPr lang="en-GB" baseline="0" dirty="0" smtClean="0"/>
                        <a:t> to warm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TAXN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New references for dimensions</a:t>
                      </a:r>
                      <a:r>
                        <a:rPr lang="en-GB" baseline="0" dirty="0" smtClean="0"/>
                        <a:t> on drawing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TAXN/D2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Revised</a:t>
                      </a:r>
                      <a:r>
                        <a:rPr lang="en-GB" baseline="0" dirty="0" smtClean="0"/>
                        <a:t> vacuum lay-out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Crab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from 4 modules to 2 modules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BPTX and APWL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moved in the area made</a:t>
                      </a:r>
                      <a:r>
                        <a:rPr lang="en-GB" baseline="0" dirty="0" smtClean="0"/>
                        <a:t> available by the crab above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Change from LQYY to LQYG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TCLMB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Mask</a:t>
                      </a:r>
                      <a:r>
                        <a:rPr lang="en-GB" baseline="0" dirty="0" smtClean="0"/>
                        <a:t> added in front of Q4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656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Lay-out modifications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609684"/>
              </p:ext>
            </p:extLst>
          </p:nvPr>
        </p:nvGraphicFramePr>
        <p:xfrm>
          <a:off x="97200" y="548680"/>
          <a:ext cx="9046800" cy="58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12"/>
                <a:gridCol w="706708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BBLR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Shorten because of need</a:t>
                      </a:r>
                      <a:r>
                        <a:rPr lang="en-GB" baseline="0" dirty="0" smtClean="0"/>
                        <a:t> of space for surrounding equipment (5760 mm vs. 6000 mm flange to flange)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Q4 and Q5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Now symmetric</a:t>
                      </a:r>
                      <a:r>
                        <a:rPr lang="en-GB" baseline="0" dirty="0" smtClean="0"/>
                        <a:t> respect to the IP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312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2" y="180000"/>
            <a:ext cx="9144000" cy="63940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800" y="332656"/>
            <a:ext cx="4968552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749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Lay-out drawing comments 5R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80728"/>
            <a:ext cx="9049122" cy="23840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3" y="3711578"/>
            <a:ext cx="4958687" cy="244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1986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12040</TotalTime>
  <Words>675</Words>
  <Application>Microsoft Office PowerPoint</Application>
  <PresentationFormat>On-screen Show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Wingdings</vt:lpstr>
      <vt:lpstr>Thème Office</vt:lpstr>
      <vt:lpstr>HL-LHC Lay-out Optics version 1.3</vt:lpstr>
      <vt:lpstr>Summary</vt:lpstr>
      <vt:lpstr>Trying to improve comment collection</vt:lpstr>
      <vt:lpstr>PowerPoint Presentation</vt:lpstr>
      <vt:lpstr>PowerPoint Presentation</vt:lpstr>
      <vt:lpstr>Lay-out modifications</vt:lpstr>
      <vt:lpstr>Lay-out modifications</vt:lpstr>
      <vt:lpstr>PowerPoint Presentation</vt:lpstr>
      <vt:lpstr>Lay-out drawing comments 5R</vt:lpstr>
      <vt:lpstr>Lay-out drawing comments 5R</vt:lpstr>
      <vt:lpstr>Lay-out drawing comments 5R</vt:lpstr>
      <vt:lpstr>Lay-out drawing comments 5R</vt:lpstr>
      <vt:lpstr>Status of other lay-outs and time line Optics version 1.3</vt:lpstr>
      <vt:lpstr>Digression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Fessia</cp:lastModifiedBy>
  <cp:revision>317</cp:revision>
  <cp:lastPrinted>2016-01-25T13:02:57Z</cp:lastPrinted>
  <dcterms:created xsi:type="dcterms:W3CDTF">2016-01-11T14:38:10Z</dcterms:created>
  <dcterms:modified xsi:type="dcterms:W3CDTF">2016-10-27T12:15:38Z</dcterms:modified>
</cp:coreProperties>
</file>