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63" r:id="rId2"/>
    <p:sldId id="387" r:id="rId3"/>
    <p:sldId id="337" r:id="rId4"/>
    <p:sldId id="388" r:id="rId5"/>
    <p:sldId id="390" r:id="rId6"/>
    <p:sldId id="391" r:id="rId7"/>
    <p:sldId id="412" r:id="rId8"/>
    <p:sldId id="394" r:id="rId9"/>
    <p:sldId id="406" r:id="rId10"/>
    <p:sldId id="395" r:id="rId11"/>
    <p:sldId id="392" r:id="rId12"/>
    <p:sldId id="398" r:id="rId13"/>
    <p:sldId id="396" r:id="rId14"/>
    <p:sldId id="397" r:id="rId15"/>
    <p:sldId id="399" r:id="rId16"/>
    <p:sldId id="401" r:id="rId17"/>
    <p:sldId id="402" r:id="rId18"/>
    <p:sldId id="413" r:id="rId19"/>
    <p:sldId id="405" r:id="rId20"/>
    <p:sldId id="411" r:id="rId21"/>
    <p:sldId id="404" r:id="rId22"/>
    <p:sldId id="408" r:id="rId23"/>
    <p:sldId id="409" r:id="rId24"/>
    <p:sldId id="410" r:id="rId25"/>
    <p:sldId id="400" r:id="rId26"/>
    <p:sldId id="393" r:id="rId2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25" d="100"/>
          <a:sy n="125" d="100"/>
        </p:scale>
        <p:origin x="1200" y="102"/>
      </p:cViewPr>
      <p:guideLst>
        <p:guide orient="horz" pos="4080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24/11/2016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0834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24/11/2016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04104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Paolo Ferracin</a:t>
            </a:r>
            <a:endParaRPr lang="en-US"/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7C60FFA-53AC-4C25-A11F-6CE9A3F21CCD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8932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2777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99287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23526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7540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it-IT" noProof="0" smtClean="0"/>
              <a:t>Paolo Ferracin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 marL="342900" indent="-342900">
              <a:buClr>
                <a:schemeClr val="bg2"/>
              </a:buClr>
              <a:buFont typeface="Arial" panose="020B0604020202020204" pitchFamily="34" charset="0"/>
              <a:buChar char="•"/>
              <a:defRPr/>
            </a:lvl1pPr>
            <a:lvl2pPr marL="742950" indent="-285750">
              <a:buClr>
                <a:schemeClr val="bg2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3pPr>
            <a:lvl4pPr marL="16002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4pPr>
            <a:lvl5pPr marL="20574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1" name="Image 7" descr="Logo-APO-LAR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30918" y="6263451"/>
            <a:ext cx="432770" cy="51510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 marL="457200" indent="-457200">
              <a:buClr>
                <a:schemeClr val="bg2"/>
              </a:buClr>
              <a:buFont typeface="Arial" panose="020B0604020202020204" pitchFamily="34" charset="0"/>
              <a:buChar char="•"/>
              <a:defRPr sz="2400"/>
            </a:lvl1pPr>
            <a:lvl2pPr marL="914400" indent="-457200">
              <a:buClr>
                <a:schemeClr val="bg2"/>
              </a:buClr>
              <a:buFont typeface="Arial" panose="020B0604020202020204" pitchFamily="34" charset="0"/>
              <a:buChar char="•"/>
              <a:defRPr sz="2000"/>
            </a:lvl2pPr>
            <a:lvl3pPr marL="12573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800"/>
            </a:lvl3pPr>
            <a:lvl4pPr marL="17145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4pPr>
            <a:lvl5pPr marL="21717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 marL="342900" indent="-342900">
              <a:buClr>
                <a:schemeClr val="bg2"/>
              </a:buClr>
              <a:buFont typeface="Arial" panose="020B0604020202020204" pitchFamily="34" charset="0"/>
              <a:buChar char="•"/>
              <a:defRPr sz="2400"/>
            </a:lvl1pPr>
            <a:lvl2pPr marL="800100" indent="-342900">
              <a:buClr>
                <a:schemeClr val="bg2"/>
              </a:buClr>
              <a:buFont typeface="Arial" panose="020B0604020202020204" pitchFamily="34" charset="0"/>
              <a:buChar char="•"/>
              <a:defRPr sz="2000"/>
            </a:lvl2pPr>
            <a:lvl3pPr marL="12001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800"/>
            </a:lvl3pPr>
            <a:lvl4pPr marL="16573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4pPr>
            <a:lvl5pPr marL="21145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4" name="Image 7" descr="Logo-APO-LAR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30918" y="6263451"/>
            <a:ext cx="432770" cy="51510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0" name="Image 7" descr="Logo-APO-LAR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30918" y="6263451"/>
            <a:ext cx="432770" cy="51510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it-IT" noProof="0" smtClean="0"/>
              <a:t>Paolo Ferracin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ZoneTexte 7"/>
          <p:cNvSpPr txBox="1"/>
          <p:nvPr userDrawn="1"/>
        </p:nvSpPr>
        <p:spPr>
          <a:xfrm>
            <a:off x="1463700" y="634925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900" dirty="0" smtClean="0"/>
              <a:t>logo</a:t>
            </a:r>
          </a:p>
          <a:p>
            <a:pPr algn="ctr"/>
            <a:r>
              <a:rPr lang="en-GB" sz="900" dirty="0" smtClean="0"/>
              <a:t>are</a:t>
            </a:r>
            <a:endParaRPr lang="en-GB" sz="900" dirty="0"/>
          </a:p>
        </p:txBody>
      </p:sp>
      <p:pic>
        <p:nvPicPr>
          <p:cNvPr id="9" name="Image 7" descr="Logo-APO-LAR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30918" y="6263451"/>
            <a:ext cx="432770" cy="51510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pic>
        <p:nvPicPr>
          <p:cNvPr id="13" name="Image 7" descr="Logo-APO-LAR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30918" y="6263451"/>
            <a:ext cx="432770" cy="51510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/>
              <a:t>Paolo Ferracin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13" name="Image 7" descr="Logo-APO-LARP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6822" y="6263451"/>
            <a:ext cx="432770" cy="51510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it-IT" noProof="0" smtClean="0"/>
              <a:t>Paolo Ferracin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emf"/><Relationship Id="rId5" Type="http://schemas.openxmlformats.org/officeDocument/2006/relationships/image" Target="../media/image40.png"/><Relationship Id="rId4" Type="http://schemas.openxmlformats.org/officeDocument/2006/relationships/image" Target="../media/image16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Results </a:t>
            </a:r>
            <a:r>
              <a:rPr lang="en-GB" dirty="0"/>
              <a:t>of MQXF tests in </a:t>
            </a:r>
            <a:r>
              <a:rPr lang="en-GB" dirty="0" smtClean="0"/>
              <a:t>SM18, FNAL, and BNL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293096"/>
            <a:ext cx="6480000" cy="1498104"/>
          </a:xfrm>
        </p:spPr>
        <p:txBody>
          <a:bodyPr>
            <a:normAutofit/>
          </a:bodyPr>
          <a:lstStyle/>
          <a:p>
            <a:r>
              <a:rPr lang="en-GB" dirty="0" smtClean="0"/>
              <a:t>Paolo Ferracin</a:t>
            </a:r>
          </a:p>
          <a:p>
            <a:r>
              <a:rPr lang="en-US" altLang="en-US" dirty="0" smtClean="0">
                <a:solidFill>
                  <a:schemeClr val="bg2"/>
                </a:solidFill>
              </a:rPr>
              <a:t>on </a:t>
            </a:r>
            <a:r>
              <a:rPr lang="en-US" altLang="en-US" dirty="0">
                <a:solidFill>
                  <a:schemeClr val="bg2"/>
                </a:solidFill>
              </a:rPr>
              <a:t>behalf of the MQXF collaboration</a:t>
            </a:r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5899149"/>
            <a:ext cx="6480000" cy="748513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GB" dirty="0" smtClean="0"/>
              <a:t>21</a:t>
            </a:r>
            <a:r>
              <a:rPr lang="en-GB" baseline="30000" dirty="0" smtClean="0"/>
              <a:t>st</a:t>
            </a:r>
            <a:r>
              <a:rPr lang="en-GB" dirty="0" smtClean="0"/>
              <a:t> HL-LHC </a:t>
            </a:r>
            <a:r>
              <a:rPr lang="en-GB" dirty="0"/>
              <a:t>Technical Coordination Committee (TCC) meeting </a:t>
            </a:r>
          </a:p>
          <a:p>
            <a:pPr>
              <a:defRPr/>
            </a:pPr>
            <a:r>
              <a:rPr lang="en-GB" dirty="0"/>
              <a:t>CERN</a:t>
            </a:r>
          </a:p>
          <a:p>
            <a:pPr>
              <a:defRPr/>
            </a:pPr>
            <a:r>
              <a:rPr lang="en-GB" dirty="0" smtClean="0"/>
              <a:t>24 </a:t>
            </a:r>
            <a:r>
              <a:rPr lang="en-GB" dirty="0" err="1" smtClean="0"/>
              <a:t>Novemeber</a:t>
            </a:r>
            <a:r>
              <a:rPr lang="en-GB" dirty="0" smtClean="0"/>
              <a:t>, </a:t>
            </a:r>
            <a:r>
              <a:rPr lang="en-GB" dirty="0"/>
              <a:t>2016</a:t>
            </a:r>
          </a:p>
          <a:p>
            <a:endParaRPr lang="en-GB" dirty="0"/>
          </a:p>
        </p:txBody>
      </p:sp>
      <p:pic>
        <p:nvPicPr>
          <p:cNvPr id="7" name="Image 6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2936" y="714400"/>
            <a:ext cx="1252234" cy="149046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23528" y="5949280"/>
            <a:ext cx="648072" cy="69838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16959"/>
          <a:stretch/>
        </p:blipFill>
        <p:spPr>
          <a:xfrm>
            <a:off x="3852000" y="1834137"/>
            <a:ext cx="4680000" cy="36770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MQXFS3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3527952" cy="4906963"/>
          </a:xfrm>
        </p:spPr>
        <p:txBody>
          <a:bodyPr>
            <a:normAutofit fontScale="92500" lnSpcReduction="20000"/>
          </a:bodyPr>
          <a:lstStyle/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Tested at CERN in October 2016 with </a:t>
            </a:r>
            <a:r>
              <a:rPr lang="en-GB" dirty="0"/>
              <a:t>coils </a:t>
            </a:r>
            <a:r>
              <a:rPr lang="en-GB" b="1" dirty="0">
                <a:solidFill>
                  <a:schemeClr val="bg2"/>
                </a:solidFill>
              </a:rPr>
              <a:t>105,106,107,7 </a:t>
            </a:r>
          </a:p>
          <a:p>
            <a:r>
              <a:rPr lang="en-GB" dirty="0"/>
              <a:t>Same </a:t>
            </a:r>
            <a:r>
              <a:rPr lang="en-GB" b="1" dirty="0">
                <a:solidFill>
                  <a:schemeClr val="bg2"/>
                </a:solidFill>
              </a:rPr>
              <a:t>azimuthal pre-load </a:t>
            </a:r>
            <a:r>
              <a:rPr lang="en-GB" dirty="0"/>
              <a:t>as MQXFS1b 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At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nominal in </a:t>
            </a:r>
            <a:r>
              <a:rPr lang="en-GB" b="1" dirty="0">
                <a:solidFill>
                  <a:schemeClr val="bg2"/>
                </a:solidFill>
              </a:rPr>
              <a:t>7 quenches</a:t>
            </a:r>
          </a:p>
          <a:p>
            <a:r>
              <a:rPr lang="fr-CH" dirty="0"/>
              <a:t>Most of </a:t>
            </a:r>
            <a:r>
              <a:rPr lang="fr-CH" dirty="0" err="1" smtClean="0"/>
              <a:t>quenches</a:t>
            </a:r>
            <a:r>
              <a:rPr lang="fr-CH" dirty="0" smtClean="0"/>
              <a:t> in </a:t>
            </a:r>
            <a:r>
              <a:rPr lang="fr-CH" dirty="0" err="1"/>
              <a:t>coil</a:t>
            </a:r>
            <a:r>
              <a:rPr lang="fr-CH" dirty="0"/>
              <a:t> </a:t>
            </a:r>
            <a:r>
              <a:rPr lang="fr-CH" dirty="0" smtClean="0"/>
              <a:t>105, ends of </a:t>
            </a:r>
            <a:r>
              <a:rPr lang="fr-CH" dirty="0"/>
              <a:t>the </a:t>
            </a:r>
            <a:r>
              <a:rPr lang="fr-CH" dirty="0" err="1"/>
              <a:t>inner</a:t>
            </a:r>
            <a:r>
              <a:rPr lang="fr-CH" dirty="0"/>
              <a:t> </a:t>
            </a:r>
            <a:r>
              <a:rPr lang="fr-CH" dirty="0" smtClean="0"/>
              <a:t>layer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Slower training than MQXFS1b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5945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MQXFS3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3311928" cy="4906963"/>
          </a:xfrm>
        </p:spPr>
        <p:txBody>
          <a:bodyPr/>
          <a:lstStyle/>
          <a:p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b="1" dirty="0" smtClean="0">
                <a:solidFill>
                  <a:schemeClr val="bg2"/>
                </a:solidFill>
              </a:rPr>
              <a:t>Detraining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after quench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19 </a:t>
            </a:r>
          </a:p>
          <a:p>
            <a:r>
              <a:rPr lang="en-GB" b="1" dirty="0" smtClean="0">
                <a:solidFill>
                  <a:schemeClr val="bg2"/>
                </a:solidFill>
              </a:rPr>
              <a:t>Plateau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coil 7, end region</a:t>
            </a:r>
          </a:p>
          <a:p>
            <a:pPr lvl="2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Same 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17470"/>
          <a:stretch/>
        </p:blipFill>
        <p:spPr>
          <a:xfrm>
            <a:off x="3852000" y="1822732"/>
            <a:ext cx="4680000" cy="369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4146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16740"/>
          <a:stretch/>
        </p:blipFill>
        <p:spPr>
          <a:xfrm>
            <a:off x="3852000" y="1835852"/>
            <a:ext cx="4680000" cy="36736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MQXFS3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3455944" cy="4906963"/>
          </a:xfrm>
        </p:spPr>
        <p:txBody>
          <a:bodyPr/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Ramp-rate quenches</a:t>
            </a:r>
          </a:p>
          <a:p>
            <a:pPr lvl="1"/>
            <a:r>
              <a:rPr lang="en-GB" b="1" dirty="0" smtClean="0">
                <a:solidFill>
                  <a:schemeClr val="bg2"/>
                </a:solidFill>
              </a:rPr>
              <a:t>Full recovery </a:t>
            </a:r>
            <a:r>
              <a:rPr lang="en-GB" dirty="0" smtClean="0"/>
              <a:t>to initial maximum current</a:t>
            </a:r>
          </a:p>
          <a:p>
            <a:pPr lvl="1"/>
            <a:r>
              <a:rPr lang="en-GB" dirty="0" smtClean="0"/>
              <a:t>Last 3 quenches in 105, straight section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08578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MQXFS3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3311928" cy="4906963"/>
          </a:xfrm>
        </p:spPr>
        <p:txBody>
          <a:bodyPr/>
          <a:lstStyle/>
          <a:p>
            <a:endParaRPr lang="en-GB" b="1" dirty="0" smtClean="0">
              <a:solidFill>
                <a:schemeClr val="bg2"/>
              </a:solidFill>
            </a:endParaRPr>
          </a:p>
          <a:p>
            <a:endParaRPr lang="en-GB" b="1" dirty="0">
              <a:solidFill>
                <a:schemeClr val="bg2"/>
              </a:solidFill>
            </a:endParaRPr>
          </a:p>
          <a:p>
            <a:endParaRPr lang="en-GB" b="1" dirty="0" smtClean="0">
              <a:solidFill>
                <a:schemeClr val="bg2"/>
              </a:solidFill>
            </a:endParaRPr>
          </a:p>
          <a:p>
            <a:r>
              <a:rPr lang="en-GB" b="1" dirty="0" smtClean="0">
                <a:solidFill>
                  <a:schemeClr val="bg2"/>
                </a:solidFill>
              </a:rPr>
              <a:t>Full </a:t>
            </a:r>
            <a:r>
              <a:rPr lang="en-GB" b="1" dirty="0">
                <a:solidFill>
                  <a:schemeClr val="bg2"/>
                </a:solidFill>
              </a:rPr>
              <a:t>recovery </a:t>
            </a:r>
            <a:r>
              <a:rPr lang="en-GB" dirty="0"/>
              <a:t>to initial maximum current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17470"/>
          <a:stretch/>
        </p:blipFill>
        <p:spPr>
          <a:xfrm>
            <a:off x="3852000" y="1822732"/>
            <a:ext cx="4680000" cy="369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7815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r="17470"/>
          <a:stretch/>
        </p:blipFill>
        <p:spPr>
          <a:xfrm>
            <a:off x="3852000" y="1822732"/>
            <a:ext cx="4680000" cy="36998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MQXFS3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3383936" cy="4906963"/>
          </a:xfrm>
        </p:spPr>
        <p:txBody>
          <a:bodyPr/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Again, </a:t>
            </a:r>
            <a:r>
              <a:rPr lang="en-GB" b="1" dirty="0" smtClean="0">
                <a:solidFill>
                  <a:schemeClr val="bg2"/>
                </a:solidFill>
              </a:rPr>
              <a:t>temperature margin</a:t>
            </a:r>
          </a:p>
          <a:p>
            <a:endParaRPr lang="en-GB" b="1" dirty="0" smtClean="0">
              <a:solidFill>
                <a:schemeClr val="bg2"/>
              </a:solidFill>
            </a:endParaRPr>
          </a:p>
          <a:p>
            <a:r>
              <a:rPr lang="en-GB" b="1" dirty="0" smtClean="0">
                <a:solidFill>
                  <a:schemeClr val="bg2"/>
                </a:solidFill>
              </a:rPr>
              <a:t>81%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</a:t>
            </a:r>
            <a:r>
              <a:rPr lang="en-GB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</a:t>
            </a:r>
            <a:r>
              <a:rPr lang="en-GB" i="1" baseline="-25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ss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at </a:t>
            </a:r>
            <a:r>
              <a:rPr lang="en-GB" b="1" dirty="0">
                <a:solidFill>
                  <a:schemeClr val="bg2"/>
                </a:solidFill>
              </a:rPr>
              <a:t>1.9 K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r>
              <a:rPr lang="en-GB" b="1" dirty="0" smtClean="0">
                <a:solidFill>
                  <a:schemeClr val="bg2"/>
                </a:solidFill>
              </a:rPr>
              <a:t>89%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</a:t>
            </a:r>
            <a:r>
              <a:rPr lang="en-GB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</a:t>
            </a:r>
            <a:r>
              <a:rPr lang="en-GB" i="1" baseline="-25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ss</a:t>
            </a:r>
            <a:r>
              <a:rPr lang="en-GB" i="1" baseline="-25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 </a:t>
            </a:r>
            <a:r>
              <a:rPr lang="en-GB" b="1" dirty="0">
                <a:solidFill>
                  <a:schemeClr val="bg2"/>
                </a:solidFill>
              </a:rPr>
              <a:t>4.5 K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66263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r="18245"/>
          <a:stretch/>
        </p:blipFill>
        <p:spPr>
          <a:xfrm>
            <a:off x="4261874" y="1124744"/>
            <a:ext cx="4882126" cy="3900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MQXFS1b vs. MQXFS3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19200"/>
            <a:ext cx="4176464" cy="4906963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chemeClr val="bg2"/>
                </a:solidFill>
              </a:rPr>
              <a:t>MQXFS1b</a:t>
            </a:r>
            <a:r>
              <a:rPr lang="en-GB" dirty="0" smtClean="0"/>
              <a:t> vs. </a:t>
            </a:r>
            <a:r>
              <a:rPr lang="en-GB" b="1" dirty="0" smtClean="0">
                <a:solidFill>
                  <a:schemeClr val="bg2"/>
                </a:solidFill>
              </a:rPr>
              <a:t>MQXFS3</a:t>
            </a: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Very </a:t>
            </a:r>
            <a:r>
              <a:rPr lang="en-GB" b="1" dirty="0" smtClean="0">
                <a:solidFill>
                  <a:schemeClr val="bg2"/>
                </a:solidFill>
              </a:rPr>
              <a:t>similar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axial and azimuthal </a:t>
            </a:r>
            <a:r>
              <a:rPr lang="en-GB" b="1" dirty="0" smtClean="0">
                <a:solidFill>
                  <a:schemeClr val="bg2"/>
                </a:solidFill>
              </a:rPr>
              <a:t>pre-load</a:t>
            </a:r>
          </a:p>
          <a:p>
            <a:pPr lvl="2"/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</a:t>
            </a:r>
            <a:r>
              <a:rPr lang="en-GB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rt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MQXFS1, same axial, +20 MPa azimuthal</a:t>
            </a:r>
          </a:p>
          <a:p>
            <a:pPr lvl="1"/>
            <a:r>
              <a:rPr lang="en-GB" b="1" dirty="0" smtClean="0">
                <a:solidFill>
                  <a:schemeClr val="bg2"/>
                </a:solidFill>
              </a:rPr>
              <a:t>Similar training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slope</a:t>
            </a:r>
          </a:p>
          <a:p>
            <a:pPr lvl="2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lthough at different current level</a:t>
            </a:r>
          </a:p>
          <a:p>
            <a:pPr lvl="3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…but 1b not virgin</a:t>
            </a:r>
          </a:p>
          <a:p>
            <a:pPr lvl="2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Slower than MQXFS1a</a:t>
            </a:r>
          </a:p>
          <a:p>
            <a:pPr lvl="1"/>
            <a:r>
              <a:rPr lang="en-GB" b="1" dirty="0" smtClean="0">
                <a:solidFill>
                  <a:schemeClr val="bg2"/>
                </a:solidFill>
              </a:rPr>
              <a:t>Similar quench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locations</a:t>
            </a:r>
          </a:p>
          <a:p>
            <a:pPr lvl="2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nd region, I3I4 segment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412" t="14374" r="51799" b="11917"/>
          <a:stretch/>
        </p:blipFill>
        <p:spPr>
          <a:xfrm>
            <a:off x="4355976" y="4893890"/>
            <a:ext cx="2120889" cy="16314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81" b="13879"/>
          <a:stretch/>
        </p:blipFill>
        <p:spPr>
          <a:xfrm>
            <a:off x="6570967" y="5085503"/>
            <a:ext cx="2015624" cy="1155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74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Plans for MQXFS1 and MQXFS3 (I)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3367052"/>
          </a:xfrm>
        </p:spPr>
        <p:txBody>
          <a:bodyPr>
            <a:normAutofit fontScale="85000" lnSpcReduction="10000"/>
          </a:bodyPr>
          <a:lstStyle/>
          <a:p>
            <a:r>
              <a:rPr lang="en-GB" b="1" dirty="0" smtClean="0">
                <a:solidFill>
                  <a:schemeClr val="bg2"/>
                </a:solidFill>
              </a:rPr>
              <a:t>Analysis</a:t>
            </a:r>
            <a:r>
              <a:rPr lang="en-GB" dirty="0" smtClean="0"/>
              <a:t> in progress</a:t>
            </a:r>
          </a:p>
          <a:p>
            <a:pPr lvl="1"/>
            <a:r>
              <a:rPr lang="en-GB" dirty="0" smtClean="0"/>
              <a:t>More detailed analysis with </a:t>
            </a:r>
            <a:r>
              <a:rPr lang="en-GB" b="1" dirty="0" smtClean="0">
                <a:solidFill>
                  <a:schemeClr val="bg2"/>
                </a:solidFill>
              </a:rPr>
              <a:t>quench antenna </a:t>
            </a:r>
            <a:r>
              <a:rPr lang="en-GB" dirty="0" smtClean="0"/>
              <a:t>in MQXFS1b</a:t>
            </a:r>
          </a:p>
          <a:p>
            <a:pPr lvl="2"/>
            <a:r>
              <a:rPr lang="en-GB" dirty="0" smtClean="0"/>
              <a:t>Adjusted quench antenna to pinpoint quench locations</a:t>
            </a:r>
          </a:p>
          <a:p>
            <a:pPr lvl="1"/>
            <a:r>
              <a:rPr lang="en-GB" dirty="0" smtClean="0"/>
              <a:t>Comparison of </a:t>
            </a:r>
            <a:r>
              <a:rPr lang="en-GB" b="1" dirty="0" smtClean="0">
                <a:solidFill>
                  <a:schemeClr val="bg2"/>
                </a:solidFill>
              </a:rPr>
              <a:t>HQ03 and MQXF </a:t>
            </a:r>
            <a:r>
              <a:rPr lang="en-GB" dirty="0" smtClean="0"/>
              <a:t>pre-loading levels</a:t>
            </a:r>
          </a:p>
          <a:p>
            <a:pPr lvl="2"/>
            <a:r>
              <a:rPr lang="en-GB" b="1" dirty="0" smtClean="0">
                <a:solidFill>
                  <a:schemeClr val="bg2"/>
                </a:solidFill>
              </a:rPr>
              <a:t>Strain gauges </a:t>
            </a:r>
            <a:r>
              <a:rPr lang="en-GB" dirty="0" smtClean="0"/>
              <a:t>measurements</a:t>
            </a:r>
          </a:p>
          <a:p>
            <a:pPr lvl="3"/>
            <a:r>
              <a:rPr lang="en-GB" dirty="0" smtClean="0"/>
              <a:t>Pole strain plateau levels</a:t>
            </a:r>
          </a:p>
          <a:p>
            <a:pPr lvl="2"/>
            <a:r>
              <a:rPr lang="en-GB" b="1" dirty="0" smtClean="0">
                <a:solidFill>
                  <a:schemeClr val="bg2"/>
                </a:solidFill>
              </a:rPr>
              <a:t>Finite element model</a:t>
            </a:r>
          </a:p>
          <a:p>
            <a:pPr lvl="3"/>
            <a:r>
              <a:rPr lang="en-GB" dirty="0" smtClean="0"/>
              <a:t>Ratio between axial load and </a:t>
            </a:r>
            <a:r>
              <a:rPr lang="en-GB" dirty="0" err="1" smtClean="0"/>
              <a:t>e.m</a:t>
            </a:r>
            <a:r>
              <a:rPr lang="en-GB" dirty="0" smtClean="0"/>
              <a:t>. forces</a:t>
            </a:r>
          </a:p>
          <a:p>
            <a:pPr lvl="3"/>
            <a:r>
              <a:rPr lang="en-GB" dirty="0" smtClean="0"/>
              <a:t>Contact pressure between coil and end parts</a:t>
            </a:r>
          </a:p>
          <a:p>
            <a:pPr lvl="3"/>
            <a:r>
              <a:rPr lang="en-GB" dirty="0" smtClean="0"/>
              <a:t>Model of the LE</a:t>
            </a:r>
          </a:p>
          <a:p>
            <a:pPr lvl="1"/>
            <a:r>
              <a:rPr lang="en-GB" dirty="0" smtClean="0"/>
              <a:t>Check for differences between MQXFS1a/1b/3a</a:t>
            </a:r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47817"/>
          <a:stretch/>
        </p:blipFill>
        <p:spPr>
          <a:xfrm>
            <a:off x="827584" y="4577351"/>
            <a:ext cx="7560840" cy="1587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91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Plans </a:t>
            </a:r>
            <a:r>
              <a:rPr lang="en-GB" dirty="0"/>
              <a:t>for MQXFS1 and </a:t>
            </a:r>
            <a:r>
              <a:rPr lang="en-GB" dirty="0" smtClean="0"/>
              <a:t>MQXFS3 (II)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>
                <a:solidFill>
                  <a:schemeClr val="bg2"/>
                </a:solidFill>
              </a:rPr>
              <a:t>MQXFS3b</a:t>
            </a:r>
          </a:p>
          <a:p>
            <a:pPr lvl="2"/>
            <a:r>
              <a:rPr lang="en-GB" dirty="0" smtClean="0"/>
              <a:t>Retest with </a:t>
            </a:r>
            <a:r>
              <a:rPr lang="en-GB" b="1" dirty="0" smtClean="0">
                <a:solidFill>
                  <a:schemeClr val="bg2"/>
                </a:solidFill>
              </a:rPr>
              <a:t>axial pre-load increased</a:t>
            </a:r>
          </a:p>
          <a:p>
            <a:pPr lvl="3"/>
            <a:r>
              <a:rPr lang="en-GB" dirty="0" smtClean="0"/>
              <a:t>Pre-load increased by about a factor two at cold</a:t>
            </a:r>
          </a:p>
          <a:p>
            <a:pPr lvl="4"/>
            <a:r>
              <a:rPr lang="en-GB" dirty="0" smtClean="0"/>
              <a:t>No need of disassembly</a:t>
            </a:r>
          </a:p>
          <a:p>
            <a:pPr lvl="2"/>
            <a:r>
              <a:rPr lang="en-GB" dirty="0" smtClean="0"/>
              <a:t>Insertion of a </a:t>
            </a:r>
            <a:r>
              <a:rPr lang="en-GB" b="1" dirty="0" smtClean="0">
                <a:solidFill>
                  <a:schemeClr val="bg2"/>
                </a:solidFill>
              </a:rPr>
              <a:t>new quench antenna </a:t>
            </a:r>
            <a:r>
              <a:rPr lang="en-GB" dirty="0" smtClean="0"/>
              <a:t>with 40 mm long coils</a:t>
            </a:r>
          </a:p>
          <a:p>
            <a:pPr lvl="2"/>
            <a:r>
              <a:rPr lang="en-GB" dirty="0" smtClean="0"/>
              <a:t>Test expected in December 2016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664" y="3573016"/>
            <a:ext cx="3672408" cy="24472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2" t="27290" r="41398" b="28552"/>
          <a:stretch/>
        </p:blipFill>
        <p:spPr>
          <a:xfrm>
            <a:off x="370032" y="3573016"/>
            <a:ext cx="3960000" cy="200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0545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previous similar </a:t>
            </a:r>
            <a:r>
              <a:rPr lang="en-GB" dirty="0" smtClean="0"/>
              <a:t>case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From </a:t>
            </a:r>
            <a:r>
              <a:rPr lang="en-GB" b="1" dirty="0" smtClean="0">
                <a:solidFill>
                  <a:schemeClr val="bg2"/>
                </a:solidFill>
              </a:rPr>
              <a:t>HD1</a:t>
            </a:r>
            <a:r>
              <a:rPr lang="en-GB" dirty="0" smtClean="0"/>
              <a:t> to </a:t>
            </a:r>
            <a:r>
              <a:rPr lang="en-GB" b="1" dirty="0" smtClean="0">
                <a:solidFill>
                  <a:schemeClr val="bg2"/>
                </a:solidFill>
              </a:rPr>
              <a:t>HD1b</a:t>
            </a:r>
            <a:r>
              <a:rPr lang="en-GB" dirty="0" smtClean="0"/>
              <a:t>, improved axial loading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3" t="2463" r="17496" b="3748"/>
          <a:stretch>
            <a:fillRect/>
          </a:stretch>
        </p:blipFill>
        <p:spPr bwMode="auto">
          <a:xfrm>
            <a:off x="123056" y="2234654"/>
            <a:ext cx="4953000" cy="393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 descr="hd1-pic-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52120" y="2129581"/>
            <a:ext cx="2653914" cy="194749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8" name="Group 11"/>
          <p:cNvGrpSpPr>
            <a:grpSpLocks/>
          </p:cNvGrpSpPr>
          <p:nvPr/>
        </p:nvGrpSpPr>
        <p:grpSpPr bwMode="auto">
          <a:xfrm>
            <a:off x="5652120" y="4164719"/>
            <a:ext cx="2653914" cy="2241187"/>
            <a:chOff x="240" y="905"/>
            <a:chExt cx="3408" cy="2878"/>
          </a:xfrm>
        </p:grpSpPr>
        <p:pic>
          <p:nvPicPr>
            <p:cNvPr id="9" name="Picture 7" descr="axia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796" t="19591" r="14845" b="28947"/>
            <a:stretch>
              <a:fillRect/>
            </a:stretch>
          </p:blipFill>
          <p:spPr bwMode="auto">
            <a:xfrm>
              <a:off x="240" y="1728"/>
              <a:ext cx="3408" cy="20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10" descr="RE_LE_top_color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905"/>
              <a:ext cx="3408" cy="8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13893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Plans </a:t>
            </a:r>
            <a:r>
              <a:rPr lang="en-GB" dirty="0"/>
              <a:t>for MQXFS1 and MQXFS3 (</a:t>
            </a:r>
            <a:r>
              <a:rPr lang="en-GB" dirty="0" smtClean="0"/>
              <a:t>III)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8280480" cy="2330657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 smtClean="0">
                <a:solidFill>
                  <a:schemeClr val="bg2"/>
                </a:solidFill>
              </a:rPr>
              <a:t>MQXFS3c</a:t>
            </a:r>
          </a:p>
          <a:p>
            <a:pPr lvl="1"/>
            <a:r>
              <a:rPr lang="en-GB" dirty="0" smtClean="0"/>
              <a:t>Full disassembly and coil visual inspection</a:t>
            </a:r>
          </a:p>
          <a:p>
            <a:pPr lvl="1"/>
            <a:r>
              <a:rPr lang="en-GB" dirty="0" smtClean="0"/>
              <a:t>Reassembly and re-loading with higher azimuthal pre-stress</a:t>
            </a:r>
          </a:p>
          <a:p>
            <a:pPr lvl="2"/>
            <a:r>
              <a:rPr lang="en-GB" dirty="0" smtClean="0"/>
              <a:t>Depending on 3b test and visual inspection</a:t>
            </a:r>
          </a:p>
          <a:p>
            <a:r>
              <a:rPr lang="en-GB" b="1" dirty="0" smtClean="0">
                <a:solidFill>
                  <a:schemeClr val="bg2"/>
                </a:solidFill>
              </a:rPr>
              <a:t>MQXFS1c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(c</a:t>
            </a:r>
            <a:r>
              <a:rPr lang="en-GB" dirty="0" smtClean="0"/>
              <a:t>urrently stainless steel shell test)</a:t>
            </a:r>
            <a:endParaRPr lang="en-GB" b="1" dirty="0" smtClean="0">
              <a:solidFill>
                <a:schemeClr val="bg2"/>
              </a:solidFill>
            </a:endParaRPr>
          </a:p>
          <a:p>
            <a:pPr lvl="1"/>
            <a:r>
              <a:rPr lang="en-GB" dirty="0" smtClean="0"/>
              <a:t>Increase of axial pre-load under consideration</a:t>
            </a:r>
            <a:endParaRPr lang="en-GB" b="1" dirty="0" smtClean="0">
              <a:solidFill>
                <a:schemeClr val="bg2"/>
              </a:solidFill>
            </a:endParaRPr>
          </a:p>
          <a:p>
            <a:pPr lvl="1"/>
            <a:endParaRPr lang="en-GB" b="1" dirty="0">
              <a:solidFill>
                <a:schemeClr val="bg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3429000"/>
            <a:ext cx="4536504" cy="3022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768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dirty="0" smtClean="0"/>
              <a:t>Acknowledgments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181600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en-GB" altLang="en-US" dirty="0" smtClean="0">
                <a:solidFill>
                  <a:schemeClr val="bg2"/>
                </a:solidFill>
                <a:sym typeface="Symbol"/>
              </a:rPr>
              <a:t>CERN</a:t>
            </a:r>
          </a:p>
          <a:p>
            <a:pPr lvl="1">
              <a:defRPr/>
            </a:pPr>
            <a:r>
              <a:rPr lang="en-GB" altLang="en-US" dirty="0">
                <a:sym typeface="Symbol"/>
              </a:rPr>
              <a:t>A. Ballarino, H. Bajas, M. Bajko, B. Bordini, J.C. Perez, S. Izquierdo Bermudez, P. Fessia, </a:t>
            </a:r>
            <a:r>
              <a:rPr lang="en-GB" altLang="en-US" dirty="0" smtClean="0">
                <a:sym typeface="Symbol"/>
              </a:rPr>
              <a:t>C. Fichera, P</a:t>
            </a:r>
            <a:r>
              <a:rPr lang="en-GB" altLang="en-US" dirty="0">
                <a:sym typeface="Symbol"/>
              </a:rPr>
              <a:t>. Grosclaude, M. Guinchard, </a:t>
            </a:r>
            <a:r>
              <a:rPr lang="en-GB" altLang="en-US" dirty="0" smtClean="0">
                <a:sym typeface="Symbol"/>
              </a:rPr>
              <a:t>P. Hagen, F</a:t>
            </a:r>
            <a:r>
              <a:rPr lang="en-GB" altLang="en-US" dirty="0">
                <a:sym typeface="Symbol"/>
              </a:rPr>
              <a:t>. Lackner, </a:t>
            </a:r>
            <a:r>
              <a:rPr lang="en-GB" altLang="en-US" dirty="0" smtClean="0">
                <a:sym typeface="Symbol"/>
              </a:rPr>
              <a:t>H</a:t>
            </a:r>
            <a:r>
              <a:rPr lang="en-GB" altLang="en-US" dirty="0">
                <a:sym typeface="Symbol"/>
              </a:rPr>
              <a:t>. Prin, </a:t>
            </a:r>
            <a:r>
              <a:rPr lang="en-GB" altLang="en-US" dirty="0" smtClean="0">
                <a:sym typeface="Symbol"/>
              </a:rPr>
              <a:t>E</a:t>
            </a:r>
            <a:r>
              <a:rPr lang="en-GB" altLang="en-US" dirty="0">
                <a:sym typeface="Symbol"/>
              </a:rPr>
              <a:t>. Rochepault, S. Sequeira Tavares, E. </a:t>
            </a:r>
            <a:r>
              <a:rPr lang="en-GB" altLang="en-US" dirty="0" smtClean="0">
                <a:sym typeface="Symbol"/>
              </a:rPr>
              <a:t>Todesco, G. Vallone</a:t>
            </a:r>
          </a:p>
          <a:p>
            <a:pPr>
              <a:defRPr/>
            </a:pPr>
            <a:r>
              <a:rPr lang="en-GB" altLang="en-US" dirty="0" smtClean="0">
                <a:solidFill>
                  <a:schemeClr val="bg2"/>
                </a:solidFill>
                <a:sym typeface="Symbol"/>
              </a:rPr>
              <a:t>BNL</a:t>
            </a:r>
          </a:p>
          <a:p>
            <a:pPr lvl="1">
              <a:defRPr/>
            </a:pPr>
            <a:r>
              <a:rPr lang="en-US" dirty="0"/>
              <a:t>M. Anerella, A. Ghosh, </a:t>
            </a:r>
            <a:r>
              <a:rPr lang="en-US" dirty="0" smtClean="0"/>
              <a:t>J. </a:t>
            </a:r>
            <a:r>
              <a:rPr lang="en-US" dirty="0" err="1" smtClean="0"/>
              <a:t>Muratore</a:t>
            </a:r>
            <a:r>
              <a:rPr lang="en-US" dirty="0" smtClean="0"/>
              <a:t>, J</a:t>
            </a:r>
            <a:r>
              <a:rPr lang="en-US" dirty="0"/>
              <a:t>. Schmalzle, P. Wanderer </a:t>
            </a:r>
            <a:endParaRPr lang="en-GB" altLang="en-US" dirty="0" smtClean="0">
              <a:solidFill>
                <a:srgbClr val="FF0000"/>
              </a:solidFill>
              <a:sym typeface="Symbol"/>
            </a:endParaRPr>
          </a:p>
          <a:p>
            <a:pPr>
              <a:defRPr/>
            </a:pPr>
            <a:r>
              <a:rPr lang="en-GB" altLang="en-US" dirty="0" smtClean="0">
                <a:solidFill>
                  <a:schemeClr val="bg2"/>
                </a:solidFill>
                <a:sym typeface="Symbol"/>
              </a:rPr>
              <a:t>FNAL</a:t>
            </a:r>
          </a:p>
          <a:p>
            <a:pPr lvl="1">
              <a:defRPr/>
            </a:pPr>
            <a:r>
              <a:rPr lang="en-GB" altLang="en-US" dirty="0">
                <a:sym typeface="Symbol"/>
              </a:rPr>
              <a:t>G. Ambrosio, R. Bossert, G. Chlachidze, L. Cooley, E. Holik, </a:t>
            </a:r>
            <a:r>
              <a:rPr lang="en-GB" altLang="en-US" dirty="0" smtClean="0">
                <a:sym typeface="Symbol"/>
              </a:rPr>
              <a:t>S</a:t>
            </a:r>
            <a:r>
              <a:rPr lang="en-GB" altLang="en-US" dirty="0">
                <a:sym typeface="Symbol"/>
              </a:rPr>
              <a:t>. Krave, F. Nobrega, I. </a:t>
            </a:r>
            <a:r>
              <a:rPr lang="en-GB" altLang="en-US" dirty="0" err="1">
                <a:sym typeface="Symbol"/>
              </a:rPr>
              <a:t>Novitsky</a:t>
            </a:r>
            <a:r>
              <a:rPr lang="en-GB" altLang="en-US" dirty="0">
                <a:sym typeface="Symbol"/>
              </a:rPr>
              <a:t>, </a:t>
            </a:r>
            <a:r>
              <a:rPr lang="en-GB" altLang="en-US" dirty="0" smtClean="0">
                <a:sym typeface="Symbol"/>
              </a:rPr>
              <a:t>S. </a:t>
            </a:r>
            <a:r>
              <a:rPr lang="en-GB" altLang="en-US" dirty="0" err="1" smtClean="0">
                <a:sym typeface="Symbol"/>
              </a:rPr>
              <a:t>Stoynev</a:t>
            </a:r>
            <a:r>
              <a:rPr lang="en-GB" altLang="en-US" dirty="0" smtClean="0">
                <a:sym typeface="Symbol"/>
              </a:rPr>
              <a:t>, T. Strauss, M</a:t>
            </a:r>
            <a:r>
              <a:rPr lang="en-GB" altLang="en-US" dirty="0">
                <a:sym typeface="Symbol"/>
              </a:rPr>
              <a:t>. </a:t>
            </a:r>
            <a:r>
              <a:rPr lang="en-GB" altLang="en-US" dirty="0" smtClean="0">
                <a:sym typeface="Symbol"/>
              </a:rPr>
              <a:t>Yu, </a:t>
            </a:r>
          </a:p>
          <a:p>
            <a:pPr>
              <a:defRPr/>
            </a:pPr>
            <a:r>
              <a:rPr lang="en-GB" altLang="en-US" dirty="0" smtClean="0">
                <a:solidFill>
                  <a:schemeClr val="bg2"/>
                </a:solidFill>
                <a:sym typeface="Symbol"/>
              </a:rPr>
              <a:t>LBNL</a:t>
            </a:r>
          </a:p>
          <a:p>
            <a:pPr lvl="1">
              <a:defRPr/>
            </a:pPr>
            <a:r>
              <a:rPr lang="en-US" dirty="0"/>
              <a:t>D. Cheng, D.R. Dietderich, </a:t>
            </a:r>
            <a:r>
              <a:rPr lang="en-US" dirty="0" smtClean="0"/>
              <a:t>R</a:t>
            </a:r>
            <a:r>
              <a:rPr lang="en-US" dirty="0"/>
              <a:t>. </a:t>
            </a:r>
            <a:r>
              <a:rPr lang="en-US" dirty="0" err="1"/>
              <a:t>Hafalia</a:t>
            </a:r>
            <a:r>
              <a:rPr lang="en-US" dirty="0"/>
              <a:t>, M. Marchevsky, H. Pan, </a:t>
            </a:r>
            <a:r>
              <a:rPr lang="en-US" dirty="0" smtClean="0"/>
              <a:t>I. Pong, E. </a:t>
            </a:r>
            <a:r>
              <a:rPr lang="en-US" dirty="0" err="1" smtClean="0"/>
              <a:t>Ravaioli</a:t>
            </a:r>
            <a:r>
              <a:rPr lang="en-US" dirty="0" smtClean="0"/>
              <a:t>, G</a:t>
            </a:r>
            <a:r>
              <a:rPr lang="en-US" dirty="0"/>
              <a:t>. Sabbi, X. Wang </a:t>
            </a:r>
            <a:endParaRPr lang="en-US" dirty="0" smtClean="0"/>
          </a:p>
          <a:p>
            <a:pPr>
              <a:defRPr/>
            </a:pPr>
            <a:r>
              <a:rPr lang="en-US" altLang="en-US" dirty="0" smtClean="0">
                <a:solidFill>
                  <a:schemeClr val="bg2"/>
                </a:solidFill>
                <a:sym typeface="Symbol"/>
              </a:rPr>
              <a:t>CEA </a:t>
            </a:r>
            <a:r>
              <a:rPr lang="en-US" altLang="en-US" dirty="0" err="1" smtClean="0">
                <a:solidFill>
                  <a:schemeClr val="bg2"/>
                </a:solidFill>
                <a:sym typeface="Symbol"/>
              </a:rPr>
              <a:t>Saclay</a:t>
            </a:r>
            <a:endParaRPr lang="en-US" altLang="en-US" dirty="0" smtClean="0">
              <a:solidFill>
                <a:schemeClr val="bg2"/>
              </a:solidFill>
              <a:sym typeface="Symbol"/>
            </a:endParaRPr>
          </a:p>
          <a:p>
            <a:pPr lvl="1">
              <a:defRPr/>
            </a:pPr>
            <a:r>
              <a:rPr lang="en-US" dirty="0"/>
              <a:t>H. Felice</a:t>
            </a:r>
            <a:endParaRPr lang="en-GB" altLang="en-US" dirty="0" smtClean="0">
              <a:solidFill>
                <a:srgbClr val="FF0000"/>
              </a:solidFill>
              <a:sym typeface="Symbol"/>
            </a:endParaRPr>
          </a:p>
          <a:p>
            <a:pPr>
              <a:defRPr/>
            </a:pPr>
            <a:r>
              <a:rPr lang="en-US" altLang="en-US" dirty="0" smtClean="0">
                <a:solidFill>
                  <a:schemeClr val="bg2"/>
                </a:solidFill>
                <a:sym typeface="Symbol"/>
              </a:rPr>
              <a:t>LASA</a:t>
            </a:r>
          </a:p>
          <a:p>
            <a:pPr lvl="1">
              <a:defRPr/>
            </a:pPr>
            <a:r>
              <a:rPr lang="it-IT" dirty="0"/>
              <a:t>V. Marinozzi, M. Sorbi </a:t>
            </a:r>
            <a:endParaRPr lang="it-IT" dirty="0" smtClean="0"/>
          </a:p>
          <a:p>
            <a:pPr>
              <a:defRPr/>
            </a:pPr>
            <a:r>
              <a:rPr lang="it-IT" altLang="en-US" dirty="0" smtClean="0">
                <a:solidFill>
                  <a:schemeClr val="bg2"/>
                </a:solidFill>
                <a:sym typeface="Symbol"/>
              </a:rPr>
              <a:t>Tampere Univerisity of Technology</a:t>
            </a:r>
          </a:p>
          <a:p>
            <a:pPr lvl="1">
              <a:defRPr/>
            </a:pPr>
            <a:r>
              <a:rPr lang="it-IT" altLang="en-US" dirty="0" smtClean="0">
                <a:sym typeface="Symbol"/>
              </a:rPr>
              <a:t>T. Salmi</a:t>
            </a:r>
            <a:endParaRPr lang="en-GB" altLang="en-US" dirty="0" smtClean="0">
              <a:sym typeface="Symbo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Paolo Ferracin</a:t>
            </a:r>
            <a:endParaRPr lang="en-US"/>
          </a:p>
        </p:txBody>
      </p:sp>
      <p:sp>
        <p:nvSpPr>
          <p:cNvPr id="1024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A10029C-EB96-43D0-B9BE-8E7F82048809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/>
          </a:p>
        </p:txBody>
      </p:sp>
    </p:spTree>
    <p:extLst>
      <p:ext uri="{BB962C8B-B14F-4D97-AF65-F5344CB8AC3E}">
        <p14:creationId xmlns:p14="http://schemas.microsoft.com/office/powerpoint/2010/main" val="167671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Field quality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5459187" cy="2929879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Good agreement with expected on saturation, allowed harmonics and persistent currents.</a:t>
            </a:r>
          </a:p>
          <a:p>
            <a:r>
              <a:rPr lang="en-GB" dirty="0"/>
              <a:t>The dominant source of field errors is the </a:t>
            </a:r>
            <a:r>
              <a:rPr lang="en-GB" b="1" dirty="0">
                <a:solidFill>
                  <a:schemeClr val="bg2"/>
                </a:solidFill>
              </a:rPr>
              <a:t>coil geometry </a:t>
            </a:r>
            <a:r>
              <a:rPr lang="en-GB" dirty="0"/>
              <a:t>and its initial assembly in the collared </a:t>
            </a:r>
            <a:r>
              <a:rPr lang="en-GB" dirty="0" smtClean="0"/>
              <a:t>coil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b="1" dirty="0" smtClean="0">
                <a:solidFill>
                  <a:schemeClr val="bg2"/>
                </a:solidFill>
                <a:sym typeface="Wingdings" panose="05000000000000000000" pitchFamily="2" charset="2"/>
              </a:rPr>
              <a:t>coil shimming</a:t>
            </a:r>
            <a:endParaRPr lang="en-GB" b="1" dirty="0">
              <a:solidFill>
                <a:schemeClr val="bg2"/>
              </a:solidFill>
            </a:endParaRPr>
          </a:p>
          <a:p>
            <a:r>
              <a:rPr lang="en-GB" b="1" dirty="0">
                <a:solidFill>
                  <a:schemeClr val="bg2"/>
                </a:solidFill>
              </a:rPr>
              <a:t>Magnetic shimming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Demonstrated the capability to correct 3 units of b</a:t>
            </a:r>
            <a:r>
              <a:rPr lang="en-GB" baseline="-25000" dirty="0"/>
              <a:t>3</a:t>
            </a:r>
            <a:r>
              <a:rPr lang="en-GB" dirty="0"/>
              <a:t> and a</a:t>
            </a:r>
            <a:r>
              <a:rPr lang="en-GB" baseline="-25000" dirty="0"/>
              <a:t>3</a:t>
            </a:r>
            <a:r>
              <a:rPr lang="en-GB" dirty="0"/>
              <a:t> in MQXFS1b</a:t>
            </a:r>
          </a:p>
          <a:p>
            <a:r>
              <a:rPr lang="en-GB" dirty="0"/>
              <a:t>Successfully corrected 3 units of b</a:t>
            </a:r>
            <a:r>
              <a:rPr lang="en-GB" baseline="-25000" dirty="0"/>
              <a:t>4</a:t>
            </a:r>
            <a:r>
              <a:rPr lang="en-GB" dirty="0"/>
              <a:t> in MQXFS3a.</a:t>
            </a:r>
          </a:p>
          <a:p>
            <a:r>
              <a:rPr lang="en-GB" dirty="0" smtClean="0"/>
              <a:t>Still work to do on </a:t>
            </a:r>
            <a:r>
              <a:rPr lang="en-GB" b="1" dirty="0" smtClean="0">
                <a:solidFill>
                  <a:schemeClr val="bg2"/>
                </a:solidFill>
              </a:rPr>
              <a:t>a</a:t>
            </a:r>
            <a:r>
              <a:rPr lang="en-GB" b="1" baseline="-25000" dirty="0" smtClean="0">
                <a:solidFill>
                  <a:schemeClr val="bg2"/>
                </a:solidFill>
              </a:rPr>
              <a:t>4</a:t>
            </a:r>
            <a:r>
              <a:rPr lang="en-GB" dirty="0" smtClean="0"/>
              <a:t> and </a:t>
            </a:r>
            <a:r>
              <a:rPr lang="en-GB" b="1" dirty="0" smtClean="0">
                <a:solidFill>
                  <a:schemeClr val="bg2"/>
                </a:solidFill>
              </a:rPr>
              <a:t>b</a:t>
            </a:r>
            <a:r>
              <a:rPr lang="en-GB" b="1" baseline="-25000" dirty="0" smtClean="0">
                <a:solidFill>
                  <a:schemeClr val="bg2"/>
                </a:solidFill>
              </a:rPr>
              <a:t>5</a:t>
            </a:r>
            <a:endParaRPr lang="en-GB" b="1" baseline="-25000" dirty="0">
              <a:solidFill>
                <a:schemeClr val="bg2"/>
              </a:solidFill>
            </a:endParaRP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4044457"/>
            <a:ext cx="4619100" cy="2104153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1187" y="1243588"/>
            <a:ext cx="2460813" cy="2375690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t="15770"/>
          <a:stretch/>
        </p:blipFill>
        <p:spPr>
          <a:xfrm>
            <a:off x="612000" y="4045124"/>
            <a:ext cx="2592279" cy="2081039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27997472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Quench protection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3001887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Quench heater powering scheme was adapted to have conditions as close as possible to the </a:t>
            </a:r>
            <a:r>
              <a:rPr lang="en-GB" b="1" dirty="0">
                <a:solidFill>
                  <a:schemeClr val="bg2"/>
                </a:solidFill>
              </a:rPr>
              <a:t>full length magnet </a:t>
            </a:r>
            <a:r>
              <a:rPr lang="en-GB" dirty="0"/>
              <a:t>for the given constrains in SM18.</a:t>
            </a:r>
          </a:p>
          <a:p>
            <a:r>
              <a:rPr lang="en-GB" b="1" dirty="0">
                <a:solidFill>
                  <a:schemeClr val="bg2"/>
                </a:solidFill>
              </a:rPr>
              <a:t>Outer layer heaters </a:t>
            </a:r>
            <a:r>
              <a:rPr lang="en-GB" dirty="0"/>
              <a:t>perform as expected.</a:t>
            </a:r>
          </a:p>
          <a:p>
            <a:r>
              <a:rPr lang="en-GB" dirty="0"/>
              <a:t>Two </a:t>
            </a:r>
            <a:r>
              <a:rPr lang="en-GB" b="1" dirty="0">
                <a:solidFill>
                  <a:schemeClr val="bg2"/>
                </a:solidFill>
              </a:rPr>
              <a:t>inner layer heater </a:t>
            </a:r>
            <a:r>
              <a:rPr lang="en-GB" dirty="0"/>
              <a:t>strips were lost. Investigations needed to understand the source of the problems.</a:t>
            </a:r>
          </a:p>
          <a:p>
            <a:r>
              <a:rPr lang="en-GB" b="1" dirty="0">
                <a:solidFill>
                  <a:schemeClr val="bg2"/>
                </a:solidFill>
              </a:rPr>
              <a:t>Quench integral </a:t>
            </a:r>
            <a:r>
              <a:rPr lang="en-GB" dirty="0"/>
              <a:t>studies indicate that the heaters effectively quench the magnet. </a:t>
            </a:r>
          </a:p>
          <a:p>
            <a:r>
              <a:rPr lang="en-GB" b="1" dirty="0" smtClean="0">
                <a:solidFill>
                  <a:schemeClr val="bg2"/>
                </a:solidFill>
              </a:rPr>
              <a:t>CLIC test </a:t>
            </a:r>
            <a:r>
              <a:rPr lang="en-GB" dirty="0" smtClean="0"/>
              <a:t>in progress in MQXFS1b (</a:t>
            </a:r>
            <a:r>
              <a:rPr lang="en-US" dirty="0" smtClean="0">
                <a:latin typeface="Calibri" panose="020F0502020204030204" pitchFamily="34" charset="0"/>
              </a:rPr>
              <a:t>first </a:t>
            </a:r>
            <a:r>
              <a:rPr lang="en-US" dirty="0">
                <a:latin typeface="Calibri" panose="020F0502020204030204" pitchFamily="34" charset="0"/>
              </a:rPr>
              <a:t>time on an MQXF </a:t>
            </a:r>
            <a:r>
              <a:rPr lang="en-US" dirty="0" smtClean="0">
                <a:latin typeface="Calibri" panose="020F0502020204030204" pitchFamily="34" charset="0"/>
              </a:rPr>
              <a:t>model)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As </a:t>
            </a:r>
            <a:r>
              <a:rPr lang="en-US" dirty="0">
                <a:latin typeface="Calibri" panose="020F0502020204030204" pitchFamily="34" charset="0"/>
              </a:rPr>
              <a:t>expected, a significant reduction of the quench load is achieved with respect to O-QH </a:t>
            </a:r>
            <a:r>
              <a:rPr lang="en-US" dirty="0" smtClean="0">
                <a:latin typeface="Calibri" panose="020F0502020204030204" pitchFamily="34" charset="0"/>
              </a:rPr>
              <a:t>only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56" b="13310"/>
          <a:stretch>
            <a:fillRect/>
          </a:stretch>
        </p:blipFill>
        <p:spPr bwMode="auto">
          <a:xfrm>
            <a:off x="612000" y="4175130"/>
            <a:ext cx="3944125" cy="2004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78" r="3226" b="9689"/>
          <a:stretch>
            <a:fillRect/>
          </a:stretch>
        </p:blipFill>
        <p:spPr bwMode="auto">
          <a:xfrm>
            <a:off x="4648200" y="4177878"/>
            <a:ext cx="3812232" cy="200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05634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MQXFS1 </a:t>
            </a:r>
            <a:r>
              <a:rPr lang="en-GB" dirty="0"/>
              <a:t>and MQXFS1b</a:t>
            </a:r>
            <a:endParaRPr lang="en-GB" dirty="0" smtClean="0"/>
          </a:p>
          <a:p>
            <a:endParaRPr lang="en-GB" dirty="0"/>
          </a:p>
          <a:p>
            <a:r>
              <a:rPr lang="en-GB" dirty="0"/>
              <a:t>MQXFS3 and </a:t>
            </a:r>
            <a:r>
              <a:rPr lang="en-GB" dirty="0" smtClean="0"/>
              <a:t>MQXFS3b</a:t>
            </a:r>
          </a:p>
          <a:p>
            <a:endParaRPr lang="en-GB" dirty="0"/>
          </a:p>
          <a:p>
            <a:r>
              <a:rPr lang="en-GB" b="1" dirty="0" smtClean="0">
                <a:solidFill>
                  <a:schemeClr val="bg2"/>
                </a:solidFill>
              </a:rPr>
              <a:t>MQXFPM1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885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MQXFPM1 assembly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48" t="2836" r="4637" b="4017"/>
          <a:stretch/>
        </p:blipFill>
        <p:spPr>
          <a:xfrm rot="5400000">
            <a:off x="-148977" y="2313098"/>
            <a:ext cx="3710998" cy="2347774"/>
          </a:xfrm>
          <a:prstGeom prst="rect">
            <a:avLst/>
          </a:prstGeom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398" y="1636241"/>
            <a:ext cx="5480050" cy="373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927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MQXFPM1 test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6273624" cy="4906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Vertical </a:t>
            </a:r>
            <a:r>
              <a:rPr lang="en-US" dirty="0"/>
              <a:t>Test Facility @ </a:t>
            </a:r>
            <a:r>
              <a:rPr lang="en-US" dirty="0" smtClean="0"/>
              <a:t>BNL commissioned in September-October 2016</a:t>
            </a:r>
          </a:p>
          <a:p>
            <a:endParaRPr lang="en-US" dirty="0" smtClean="0"/>
          </a:p>
          <a:p>
            <a:r>
              <a:rPr lang="en-US" dirty="0" smtClean="0"/>
              <a:t>Test results at 1.9 K</a:t>
            </a:r>
          </a:p>
          <a:p>
            <a:pPr lvl="1"/>
            <a:r>
              <a:rPr lang="en-GB" b="1" dirty="0" smtClean="0">
                <a:solidFill>
                  <a:schemeClr val="bg2"/>
                </a:solidFill>
              </a:rPr>
              <a:t>First quench</a:t>
            </a:r>
            <a:r>
              <a:rPr lang="en-GB" dirty="0" smtClean="0"/>
              <a:t>: 14387 A, </a:t>
            </a:r>
            <a:r>
              <a:rPr lang="en-GB" b="1" dirty="0" smtClean="0">
                <a:solidFill>
                  <a:schemeClr val="bg2"/>
                </a:solidFill>
              </a:rPr>
              <a:t>65%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</a:t>
            </a:r>
            <a:r>
              <a:rPr lang="en-GB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</a:t>
            </a:r>
            <a:r>
              <a:rPr lang="en-GB" i="1" baseline="-25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ss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GB" dirty="0"/>
              <a:t>22.1 </a:t>
            </a:r>
            <a:r>
              <a:rPr lang="en-GB" dirty="0" smtClean="0"/>
              <a:t>kA)</a:t>
            </a:r>
          </a:p>
          <a:p>
            <a:pPr lvl="2"/>
            <a:r>
              <a:rPr lang="en-GB" dirty="0" smtClean="0"/>
              <a:t>Outer </a:t>
            </a:r>
            <a:r>
              <a:rPr lang="en-GB" dirty="0"/>
              <a:t>layer </a:t>
            </a:r>
            <a:r>
              <a:rPr lang="en-GB" dirty="0" smtClean="0"/>
              <a:t>mid-plane block</a:t>
            </a:r>
            <a:endParaRPr lang="en-GB" dirty="0"/>
          </a:p>
          <a:p>
            <a:pPr lvl="1"/>
            <a:r>
              <a:rPr lang="en-GB" dirty="0"/>
              <a:t> </a:t>
            </a:r>
            <a:r>
              <a:rPr lang="en-GB" b="1" dirty="0" smtClean="0">
                <a:solidFill>
                  <a:schemeClr val="bg2"/>
                </a:solidFill>
              </a:rPr>
              <a:t>Second quench</a:t>
            </a:r>
            <a:r>
              <a:rPr lang="en-GB" dirty="0" smtClean="0"/>
              <a:t>: 16040 A, </a:t>
            </a:r>
            <a:r>
              <a:rPr lang="en-GB" b="1" dirty="0" smtClean="0">
                <a:solidFill>
                  <a:schemeClr val="bg2"/>
                </a:solidFill>
              </a:rPr>
              <a:t>73%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</a:t>
            </a:r>
            <a:r>
              <a:rPr lang="en-GB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</a:t>
            </a:r>
            <a:r>
              <a:rPr lang="en-GB" i="1" baseline="-25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ss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GB" dirty="0" smtClean="0"/>
          </a:p>
          <a:p>
            <a:pPr lvl="2"/>
            <a:r>
              <a:rPr lang="en-GB" dirty="0" smtClean="0"/>
              <a:t>Inner </a:t>
            </a:r>
            <a:r>
              <a:rPr lang="en-GB" dirty="0"/>
              <a:t>layer pole turn straight </a:t>
            </a:r>
            <a:r>
              <a:rPr lang="en-GB" dirty="0" smtClean="0"/>
              <a:t>section</a:t>
            </a:r>
          </a:p>
          <a:p>
            <a:endParaRPr lang="en-GB" dirty="0" smtClean="0"/>
          </a:p>
          <a:p>
            <a:r>
              <a:rPr lang="en-GB" dirty="0" smtClean="0"/>
              <a:t>Replacement of </a:t>
            </a:r>
            <a:r>
              <a:rPr lang="en-GB" dirty="0"/>
              <a:t>IGBT blown </a:t>
            </a:r>
            <a:r>
              <a:rPr lang="en-GB" dirty="0" smtClean="0"/>
              <a:t>at </a:t>
            </a:r>
            <a:r>
              <a:rPr lang="en-GB" dirty="0"/>
              <a:t>discharge of </a:t>
            </a:r>
            <a:r>
              <a:rPr lang="en-GB" dirty="0" smtClean="0"/>
              <a:t>quench 2 in progress</a:t>
            </a:r>
          </a:p>
          <a:p>
            <a:r>
              <a:rPr lang="en-GB" dirty="0"/>
              <a:t>Training resuming this week</a:t>
            </a:r>
          </a:p>
          <a:p>
            <a:pPr lvl="1"/>
            <a:endParaRPr lang="en-US" dirty="0"/>
          </a:p>
          <a:p>
            <a:pPr lvl="1"/>
            <a:endParaRPr lang="en-GB" dirty="0"/>
          </a:p>
          <a:p>
            <a:pPr lvl="1"/>
            <a:endParaRPr lang="en-US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/>
          <a:srcRect t="2359"/>
          <a:stretch/>
        </p:blipFill>
        <p:spPr>
          <a:xfrm>
            <a:off x="6885624" y="1211009"/>
            <a:ext cx="1723776" cy="5145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60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Appendix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37916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MQXFS1b</a:t>
            </a:r>
            <a:br>
              <a:rPr lang="en-GB" dirty="0" smtClean="0"/>
            </a:br>
            <a:r>
              <a:rPr lang="en-GB" dirty="0" smtClean="0"/>
              <a:t>Quench locations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aa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518" y="1149246"/>
            <a:ext cx="4053176" cy="24957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3" y="1197723"/>
            <a:ext cx="3702112" cy="22977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81" b="13879"/>
          <a:stretch/>
        </p:blipFill>
        <p:spPr>
          <a:xfrm>
            <a:off x="1334229" y="3637561"/>
            <a:ext cx="2354202" cy="1349893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 rotWithShape="1">
          <a:blip r:embed="rId5"/>
          <a:srcRect t="22232"/>
          <a:stretch/>
        </p:blipFill>
        <p:spPr>
          <a:xfrm>
            <a:off x="1140557" y="5209277"/>
            <a:ext cx="7043358" cy="115545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85773" y="3469529"/>
            <a:ext cx="3528185" cy="1739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900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MQXFS1 </a:t>
            </a:r>
            <a:r>
              <a:rPr lang="en-GB" dirty="0"/>
              <a:t>and MQXFS1b</a:t>
            </a:r>
            <a:endParaRPr lang="en-GB" dirty="0" smtClean="0"/>
          </a:p>
          <a:p>
            <a:endParaRPr lang="en-GB" dirty="0"/>
          </a:p>
          <a:p>
            <a:r>
              <a:rPr lang="en-GB" dirty="0"/>
              <a:t>MQXFS3 and </a:t>
            </a:r>
            <a:r>
              <a:rPr lang="en-GB" dirty="0" smtClean="0"/>
              <a:t>MQXFS3b</a:t>
            </a:r>
          </a:p>
          <a:p>
            <a:endParaRPr lang="en-GB" dirty="0"/>
          </a:p>
          <a:p>
            <a:r>
              <a:rPr lang="en-GB" dirty="0" smtClean="0"/>
              <a:t>MQXFPM1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423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 of magnets under test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0" t="18620" r="14780" b="25617"/>
          <a:stretch/>
        </p:blipFill>
        <p:spPr>
          <a:xfrm>
            <a:off x="1185344" y="3261025"/>
            <a:ext cx="4879404" cy="2897146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2359"/>
          <a:stretch/>
        </p:blipFill>
        <p:spPr>
          <a:xfrm>
            <a:off x="6208764" y="1156620"/>
            <a:ext cx="1675604" cy="5001551"/>
          </a:xfrm>
          <a:prstGeom prst="rect">
            <a:avLst/>
          </a:prstGeom>
        </p:spPr>
      </p:pic>
      <p:pic>
        <p:nvPicPr>
          <p:cNvPr id="7" name="Picture 2" descr="cb8031a0-ff7f-448b-af9f-0ad6975e00e7@cer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9" t="25797" r="8884" b="25230"/>
          <a:stretch>
            <a:fillRect/>
          </a:stretch>
        </p:blipFill>
        <p:spPr bwMode="auto">
          <a:xfrm>
            <a:off x="1185343" y="1156620"/>
            <a:ext cx="4879405" cy="201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565562" y="2724244"/>
            <a:ext cx="2480166" cy="369332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/>
                </a:solidFill>
              </a:rPr>
              <a:t>MQXF1 (test at FNAL)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37796" y="5703263"/>
            <a:ext cx="2544286" cy="369332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/>
                </a:solidFill>
              </a:rPr>
              <a:t>MQXF3 (test at CERN)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70196" y="1196752"/>
            <a:ext cx="1479892" cy="646331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2"/>
                </a:solidFill>
              </a:rPr>
              <a:t>MQXFPM1 </a:t>
            </a:r>
          </a:p>
          <a:p>
            <a:pPr algn="ctr"/>
            <a:r>
              <a:rPr lang="en-GB" dirty="0" smtClean="0">
                <a:solidFill>
                  <a:schemeClr val="bg2"/>
                </a:solidFill>
              </a:rPr>
              <a:t>(test at BNL)</a:t>
            </a:r>
            <a:endParaRPr lang="en-GB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69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…where we </a:t>
            </a:r>
            <a:r>
              <a:rPr lang="en-GB" dirty="0" smtClean="0"/>
              <a:t>were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19201"/>
            <a:ext cx="8496944" cy="2209800"/>
          </a:xfrm>
        </p:spPr>
        <p:txBody>
          <a:bodyPr>
            <a:normAutofit fontScale="85000" lnSpcReduction="10000"/>
          </a:bodyPr>
          <a:lstStyle/>
          <a:p>
            <a:r>
              <a:rPr lang="en-GB" b="1" dirty="0" smtClean="0">
                <a:solidFill>
                  <a:schemeClr val="bg2"/>
                </a:solidFill>
              </a:rPr>
              <a:t>MQXFS1a</a:t>
            </a:r>
            <a:endParaRPr lang="en-GB" dirty="0"/>
          </a:p>
          <a:p>
            <a:pPr lvl="1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Tested at FNAL in April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2016 with </a:t>
            </a:r>
            <a:r>
              <a:rPr lang="en-GB" dirty="0" smtClean="0"/>
              <a:t>coils </a:t>
            </a:r>
            <a:r>
              <a:rPr lang="en-GB" b="1" dirty="0" smtClean="0">
                <a:solidFill>
                  <a:schemeClr val="bg2"/>
                </a:solidFill>
              </a:rPr>
              <a:t>3,5,103,104 </a:t>
            </a:r>
          </a:p>
          <a:p>
            <a:pPr lvl="1"/>
            <a:r>
              <a:rPr lang="en-US" dirty="0"/>
              <a:t>Exceeded </a:t>
            </a:r>
            <a:r>
              <a:rPr lang="en-US" b="1" dirty="0">
                <a:solidFill>
                  <a:schemeClr val="bg2"/>
                </a:solidFill>
              </a:rPr>
              <a:t>ultimate current</a:t>
            </a:r>
          </a:p>
          <a:p>
            <a:pPr lvl="1"/>
            <a:r>
              <a:rPr lang="en-US" dirty="0" smtClean="0"/>
              <a:t>Demonstrated </a:t>
            </a:r>
            <a:r>
              <a:rPr lang="en-US" b="1" dirty="0">
                <a:solidFill>
                  <a:schemeClr val="bg2"/>
                </a:solidFill>
              </a:rPr>
              <a:t>temperature </a:t>
            </a:r>
            <a:r>
              <a:rPr lang="en-US" b="1" dirty="0" smtClean="0">
                <a:solidFill>
                  <a:schemeClr val="bg2"/>
                </a:solidFill>
              </a:rPr>
              <a:t>margin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 </a:t>
            </a:r>
            <a:r>
              <a:rPr lang="en-US" b="1" dirty="0" smtClean="0">
                <a:solidFill>
                  <a:schemeClr val="bg2"/>
                </a:solidFill>
              </a:rPr>
              <a:t>excellent memory</a:t>
            </a:r>
          </a:p>
          <a:p>
            <a:pPr lvl="1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Quenches distributed on the pole turn (end and straight section)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/>
            <a:r>
              <a:rPr lang="en-US" dirty="0"/>
              <a:t>Training was stopped to increase </a:t>
            </a:r>
            <a:r>
              <a:rPr lang="en-US" dirty="0" smtClean="0"/>
              <a:t>azimuthal preload</a:t>
            </a:r>
            <a:endParaRPr lang="en-US" u="sng" dirty="0"/>
          </a:p>
          <a:p>
            <a:pPr lvl="1"/>
            <a:endParaRPr lang="en-US" b="1" dirty="0">
              <a:solidFill>
                <a:schemeClr val="bg2"/>
              </a:solidFill>
            </a:endParaRPr>
          </a:p>
          <a:p>
            <a:endParaRPr lang="en-GB" b="1" dirty="0" smtClean="0">
              <a:solidFill>
                <a:schemeClr val="bg2"/>
              </a:solidFill>
            </a:endParaRPr>
          </a:p>
          <a:p>
            <a:pPr lvl="1"/>
            <a:endParaRPr lang="en-GB" b="1" dirty="0" smtClean="0">
              <a:solidFill>
                <a:schemeClr val="bg2"/>
              </a:solidFill>
            </a:endParaRPr>
          </a:p>
          <a:p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9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54"/>
          <a:stretch/>
        </p:blipFill>
        <p:spPr bwMode="auto">
          <a:xfrm>
            <a:off x="772022" y="3505474"/>
            <a:ext cx="3511945" cy="2774404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82"/>
          <a:stretch>
            <a:fillRect/>
          </a:stretch>
        </p:blipFill>
        <p:spPr bwMode="auto">
          <a:xfrm>
            <a:off x="4427984" y="3505474"/>
            <a:ext cx="3977117" cy="2774403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859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Increase of pre-load of MQXFS1</a:t>
            </a:r>
            <a:r>
              <a:rPr lang="en-GB" dirty="0" smtClean="0">
                <a:sym typeface="Wingdings" panose="05000000000000000000" pitchFamily="2" charset="2"/>
              </a:rPr>
              <a:t> MQXFS1b</a:t>
            </a:r>
            <a:br>
              <a:rPr lang="en-GB" dirty="0" smtClean="0">
                <a:sym typeface="Wingdings" panose="05000000000000000000" pitchFamily="2" charset="2"/>
              </a:rPr>
            </a:br>
            <a:r>
              <a:rPr lang="en-GB" dirty="0" smtClean="0">
                <a:sym typeface="Wingdings" panose="05000000000000000000" pitchFamily="2" charset="2"/>
              </a:rPr>
              <a:t>and assembly of MQXFS3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4149080"/>
            <a:ext cx="5376158" cy="1977083"/>
          </a:xfrm>
        </p:spPr>
        <p:txBody>
          <a:bodyPr/>
          <a:lstStyle/>
          <a:p>
            <a:r>
              <a:rPr lang="en-GB" dirty="0" smtClean="0"/>
              <a:t>Unloading shifted</a:t>
            </a:r>
          </a:p>
          <a:p>
            <a:pPr lvl="1"/>
            <a:r>
              <a:rPr lang="en-GB" dirty="0" smtClean="0"/>
              <a:t>Check impact on training</a:t>
            </a:r>
          </a:p>
          <a:p>
            <a:pPr lvl="2"/>
            <a:r>
              <a:rPr lang="en-GB" dirty="0" smtClean="0"/>
              <a:t>trained magnet (MQXFS1b) </a:t>
            </a:r>
          </a:p>
          <a:p>
            <a:pPr lvl="2"/>
            <a:r>
              <a:rPr lang="en-GB" dirty="0" smtClean="0"/>
              <a:t>virgin magnet (MQXFS3)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12500" r="17080"/>
          <a:stretch/>
        </p:blipFill>
        <p:spPr>
          <a:xfrm>
            <a:off x="3323861" y="1629080"/>
            <a:ext cx="2664297" cy="252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11947" r="16999"/>
          <a:stretch/>
        </p:blipFill>
        <p:spPr>
          <a:xfrm>
            <a:off x="323528" y="1629080"/>
            <a:ext cx="2688298" cy="252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l="11419" r="16258"/>
          <a:stretch/>
        </p:blipFill>
        <p:spPr>
          <a:xfrm>
            <a:off x="6300192" y="1629080"/>
            <a:ext cx="2736304" cy="252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6835" y="1403484"/>
            <a:ext cx="2056973" cy="369332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/>
                </a:solidFill>
              </a:rPr>
              <a:t>MQXFS1: 80 MPa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63888" y="1400840"/>
            <a:ext cx="2313454" cy="369332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/>
                </a:solidFill>
              </a:rPr>
              <a:t>MQXFS1b: 100 MPa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79026" y="1403484"/>
            <a:ext cx="2121093" cy="369332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/>
                </a:solidFill>
              </a:rPr>
              <a:t>MQXFS3 100 MPa</a:t>
            </a:r>
            <a:endParaRPr lang="en-GB" dirty="0">
              <a:solidFill>
                <a:schemeClr val="bg2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4399" y="4328917"/>
            <a:ext cx="2972097" cy="1980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041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previous similar </a:t>
            </a:r>
            <a:r>
              <a:rPr lang="en-GB" dirty="0" smtClean="0"/>
              <a:t>case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667717"/>
          </a:xfrm>
        </p:spPr>
        <p:txBody>
          <a:bodyPr>
            <a:normAutofit fontScale="92500" lnSpcReduction="20000"/>
          </a:bodyPr>
          <a:lstStyle/>
          <a:p>
            <a:r>
              <a:rPr lang="en-GB" b="1" dirty="0">
                <a:solidFill>
                  <a:schemeClr val="bg2"/>
                </a:solidFill>
              </a:rPr>
              <a:t>HQ02b</a:t>
            </a:r>
            <a:r>
              <a:rPr lang="en-GB" dirty="0"/>
              <a:t>: Much faster training up to 95% SSL after pre-load increase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352" y="2132856"/>
            <a:ext cx="6477000" cy="403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0813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MQXFS1b</a:t>
            </a:r>
            <a:br>
              <a:rPr lang="en-GB" dirty="0" smtClean="0"/>
            </a:br>
            <a:r>
              <a:rPr lang="en-GB" dirty="0" smtClean="0"/>
              <a:t>Training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19200"/>
            <a:ext cx="3815984" cy="4874095"/>
          </a:xfrm>
        </p:spPr>
        <p:txBody>
          <a:bodyPr>
            <a:normAutofit fontScale="85000" lnSpcReduction="10000"/>
          </a:bodyPr>
          <a:lstStyle/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Re-loaded at LBNL in summer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2016, test in progress and FNAL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Again, </a:t>
            </a:r>
            <a:r>
              <a:rPr lang="en-GB" b="1" dirty="0" smtClean="0">
                <a:solidFill>
                  <a:schemeClr val="bg2"/>
                </a:solidFill>
              </a:rPr>
              <a:t>good memory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Stably </a:t>
            </a:r>
            <a:r>
              <a:rPr lang="en-GB" b="1" dirty="0" smtClean="0">
                <a:solidFill>
                  <a:schemeClr val="bg2"/>
                </a:solidFill>
              </a:rPr>
              <a:t>above ultimate</a:t>
            </a: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Only 1 quench below</a:t>
            </a:r>
          </a:p>
          <a:p>
            <a:r>
              <a:rPr lang="en-GB" b="1" dirty="0" smtClean="0">
                <a:solidFill>
                  <a:schemeClr val="bg2"/>
                </a:solidFill>
              </a:rPr>
              <a:t>Slower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training than MQXFS1a</a:t>
            </a:r>
          </a:p>
          <a:p>
            <a:r>
              <a:rPr lang="en-GB" b="1" dirty="0" smtClean="0">
                <a:solidFill>
                  <a:schemeClr val="bg2"/>
                </a:solidFill>
              </a:rPr>
              <a:t>Temperature margin</a:t>
            </a: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All quenches in the </a:t>
            </a:r>
            <a:r>
              <a:rPr lang="en-GB" b="1" dirty="0">
                <a:solidFill>
                  <a:schemeClr val="bg2"/>
                </a:solidFill>
              </a:rPr>
              <a:t>ends</a:t>
            </a:r>
          </a:p>
          <a:p>
            <a:endParaRPr lang="en-GB" b="1" dirty="0" smtClean="0">
              <a:solidFill>
                <a:schemeClr val="bg2"/>
              </a:solidFill>
            </a:endParaRPr>
          </a:p>
          <a:p>
            <a:r>
              <a:rPr lang="en-GB" b="1" dirty="0">
                <a:solidFill>
                  <a:schemeClr val="bg2"/>
                </a:solidFill>
              </a:rPr>
              <a:t>88%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</a:t>
            </a:r>
            <a:r>
              <a:rPr lang="en-GB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</a:t>
            </a:r>
            <a:r>
              <a:rPr lang="en-GB" i="1" baseline="-25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ss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at </a:t>
            </a:r>
            <a:r>
              <a:rPr lang="en-GB" b="1" dirty="0">
                <a:solidFill>
                  <a:schemeClr val="bg2"/>
                </a:solidFill>
              </a:rPr>
              <a:t>1.9 K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r>
              <a:rPr lang="en-GB" b="1" dirty="0">
                <a:solidFill>
                  <a:schemeClr val="bg2"/>
                </a:solidFill>
              </a:rPr>
              <a:t>95%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of </a:t>
            </a:r>
            <a:r>
              <a:rPr lang="en-GB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</a:t>
            </a:r>
            <a:r>
              <a:rPr lang="en-GB" i="1" baseline="-25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ss</a:t>
            </a:r>
            <a:r>
              <a:rPr lang="en-GB" i="1" baseline="-25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 </a:t>
            </a:r>
            <a:r>
              <a:rPr lang="en-GB" b="1" dirty="0">
                <a:solidFill>
                  <a:schemeClr val="bg2"/>
                </a:solidFill>
              </a:rPr>
              <a:t>4.5 K</a:t>
            </a:r>
            <a:endParaRPr lang="en-GB" b="1" dirty="0" smtClean="0">
              <a:solidFill>
                <a:schemeClr val="bg2"/>
              </a:solidFill>
            </a:endParaRPr>
          </a:p>
          <a:p>
            <a:pPr lvl="1"/>
            <a:endParaRPr lang="en-GB" b="1" dirty="0">
              <a:solidFill>
                <a:schemeClr val="bg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17513"/>
          <a:stretch/>
        </p:blipFill>
        <p:spPr>
          <a:xfrm>
            <a:off x="4067943" y="1052735"/>
            <a:ext cx="4680000" cy="37043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81" b="13879"/>
          <a:stretch/>
        </p:blipFill>
        <p:spPr>
          <a:xfrm>
            <a:off x="5004048" y="4721200"/>
            <a:ext cx="3020831" cy="1732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29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MQXFS1 </a:t>
            </a:r>
            <a:r>
              <a:rPr lang="en-GB" dirty="0"/>
              <a:t>and MQXFS1b</a:t>
            </a:r>
            <a:endParaRPr lang="en-GB" dirty="0" smtClean="0"/>
          </a:p>
          <a:p>
            <a:endParaRPr lang="en-GB" dirty="0"/>
          </a:p>
          <a:p>
            <a:r>
              <a:rPr lang="en-GB" b="1" dirty="0">
                <a:solidFill>
                  <a:schemeClr val="bg2"/>
                </a:solidFill>
              </a:rPr>
              <a:t>MQXFS3 and </a:t>
            </a:r>
            <a:r>
              <a:rPr lang="en-GB" b="1" dirty="0" smtClean="0">
                <a:solidFill>
                  <a:schemeClr val="bg2"/>
                </a:solidFill>
              </a:rPr>
              <a:t>MQXFS3b</a:t>
            </a:r>
          </a:p>
          <a:p>
            <a:endParaRPr lang="en-GB" dirty="0"/>
          </a:p>
          <a:p>
            <a:r>
              <a:rPr lang="en-GB" dirty="0" smtClean="0"/>
              <a:t>MQXFPM1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153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14337</TotalTime>
  <Words>1003</Words>
  <Application>Microsoft Office PowerPoint</Application>
  <PresentationFormat>On-screen Show (4:3)</PresentationFormat>
  <Paragraphs>238</Paragraphs>
  <Slides>26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Symbol</vt:lpstr>
      <vt:lpstr>Wingdings</vt:lpstr>
      <vt:lpstr>Thème Office</vt:lpstr>
      <vt:lpstr>Results of MQXF tests in SM18, FNAL, and BNL</vt:lpstr>
      <vt:lpstr>Acknowledgments</vt:lpstr>
      <vt:lpstr>Outline</vt:lpstr>
      <vt:lpstr>Overview of magnets under test</vt:lpstr>
      <vt:lpstr>…where we were</vt:lpstr>
      <vt:lpstr>Increase of pre-load of MQXFS1 MQXFS1b and assembly of MQXFS3</vt:lpstr>
      <vt:lpstr>A previous similar case</vt:lpstr>
      <vt:lpstr>MQXFS1b Training</vt:lpstr>
      <vt:lpstr>Outline</vt:lpstr>
      <vt:lpstr>MQXFS3</vt:lpstr>
      <vt:lpstr>MQXFS3</vt:lpstr>
      <vt:lpstr>MQXFS3</vt:lpstr>
      <vt:lpstr>MQXFS3</vt:lpstr>
      <vt:lpstr>MQXFS3</vt:lpstr>
      <vt:lpstr>MQXFS1b vs. MQXFS3</vt:lpstr>
      <vt:lpstr>Plans for MQXFS1 and MQXFS3 (I)</vt:lpstr>
      <vt:lpstr>Plans for MQXFS1 and MQXFS3 (II)</vt:lpstr>
      <vt:lpstr>A previous similar case</vt:lpstr>
      <vt:lpstr>Plans for MQXFS1 and MQXFS3 (III)</vt:lpstr>
      <vt:lpstr>Field quality</vt:lpstr>
      <vt:lpstr>Quench protection</vt:lpstr>
      <vt:lpstr>Outline</vt:lpstr>
      <vt:lpstr>MQXFPM1 assembly</vt:lpstr>
      <vt:lpstr>MQXFPM1 test</vt:lpstr>
      <vt:lpstr>Appendix</vt:lpstr>
      <vt:lpstr>MQXFS1b Quench locations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Paolo Ferracin</cp:lastModifiedBy>
  <cp:revision>469</cp:revision>
  <dcterms:created xsi:type="dcterms:W3CDTF">2016-03-23T12:58:39Z</dcterms:created>
  <dcterms:modified xsi:type="dcterms:W3CDTF">2016-11-24T12:14:35Z</dcterms:modified>
</cp:coreProperties>
</file>