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4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17" r:id="rId1"/>
    <p:sldMasterId id="2147484031" r:id="rId2"/>
  </p:sldMasterIdLst>
  <p:notesMasterIdLst>
    <p:notesMasterId r:id="rId26"/>
  </p:notesMasterIdLst>
  <p:handoutMasterIdLst>
    <p:handoutMasterId r:id="rId27"/>
  </p:handoutMasterIdLst>
  <p:sldIdLst>
    <p:sldId id="729" r:id="rId3"/>
    <p:sldId id="731" r:id="rId4"/>
    <p:sldId id="713" r:id="rId5"/>
    <p:sldId id="732" r:id="rId6"/>
    <p:sldId id="733" r:id="rId7"/>
    <p:sldId id="743" r:id="rId8"/>
    <p:sldId id="744" r:id="rId9"/>
    <p:sldId id="734" r:id="rId10"/>
    <p:sldId id="745" r:id="rId11"/>
    <p:sldId id="735" r:id="rId12"/>
    <p:sldId id="736" r:id="rId13"/>
    <p:sldId id="737" r:id="rId14"/>
    <p:sldId id="738" r:id="rId15"/>
    <p:sldId id="746" r:id="rId16"/>
    <p:sldId id="740" r:id="rId17"/>
    <p:sldId id="747" r:id="rId18"/>
    <p:sldId id="750" r:id="rId19"/>
    <p:sldId id="751" r:id="rId20"/>
    <p:sldId id="741" r:id="rId21"/>
    <p:sldId id="752" r:id="rId22"/>
    <p:sldId id="753" r:id="rId23"/>
    <p:sldId id="739" r:id="rId24"/>
    <p:sldId id="754" r:id="rId25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2000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1pPr>
    <a:lvl2pPr marL="457200" algn="l" rtl="0" fontAlgn="base">
      <a:spcBef>
        <a:spcPct val="2000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2pPr>
    <a:lvl3pPr marL="914400" algn="l" rtl="0" fontAlgn="base">
      <a:spcBef>
        <a:spcPct val="2000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3pPr>
    <a:lvl4pPr marL="1371600" algn="l" rtl="0" fontAlgn="base">
      <a:spcBef>
        <a:spcPct val="2000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4pPr>
    <a:lvl5pPr marL="1828800" algn="l" rtl="0" fontAlgn="base">
      <a:spcBef>
        <a:spcPct val="2000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52" autoAdjust="0"/>
    <p:restoredTop sz="94987" autoAdjust="0"/>
  </p:normalViewPr>
  <p:slideViewPr>
    <p:cSldViewPr>
      <p:cViewPr varScale="1">
        <p:scale>
          <a:sx n="83" d="100"/>
          <a:sy n="83" d="100"/>
        </p:scale>
        <p:origin x="264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38" d="100"/>
        <a:sy n="38" d="100"/>
      </p:scale>
      <p:origin x="0" y="0"/>
    </p:cViewPr>
  </p:sorterViewPr>
  <p:notesViewPr>
    <p:cSldViewPr>
      <p:cViewPr varScale="1">
        <p:scale>
          <a:sx n="72" d="100"/>
          <a:sy n="72" d="100"/>
        </p:scale>
        <p:origin x="-2112" y="-10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86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33" tIns="45418" rIns="90833" bIns="45418" numCol="1" anchor="t" anchorCtr="0" compatLnSpc="1">
            <a:prstTxWarp prst="textNoShape">
              <a:avLst/>
            </a:prstTxWarp>
          </a:bodyPr>
          <a:lstStyle>
            <a:lvl1pPr defTabSz="908050">
              <a:spcBef>
                <a:spcPct val="0"/>
              </a:spcBef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6550" y="0"/>
            <a:ext cx="31686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33" tIns="45418" rIns="90833" bIns="45418" numCol="1" anchor="t" anchorCtr="0" compatLnSpc="1">
            <a:prstTxWarp prst="textNoShape">
              <a:avLst/>
            </a:prstTxWarp>
          </a:bodyPr>
          <a:lstStyle>
            <a:lvl1pPr algn="r" defTabSz="908050">
              <a:spcBef>
                <a:spcPct val="0"/>
              </a:spcBef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68650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33" tIns="45418" rIns="90833" bIns="45418" numCol="1" anchor="b" anchorCtr="0" compatLnSpc="1">
            <a:prstTxWarp prst="textNoShape">
              <a:avLst/>
            </a:prstTxWarp>
          </a:bodyPr>
          <a:lstStyle>
            <a:lvl1pPr defTabSz="908050">
              <a:spcBef>
                <a:spcPct val="0"/>
              </a:spcBef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6550" y="9120188"/>
            <a:ext cx="3168650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33" tIns="45418" rIns="90833" bIns="45418" numCol="1" anchor="b" anchorCtr="0" compatLnSpc="1">
            <a:prstTxWarp prst="textNoShape">
              <a:avLst/>
            </a:prstTxWarp>
          </a:bodyPr>
          <a:lstStyle>
            <a:lvl1pPr algn="r" defTabSz="908050">
              <a:spcBef>
                <a:spcPct val="0"/>
              </a:spcBef>
              <a:defRPr sz="1200"/>
            </a:lvl1pPr>
          </a:lstStyle>
          <a:p>
            <a:pPr>
              <a:defRPr/>
            </a:pPr>
            <a:fld id="{A651F987-9F51-460D-B393-F026E1B577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23277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5163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57" tIns="45430" rIns="90857" bIns="45430" numCol="1" anchor="t" anchorCtr="0" compatLnSpc="1">
            <a:prstTxWarp prst="textNoShape">
              <a:avLst/>
            </a:prstTxWarp>
          </a:bodyPr>
          <a:lstStyle>
            <a:lvl1pPr defTabSz="908050">
              <a:spcBef>
                <a:spcPct val="0"/>
              </a:spcBef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67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4111625" y="0"/>
            <a:ext cx="3205163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57" tIns="45430" rIns="90857" bIns="45430" numCol="1" anchor="t" anchorCtr="0" compatLnSpc="1">
            <a:prstTxWarp prst="textNoShape">
              <a:avLst/>
            </a:prstTxWarp>
          </a:bodyPr>
          <a:lstStyle>
            <a:lvl1pPr algn="r" defTabSz="908050">
              <a:spcBef>
                <a:spcPct val="0"/>
              </a:spcBef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40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46188" y="736600"/>
            <a:ext cx="4826000" cy="36195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9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85838" y="4576763"/>
            <a:ext cx="5345112" cy="428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57" tIns="45430" rIns="90857" bIns="4543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8070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55113"/>
            <a:ext cx="3205163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57" tIns="45430" rIns="90857" bIns="45430" numCol="1" anchor="b" anchorCtr="0" compatLnSpc="1">
            <a:prstTxWarp prst="textNoShape">
              <a:avLst/>
            </a:prstTxWarp>
          </a:bodyPr>
          <a:lstStyle>
            <a:lvl1pPr defTabSz="908050">
              <a:spcBef>
                <a:spcPct val="0"/>
              </a:spcBef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71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11625" y="9155113"/>
            <a:ext cx="3205163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57" tIns="45430" rIns="90857" bIns="45430" numCol="1" anchor="b" anchorCtr="0" compatLnSpc="1">
            <a:prstTxWarp prst="textNoShape">
              <a:avLst/>
            </a:prstTxWarp>
          </a:bodyPr>
          <a:lstStyle>
            <a:lvl1pPr algn="r" defTabSz="908050">
              <a:spcBef>
                <a:spcPct val="0"/>
              </a:spcBef>
              <a:defRPr sz="1200"/>
            </a:lvl1pPr>
          </a:lstStyle>
          <a:p>
            <a:pPr>
              <a:defRPr/>
            </a:pPr>
            <a:fld id="{2B9C4200-229D-4980-8DAD-CBEAE960EF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615202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4396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6352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0975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2178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6019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056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24th,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HL-TCC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273A0-6D73-49E5-AEDD-DFEDE288C3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708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24th,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HL-TCC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B7C62-A4D5-4243-8924-6985E9504D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042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24th,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HL-TCC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A5A83-B444-4C02-8DCF-5F2ACBBEE6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3441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24th, 2016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HL-TCC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4A7110-6E8A-4D35-B12B-51AC501F77DF}" type="slidenum">
              <a:rPr lang="en-US"/>
              <a:pPr>
                <a:defRPr/>
              </a:pPr>
              <a:t>‹#›</a:t>
            </a:fld>
            <a:r>
              <a:rPr lang="en-US"/>
              <a:t>P. Baudrenghien CERn</a:t>
            </a:r>
          </a:p>
        </p:txBody>
      </p:sp>
    </p:spTree>
    <p:extLst>
      <p:ext uri="{BB962C8B-B14F-4D97-AF65-F5344CB8AC3E}">
        <p14:creationId xmlns:p14="http://schemas.microsoft.com/office/powerpoint/2010/main" val="27381030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24th,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HL-TCC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06C87-03B3-43A4-8BFC-F6CFD9425D04}" type="slidenum">
              <a:rPr lang="en-US"/>
              <a:pPr>
                <a:defRPr/>
              </a:pPr>
              <a:t>‹#›</a:t>
            </a:fld>
            <a:r>
              <a:rPr lang="en-US"/>
              <a:t>P. Baudrenghien CERn</a:t>
            </a:r>
          </a:p>
        </p:txBody>
      </p:sp>
    </p:spTree>
    <p:extLst>
      <p:ext uri="{BB962C8B-B14F-4D97-AF65-F5344CB8AC3E}">
        <p14:creationId xmlns:p14="http://schemas.microsoft.com/office/powerpoint/2010/main" val="6181713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24th, 2016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HL-TCC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634BBA-7D0D-45CC-9676-08BAAB062B87}" type="slidenum">
              <a:rPr lang="en-US"/>
              <a:pPr>
                <a:defRPr/>
              </a:pPr>
              <a:t>‹#›</a:t>
            </a:fld>
            <a:r>
              <a:rPr lang="en-US"/>
              <a:t>P. Baudrenghien CERn</a:t>
            </a:r>
          </a:p>
        </p:txBody>
      </p:sp>
    </p:spTree>
    <p:extLst>
      <p:ext uri="{BB962C8B-B14F-4D97-AF65-F5344CB8AC3E}">
        <p14:creationId xmlns:p14="http://schemas.microsoft.com/office/powerpoint/2010/main" val="3251238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24th,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HL-TCC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DCF8D-11A5-40B7-A96A-A1CB447B4BCD}" type="slidenum">
              <a:rPr lang="en-US"/>
              <a:pPr>
                <a:defRPr/>
              </a:pPr>
              <a:t>‹#›</a:t>
            </a:fld>
            <a:r>
              <a:rPr lang="en-US"/>
              <a:t>P. Baudrenghien CERn</a:t>
            </a:r>
          </a:p>
        </p:txBody>
      </p:sp>
    </p:spTree>
    <p:extLst>
      <p:ext uri="{BB962C8B-B14F-4D97-AF65-F5344CB8AC3E}">
        <p14:creationId xmlns:p14="http://schemas.microsoft.com/office/powerpoint/2010/main" val="15574765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24th, 2016</a:t>
            </a: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HL-TCC</a:t>
            </a: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3636DE-120E-48CC-94B0-D46430A7DFA0}" type="slidenum">
              <a:rPr lang="en-US"/>
              <a:pPr>
                <a:defRPr/>
              </a:pPr>
              <a:t>‹#›</a:t>
            </a:fld>
            <a:r>
              <a:rPr lang="en-US"/>
              <a:t>P. Baudrenghien CERn</a:t>
            </a:r>
          </a:p>
        </p:txBody>
      </p:sp>
    </p:spTree>
    <p:extLst>
      <p:ext uri="{BB962C8B-B14F-4D97-AF65-F5344CB8AC3E}">
        <p14:creationId xmlns:p14="http://schemas.microsoft.com/office/powerpoint/2010/main" val="2820850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24th, 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HL-TCC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B0A83-D7B0-4D92-86DE-2C26AD55EC98}" type="slidenum">
              <a:rPr lang="en-US"/>
              <a:pPr>
                <a:defRPr/>
              </a:pPr>
              <a:t>‹#›</a:t>
            </a:fld>
            <a:r>
              <a:rPr lang="en-US"/>
              <a:t>P. Baudrenghien CERn</a:t>
            </a:r>
          </a:p>
        </p:txBody>
      </p:sp>
    </p:spTree>
    <p:extLst>
      <p:ext uri="{BB962C8B-B14F-4D97-AF65-F5344CB8AC3E}">
        <p14:creationId xmlns:p14="http://schemas.microsoft.com/office/powerpoint/2010/main" val="6989245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24th, 2016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HL-TCC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CFD39-DEB1-4C1F-A830-071C7C0257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1747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24th, 2016</a:t>
            </a: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HL-TCC</a:t>
            </a: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40F3F-2EB1-4684-9948-7FCCBD209130}" type="slidenum">
              <a:rPr lang="en-US"/>
              <a:pPr>
                <a:defRPr/>
              </a:pPr>
              <a:t>‹#›</a:t>
            </a:fld>
            <a:r>
              <a:rPr lang="en-US"/>
              <a:t>P. Baudrenghien CERn</a:t>
            </a:r>
          </a:p>
        </p:txBody>
      </p:sp>
    </p:spTree>
    <p:extLst>
      <p:ext uri="{BB962C8B-B14F-4D97-AF65-F5344CB8AC3E}">
        <p14:creationId xmlns:p14="http://schemas.microsoft.com/office/powerpoint/2010/main" val="840494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24th,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HL-TCC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61F2B-2613-488C-81AD-E9BDA80CF3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4415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24th,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HL-TCC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19A76-F307-4145-8F25-681E96BB2C8C}" type="slidenum">
              <a:rPr lang="en-US"/>
              <a:pPr>
                <a:defRPr/>
              </a:pPr>
              <a:t>‹#›</a:t>
            </a:fld>
            <a:r>
              <a:rPr lang="en-US"/>
              <a:t>P. Baudrenghien CERn</a:t>
            </a:r>
          </a:p>
        </p:txBody>
      </p:sp>
    </p:spTree>
    <p:extLst>
      <p:ext uri="{BB962C8B-B14F-4D97-AF65-F5344CB8AC3E}">
        <p14:creationId xmlns:p14="http://schemas.microsoft.com/office/powerpoint/2010/main" val="9135036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24th,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HL-TCC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4B5B6-84B0-423E-8128-EA183A5CD2F5}" type="slidenum">
              <a:rPr lang="en-US"/>
              <a:pPr>
                <a:defRPr/>
              </a:pPr>
              <a:t>‹#›</a:t>
            </a:fld>
            <a:r>
              <a:rPr lang="en-US"/>
              <a:t>P. Baudrenghien CERn</a:t>
            </a:r>
          </a:p>
        </p:txBody>
      </p:sp>
    </p:spTree>
    <p:extLst>
      <p:ext uri="{BB962C8B-B14F-4D97-AF65-F5344CB8AC3E}">
        <p14:creationId xmlns:p14="http://schemas.microsoft.com/office/powerpoint/2010/main" val="35158182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24th,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HL-TCC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921FD4-D760-4FF2-9005-C52FC955027B}" type="slidenum">
              <a:rPr lang="en-US"/>
              <a:pPr>
                <a:defRPr/>
              </a:pPr>
              <a:t>‹#›</a:t>
            </a:fld>
            <a:r>
              <a:rPr lang="en-US"/>
              <a:t>P. Baudrenghien CERn</a:t>
            </a:r>
          </a:p>
        </p:txBody>
      </p:sp>
    </p:spTree>
    <p:extLst>
      <p:ext uri="{BB962C8B-B14F-4D97-AF65-F5344CB8AC3E}">
        <p14:creationId xmlns:p14="http://schemas.microsoft.com/office/powerpoint/2010/main" val="2496621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24th,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HL-TCC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B78D7-BC67-46CD-89B3-3BA3CA0958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559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24th, 2016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HL-TCC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5C21F-25AF-4A22-B3F1-6998435435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735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24th, 2016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HL-TCC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A0332-5DD4-4976-A699-88B9DCFAD1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952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24th, 2016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HL-TCC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8EA4F-6229-48F9-9EDB-8FF7BA5160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501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24th, 2016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HL-TCC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22FB1-87E9-4DF9-9020-1B70B82DB2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783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24th, 2016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HL-TCC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7B480-4D29-45A6-9326-08C6312B58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610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24th, 2016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HL-TCC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F0E5D-AC1A-4B2A-AD03-FEAD721935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120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r>
              <a:rPr lang="en-US" smtClean="0"/>
              <a:t>Nov 24th,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HL-TCC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2A8AD5D-DDCB-4687-88EA-95927D4D21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58" r:id="rId1"/>
    <p:sldLayoutId id="2147484859" r:id="rId2"/>
    <p:sldLayoutId id="2147484860" r:id="rId3"/>
    <p:sldLayoutId id="2147484861" r:id="rId4"/>
    <p:sldLayoutId id="2147484862" r:id="rId5"/>
    <p:sldLayoutId id="2147484863" r:id="rId6"/>
    <p:sldLayoutId id="2147484864" r:id="rId7"/>
    <p:sldLayoutId id="2147484865" r:id="rId8"/>
    <p:sldLayoutId id="2147484866" r:id="rId9"/>
    <p:sldLayoutId id="2147484867" r:id="rId10"/>
    <p:sldLayoutId id="2147484868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r>
              <a:rPr lang="en-US" smtClean="0"/>
              <a:t>Nov 24th,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HL-TCC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B31463B-EEAE-45E2-B915-0AE77F4026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71" r:id="rId1"/>
    <p:sldLayoutId id="2147484872" r:id="rId2"/>
    <p:sldLayoutId id="2147484873" r:id="rId3"/>
    <p:sldLayoutId id="2147484874" r:id="rId4"/>
    <p:sldLayoutId id="2147484875" r:id="rId5"/>
    <p:sldLayoutId id="2147484876" r:id="rId6"/>
    <p:sldLayoutId id="2147484869" r:id="rId7"/>
    <p:sldLayoutId id="2147484877" r:id="rId8"/>
    <p:sldLayoutId id="2147484878" r:id="rId9"/>
    <p:sldLayoutId id="2147484879" r:id="rId10"/>
    <p:sldLayoutId id="2147484880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chemeClr val="tx2"/>
          </a:solidFill>
          <a:latin typeface="+mj-lt"/>
          <a:ea typeface="MS PGothic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MS PGothic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4.wmf"/><Relationship Id="rId4" Type="http://schemas.openxmlformats.org/officeDocument/2006/relationships/oleObject" Target="../embeddings/oleObject17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image" Target="../media/image9.wmf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6.wmf"/><Relationship Id="rId12" Type="http://schemas.openxmlformats.org/officeDocument/2006/relationships/oleObject" Target="../embeddings/oleObject7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8.wmf"/><Relationship Id="rId5" Type="http://schemas.openxmlformats.org/officeDocument/2006/relationships/image" Target="../media/image5.wmf"/><Relationship Id="rId15" Type="http://schemas.openxmlformats.org/officeDocument/2006/relationships/image" Target="../media/image10.wmf"/><Relationship Id="rId10" Type="http://schemas.openxmlformats.org/officeDocument/2006/relationships/oleObject" Target="../embeddings/oleObject6.bin"/><Relationship Id="rId4" Type="http://schemas.openxmlformats.org/officeDocument/2006/relationships/oleObject" Target="../embeddings/oleObject3.bin"/><Relationship Id="rId9" Type="http://schemas.openxmlformats.org/officeDocument/2006/relationships/image" Target="../media/image7.wmf"/><Relationship Id="rId14" Type="http://schemas.openxmlformats.org/officeDocument/2006/relationships/oleObject" Target="../embeddings/oleObject8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2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11.wmf"/><Relationship Id="rId4" Type="http://schemas.openxmlformats.org/officeDocument/2006/relationships/oleObject" Target="../embeddings/oleObject9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4"/><Relationship Id="rId13" Type="http://schemas.openxmlformats.org/officeDocument/2006/relationships/oleObject" Target="../embeddings/oleObject15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6.wmf"/><Relationship Id="rId12" Type="http://schemas.openxmlformats.org/officeDocument/2006/relationships/image" Target="../media/image18.wmf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20.wmf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2.bin"/><Relationship Id="rId11" Type="http://schemas.openxmlformats.org/officeDocument/2006/relationships/oleObject" Target="../embeddings/oleObject14.bin"/><Relationship Id="rId5" Type="http://schemas.openxmlformats.org/officeDocument/2006/relationships/image" Target="../media/image15.wmf"/><Relationship Id="rId15" Type="http://schemas.openxmlformats.org/officeDocument/2006/relationships/oleObject" Target="../embeddings/oleObject16.bin"/><Relationship Id="rId10" Type="http://schemas.openxmlformats.org/officeDocument/2006/relationships/image" Target="../media/image17.wmf"/><Relationship Id="rId4" Type="http://schemas.openxmlformats.org/officeDocument/2006/relationships/oleObject" Target="../embeddings/oleObject11.bin"/><Relationship Id="rId9" Type="http://schemas.openxmlformats.org/officeDocument/2006/relationships/oleObject" Target="../embeddings/oleObject13.bin"/><Relationship Id="rId14" Type="http://schemas.openxmlformats.org/officeDocument/2006/relationships/image" Target="../media/image19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smtClean="0"/>
              <a:t>LHC Full </a:t>
            </a:r>
            <a:r>
              <a:rPr lang="fr-CH" dirty="0" err="1" smtClean="0"/>
              <a:t>Detuning</a:t>
            </a:r>
            <a:r>
              <a:rPr lang="fr-CH" dirty="0" smtClean="0"/>
              <a:t> </a:t>
            </a:r>
            <a:br>
              <a:rPr lang="fr-CH" dirty="0" smtClean="0"/>
            </a:br>
            <a:r>
              <a:rPr lang="fr-CH" sz="3200" dirty="0" smtClean="0"/>
              <a:t>(</a:t>
            </a:r>
            <a:r>
              <a:rPr lang="fr-CH" sz="3200" dirty="0" err="1" smtClean="0"/>
              <a:t>Cavity</a:t>
            </a:r>
            <a:r>
              <a:rPr lang="fr-CH" sz="3200" dirty="0" smtClean="0"/>
              <a:t> Phase Modulation)</a:t>
            </a:r>
            <a:endParaRPr lang="en-GB" sz="3200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7848600" cy="1752600"/>
          </a:xfrm>
        </p:spPr>
        <p:txBody>
          <a:bodyPr/>
          <a:lstStyle/>
          <a:p>
            <a:r>
              <a:rPr lang="en-GB" dirty="0" smtClean="0"/>
              <a:t>P. Baudrenghien, J. Molendijk, </a:t>
            </a:r>
            <a:r>
              <a:rPr lang="en-GB" sz="2000" i="1" dirty="0" smtClean="0"/>
              <a:t>CERN, BE-RF</a:t>
            </a:r>
          </a:p>
          <a:p>
            <a:r>
              <a:rPr lang="en-GB" dirty="0" smtClean="0"/>
              <a:t>T. Mastoridis, </a:t>
            </a:r>
            <a:r>
              <a:rPr lang="en-GB" sz="2000" i="1" dirty="0" smtClean="0"/>
              <a:t>California Polytechnic State University, San Luis Obispo, USA</a:t>
            </a:r>
            <a:endParaRPr lang="en-GB" sz="2000" i="1" dirty="0"/>
          </a:p>
        </p:txBody>
      </p:sp>
    </p:spTree>
    <p:extLst>
      <p:ext uri="{BB962C8B-B14F-4D97-AF65-F5344CB8AC3E}">
        <p14:creationId xmlns:p14="http://schemas.microsoft.com/office/powerpoint/2010/main" val="67196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Oct 3-4</a:t>
            </a:r>
            <a:r>
              <a:rPr lang="en-US" baseline="30000" dirty="0" smtClean="0"/>
              <a:t>th</a:t>
            </a:r>
            <a:r>
              <a:rPr lang="en-US" dirty="0" smtClean="0"/>
              <a:t> MD results. Klystron transients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276600" cy="4876800"/>
          </a:xfrm>
        </p:spPr>
        <p:txBody>
          <a:bodyPr/>
          <a:lstStyle/>
          <a:p>
            <a:r>
              <a:rPr lang="en-US" sz="2000" dirty="0" smtClean="0"/>
              <a:t>Half full ring (1164 b)</a:t>
            </a:r>
          </a:p>
          <a:p>
            <a:r>
              <a:rPr lang="en-US" sz="2000" dirty="0" smtClean="0"/>
              <a:t>6.5 </a:t>
            </a:r>
            <a:r>
              <a:rPr lang="en-US" sz="2000" dirty="0" err="1" smtClean="0"/>
              <a:t>TeV</a:t>
            </a:r>
            <a:r>
              <a:rPr lang="en-US" sz="2000" dirty="0" smtClean="0"/>
              <a:t>, 1.25 MV/</a:t>
            </a:r>
            <a:r>
              <a:rPr lang="en-US" sz="2000" dirty="0" err="1" smtClean="0"/>
              <a:t>cav</a:t>
            </a:r>
            <a:r>
              <a:rPr lang="en-US" sz="2000" dirty="0" smtClean="0"/>
              <a:t>, Q</a:t>
            </a:r>
            <a:r>
              <a:rPr lang="en-US" sz="2000" baseline="-25000" dirty="0" smtClean="0"/>
              <a:t>L</a:t>
            </a:r>
            <a:r>
              <a:rPr lang="en-US" sz="2000" dirty="0" smtClean="0"/>
              <a:t>=60k</a:t>
            </a:r>
          </a:p>
          <a:p>
            <a:r>
              <a:rPr lang="en-US" sz="2000" dirty="0" smtClean="0"/>
              <a:t>The figure shows klystron power during one turn</a:t>
            </a:r>
          </a:p>
          <a:p>
            <a:pPr lvl="1"/>
            <a:r>
              <a:rPr lang="en-US" sz="1800" dirty="0" smtClean="0"/>
              <a:t>Half detuning scheme (red): average power around 140 kW with peaks at 170 kW, klystron drive phase modulation of 100 </a:t>
            </a:r>
            <a:r>
              <a:rPr lang="en-US" sz="1800" dirty="0" err="1" smtClean="0"/>
              <a:t>deg</a:t>
            </a:r>
            <a:r>
              <a:rPr lang="en-US" sz="1800" dirty="0" smtClean="0"/>
              <a:t> </a:t>
            </a:r>
            <a:r>
              <a:rPr lang="en-US" sz="1800" dirty="0" err="1" smtClean="0"/>
              <a:t>pk-pk</a:t>
            </a:r>
            <a:endParaRPr lang="en-US" sz="1800" dirty="0" smtClean="0"/>
          </a:p>
          <a:p>
            <a:pPr lvl="1"/>
            <a:r>
              <a:rPr lang="en-US" sz="1800" dirty="0" smtClean="0"/>
              <a:t>Full detuning scheme: 70 kW flat, smooth 40 </a:t>
            </a:r>
            <a:r>
              <a:rPr lang="en-US" sz="1800" dirty="0" err="1" smtClean="0"/>
              <a:t>deg</a:t>
            </a:r>
            <a:r>
              <a:rPr lang="en-US" sz="1800" dirty="0" smtClean="0"/>
              <a:t> phase modulation along batch.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 24th,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HL-TCC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10</a:t>
            </a:r>
            <a:endParaRPr lang="en-US" dirty="0"/>
          </a:p>
        </p:txBody>
      </p:sp>
      <p:pic>
        <p:nvPicPr>
          <p:cNvPr id="7" name="Picture 6" descr="Macintosh HD:Users:Themis:Dropbox:Smoother:MDdataProcessing:Figures:klystronTurnB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2400" y="1524000"/>
            <a:ext cx="5486400" cy="4114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9539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Oct 3-4</a:t>
            </a:r>
            <a:r>
              <a:rPr lang="en-US" baseline="30000" dirty="0" smtClean="0"/>
              <a:t>th</a:t>
            </a:r>
            <a:r>
              <a:rPr lang="en-US" dirty="0" smtClean="0"/>
              <a:t> MD results. Cavity phase modulation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3536672" cy="4876800"/>
          </a:xfrm>
        </p:spPr>
        <p:txBody>
          <a:bodyPr/>
          <a:lstStyle/>
          <a:p>
            <a:r>
              <a:rPr lang="en-US" dirty="0" smtClean="0"/>
              <a:t>Phase modulation of the 8 Cavities at flat top (</a:t>
            </a:r>
            <a:r>
              <a:rPr lang="en-GB" dirty="0"/>
              <a:t>h</a:t>
            </a:r>
            <a:r>
              <a:rPr lang="en-GB" dirty="0" smtClean="0"/>
              <a:t>alf </a:t>
            </a:r>
            <a:r>
              <a:rPr lang="en-GB" dirty="0"/>
              <a:t>full </a:t>
            </a:r>
            <a:r>
              <a:rPr lang="en-GB" dirty="0" smtClean="0"/>
              <a:t>ring, 1164 b, 6.5 </a:t>
            </a:r>
            <a:r>
              <a:rPr lang="en-GB" dirty="0" err="1"/>
              <a:t>TeV</a:t>
            </a:r>
            <a:r>
              <a:rPr lang="en-GB" dirty="0"/>
              <a:t>, 1.25 </a:t>
            </a:r>
            <a:r>
              <a:rPr lang="en-GB" dirty="0" smtClean="0"/>
              <a:t>MV/</a:t>
            </a:r>
            <a:r>
              <a:rPr lang="en-GB" dirty="0" err="1" smtClean="0"/>
              <a:t>cav</a:t>
            </a:r>
            <a:r>
              <a:rPr lang="en-GB" dirty="0" smtClean="0"/>
              <a:t>, Q</a:t>
            </a:r>
            <a:r>
              <a:rPr lang="en-GB" baseline="-25000" dirty="0" smtClean="0"/>
              <a:t>L</a:t>
            </a:r>
            <a:r>
              <a:rPr lang="en-GB" dirty="0" smtClean="0"/>
              <a:t>=60k)</a:t>
            </a:r>
            <a:endParaRPr lang="en-US" dirty="0" smtClean="0"/>
          </a:p>
          <a:p>
            <a:r>
              <a:rPr lang="en-US" dirty="0" smtClean="0"/>
              <a:t>The black dashed line shows the theoretical value</a:t>
            </a:r>
          </a:p>
          <a:p>
            <a:r>
              <a:rPr lang="en-US" dirty="0" smtClean="0"/>
              <a:t>Small differences caused by the slightly different </a:t>
            </a:r>
            <a:r>
              <a:rPr lang="en-US" dirty="0" smtClean="0"/>
              <a:t>settings </a:t>
            </a:r>
            <a:r>
              <a:rPr lang="en-US" dirty="0" smtClean="0"/>
              <a:t>for each station </a:t>
            </a:r>
            <a:r>
              <a:rPr lang="en-US" dirty="0" smtClean="0"/>
              <a:t>(</a:t>
            </a:r>
            <a:r>
              <a:rPr lang="en-US" dirty="0" smtClean="0"/>
              <a:t>V</a:t>
            </a:r>
            <a:r>
              <a:rPr lang="en-US" baseline="-25000" dirty="0" smtClean="0"/>
              <a:t>0</a:t>
            </a:r>
            <a:r>
              <a:rPr lang="en-US" dirty="0" smtClean="0"/>
              <a:t>? Detuning?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 24th,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HL-TCC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506C87-03B3-43A4-8BFC-F6CFD9425D04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8" name="Picture 7" descr="Macintosh HD:Users:Themis:Dropbox:Smoother:MDdataProcessing:Figures:allCavitiesBeam2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0891" y="1371600"/>
            <a:ext cx="5486400" cy="41148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3148215"/>
              </p:ext>
            </p:extLst>
          </p:nvPr>
        </p:nvGraphicFramePr>
        <p:xfrm>
          <a:off x="5638800" y="3424518"/>
          <a:ext cx="1681163" cy="1087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75" name="Equation" r:id="rId4" imgW="1409400" imgH="939600" progId="Equation.DSMT4">
                  <p:embed/>
                </p:oleObj>
              </mc:Choice>
              <mc:Fallback>
                <p:oleObj name="Equation" r:id="rId4" imgW="1409400" imgH="939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3424518"/>
                        <a:ext cx="1681163" cy="1087438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2531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773" y="334308"/>
            <a:ext cx="8229600" cy="990600"/>
          </a:xfrm>
        </p:spPr>
        <p:txBody>
          <a:bodyPr/>
          <a:lstStyle/>
          <a:p>
            <a:r>
              <a:rPr lang="en-US" dirty="0" smtClean="0"/>
              <a:t>Oct 3-4</a:t>
            </a:r>
            <a:r>
              <a:rPr lang="en-US" baseline="30000" dirty="0" smtClean="0"/>
              <a:t>th</a:t>
            </a:r>
            <a:r>
              <a:rPr lang="en-US" dirty="0" smtClean="0"/>
              <a:t> MD results. Klystron power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 24th,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HL-TCC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506C87-03B3-43A4-8BFC-F6CFD9425D04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71600"/>
            <a:ext cx="9144000" cy="4429891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>
            <a:off x="228600" y="2743200"/>
            <a:ext cx="1295400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67987" y="2514261"/>
            <a:ext cx="10166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Half Detuning</a:t>
            </a:r>
            <a:endParaRPr lang="en-US" sz="10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524000" y="2743200"/>
            <a:ext cx="4648200" cy="0"/>
          </a:xfrm>
          <a:prstGeom prst="straightConnector1">
            <a:avLst/>
          </a:prstGeom>
          <a:ln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352800" y="2514261"/>
            <a:ext cx="9685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Full Detuning</a:t>
            </a:r>
            <a:endParaRPr lang="en-US" sz="10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6781800" y="2743200"/>
            <a:ext cx="685800" cy="0"/>
          </a:xfrm>
          <a:prstGeom prst="straightConnector1">
            <a:avLst/>
          </a:prstGeom>
          <a:ln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7620000" y="2743200"/>
            <a:ext cx="685800" cy="0"/>
          </a:xfrm>
          <a:prstGeom prst="straightConnector1">
            <a:avLst/>
          </a:prstGeom>
          <a:ln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790084" y="2314206"/>
            <a:ext cx="7120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Full Detuning</a:t>
            </a:r>
            <a:endParaRPr lang="en-US" sz="10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627856" y="2314206"/>
            <a:ext cx="7120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Full Detuning</a:t>
            </a:r>
            <a:endParaRPr lang="en-US" sz="10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 rot="5400000">
            <a:off x="6015598" y="3463434"/>
            <a:ext cx="10166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Half Detuning</a:t>
            </a:r>
            <a:endParaRPr lang="en-US" sz="10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 rot="5400000">
            <a:off x="7035487" y="3452136"/>
            <a:ext cx="10166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Half Detuning</a:t>
            </a:r>
            <a:endParaRPr lang="en-US" sz="10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08507" y="4724400"/>
            <a:ext cx="5389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Comic Sans MS" panose="030F0702030302020204" pitchFamily="66" charset="0"/>
              </a:rPr>
              <a:t>Filling</a:t>
            </a:r>
            <a:endParaRPr lang="en-US" sz="1000" dirty="0">
              <a:latin typeface="Comic Sans MS" panose="030F0702030302020204" pitchFamily="66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429000" y="4343400"/>
            <a:ext cx="4988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Comic Sans MS" panose="030F0702030302020204" pitchFamily="66" charset="0"/>
              </a:rPr>
              <a:t>Ramp</a:t>
            </a:r>
            <a:endParaRPr lang="en-US" sz="1000" dirty="0">
              <a:latin typeface="Comic Sans MS" panose="030F0702030302020204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633270" y="4724400"/>
            <a:ext cx="6607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Comic Sans MS" panose="030F0702030302020204" pitchFamily="66" charset="0"/>
              </a:rPr>
              <a:t>Flat top</a:t>
            </a:r>
            <a:endParaRPr lang="en-US" sz="1000" dirty="0">
              <a:latin typeface="Comic Sans MS" panose="030F0702030302020204" pitchFamily="66" charset="0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5257800" y="4191000"/>
            <a:ext cx="228600" cy="656510"/>
          </a:xfrm>
          <a:prstGeom prst="ellipse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4887832" y="3868580"/>
            <a:ext cx="7922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60-80 kW</a:t>
            </a:r>
            <a:endParaRPr lang="en-US" sz="10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6435793" y="1981200"/>
            <a:ext cx="228600" cy="1050340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5595212" y="2025112"/>
            <a:ext cx="9076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145-175 kW</a:t>
            </a:r>
            <a:endParaRPr lang="en-US" sz="10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6294028" y="3429000"/>
            <a:ext cx="496056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400853" y="6130426"/>
            <a:ext cx="375383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omic Sans MS" panose="030F0702030302020204" pitchFamily="66" charset="0"/>
              </a:rPr>
              <a:t>More details in MD Note [3]</a:t>
            </a:r>
            <a:endParaRPr lang="en-US" sz="1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749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69" y="183356"/>
            <a:ext cx="8229600" cy="990600"/>
          </a:xfrm>
        </p:spPr>
        <p:txBody>
          <a:bodyPr/>
          <a:lstStyle/>
          <a:p>
            <a:r>
              <a:rPr lang="en-US" dirty="0" smtClean="0"/>
              <a:t>End of Physics Fill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4876800" cy="4876800"/>
          </a:xfrm>
        </p:spPr>
        <p:txBody>
          <a:bodyPr/>
          <a:lstStyle/>
          <a:p>
            <a:r>
              <a:rPr lang="en-US" sz="2000" dirty="0" smtClean="0"/>
              <a:t>Fill 5423, Oct 18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, after 10 hours of physics </a:t>
            </a:r>
          </a:p>
          <a:p>
            <a:r>
              <a:rPr lang="en-US" sz="2000" dirty="0" smtClean="0"/>
              <a:t>2200b, 1-1.05 ns bunch length, ~0.7E11 p/bunch</a:t>
            </a:r>
          </a:p>
          <a:p>
            <a:r>
              <a:rPr lang="en-US" sz="2000" dirty="0" smtClean="0"/>
              <a:t>What we expected</a:t>
            </a:r>
          </a:p>
          <a:p>
            <a:pPr lvl="1"/>
            <a:r>
              <a:rPr lang="en-GB" sz="1600" dirty="0" smtClean="0"/>
              <a:t>A </a:t>
            </a:r>
            <a:r>
              <a:rPr lang="en-GB" sz="1600" dirty="0"/>
              <a:t>modulation </a:t>
            </a:r>
            <a:r>
              <a:rPr lang="en-GB" sz="1600" dirty="0" smtClean="0"/>
              <a:t>(at </a:t>
            </a:r>
            <a:r>
              <a:rPr lang="en-GB" sz="1600" dirty="0"/>
              <a:t>the revolution frequency) of the </a:t>
            </a:r>
            <a:r>
              <a:rPr lang="en-GB" sz="1600" dirty="0" smtClean="0"/>
              <a:t>bunch phase with </a:t>
            </a:r>
            <a:r>
              <a:rPr lang="en-GB" sz="1600" dirty="0"/>
              <a:t>respect to the 40 MHz Bunch Clock received </a:t>
            </a:r>
            <a:r>
              <a:rPr lang="en-GB" sz="1600" dirty="0" smtClean="0"/>
              <a:t>by experiments. </a:t>
            </a:r>
            <a:r>
              <a:rPr lang="en-GB" sz="1600" dirty="0"/>
              <a:t>The modulation </a:t>
            </a:r>
            <a:r>
              <a:rPr lang="en-GB" sz="1600" dirty="0" smtClean="0"/>
              <a:t>would be 45 </a:t>
            </a:r>
            <a:r>
              <a:rPr lang="en-GB" sz="1600" dirty="0" err="1"/>
              <a:t>ps</a:t>
            </a:r>
            <a:r>
              <a:rPr lang="en-GB" sz="1600" dirty="0"/>
              <a:t> </a:t>
            </a:r>
            <a:r>
              <a:rPr lang="en-GB" sz="1600" dirty="0" err="1" smtClean="0"/>
              <a:t>pk</a:t>
            </a:r>
            <a:r>
              <a:rPr lang="en-GB" sz="1600" dirty="0" smtClean="0"/>
              <a:t>-pk.</a:t>
            </a:r>
            <a:endParaRPr lang="en-GB" sz="1600" dirty="0"/>
          </a:p>
          <a:p>
            <a:pPr lvl="1"/>
            <a:r>
              <a:rPr lang="en-GB" sz="1600" dirty="0" smtClean="0"/>
              <a:t>A </a:t>
            </a:r>
            <a:r>
              <a:rPr lang="en-GB" sz="1600" dirty="0"/>
              <a:t>modulation (at the revolution frequency) of the z-vertex. This effect </a:t>
            </a:r>
            <a:r>
              <a:rPr lang="en-GB" sz="1600" dirty="0" smtClean="0"/>
              <a:t>would </a:t>
            </a:r>
            <a:r>
              <a:rPr lang="en-GB" sz="1600" dirty="0"/>
              <a:t>not be noticed by CMS and ATLAS thanks to the symmetry of beam current with respect to IP1 and 5. But it </a:t>
            </a:r>
            <a:r>
              <a:rPr lang="en-GB" sz="1600" dirty="0" smtClean="0"/>
              <a:t>should </a:t>
            </a:r>
            <a:r>
              <a:rPr lang="en-GB" sz="1600" dirty="0"/>
              <a:t>be noticed in IP2 and 8. Our calculations give </a:t>
            </a:r>
            <a:r>
              <a:rPr lang="en-GB" sz="1600" dirty="0" smtClean="0"/>
              <a:t>4.9 </a:t>
            </a:r>
            <a:r>
              <a:rPr lang="en-GB" sz="1600" dirty="0"/>
              <a:t>mm </a:t>
            </a:r>
            <a:r>
              <a:rPr lang="en-GB" sz="1600" dirty="0" err="1"/>
              <a:t>pk-pk</a:t>
            </a:r>
            <a:r>
              <a:rPr lang="en-GB" sz="1600" dirty="0"/>
              <a:t> </a:t>
            </a:r>
            <a:r>
              <a:rPr lang="en-GB" sz="1600" dirty="0" smtClean="0"/>
              <a:t>displacement.</a:t>
            </a:r>
          </a:p>
          <a:p>
            <a:pPr marL="274637" lvl="1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 24th,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HL-TCC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506C87-03B3-43A4-8BFC-F6CFD9425D04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81011" y="3265560"/>
            <a:ext cx="3753832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omic Sans MS" panose="030F0702030302020204" pitchFamily="66" charset="0"/>
              </a:rPr>
              <a:t>Calculated slippage of the bucket center w.r.t. equal spacing. Beam1 in blue, beam2 in red.</a:t>
            </a:r>
            <a:endParaRPr lang="en-US" sz="1200" dirty="0">
              <a:latin typeface="Comic Sans MS" panose="030F0702030302020204" pitchFamily="66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5909" y="838200"/>
            <a:ext cx="4004037" cy="23049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8551" y="3860607"/>
            <a:ext cx="3398752" cy="2122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181011" y="6151608"/>
            <a:ext cx="3753832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omic Sans MS" panose="030F0702030302020204" pitchFamily="66" charset="0"/>
              </a:rPr>
              <a:t>Calculated modulation of the z-vertex in Alice.</a:t>
            </a:r>
            <a:endParaRPr lang="en-US" sz="1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67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0646"/>
            <a:ext cx="8229600" cy="990600"/>
          </a:xfrm>
        </p:spPr>
        <p:txBody>
          <a:bodyPr/>
          <a:lstStyle/>
          <a:p>
            <a:r>
              <a:rPr lang="en-US" dirty="0" smtClean="0"/>
              <a:t>No visible effect on the beams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711414"/>
            <a:ext cx="8229600" cy="1219200"/>
          </a:xfrm>
        </p:spPr>
        <p:txBody>
          <a:bodyPr/>
          <a:lstStyle/>
          <a:p>
            <a:r>
              <a:rPr lang="en-US" sz="2000" dirty="0" smtClean="0"/>
              <a:t>No effect on </a:t>
            </a:r>
            <a:r>
              <a:rPr lang="en-US" sz="2000" dirty="0" err="1" smtClean="0"/>
              <a:t>Lumi</a:t>
            </a:r>
            <a:r>
              <a:rPr lang="en-US" sz="2000" dirty="0" smtClean="0"/>
              <a:t> or longitudinal emittance</a:t>
            </a:r>
          </a:p>
          <a:p>
            <a:r>
              <a:rPr lang="en-US" sz="2000" dirty="0" smtClean="0"/>
              <a:t>No increase in Abort Gap population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 24th,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HL-TCC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506C87-03B3-43A4-8BFC-F6CFD9425D04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4228"/>
            <a:ext cx="9144000" cy="4569543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446167" y="4343400"/>
            <a:ext cx="3886200" cy="0"/>
          </a:xfrm>
          <a:prstGeom prst="straightConnector1">
            <a:avLst/>
          </a:prstGeom>
          <a:ln>
            <a:solidFill>
              <a:srgbClr val="0070C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900287" y="4097179"/>
            <a:ext cx="9685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Full Detuning</a:t>
            </a:r>
            <a:endParaRPr lang="en-US" sz="10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4332367" y="4331616"/>
            <a:ext cx="3287633" cy="9427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638800" y="4097179"/>
            <a:ext cx="10166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Half Detuning</a:t>
            </a:r>
            <a:endParaRPr lang="en-US" sz="10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440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230" y="352786"/>
            <a:ext cx="8229600" cy="990600"/>
          </a:xfrm>
        </p:spPr>
        <p:txBody>
          <a:bodyPr/>
          <a:lstStyle/>
          <a:p>
            <a:r>
              <a:rPr lang="en-US" dirty="0" smtClean="0"/>
              <a:t>Results from experiments. CMS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491" y="1343386"/>
            <a:ext cx="8229600" cy="4876800"/>
          </a:xfrm>
        </p:spPr>
        <p:txBody>
          <a:bodyPr/>
          <a:lstStyle/>
          <a:p>
            <a:r>
              <a:rPr lang="en-GB" i="1" dirty="0"/>
              <a:t>N</a:t>
            </a:r>
            <a:r>
              <a:rPr lang="en-GB" i="1" dirty="0" smtClean="0"/>
              <a:t>othing </a:t>
            </a:r>
            <a:r>
              <a:rPr lang="en-GB" i="1" dirty="0"/>
              <a:t>significant shows up for Z (as expected)</a:t>
            </a:r>
          </a:p>
          <a:p>
            <a:r>
              <a:rPr lang="en-GB" i="1" dirty="0"/>
              <a:t>T</a:t>
            </a:r>
            <a:r>
              <a:rPr lang="en-GB" i="1" dirty="0" smtClean="0"/>
              <a:t>he </a:t>
            </a:r>
            <a:r>
              <a:rPr lang="en-GB" i="1" dirty="0"/>
              <a:t>magnitude of the modulation is too small to be a problem for the usual beam spot </a:t>
            </a:r>
            <a:r>
              <a:rPr lang="en-GB" i="1" dirty="0" smtClean="0"/>
              <a:t>computation.</a:t>
            </a:r>
            <a:endParaRPr lang="en-US" i="1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 24th,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HL-TCC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506C87-03B3-43A4-8BFC-F6CFD9425D04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599" y="2668488"/>
            <a:ext cx="8530201" cy="334254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02276" y="5968837"/>
            <a:ext cx="597150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Data provided by Riccardo Manzoni, Sara </a:t>
            </a:r>
            <a:r>
              <a:rPr lang="en-US" sz="1400" dirty="0" err="1" smtClean="0">
                <a:latin typeface="Comic Sans MS" panose="030F0702030302020204" pitchFamily="66" charset="0"/>
              </a:rPr>
              <a:t>Fiorendi</a:t>
            </a:r>
            <a:r>
              <a:rPr lang="en-US" sz="1400" dirty="0" smtClean="0">
                <a:latin typeface="Comic Sans MS" panose="030F0702030302020204" pitchFamily="66" charset="0"/>
              </a:rPr>
              <a:t> and Greg </a:t>
            </a:r>
            <a:r>
              <a:rPr lang="en-US" sz="1400" dirty="0" err="1" smtClean="0">
                <a:latin typeface="Comic Sans MS" panose="030F0702030302020204" pitchFamily="66" charset="0"/>
              </a:rPr>
              <a:t>Rackness</a:t>
            </a:r>
            <a:endParaRPr lang="en-US" sz="1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826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802"/>
            <a:ext cx="8229600" cy="990600"/>
          </a:xfrm>
        </p:spPr>
        <p:txBody>
          <a:bodyPr/>
          <a:lstStyle/>
          <a:p>
            <a:r>
              <a:rPr lang="en-US" dirty="0" smtClean="0"/>
              <a:t>Results from experiments. ATLAS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8124"/>
            <a:ext cx="8229600" cy="4876800"/>
          </a:xfrm>
        </p:spPr>
        <p:txBody>
          <a:bodyPr/>
          <a:lstStyle/>
          <a:p>
            <a:r>
              <a:rPr lang="en-GB" i="1" dirty="0"/>
              <a:t>They do not see any evidence for variation of the z position of the beam-spot with the RF modulation change - as expected</a:t>
            </a:r>
            <a:endParaRPr lang="en-US" i="1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 24th,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HL-TCC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506C87-03B3-43A4-8BFC-F6CFD9425D04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602277" y="5857147"/>
            <a:ext cx="427552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Data provided by </a:t>
            </a:r>
            <a:r>
              <a:rPr lang="en-GB" sz="1400" dirty="0">
                <a:latin typeface="Comic Sans MS" panose="030F0702030302020204" pitchFamily="66" charset="0"/>
              </a:rPr>
              <a:t>Christoph Schwick, Jamie </a:t>
            </a:r>
            <a:r>
              <a:rPr lang="en-GB" sz="1400" dirty="0" smtClean="0">
                <a:latin typeface="Comic Sans MS" panose="030F0702030302020204" pitchFamily="66" charset="0"/>
              </a:rPr>
              <a:t>Boyd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560284"/>
            <a:ext cx="6854626" cy="3296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49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Results from </a:t>
            </a:r>
            <a:r>
              <a:rPr lang="en-US" dirty="0" smtClean="0"/>
              <a:t>experiments: </a:t>
            </a:r>
            <a:r>
              <a:rPr lang="fr-FR" dirty="0" err="1" smtClean="0"/>
              <a:t>LHCb</a:t>
            </a:r>
            <a:endParaRPr lang="fr-FR" dirty="0"/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1" y="2125266"/>
            <a:ext cx="5202405" cy="3648087"/>
          </a:xfrm>
        </p:spPr>
      </p:pic>
      <p:sp>
        <p:nvSpPr>
          <p:cNvPr id="7" name="Ellipse 6"/>
          <p:cNvSpPr/>
          <p:nvPr/>
        </p:nvSpPr>
        <p:spPr>
          <a:xfrm>
            <a:off x="4572001" y="3297255"/>
            <a:ext cx="223787" cy="259882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8" name="ZoneTexte 7"/>
          <p:cNvSpPr txBox="1"/>
          <p:nvPr/>
        </p:nvSpPr>
        <p:spPr>
          <a:xfrm>
            <a:off x="5793494" y="1447800"/>
            <a:ext cx="3354860" cy="596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800" i="1" dirty="0" smtClean="0">
                <a:latin typeface="+mn-lt"/>
              </a:rPr>
              <a:t>Center </a:t>
            </a:r>
            <a:r>
              <a:rPr lang="fr-FR" sz="1800" i="1" dirty="0">
                <a:latin typeface="+mn-lt"/>
              </a:rPr>
              <a:t>of the </a:t>
            </a:r>
            <a:r>
              <a:rPr lang="fr-FR" sz="1800" i="1" dirty="0" err="1">
                <a:latin typeface="+mn-lt"/>
              </a:rPr>
              <a:t>luminous</a:t>
            </a:r>
            <a:r>
              <a:rPr lang="fr-FR" sz="1800" i="1" dirty="0">
                <a:latin typeface="+mn-lt"/>
              </a:rPr>
              <a:t> </a:t>
            </a:r>
            <a:r>
              <a:rPr lang="fr-FR" sz="1800" i="1" dirty="0" err="1">
                <a:latin typeface="+mn-lt"/>
              </a:rPr>
              <a:t>region</a:t>
            </a:r>
            <a:r>
              <a:rPr lang="fr-FR" sz="1800" i="1" dirty="0">
                <a:latin typeface="+mn-lt"/>
              </a:rPr>
              <a:t> in z, </a:t>
            </a:r>
            <a:r>
              <a:rPr lang="fr-FR" sz="1800" i="1" dirty="0" err="1">
                <a:latin typeface="+mn-lt"/>
              </a:rPr>
              <a:t>integrated</a:t>
            </a:r>
            <a:r>
              <a:rPr lang="fr-FR" sz="1800" i="1" dirty="0">
                <a:latin typeface="+mn-lt"/>
              </a:rPr>
              <a:t> over 10 min </a:t>
            </a:r>
            <a:r>
              <a:rPr lang="fr-FR" sz="1800" i="1" dirty="0" err="1">
                <a:latin typeface="+mn-lt"/>
              </a:rPr>
              <a:t>periods</a:t>
            </a:r>
            <a:r>
              <a:rPr lang="fr-FR" sz="1800" i="1" dirty="0">
                <a:latin typeface="+mn-lt"/>
              </a:rPr>
              <a:t>: no visible </a:t>
            </a:r>
            <a:r>
              <a:rPr lang="fr-FR" sz="1800" i="1" dirty="0" err="1" smtClean="0">
                <a:latin typeface="+mn-lt"/>
              </a:rPr>
              <a:t>effect</a:t>
            </a:r>
            <a:endParaRPr lang="fr-FR" sz="1800" i="1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800" i="1" dirty="0" smtClean="0">
                <a:latin typeface="+mn-lt"/>
              </a:rPr>
              <a:t>RMS </a:t>
            </a:r>
            <a:r>
              <a:rPr lang="fr-FR" sz="1800" i="1" dirty="0">
                <a:latin typeface="+mn-lt"/>
              </a:rPr>
              <a:t>of </a:t>
            </a:r>
            <a:r>
              <a:rPr lang="fr-FR" sz="1800" i="1" dirty="0" err="1">
                <a:latin typeface="+mn-lt"/>
              </a:rPr>
              <a:t>luminous</a:t>
            </a:r>
            <a:r>
              <a:rPr lang="fr-FR" sz="1800" i="1" dirty="0">
                <a:latin typeface="+mn-lt"/>
              </a:rPr>
              <a:t> </a:t>
            </a:r>
            <a:r>
              <a:rPr lang="fr-FR" sz="1800" i="1" dirty="0" err="1">
                <a:latin typeface="+mn-lt"/>
              </a:rPr>
              <a:t>region</a:t>
            </a:r>
            <a:r>
              <a:rPr lang="fr-FR" sz="1800" i="1" dirty="0">
                <a:latin typeface="+mn-lt"/>
              </a:rPr>
              <a:t>: </a:t>
            </a:r>
            <a:r>
              <a:rPr lang="fr-FR" sz="1800" i="1" dirty="0" err="1">
                <a:latin typeface="+mn-lt"/>
              </a:rPr>
              <a:t>small</a:t>
            </a:r>
            <a:r>
              <a:rPr lang="fr-FR" sz="1800" i="1" dirty="0">
                <a:latin typeface="+mn-lt"/>
              </a:rPr>
              <a:t> </a:t>
            </a:r>
            <a:r>
              <a:rPr lang="fr-FR" sz="1800" i="1" dirty="0" err="1">
                <a:latin typeface="+mn-lt"/>
              </a:rPr>
              <a:t>increase</a:t>
            </a:r>
            <a:r>
              <a:rPr lang="fr-FR" sz="1800" i="1" dirty="0">
                <a:latin typeface="+mn-lt"/>
              </a:rPr>
              <a:t> of ~1mm consistent </a:t>
            </a:r>
            <a:r>
              <a:rPr lang="fr-FR" sz="1800" i="1" dirty="0" err="1">
                <a:latin typeface="+mn-lt"/>
              </a:rPr>
              <a:t>with</a:t>
            </a:r>
            <a:r>
              <a:rPr lang="fr-FR" sz="1800" i="1" dirty="0">
                <a:latin typeface="+mn-lt"/>
              </a:rPr>
              <a:t> </a:t>
            </a:r>
            <a:r>
              <a:rPr lang="fr-FR" sz="1800" i="1" dirty="0" smtClean="0">
                <a:latin typeface="+mn-lt"/>
              </a:rPr>
              <a:t>8mm* </a:t>
            </a:r>
            <a:r>
              <a:rPr lang="fr-FR" sz="1800" i="1" dirty="0" err="1">
                <a:latin typeface="+mn-lt"/>
              </a:rPr>
              <a:t>peak</a:t>
            </a:r>
            <a:r>
              <a:rPr lang="fr-FR" sz="1800" i="1" dirty="0">
                <a:latin typeface="+mn-lt"/>
              </a:rPr>
              <a:t> to </a:t>
            </a:r>
            <a:r>
              <a:rPr lang="fr-FR" sz="1800" i="1" dirty="0" err="1">
                <a:latin typeface="+mn-lt"/>
              </a:rPr>
              <a:t>peak</a:t>
            </a:r>
            <a:r>
              <a:rPr lang="fr-FR" sz="1800" i="1" dirty="0">
                <a:latin typeface="+mn-lt"/>
              </a:rPr>
              <a:t> </a:t>
            </a:r>
            <a:r>
              <a:rPr lang="fr-FR" sz="1800" i="1" dirty="0" smtClean="0">
                <a:latin typeface="+mn-lt"/>
              </a:rPr>
              <a:t>variations</a:t>
            </a:r>
            <a:endParaRPr lang="fr-FR" sz="1800" i="1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800" i="1" dirty="0" smtClean="0">
                <a:latin typeface="+mn-lt"/>
              </a:rPr>
              <a:t>8mm* </a:t>
            </a:r>
            <a:r>
              <a:rPr lang="fr-FR" sz="1800" i="1" dirty="0" err="1">
                <a:latin typeface="+mn-lt"/>
              </a:rPr>
              <a:t>peak</a:t>
            </a:r>
            <a:r>
              <a:rPr lang="fr-FR" sz="1800" i="1" dirty="0">
                <a:latin typeface="+mn-lt"/>
              </a:rPr>
              <a:t> to </a:t>
            </a:r>
            <a:r>
              <a:rPr lang="fr-FR" sz="1800" i="1" dirty="0" err="1">
                <a:latin typeface="+mn-lt"/>
              </a:rPr>
              <a:t>peak</a:t>
            </a:r>
            <a:r>
              <a:rPr lang="fr-FR" sz="1800" i="1" dirty="0">
                <a:latin typeface="+mn-lt"/>
              </a:rPr>
              <a:t> </a:t>
            </a:r>
            <a:r>
              <a:rPr lang="fr-FR" sz="1800" i="1" dirty="0" err="1">
                <a:latin typeface="+mn-lt"/>
              </a:rPr>
              <a:t>is</a:t>
            </a:r>
            <a:r>
              <a:rPr lang="fr-FR" sz="1800" i="1" dirty="0">
                <a:latin typeface="+mn-lt"/>
              </a:rPr>
              <a:t> of the </a:t>
            </a:r>
            <a:r>
              <a:rPr lang="fr-FR" sz="1800" i="1" dirty="0" err="1">
                <a:latin typeface="+mn-lt"/>
              </a:rPr>
              <a:t>same</a:t>
            </a:r>
            <a:r>
              <a:rPr lang="fr-FR" sz="1800" i="1" dirty="0">
                <a:latin typeface="+mn-lt"/>
              </a:rPr>
              <a:t> </a:t>
            </a:r>
            <a:r>
              <a:rPr lang="fr-FR" sz="1800" i="1" dirty="0" err="1">
                <a:latin typeface="+mn-lt"/>
              </a:rPr>
              <a:t>order</a:t>
            </a:r>
            <a:r>
              <a:rPr lang="fr-FR" sz="1800" i="1" dirty="0">
                <a:latin typeface="+mn-lt"/>
              </a:rPr>
              <a:t> of the « </a:t>
            </a:r>
            <a:r>
              <a:rPr lang="fr-FR" sz="1800" i="1" dirty="0" err="1">
                <a:latin typeface="+mn-lt"/>
              </a:rPr>
              <a:t>natural</a:t>
            </a:r>
            <a:r>
              <a:rPr lang="fr-FR" sz="1800" i="1" dirty="0">
                <a:latin typeface="+mn-lt"/>
              </a:rPr>
              <a:t> » </a:t>
            </a:r>
            <a:r>
              <a:rPr lang="fr-FR" sz="1800" i="1" dirty="0" err="1">
                <a:latin typeface="+mn-lt"/>
              </a:rPr>
              <a:t>movements</a:t>
            </a:r>
            <a:r>
              <a:rPr lang="fr-FR" sz="1800" i="1" dirty="0">
                <a:latin typeface="+mn-lt"/>
              </a:rPr>
              <a:t> of the center of the </a:t>
            </a:r>
            <a:r>
              <a:rPr lang="fr-FR" sz="1800" i="1" dirty="0" err="1">
                <a:latin typeface="+mn-lt"/>
              </a:rPr>
              <a:t>luminous</a:t>
            </a:r>
            <a:r>
              <a:rPr lang="fr-FR" sz="1800" i="1" dirty="0">
                <a:latin typeface="+mn-lt"/>
              </a:rPr>
              <a:t> </a:t>
            </a:r>
            <a:r>
              <a:rPr lang="fr-FR" sz="1800" i="1" dirty="0" err="1">
                <a:latin typeface="+mn-lt"/>
              </a:rPr>
              <a:t>region</a:t>
            </a:r>
            <a:r>
              <a:rPr lang="fr-FR" sz="1800" i="1" dirty="0">
                <a:latin typeface="+mn-lt"/>
              </a:rPr>
              <a:t> </a:t>
            </a:r>
            <a:r>
              <a:rPr lang="fr-FR" sz="1800" i="1" dirty="0" err="1">
                <a:latin typeface="+mn-lt"/>
              </a:rPr>
              <a:t>during</a:t>
            </a:r>
            <a:r>
              <a:rPr lang="fr-FR" sz="1800" i="1" dirty="0">
                <a:latin typeface="+mn-lt"/>
              </a:rPr>
              <a:t> a </a:t>
            </a:r>
            <a:r>
              <a:rPr lang="fr-FR" sz="1800" i="1" dirty="0" err="1" smtClean="0">
                <a:latin typeface="+mn-lt"/>
              </a:rPr>
              <a:t>fill</a:t>
            </a:r>
            <a:endParaRPr lang="fr-FR" sz="1800" i="1" dirty="0" smtClean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i="1" dirty="0">
                <a:latin typeface="+mn-lt"/>
              </a:rPr>
              <a:t>The </a:t>
            </a:r>
            <a:r>
              <a:rPr lang="en-GB" sz="1800" i="1" dirty="0" smtClean="0">
                <a:latin typeface="+mn-lt"/>
              </a:rPr>
              <a:t>timing variations </a:t>
            </a:r>
            <a:r>
              <a:rPr lang="en-GB" sz="1800" i="1" dirty="0">
                <a:latin typeface="+mn-lt"/>
              </a:rPr>
              <a:t>seen during the test are of the order of </a:t>
            </a:r>
            <a:r>
              <a:rPr lang="en-GB" sz="1800" i="1" dirty="0" smtClean="0">
                <a:latin typeface="+mn-lt"/>
              </a:rPr>
              <a:t>50ps, </a:t>
            </a:r>
            <a:r>
              <a:rPr lang="en-GB" sz="1800" i="1" dirty="0">
                <a:latin typeface="+mn-lt"/>
              </a:rPr>
              <a:t>comparable to the usual spread seen during fills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800" dirty="0">
              <a:latin typeface="+mn-lt"/>
            </a:endParaRPr>
          </a:p>
          <a:p>
            <a:r>
              <a:rPr lang="fr-FR" sz="1800" dirty="0">
                <a:latin typeface="+mn-lt"/>
              </a:rPr>
              <a:t> </a:t>
            </a:r>
          </a:p>
        </p:txBody>
      </p:sp>
      <p:cxnSp>
        <p:nvCxnSpPr>
          <p:cNvPr id="10" name="Connecteur droit avec flèche 9"/>
          <p:cNvCxnSpPr/>
          <p:nvPr/>
        </p:nvCxnSpPr>
        <p:spPr>
          <a:xfrm flipH="1">
            <a:off x="4795790" y="1760935"/>
            <a:ext cx="997704" cy="15363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/>
        </p:nvSpPr>
        <p:spPr>
          <a:xfrm>
            <a:off x="4547285" y="4764624"/>
            <a:ext cx="223787" cy="259882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cxnSp>
        <p:nvCxnSpPr>
          <p:cNvPr id="9" name="Connecteur droit avec flèche 9"/>
          <p:cNvCxnSpPr/>
          <p:nvPr/>
        </p:nvCxnSpPr>
        <p:spPr>
          <a:xfrm flipH="1">
            <a:off x="4775186" y="2941921"/>
            <a:ext cx="1092214" cy="18227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62000" y="5874768"/>
            <a:ext cx="431560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Data provided by </a:t>
            </a:r>
            <a:r>
              <a:rPr lang="en-US" sz="1400" dirty="0">
                <a:latin typeface="Comic Sans MS" panose="030F0702030302020204" pitchFamily="66" charset="0"/>
              </a:rPr>
              <a:t>Patrick Robbe, Federico </a:t>
            </a:r>
            <a:r>
              <a:rPr lang="en-US" sz="1400" dirty="0" err="1" smtClean="0">
                <a:latin typeface="Comic Sans MS" panose="030F0702030302020204" pitchFamily="66" charset="0"/>
              </a:rPr>
              <a:t>Alessio</a:t>
            </a:r>
            <a:endParaRPr lang="en-US" sz="1400" dirty="0" smtClean="0">
              <a:latin typeface="Comic Sans MS" panose="030F0702030302020204" pitchFamily="66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 24th, 2016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506C87-03B3-43A4-8BFC-F6CFD9425D04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56395" y="6301715"/>
            <a:ext cx="5611005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Comic Sans MS" panose="030F0702030302020204" pitchFamily="66" charset="0"/>
              </a:rPr>
              <a:t>* </a:t>
            </a:r>
            <a:r>
              <a:rPr lang="en-US" sz="1000" dirty="0" err="1" smtClean="0">
                <a:latin typeface="Comic Sans MS" panose="030F0702030302020204" pitchFamily="66" charset="0"/>
              </a:rPr>
              <a:t>LHCb</a:t>
            </a:r>
            <a:r>
              <a:rPr lang="en-US" sz="1000" dirty="0" smtClean="0">
                <a:latin typeface="Comic Sans MS" panose="030F0702030302020204" pitchFamily="66" charset="0"/>
              </a:rPr>
              <a:t> was told to expect 8 mm variations, corresponding to 1.1E11 p/bunch. During the test the bunch intensity had dropped to 0.7E11 p/bunch resulting in 4.9 mm. See slide 13</a:t>
            </a:r>
          </a:p>
        </p:txBody>
      </p:sp>
    </p:spTree>
    <p:extLst>
      <p:ext uri="{BB962C8B-B14F-4D97-AF65-F5344CB8AC3E}">
        <p14:creationId xmlns:p14="http://schemas.microsoft.com/office/powerpoint/2010/main" val="241669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6203" y="3688080"/>
            <a:ext cx="3581825" cy="268636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569341"/>
            <a:ext cx="3658025" cy="27435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" y="288965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Results from experiments:</a:t>
            </a:r>
            <a:br>
              <a:rPr lang="en-US" dirty="0" smtClean="0"/>
            </a:br>
            <a:r>
              <a:rPr lang="en-US" dirty="0" smtClean="0"/>
              <a:t> ALICE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57339"/>
            <a:ext cx="5257800" cy="4876800"/>
          </a:xfrm>
        </p:spPr>
        <p:txBody>
          <a:bodyPr/>
          <a:lstStyle/>
          <a:p>
            <a:r>
              <a:rPr lang="en-GB" sz="2000" i="1" dirty="0" smtClean="0"/>
              <a:t>Mean z-vertex: </a:t>
            </a:r>
            <a:r>
              <a:rPr lang="en-GB" sz="2000" i="1" dirty="0"/>
              <a:t>there is no apparent modulation (certainly not </a:t>
            </a:r>
            <a:r>
              <a:rPr lang="en-GB" sz="2000" i="1" dirty="0" smtClean="0"/>
              <a:t>8 mm</a:t>
            </a:r>
            <a:r>
              <a:rPr lang="en-GB" sz="2000" i="1" dirty="0"/>
              <a:t>) but the </a:t>
            </a:r>
            <a:r>
              <a:rPr lang="en-GB" sz="2000" i="1" dirty="0" smtClean="0"/>
              <a:t>trains in </a:t>
            </a:r>
            <a:r>
              <a:rPr lang="en-GB" sz="2000" i="1" dirty="0"/>
              <a:t>the beginning and the end are clearly biased by ~</a:t>
            </a:r>
            <a:r>
              <a:rPr lang="en-GB" sz="2000" i="1" dirty="0" smtClean="0"/>
              <a:t>3 mm</a:t>
            </a:r>
            <a:endParaRPr lang="en-GB" sz="2000" i="1" dirty="0"/>
          </a:p>
          <a:p>
            <a:endParaRPr lang="en-GB" sz="2000" i="1" dirty="0" smtClean="0"/>
          </a:p>
          <a:p>
            <a:endParaRPr lang="en-GB" sz="2000" i="1" dirty="0"/>
          </a:p>
          <a:p>
            <a:endParaRPr lang="en-GB" sz="2000" i="1" dirty="0" smtClean="0"/>
          </a:p>
          <a:p>
            <a:r>
              <a:rPr lang="en-GB" sz="2000" i="1" dirty="0" smtClean="0"/>
              <a:t>Mean collision time vs. </a:t>
            </a:r>
            <a:r>
              <a:rPr lang="en-GB" sz="2000" i="1" dirty="0"/>
              <a:t>bunch ID for </a:t>
            </a:r>
            <a:r>
              <a:rPr lang="en-GB" sz="2000" i="1" dirty="0" smtClean="0"/>
              <a:t>T0, showing </a:t>
            </a:r>
            <a:r>
              <a:rPr lang="en-GB" sz="2000" i="1" dirty="0"/>
              <a:t>saw-like modulation with </a:t>
            </a:r>
            <a:r>
              <a:rPr lang="en-GB" sz="2000" i="1" dirty="0" smtClean="0"/>
              <a:t>a</a:t>
            </a:r>
            <a:r>
              <a:rPr lang="en-GB" sz="2000" i="1" dirty="0"/>
              <a:t> </a:t>
            </a:r>
            <a:r>
              <a:rPr lang="en-GB" sz="2000" i="1" dirty="0" smtClean="0"/>
              <a:t>period </a:t>
            </a:r>
            <a:r>
              <a:rPr lang="en-GB" sz="2000" i="1" dirty="0"/>
              <a:t>of ~900 bunches</a:t>
            </a:r>
          </a:p>
          <a:p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 24th,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HL-TCC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506C87-03B3-43A4-8BFC-F6CFD9425D04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5867400"/>
            <a:ext cx="472918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Data provided by </a:t>
            </a:r>
            <a:r>
              <a:rPr lang="en-US" sz="1400" dirty="0">
                <a:latin typeface="Comic Sans MS" panose="030F0702030302020204" pitchFamily="66" charset="0"/>
              </a:rPr>
              <a:t>Ruben Shahoyan, Siegfried </a:t>
            </a:r>
            <a:r>
              <a:rPr lang="en-US" sz="1400" dirty="0" smtClean="0">
                <a:latin typeface="Comic Sans MS" panose="030F0702030302020204" pitchFamily="66" charset="0"/>
              </a:rPr>
              <a:t>Foertsch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12334" y="3303705"/>
            <a:ext cx="3753832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omic Sans MS" panose="030F0702030302020204" pitchFamily="66" charset="0"/>
              </a:rPr>
              <a:t>Z-vertex shift at IP2: calculated (</a:t>
            </a:r>
            <a:r>
              <a:rPr lang="en-US" sz="1200" dirty="0" smtClean="0">
                <a:latin typeface="Comic Sans MS" panose="030F0702030302020204" pitchFamily="66" charset="0"/>
              </a:rPr>
              <a:t>blue, see slide 13) </a:t>
            </a:r>
            <a:r>
              <a:rPr lang="en-US" sz="1200" dirty="0" smtClean="0">
                <a:latin typeface="Comic Sans MS" panose="030F0702030302020204" pitchFamily="66" charset="0"/>
              </a:rPr>
              <a:t>vs. measured (red)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8458200" y="1524000"/>
            <a:ext cx="0" cy="10668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413423" y="1899220"/>
            <a:ext cx="6527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Comic Sans MS" panose="030F0702030302020204" pitchFamily="66" charset="0"/>
              </a:rPr>
              <a:t>4.9 mm</a:t>
            </a:r>
            <a:endParaRPr lang="en-US" sz="1100" dirty="0">
              <a:latin typeface="Comic Sans MS" panose="030F0702030302020204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12334" y="6343911"/>
            <a:ext cx="3753832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omic Sans MS" panose="030F0702030302020204" pitchFamily="66" charset="0"/>
              </a:rPr>
              <a:t>Collision time offset from Bunch cloc</a:t>
            </a:r>
            <a:r>
              <a:rPr lang="en-US" sz="1200" dirty="0">
                <a:latin typeface="Comic Sans MS" panose="030F0702030302020204" pitchFamily="66" charset="0"/>
              </a:rPr>
              <a:t>k</a:t>
            </a:r>
            <a:r>
              <a:rPr lang="en-US" sz="1200" dirty="0" smtClean="0">
                <a:latin typeface="Comic Sans MS" panose="030F0702030302020204" pitchFamily="66" charset="0"/>
              </a:rPr>
              <a:t> at IP2: calculated (blue) vs. measured (red)</a:t>
            </a:r>
          </a:p>
        </p:txBody>
      </p:sp>
    </p:spTree>
    <p:extLst>
      <p:ext uri="{BB962C8B-B14F-4D97-AF65-F5344CB8AC3E}">
        <p14:creationId xmlns:p14="http://schemas.microsoft.com/office/powerpoint/2010/main" val="373682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2145"/>
            <a:ext cx="8229600" cy="990600"/>
          </a:xfrm>
        </p:spPr>
        <p:txBody>
          <a:bodyPr/>
          <a:lstStyle/>
          <a:p>
            <a:r>
              <a:rPr lang="en-US" dirty="0" smtClean="0"/>
              <a:t>Side-effects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599" y="1249414"/>
            <a:ext cx="4419600" cy="1823426"/>
          </a:xfrm>
        </p:spPr>
        <p:txBody>
          <a:bodyPr/>
          <a:lstStyle/>
          <a:p>
            <a:r>
              <a:rPr lang="en-US" sz="2000" dirty="0" smtClean="0"/>
              <a:t>During intensity ramp-up the filling pattern includes large gaps-&gt; large </a:t>
            </a:r>
            <a:r>
              <a:rPr lang="en-US" sz="2000" dirty="0" err="1" smtClean="0"/>
              <a:t>pk-pk</a:t>
            </a:r>
            <a:r>
              <a:rPr lang="en-US" sz="2000" dirty="0" smtClean="0"/>
              <a:t> modulation</a:t>
            </a:r>
          </a:p>
          <a:p>
            <a:r>
              <a:rPr lang="en-US" sz="2000" dirty="0" smtClean="0"/>
              <a:t>A mitigation would be an </a:t>
            </a:r>
            <a:r>
              <a:rPr lang="en-US" sz="2000" i="1" dirty="0" smtClean="0"/>
              <a:t>even</a:t>
            </a:r>
            <a:r>
              <a:rPr lang="en-US" sz="2000" dirty="0" smtClean="0"/>
              <a:t> filling pattern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 24th,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HL-TCC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506C87-03B3-43A4-8BFC-F6CFD9425D04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599" y="5683437"/>
            <a:ext cx="6400801" cy="9048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omic Sans MS" panose="030F0702030302020204" pitchFamily="66" charset="0"/>
              </a:rPr>
              <a:t>Calculated cavity phase slippage for nominal beams in physics. Top right: 2800 b, 1.2E11 p/bunch, 1 ns length, 10 MV</a:t>
            </a:r>
          </a:p>
          <a:p>
            <a:r>
              <a:rPr lang="en-US" sz="1200" dirty="0" smtClean="0">
                <a:latin typeface="Comic Sans MS" panose="030F0702030302020204" pitchFamily="66" charset="0"/>
              </a:rPr>
              <a:t>Bottom right: </a:t>
            </a:r>
            <a:r>
              <a:rPr lang="en-US" sz="1200" dirty="0">
                <a:latin typeface="Comic Sans MS" panose="030F0702030302020204" pitchFamily="66" charset="0"/>
              </a:rPr>
              <a:t> </a:t>
            </a:r>
            <a:r>
              <a:rPr lang="en-US" sz="1200" dirty="0" smtClean="0">
                <a:latin typeface="Comic Sans MS" panose="030F0702030302020204" pitchFamily="66" charset="0"/>
              </a:rPr>
              <a:t>1400 </a:t>
            </a:r>
            <a:r>
              <a:rPr lang="en-US" sz="1200" dirty="0">
                <a:latin typeface="Comic Sans MS" panose="030F0702030302020204" pitchFamily="66" charset="0"/>
              </a:rPr>
              <a:t>b, 1.2E11 p/bunch, 1 ns length, 10 </a:t>
            </a:r>
            <a:r>
              <a:rPr lang="en-US" sz="1200" dirty="0" smtClean="0">
                <a:latin typeface="Comic Sans MS" panose="030F0702030302020204" pitchFamily="66" charset="0"/>
              </a:rPr>
              <a:t>MV, uneven filling</a:t>
            </a:r>
          </a:p>
          <a:p>
            <a:r>
              <a:rPr lang="en-US" sz="1200" dirty="0" smtClean="0">
                <a:latin typeface="Comic Sans MS" panose="030F0702030302020204" pitchFamily="66" charset="0"/>
              </a:rPr>
              <a:t>Bottom left:  1308 </a:t>
            </a:r>
            <a:r>
              <a:rPr lang="en-US" sz="1200" dirty="0">
                <a:latin typeface="Comic Sans MS" panose="030F0702030302020204" pitchFamily="66" charset="0"/>
              </a:rPr>
              <a:t>b, 1.2E11 p/bunch, 1 ns length, 10 MV, </a:t>
            </a:r>
            <a:r>
              <a:rPr lang="en-US" sz="1200" dirty="0" smtClean="0">
                <a:latin typeface="Comic Sans MS" panose="030F0702030302020204" pitchFamily="66" charset="0"/>
              </a:rPr>
              <a:t>even filling</a:t>
            </a:r>
            <a:endParaRPr lang="en-US" sz="1200" dirty="0">
              <a:latin typeface="Comic Sans MS" panose="030F0702030302020204" pitchFamily="66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0731" y="685800"/>
            <a:ext cx="4072731" cy="23870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388" y="3415203"/>
            <a:ext cx="3733800" cy="218839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072839"/>
            <a:ext cx="3962400" cy="2322373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>
            <a:off x="8763000" y="914400"/>
            <a:ext cx="0" cy="19812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8763000" y="3581400"/>
            <a:ext cx="6531" cy="19050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267200" y="3276600"/>
            <a:ext cx="0" cy="19812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480758" y="1423499"/>
            <a:ext cx="6078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Comic Sans MS" panose="030F0702030302020204" pitchFamily="66" charset="0"/>
              </a:rPr>
              <a:t>100 </a:t>
            </a:r>
            <a:r>
              <a:rPr lang="en-US" sz="1100" dirty="0" err="1" smtClean="0">
                <a:latin typeface="Comic Sans MS" panose="030F0702030302020204" pitchFamily="66" charset="0"/>
              </a:rPr>
              <a:t>ps</a:t>
            </a:r>
            <a:endParaRPr lang="en-US" sz="1100" dirty="0">
              <a:latin typeface="Comic Sans MS" panose="030F0702030302020204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075809" y="4238203"/>
            <a:ext cx="6303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Comic Sans MS" panose="030F0702030302020204" pitchFamily="66" charset="0"/>
              </a:rPr>
              <a:t>440 </a:t>
            </a:r>
            <a:r>
              <a:rPr lang="en-US" sz="1100" dirty="0" err="1" smtClean="0">
                <a:latin typeface="Comic Sans MS" panose="030F0702030302020204" pitchFamily="66" charset="0"/>
              </a:rPr>
              <a:t>ps</a:t>
            </a:r>
            <a:endParaRPr lang="en-US" sz="1100" dirty="0">
              <a:latin typeface="Comic Sans MS" panose="030F0702030302020204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41699" y="3691732"/>
            <a:ext cx="6303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Comic Sans MS" panose="030F0702030302020204" pitchFamily="66" charset="0"/>
              </a:rPr>
              <a:t>200 </a:t>
            </a:r>
            <a:r>
              <a:rPr lang="en-US" sz="1100" dirty="0" err="1" smtClean="0">
                <a:latin typeface="Comic Sans MS" panose="030F0702030302020204" pitchFamily="66" charset="0"/>
              </a:rPr>
              <a:t>ps</a:t>
            </a:r>
            <a:endParaRPr lang="en-US" sz="11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884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Beam loading compensation to-day</a:t>
            </a:r>
          </a:p>
          <a:p>
            <a:r>
              <a:rPr lang="en-US" dirty="0" smtClean="0"/>
              <a:t>Exact solution: Phase modulation that minimizes the klystron power</a:t>
            </a:r>
          </a:p>
          <a:p>
            <a:r>
              <a:rPr lang="en-US" dirty="0" smtClean="0"/>
              <a:t>The Iterative Algorithm</a:t>
            </a:r>
          </a:p>
          <a:p>
            <a:r>
              <a:rPr lang="en-US" dirty="0" smtClean="0"/>
              <a:t>Simulations</a:t>
            </a:r>
          </a:p>
          <a:p>
            <a:r>
              <a:rPr lang="en-US" dirty="0" smtClean="0"/>
              <a:t>Implementation</a:t>
            </a:r>
          </a:p>
          <a:p>
            <a:r>
              <a:rPr lang="en-US" dirty="0" smtClean="0"/>
              <a:t>Results from Oct 3</a:t>
            </a:r>
            <a:r>
              <a:rPr lang="en-US" baseline="30000" dirty="0" smtClean="0"/>
              <a:t>rd</a:t>
            </a:r>
            <a:r>
              <a:rPr lang="en-US" dirty="0" smtClean="0"/>
              <a:t>- 4</a:t>
            </a:r>
            <a:r>
              <a:rPr lang="en-US" baseline="30000" dirty="0" smtClean="0"/>
              <a:t>th</a:t>
            </a:r>
            <a:r>
              <a:rPr lang="en-US" dirty="0" smtClean="0"/>
              <a:t> MD</a:t>
            </a:r>
          </a:p>
          <a:p>
            <a:r>
              <a:rPr lang="en-US" dirty="0" smtClean="0"/>
              <a:t>EOF Physics test on Oct 14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</a:p>
          <a:p>
            <a:r>
              <a:rPr lang="en-US" dirty="0" smtClean="0"/>
              <a:t>Side-effects</a:t>
            </a:r>
          </a:p>
          <a:p>
            <a:r>
              <a:rPr lang="en-US" dirty="0" smtClean="0"/>
              <a:t>Conclusions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 24th,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HL-TCC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506C87-03B3-43A4-8BFC-F6CFD9425D0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500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2145"/>
            <a:ext cx="8229600" cy="990600"/>
          </a:xfrm>
        </p:spPr>
        <p:txBody>
          <a:bodyPr/>
          <a:lstStyle/>
          <a:p>
            <a:r>
              <a:rPr lang="en-US" dirty="0" smtClean="0"/>
              <a:t>Side-effects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6643"/>
            <a:ext cx="8229600" cy="3042957"/>
          </a:xfrm>
        </p:spPr>
        <p:txBody>
          <a:bodyPr/>
          <a:lstStyle/>
          <a:p>
            <a:r>
              <a:rPr lang="en-US" dirty="0" smtClean="0"/>
              <a:t>Crab-cavities have very large Q</a:t>
            </a:r>
            <a:r>
              <a:rPr lang="en-US" baseline="-25000" dirty="0" smtClean="0"/>
              <a:t>L</a:t>
            </a:r>
            <a:r>
              <a:rPr lang="en-US" dirty="0" smtClean="0"/>
              <a:t> and cannot follow the phase modulation</a:t>
            </a:r>
          </a:p>
          <a:p>
            <a:r>
              <a:rPr lang="en-US" dirty="0" smtClean="0"/>
              <a:t>The phase of the CC kick will therefore move w.r.t. bunch center</a:t>
            </a:r>
          </a:p>
          <a:p>
            <a:r>
              <a:rPr lang="en-US" dirty="0" smtClean="0"/>
              <a:t>For </a:t>
            </a:r>
            <a:r>
              <a:rPr lang="en-US" dirty="0" err="1" smtClean="0"/>
              <a:t>HiLumi</a:t>
            </a:r>
            <a:r>
              <a:rPr lang="en-US" dirty="0" smtClean="0"/>
              <a:t> parameters that phase slippage will be 200 </a:t>
            </a:r>
            <a:r>
              <a:rPr lang="en-US" dirty="0" err="1" smtClean="0"/>
              <a:t>ps</a:t>
            </a:r>
            <a:r>
              <a:rPr lang="en-US" dirty="0" smtClean="0"/>
              <a:t> </a:t>
            </a:r>
            <a:r>
              <a:rPr lang="en-US" dirty="0" err="1" smtClean="0"/>
              <a:t>pk-pk</a:t>
            </a:r>
            <a:r>
              <a:rPr lang="en-US" dirty="0" smtClean="0"/>
              <a:t> (10 MV RF) or 125 </a:t>
            </a:r>
            <a:r>
              <a:rPr lang="en-US" dirty="0" err="1" smtClean="0"/>
              <a:t>ps</a:t>
            </a:r>
            <a:r>
              <a:rPr lang="en-US" dirty="0" smtClean="0"/>
              <a:t> (16 MV RF)</a:t>
            </a:r>
          </a:p>
          <a:p>
            <a:r>
              <a:rPr lang="en-US" dirty="0" smtClean="0"/>
              <a:t>Effect to be studied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 24th,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HL-TCC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506C87-03B3-43A4-8BFC-F6CFD9425D04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16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2145"/>
            <a:ext cx="8229600" cy="990600"/>
          </a:xfrm>
        </p:spPr>
        <p:txBody>
          <a:bodyPr/>
          <a:lstStyle/>
          <a:p>
            <a:r>
              <a:rPr lang="en-US" dirty="0" smtClean="0"/>
              <a:t>Side-effects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6643"/>
            <a:ext cx="8229600" cy="2162455"/>
          </a:xfrm>
        </p:spPr>
        <p:txBody>
          <a:bodyPr/>
          <a:lstStyle/>
          <a:p>
            <a:r>
              <a:rPr lang="en-US" dirty="0" smtClean="0"/>
              <a:t>Harmonic cavities must stay in phase with the 400 MHz cavities</a:t>
            </a:r>
          </a:p>
          <a:p>
            <a:r>
              <a:rPr lang="en-US" dirty="0" smtClean="0"/>
              <a:t>A priori compatible if used in Bunch Shortening mode, but studies needed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 24th,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HL-TCC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506C87-03B3-43A4-8BFC-F6CFD9425D04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31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5251"/>
            <a:ext cx="8229600" cy="990600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094" y="1219200"/>
            <a:ext cx="8229600" cy="5486400"/>
          </a:xfrm>
        </p:spPr>
        <p:txBody>
          <a:bodyPr/>
          <a:lstStyle/>
          <a:p>
            <a:r>
              <a:rPr lang="en-US" sz="2000" dirty="0" smtClean="0"/>
              <a:t>After LS2, the LIU program should bring an increase in bunch intensity (above 1.2E11 p/bunch, with the </a:t>
            </a:r>
            <a:r>
              <a:rPr lang="en-US" sz="2000" dirty="0" err="1" smtClean="0"/>
              <a:t>HiLumi</a:t>
            </a:r>
            <a:r>
              <a:rPr lang="en-US" sz="2000" dirty="0" smtClean="0"/>
              <a:t> target of 2.2E11)</a:t>
            </a:r>
          </a:p>
          <a:p>
            <a:r>
              <a:rPr lang="en-US" sz="2000" dirty="0" smtClean="0"/>
              <a:t>The present scheme will not work anymore -&gt; need to move to Full Detuning by 2021+</a:t>
            </a:r>
          </a:p>
          <a:p>
            <a:r>
              <a:rPr lang="en-US" sz="2000" dirty="0" smtClean="0"/>
              <a:t>The plan is to [4]</a:t>
            </a:r>
          </a:p>
          <a:p>
            <a:pPr lvl="1"/>
            <a:r>
              <a:rPr lang="en-US" sz="1600" dirty="0" smtClean="0"/>
              <a:t>Fill with the Half-Detuning scheme (fixed phase). That is sustainable at injection because the demanded RF voltage is only 0.75 MV/</a:t>
            </a:r>
            <a:r>
              <a:rPr lang="en-US" sz="1600" dirty="0" err="1" smtClean="0"/>
              <a:t>cav</a:t>
            </a:r>
            <a:endParaRPr lang="en-US" sz="1600" dirty="0" smtClean="0"/>
          </a:p>
          <a:p>
            <a:pPr lvl="1"/>
            <a:r>
              <a:rPr lang="en-US" sz="1600" dirty="0" smtClean="0"/>
              <a:t>Move to Full-Detuning (enable the Phase Modulation) before ramping</a:t>
            </a:r>
          </a:p>
          <a:p>
            <a:pPr lvl="1"/>
            <a:r>
              <a:rPr lang="en-US" sz="1600" dirty="0" smtClean="0"/>
              <a:t>Ramp and Physics with Full-Detuning scheme</a:t>
            </a:r>
          </a:p>
          <a:p>
            <a:r>
              <a:rPr lang="en-US" sz="2000" dirty="0" smtClean="0"/>
              <a:t>We have an algorithm that automatically adapts the voltage phase modulation</a:t>
            </a:r>
          </a:p>
          <a:p>
            <a:pPr lvl="1"/>
            <a:r>
              <a:rPr lang="en-US" sz="1600" dirty="0" smtClean="0"/>
              <a:t>Tested during MD</a:t>
            </a:r>
          </a:p>
          <a:p>
            <a:pPr lvl="1"/>
            <a:r>
              <a:rPr lang="en-US" sz="1600" dirty="0" smtClean="0"/>
              <a:t>Validated during a short Physics run. Barely visible to the experiments</a:t>
            </a:r>
          </a:p>
          <a:p>
            <a:r>
              <a:rPr lang="en-US" sz="2000" dirty="0" smtClean="0"/>
              <a:t>We could use the </a:t>
            </a:r>
            <a:r>
              <a:rPr lang="en-US" sz="2000" dirty="0" smtClean="0"/>
              <a:t>new scheme </a:t>
            </a:r>
            <a:r>
              <a:rPr lang="en-US" sz="2000" dirty="0" smtClean="0"/>
              <a:t>in 2017-2018</a:t>
            </a:r>
          </a:p>
          <a:p>
            <a:pPr lvl="1"/>
            <a:r>
              <a:rPr lang="en-US" sz="1600" dirty="0" smtClean="0"/>
              <a:t>That would identify problems (if any) while we still have time to solve them</a:t>
            </a:r>
          </a:p>
          <a:p>
            <a:pPr lvl="1"/>
            <a:r>
              <a:rPr lang="en-US" sz="1600" dirty="0" smtClean="0"/>
              <a:t>It would make the scheme fully operational by Run 3</a:t>
            </a:r>
          </a:p>
          <a:p>
            <a:pPr lvl="1"/>
            <a:r>
              <a:rPr lang="en-US" sz="1600" dirty="0" smtClean="0"/>
              <a:t>It would bring large saving in klystron power and aging. 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 24th,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HL-TCC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506C87-03B3-43A4-8BFC-F6CFD9425D04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62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[1] D. </a:t>
            </a:r>
            <a:r>
              <a:rPr lang="en-US" sz="1600" dirty="0" err="1"/>
              <a:t>Boussard</a:t>
            </a:r>
            <a:r>
              <a:rPr lang="en-US" sz="1600" dirty="0"/>
              <a:t>, RF Power Requirements for a High Intensity Proton Collider, PAC </a:t>
            </a:r>
            <a:r>
              <a:rPr lang="en-US" sz="1600" dirty="0" smtClean="0"/>
              <a:t>1991</a:t>
            </a:r>
          </a:p>
          <a:p>
            <a:pPr marL="0" indent="0">
              <a:buNone/>
            </a:pPr>
            <a:r>
              <a:rPr lang="en-US" sz="1600" dirty="0" smtClean="0"/>
              <a:t>[2] </a:t>
            </a:r>
            <a:r>
              <a:rPr lang="en-GB" sz="1600" dirty="0"/>
              <a:t>J. </a:t>
            </a:r>
            <a:r>
              <a:rPr lang="en-GB" sz="1600" dirty="0" err="1"/>
              <a:t>Tuckmantel</a:t>
            </a:r>
            <a:r>
              <a:rPr lang="en-GB" sz="1600" dirty="0"/>
              <a:t>, Cavity-Beam-Transmitter Interaction Formula Collection with Derivation, CERN-ATS-Note-2011-002 </a:t>
            </a:r>
            <a:r>
              <a:rPr lang="en-GB" sz="1600" dirty="0" smtClean="0"/>
              <a:t>TECH</a:t>
            </a:r>
          </a:p>
          <a:p>
            <a:pPr marL="0" indent="0">
              <a:buNone/>
            </a:pPr>
            <a:r>
              <a:rPr lang="en-GB" sz="1600" dirty="0" smtClean="0"/>
              <a:t>[3] T. Mastoridis et al., Cavity Voltage Phase Modulation MD, ATS-Note-2016-061 MD</a:t>
            </a:r>
          </a:p>
          <a:p>
            <a:pPr marL="0" indent="0">
              <a:buNone/>
            </a:pPr>
            <a:r>
              <a:rPr lang="en-GB" sz="1600" dirty="0" smtClean="0"/>
              <a:t>[4] P. Baudrenghien, T. Mastoridis, Proposal for an RF Roadmap towards Ultimate Intensity in the LHC, IPAC2012</a:t>
            </a:r>
            <a:endParaRPr lang="en-GB" sz="1600" dirty="0"/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 24th,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HL-TCC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506C87-03B3-43A4-8BFC-F6CFD9425D04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42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37754" y="153925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Beam loading compensation. To-day 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 24th,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HL-TCC</a:t>
            </a:r>
            <a:endParaRPr lang="en-US"/>
          </a:p>
        </p:txBody>
      </p:sp>
      <p:sp>
        <p:nvSpPr>
          <p:cNvPr id="9" name="Content Placeholder 6"/>
          <p:cNvSpPr txBox="1">
            <a:spLocks/>
          </p:cNvSpPr>
          <p:nvPr/>
        </p:nvSpPr>
        <p:spPr bwMode="auto">
          <a:xfrm>
            <a:off x="8708" y="914400"/>
            <a:ext cx="8887691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82563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45720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73025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00488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1187450" indent="-1365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/>
              <a:t>We keep voltage constant (amplitude and phase) along the turn</a:t>
            </a:r>
          </a:p>
          <a:p>
            <a:r>
              <a:rPr lang="en-GB" sz="1600" dirty="0" smtClean="0"/>
              <a:t>Beam-induced voltage must be compensated by the klystron </a:t>
            </a:r>
          </a:p>
          <a:p>
            <a:r>
              <a:rPr lang="en-GB" sz="1600" dirty="0" smtClean="0"/>
              <a:t>The </a:t>
            </a:r>
            <a:r>
              <a:rPr lang="en-GB" sz="1600" dirty="0"/>
              <a:t>klystron current must “toggle” according  </a:t>
            </a:r>
            <a:r>
              <a:rPr lang="en-GB" sz="1600" dirty="0" smtClean="0"/>
              <a:t>to</a:t>
            </a:r>
          </a:p>
          <a:p>
            <a:endParaRPr lang="en-GB" sz="1600" dirty="0" smtClean="0"/>
          </a:p>
          <a:p>
            <a:r>
              <a:rPr lang="en-GB" sz="1600" dirty="0"/>
              <a:t>After optimization of Q</a:t>
            </a:r>
            <a:r>
              <a:rPr lang="en-GB" sz="1600" baseline="-25000" dirty="0"/>
              <a:t>L</a:t>
            </a:r>
            <a:r>
              <a:rPr lang="en-GB" sz="1600" dirty="0"/>
              <a:t>, and detuning,  the required power </a:t>
            </a:r>
            <a:r>
              <a:rPr lang="en-GB" sz="1600" dirty="0" smtClean="0"/>
              <a:t>is [1] </a:t>
            </a:r>
          </a:p>
          <a:p>
            <a:endParaRPr lang="en-GB" sz="1600" dirty="0" smtClean="0"/>
          </a:p>
          <a:p>
            <a:r>
              <a:rPr lang="en-GB" sz="1600" dirty="0" smtClean="0"/>
              <a:t>Theory says 150 kW (10 MV, 1.2 A peak RF current), but we see large transients</a:t>
            </a:r>
            <a:endParaRPr lang="en-GB" sz="1600" dirty="0"/>
          </a:p>
          <a:p>
            <a:endParaRPr lang="en-GB" sz="1600" dirty="0" smtClean="0"/>
          </a:p>
          <a:p>
            <a:endParaRPr lang="en-GB" sz="1600" dirty="0" smtClean="0"/>
          </a:p>
          <a:p>
            <a:endParaRPr lang="en-GB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327" y="3172348"/>
            <a:ext cx="6629400" cy="3314700"/>
          </a:xfrm>
          <a:prstGeom prst="rect">
            <a:avLst/>
          </a:prstGeom>
        </p:spPr>
      </p:pic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2339850"/>
              </p:ext>
            </p:extLst>
          </p:nvPr>
        </p:nvGraphicFramePr>
        <p:xfrm>
          <a:off x="4778907" y="1539633"/>
          <a:ext cx="2756184" cy="5813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060" name="Equation" r:id="rId5" imgW="2286000" imgH="482400" progId="Equation.DSMT4">
                  <p:embed/>
                </p:oleObj>
              </mc:Choice>
              <mc:Fallback>
                <p:oleObj name="Equation" r:id="rId5" imgW="228600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78907" y="1539633"/>
                        <a:ext cx="2756184" cy="581383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7434459"/>
              </p:ext>
            </p:extLst>
          </p:nvPr>
        </p:nvGraphicFramePr>
        <p:xfrm>
          <a:off x="6411950" y="2146187"/>
          <a:ext cx="1123141" cy="5990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061" name="Equation" r:id="rId7" imgW="761669" imgH="406224" progId="Equation.DSMT4">
                  <p:embed/>
                </p:oleObj>
              </mc:Choice>
              <mc:Fallback>
                <p:oleObj name="Equation" r:id="rId7" imgW="761669" imgH="40622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1950" y="2146187"/>
                        <a:ext cx="1123141" cy="599009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00206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276600" y="2977036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sym typeface="Symbol" panose="05050102010706020507" pitchFamily="18" charset="2"/>
              </a:rPr>
              <a:t> </a:t>
            </a:r>
            <a:r>
              <a:rPr lang="en-GB" sz="1600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Beam absent</a:t>
            </a:r>
            <a:endParaRPr lang="en-GB" sz="1600" b="1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91673" y="2965596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sym typeface="Symbol" panose="05050102010706020507" pitchFamily="18" charset="2"/>
              </a:rPr>
              <a:t> </a:t>
            </a:r>
            <a:r>
              <a:rPr lang="en-GB" sz="1600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Beam present</a:t>
            </a:r>
            <a:endParaRPr lang="en-GB" sz="1600" b="1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24309" y="3721687"/>
            <a:ext cx="106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sym typeface="Symbol" panose="05050102010706020507" pitchFamily="18" charset="2"/>
              </a:rPr>
              <a:t> </a:t>
            </a:r>
            <a:r>
              <a:rPr lang="en-GB" sz="1600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Beam absent</a:t>
            </a:r>
            <a:endParaRPr lang="en-GB" sz="1600" b="1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40522" y="5099343"/>
            <a:ext cx="106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sym typeface="Symbol" panose="05050102010706020507" pitchFamily="18" charset="2"/>
              </a:rPr>
              <a:t> </a:t>
            </a:r>
            <a:r>
              <a:rPr lang="en-GB" sz="1600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Beam present</a:t>
            </a:r>
            <a:endParaRPr lang="en-GB" sz="1600" b="1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506C87-03B3-43A4-8BFC-F6CFD9425D0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4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37754" y="153925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Minimizing klystron power. </a:t>
            </a:r>
            <a:r>
              <a:rPr lang="en-US" smtClean="0"/>
              <a:t>Exact solution 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 24th,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HL-TCC</a:t>
            </a:r>
            <a:endParaRPr lang="en-US"/>
          </a:p>
        </p:txBody>
      </p:sp>
      <p:sp>
        <p:nvSpPr>
          <p:cNvPr id="9" name="Content Placeholder 6"/>
          <p:cNvSpPr txBox="1">
            <a:spLocks/>
          </p:cNvSpPr>
          <p:nvPr/>
        </p:nvSpPr>
        <p:spPr bwMode="auto">
          <a:xfrm>
            <a:off x="8708" y="914400"/>
            <a:ext cx="8887691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82563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45720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73025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00488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1187450" indent="-1365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/>
              <a:t>We keep cavity voltage amplitude constant, but accept a phase modulation</a:t>
            </a:r>
          </a:p>
          <a:p>
            <a:endParaRPr lang="en-GB" sz="1600" dirty="0"/>
          </a:p>
          <a:p>
            <a:r>
              <a:rPr lang="en-GB" sz="1600" dirty="0" smtClean="0"/>
              <a:t>We assume that the beam current </a:t>
            </a:r>
            <a:r>
              <a:rPr lang="en-GB" sz="1600" i="1" dirty="0" err="1" smtClean="0"/>
              <a:t>I</a:t>
            </a:r>
            <a:r>
              <a:rPr lang="en-GB" sz="1600" i="1" baseline="-25000" dirty="0" err="1" smtClean="0"/>
              <a:t>b</a:t>
            </a:r>
            <a:r>
              <a:rPr lang="en-GB" sz="1600" i="1" dirty="0" smtClean="0"/>
              <a:t>(t)</a:t>
            </a:r>
            <a:r>
              <a:rPr lang="en-GB" sz="1600" dirty="0" smtClean="0"/>
              <a:t> is in quadrature with cavity voltage (180º stable phase). Then the required klystron current </a:t>
            </a:r>
            <a:r>
              <a:rPr lang="en-GB" sz="1600" i="1" dirty="0" smtClean="0"/>
              <a:t>I</a:t>
            </a:r>
            <a:r>
              <a:rPr lang="en-GB" sz="1600" i="1" baseline="-25000" dirty="0" smtClean="0"/>
              <a:t>g</a:t>
            </a:r>
            <a:r>
              <a:rPr lang="en-GB" sz="1600" i="1" dirty="0" smtClean="0"/>
              <a:t>(t) </a:t>
            </a:r>
            <a:r>
              <a:rPr lang="en-GB" sz="1600" dirty="0" smtClean="0"/>
              <a:t>(reduced at the cavity gap) can be written [2]</a:t>
            </a:r>
          </a:p>
          <a:p>
            <a:endParaRPr lang="en-GB" sz="1600" dirty="0"/>
          </a:p>
          <a:p>
            <a:endParaRPr lang="en-GB" sz="1600" dirty="0" smtClean="0"/>
          </a:p>
          <a:p>
            <a:r>
              <a:rPr lang="en-GB" sz="1600" dirty="0"/>
              <a:t>a</a:t>
            </a:r>
            <a:r>
              <a:rPr lang="en-GB" sz="1600" dirty="0" smtClean="0"/>
              <a:t>nd the required power</a:t>
            </a:r>
          </a:p>
          <a:p>
            <a:endParaRPr lang="en-GB" sz="1600" dirty="0"/>
          </a:p>
          <a:p>
            <a:endParaRPr lang="en-GB" sz="1600" dirty="0" smtClean="0"/>
          </a:p>
          <a:p>
            <a:r>
              <a:rPr lang="en-GB" sz="1600" dirty="0"/>
              <a:t>w</a:t>
            </a:r>
            <a:r>
              <a:rPr lang="en-GB" sz="1600" dirty="0" smtClean="0"/>
              <a:t>ith</a:t>
            </a:r>
          </a:p>
          <a:p>
            <a:endParaRPr lang="en-GB" sz="1600" dirty="0"/>
          </a:p>
          <a:p>
            <a:r>
              <a:rPr lang="en-GB" sz="1600" dirty="0" smtClean="0"/>
              <a:t>The instantaneous demanded power will be minimal (and constant) if the derivative of the voltage phase modulation is proportional to the envelope of the beam current </a:t>
            </a:r>
            <a:r>
              <a:rPr lang="en-GB" sz="1600" i="1" dirty="0" err="1" smtClean="0"/>
              <a:t>i</a:t>
            </a:r>
            <a:r>
              <a:rPr lang="en-GB" sz="1600" i="1" baseline="-25000" dirty="0" err="1" smtClean="0"/>
              <a:t>b</a:t>
            </a:r>
            <a:r>
              <a:rPr lang="en-GB" sz="1600" i="1" dirty="0" smtClean="0"/>
              <a:t>(t)</a:t>
            </a:r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 smtClean="0"/>
          </a:p>
          <a:p>
            <a:endParaRPr lang="en-GB" sz="1600" dirty="0"/>
          </a:p>
          <a:p>
            <a:r>
              <a:rPr lang="en-GB" sz="1600" dirty="0" smtClean="0"/>
              <a:t>Then</a:t>
            </a:r>
          </a:p>
          <a:p>
            <a:endParaRPr lang="en-GB" sz="1600" dirty="0"/>
          </a:p>
          <a:p>
            <a:r>
              <a:rPr lang="en-GB" sz="1600" dirty="0" smtClean="0"/>
              <a:t>The power is constant and independent of beam current…Great!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506C87-03B3-43A4-8BFC-F6CFD9425D04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651830"/>
              </p:ext>
            </p:extLst>
          </p:nvPr>
        </p:nvGraphicFramePr>
        <p:xfrm>
          <a:off x="2971800" y="1278639"/>
          <a:ext cx="2532476" cy="330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353" r:id="rId4" imgW="1726451" imgH="253890" progId="Equation.DSMT4">
                  <p:embed/>
                </p:oleObj>
              </mc:Choice>
              <mc:Fallback>
                <p:oleObj r:id="rId4" imgW="1726451" imgH="25389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1278639"/>
                        <a:ext cx="2532476" cy="33032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12"/>
          <p:cNvSpPr>
            <a:spLocks noChangeArrowheads="1"/>
          </p:cNvSpPr>
          <p:nvPr/>
        </p:nvSpPr>
        <p:spPr bwMode="auto">
          <a:xfrm>
            <a:off x="2514600" y="2175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4172614"/>
              </p:ext>
            </p:extLst>
          </p:nvPr>
        </p:nvGraphicFramePr>
        <p:xfrm>
          <a:off x="2637837" y="2184462"/>
          <a:ext cx="3844697" cy="5579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354" name="Equation" r:id="rId6" imgW="3200400" imgH="482600" progId="Equation.DSMT4">
                  <p:embed/>
                </p:oleObj>
              </mc:Choice>
              <mc:Fallback>
                <p:oleObj name="Equation" r:id="rId6" imgW="3200400" imgH="48260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7837" y="2184462"/>
                        <a:ext cx="3844697" cy="55797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14"/>
          <p:cNvSpPr>
            <a:spLocks noChangeArrowheads="1"/>
          </p:cNvSpPr>
          <p:nvPr/>
        </p:nvSpPr>
        <p:spPr bwMode="auto">
          <a:xfrm>
            <a:off x="1429096" y="275687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4470407"/>
              </p:ext>
            </p:extLst>
          </p:nvPr>
        </p:nvGraphicFramePr>
        <p:xfrm>
          <a:off x="1429096" y="2756875"/>
          <a:ext cx="5399766" cy="8999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355" r:id="rId8" imgW="4978400" imgH="812800" progId="Equation.DSMT4">
                  <p:embed/>
                </p:oleObj>
              </mc:Choice>
              <mc:Fallback>
                <p:oleObj r:id="rId8" imgW="4978400" imgH="812800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9096" y="2756875"/>
                        <a:ext cx="5399766" cy="899961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ectangle 16"/>
          <p:cNvSpPr>
            <a:spLocks noChangeArrowheads="1"/>
          </p:cNvSpPr>
          <p:nvPr/>
        </p:nvSpPr>
        <p:spPr bwMode="auto">
          <a:xfrm>
            <a:off x="1429096" y="359507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0526143"/>
              </p:ext>
            </p:extLst>
          </p:nvPr>
        </p:nvGraphicFramePr>
        <p:xfrm>
          <a:off x="1874838" y="3595688"/>
          <a:ext cx="2936875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356" name="Equation" r:id="rId10" imgW="2171520" imgH="380880" progId="Equation.DSMT4">
                  <p:embed/>
                </p:oleObj>
              </mc:Choice>
              <mc:Fallback>
                <p:oleObj name="Equation" r:id="rId10" imgW="2171520" imgH="380880" progId="Equation.DSMT4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4838" y="3595688"/>
                        <a:ext cx="2936875" cy="5175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34"/>
          <p:cNvSpPr>
            <a:spLocks noChangeArrowheads="1"/>
          </p:cNvSpPr>
          <p:nvPr/>
        </p:nvSpPr>
        <p:spPr bwMode="auto">
          <a:xfrm>
            <a:off x="2247900" y="475201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1167461"/>
              </p:ext>
            </p:extLst>
          </p:nvPr>
        </p:nvGraphicFramePr>
        <p:xfrm>
          <a:off x="1899231" y="4679950"/>
          <a:ext cx="3605045" cy="1206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357" name="Equation" r:id="rId12" imgW="3022560" imgH="1041120" progId="Equation.DSMT4">
                  <p:embed/>
                </p:oleObj>
              </mc:Choice>
              <mc:Fallback>
                <p:oleObj name="Equation" r:id="rId12" imgW="3022560" imgH="1041120" progId="Equation.DSMT4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99231" y="4679950"/>
                        <a:ext cx="3605045" cy="12060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1711032"/>
              </p:ext>
            </p:extLst>
          </p:nvPr>
        </p:nvGraphicFramePr>
        <p:xfrm>
          <a:off x="1881284" y="5831681"/>
          <a:ext cx="1157288" cy="506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358" name="Equation" r:id="rId14" imgW="1066680" imgH="457200" progId="Equation.DSMT4">
                  <p:embed/>
                </p:oleObj>
              </mc:Choice>
              <mc:Fallback>
                <p:oleObj name="Equation" r:id="rId14" imgW="106668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1284" y="5831681"/>
                        <a:ext cx="1157288" cy="50641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351947" y="3943533"/>
            <a:ext cx="3352800" cy="224676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 panose="030F0702030302020204" pitchFamily="66" charset="0"/>
              </a:rPr>
              <a:t>The optimal phase modulation depends on the beam current (decays during fill) and the cavity Q</a:t>
            </a:r>
            <a:r>
              <a:rPr lang="en-US" sz="2000" baseline="-25000" dirty="0" smtClean="0">
                <a:latin typeface="Comic Sans MS" panose="030F0702030302020204" pitchFamily="66" charset="0"/>
              </a:rPr>
              <a:t>L</a:t>
            </a:r>
            <a:r>
              <a:rPr lang="en-US" sz="2000" dirty="0" smtClean="0">
                <a:latin typeface="Comic Sans MS" panose="030F0702030302020204" pitchFamily="66" charset="0"/>
              </a:rPr>
              <a:t> and V (changes much during ramp). An </a:t>
            </a:r>
            <a:r>
              <a:rPr lang="en-US" sz="2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iterative algorithm</a:t>
            </a:r>
            <a:r>
              <a:rPr lang="en-US" sz="2000" dirty="0" smtClean="0">
                <a:latin typeface="Comic Sans MS" panose="030F0702030302020204" pitchFamily="66" charset="0"/>
              </a:rPr>
              <a:t> is welcome. </a:t>
            </a:r>
            <a:endParaRPr lang="en-US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4306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37754" y="153925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Iterative algorithm 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 24th,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HL-TCC</a:t>
            </a:r>
            <a:endParaRPr lang="en-US"/>
          </a:p>
        </p:txBody>
      </p:sp>
      <p:sp>
        <p:nvSpPr>
          <p:cNvPr id="9" name="Content Placeholder 6"/>
          <p:cNvSpPr txBox="1">
            <a:spLocks/>
          </p:cNvSpPr>
          <p:nvPr/>
        </p:nvSpPr>
        <p:spPr bwMode="auto">
          <a:xfrm>
            <a:off x="8708" y="914400"/>
            <a:ext cx="8887691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82563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45720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73025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00488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1187450" indent="-1365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/>
              <a:t>Let us first sample all signals. With </a:t>
            </a:r>
            <a:r>
              <a:rPr lang="en-GB" sz="1600" i="1" dirty="0" smtClean="0"/>
              <a:t>n</a:t>
            </a:r>
            <a:r>
              <a:rPr lang="en-GB" sz="1600" dirty="0" smtClean="0"/>
              <a:t> the time index, and </a:t>
            </a:r>
            <a:r>
              <a:rPr lang="en-GB" sz="1600" i="1" dirty="0" smtClean="0"/>
              <a:t>k</a:t>
            </a:r>
            <a:r>
              <a:rPr lang="en-GB" sz="1600" dirty="0" smtClean="0"/>
              <a:t> the iteration index</a:t>
            </a:r>
          </a:p>
          <a:p>
            <a:endParaRPr lang="en-GB" sz="1600" dirty="0" smtClean="0"/>
          </a:p>
          <a:p>
            <a:endParaRPr lang="en-GB" sz="1600" dirty="0" smtClean="0"/>
          </a:p>
          <a:p>
            <a:endParaRPr lang="en-GB" sz="1600" dirty="0"/>
          </a:p>
          <a:p>
            <a:r>
              <a:rPr lang="en-GB" sz="1600" dirty="0" smtClean="0"/>
              <a:t>The power is a quadratic function of the derivative of phase modulation. We want an iterative method that will adapt to slowly changing conditions (ramp, decreasing intensity in physics, </a:t>
            </a:r>
            <a:r>
              <a:rPr lang="en-GB" sz="1600" dirty="0" err="1" smtClean="0"/>
              <a:t>etc</a:t>
            </a:r>
            <a:r>
              <a:rPr lang="en-GB" sz="1600" dirty="0" smtClean="0"/>
              <a:t>). We use </a:t>
            </a:r>
            <a:r>
              <a:rPr lang="en-GB" sz="1600" b="1" dirty="0" smtClean="0">
                <a:solidFill>
                  <a:srgbClr val="FF0000"/>
                </a:solidFill>
              </a:rPr>
              <a:t>Newton’s algorithm</a:t>
            </a:r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 smtClean="0"/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/>
          </a:p>
          <a:p>
            <a:pPr marL="0" indent="0">
              <a:buNone/>
            </a:pPr>
            <a:endParaRPr lang="en-GB" sz="1600" dirty="0"/>
          </a:p>
          <a:p>
            <a:r>
              <a:rPr lang="en-GB" sz="1600" dirty="0"/>
              <a:t>With </a:t>
            </a:r>
            <a:r>
              <a:rPr lang="en-GB" sz="1600" i="1" dirty="0">
                <a:latin typeface="Symbol" panose="05050102010706020507" pitchFamily="18" charset="2"/>
              </a:rPr>
              <a:t>a</a:t>
            </a:r>
            <a:r>
              <a:rPr lang="en-GB" sz="1600" dirty="0"/>
              <a:t>=-1, convergence takes place in one </a:t>
            </a:r>
            <a:r>
              <a:rPr lang="en-GB" sz="1600" dirty="0" smtClean="0"/>
              <a:t>step. As we want the adaptation to be adiabatic (with a synchrotron frequency around 20 Hz) and slow compared to tuning (time constant around 1 s), we use a time constant in the order of tens of seconds </a:t>
            </a:r>
          </a:p>
          <a:p>
            <a:r>
              <a:rPr lang="en-GB" sz="1600" dirty="0" smtClean="0"/>
              <a:t>The correction is proportional to </a:t>
            </a:r>
            <a:r>
              <a:rPr lang="en-GB" sz="1600" dirty="0"/>
              <a:t>the phase difference between klystron current and cavity </a:t>
            </a:r>
            <a:r>
              <a:rPr lang="en-GB" sz="1600" dirty="0" smtClean="0"/>
              <a:t>voltage. We </a:t>
            </a:r>
            <a:r>
              <a:rPr lang="en-GB" sz="1600" dirty="0"/>
              <a:t>update the derivative of the phase </a:t>
            </a:r>
            <a:r>
              <a:rPr lang="en-GB" sz="1600" dirty="0" smtClean="0"/>
              <a:t>modulation</a:t>
            </a:r>
            <a:endParaRPr lang="en-GB" sz="1600" dirty="0"/>
          </a:p>
          <a:p>
            <a:r>
              <a:rPr lang="en-GB" sz="1600" dirty="0"/>
              <a:t>Then we integrate the derivative over 1 turn and remove the </a:t>
            </a:r>
            <a:r>
              <a:rPr lang="en-GB" sz="1600" dirty="0" smtClean="0"/>
              <a:t>mean, that will be adjusted by the tuning.</a:t>
            </a:r>
            <a:endParaRPr lang="en-GB" sz="1600" dirty="0"/>
          </a:p>
          <a:p>
            <a:endParaRPr lang="en-GB" sz="1600" dirty="0" smtClean="0"/>
          </a:p>
          <a:p>
            <a:pPr marL="0" indent="0">
              <a:buNone/>
            </a:pPr>
            <a:endParaRPr lang="en-GB" sz="1600" dirty="0" smtClean="0"/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 smtClean="0"/>
          </a:p>
          <a:p>
            <a:endParaRPr lang="en-GB" sz="1600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506C87-03B3-43A4-8BFC-F6CFD9425D04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" name="Rectangle 12"/>
          <p:cNvSpPr>
            <a:spLocks noChangeArrowheads="1"/>
          </p:cNvSpPr>
          <p:nvPr/>
        </p:nvSpPr>
        <p:spPr bwMode="auto">
          <a:xfrm>
            <a:off x="2514600" y="2175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4" name="Rectangle 14"/>
          <p:cNvSpPr>
            <a:spLocks noChangeArrowheads="1"/>
          </p:cNvSpPr>
          <p:nvPr/>
        </p:nvSpPr>
        <p:spPr bwMode="auto">
          <a:xfrm>
            <a:off x="1429096" y="275687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6" name="Rectangle 16"/>
          <p:cNvSpPr>
            <a:spLocks noChangeArrowheads="1"/>
          </p:cNvSpPr>
          <p:nvPr/>
        </p:nvSpPr>
        <p:spPr bwMode="auto">
          <a:xfrm>
            <a:off x="1429096" y="359507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Rectangle 34"/>
          <p:cNvSpPr>
            <a:spLocks noChangeArrowheads="1"/>
          </p:cNvSpPr>
          <p:nvPr/>
        </p:nvSpPr>
        <p:spPr bwMode="auto">
          <a:xfrm>
            <a:off x="2247900" y="475201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713860"/>
              </p:ext>
            </p:extLst>
          </p:nvPr>
        </p:nvGraphicFramePr>
        <p:xfrm>
          <a:off x="2057399" y="1278350"/>
          <a:ext cx="4256667" cy="6207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36" name="Equation" r:id="rId4" imgW="3606800" imgH="508000" progId="Equation.DSMT4">
                  <p:embed/>
                </p:oleObj>
              </mc:Choice>
              <mc:Fallback>
                <p:oleObj name="Equation" r:id="rId4" imgW="3606800" imgH="5080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399" y="1278350"/>
                        <a:ext cx="4256667" cy="6207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2905199" y="214165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9014137"/>
              </p:ext>
            </p:extLst>
          </p:nvPr>
        </p:nvGraphicFramePr>
        <p:xfrm>
          <a:off x="2578894" y="2683105"/>
          <a:ext cx="3986212" cy="233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37" name="Equation" r:id="rId6" imgW="3073320" imgH="1828800" progId="Equation.DSMT4">
                  <p:embed/>
                </p:oleObj>
              </mc:Choice>
              <mc:Fallback>
                <p:oleObj name="Equation" r:id="rId6" imgW="3073320" imgH="182880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8894" y="2683105"/>
                        <a:ext cx="3986212" cy="23336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4765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Simulations of the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981200"/>
          </a:xfrm>
        </p:spPr>
        <p:txBody>
          <a:bodyPr/>
          <a:lstStyle/>
          <a:p>
            <a:r>
              <a:rPr lang="en-US" sz="1600" dirty="0" smtClean="0"/>
              <a:t>The algorithm was first tested in simulations developed </a:t>
            </a:r>
            <a:r>
              <a:rPr lang="en-US" sz="1600" dirty="0"/>
              <a:t>in Simulink. </a:t>
            </a:r>
            <a:r>
              <a:rPr lang="en-US" sz="1600" dirty="0" smtClean="0"/>
              <a:t>These simulations included models </a:t>
            </a:r>
            <a:r>
              <a:rPr lang="en-US" sz="1600" dirty="0"/>
              <a:t>of </a:t>
            </a:r>
            <a:r>
              <a:rPr lang="en-US" sz="1600" dirty="0" smtClean="0"/>
              <a:t>the RF, Beam (each bunch is a single “particle”), </a:t>
            </a:r>
            <a:r>
              <a:rPr lang="en-US" sz="1600" dirty="0"/>
              <a:t>Cavity, Tuner Loop, </a:t>
            </a:r>
            <a:r>
              <a:rPr lang="en-US" sz="1600" dirty="0" smtClean="0"/>
              <a:t>and LLRF feedback. </a:t>
            </a:r>
            <a:endParaRPr lang="en-US" sz="1600" dirty="0"/>
          </a:p>
          <a:p>
            <a:r>
              <a:rPr lang="en-US" sz="1600" dirty="0"/>
              <a:t>The adaptive algorithm was tested in two stages. First, an ideal Simulink scheme of the whole chain was developed for initial </a:t>
            </a:r>
            <a:r>
              <a:rPr lang="en-US" sz="1600" dirty="0" smtClean="0"/>
              <a:t>debugging, filter optimization, </a:t>
            </a:r>
            <a:r>
              <a:rPr lang="en-US" sz="1600" dirty="0"/>
              <a:t>and testing. This initial model </a:t>
            </a:r>
            <a:r>
              <a:rPr lang="en-US" sz="1600" dirty="0" smtClean="0"/>
              <a:t>also allowed </a:t>
            </a:r>
            <a:r>
              <a:rPr lang="en-US" sz="1600" dirty="0"/>
              <a:t>us to tune </a:t>
            </a:r>
            <a:r>
              <a:rPr lang="en-US" sz="1600" dirty="0" smtClean="0"/>
              <a:t>the algorithm </a:t>
            </a:r>
            <a:r>
              <a:rPr lang="en-US" sz="1600" dirty="0"/>
              <a:t>time </a:t>
            </a:r>
            <a:r>
              <a:rPr lang="en-US" sz="1600" dirty="0" smtClean="0"/>
              <a:t>constants to </a:t>
            </a:r>
            <a:r>
              <a:rPr lang="en-US" sz="1600" dirty="0"/>
              <a:t>achieve the desired behavior</a:t>
            </a:r>
            <a:r>
              <a:rPr lang="en-US" sz="1600" dirty="0" smtClean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 24th,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HL-TCC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506C87-03B3-43A4-8BFC-F6CFD9425D0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57200" y="3429000"/>
            <a:ext cx="35814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82563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45720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73025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00488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1187450" indent="-1365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/>
              <a:t>The final simulation results were very promising. </a:t>
            </a:r>
          </a:p>
          <a:p>
            <a:r>
              <a:rPr lang="en-US" sz="1600" dirty="0" smtClean="0"/>
              <a:t>The image to the right shows the cavity phase and cavity </a:t>
            </a:r>
            <a:r>
              <a:rPr lang="en-US" sz="1600" dirty="0" err="1" smtClean="0"/>
              <a:t>Setpoint</a:t>
            </a:r>
            <a:r>
              <a:rPr lang="en-US" sz="1600" dirty="0" smtClean="0"/>
              <a:t> phase. </a:t>
            </a:r>
          </a:p>
          <a:p>
            <a:r>
              <a:rPr lang="en-US" sz="1600" dirty="0"/>
              <a:t>T</a:t>
            </a:r>
            <a:r>
              <a:rPr lang="en-US" sz="1600" dirty="0" smtClean="0"/>
              <a:t>he algorithm converged to the expected theoretical functional form and values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47281" y="5633591"/>
            <a:ext cx="3352800" cy="8309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anose="030F0702030302020204" pitchFamily="66" charset="0"/>
              </a:rPr>
              <a:t>Simulation of the algorithm with half-full ring. Optimal Phase modulation.</a:t>
            </a:r>
            <a:endParaRPr lang="en-US" sz="1600" dirty="0">
              <a:latin typeface="Comic Sans MS" panose="030F0702030302020204" pitchFamily="66" charset="0"/>
            </a:endParaRPr>
          </a:p>
        </p:txBody>
      </p:sp>
      <p:pic>
        <p:nvPicPr>
          <p:cNvPr id="126978" name="C3BCFB4D-911C-458D-A01A-968EE19EAFD3" descr="2C3F0E8E-2DC1-4C43-89C9-B9BE9A2376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478411"/>
            <a:ext cx="3729037" cy="279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99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Simulations of the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447800"/>
          </a:xfrm>
        </p:spPr>
        <p:txBody>
          <a:bodyPr/>
          <a:lstStyle/>
          <a:p>
            <a:r>
              <a:rPr lang="en-US" sz="1600" dirty="0" smtClean="0"/>
              <a:t>In a second stage, the actual VHDL firmware was tested. It was inserted into the Simulink scheme as a fully functional block and allowed us to debug it and determine the operational settings without any MD time. </a:t>
            </a:r>
          </a:p>
          <a:p>
            <a:r>
              <a:rPr lang="en-US" sz="1600" dirty="0" smtClean="0"/>
              <a:t>A lot of safety features were added at that time too, to prevent the algorithm from imposing a big step to the cavity (and thus beam) phase.</a:t>
            </a:r>
          </a:p>
          <a:p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 24th,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HL-TCC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506C87-03B3-43A4-8BFC-F6CFD9425D04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57200" y="3200400"/>
            <a:ext cx="33528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82563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45720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73025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00488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1187450" indent="-1365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/>
              <a:t>The figure shows the </a:t>
            </a:r>
            <a:r>
              <a:rPr lang="en-US" sz="1600" i="1" dirty="0" smtClean="0"/>
              <a:t>maximum</a:t>
            </a:r>
            <a:r>
              <a:rPr lang="en-US" sz="1600" dirty="0" smtClean="0"/>
              <a:t> klystron power over a turn, caused by the transitions between the beam and no-beam segments.</a:t>
            </a:r>
          </a:p>
          <a:p>
            <a:r>
              <a:rPr lang="en-US" sz="1600" dirty="0" smtClean="0"/>
              <a:t>The peak power is reduced from 170 kW to ~75 kW when the algorithm is switched on!</a:t>
            </a:r>
          </a:p>
          <a:p>
            <a:r>
              <a:rPr lang="en-US" sz="1600" dirty="0" smtClean="0"/>
              <a:t>These numbers correspond to nominal LHC beam.</a:t>
            </a:r>
          </a:p>
          <a:p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3657600" y="5840785"/>
            <a:ext cx="5410200" cy="8309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anose="030F0702030302020204" pitchFamily="66" charset="0"/>
              </a:rPr>
              <a:t>Decay of the peak power as the algorithm optimizes the phase modulation. Time constants several orders of magnitude faster than implemented.</a:t>
            </a:r>
            <a:endParaRPr lang="en-US" sz="1600" dirty="0">
              <a:latin typeface="Comic Sans MS" panose="030F0702030302020204" pitchFamily="66" charset="0"/>
            </a:endParaRPr>
          </a:p>
        </p:txBody>
      </p:sp>
      <p:pic>
        <p:nvPicPr>
          <p:cNvPr id="128002" name="0D20D1D1-2819-48FB-B2BC-D3CBEBF7FE65" descr="5DD5A7BA-3E9C-4624-A956-F86F82FC6C7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314" y="3063057"/>
            <a:ext cx="3500437" cy="2625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606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4823979"/>
              </p:ext>
            </p:extLst>
          </p:nvPr>
        </p:nvGraphicFramePr>
        <p:xfrm>
          <a:off x="78068" y="2194260"/>
          <a:ext cx="1822450" cy="49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110" name="Equation" r:id="rId4" imgW="1587240" imgH="431640" progId="Equation.DSMT4">
                  <p:embed/>
                </p:oleObj>
              </mc:Choice>
              <mc:Fallback>
                <p:oleObj name="Equation" r:id="rId4" imgW="158724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068" y="2194260"/>
                        <a:ext cx="1822450" cy="490538"/>
                      </a:xfrm>
                      <a:prstGeom prst="rect">
                        <a:avLst/>
                      </a:prstGeom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7548969"/>
              </p:ext>
            </p:extLst>
          </p:nvPr>
        </p:nvGraphicFramePr>
        <p:xfrm>
          <a:off x="609600" y="4562566"/>
          <a:ext cx="1181101" cy="5174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111" name="Equation" r:id="rId6" imgW="1028520" imgH="457200" progId="Equation.DSMT4">
                  <p:embed/>
                </p:oleObj>
              </mc:Choice>
              <mc:Fallback>
                <p:oleObj name="Equation" r:id="rId6" imgW="102852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4562566"/>
                        <a:ext cx="1181101" cy="517434"/>
                      </a:xfrm>
                      <a:prstGeom prst="rect">
                        <a:avLst/>
                      </a:prstGeom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990600"/>
          </a:xfrm>
        </p:spPr>
        <p:txBody>
          <a:bodyPr/>
          <a:lstStyle/>
          <a:p>
            <a:r>
              <a:rPr lang="en-US" dirty="0" smtClean="0"/>
              <a:t>Implementation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 24th,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HL-TCC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506C87-03B3-43A4-8BFC-F6CFD9425D04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066800"/>
            <a:ext cx="8077200" cy="5648660"/>
          </a:xfrm>
          <a:prstGeom prst="rect">
            <a:avLst/>
          </a:prstGeom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1010668"/>
              </p:ext>
            </p:extLst>
          </p:nvPr>
        </p:nvGraphicFramePr>
        <p:xfrm>
          <a:off x="2209800" y="6248400"/>
          <a:ext cx="2286000" cy="317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112" name="Equation" r:id="rId9" imgW="2070000" imgH="291960" progId="Equation.DSMT4">
                  <p:embed/>
                </p:oleObj>
              </mc:Choice>
              <mc:Fallback>
                <p:oleObj name="Equation" r:id="rId9" imgW="2070000" imgH="2919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6248400"/>
                        <a:ext cx="2286000" cy="317687"/>
                      </a:xfrm>
                      <a:prstGeom prst="rect">
                        <a:avLst/>
                      </a:prstGeom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1701642"/>
              </p:ext>
            </p:extLst>
          </p:nvPr>
        </p:nvGraphicFramePr>
        <p:xfrm>
          <a:off x="6781800" y="3529012"/>
          <a:ext cx="350838" cy="166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113" name="Equation" r:id="rId11" imgW="317160" imgH="152280" progId="Equation.DSMT4">
                  <p:embed/>
                </p:oleObj>
              </mc:Choice>
              <mc:Fallback>
                <p:oleObj name="Equation" r:id="rId11" imgW="317160" imgH="1522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3529012"/>
                        <a:ext cx="350838" cy="166687"/>
                      </a:xfrm>
                      <a:prstGeom prst="rect">
                        <a:avLst/>
                      </a:prstGeom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5713819"/>
              </p:ext>
            </p:extLst>
          </p:nvPr>
        </p:nvGraphicFramePr>
        <p:xfrm>
          <a:off x="4224337" y="3124200"/>
          <a:ext cx="1262063" cy="319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114" name="Equation" r:id="rId13" imgW="1143000" imgH="291960" progId="Equation.DSMT4">
                  <p:embed/>
                </p:oleObj>
              </mc:Choice>
              <mc:Fallback>
                <p:oleObj name="Equation" r:id="rId13" imgW="1143000" imgH="2919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4337" y="3124200"/>
                        <a:ext cx="1262063" cy="319087"/>
                      </a:xfrm>
                      <a:prstGeom prst="rect">
                        <a:avLst/>
                      </a:prstGeom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2" name="Straight Arrow Connector 11"/>
          <p:cNvCxnSpPr/>
          <p:nvPr/>
        </p:nvCxnSpPr>
        <p:spPr>
          <a:xfrm>
            <a:off x="5486400" y="3276600"/>
            <a:ext cx="4572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361114"/>
              </p:ext>
            </p:extLst>
          </p:nvPr>
        </p:nvGraphicFramePr>
        <p:xfrm>
          <a:off x="725488" y="2833443"/>
          <a:ext cx="1065213" cy="18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115" name="Equation" r:id="rId15" imgW="927000" imgH="164880" progId="Equation.DSMT4">
                  <p:embed/>
                </p:oleObj>
              </mc:Choice>
              <mc:Fallback>
                <p:oleObj name="Equation" r:id="rId15" imgW="92700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5488" y="2833443"/>
                        <a:ext cx="1065213" cy="187325"/>
                      </a:xfrm>
                      <a:prstGeom prst="rect">
                        <a:avLst/>
                      </a:prstGeom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8907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 24th,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HL-TCC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506C87-03B3-43A4-8BFC-F6CFD9425D04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914400"/>
            <a:ext cx="8153400" cy="54415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55051" y="926184"/>
            <a:ext cx="3352800" cy="107721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anose="030F0702030302020204" pitchFamily="66" charset="0"/>
              </a:rPr>
              <a:t>The algorithm was deployed in the Set Point of each cavity, by upgrading the firmware of the VME module. </a:t>
            </a:r>
            <a:endParaRPr lang="en-US" sz="1600" dirty="0">
              <a:latin typeface="Comic Sans MS" panose="030F0702030302020204" pitchFamily="66" charset="0"/>
            </a:endParaRPr>
          </a:p>
        </p:txBody>
      </p:sp>
      <p:cxnSp>
        <p:nvCxnSpPr>
          <p:cNvPr id="10" name="Straight Arrow Connector 9"/>
          <p:cNvCxnSpPr>
            <a:stCxn id="8" idx="1"/>
          </p:cNvCxnSpPr>
          <p:nvPr/>
        </p:nvCxnSpPr>
        <p:spPr>
          <a:xfrm flipH="1">
            <a:off x="2133600" y="1464793"/>
            <a:ext cx="3121451" cy="36400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8" idx="1"/>
          </p:cNvCxnSpPr>
          <p:nvPr/>
        </p:nvCxnSpPr>
        <p:spPr>
          <a:xfrm flipH="1">
            <a:off x="3810001" y="1464793"/>
            <a:ext cx="1445050" cy="105912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8" idx="2"/>
          </p:cNvCxnSpPr>
          <p:nvPr/>
        </p:nvCxnSpPr>
        <p:spPr>
          <a:xfrm flipH="1">
            <a:off x="5334000" y="2003402"/>
            <a:ext cx="1597451" cy="109109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808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14164</TotalTime>
  <Words>1888</Words>
  <Application>Microsoft Office PowerPoint</Application>
  <PresentationFormat>On-screen Show (4:3)</PresentationFormat>
  <Paragraphs>261</Paragraphs>
  <Slides>23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4" baseType="lpstr">
      <vt:lpstr>MS PGothic</vt:lpstr>
      <vt:lpstr>Arial</vt:lpstr>
      <vt:lpstr>Calibri</vt:lpstr>
      <vt:lpstr>Comic Sans MS</vt:lpstr>
      <vt:lpstr>PT Sans</vt:lpstr>
      <vt:lpstr>Symbol</vt:lpstr>
      <vt:lpstr>Times New Roman</vt:lpstr>
      <vt:lpstr>Custom Design</vt:lpstr>
      <vt:lpstr>Clarity</vt:lpstr>
      <vt:lpstr>Equation</vt:lpstr>
      <vt:lpstr>MathType 6.0 Equation</vt:lpstr>
      <vt:lpstr>LHC Full Detuning  (Cavity Phase Modulation)</vt:lpstr>
      <vt:lpstr>Outline</vt:lpstr>
      <vt:lpstr>Beam loading compensation. To-day </vt:lpstr>
      <vt:lpstr>Minimizing klystron power. Exact solution </vt:lpstr>
      <vt:lpstr>Iterative algorithm </vt:lpstr>
      <vt:lpstr>Simulations of the algorithm</vt:lpstr>
      <vt:lpstr>Simulations of the algorithm</vt:lpstr>
      <vt:lpstr>Implementation</vt:lpstr>
      <vt:lpstr>PowerPoint Presentation</vt:lpstr>
      <vt:lpstr>Oct 3-4th MD results. Klystron transients</vt:lpstr>
      <vt:lpstr>Oct 3-4th MD results. Cavity phase modulation</vt:lpstr>
      <vt:lpstr>Oct 3-4th MD results. Klystron power</vt:lpstr>
      <vt:lpstr>End of Physics Fill Test</vt:lpstr>
      <vt:lpstr>No visible effect on the beams</vt:lpstr>
      <vt:lpstr>Results from experiments. CMS</vt:lpstr>
      <vt:lpstr>Results from experiments. ATLAS</vt:lpstr>
      <vt:lpstr>Results from experiments: LHCb</vt:lpstr>
      <vt:lpstr>Results from experiments:  ALICE</vt:lpstr>
      <vt:lpstr>Side-effects (1)</vt:lpstr>
      <vt:lpstr>Side-effects (2)</vt:lpstr>
      <vt:lpstr>Side-effects (3)</vt:lpstr>
      <vt:lpstr>Conclusions</vt:lpstr>
      <vt:lpstr>References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ACS LLRF proto 2003 brainstorming</dc:title>
  <dc:creator>baudre</dc:creator>
  <cp:lastModifiedBy>Philippe Baudrenghien</cp:lastModifiedBy>
  <cp:revision>1075</cp:revision>
  <dcterms:created xsi:type="dcterms:W3CDTF">2002-09-16T12:03:07Z</dcterms:created>
  <dcterms:modified xsi:type="dcterms:W3CDTF">2016-11-24T13:54:16Z</dcterms:modified>
</cp:coreProperties>
</file>