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6" r:id="rId5"/>
    <p:sldId id="257" r:id="rId6"/>
    <p:sldId id="258" r:id="rId7"/>
    <p:sldId id="259" r:id="rId8"/>
    <p:sldId id="260" r:id="rId9"/>
    <p:sldId id="262" r:id="rId10"/>
    <p:sldId id="261" r:id="rId11"/>
    <p:sldId id="263" r:id="rId1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94660"/>
  </p:normalViewPr>
  <p:slideViewPr>
    <p:cSldViewPr snapToObjects="1" showGuides="1">
      <p:cViewPr varScale="1">
        <p:scale>
          <a:sx n="84" d="100"/>
          <a:sy n="84" d="100"/>
        </p:scale>
        <p:origin x="1560" y="8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52938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282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Crab Cavities: </a:t>
            </a:r>
            <a:br>
              <a:rPr lang="en-GB" dirty="0" smtClean="0"/>
            </a:br>
            <a:r>
              <a:rPr lang="en-GB" dirty="0" smtClean="0"/>
              <a:t>Conditioning and </a:t>
            </a:r>
            <a:r>
              <a:rPr lang="en-GB" dirty="0" err="1" smtClean="0"/>
              <a:t>Sectorisation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24100"/>
            <a:ext cx="6480000" cy="1681164"/>
          </a:xfrm>
        </p:spPr>
        <p:txBody>
          <a:bodyPr>
            <a:normAutofit/>
          </a:bodyPr>
          <a:lstStyle/>
          <a:p>
            <a:r>
              <a:rPr lang="en-GB" dirty="0" smtClean="0"/>
              <a:t>Thomas Otto </a:t>
            </a:r>
          </a:p>
          <a:p>
            <a:r>
              <a:rPr lang="en-GB" dirty="0" smtClean="0"/>
              <a:t>HL-LHC Project Safety Officer</a:t>
            </a:r>
          </a:p>
          <a:p>
            <a:pPr marL="342900" indent="-342900">
              <a:buFontTx/>
              <a:buChar char="-"/>
            </a:pP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716016" y="6082030"/>
            <a:ext cx="2480320" cy="349250"/>
          </a:xfrm>
        </p:spPr>
        <p:txBody>
          <a:bodyPr>
            <a:normAutofit/>
          </a:bodyPr>
          <a:lstStyle/>
          <a:p>
            <a:r>
              <a:rPr lang="en-GB" dirty="0" smtClean="0"/>
              <a:t>HL-</a:t>
            </a:r>
            <a:r>
              <a:rPr lang="en-GB" dirty="0" err="1" smtClean="0"/>
              <a:t>LHC</a:t>
            </a:r>
            <a:r>
              <a:rPr lang="en-GB" dirty="0" smtClean="0"/>
              <a:t> </a:t>
            </a:r>
            <a:r>
              <a:rPr lang="en-GB" dirty="0" err="1" smtClean="0"/>
              <a:t>TCC</a:t>
            </a:r>
            <a:r>
              <a:rPr lang="en-GB" dirty="0" smtClean="0"/>
              <a:t> 8. 12. 2016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398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 cavities produce X-Rays</a:t>
            </a:r>
          </a:p>
          <a:p>
            <a:pPr lvl="1"/>
            <a:r>
              <a:rPr lang="en-GB" dirty="0" smtClean="0"/>
              <a:t>Field emission of electrons from surfaces</a:t>
            </a:r>
          </a:p>
          <a:p>
            <a:pPr lvl="1"/>
            <a:r>
              <a:rPr lang="en-GB" dirty="0" smtClean="0"/>
              <a:t>Acceleration in RF field</a:t>
            </a:r>
          </a:p>
          <a:p>
            <a:pPr lvl="1"/>
            <a:r>
              <a:rPr lang="en-GB" dirty="0" smtClean="0"/>
              <a:t>Bremsstrahlung in cavity material</a:t>
            </a:r>
          </a:p>
          <a:p>
            <a:pPr lvl="1"/>
            <a:endParaRPr lang="en-GB" dirty="0"/>
          </a:p>
          <a:p>
            <a:r>
              <a:rPr lang="en-GB" dirty="0" smtClean="0"/>
              <a:t>Intensity depends on surface state</a:t>
            </a:r>
          </a:p>
          <a:p>
            <a:pPr lvl="1"/>
            <a:r>
              <a:rPr lang="en-GB" dirty="0" smtClean="0"/>
              <a:t>Conditioning necessary to clean the surface and diminish emissions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89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Duration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Based on experience with </a:t>
            </a:r>
            <a:r>
              <a:rPr lang="en-GB" dirty="0" err="1" smtClean="0"/>
              <a:t>LHC</a:t>
            </a:r>
            <a:r>
              <a:rPr lang="en-GB" dirty="0" smtClean="0"/>
              <a:t> RF cavities (</a:t>
            </a:r>
            <a:r>
              <a:rPr lang="en-GB" dirty="0" err="1" smtClean="0"/>
              <a:t>Nb</a:t>
            </a:r>
            <a:r>
              <a:rPr lang="en-GB" dirty="0" smtClean="0"/>
              <a:t> on copper) </a:t>
            </a:r>
          </a:p>
          <a:p>
            <a:r>
              <a:rPr lang="en-GB" dirty="0" smtClean="0"/>
              <a:t>48 hours conditioning after warm-up of the cavities </a:t>
            </a:r>
          </a:p>
          <a:p>
            <a:r>
              <a:rPr lang="en-GB" dirty="0" smtClean="0"/>
              <a:t>More time would be required after break of vacuum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2904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Intensity of X-ray emission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Few data available</a:t>
            </a:r>
          </a:p>
          <a:p>
            <a:r>
              <a:rPr lang="en-GB" dirty="0" smtClean="0"/>
              <a:t>Proposal to collaborate between BE-RF and HSE-RP groups to model and measure X-ray emissions in SM18 test stands</a:t>
            </a:r>
          </a:p>
          <a:p>
            <a:endParaRPr lang="en-GB" dirty="0" smtClean="0"/>
          </a:p>
          <a:p>
            <a:r>
              <a:rPr lang="en-GB" dirty="0" smtClean="0"/>
              <a:t>Qualitative: emission predominantly in direction vertical to beam</a:t>
            </a:r>
          </a:p>
          <a:p>
            <a:r>
              <a:rPr lang="en-GB" dirty="0" smtClean="0"/>
              <a:t>No coherent acceleration of electrons, electron stopper not required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8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</a:t>
            </a:r>
            <a:r>
              <a:rPr lang="en-GB" dirty="0" err="1" smtClean="0"/>
              <a:t>ectorisation</a:t>
            </a:r>
            <a:r>
              <a:rPr lang="en-GB" dirty="0" smtClean="0"/>
              <a:t> during commissioning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Activation of accelerator components by HL-LHC luminosity will require a radiation veto in the LSS 1 and 5  </a:t>
            </a:r>
          </a:p>
          <a:p>
            <a:endParaRPr lang="en-GB" dirty="0" smtClean="0"/>
          </a:p>
          <a:p>
            <a:r>
              <a:rPr lang="en-GB" dirty="0" smtClean="0"/>
              <a:t>As a preliminary approach, proposal to unify the </a:t>
            </a:r>
            <a:r>
              <a:rPr lang="en-GB" dirty="0" err="1" smtClean="0"/>
              <a:t>sectorisation</a:t>
            </a:r>
            <a:r>
              <a:rPr lang="en-GB" dirty="0" smtClean="0"/>
              <a:t> for</a:t>
            </a:r>
          </a:p>
          <a:p>
            <a:pPr lvl="1"/>
            <a:r>
              <a:rPr lang="en-GB" dirty="0" smtClean="0"/>
              <a:t>Radiation from activated components</a:t>
            </a:r>
          </a:p>
          <a:p>
            <a:pPr lvl="1"/>
            <a:r>
              <a:rPr lang="en-GB" dirty="0" smtClean="0"/>
              <a:t>Commissioning of CC </a:t>
            </a:r>
          </a:p>
          <a:p>
            <a:endParaRPr lang="en-GB" dirty="0"/>
          </a:p>
          <a:p>
            <a:r>
              <a:rPr lang="en-GB" dirty="0" smtClean="0"/>
              <a:t>“Yellow” gridded doors, no access control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7851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Sectorisation</a:t>
            </a:r>
            <a:r>
              <a:rPr lang="en-GB" dirty="0" smtClean="0"/>
              <a:t> Principle – LSS1 R</a:t>
            </a:r>
            <a:endParaRPr lang="fr-FR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" t="23442" r="-15" b="799"/>
          <a:stretch/>
        </p:blipFill>
        <p:spPr>
          <a:xfrm>
            <a:off x="612000" y="1655961"/>
            <a:ext cx="7918450" cy="325804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552220" y="2716344"/>
            <a:ext cx="72008" cy="360040"/>
          </a:xfrm>
          <a:prstGeom prst="line">
            <a:avLst/>
          </a:prstGeom>
          <a:ln w="635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1299300" y="2060848"/>
            <a:ext cx="72008" cy="360040"/>
          </a:xfrm>
          <a:prstGeom prst="line">
            <a:avLst/>
          </a:prstGeom>
          <a:ln w="635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ular Callout 8"/>
          <p:cNvSpPr/>
          <p:nvPr/>
        </p:nvSpPr>
        <p:spPr>
          <a:xfrm>
            <a:off x="5436096" y="1655961"/>
            <a:ext cx="1368152" cy="522889"/>
          </a:xfrm>
          <a:prstGeom prst="wedgeRectCallout">
            <a:avLst>
              <a:gd name="adj1" fmla="val 34795"/>
              <a:gd name="adj2" fmla="val 158053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Existing PAD/MAD</a:t>
            </a:r>
            <a:endParaRPr lang="fr-FR" sz="1400" dirty="0"/>
          </a:p>
        </p:txBody>
      </p:sp>
      <p:sp>
        <p:nvSpPr>
          <p:cNvPr id="10" name="Oval 9"/>
          <p:cNvSpPr/>
          <p:nvPr/>
        </p:nvSpPr>
        <p:spPr>
          <a:xfrm>
            <a:off x="3059832" y="2606628"/>
            <a:ext cx="216024" cy="21602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CC</a:t>
            </a:r>
            <a:endParaRPr lang="fr-FR" sz="700" dirty="0"/>
          </a:p>
        </p:txBody>
      </p:sp>
    </p:spTree>
    <p:extLst>
      <p:ext uri="{BB962C8B-B14F-4D97-AF65-F5344CB8AC3E}">
        <p14:creationId xmlns:p14="http://schemas.microsoft.com/office/powerpoint/2010/main" val="34673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Sectorisation</a:t>
            </a:r>
            <a:r>
              <a:rPr lang="en-GB" dirty="0" smtClean="0"/>
              <a:t> Principle – LSS5 R</a:t>
            </a:r>
            <a:endParaRPr lang="fr-FR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29676"/>
          <a:stretch/>
        </p:blipFill>
        <p:spPr>
          <a:xfrm>
            <a:off x="768350" y="1772817"/>
            <a:ext cx="7918450" cy="302433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7128284" y="3743064"/>
            <a:ext cx="72008" cy="360040"/>
          </a:xfrm>
          <a:prstGeom prst="line">
            <a:avLst/>
          </a:prstGeom>
          <a:ln w="635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781957">
            <a:off x="2984982" y="3307390"/>
            <a:ext cx="219475" cy="4816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436711">
            <a:off x="2909854" y="2870986"/>
            <a:ext cx="219475" cy="481626"/>
          </a:xfrm>
          <a:prstGeom prst="rect">
            <a:avLst/>
          </a:prstGeom>
        </p:spPr>
      </p:pic>
      <p:sp>
        <p:nvSpPr>
          <p:cNvPr id="11" name="Rectangular Callout 10"/>
          <p:cNvSpPr/>
          <p:nvPr/>
        </p:nvSpPr>
        <p:spPr>
          <a:xfrm>
            <a:off x="3098911" y="3982729"/>
            <a:ext cx="1617105" cy="598399"/>
          </a:xfrm>
          <a:prstGeom prst="wedgeRectCallout">
            <a:avLst>
              <a:gd name="adj1" fmla="val -44203"/>
              <a:gd name="adj2" fmla="val -109861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Precise position depending on radiation levels</a:t>
            </a:r>
            <a:endParaRPr lang="fr-FR" sz="1400" dirty="0"/>
          </a:p>
        </p:txBody>
      </p:sp>
      <p:sp>
        <p:nvSpPr>
          <p:cNvPr id="12" name="Oval 11"/>
          <p:cNvSpPr/>
          <p:nvPr/>
        </p:nvSpPr>
        <p:spPr>
          <a:xfrm>
            <a:off x="5110488" y="3347419"/>
            <a:ext cx="216024" cy="216024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 smtClean="0"/>
              <a:t>CC</a:t>
            </a:r>
            <a:endParaRPr lang="fr-FR" sz="700" dirty="0"/>
          </a:p>
        </p:txBody>
      </p:sp>
    </p:spTree>
    <p:extLst>
      <p:ext uri="{BB962C8B-B14F-4D97-AF65-F5344CB8AC3E}">
        <p14:creationId xmlns:p14="http://schemas.microsoft.com/office/powerpoint/2010/main" val="2878595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 Conditioning est. 48 hours </a:t>
            </a:r>
          </a:p>
          <a:p>
            <a:r>
              <a:rPr lang="en-GB" dirty="0" smtClean="0"/>
              <a:t>X-ray emission makes </a:t>
            </a:r>
            <a:r>
              <a:rPr lang="en-GB" dirty="0" err="1" smtClean="0"/>
              <a:t>sectorisation</a:t>
            </a:r>
            <a:r>
              <a:rPr lang="en-GB" dirty="0" smtClean="0"/>
              <a:t> indispensable</a:t>
            </a:r>
          </a:p>
          <a:p>
            <a:r>
              <a:rPr lang="en-GB" dirty="0" smtClean="0"/>
              <a:t>Proposal to unify </a:t>
            </a:r>
            <a:r>
              <a:rPr lang="en-GB" smtClean="0"/>
              <a:t>sectorisation</a:t>
            </a:r>
            <a:r>
              <a:rPr lang="en-GB" dirty="0" smtClean="0"/>
              <a:t> </a:t>
            </a:r>
            <a:r>
              <a:rPr lang="en-GB" dirty="0" smtClean="0"/>
              <a:t>of activation and for commissioning</a:t>
            </a:r>
          </a:p>
          <a:p>
            <a:r>
              <a:rPr lang="en-GB" dirty="0" smtClean="0"/>
              <a:t>Provisional extent : length of the </a:t>
            </a:r>
            <a:r>
              <a:rPr lang="en-GB" dirty="0" err="1" smtClean="0"/>
              <a:t>LSS</a:t>
            </a:r>
            <a:endParaRPr lang="en-GB" dirty="0" smtClean="0"/>
          </a:p>
          <a:p>
            <a:r>
              <a:rPr lang="en-GB" dirty="0" smtClean="0"/>
              <a:t>Re-use access points where available. 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Th. Otto, HL-LHC PSO,  CC Conditioning and Sectorisation,  HL-LHC TCC 8.12.2016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6546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F4B4FB-2D1B-43AD-8D61-9453953838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95F1974-8BF4-40F8-A094-6D0042E24DA8}">
  <ds:schemaRefs>
    <ds:schemaRef ds:uri="http://www.w3.org/XML/1998/namespace"/>
    <ds:schemaRef ds:uri="8946e33d-fd2f-4ae4-8ee9-d90c129cdf9e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872C54E-84E5-44B5-A4E6-E63841D57A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4011</TotalTime>
  <Words>339</Words>
  <Application>Microsoft Office PowerPoint</Application>
  <PresentationFormat>On-screen Show (4:3)</PresentationFormat>
  <Paragraphs>58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Crab Cavities:  Conditioning and Sectorisation </vt:lpstr>
      <vt:lpstr>Motivation</vt:lpstr>
      <vt:lpstr>Duration</vt:lpstr>
      <vt:lpstr>Intensity of X-ray emission</vt:lpstr>
      <vt:lpstr>Sectorisation during commissioning</vt:lpstr>
      <vt:lpstr>Sectorisation Principle – LSS1 R</vt:lpstr>
      <vt:lpstr>Sectorisation Principle – LSS5 R</vt:lpstr>
      <vt:lpstr>Summary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Thomas Otto</cp:lastModifiedBy>
  <cp:revision>115</cp:revision>
  <dcterms:created xsi:type="dcterms:W3CDTF">2016-02-12T10:02:27Z</dcterms:created>
  <dcterms:modified xsi:type="dcterms:W3CDTF">2016-12-08T10:59:59Z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