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288" r:id="rId6"/>
    <p:sldId id="289" r:id="rId7"/>
    <p:sldId id="290" r:id="rId8"/>
    <p:sldId id="291" r:id="rId9"/>
    <p:sldId id="292" r:id="rId10"/>
    <p:sldId id="293" r:id="rId11"/>
    <p:sldId id="294" r:id="rId1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 snapToGrid="0" snapToObjects="1" showGuides="1">
      <p:cViewPr varScale="1">
        <p:scale>
          <a:sx n="130" d="100"/>
          <a:sy n="130" d="100"/>
        </p:scale>
        <p:origin x="123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54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750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103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552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385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931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587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188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810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556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mtClean="0"/>
              <a:t>Impact of limitations in Co content in the design and fabrication of cryostats for HL-LHC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smtClean="0"/>
              <a:t>D. Ramos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PT" smtClean="0"/>
              <a:t>HL-LHC TCC, December 8, 2016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Stainless steel components for WP11 </a:t>
            </a:r>
            <a:br>
              <a:rPr lang="pt-PT" smtClean="0"/>
            </a:br>
            <a:r>
              <a:rPr lang="pt-PT" smtClean="0"/>
              <a:t>(installation in LS2)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1" y="1219200"/>
            <a:ext cx="3539670" cy="4906963"/>
          </a:xfrm>
        </p:spPr>
        <p:txBody>
          <a:bodyPr>
            <a:normAutofit fontScale="62500" lnSpcReduction="20000"/>
          </a:bodyPr>
          <a:lstStyle/>
          <a:p>
            <a:r>
              <a:rPr lang="pt-PT" smtClean="0"/>
              <a:t>Magnet cryostats</a:t>
            </a:r>
          </a:p>
          <a:p>
            <a:pPr lvl="1"/>
            <a:r>
              <a:rPr lang="pt-PT" smtClean="0"/>
              <a:t>Vacuum vessel flanges at extremities (forged rings) + instrumentation and pressure relief ports</a:t>
            </a:r>
          </a:p>
          <a:p>
            <a:pPr lvl="1"/>
            <a:r>
              <a:rPr lang="pt-PT" smtClean="0"/>
              <a:t>Piping</a:t>
            </a:r>
          </a:p>
          <a:p>
            <a:r>
              <a:rPr lang="pt-PT" smtClean="0"/>
              <a:t>Connection cryostats</a:t>
            </a:r>
          </a:p>
          <a:p>
            <a:pPr lvl="1"/>
            <a:r>
              <a:rPr lang="pt-PT" smtClean="0"/>
              <a:t>Idem for vacuum vessels</a:t>
            </a:r>
          </a:p>
          <a:p>
            <a:pPr lvl="1"/>
            <a:r>
              <a:rPr lang="pt-PT" smtClean="0"/>
              <a:t>Cold mass structure</a:t>
            </a:r>
          </a:p>
          <a:p>
            <a:pPr lvl="1"/>
            <a:r>
              <a:rPr lang="pt-PT" smtClean="0"/>
              <a:t>Shuffling module</a:t>
            </a:r>
          </a:p>
          <a:p>
            <a:pPr lvl="1"/>
            <a:r>
              <a:rPr lang="pt-PT" smtClean="0"/>
              <a:t>Piping</a:t>
            </a:r>
          </a:p>
          <a:p>
            <a:r>
              <a:rPr lang="pt-PT" smtClean="0"/>
              <a:t>Bypass cryostats</a:t>
            </a:r>
          </a:p>
          <a:p>
            <a:pPr lvl="1"/>
            <a:r>
              <a:rPr lang="pt-PT" smtClean="0"/>
              <a:t>Full vacuum vessel</a:t>
            </a:r>
          </a:p>
          <a:p>
            <a:pPr lvl="1"/>
            <a:r>
              <a:rPr lang="pt-PT" smtClean="0"/>
              <a:t>Piping</a:t>
            </a:r>
          </a:p>
          <a:p>
            <a:r>
              <a:rPr lang="pt-PT" smtClean="0"/>
              <a:t>Interconnect components: bellows and </a:t>
            </a:r>
            <a:r>
              <a:rPr lang="pt-PT" smtClean="0"/>
              <a:t>sleeves</a:t>
            </a:r>
          </a:p>
          <a:p>
            <a:r>
              <a:rPr lang="pt-PT" smtClean="0"/>
              <a:t>Scope for installation</a:t>
            </a:r>
          </a:p>
          <a:p>
            <a:pPr lvl="1"/>
            <a:r>
              <a:rPr lang="pt-PT" smtClean="0"/>
              <a:t>Replacement of 2 dipoles in IR7</a:t>
            </a:r>
          </a:p>
          <a:p>
            <a:pPr lvl="1"/>
            <a:r>
              <a:rPr lang="pt-PT" smtClean="0"/>
              <a:t>Replacement of 2 connection cryostats in IR2</a:t>
            </a:r>
          </a:p>
          <a:p>
            <a:pPr lvl="1"/>
            <a:r>
              <a:rPr lang="pt-PT" smtClean="0"/>
              <a:t>i.e. 12 cryostats</a:t>
            </a:r>
            <a:endParaRPr lang="pt-PT" smtClean="0"/>
          </a:p>
          <a:p>
            <a:pPr lvl="1"/>
            <a:endParaRPr lang="pt-PT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055864" y="420676"/>
            <a:ext cx="4476136" cy="26252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380" y="5029240"/>
            <a:ext cx="2775165" cy="1627634"/>
          </a:xfrm>
          <a:prstGeom prst="rect">
            <a:avLst/>
          </a:prstGeom>
        </p:spPr>
      </p:pic>
      <p:pic>
        <p:nvPicPr>
          <p:cNvPr id="10" name="Content Placeholder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63" y="4450807"/>
            <a:ext cx="2384037" cy="13982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632" y="1614677"/>
            <a:ext cx="5542109" cy="31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5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pt-PT" smtClean="0"/>
              <a:t>Stainless steel components for WP3 and WP6a</a:t>
            </a:r>
            <a:br>
              <a:rPr lang="pt-PT" smtClean="0"/>
            </a:br>
            <a:r>
              <a:rPr lang="pt-PT" smtClean="0"/>
              <a:t>(installation in LS3)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679781" cy="4906963"/>
          </a:xfrm>
        </p:spPr>
        <p:txBody>
          <a:bodyPr>
            <a:normAutofit/>
          </a:bodyPr>
          <a:lstStyle/>
          <a:p>
            <a:r>
              <a:rPr lang="pt-PT" sz="1800" smtClean="0"/>
              <a:t>Vacuum vessel flanges</a:t>
            </a:r>
          </a:p>
          <a:p>
            <a:r>
              <a:rPr lang="pt-PT" sz="1800" smtClean="0"/>
              <a:t>Service modules</a:t>
            </a:r>
          </a:p>
          <a:p>
            <a:r>
              <a:rPr lang="pt-PT" sz="1800" smtClean="0"/>
              <a:t>Piping and phase separators</a:t>
            </a:r>
          </a:p>
          <a:p>
            <a:r>
              <a:rPr lang="pt-PT" sz="1800" smtClean="0"/>
              <a:t>Interconnect components</a:t>
            </a:r>
            <a:r>
              <a:rPr lang="en-GB" sz="1800" smtClean="0"/>
              <a:t> (bellows and sleeves)</a:t>
            </a:r>
          </a:p>
          <a:p>
            <a:r>
              <a:rPr lang="pt-PT" sz="1800" smtClean="0"/>
              <a:t>DFX </a:t>
            </a:r>
            <a:r>
              <a:rPr lang="pt-PT" sz="1800" smtClean="0"/>
              <a:t>boxes</a:t>
            </a:r>
          </a:p>
          <a:p>
            <a:r>
              <a:rPr lang="pt-PT" sz="1800" smtClean="0"/>
              <a:t>Scope for installation</a:t>
            </a:r>
          </a:p>
          <a:p>
            <a:pPr lvl="1"/>
            <a:r>
              <a:rPr lang="pt-PT" sz="1600" smtClean="0"/>
              <a:t>36 new cryostats</a:t>
            </a:r>
          </a:p>
          <a:p>
            <a:pPr lvl="1"/>
            <a:r>
              <a:rPr lang="pt-PT" sz="1600" smtClean="0"/>
              <a:t>6 modified LHC cryostats</a:t>
            </a:r>
          </a:p>
          <a:p>
            <a:pPr lvl="1"/>
            <a:endParaRPr lang="pt-PT" sz="1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781" y="2459496"/>
            <a:ext cx="3984549" cy="2248367"/>
          </a:xfrm>
          <a:prstGeom prst="rect">
            <a:avLst/>
          </a:prstGeom>
        </p:spPr>
      </p:pic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6" t="47352" r="7622" b="40931"/>
          <a:stretch/>
        </p:blipFill>
        <p:spPr>
          <a:xfrm>
            <a:off x="-14749" y="6194322"/>
            <a:ext cx="9158749" cy="671052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715297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Q1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01529" y="636319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Q2a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8600" y="63416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Q2b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2542" y="633156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Q3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9504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CP</a:t>
            </a:r>
            <a:endParaRPr lang="en-GB" sz="110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58200" y="632890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smtClean="0">
                <a:solidFill>
                  <a:schemeClr val="bg1"/>
                </a:solidFill>
              </a:rPr>
              <a:t>D1</a:t>
            </a:r>
            <a:endParaRPr lang="en-GB" sz="110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1013" y="1219200"/>
            <a:ext cx="3087329" cy="1742091"/>
          </a:xfrm>
          <a:prstGeom prst="rect">
            <a:avLst/>
          </a:prstGeom>
        </p:spPr>
      </p:pic>
      <p:pic>
        <p:nvPicPr>
          <p:cNvPr id="17" name="Picture 1" descr="image00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781" y="4182895"/>
            <a:ext cx="4557251" cy="214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4402298"/>
            <a:ext cx="3175819" cy="17920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522" y="579280"/>
            <a:ext cx="3505200" cy="215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4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Procurement strategy from LHC until now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mtClean="0"/>
              <a:t>Build-to-print contracts</a:t>
            </a:r>
          </a:p>
          <a:p>
            <a:pPr lvl="1"/>
            <a:r>
              <a:rPr lang="pt-PT" smtClean="0"/>
              <a:t>Oders for sub-assemblies </a:t>
            </a:r>
            <a:r>
              <a:rPr lang="pt-PT"/>
              <a:t>and </a:t>
            </a:r>
            <a:r>
              <a:rPr lang="pt-PT" smtClean="0"/>
              <a:t>components as </a:t>
            </a:r>
            <a:r>
              <a:rPr lang="pt-PT"/>
              <a:t>to minimise work at CERN</a:t>
            </a:r>
          </a:p>
          <a:p>
            <a:pPr lvl="1"/>
            <a:r>
              <a:rPr lang="pt-PT" smtClean="0"/>
              <a:t>Fabrication according to CERN drawings</a:t>
            </a:r>
          </a:p>
          <a:p>
            <a:pPr lvl="1"/>
            <a:r>
              <a:rPr lang="pt-PT" smtClean="0"/>
              <a:t>Materials specified by CERN according to current industrial standards for pressure equipment (EN standards)</a:t>
            </a:r>
          </a:p>
          <a:p>
            <a:pPr lvl="1"/>
            <a:r>
              <a:rPr lang="pt-PT" smtClean="0"/>
              <a:t>Material procured by contractor with standard material certificate type 3.1: no reference to limitation in Co content</a:t>
            </a:r>
          </a:p>
          <a:p>
            <a:pPr lvl="1"/>
            <a:r>
              <a:rPr lang="pt-PT" smtClean="0"/>
              <a:t>Minimum </a:t>
            </a:r>
            <a:r>
              <a:rPr lang="pt-PT" smtClean="0"/>
              <a:t>logistics </a:t>
            </a:r>
            <a:r>
              <a:rPr lang="pt-PT" smtClean="0"/>
              <a:t>management by CERN</a:t>
            </a:r>
          </a:p>
          <a:p>
            <a:r>
              <a:rPr lang="pt-PT" smtClean="0"/>
              <a:t>Cryostat assembly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20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Introducing &lt;0.10% Co spec: Industrial availability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284" y="1504336"/>
            <a:ext cx="5220988" cy="4498258"/>
          </a:xfrm>
        </p:spPr>
        <p:txBody>
          <a:bodyPr>
            <a:normAutofit fontScale="62500" lnSpcReduction="20000"/>
          </a:bodyPr>
          <a:lstStyle/>
          <a:p>
            <a:r>
              <a:rPr lang="pt-PT" smtClean="0"/>
              <a:t>Experience with the contract for the bypass vacuum vessel prototype (order issued last </a:t>
            </a:r>
            <a:r>
              <a:rPr lang="pt-PT" smtClean="0"/>
              <a:t>November for 1 unit)</a:t>
            </a:r>
            <a:endParaRPr lang="pt-PT" smtClean="0"/>
          </a:p>
          <a:p>
            <a:pPr lvl="1"/>
            <a:r>
              <a:rPr lang="pt-PT" smtClean="0"/>
              <a:t>PE: material still procured by contractor but with limitation of 0.10 % Co</a:t>
            </a:r>
          </a:p>
          <a:p>
            <a:pPr lvl="1"/>
            <a:r>
              <a:rPr lang="pt-PT" smtClean="0"/>
              <a:t>3 offers, none </a:t>
            </a:r>
            <a:r>
              <a:rPr lang="pt-PT" smtClean="0"/>
              <a:t>of the bidders could </a:t>
            </a:r>
            <a:r>
              <a:rPr lang="pt-PT" smtClean="0"/>
              <a:t>guarantee better than &lt;0.2% Co</a:t>
            </a:r>
          </a:p>
          <a:p>
            <a:pPr lvl="1"/>
            <a:r>
              <a:rPr lang="pt-PT" smtClean="0"/>
              <a:t>Order for prototype issued to lowest bidder under the agreement of using the best available in material supplier’s stock</a:t>
            </a:r>
          </a:p>
          <a:p>
            <a:pPr lvl="1"/>
            <a:r>
              <a:rPr lang="pt-PT" smtClean="0"/>
              <a:t>Expected outcome for this </a:t>
            </a:r>
            <a:r>
              <a:rPr lang="pt-PT" smtClean="0"/>
              <a:t>supply by picking the best plates available throughout Europe: </a:t>
            </a:r>
            <a:r>
              <a:rPr lang="pt-PT" smtClean="0"/>
              <a:t>&lt;0.15% Co</a:t>
            </a:r>
          </a:p>
          <a:p>
            <a:pPr lvl="1"/>
            <a:r>
              <a:rPr lang="pt-PT" smtClean="0"/>
              <a:t>Negligeable addititional </a:t>
            </a:r>
            <a:r>
              <a:rPr lang="pt-PT" smtClean="0"/>
              <a:t>cost but it was treated as a special case</a:t>
            </a:r>
          </a:p>
          <a:p>
            <a:r>
              <a:rPr lang="pt-PT" smtClean="0"/>
              <a:t>Conclusion:</a:t>
            </a:r>
          </a:p>
          <a:p>
            <a:pPr lvl="1"/>
            <a:r>
              <a:rPr lang="pt-PT" smtClean="0"/>
              <a:t>0.2~0.3% seems achievable by picking the best material in stock</a:t>
            </a:r>
            <a:r>
              <a:rPr lang="pt-PT" smtClean="0"/>
              <a:t> </a:t>
            </a:r>
          </a:p>
          <a:p>
            <a:pPr lvl="1"/>
            <a:r>
              <a:rPr lang="pt-PT" smtClean="0"/>
              <a:t>&lt;</a:t>
            </a:r>
            <a:r>
              <a:rPr lang="pt-PT" smtClean="0"/>
              <a:t>0.10% </a:t>
            </a:r>
            <a:r>
              <a:rPr lang="pt-PT" smtClean="0"/>
              <a:t>Co requires special material production. Only </a:t>
            </a:r>
            <a:r>
              <a:rPr lang="pt-PT" smtClean="0"/>
              <a:t>if CERN </a:t>
            </a:r>
            <a:r>
              <a:rPr lang="pt-PT" smtClean="0"/>
              <a:t>orders </a:t>
            </a:r>
            <a:r>
              <a:rPr lang="pt-PT" smtClean="0"/>
              <a:t>to material suppliers and ships the material to component manufacturers</a:t>
            </a:r>
          </a:p>
          <a:p>
            <a:pPr lvl="1"/>
            <a:endParaRPr lang="pt-PT" smtClean="0"/>
          </a:p>
          <a:p>
            <a:pPr lvl="1"/>
            <a:endParaRPr lang="pt-PT" smtClean="0"/>
          </a:p>
          <a:p>
            <a:pPr lvl="1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4" r="16346"/>
          <a:stretch/>
        </p:blipFill>
        <p:spPr>
          <a:xfrm>
            <a:off x="5653336" y="1689039"/>
            <a:ext cx="3296264" cy="27725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10016" y="4008835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/>
              <a:t>Stainless steel 1.4307 (304L)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067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Expected impact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PT" smtClean="0"/>
              <a:t>CERN must provide the material to the component manufacturers</a:t>
            </a:r>
          </a:p>
          <a:p>
            <a:pPr lvl="1"/>
            <a:r>
              <a:rPr lang="pt-PT" smtClean="0"/>
              <a:t>Procurement through CERN stores</a:t>
            </a:r>
          </a:p>
          <a:p>
            <a:pPr lvl="1"/>
            <a:r>
              <a:rPr lang="pt-PT" smtClean="0"/>
              <a:t>Orders placed for CERN wide usage in order to get enough volume. Not so easy for semi-products such as forged rings (to be assessed case by case)</a:t>
            </a:r>
          </a:p>
          <a:p>
            <a:pPr lvl="1"/>
            <a:r>
              <a:rPr lang="pt-PT" smtClean="0"/>
              <a:t>Acceptance at CERN</a:t>
            </a:r>
          </a:p>
          <a:p>
            <a:pPr lvl="1"/>
            <a:r>
              <a:rPr lang="pt-PT" smtClean="0"/>
              <a:t>Contracts with component manufacturers excluding stainless </a:t>
            </a:r>
            <a:r>
              <a:rPr lang="pt-PT" smtClean="0"/>
              <a:t>steel (not an</a:t>
            </a:r>
            <a:endParaRPr lang="pt-PT" smtClean="0"/>
          </a:p>
          <a:p>
            <a:pPr lvl="1"/>
            <a:r>
              <a:rPr lang="pt-PT" smtClean="0"/>
              <a:t>Shipping to component manufacturers</a:t>
            </a:r>
          </a:p>
          <a:p>
            <a:pPr lvl="1"/>
            <a:r>
              <a:rPr lang="pt-PT" smtClean="0"/>
              <a:t>CERN is liable for material deffects and shipping delays</a:t>
            </a:r>
          </a:p>
          <a:p>
            <a:r>
              <a:rPr lang="pt-PT" smtClean="0"/>
              <a:t>Additional costs wrt current practice</a:t>
            </a:r>
          </a:p>
          <a:p>
            <a:pPr lvl="1"/>
            <a:r>
              <a:rPr lang="pt-PT" smtClean="0"/>
              <a:t>Material cost</a:t>
            </a:r>
          </a:p>
          <a:p>
            <a:pPr lvl="1"/>
            <a:r>
              <a:rPr lang="pt-PT" smtClean="0"/>
              <a:t>Shipping to and from CERN</a:t>
            </a:r>
            <a:endParaRPr lang="pt-PT" smtClean="0"/>
          </a:p>
          <a:p>
            <a:pPr lvl="1"/>
            <a:r>
              <a:rPr lang="pt-PT" smtClean="0"/>
              <a:t>CERN </a:t>
            </a:r>
            <a:r>
              <a:rPr lang="pt-PT" smtClean="0"/>
              <a:t>stores space and </a:t>
            </a:r>
            <a:r>
              <a:rPr lang="pt-PT" smtClean="0"/>
              <a:t>management</a:t>
            </a:r>
          </a:p>
          <a:p>
            <a:pPr lvl="1"/>
            <a:r>
              <a:rPr lang="pt-PT" smtClean="0"/>
              <a:t>Additional drawings and specifications for semi-products</a:t>
            </a:r>
          </a:p>
          <a:p>
            <a:pPr lvl="1"/>
            <a:r>
              <a:rPr lang="pt-PT" smtClean="0"/>
              <a:t>Management (CERN staff managing the contract)</a:t>
            </a:r>
          </a:p>
          <a:p>
            <a:r>
              <a:rPr lang="pt-PT" smtClean="0"/>
              <a:t>Additional design constraints</a:t>
            </a:r>
          </a:p>
          <a:p>
            <a:pPr lvl="1"/>
            <a:r>
              <a:rPr lang="pt-PT" smtClean="0"/>
              <a:t>Limited availability of shapes and sizes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577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Currently available in CERN stores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651" y="1363509"/>
            <a:ext cx="6792708" cy="14955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625" y="3105694"/>
            <a:ext cx="400541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49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Possible compromises?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mtClean="0"/>
              <a:t>Distinction between 11T/LS2 and LS3</a:t>
            </a:r>
          </a:p>
          <a:p>
            <a:pPr lvl="1"/>
            <a:r>
              <a:rPr lang="pt-PT" smtClean="0"/>
              <a:t>More impact on schedule for LS2</a:t>
            </a:r>
          </a:p>
          <a:p>
            <a:pPr lvl="1"/>
            <a:r>
              <a:rPr lang="pt-PT" smtClean="0"/>
              <a:t>Relatively small modification wrt existing machine</a:t>
            </a:r>
          </a:p>
          <a:p>
            <a:r>
              <a:rPr lang="pt-PT" smtClean="0"/>
              <a:t>Adapt requirements according to proximity with the beam, ex:</a:t>
            </a:r>
          </a:p>
          <a:p>
            <a:pPr lvl="1"/>
            <a:r>
              <a:rPr lang="pt-PT" smtClean="0"/>
              <a:t>No Co limitation for vacuum vessel forged </a:t>
            </a:r>
            <a:r>
              <a:rPr lang="pt-PT" smtClean="0"/>
              <a:t>rings and service modules</a:t>
            </a:r>
            <a:endParaRPr lang="pt-PT" smtClean="0"/>
          </a:p>
          <a:p>
            <a:pPr lvl="1"/>
            <a:r>
              <a:rPr lang="pt-PT" smtClean="0"/>
              <a:t>But limitation for cold mass of connection cryostat</a:t>
            </a:r>
          </a:p>
          <a:p>
            <a:r>
              <a:rPr lang="pt-PT" smtClean="0"/>
              <a:t>Small components may become the most “expensive”</a:t>
            </a:r>
          </a:p>
          <a:p>
            <a:pPr lvl="1"/>
            <a:r>
              <a:rPr lang="pt-PT" smtClean="0"/>
              <a:t>Small flanges, sleeves, </a:t>
            </a:r>
            <a:r>
              <a:rPr lang="pt-PT" smtClean="0"/>
              <a:t>bellows, elbows, pipe fittings, etc.</a:t>
            </a:r>
            <a:endParaRPr lang="pt-PT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5549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700">
            <a:solidFill>
              <a:schemeClr val="accent5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10652</TotalTime>
  <Words>552</Words>
  <Application>Microsoft Office PowerPoint</Application>
  <PresentationFormat>On-screen Show (4:3)</PresentationFormat>
  <Paragraphs>97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Impact of limitations in Co content in the design and fabrication of cryostats for HL-LHC</vt:lpstr>
      <vt:lpstr>Stainless steel components for WP11  (installation in LS2)</vt:lpstr>
      <vt:lpstr>Stainless steel components for WP3 and WP6a (installation in LS3)</vt:lpstr>
      <vt:lpstr>Procurement strategy from LHC until now</vt:lpstr>
      <vt:lpstr>Introducing &lt;0.10% Co spec: Industrial availability</vt:lpstr>
      <vt:lpstr>Expected impact</vt:lpstr>
      <vt:lpstr>Currently available in CERN stores</vt:lpstr>
      <vt:lpstr>Possible compromises?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Delio Duarte Ramos</cp:lastModifiedBy>
  <cp:revision>96</cp:revision>
  <cp:lastPrinted>2016-04-05T09:21:06Z</cp:lastPrinted>
  <dcterms:created xsi:type="dcterms:W3CDTF">2016-01-11T14:38:10Z</dcterms:created>
  <dcterms:modified xsi:type="dcterms:W3CDTF">2016-12-08T11:06:31Z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