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464" r:id="rId2"/>
    <p:sldId id="644" r:id="rId3"/>
    <p:sldId id="596" r:id="rId4"/>
    <p:sldId id="633" r:id="rId5"/>
    <p:sldId id="595" r:id="rId6"/>
    <p:sldId id="543" r:id="rId7"/>
    <p:sldId id="630" r:id="rId8"/>
    <p:sldId id="631" r:id="rId9"/>
    <p:sldId id="645" r:id="rId10"/>
    <p:sldId id="610" r:id="rId11"/>
    <p:sldId id="546" r:id="rId12"/>
    <p:sldId id="604" r:id="rId13"/>
    <p:sldId id="605" r:id="rId14"/>
    <p:sldId id="590" r:id="rId15"/>
    <p:sldId id="591" r:id="rId16"/>
    <p:sldId id="628" r:id="rId17"/>
    <p:sldId id="629" r:id="rId18"/>
    <p:sldId id="573" r:id="rId19"/>
    <p:sldId id="640" r:id="rId20"/>
    <p:sldId id="577" r:id="rId21"/>
    <p:sldId id="578" r:id="rId22"/>
    <p:sldId id="579" r:id="rId23"/>
    <p:sldId id="623" r:id="rId24"/>
    <p:sldId id="580" r:id="rId25"/>
    <p:sldId id="602" r:id="rId26"/>
    <p:sldId id="646" r:id="rId27"/>
    <p:sldId id="651" r:id="rId28"/>
    <p:sldId id="584" r:id="rId29"/>
    <p:sldId id="586" r:id="rId30"/>
    <p:sldId id="587" r:id="rId31"/>
    <p:sldId id="589" r:id="rId32"/>
    <p:sldId id="593" r:id="rId33"/>
    <p:sldId id="583" r:id="rId34"/>
    <p:sldId id="647" r:id="rId35"/>
    <p:sldId id="566" r:id="rId36"/>
    <p:sldId id="567" r:id="rId37"/>
    <p:sldId id="563" r:id="rId38"/>
    <p:sldId id="611" r:id="rId39"/>
    <p:sldId id="514" r:id="rId40"/>
    <p:sldId id="648" r:id="rId41"/>
    <p:sldId id="539" r:id="rId42"/>
    <p:sldId id="612" r:id="rId43"/>
    <p:sldId id="600" r:id="rId44"/>
    <p:sldId id="619" r:id="rId45"/>
    <p:sldId id="649" r:id="rId46"/>
    <p:sldId id="626" r:id="rId47"/>
    <p:sldId id="627" r:id="rId48"/>
    <p:sldId id="597" r:id="rId49"/>
    <p:sldId id="540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C0504D"/>
    <a:srgbClr val="4F81BD"/>
    <a:srgbClr val="D40000"/>
    <a:srgbClr val="FF00FF"/>
    <a:srgbClr val="D0F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9" autoAdjust="0"/>
    <p:restoredTop sz="91566" autoAdjust="0"/>
  </p:normalViewPr>
  <p:slideViewPr>
    <p:cSldViewPr snapToGrid="0" snapToObjects="1">
      <p:cViewPr varScale="1">
        <p:scale>
          <a:sx n="105" d="100"/>
          <a:sy n="105" d="100"/>
        </p:scale>
        <p:origin x="-1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CCA25-612C-5F42-B07E-97FA76D85569}" type="datetimeFigureOut">
              <a:rPr lang="en-US" smtClean="0"/>
              <a:pPr/>
              <a:t>17/10/16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8DA63-BC83-0F40-8994-5C5A1C0D1F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35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BCA06-F37C-2E4F-89A4-8F0C26234F32}" type="datetimeFigureOut">
              <a:rPr lang="en-US" smtClean="0"/>
              <a:pPr/>
              <a:t>17/10/16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2584A-54F9-FC4D-9734-1385F3BCF6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006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983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4F81BD"/>
                </a:solidFill>
              </a:rPr>
              <a:t>(defocusing regions keep on moving along the beam and destroys the bunches)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74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“fc and </a:t>
            </a:r>
            <a:r>
              <a:rPr lang="en-US" dirty="0" err="1" smtClean="0"/>
              <a:t>frep</a:t>
            </a:r>
            <a:r>
              <a:rPr lang="en-US" dirty="0" smtClean="0"/>
              <a:t>” divided signals are sent to the SPS to change the time of arrival of the proton beam with respect to the 10Hz laser pulse train.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910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29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1mm thick</a:t>
            </a:r>
            <a:r>
              <a:rPr lang="en-US" baseline="0" dirty="0" smtClean="0"/>
              <a:t>: highest light yield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48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48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Main function: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Allow  injection of </a:t>
            </a:r>
            <a:r>
              <a:rPr lang="en-US" dirty="0" err="1" smtClean="0"/>
              <a:t>Rb</a:t>
            </a:r>
            <a:r>
              <a:rPr lang="en-US" dirty="0" smtClean="0"/>
              <a:t> </a:t>
            </a:r>
            <a:r>
              <a:rPr lang="en-US" dirty="0" err="1" smtClean="0"/>
              <a:t>vapour</a:t>
            </a:r>
            <a:r>
              <a:rPr lang="en-US" dirty="0" smtClean="0"/>
              <a:t> into plasma cell at uniform and controlled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b="1" dirty="0" smtClean="0"/>
              <a:t>Sub-functions: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Allow </a:t>
            </a:r>
            <a:r>
              <a:rPr lang="en-US" dirty="0" err="1" smtClean="0"/>
              <a:t>Rb</a:t>
            </a:r>
            <a:r>
              <a:rPr lang="en-US" dirty="0" smtClean="0"/>
              <a:t> loading and recycling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Allow </a:t>
            </a:r>
            <a:r>
              <a:rPr lang="en-US" dirty="0" err="1" smtClean="0"/>
              <a:t>Rb</a:t>
            </a:r>
            <a:r>
              <a:rPr lang="en-US" dirty="0" smtClean="0"/>
              <a:t> temperature control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Allow </a:t>
            </a:r>
            <a:r>
              <a:rPr lang="en-US" dirty="0" err="1" smtClean="0"/>
              <a:t>Rb</a:t>
            </a:r>
            <a:r>
              <a:rPr lang="en-US" dirty="0" smtClean="0"/>
              <a:t> density monitoring</a:t>
            </a:r>
          </a:p>
          <a:p>
            <a:endParaRPr lang="en-US" dirty="0" smtClean="0"/>
          </a:p>
          <a:p>
            <a:r>
              <a:rPr lang="en-US" b="1" dirty="0" smtClean="0"/>
              <a:t>Safety functions: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Prevent other equipment from </a:t>
            </a:r>
            <a:r>
              <a:rPr lang="en-US" dirty="0" err="1" smtClean="0"/>
              <a:t>Rb</a:t>
            </a:r>
            <a:r>
              <a:rPr lang="en-US" dirty="0" smtClean="0"/>
              <a:t> contamination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Allow remote chamber neutralization 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99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 in mind: this is a ~50meter throw from the nearest optic</a:t>
            </a:r>
          </a:p>
          <a:p>
            <a:endParaRPr lang="en-US" dirty="0" smtClean="0"/>
          </a:p>
          <a:p>
            <a:r>
              <a:rPr lang="en-US" dirty="0" smtClean="0"/>
              <a:t>So 300 micron on a 50 meter throw is 6 </a:t>
            </a:r>
            <a:r>
              <a:rPr lang="en-US" dirty="0" err="1" smtClean="0"/>
              <a:t>urad</a:t>
            </a:r>
            <a:r>
              <a:rPr lang="en-US" dirty="0" smtClean="0"/>
              <a:t> pointing jitter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200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50EC5-7BF2-48A9-8988-00371B8564DC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94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For energies of ~100 MeV and upwards, the width of the line spread function due to the window is negligible compared to the camera resolution. 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At 20 MeV: at 0 (45) degree incidence: RMS ~0.2 (0.4) mm </a:t>
            </a:r>
            <a:r>
              <a:rPr lang="en-US" sz="1600" dirty="0" smtClean="0">
                <a:sym typeface="Wingdings"/>
              </a:rPr>
              <a:t> broaden distribution by ~4 (13) %.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68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74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8793E7DC-1083-3749-8815-502ED92B80F9}" type="datetime1">
              <a:rPr lang="en-US" smtClean="0"/>
              <a:t>17/10/16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2" y="6500744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14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7ECFD83-CABE-9B4A-9D11-15B655B47B23}" type="datetime1">
              <a:rPr lang="en-US" smtClean="0"/>
              <a:t>17/10/16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2" y="6500744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72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42D46B65-FBC0-AB41-87A5-85963E68423B}" type="datetime1">
              <a:rPr lang="en-US" smtClean="0"/>
              <a:t>17/10/16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2" y="6500744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9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CEE52C7-A07E-5A44-949F-C850DBD3BB2F}" type="datetime1">
              <a:rPr lang="en-US" smtClean="0"/>
              <a:t>17/10/16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1482" y="6500744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697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533C637-24BB-4D41-8980-B4F13917AD00}" type="datetime1">
              <a:rPr lang="en-US" smtClean="0"/>
              <a:t>17/10/16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2" y="6500744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23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296547FC-8633-2142-BE39-E6C7E884FF13}" type="datetime1">
              <a:rPr lang="en-US" smtClean="0"/>
              <a:t>17/10/16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01482" y="6500744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60C0D89-C96D-FA42-A235-FFC2BEC78A20}" type="datetime1">
              <a:rPr lang="en-US" smtClean="0"/>
              <a:t>17/10/16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1482" y="6500744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9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EAC3CDC9-52E8-E543-B023-8E1C516D4690}" type="datetime1">
              <a:rPr lang="en-US" smtClean="0"/>
              <a:t>17/10/16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1482" y="6500744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63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3B9CA6F8-266A-AC4A-9B42-535F7DAE7B42}" type="datetime1">
              <a:rPr lang="en-US" smtClean="0"/>
              <a:t>17/10/16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2" y="6500744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4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055FDB17-88E2-D948-9518-6CD8442B4ACB}" type="datetime1">
              <a:rPr lang="en-US" smtClean="0"/>
              <a:t>17/10/16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1482" y="6500744"/>
            <a:ext cx="2206607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E. Gschwendtner, 15 April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2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14173" y="85931"/>
            <a:ext cx="6703391" cy="579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620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3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3DF78-E913-8A41-933F-B3580CE1A6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9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4F81B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6" Type="http://schemas.openxmlformats.org/officeDocument/2006/relationships/image" Target="../media/image27.jpeg"/><Relationship Id="rId7" Type="http://schemas.openxmlformats.org/officeDocument/2006/relationships/image" Target="../media/image28.jpeg"/><Relationship Id="rId8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emf"/><Relationship Id="rId6" Type="http://schemas.openxmlformats.org/officeDocument/2006/relationships/image" Target="../media/image33.emf"/><Relationship Id="rId7" Type="http://schemas.openxmlformats.org/officeDocument/2006/relationships/image" Target="../media/image34.jpeg"/><Relationship Id="rId8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tiff"/><Relationship Id="rId5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eg"/><Relationship Id="rId3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file:///C:\SMARTEAMProd_Tmp\vclerc\CAD000608783.CATProduct" TargetMode="External"/><Relationship Id="rId5" Type="http://schemas.openxmlformats.org/officeDocument/2006/relationships/image" Target="../media/image6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jpeg"/><Relationship Id="rId3" Type="http://schemas.openxmlformats.org/officeDocument/2006/relationships/image" Target="../media/image14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2" y="1892926"/>
            <a:ext cx="8207375" cy="1470025"/>
          </a:xfrm>
        </p:spPr>
        <p:txBody>
          <a:bodyPr>
            <a:normAutofit/>
          </a:bodyPr>
          <a:lstStyle/>
          <a:p>
            <a:r>
              <a:rPr lang="en-US" smtClean="0"/>
              <a:t>Status and Plans </a:t>
            </a:r>
            <a:r>
              <a:rPr lang="en-US" dirty="0" smtClean="0"/>
              <a:t>of the AWAKE Experiment</a:t>
            </a:r>
            <a:endParaRPr lang="en-US" dirty="0"/>
          </a:p>
        </p:txBody>
      </p:sp>
      <p:pic>
        <p:nvPicPr>
          <p:cNvPr id="4" name="Picture 3" descr="AWAKE_white_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67" y="164506"/>
            <a:ext cx="2815916" cy="1417345"/>
          </a:xfrm>
          <a:prstGeom prst="rect">
            <a:avLst/>
          </a:prstGeom>
        </p:spPr>
      </p:pic>
      <p:pic>
        <p:nvPicPr>
          <p:cNvPr id="8" name="Picture 7" descr="2015-01-13_CERN_ENdept 36% h32mm 300dpi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1028" y="164505"/>
            <a:ext cx="1725053" cy="15694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080" y="3362951"/>
            <a:ext cx="8032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Edda Gschwendtner </a:t>
            </a:r>
          </a:p>
          <a:p>
            <a:pPr algn="ctr"/>
            <a:r>
              <a:rPr lang="en-US" dirty="0" smtClean="0"/>
              <a:t>for the AWAKE Collaboration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SPSC 18 October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042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1253315" y="25453"/>
            <a:ext cx="6703391" cy="579479"/>
          </a:xfrm>
        </p:spPr>
        <p:txBody>
          <a:bodyPr>
            <a:normAutofit/>
          </a:bodyPr>
          <a:lstStyle/>
          <a:p>
            <a:r>
              <a:rPr lang="en-US" dirty="0" smtClean="0"/>
              <a:t>AWAKE Planning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83187" y="741027"/>
            <a:ext cx="9061339" cy="6107449"/>
            <a:chOff x="0" y="750551"/>
            <a:chExt cx="9061339" cy="6107449"/>
          </a:xfrm>
        </p:grpSpPr>
        <p:grpSp>
          <p:nvGrpSpPr>
            <p:cNvPr id="23" name="Group 22"/>
            <p:cNvGrpSpPr/>
            <p:nvPr/>
          </p:nvGrpSpPr>
          <p:grpSpPr>
            <a:xfrm>
              <a:off x="0" y="750551"/>
              <a:ext cx="9061339" cy="6107449"/>
              <a:chOff x="171340" y="212864"/>
              <a:chExt cx="8890000" cy="6428811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1340" y="212864"/>
                <a:ext cx="8890000" cy="6428811"/>
              </a:xfrm>
              <a:prstGeom prst="rect">
                <a:avLst/>
              </a:prstGeom>
            </p:spPr>
          </p:pic>
          <p:grpSp>
            <p:nvGrpSpPr>
              <p:cNvPr id="22" name="Group 21"/>
              <p:cNvGrpSpPr/>
              <p:nvPr/>
            </p:nvGrpSpPr>
            <p:grpSpPr>
              <a:xfrm>
                <a:off x="806304" y="675341"/>
                <a:ext cx="8183994" cy="5886567"/>
                <a:chOff x="806304" y="675341"/>
                <a:chExt cx="8183994" cy="5886567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2076234" y="675341"/>
                  <a:ext cx="1280009" cy="1350685"/>
                </a:xfrm>
                <a:prstGeom prst="rect">
                  <a:avLst/>
                </a:prstGeom>
                <a:solidFill>
                  <a:srgbClr val="008000">
                    <a:alpha val="33000"/>
                  </a:srgbClr>
                </a:solidFill>
                <a:ln w="1905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Laser installation </a:t>
                  </a:r>
                  <a:endParaRPr lang="en-US" sz="1600" b="1" dirty="0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3960970" y="675341"/>
                  <a:ext cx="2499547" cy="1350685"/>
                </a:xfrm>
                <a:prstGeom prst="rect">
                  <a:avLst/>
                </a:prstGeom>
                <a:solidFill>
                  <a:srgbClr val="FF0000">
                    <a:alpha val="35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/>
                    <a:t>HW commissioning p-line:</a:t>
                  </a:r>
                </a:p>
                <a:p>
                  <a:pPr algn="ctr"/>
                  <a:r>
                    <a:rPr lang="en-US" sz="1200" b="1" dirty="0" smtClean="0"/>
                    <a:t>Diagnostics, magnets, PC, WIC</a:t>
                  </a:r>
                  <a:endParaRPr lang="en-US" sz="1200" b="1" dirty="0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6437024" y="1189754"/>
                  <a:ext cx="673373" cy="158477"/>
                </a:xfrm>
                <a:prstGeom prst="rect">
                  <a:avLst/>
                </a:prstGeom>
                <a:solidFill>
                  <a:srgbClr val="FF0000"/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 smtClean="0"/>
                    <a:t>DSO tests</a:t>
                  </a:r>
                  <a:endParaRPr lang="en-US" sz="800" dirty="0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6437024" y="1438272"/>
                  <a:ext cx="638300" cy="391835"/>
                </a:xfrm>
                <a:prstGeom prst="rect">
                  <a:avLst/>
                </a:prstGeom>
                <a:solidFill>
                  <a:srgbClr val="FF0000">
                    <a:alpha val="55000"/>
                  </a:srgbClr>
                </a:solidFill>
                <a:ln w="12700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b="1" dirty="0" smtClean="0"/>
                    <a:t>1</a:t>
                  </a:r>
                  <a:r>
                    <a:rPr lang="en-US" sz="800" b="1" baseline="30000" dirty="0" smtClean="0"/>
                    <a:t>st</a:t>
                  </a:r>
                  <a:r>
                    <a:rPr lang="en-US" sz="800" b="1" dirty="0" smtClean="0"/>
                    <a:t> p-beam Comm.</a:t>
                  </a:r>
                  <a:endParaRPr lang="en-US" sz="1050" b="1" dirty="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8335176" y="675342"/>
                  <a:ext cx="624886" cy="1350683"/>
                </a:xfrm>
                <a:prstGeom prst="rect">
                  <a:avLst/>
                </a:prstGeom>
                <a:solidFill>
                  <a:srgbClr val="008000">
                    <a:alpha val="45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/>
                    <a:t>Laser  beam line installation</a:t>
                  </a:r>
                  <a:endParaRPr lang="en-US" sz="1200" b="1" dirty="0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7680053" y="2953362"/>
                  <a:ext cx="1310245" cy="1340605"/>
                </a:xfrm>
                <a:prstGeom prst="rect">
                  <a:avLst/>
                </a:prstGeom>
                <a:solidFill>
                  <a:srgbClr val="FF0000">
                    <a:alpha val="59000"/>
                  </a:srgbClr>
                </a:solidFill>
                <a:ln w="12700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b="1" dirty="0"/>
                    <a:t>p</a:t>
                  </a:r>
                  <a:r>
                    <a:rPr lang="en-US" sz="1400" b="1" dirty="0" smtClean="0"/>
                    <a:t>-beam commissioning (+RF synch, + laser)</a:t>
                  </a:r>
                  <a:endParaRPr lang="en-US" sz="1400" b="1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806304" y="5212267"/>
                  <a:ext cx="2499545" cy="1340604"/>
                </a:xfrm>
                <a:prstGeom prst="rect">
                  <a:avLst/>
                </a:prstGeom>
                <a:solidFill>
                  <a:srgbClr val="0000FF">
                    <a:alpha val="30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Plasma cell end flanges installation</a:t>
                  </a:r>
                  <a:endParaRPr lang="en-US" b="1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4574144" y="5221303"/>
                  <a:ext cx="1300166" cy="1340605"/>
                </a:xfrm>
                <a:prstGeom prst="rect">
                  <a:avLst/>
                </a:prstGeom>
                <a:solidFill>
                  <a:srgbClr val="0000FF">
                    <a:alpha val="70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/>
                    <a:t>Plasma cell HW commissioning</a:t>
                  </a:r>
                  <a:endParaRPr lang="en-US" sz="1200" b="1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5799591" y="5221303"/>
                  <a:ext cx="660925" cy="1340605"/>
                </a:xfrm>
                <a:prstGeom prst="rect">
                  <a:avLst/>
                </a:prstGeom>
                <a:solidFill>
                  <a:srgbClr val="FF0000">
                    <a:alpha val="59000"/>
                  </a:srgbClr>
                </a:solidFill>
                <a:ln w="12700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b="1" dirty="0"/>
                    <a:t>p</a:t>
                  </a:r>
                  <a:r>
                    <a:rPr lang="en-US" sz="1050" b="1" dirty="0" smtClean="0"/>
                    <a:t>-beam + plasma (</a:t>
                  </a:r>
                  <a:r>
                    <a:rPr lang="en-US" sz="1050" b="1" dirty="0" err="1" smtClean="0"/>
                    <a:t>Rb</a:t>
                  </a:r>
                  <a:r>
                    <a:rPr lang="en-US" sz="1050" b="1" dirty="0" smtClean="0"/>
                    <a:t>) + laser commissioning</a:t>
                  </a:r>
                  <a:endParaRPr lang="en-US" sz="1050" b="1" dirty="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6460517" y="5221303"/>
                  <a:ext cx="614807" cy="1340605"/>
                </a:xfrm>
                <a:prstGeom prst="rect">
                  <a:avLst/>
                </a:prstGeom>
                <a:solidFill>
                  <a:srgbClr val="660066">
                    <a:alpha val="70000"/>
                  </a:srgbClr>
                </a:solidFill>
                <a:ln w="12700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 smtClean="0"/>
                    <a:t>First AWAKE physics</a:t>
                  </a:r>
                  <a:endParaRPr lang="en-US" sz="1100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2711200" y="2953361"/>
                  <a:ext cx="645043" cy="1340606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70000"/>
                  </a:scheme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FFFFFF"/>
                      </a:solidFill>
                    </a:rPr>
                    <a:t>OTR/CTR comm.</a:t>
                  </a:r>
                  <a:endParaRPr lang="en-US" sz="1200" b="1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1400955" y="2953362"/>
                  <a:ext cx="1310245" cy="1340605"/>
                </a:xfrm>
                <a:prstGeom prst="rect">
                  <a:avLst/>
                </a:prstGeom>
                <a:solidFill>
                  <a:srgbClr val="008000">
                    <a:alpha val="60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b="1" dirty="0" smtClean="0"/>
                    <a:t>Laser beam commissioning</a:t>
                  </a:r>
                  <a:endParaRPr lang="en-US" sz="1400" b="1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806304" y="2934407"/>
                  <a:ext cx="624886" cy="1350683"/>
                </a:xfrm>
                <a:prstGeom prst="rect">
                  <a:avLst/>
                </a:prstGeom>
                <a:solidFill>
                  <a:srgbClr val="008000">
                    <a:alpha val="45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/>
                    <a:t>Laser  beam line installation</a:t>
                  </a:r>
                  <a:endParaRPr lang="en-US" sz="1200" b="1" dirty="0"/>
                </a:p>
              </p:txBody>
            </p:sp>
          </p:grpSp>
        </p:grpSp>
        <p:sp>
          <p:nvSpPr>
            <p:cNvPr id="25" name="TextBox 24"/>
            <p:cNvSpPr txBox="1"/>
            <p:nvPr/>
          </p:nvSpPr>
          <p:spPr>
            <a:xfrm>
              <a:off x="3246285" y="3813808"/>
              <a:ext cx="190398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RF synchronization, streak camera commissioning, etc..</a:t>
              </a:r>
              <a:endParaRPr lang="en-US" sz="1400" b="1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066710" y="604932"/>
            <a:ext cx="1907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E.G. Preliminary version 0.5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6514273" y="607260"/>
            <a:ext cx="58456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TS1’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649353" y="6475624"/>
            <a:ext cx="150814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ym typeface="Wingdings"/>
              </a:rPr>
              <a:t>AWAKE physics</a:t>
            </a:r>
            <a:endParaRPr lang="en-US" sz="16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890589" y="4910913"/>
            <a:ext cx="106611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End of run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514272" y="1229244"/>
            <a:ext cx="605960" cy="439840"/>
          </a:xfrm>
          <a:prstGeom prst="rect">
            <a:avLst/>
          </a:prstGeom>
          <a:solidFill>
            <a:srgbClr val="FF0000">
              <a:alpha val="35000"/>
            </a:srgbClr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HW comm.</a:t>
            </a:r>
            <a:endParaRPr lang="en-US" sz="1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155981" y="3434951"/>
            <a:ext cx="52505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TS2</a:t>
            </a:r>
            <a:endParaRPr lang="en-US" b="1" dirty="0"/>
          </a:p>
        </p:txBody>
      </p:sp>
      <p:sp>
        <p:nvSpPr>
          <p:cNvPr id="30" name="Rectangle 29"/>
          <p:cNvSpPr/>
          <p:nvPr/>
        </p:nvSpPr>
        <p:spPr>
          <a:xfrm>
            <a:off x="3278107" y="5521679"/>
            <a:ext cx="1292739" cy="1273591"/>
          </a:xfrm>
          <a:prstGeom prst="rect">
            <a:avLst/>
          </a:prstGeom>
          <a:solidFill>
            <a:srgbClr val="FF0000">
              <a:alpha val="59000"/>
            </a:srgbClr>
          </a:solidFill>
          <a:ln w="1270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</a:t>
            </a:r>
            <a:r>
              <a:rPr lang="en-US" sz="1400" b="1" dirty="0" smtClean="0"/>
              <a:t>-beam + plasma (no </a:t>
            </a:r>
            <a:r>
              <a:rPr lang="en-US" sz="1400" b="1" dirty="0" err="1" smtClean="0"/>
              <a:t>Rb</a:t>
            </a:r>
            <a:r>
              <a:rPr lang="en-US" sz="1400" b="1" dirty="0" smtClean="0"/>
              <a:t>) + laser commissioning</a:t>
            </a:r>
            <a:endParaRPr 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394175" y="3496507"/>
            <a:ext cx="761807" cy="27699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</a:t>
            </a:r>
            <a:r>
              <a:rPr lang="en-US" sz="1200" dirty="0" smtClean="0"/>
              <a:t>ry-run1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98654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AWAKE </a:t>
            </a:r>
            <a:r>
              <a:rPr lang="en-GB" dirty="0" smtClean="0"/>
              <a:t>Proton Beam Line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576" y="836706"/>
            <a:ext cx="3555187" cy="262964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220" y="5767999"/>
            <a:ext cx="7725026" cy="8117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Proton beam line fully installed </a:t>
            </a:r>
            <a:r>
              <a:rPr lang="en-US" dirty="0" smtClean="0"/>
              <a:t>(Magnets, Instrumentation, Vacuum)</a:t>
            </a:r>
          </a:p>
          <a:p>
            <a:pPr marL="0" indent="0">
              <a:buNone/>
            </a:pPr>
            <a:r>
              <a:rPr lang="en-US" b="1" dirty="0" smtClean="0"/>
              <a:t>Hardware commissioning </a:t>
            </a:r>
            <a:r>
              <a:rPr lang="en-US" dirty="0" smtClean="0"/>
              <a:t>finished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8858" y="3758090"/>
            <a:ext cx="5770147" cy="1879047"/>
            <a:chOff x="761296" y="1024095"/>
            <a:chExt cx="7656190" cy="2829635"/>
          </a:xfrm>
        </p:grpSpPr>
        <p:grpSp>
          <p:nvGrpSpPr>
            <p:cNvPr id="11" name="Group 10"/>
            <p:cNvGrpSpPr/>
            <p:nvPr/>
          </p:nvGrpSpPr>
          <p:grpSpPr>
            <a:xfrm>
              <a:off x="761296" y="1024095"/>
              <a:ext cx="7656190" cy="2829635"/>
              <a:chOff x="761296" y="1024095"/>
              <a:chExt cx="7656190" cy="2829635"/>
            </a:xfrm>
          </p:grpSpPr>
          <p:pic>
            <p:nvPicPr>
              <p:cNvPr id="13" name="Bild 2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317" r="5287"/>
              <a:stretch/>
            </p:blipFill>
            <p:spPr>
              <a:xfrm>
                <a:off x="761296" y="1024095"/>
                <a:ext cx="7656190" cy="2829635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1531375" y="3275678"/>
                <a:ext cx="2899295" cy="4634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Proton beam line upstream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825304" y="3303147"/>
              <a:ext cx="3195209" cy="4634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FF"/>
                  </a:solidFill>
                </a:rPr>
                <a:t>Proton beam line downstream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5" name="Bild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1781" y="651899"/>
            <a:ext cx="2882220" cy="477906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11286" y="5917268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5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"/>
          <p:cNvSpPr>
            <a:spLocks noGrp="1"/>
          </p:cNvSpPr>
          <p:nvPr>
            <p:ph sz="half" idx="1"/>
          </p:nvPr>
        </p:nvSpPr>
        <p:spPr>
          <a:xfrm>
            <a:off x="4047365" y="600074"/>
            <a:ext cx="4832059" cy="3044448"/>
          </a:xfrm>
        </p:spPr>
        <p:txBody>
          <a:bodyPr>
            <a:no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Laser beam line to plasma cell</a:t>
            </a:r>
          </a:p>
          <a:p>
            <a:pPr lvl="1"/>
            <a:r>
              <a:rPr lang="en-GB" sz="1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GB" sz="1400" dirty="0" smtClean="0">
                <a:solidFill>
                  <a:srgbClr val="FF0000"/>
                </a:solidFill>
              </a:rPr>
              <a:t> = 780 nm  </a:t>
            </a:r>
          </a:p>
          <a:p>
            <a:pPr lvl="1"/>
            <a:r>
              <a:rPr lang="en-GB" sz="1400" dirty="0" smtClean="0">
                <a:solidFill>
                  <a:srgbClr val="FF0000"/>
                </a:solidFill>
              </a:rPr>
              <a:t>t pulse = 100-120 fs</a:t>
            </a:r>
          </a:p>
          <a:p>
            <a:pPr lvl="1"/>
            <a:r>
              <a:rPr lang="en-GB" sz="1400" dirty="0" smtClean="0">
                <a:solidFill>
                  <a:srgbClr val="FF0000"/>
                </a:solidFill>
              </a:rPr>
              <a:t> E = 450 </a:t>
            </a:r>
            <a:r>
              <a:rPr lang="en-GB" sz="1400" dirty="0" err="1" smtClean="0">
                <a:solidFill>
                  <a:srgbClr val="FF0000"/>
                </a:solidFill>
              </a:rPr>
              <a:t>mJ</a:t>
            </a:r>
            <a:r>
              <a:rPr lang="en-GB" sz="1400" baseline="-25000" dirty="0" smtClean="0">
                <a:solidFill>
                  <a:srgbClr val="FF0000"/>
                </a:solidFill>
              </a:rPr>
              <a:t> </a:t>
            </a:r>
            <a:endParaRPr lang="en-GB" sz="1400" dirty="0" smtClean="0">
              <a:solidFill>
                <a:srgbClr val="00B050"/>
              </a:solidFill>
            </a:endParaRPr>
          </a:p>
          <a:p>
            <a:r>
              <a:rPr lang="en-GB" sz="1400" b="1" dirty="0" smtClean="0">
                <a:solidFill>
                  <a:srgbClr val="00B050"/>
                </a:solidFill>
              </a:rPr>
              <a:t>Diagnostic beam line (“virtual plasma”)</a:t>
            </a:r>
          </a:p>
          <a:p>
            <a:pPr lvl="1">
              <a:buFontTx/>
              <a:buChar char="-"/>
            </a:pPr>
            <a:r>
              <a:rPr lang="en-GB" sz="1400" dirty="0" smtClean="0">
                <a:solidFill>
                  <a:srgbClr val="00B050"/>
                </a:solidFill>
                <a:latin typeface="Symbol" panose="05050102010706020507" pitchFamily="18" charset="2"/>
              </a:rPr>
              <a:t>l </a:t>
            </a:r>
            <a:r>
              <a:rPr lang="en-GB" sz="1400" dirty="0">
                <a:solidFill>
                  <a:srgbClr val="00B050"/>
                </a:solidFill>
              </a:rPr>
              <a:t>= 780 </a:t>
            </a:r>
            <a:r>
              <a:rPr lang="en-GB" sz="1400" dirty="0" smtClean="0">
                <a:solidFill>
                  <a:srgbClr val="00B050"/>
                </a:solidFill>
              </a:rPr>
              <a:t>nm </a:t>
            </a:r>
          </a:p>
          <a:p>
            <a:pPr lvl="1">
              <a:buFontTx/>
              <a:buChar char="-"/>
            </a:pPr>
            <a:r>
              <a:rPr lang="en-GB" sz="1400" dirty="0" smtClean="0">
                <a:solidFill>
                  <a:srgbClr val="00B050"/>
                </a:solidFill>
              </a:rPr>
              <a:t>t </a:t>
            </a:r>
            <a:r>
              <a:rPr lang="en-GB" sz="1400" dirty="0">
                <a:solidFill>
                  <a:srgbClr val="00B050"/>
                </a:solidFill>
              </a:rPr>
              <a:t>pulse = 100-120 fs</a:t>
            </a:r>
            <a:r>
              <a:rPr lang="en-GB" sz="1400" dirty="0" smtClean="0">
                <a:solidFill>
                  <a:srgbClr val="00B050"/>
                </a:solidFill>
              </a:rPr>
              <a:t>,</a:t>
            </a:r>
          </a:p>
          <a:p>
            <a:pPr lvl="1">
              <a:buFontTx/>
              <a:buChar char="-"/>
            </a:pPr>
            <a:r>
              <a:rPr lang="en-GB" sz="1400" dirty="0" smtClean="0">
                <a:solidFill>
                  <a:srgbClr val="00B050"/>
                </a:solidFill>
              </a:rPr>
              <a:t>E ≈ 5 </a:t>
            </a:r>
            <a:r>
              <a:rPr lang="en-GB" sz="1400" dirty="0" err="1">
                <a:solidFill>
                  <a:srgbClr val="00B050"/>
                </a:solidFill>
              </a:rPr>
              <a:t>mJ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endParaRPr lang="en-GB" sz="1400" dirty="0" smtClean="0">
              <a:solidFill>
                <a:srgbClr val="00B050"/>
              </a:solidFill>
            </a:endParaRPr>
          </a:p>
          <a:p>
            <a:r>
              <a:rPr lang="en-GB" sz="1400" b="1" i="1" dirty="0" smtClean="0">
                <a:solidFill>
                  <a:srgbClr val="0070C0"/>
                </a:solidFill>
              </a:rPr>
              <a:t>Laser beam line to electron gun (to be installed in 2017)</a:t>
            </a:r>
          </a:p>
          <a:p>
            <a:pPr lvl="1"/>
            <a:r>
              <a:rPr lang="en-GB" sz="1400" i="1" dirty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400" i="1" dirty="0">
                <a:solidFill>
                  <a:srgbClr val="0070C0"/>
                </a:solidFill>
              </a:rPr>
              <a:t> = 260 </a:t>
            </a:r>
            <a:r>
              <a:rPr lang="en-GB" sz="1400" i="1" dirty="0" smtClean="0">
                <a:solidFill>
                  <a:srgbClr val="0070C0"/>
                </a:solidFill>
              </a:rPr>
              <a:t>nm  </a:t>
            </a:r>
          </a:p>
          <a:p>
            <a:pPr lvl="1"/>
            <a:r>
              <a:rPr lang="en-GB" sz="1400" i="1" dirty="0" smtClean="0">
                <a:solidFill>
                  <a:srgbClr val="0070C0"/>
                </a:solidFill>
              </a:rPr>
              <a:t>t </a:t>
            </a:r>
            <a:r>
              <a:rPr lang="en-GB" sz="1400" i="1" dirty="0">
                <a:solidFill>
                  <a:srgbClr val="0070C0"/>
                </a:solidFill>
              </a:rPr>
              <a:t>pulse = </a:t>
            </a:r>
            <a:r>
              <a:rPr lang="en-GB" sz="1400" i="1" dirty="0" smtClean="0">
                <a:solidFill>
                  <a:srgbClr val="0070C0"/>
                </a:solidFill>
              </a:rPr>
              <a:t>0.3-10 </a:t>
            </a:r>
            <a:r>
              <a:rPr lang="en-GB" sz="1400" i="1" dirty="0" err="1" smtClean="0">
                <a:solidFill>
                  <a:srgbClr val="0070C0"/>
                </a:solidFill>
              </a:rPr>
              <a:t>ps</a:t>
            </a:r>
            <a:r>
              <a:rPr lang="en-GB" sz="1400" i="1" dirty="0" smtClean="0">
                <a:solidFill>
                  <a:srgbClr val="0070C0"/>
                </a:solidFill>
              </a:rPr>
              <a:t> </a:t>
            </a:r>
          </a:p>
          <a:p>
            <a:pPr lvl="1"/>
            <a:r>
              <a:rPr lang="en-GB" sz="1400" i="1" dirty="0" smtClean="0">
                <a:solidFill>
                  <a:srgbClr val="0070C0"/>
                </a:solidFill>
              </a:rPr>
              <a:t>E </a:t>
            </a:r>
            <a:r>
              <a:rPr lang="en-GB" sz="1400" i="1" dirty="0">
                <a:solidFill>
                  <a:srgbClr val="0070C0"/>
                </a:solidFill>
              </a:rPr>
              <a:t>= </a:t>
            </a:r>
            <a:r>
              <a:rPr lang="en-GB" sz="1400" i="1" dirty="0" smtClean="0">
                <a:solidFill>
                  <a:srgbClr val="0070C0"/>
                </a:solidFill>
              </a:rPr>
              <a:t>0.5 </a:t>
            </a:r>
            <a:r>
              <a:rPr lang="en-GB" sz="1400" i="1" dirty="0" err="1">
                <a:solidFill>
                  <a:srgbClr val="0070C0"/>
                </a:solidFill>
              </a:rPr>
              <a:t>mJ</a:t>
            </a:r>
            <a:r>
              <a:rPr lang="en-GB" sz="1400" i="1" dirty="0">
                <a:solidFill>
                  <a:srgbClr val="0070C0"/>
                </a:solidFill>
              </a:rPr>
              <a:t> </a:t>
            </a:r>
          </a:p>
          <a:p>
            <a:pPr lvl="1"/>
            <a:endParaRPr lang="en-GB" sz="1400" dirty="0">
              <a:solidFill>
                <a:srgbClr val="00B0F0"/>
              </a:solidFill>
            </a:endParaRPr>
          </a:p>
        </p:txBody>
      </p:sp>
      <p:sp>
        <p:nvSpPr>
          <p:cNvPr id="27" name="Content Placeholder 26"/>
          <p:cNvSpPr>
            <a:spLocks noGrp="1"/>
          </p:cNvSpPr>
          <p:nvPr>
            <p:ph sz="half" idx="2"/>
          </p:nvPr>
        </p:nvSpPr>
        <p:spPr>
          <a:xfrm>
            <a:off x="4253258" y="4526503"/>
            <a:ext cx="4525385" cy="15996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Laser </a:t>
            </a:r>
            <a:r>
              <a:rPr lang="en-US" b="1" dirty="0" smtClean="0"/>
              <a:t>system installed</a:t>
            </a:r>
            <a:r>
              <a:rPr lang="en-US" dirty="0" smtClean="0"/>
              <a:t> and  </a:t>
            </a:r>
            <a:r>
              <a:rPr lang="en-US" b="1" dirty="0" smtClean="0"/>
              <a:t>commissioned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Laser, compressor, safety shutters, beam dumps, mirrors</a:t>
            </a:r>
          </a:p>
          <a:p>
            <a:pPr lvl="1"/>
            <a:r>
              <a:rPr lang="en-US" b="1" dirty="0" smtClean="0"/>
              <a:t>Control system </a:t>
            </a:r>
            <a:r>
              <a:rPr lang="en-US" dirty="0" smtClean="0">
                <a:sym typeface="Wingdings"/>
              </a:rPr>
              <a:t> integrated in CERN control system</a:t>
            </a:r>
            <a:endParaRPr lang="en-US" dirty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Lots of </a:t>
            </a:r>
            <a:r>
              <a:rPr lang="en-US" b="1" dirty="0" smtClean="0">
                <a:sym typeface="Wingdings"/>
              </a:rPr>
              <a:t>efforts</a:t>
            </a:r>
            <a:r>
              <a:rPr lang="en-US" dirty="0" smtClean="0">
                <a:sym typeface="Wingdings"/>
              </a:rPr>
              <a:t> in commissioning of laser itself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58140" y="85930"/>
            <a:ext cx="3420779" cy="6560102"/>
            <a:chOff x="996149" y="16736491"/>
            <a:chExt cx="9911491" cy="1475320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6149" y="16736491"/>
              <a:ext cx="8640000" cy="14753208"/>
            </a:xfrm>
            <a:prstGeom prst="rect">
              <a:avLst/>
            </a:prstGeom>
            <a:ln w="19050" cmpd="sng">
              <a:noFill/>
            </a:ln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2641600" y="16967200"/>
              <a:ext cx="495300" cy="2514600"/>
            </a:xfrm>
            <a:prstGeom prst="straightConnector1">
              <a:avLst/>
            </a:prstGeom>
            <a:ln w="19050" cmpd="sng">
              <a:solidFill>
                <a:schemeClr val="tx2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784554" y="16778825"/>
              <a:ext cx="4383613" cy="692169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Protons from SPS</a:t>
              </a:r>
              <a:endParaRPr lang="en-US" sz="1400" b="1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1282700" y="21018500"/>
              <a:ext cx="1854200" cy="1117600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cxnSp>
          <p:nvCxnSpPr>
            <p:cNvPr id="10" name="Straight Connector 9"/>
            <p:cNvCxnSpPr>
              <a:stCxn id="9" idx="7"/>
              <a:endCxn id="11" idx="1"/>
            </p:cNvCxnSpPr>
            <p:nvPr/>
          </p:nvCxnSpPr>
          <p:spPr>
            <a:xfrm flipV="1">
              <a:off x="2865358" y="19049902"/>
              <a:ext cx="3141743" cy="2132266"/>
            </a:xfrm>
            <a:prstGeom prst="line">
              <a:avLst/>
            </a:prstGeom>
            <a:ln w="19050" cmpd="sng">
              <a:solidFill>
                <a:srgbClr val="0055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007101" y="18219300"/>
              <a:ext cx="2933698" cy="1661203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Laser insertion</a:t>
              </a:r>
            </a:p>
            <a:p>
              <a:r>
                <a:rPr lang="en-US" sz="1400" b="1" dirty="0" smtClean="0"/>
                <a:t>Point</a:t>
              </a:r>
            </a:p>
          </p:txBody>
        </p:sp>
        <p:sp>
          <p:nvSpPr>
            <p:cNvPr id="12" name="Oval 11"/>
            <p:cNvSpPr/>
            <p:nvPr/>
          </p:nvSpPr>
          <p:spPr>
            <a:xfrm>
              <a:off x="6426200" y="23685500"/>
              <a:ext cx="2514600" cy="1600200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cxnSp>
          <p:nvCxnSpPr>
            <p:cNvPr id="13" name="Straight Connector 12"/>
            <p:cNvCxnSpPr>
              <a:stCxn id="12" idx="0"/>
              <a:endCxn id="14" idx="2"/>
            </p:cNvCxnSpPr>
            <p:nvPr/>
          </p:nvCxnSpPr>
          <p:spPr>
            <a:xfrm flipV="1">
              <a:off x="7683503" y="22219631"/>
              <a:ext cx="1631683" cy="1465868"/>
            </a:xfrm>
            <a:prstGeom prst="line">
              <a:avLst/>
            </a:prstGeom>
            <a:ln w="19050" cmpd="sng">
              <a:solidFill>
                <a:srgbClr val="0055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051799" y="21042946"/>
              <a:ext cx="2526771" cy="1176685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Electron Source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2089150" y="25637548"/>
              <a:ext cx="1104900" cy="595982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cxnSp>
          <p:nvCxnSpPr>
            <p:cNvPr id="16" name="Straight Connector 15"/>
            <p:cNvCxnSpPr>
              <a:stCxn id="15" idx="7"/>
              <a:endCxn id="17" idx="1"/>
            </p:cNvCxnSpPr>
            <p:nvPr/>
          </p:nvCxnSpPr>
          <p:spPr>
            <a:xfrm>
              <a:off x="3032239" y="25724826"/>
              <a:ext cx="3534050" cy="713700"/>
            </a:xfrm>
            <a:prstGeom prst="line">
              <a:avLst/>
            </a:prstGeom>
            <a:ln w="19050" cmpd="sng">
              <a:solidFill>
                <a:srgbClr val="0055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566289" y="25850184"/>
              <a:ext cx="4341351" cy="1176685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Electron Merging Point</a:t>
              </a:r>
            </a:p>
          </p:txBody>
        </p:sp>
        <p:sp>
          <p:nvSpPr>
            <p:cNvPr id="18" name="Oval 17"/>
            <p:cNvSpPr/>
            <p:nvPr/>
          </p:nvSpPr>
          <p:spPr>
            <a:xfrm rot="21231024">
              <a:off x="2368572" y="26227986"/>
              <a:ext cx="836968" cy="3499751"/>
            </a:xfrm>
            <a:prstGeom prst="ellipse">
              <a:avLst/>
            </a:prstGeom>
            <a:noFill/>
            <a:ln w="19050" cmpd="sng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cxnSp>
          <p:nvCxnSpPr>
            <p:cNvPr id="19" name="Straight Connector 18"/>
            <p:cNvCxnSpPr>
              <a:stCxn id="18" idx="7"/>
              <a:endCxn id="20" idx="1"/>
            </p:cNvCxnSpPr>
            <p:nvPr/>
          </p:nvCxnSpPr>
          <p:spPr>
            <a:xfrm>
              <a:off x="2910494" y="26723027"/>
              <a:ext cx="1877383" cy="759965"/>
            </a:xfrm>
            <a:prstGeom prst="line">
              <a:avLst/>
            </a:prstGeom>
            <a:ln w="19050" cmpd="sng">
              <a:solidFill>
                <a:srgbClr val="0055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787877" y="26894650"/>
              <a:ext cx="3263919" cy="1176685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Common Beam Line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42413" y="29772529"/>
              <a:ext cx="3472769" cy="1176685"/>
            </a:xfrm>
            <a:prstGeom prst="rect">
              <a:avLst/>
            </a:prstGeom>
            <a:noFill/>
            <a:ln w="19050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Start of Plasma Cell</a:t>
              </a:r>
            </a:p>
          </p:txBody>
        </p:sp>
        <p:cxnSp>
          <p:nvCxnSpPr>
            <p:cNvPr id="22" name="Straight Arrow Connector 21"/>
            <p:cNvCxnSpPr>
              <a:stCxn id="21" idx="1"/>
            </p:cNvCxnSpPr>
            <p:nvPr/>
          </p:nvCxnSpPr>
          <p:spPr>
            <a:xfrm flipH="1" flipV="1">
              <a:off x="3194058" y="29997408"/>
              <a:ext cx="2648356" cy="363463"/>
            </a:xfrm>
            <a:prstGeom prst="straightConnector1">
              <a:avLst/>
            </a:prstGeom>
            <a:ln w="19050" cmpd="sng">
              <a:solidFill>
                <a:schemeClr val="tx2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/>
          <p:cNvCxnSpPr/>
          <p:nvPr/>
        </p:nvCxnSpPr>
        <p:spPr>
          <a:xfrm>
            <a:off x="777358" y="2345740"/>
            <a:ext cx="283503" cy="38801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49286" y="2345739"/>
            <a:ext cx="118375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601" y="1081807"/>
            <a:ext cx="94769" cy="12639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1854368" y="1989952"/>
            <a:ext cx="505736" cy="142640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2360104" y="3416357"/>
            <a:ext cx="433171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Laser and Laser Line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799077" y="4410541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101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Laser and Laser 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35888" y="705050"/>
            <a:ext cx="2671938" cy="4835667"/>
            <a:chOff x="358139" y="85930"/>
            <a:chExt cx="3292735" cy="6560102"/>
          </a:xfrm>
        </p:grpSpPr>
        <p:grpSp>
          <p:nvGrpSpPr>
            <p:cNvPr id="5" name="Group 4"/>
            <p:cNvGrpSpPr/>
            <p:nvPr/>
          </p:nvGrpSpPr>
          <p:grpSpPr>
            <a:xfrm>
              <a:off x="358139" y="85930"/>
              <a:ext cx="3292735" cy="6560102"/>
              <a:chOff x="996149" y="16736491"/>
              <a:chExt cx="9540483" cy="14753208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96149" y="16736491"/>
                <a:ext cx="8640000" cy="14753208"/>
              </a:xfrm>
              <a:prstGeom prst="rect">
                <a:avLst/>
              </a:prstGeom>
              <a:ln w="19050" cmpd="sng">
                <a:noFill/>
              </a:ln>
            </p:spPr>
          </p:pic>
          <p:cxnSp>
            <p:nvCxnSpPr>
              <p:cNvPr id="7" name="Straight Arrow Connector 6"/>
              <p:cNvCxnSpPr/>
              <p:nvPr/>
            </p:nvCxnSpPr>
            <p:spPr>
              <a:xfrm>
                <a:off x="2641600" y="16967200"/>
                <a:ext cx="495300" cy="2514600"/>
              </a:xfrm>
              <a:prstGeom prst="straightConnector1">
                <a:avLst/>
              </a:prstGeom>
              <a:ln w="19050" cmpd="sng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2784549" y="16778825"/>
                <a:ext cx="4383616" cy="1408501"/>
              </a:xfrm>
              <a:prstGeom prst="rect">
                <a:avLst/>
              </a:prstGeom>
              <a:noFill/>
              <a:ln w="19050" cmpd="sng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Protons from SPS</a:t>
                </a:r>
                <a:endParaRPr lang="en-US" sz="1200" b="1" dirty="0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1282700" y="21018500"/>
                <a:ext cx="1854200" cy="1117600"/>
              </a:xfrm>
              <a:prstGeom prst="ellipse">
                <a:avLst/>
              </a:prstGeom>
              <a:noFill/>
              <a:ln w="190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10" name="Straight Connector 9"/>
              <p:cNvCxnSpPr>
                <a:stCxn id="9" idx="7"/>
                <a:endCxn id="11" idx="1"/>
              </p:cNvCxnSpPr>
              <p:nvPr/>
            </p:nvCxnSpPr>
            <p:spPr>
              <a:xfrm flipV="1">
                <a:off x="2865356" y="19205252"/>
                <a:ext cx="3141745" cy="1976917"/>
              </a:xfrm>
              <a:prstGeom prst="line">
                <a:avLst/>
              </a:prstGeom>
              <a:ln w="19050" cmpd="sng">
                <a:solidFill>
                  <a:srgbClr val="0055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6007102" y="18219300"/>
                <a:ext cx="2933699" cy="1971901"/>
              </a:xfrm>
              <a:prstGeom prst="rect">
                <a:avLst/>
              </a:prstGeom>
              <a:noFill/>
              <a:ln w="19050" cmpd="sng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Laser insertion</a:t>
                </a:r>
              </a:p>
              <a:p>
                <a:r>
                  <a:rPr lang="en-US" sz="1200" b="1" dirty="0" smtClean="0"/>
                  <a:t>Point</a:t>
                </a: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426200" y="23685500"/>
                <a:ext cx="2514600" cy="1600200"/>
              </a:xfrm>
              <a:prstGeom prst="ellipse">
                <a:avLst/>
              </a:prstGeom>
              <a:noFill/>
              <a:ln w="190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13" name="Straight Connector 12"/>
              <p:cNvCxnSpPr>
                <a:stCxn id="12" idx="0"/>
                <a:endCxn id="14" idx="2"/>
              </p:cNvCxnSpPr>
              <p:nvPr/>
            </p:nvCxnSpPr>
            <p:spPr>
              <a:xfrm flipV="1">
                <a:off x="7683501" y="22451446"/>
                <a:ext cx="1191071" cy="1234052"/>
              </a:xfrm>
              <a:prstGeom prst="line">
                <a:avLst/>
              </a:prstGeom>
              <a:ln w="19050" cmpd="sng">
                <a:solidFill>
                  <a:srgbClr val="0055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7611185" y="21042946"/>
                <a:ext cx="2526769" cy="1408501"/>
              </a:xfrm>
              <a:prstGeom prst="rect">
                <a:avLst/>
              </a:prstGeom>
              <a:noFill/>
              <a:ln w="19050" cmpd="sng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Electron Source</a:t>
                </a: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089150" y="25637548"/>
                <a:ext cx="1104900" cy="595982"/>
              </a:xfrm>
              <a:prstGeom prst="ellipse">
                <a:avLst/>
              </a:prstGeom>
              <a:noFill/>
              <a:ln w="190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16" name="Straight Connector 15"/>
              <p:cNvCxnSpPr>
                <a:stCxn id="15" idx="7"/>
                <a:endCxn id="17" idx="1"/>
              </p:cNvCxnSpPr>
              <p:nvPr/>
            </p:nvCxnSpPr>
            <p:spPr>
              <a:xfrm>
                <a:off x="3032239" y="25724828"/>
                <a:ext cx="3163043" cy="829608"/>
              </a:xfrm>
              <a:prstGeom prst="line">
                <a:avLst/>
              </a:prstGeom>
              <a:ln w="19050" cmpd="sng">
                <a:solidFill>
                  <a:srgbClr val="0055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6195283" y="25850184"/>
                <a:ext cx="4341349" cy="1408501"/>
              </a:xfrm>
              <a:prstGeom prst="rect">
                <a:avLst/>
              </a:prstGeom>
              <a:noFill/>
              <a:ln w="19050" cmpd="sng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Electron Merging Point</a:t>
                </a:r>
              </a:p>
            </p:txBody>
          </p:sp>
          <p:sp>
            <p:nvSpPr>
              <p:cNvPr id="18" name="Oval 17"/>
              <p:cNvSpPr/>
              <p:nvPr/>
            </p:nvSpPr>
            <p:spPr>
              <a:xfrm rot="21231024">
                <a:off x="2368572" y="26227986"/>
                <a:ext cx="836968" cy="3499751"/>
              </a:xfrm>
              <a:prstGeom prst="ellipse">
                <a:avLst/>
              </a:prstGeom>
              <a:noFill/>
              <a:ln w="190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19" name="Straight Connector 18"/>
              <p:cNvCxnSpPr>
                <a:stCxn id="18" idx="7"/>
                <a:endCxn id="20" idx="1"/>
              </p:cNvCxnSpPr>
              <p:nvPr/>
            </p:nvCxnSpPr>
            <p:spPr>
              <a:xfrm>
                <a:off x="2926135" y="26720546"/>
                <a:ext cx="1861741" cy="878355"/>
              </a:xfrm>
              <a:prstGeom prst="line">
                <a:avLst/>
              </a:prstGeom>
              <a:ln w="19050" cmpd="sng">
                <a:solidFill>
                  <a:srgbClr val="0055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4787877" y="26894649"/>
                <a:ext cx="3263918" cy="1408501"/>
              </a:xfrm>
              <a:prstGeom prst="rect">
                <a:avLst/>
              </a:prstGeom>
              <a:noFill/>
              <a:ln w="19050" cmpd="sng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Common Beam Line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842414" y="29772528"/>
                <a:ext cx="3472764" cy="1408501"/>
              </a:xfrm>
              <a:prstGeom prst="rect">
                <a:avLst/>
              </a:prstGeom>
              <a:noFill/>
              <a:ln w="19050" cmpd="sng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Start of Plasma Cell</a:t>
                </a:r>
              </a:p>
            </p:txBody>
          </p:sp>
          <p:cxnSp>
            <p:nvCxnSpPr>
              <p:cNvPr id="22" name="Straight Arrow Connector 21"/>
              <p:cNvCxnSpPr>
                <a:stCxn id="21" idx="1"/>
              </p:cNvCxnSpPr>
              <p:nvPr/>
            </p:nvCxnSpPr>
            <p:spPr>
              <a:xfrm flipH="1" flipV="1">
                <a:off x="3194064" y="29997411"/>
                <a:ext cx="2648350" cy="479369"/>
              </a:xfrm>
              <a:prstGeom prst="straightConnector1">
                <a:avLst/>
              </a:prstGeom>
              <a:ln w="19050" cmpd="sng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>
              <a:off x="777357" y="2345739"/>
              <a:ext cx="283503" cy="388012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49285" y="2345739"/>
              <a:ext cx="118375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40600" y="1081807"/>
              <a:ext cx="94769" cy="1263932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1854368" y="1989951"/>
              <a:ext cx="505736" cy="1426407"/>
            </a:xfrm>
            <a:prstGeom prst="line">
              <a:avLst/>
            </a:prstGeom>
            <a:ln w="38100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2360104" y="3416357"/>
              <a:ext cx="433170" cy="0"/>
            </a:xfrm>
            <a:prstGeom prst="line">
              <a:avLst/>
            </a:prstGeom>
            <a:ln w="38100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173" y="777234"/>
            <a:ext cx="3709541" cy="287392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171" y="4282399"/>
            <a:ext cx="2843532" cy="213264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0081" y="4265429"/>
            <a:ext cx="3085545" cy="214962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696173" y="4297204"/>
            <a:ext cx="2523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Laser safety shutters: </a:t>
            </a:r>
          </a:p>
          <a:p>
            <a:r>
              <a:rPr lang="en-US" sz="1400" b="1" dirty="0" smtClean="0">
                <a:solidFill>
                  <a:schemeClr val="bg1"/>
                </a:solidFill>
              </a:rPr>
              <a:t>Linked with SPS access system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26651" y="3272293"/>
            <a:ext cx="3179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Laser, compressor in laser room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46639" y="1410230"/>
            <a:ext cx="1715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Mirrors in vacuum</a:t>
            </a:r>
            <a:endParaRPr lang="en-US" sz="1600" dirty="0">
              <a:solidFill>
                <a:srgbClr val="FFFFFF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556120" y="365454"/>
            <a:ext cx="2161709" cy="3257100"/>
            <a:chOff x="789733" y="851295"/>
            <a:chExt cx="2495159" cy="3851538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45648" y="851295"/>
              <a:ext cx="1539244" cy="1300350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88276" y="2151645"/>
              <a:ext cx="1496615" cy="1324544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91646" y="3476189"/>
              <a:ext cx="1493246" cy="1226644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789733" y="1061533"/>
              <a:ext cx="998543" cy="527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/>
                <a:t>p</a:t>
              </a:r>
              <a:r>
                <a:rPr lang="en-US" sz="1200" dirty="0" smtClean="0"/>
                <a:t>lasma entrance</a:t>
              </a:r>
              <a:endParaRPr lang="en-US" sz="1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93103" y="2365748"/>
              <a:ext cx="998543" cy="527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/>
                <a:t>p</a:t>
              </a:r>
              <a:r>
                <a:rPr lang="en-US" sz="1200" dirty="0" smtClean="0"/>
                <a:t>lasma centre</a:t>
              </a:r>
              <a:endParaRPr lang="en-US" sz="1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89733" y="3697007"/>
              <a:ext cx="998543" cy="527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/>
                <a:t>p</a:t>
              </a:r>
              <a:r>
                <a:rPr lang="en-US" sz="1200" dirty="0" smtClean="0"/>
                <a:t>lasma exit</a:t>
              </a:r>
              <a:endParaRPr lang="en-US" sz="1200" dirty="0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7229505" y="3545217"/>
            <a:ext cx="1832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Laser </a:t>
            </a:r>
            <a:r>
              <a:rPr lang="en-US" sz="1400" b="1" dirty="0" smtClean="0">
                <a:solidFill>
                  <a:schemeClr val="accent1"/>
                </a:solidFill>
              </a:rPr>
              <a:t>profile </a:t>
            </a:r>
            <a:r>
              <a:rPr lang="en-US" sz="1400" b="1" dirty="0" smtClean="0">
                <a:solidFill>
                  <a:schemeClr val="accent1"/>
                </a:solidFill>
              </a:rPr>
              <a:t>on virtual transport line</a:t>
            </a:r>
            <a:endParaRPr lang="en-US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544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-3828"/>
            <a:ext cx="9143999" cy="579479"/>
          </a:xfrm>
        </p:spPr>
        <p:txBody>
          <a:bodyPr>
            <a:normAutofit/>
          </a:bodyPr>
          <a:lstStyle/>
          <a:p>
            <a:r>
              <a:rPr lang="en-US" dirty="0" smtClean="0"/>
              <a:t>AWAKE RF Synchronization 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0038" y="620019"/>
            <a:ext cx="5794129" cy="4089565"/>
            <a:chOff x="746371" y="713232"/>
            <a:chExt cx="6355045" cy="4769587"/>
          </a:xfrm>
        </p:grpSpPr>
        <p:pic>
          <p:nvPicPr>
            <p:cNvPr id="3" name="Picture 2" descr="RF-layout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371" y="713232"/>
              <a:ext cx="6355045" cy="4769587"/>
            </a:xfrm>
            <a:prstGeom prst="rect">
              <a:avLst/>
            </a:prstGeom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4699000" y="1545167"/>
              <a:ext cx="21167" cy="3828938"/>
            </a:xfrm>
            <a:prstGeom prst="straightConnector1">
              <a:avLst/>
            </a:prstGeom>
            <a:ln>
              <a:solidFill>
                <a:srgbClr val="FF00FF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794251" y="2018289"/>
              <a:ext cx="1448182" cy="430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FF"/>
                  </a:solidFill>
                </a:rPr>
                <a:t>BA3 surface</a:t>
              </a:r>
              <a:endParaRPr lang="en-US" b="1" dirty="0">
                <a:solidFill>
                  <a:srgbClr val="FF00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40128" y="2022987"/>
              <a:ext cx="1000773" cy="4307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FF"/>
                  </a:solidFill>
                </a:rPr>
                <a:t>AWAKE</a:t>
              </a:r>
              <a:endParaRPr lang="en-US" b="1" dirty="0">
                <a:solidFill>
                  <a:srgbClr val="FF00FF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762751" y="885426"/>
            <a:ext cx="2103175" cy="1539062"/>
            <a:chOff x="4680000" y="3244216"/>
            <a:chExt cx="4284487" cy="3257021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030"/>
            <a:stretch/>
          </p:blipFill>
          <p:spPr bwMode="auto">
            <a:xfrm>
              <a:off x="4680000" y="3244216"/>
              <a:ext cx="4208991" cy="3257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Oval 17"/>
            <p:cNvSpPr/>
            <p:nvPr/>
          </p:nvSpPr>
          <p:spPr>
            <a:xfrm>
              <a:off x="8328550" y="5172301"/>
              <a:ext cx="347906" cy="22540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000" kern="1200"/>
            </a:p>
          </p:txBody>
        </p:sp>
        <p:sp>
          <p:nvSpPr>
            <p:cNvPr id="19" name="Oval 18"/>
            <p:cNvSpPr/>
            <p:nvPr/>
          </p:nvSpPr>
          <p:spPr>
            <a:xfrm>
              <a:off x="6444208" y="3306367"/>
              <a:ext cx="405890" cy="28175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000" kern="12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125494" y="3592238"/>
              <a:ext cx="792737" cy="455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kern="1200" dirty="0" smtClean="0"/>
                <a:t>BA3</a:t>
              </a:r>
              <a:endParaRPr lang="en-GB" sz="800" b="1" kern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906806" y="5397710"/>
              <a:ext cx="1057681" cy="455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kern="1200" dirty="0" smtClean="0"/>
                <a:t>AWAKE</a:t>
              </a:r>
              <a:endParaRPr lang="en-GB" sz="800" b="1" kern="1200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6850098" y="3592235"/>
              <a:ext cx="1322302" cy="1580066"/>
            </a:xfrm>
            <a:prstGeom prst="line">
              <a:avLst/>
            </a:prstGeom>
            <a:ln w="571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918229" y="4581128"/>
              <a:ext cx="977055" cy="5210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kern="1200" dirty="0" smtClean="0">
                  <a:solidFill>
                    <a:srgbClr val="FF0000"/>
                  </a:solidFill>
                </a:rPr>
                <a:t>~3km</a:t>
              </a:r>
              <a:endParaRPr lang="en-GB" sz="1000" kern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70905" y="4709584"/>
            <a:ext cx="8282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 smtClean="0"/>
              <a:t>D</a:t>
            </a:r>
            <a:r>
              <a:rPr lang="en-US" b="1" kern="1200" dirty="0" smtClean="0"/>
              <a:t>eliver</a:t>
            </a:r>
            <a:r>
              <a:rPr lang="en-US" kern="1200" dirty="0" smtClean="0"/>
              <a:t> </a:t>
            </a:r>
            <a:r>
              <a:rPr lang="en-US" b="1" kern="1200" dirty="0" smtClean="0"/>
              <a:t>wide range of RF signals</a:t>
            </a:r>
            <a:r>
              <a:rPr lang="en-US" kern="1200" dirty="0" smtClean="0"/>
              <a:t> for laser, proton and electron beams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kern="1200" dirty="0" smtClean="0"/>
              <a:t>Precision trigger pulses </a:t>
            </a:r>
            <a:r>
              <a:rPr lang="en-US" kern="1200" dirty="0" smtClean="0"/>
              <a:t>for beam </a:t>
            </a:r>
            <a:r>
              <a:rPr lang="en-US" kern="1200" dirty="0" smtClean="0"/>
              <a:t>instrumentation</a:t>
            </a:r>
            <a:endParaRPr lang="en-GB" sz="600" kern="1200" dirty="0" smtClean="0"/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/>
              <a:t>Active </a:t>
            </a:r>
            <a:r>
              <a:rPr lang="en-GB" b="1" dirty="0" smtClean="0"/>
              <a:t>link stabilization </a:t>
            </a:r>
            <a:r>
              <a:rPr lang="en-GB" dirty="0" smtClean="0"/>
              <a:t>to the </a:t>
            </a:r>
            <a:r>
              <a:rPr lang="en-GB" dirty="0" err="1" smtClean="0"/>
              <a:t>ps</a:t>
            </a:r>
            <a:r>
              <a:rPr lang="en-GB" dirty="0" smtClean="0"/>
              <a:t>-level for 3km transmission from AWAKE to BA3</a:t>
            </a:r>
            <a:endParaRPr lang="en-GB" kern="1200" dirty="0" smtClean="0"/>
          </a:p>
          <a:p>
            <a:pPr marL="4572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kern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79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-3828"/>
            <a:ext cx="9143999" cy="579479"/>
          </a:xfrm>
        </p:spPr>
        <p:txBody>
          <a:bodyPr>
            <a:normAutofit/>
          </a:bodyPr>
          <a:lstStyle/>
          <a:p>
            <a:r>
              <a:rPr lang="en-US" dirty="0" smtClean="0"/>
              <a:t>RF Hardware Development and Installation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215882" y="4670949"/>
            <a:ext cx="7842895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ym typeface="Symbol"/>
              </a:rPr>
              <a:t>Tests and validation </a:t>
            </a:r>
            <a:r>
              <a:rPr lang="en-US" sz="1600" b="1" dirty="0" smtClean="0">
                <a:sym typeface="Symbol"/>
              </a:rPr>
              <a:t>steps done </a:t>
            </a:r>
            <a:r>
              <a:rPr lang="en-US" sz="1600" b="1" dirty="0" smtClean="0">
                <a:sym typeface="Symbol"/>
              </a:rPr>
              <a:t>to synchronize </a:t>
            </a:r>
            <a:r>
              <a:rPr lang="en-US" sz="1600" b="1" dirty="0" smtClean="0">
                <a:sym typeface="Symbol"/>
              </a:rPr>
              <a:t>protons with laser:</a:t>
            </a:r>
            <a:endParaRPr lang="en-US" sz="1600" b="1" dirty="0" smtClean="0">
              <a:sym typeface="Symbol"/>
            </a:endParaRPr>
          </a:p>
          <a:p>
            <a:endParaRPr lang="en-US" sz="500" b="1" dirty="0" smtClean="0">
              <a:sym typeface="Symbol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sym typeface="Symbol"/>
              </a:rPr>
              <a:t>Use signals from AWAKE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4F81BD"/>
                </a:solidFill>
                <a:sym typeface="Symbol"/>
              </a:rPr>
              <a:t>All frequencies in </a:t>
            </a:r>
            <a:r>
              <a:rPr lang="en-US" sz="1600" b="1" dirty="0" smtClean="0">
                <a:solidFill>
                  <a:srgbClr val="4F81BD"/>
                </a:solidFill>
                <a:sym typeface="Symbol"/>
              </a:rPr>
              <a:t>correct range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 smtClean="0">
                <a:sym typeface="Symbol"/>
              </a:rPr>
              <a:t>Coarse </a:t>
            </a:r>
            <a:r>
              <a:rPr lang="en-US" sz="1600" dirty="0" smtClean="0">
                <a:sym typeface="Symbol"/>
              </a:rPr>
              <a:t>alignment of </a:t>
            </a:r>
            <a:r>
              <a:rPr lang="en-US" sz="1600" dirty="0" smtClean="0">
                <a:sym typeface="Symbol"/>
              </a:rPr>
              <a:t>SPS proton </a:t>
            </a:r>
            <a:r>
              <a:rPr lang="en-US" sz="1600" dirty="0" smtClean="0">
                <a:sym typeface="Symbol"/>
              </a:rPr>
              <a:t>bunch and laser pulse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4F81BD"/>
                </a:solidFill>
                <a:sym typeface="Symbol"/>
              </a:rPr>
              <a:t>Proton bucket selection</a:t>
            </a:r>
            <a:r>
              <a:rPr lang="en-US" sz="1600" dirty="0" smtClean="0">
                <a:solidFill>
                  <a:srgbClr val="4F81BD"/>
                </a:solidFill>
                <a:sym typeface="Symbol"/>
              </a:rPr>
              <a:t> mechanism in AWAKE LLRF </a:t>
            </a:r>
            <a:r>
              <a:rPr lang="en-US" sz="1600" b="1" dirty="0" smtClean="0">
                <a:solidFill>
                  <a:srgbClr val="4F81BD"/>
                </a:solidFill>
                <a:sym typeface="Symbol"/>
              </a:rPr>
              <a:t>validated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1600" dirty="0" smtClean="0">
                <a:sym typeface="Symbol"/>
              </a:rPr>
              <a:t>Fine phase of protons at SPS extraction (within one ‘half bucket’)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4F81BD"/>
                </a:solidFill>
                <a:sym typeface="Symbol"/>
              </a:rPr>
              <a:t>Temporary </a:t>
            </a:r>
            <a:r>
              <a:rPr lang="en-US" sz="1600" b="1" dirty="0">
                <a:solidFill>
                  <a:srgbClr val="4F81BD"/>
                </a:solidFill>
                <a:sym typeface="Symbol"/>
              </a:rPr>
              <a:t>set-</a:t>
            </a:r>
            <a:r>
              <a:rPr lang="en-US" sz="1600" b="1" dirty="0" smtClean="0">
                <a:solidFill>
                  <a:srgbClr val="4F81BD"/>
                </a:solidFill>
                <a:sym typeface="Symbol"/>
              </a:rPr>
              <a:t>up </a:t>
            </a:r>
            <a:r>
              <a:rPr lang="en-US" sz="1600" dirty="0" smtClean="0">
                <a:solidFill>
                  <a:srgbClr val="4F81BD"/>
                </a:solidFill>
                <a:sym typeface="Symbol"/>
              </a:rPr>
              <a:t>works </a:t>
            </a:r>
            <a:r>
              <a:rPr lang="en-US" sz="1600" b="1" dirty="0">
                <a:solidFill>
                  <a:srgbClr val="4F81BD"/>
                </a:solidFill>
                <a:sym typeface="Symbol"/>
              </a:rPr>
              <a:t>as </a:t>
            </a:r>
            <a:r>
              <a:rPr lang="en-US" sz="1600" b="1" dirty="0" smtClean="0">
                <a:solidFill>
                  <a:srgbClr val="4F81BD"/>
                </a:solidFill>
                <a:sym typeface="Symbol"/>
              </a:rPr>
              <a:t>expected</a:t>
            </a:r>
            <a:endParaRPr lang="en-US" sz="1600" b="1" dirty="0">
              <a:solidFill>
                <a:srgbClr val="4F81BD"/>
              </a:solidFill>
              <a:sym typeface="Symbo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17001" y="686064"/>
            <a:ext cx="7394735" cy="3960463"/>
            <a:chOff x="1042703" y="2750232"/>
            <a:chExt cx="7394734" cy="3960463"/>
          </a:xfrm>
        </p:grpSpPr>
        <p:grpSp>
          <p:nvGrpSpPr>
            <p:cNvPr id="3" name="Group 2"/>
            <p:cNvGrpSpPr/>
            <p:nvPr/>
          </p:nvGrpSpPr>
          <p:grpSpPr>
            <a:xfrm>
              <a:off x="1042703" y="2750232"/>
              <a:ext cx="7078170" cy="3960463"/>
              <a:chOff x="429155" y="683490"/>
              <a:chExt cx="8246694" cy="4992772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07603" y="3675519"/>
                <a:ext cx="2400000" cy="18000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-891"/>
              <a:stretch/>
            </p:blipFill>
            <p:spPr>
              <a:xfrm>
                <a:off x="6207603" y="1380705"/>
                <a:ext cx="2401200" cy="1800000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6070405" y="1018336"/>
                <a:ext cx="2605444" cy="465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Synchro</a:t>
                </a:r>
                <a:r>
                  <a:rPr lang="en-US" dirty="0" smtClean="0"/>
                  <a:t> crate</a:t>
                </a:r>
                <a:endParaRPr lang="en-GB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207605" y="3321229"/>
                <a:ext cx="2401199" cy="426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AWAKE crate</a:t>
                </a:r>
                <a:endParaRPr lang="en-GB" sz="1600" dirty="0"/>
              </a:p>
            </p:txBody>
          </p:sp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0557" y="1373006"/>
                <a:ext cx="2400000" cy="180000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0557" y="3690561"/>
                <a:ext cx="2400000" cy="1800000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76416" y="1380705"/>
                <a:ext cx="2400000" cy="1800000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276416" y="3675519"/>
                <a:ext cx="2401200" cy="1800000"/>
              </a:xfrm>
              <a:prstGeom prst="rect">
                <a:avLst/>
              </a:prstGeom>
            </p:spPr>
          </p:pic>
          <p:cxnSp>
            <p:nvCxnSpPr>
              <p:cNvPr id="11" name="Straight Connector 10"/>
              <p:cNvCxnSpPr/>
              <p:nvPr/>
            </p:nvCxnSpPr>
            <p:spPr>
              <a:xfrm flipV="1">
                <a:off x="5958471" y="683490"/>
                <a:ext cx="0" cy="499277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429155" y="1017201"/>
                <a:ext cx="2605444" cy="426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Link compensation</a:t>
                </a:r>
                <a:endParaRPr lang="en-GB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168410" y="1017201"/>
                <a:ext cx="2605444" cy="426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Fast triggers</a:t>
                </a:r>
                <a:endParaRPr lang="en-GB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169270" y="3321202"/>
                <a:ext cx="2789202" cy="426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/>
                  <a:t>Distribution, </a:t>
                </a:r>
                <a:r>
                  <a:rPr lang="en-GB" sz="1600" dirty="0" err="1" smtClean="0"/>
                  <a:t>frac</a:t>
                </a:r>
                <a:r>
                  <a:rPr lang="en-GB" sz="1600" dirty="0" smtClean="0"/>
                  <a:t>. divider</a:t>
                </a:r>
                <a:endParaRPr lang="en-GB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29671" y="3321202"/>
                <a:ext cx="2605444" cy="426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/>
                  <a:t>Main divider, RF trains</a:t>
                </a:r>
                <a:endParaRPr lang="en-GB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233720" y="761840"/>
                <a:ext cx="734281" cy="34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bg1">
                        <a:lumMod val="50000"/>
                      </a:schemeClr>
                    </a:solidFill>
                  </a:rPr>
                  <a:t>TSG40</a:t>
                </a:r>
                <a:endParaRPr lang="en-GB" sz="12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958475" y="761635"/>
                <a:ext cx="1999998" cy="34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>
                        <a:lumMod val="50000"/>
                      </a:schemeClr>
                    </a:solidFill>
                  </a:rPr>
                  <a:t>BA3/Faraday Cage</a:t>
                </a:r>
                <a:endParaRPr lang="en-GB" sz="12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26" name="Straight Arrow Connector 25"/>
            <p:cNvCxnSpPr/>
            <p:nvPr/>
          </p:nvCxnSpPr>
          <p:spPr>
            <a:xfrm>
              <a:off x="5778890" y="2860645"/>
              <a:ext cx="0" cy="3850050"/>
            </a:xfrm>
            <a:prstGeom prst="straightConnector1">
              <a:avLst/>
            </a:prstGeom>
            <a:ln>
              <a:solidFill>
                <a:srgbClr val="FF00FF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7117076" y="2762051"/>
              <a:ext cx="13203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FF"/>
                  </a:solidFill>
                </a:rPr>
                <a:t>BA3 surface</a:t>
              </a:r>
              <a:endParaRPr lang="en-US" b="1" dirty="0">
                <a:solidFill>
                  <a:srgbClr val="FF00FF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130028" y="2772544"/>
              <a:ext cx="9124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FF"/>
                  </a:solidFill>
                </a:rPr>
                <a:t>AWAKE</a:t>
              </a:r>
              <a:endParaRPr lang="en-US" b="1" dirty="0">
                <a:solidFill>
                  <a:srgbClr val="FF00FF"/>
                </a:solidFill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45302" y="4562435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537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173" y="85932"/>
            <a:ext cx="7362387" cy="579479"/>
          </a:xfrm>
        </p:spPr>
        <p:txBody>
          <a:bodyPr>
            <a:normAutofit/>
          </a:bodyPr>
          <a:lstStyle/>
          <a:p>
            <a:r>
              <a:rPr lang="en-US" dirty="0" smtClean="0"/>
              <a:t>Self-Modulation Instability Detectors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16350" y="2125807"/>
            <a:ext cx="1901301" cy="365125"/>
          </a:xfrm>
        </p:spPr>
        <p:txBody>
          <a:bodyPr/>
          <a:lstStyle/>
          <a:p>
            <a:fld id="{BF63DF78-E913-8A41-933F-B3580CE1A6D5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239686" y="578441"/>
            <a:ext cx="7138021" cy="1438457"/>
            <a:chOff x="142395" y="2144707"/>
            <a:chExt cx="8435335" cy="1692044"/>
          </a:xfrm>
        </p:grpSpPr>
        <p:grpSp>
          <p:nvGrpSpPr>
            <p:cNvPr id="60" name="Group 59"/>
            <p:cNvGrpSpPr/>
            <p:nvPr/>
          </p:nvGrpSpPr>
          <p:grpSpPr>
            <a:xfrm>
              <a:off x="142395" y="2144707"/>
              <a:ext cx="8435335" cy="1692044"/>
              <a:chOff x="85988" y="1990428"/>
              <a:chExt cx="8435335" cy="1692044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85988" y="1990428"/>
                <a:ext cx="8435335" cy="1692044"/>
                <a:chOff x="85988" y="1990428"/>
                <a:chExt cx="8435335" cy="1692044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85988" y="1990428"/>
                  <a:ext cx="8435335" cy="1692044"/>
                  <a:chOff x="79786" y="2232737"/>
                  <a:chExt cx="8435335" cy="1692044"/>
                </a:xfrm>
              </p:grpSpPr>
              <p:cxnSp>
                <p:nvCxnSpPr>
                  <p:cNvPr id="74" name="Straight Arrow Connector 73"/>
                  <p:cNvCxnSpPr/>
                  <p:nvPr/>
                </p:nvCxnSpPr>
                <p:spPr>
                  <a:xfrm flipV="1">
                    <a:off x="236560" y="3155795"/>
                    <a:ext cx="1204907" cy="46550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5" name="Rectangle 74"/>
                  <p:cNvSpPr/>
                  <p:nvPr/>
                </p:nvSpPr>
                <p:spPr>
                  <a:xfrm>
                    <a:off x="2929576" y="3002915"/>
                    <a:ext cx="1871916" cy="339672"/>
                  </a:xfrm>
                  <a:prstGeom prst="rect">
                    <a:avLst/>
                  </a:prstGeom>
                  <a:solidFill>
                    <a:srgbClr val="FF6600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cxnSp>
                <p:nvCxnSpPr>
                  <p:cNvPr id="76" name="Straight Arrow Connector 75"/>
                  <p:cNvCxnSpPr/>
                  <p:nvPr/>
                </p:nvCxnSpPr>
                <p:spPr>
                  <a:xfrm>
                    <a:off x="1408584" y="3171671"/>
                    <a:ext cx="1520991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Arrow Connector 76"/>
                  <p:cNvCxnSpPr>
                    <a:stCxn id="75" idx="1"/>
                  </p:cNvCxnSpPr>
                  <p:nvPr/>
                </p:nvCxnSpPr>
                <p:spPr>
                  <a:xfrm flipV="1">
                    <a:off x="2929576" y="3157951"/>
                    <a:ext cx="4846805" cy="1480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Arrow Connector 77"/>
                  <p:cNvCxnSpPr/>
                  <p:nvPr/>
                </p:nvCxnSpPr>
                <p:spPr>
                  <a:xfrm>
                    <a:off x="850662" y="2628900"/>
                    <a:ext cx="0" cy="563936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Arrow Connector 78"/>
                  <p:cNvCxnSpPr/>
                  <p:nvPr/>
                </p:nvCxnSpPr>
                <p:spPr>
                  <a:xfrm flipV="1">
                    <a:off x="5037427" y="3192836"/>
                    <a:ext cx="1565681" cy="3294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Arrow Connector 79"/>
                  <p:cNvCxnSpPr/>
                  <p:nvPr/>
                </p:nvCxnSpPr>
                <p:spPr>
                  <a:xfrm>
                    <a:off x="759644" y="3120418"/>
                    <a:ext cx="165100" cy="157753"/>
                  </a:xfrm>
                  <a:prstGeom prst="straightConnector1">
                    <a:avLst/>
                  </a:prstGeom>
                  <a:ln w="25400">
                    <a:solidFill>
                      <a:srgbClr val="0000C3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Arrow Connector 80"/>
                  <p:cNvCxnSpPr/>
                  <p:nvPr/>
                </p:nvCxnSpPr>
                <p:spPr>
                  <a:xfrm>
                    <a:off x="6500045" y="3079073"/>
                    <a:ext cx="165100" cy="157753"/>
                  </a:xfrm>
                  <a:prstGeom prst="straightConnector1">
                    <a:avLst/>
                  </a:prstGeom>
                  <a:ln w="25400">
                    <a:solidFill>
                      <a:srgbClr val="0000C3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Arrow Connector 81"/>
                  <p:cNvCxnSpPr/>
                  <p:nvPr/>
                </p:nvCxnSpPr>
                <p:spPr>
                  <a:xfrm>
                    <a:off x="912044" y="3272818"/>
                    <a:ext cx="165100" cy="157753"/>
                  </a:xfrm>
                  <a:prstGeom prst="straightConnector1">
                    <a:avLst/>
                  </a:prstGeom>
                  <a:ln w="25400">
                    <a:solidFill>
                      <a:srgbClr val="0000C3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Arrow Connector 82"/>
                  <p:cNvCxnSpPr/>
                  <p:nvPr/>
                </p:nvCxnSpPr>
                <p:spPr>
                  <a:xfrm>
                    <a:off x="6599814" y="3178009"/>
                    <a:ext cx="0" cy="312793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Rectangle 83"/>
                  <p:cNvSpPr/>
                  <p:nvPr/>
                </p:nvSpPr>
                <p:spPr>
                  <a:xfrm>
                    <a:off x="7790620" y="2750951"/>
                    <a:ext cx="698500" cy="809688"/>
                  </a:xfrm>
                  <a:prstGeom prst="rect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85" name="Isosceles Triangle 84"/>
                  <p:cNvSpPr/>
                  <p:nvPr/>
                </p:nvSpPr>
                <p:spPr>
                  <a:xfrm>
                    <a:off x="1274779" y="2837713"/>
                    <a:ext cx="219679" cy="667916"/>
                  </a:xfrm>
                  <a:prstGeom prst="triangle">
                    <a:avLst/>
                  </a:prstGeom>
                  <a:solidFill>
                    <a:schemeClr val="accent1">
                      <a:tint val="100000"/>
                      <a:shade val="100000"/>
                      <a:satMod val="130000"/>
                      <a:alpha val="49000"/>
                    </a:schemeClr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6" name="Rectangle 85"/>
                  <p:cNvSpPr/>
                  <p:nvPr/>
                </p:nvSpPr>
                <p:spPr>
                  <a:xfrm>
                    <a:off x="535543" y="2232737"/>
                    <a:ext cx="630238" cy="404810"/>
                  </a:xfrm>
                  <a:prstGeom prst="rect">
                    <a:avLst/>
                  </a:prstGeom>
                  <a:solidFill>
                    <a:srgbClr val="0000FF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79786" y="2934687"/>
                    <a:ext cx="915347" cy="61545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400" b="1" dirty="0" smtClean="0">
                        <a:solidFill>
                          <a:srgbClr val="FF0000"/>
                        </a:solidFill>
                      </a:rPr>
                      <a:t>SPS</a:t>
                    </a:r>
                  </a:p>
                  <a:p>
                    <a:pPr algn="ctr"/>
                    <a:r>
                      <a:rPr lang="en-US" sz="1400" b="1" dirty="0" smtClean="0">
                        <a:solidFill>
                          <a:srgbClr val="FF0000"/>
                        </a:solidFill>
                      </a:rPr>
                      <a:t>protons</a:t>
                    </a:r>
                    <a:endParaRPr lang="en-US" sz="14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3565153" y="2528245"/>
                    <a:ext cx="602781" cy="36203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10m</a:t>
                    </a:r>
                    <a:endPara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90" name="Straight Arrow Connector 89"/>
                  <p:cNvCxnSpPr/>
                  <p:nvPr/>
                </p:nvCxnSpPr>
                <p:spPr>
                  <a:xfrm>
                    <a:off x="2915699" y="2904281"/>
                    <a:ext cx="1885793" cy="0"/>
                  </a:xfrm>
                  <a:prstGeom prst="straightConnector1">
                    <a:avLst/>
                  </a:prstGeom>
                  <a:ln w="25400">
                    <a:solidFill>
                      <a:schemeClr val="tx1">
                        <a:lumMod val="65000"/>
                        <a:lumOff val="35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Arrow Connector 90"/>
                  <p:cNvCxnSpPr/>
                  <p:nvPr/>
                </p:nvCxnSpPr>
                <p:spPr>
                  <a:xfrm>
                    <a:off x="2929575" y="3628575"/>
                    <a:ext cx="757128" cy="0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prstDash val="dash"/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2" name="TextBox 91"/>
                  <p:cNvSpPr txBox="1"/>
                  <p:nvPr/>
                </p:nvSpPr>
                <p:spPr>
                  <a:xfrm>
                    <a:off x="3073037" y="3598950"/>
                    <a:ext cx="511615" cy="325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/>
                      <a:t>SMI</a:t>
                    </a:r>
                    <a:endParaRPr lang="en-US" sz="1200" b="1" dirty="0"/>
                  </a:p>
                </p:txBody>
              </p:sp>
              <p:sp>
                <p:nvSpPr>
                  <p:cNvPr id="93" name="TextBox 92"/>
                  <p:cNvSpPr txBox="1"/>
                  <p:nvPr/>
                </p:nvSpPr>
                <p:spPr>
                  <a:xfrm>
                    <a:off x="7779293" y="2778184"/>
                    <a:ext cx="735828" cy="76027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200" b="1" dirty="0" smtClean="0">
                        <a:solidFill>
                          <a:schemeClr val="bg1"/>
                        </a:solidFill>
                      </a:rPr>
                      <a:t>Proton </a:t>
                    </a:r>
                  </a:p>
                  <a:p>
                    <a:pPr algn="ctr"/>
                    <a:r>
                      <a:rPr lang="en-US" sz="1200" b="1" dirty="0" smtClean="0">
                        <a:solidFill>
                          <a:schemeClr val="bg1"/>
                        </a:solidFill>
                      </a:rPr>
                      <a:t>beam </a:t>
                    </a:r>
                  </a:p>
                  <a:p>
                    <a:pPr algn="ctr"/>
                    <a:r>
                      <a:rPr lang="en-US" sz="1200" b="1" dirty="0" smtClean="0">
                        <a:solidFill>
                          <a:schemeClr val="bg1"/>
                        </a:solidFill>
                      </a:rPr>
                      <a:t>dump</a:t>
                    </a:r>
                    <a:endParaRPr lang="en-US" sz="12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94" name="TextBox 93"/>
                  <p:cNvSpPr txBox="1"/>
                  <p:nvPr/>
                </p:nvSpPr>
                <p:spPr>
                  <a:xfrm>
                    <a:off x="570514" y="2271326"/>
                    <a:ext cx="613643" cy="325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solidFill>
                          <a:srgbClr val="FFFFFF"/>
                        </a:solidFill>
                      </a:rPr>
                      <a:t>Laser</a:t>
                    </a:r>
                    <a:endParaRPr lang="en-US" sz="1200" b="1" dirty="0">
                      <a:solidFill>
                        <a:srgbClr val="FFFFFF"/>
                      </a:solidFill>
                    </a:endParaRPr>
                  </a:p>
                </p:txBody>
              </p:sp>
            </p:grpSp>
            <p:cxnSp>
              <p:nvCxnSpPr>
                <p:cNvPr id="73" name="Straight Arrow Connector 72"/>
                <p:cNvCxnSpPr/>
                <p:nvPr/>
              </p:nvCxnSpPr>
              <p:spPr>
                <a:xfrm>
                  <a:off x="865176" y="2950527"/>
                  <a:ext cx="4196740" cy="0"/>
                </a:xfrm>
                <a:prstGeom prst="straightConnector1">
                  <a:avLst/>
                </a:prstGeom>
                <a:ln w="25400">
                  <a:solidFill>
                    <a:srgbClr val="0000FF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" name="Rectangle 70"/>
              <p:cNvSpPr/>
              <p:nvPr/>
            </p:nvSpPr>
            <p:spPr>
              <a:xfrm flipH="1">
                <a:off x="1599395" y="2583252"/>
                <a:ext cx="357189" cy="3620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</a:rPr>
                  <a:t>p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 </a:t>
                </a:r>
                <a:endParaRPr lang="en-US" sz="1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61" name="Rectangle 60"/>
            <p:cNvSpPr/>
            <p:nvPr/>
          </p:nvSpPr>
          <p:spPr>
            <a:xfrm>
              <a:off x="5262370" y="2762834"/>
              <a:ext cx="168579" cy="55901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D4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7257900" y="2769082"/>
              <a:ext cx="168579" cy="56740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D4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flipV="1">
              <a:off x="3749312" y="2846657"/>
              <a:ext cx="3894501" cy="243322"/>
            </a:xfrm>
            <a:prstGeom prst="straightConnector1">
              <a:avLst/>
            </a:prstGeom>
            <a:ln w="25400">
              <a:solidFill>
                <a:srgbClr val="D40000"/>
              </a:solidFill>
              <a:prstDash val="dash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3749312" y="3117684"/>
              <a:ext cx="3894501" cy="136873"/>
            </a:xfrm>
            <a:prstGeom prst="straightConnector1">
              <a:avLst/>
            </a:prstGeom>
            <a:ln w="25400">
              <a:solidFill>
                <a:srgbClr val="D40000"/>
              </a:solidFill>
              <a:prstDash val="dash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5100036" y="2393502"/>
              <a:ext cx="792569" cy="434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BTV1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047052" y="2390976"/>
              <a:ext cx="792569" cy="434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BTV2</a:t>
              </a:r>
              <a:endParaRPr lang="en-US" dirty="0"/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>
              <a:off x="5017486" y="3027035"/>
              <a:ext cx="165100" cy="157753"/>
            </a:xfrm>
            <a:prstGeom prst="straightConnector1">
              <a:avLst/>
            </a:prstGeom>
            <a:ln w="25400">
              <a:solidFill>
                <a:srgbClr val="0000C3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5100036" y="3095945"/>
              <a:ext cx="0" cy="312793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Rectangle 95"/>
          <p:cNvSpPr/>
          <p:nvPr/>
        </p:nvSpPr>
        <p:spPr>
          <a:xfrm>
            <a:off x="5468661" y="1236063"/>
            <a:ext cx="353665" cy="281188"/>
          </a:xfrm>
          <a:prstGeom prst="rect">
            <a:avLst/>
          </a:prstGeom>
          <a:solidFill>
            <a:srgbClr val="FF66FF">
              <a:alpha val="16000"/>
            </a:srgbClr>
          </a:solidFill>
          <a:ln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5536435" y="1289699"/>
            <a:ext cx="0" cy="162514"/>
          </a:xfrm>
          <a:prstGeom prst="straightConnector1">
            <a:avLst/>
          </a:prstGeom>
          <a:ln w="76200" cmpd="sng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5688835" y="1289538"/>
            <a:ext cx="0" cy="162514"/>
          </a:xfrm>
          <a:prstGeom prst="straightConnector1">
            <a:avLst/>
          </a:prstGeom>
          <a:ln w="76200" cmpd="sng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5795881" y="1291296"/>
            <a:ext cx="0" cy="162514"/>
          </a:xfrm>
          <a:prstGeom prst="straightConnector1">
            <a:avLst/>
          </a:prstGeom>
          <a:ln w="76200" cmpd="sng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" name="Picture 9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618" y="1707331"/>
            <a:ext cx="1662277" cy="949029"/>
          </a:xfrm>
          <a:prstGeom prst="rect">
            <a:avLst/>
          </a:prstGeom>
        </p:spPr>
      </p:pic>
      <p:pic>
        <p:nvPicPr>
          <p:cNvPr id="101" name="Picture 10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242" y="1703568"/>
            <a:ext cx="1618183" cy="952792"/>
          </a:xfrm>
          <a:prstGeom prst="rect">
            <a:avLst/>
          </a:prstGeom>
        </p:spPr>
      </p:pic>
      <p:cxnSp>
        <p:nvCxnSpPr>
          <p:cNvPr id="48" name="Straight Arrow Connector 47"/>
          <p:cNvCxnSpPr/>
          <p:nvPr/>
        </p:nvCxnSpPr>
        <p:spPr>
          <a:xfrm>
            <a:off x="5094303" y="1674118"/>
            <a:ext cx="127956" cy="2839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075252" y="1647159"/>
            <a:ext cx="74075" cy="2782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7704" y="1914555"/>
            <a:ext cx="40339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Indirect SMI Measurement: </a:t>
            </a:r>
          </a:p>
          <a:p>
            <a:r>
              <a:rPr lang="en-US" sz="1600" dirty="0" smtClean="0">
                <a:solidFill>
                  <a:srgbClr val="4F81BD"/>
                </a:solidFill>
              </a:rPr>
              <a:t>Measure the </a:t>
            </a:r>
            <a:r>
              <a:rPr lang="en-US" sz="1600" b="1" dirty="0" smtClean="0">
                <a:solidFill>
                  <a:srgbClr val="4F81BD"/>
                </a:solidFill>
              </a:rPr>
              <a:t>angle of the maximum defocused protons</a:t>
            </a:r>
            <a:r>
              <a:rPr lang="en-US" sz="1600" dirty="0" smtClean="0">
                <a:solidFill>
                  <a:srgbClr val="4F81BD"/>
                </a:solidFill>
              </a:rPr>
              <a:t> to indirectly prove the SMI</a:t>
            </a:r>
            <a:r>
              <a:rPr lang="en-US" sz="1600" dirty="0">
                <a:solidFill>
                  <a:srgbClr val="4F81BD"/>
                </a:solidFill>
              </a:rPr>
              <a:t> </a:t>
            </a:r>
            <a:r>
              <a:rPr lang="en-US" sz="1600" dirty="0" smtClean="0">
                <a:solidFill>
                  <a:srgbClr val="4F81BD"/>
                </a:solidFill>
              </a:rPr>
              <a:t>development of the proton beam and </a:t>
            </a:r>
            <a:r>
              <a:rPr lang="en-US" sz="1600" b="1" dirty="0" smtClean="0">
                <a:solidFill>
                  <a:srgbClr val="4F81BD"/>
                </a:solidFill>
              </a:rPr>
              <a:t>reconstruct the saturation </a:t>
            </a:r>
            <a:r>
              <a:rPr lang="en-US" sz="1600" dirty="0" smtClean="0">
                <a:solidFill>
                  <a:srgbClr val="4F81BD"/>
                </a:solidFill>
              </a:rPr>
              <a:t>point of the SMI.</a:t>
            </a:r>
            <a:endParaRPr lang="en-US" sz="1600" dirty="0">
              <a:solidFill>
                <a:srgbClr val="4F81BD"/>
              </a:solidFill>
            </a:endParaRPr>
          </a:p>
        </p:txBody>
      </p:sp>
      <p:pic>
        <p:nvPicPr>
          <p:cNvPr id="116" name="Picture 115" descr="TwoScreensScreens.pdf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823" r="3338" b="52449"/>
          <a:stretch/>
        </p:blipFill>
        <p:spPr>
          <a:xfrm>
            <a:off x="3706869" y="4471399"/>
            <a:ext cx="1730731" cy="1464103"/>
          </a:xfrm>
          <a:prstGeom prst="rect">
            <a:avLst/>
          </a:prstGeom>
        </p:spPr>
      </p:pic>
      <p:pic>
        <p:nvPicPr>
          <p:cNvPr id="117" name="Picture 116" descr="TwoScreensScreens.pdf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752" t="50024"/>
          <a:stretch/>
        </p:blipFill>
        <p:spPr>
          <a:xfrm>
            <a:off x="5865535" y="4217748"/>
            <a:ext cx="2653935" cy="1973172"/>
          </a:xfrm>
          <a:prstGeom prst="rect">
            <a:avLst/>
          </a:prstGeom>
        </p:spPr>
      </p:pic>
      <p:pic>
        <p:nvPicPr>
          <p:cNvPr id="118" name="Picture 117" descr="DSC_0345.JPG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56"/>
          <a:stretch/>
        </p:blipFill>
        <p:spPr>
          <a:xfrm>
            <a:off x="427934" y="4394646"/>
            <a:ext cx="2195039" cy="154085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9706" y="3237994"/>
            <a:ext cx="7228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Measurements in the HiRadMat Facility</a:t>
            </a:r>
          </a:p>
          <a:p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ym typeface="Wingdings"/>
              </a:rPr>
              <a:t>Defined the choice </a:t>
            </a:r>
            <a:r>
              <a:rPr lang="en-US" dirty="0" smtClean="0">
                <a:sym typeface="Wingdings"/>
              </a:rPr>
              <a:t>for the BTV screens (1mm Chromox Al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</a:t>
            </a:r>
            <a:r>
              <a:rPr lang="en-US" baseline="-25000" dirty="0" smtClean="0">
                <a:sym typeface="Wingdings"/>
              </a:rPr>
              <a:t>3</a:t>
            </a:r>
            <a:r>
              <a:rPr lang="en-US" dirty="0" smtClean="0">
                <a:sym typeface="Wingdings"/>
              </a:rPr>
              <a:t>:CrO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)</a:t>
            </a:r>
            <a:endParaRPr lang="en-US" dirty="0"/>
          </a:p>
        </p:txBody>
      </p:sp>
      <p:pic>
        <p:nvPicPr>
          <p:cNvPr id="16" name="Picture 15" descr="IMG_3748.jpg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8425" y="712956"/>
            <a:ext cx="1518279" cy="18801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3632" y="5961157"/>
            <a:ext cx="1532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HiRadMat setup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3717803" y="5904723"/>
            <a:ext cx="1539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Chromox screen</a:t>
            </a:r>
            <a:endParaRPr lang="en-US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5901772" y="6130434"/>
            <a:ext cx="2907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Measured proton beam on BTV2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083655" y="3886901"/>
            <a:ext cx="2857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Installed and commissioned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82121" y="3819024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27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173" y="85932"/>
            <a:ext cx="7362387" cy="579479"/>
          </a:xfrm>
        </p:spPr>
        <p:txBody>
          <a:bodyPr>
            <a:normAutofit/>
          </a:bodyPr>
          <a:lstStyle/>
          <a:p>
            <a:r>
              <a:rPr lang="en-US" dirty="0" smtClean="0"/>
              <a:t>Self-Modulation Instability Detectors</a:t>
            </a:r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361761" y="437206"/>
            <a:ext cx="7938129" cy="1438457"/>
            <a:chOff x="192225" y="2144707"/>
            <a:chExt cx="8359504" cy="1692044"/>
          </a:xfrm>
        </p:grpSpPr>
        <p:grpSp>
          <p:nvGrpSpPr>
            <p:cNvPr id="60" name="Group 59"/>
            <p:cNvGrpSpPr/>
            <p:nvPr/>
          </p:nvGrpSpPr>
          <p:grpSpPr>
            <a:xfrm>
              <a:off x="192225" y="2144707"/>
              <a:ext cx="8359504" cy="1692044"/>
              <a:chOff x="135818" y="1990428"/>
              <a:chExt cx="8359504" cy="1692044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135818" y="1990428"/>
                <a:ext cx="8359504" cy="1692044"/>
                <a:chOff x="135818" y="1990428"/>
                <a:chExt cx="8359504" cy="1692044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135818" y="1990428"/>
                  <a:ext cx="8359504" cy="1692044"/>
                  <a:chOff x="129616" y="2232737"/>
                  <a:chExt cx="8359504" cy="1692044"/>
                </a:xfrm>
              </p:grpSpPr>
              <p:cxnSp>
                <p:nvCxnSpPr>
                  <p:cNvPr id="74" name="Straight Arrow Connector 73"/>
                  <p:cNvCxnSpPr/>
                  <p:nvPr/>
                </p:nvCxnSpPr>
                <p:spPr>
                  <a:xfrm flipV="1">
                    <a:off x="236560" y="3155795"/>
                    <a:ext cx="1204907" cy="46550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5" name="Rectangle 74"/>
                  <p:cNvSpPr/>
                  <p:nvPr/>
                </p:nvSpPr>
                <p:spPr>
                  <a:xfrm>
                    <a:off x="2929576" y="3002915"/>
                    <a:ext cx="1871916" cy="339672"/>
                  </a:xfrm>
                  <a:prstGeom prst="rect">
                    <a:avLst/>
                  </a:prstGeom>
                  <a:solidFill>
                    <a:srgbClr val="FF6600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cxnSp>
                <p:nvCxnSpPr>
                  <p:cNvPr id="76" name="Straight Arrow Connector 75"/>
                  <p:cNvCxnSpPr/>
                  <p:nvPr/>
                </p:nvCxnSpPr>
                <p:spPr>
                  <a:xfrm>
                    <a:off x="1408584" y="3171671"/>
                    <a:ext cx="1520991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Arrow Connector 76"/>
                  <p:cNvCxnSpPr>
                    <a:stCxn id="75" idx="1"/>
                  </p:cNvCxnSpPr>
                  <p:nvPr/>
                </p:nvCxnSpPr>
                <p:spPr>
                  <a:xfrm flipV="1">
                    <a:off x="2929576" y="3157951"/>
                    <a:ext cx="4846805" cy="1480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Arrow Connector 77"/>
                  <p:cNvCxnSpPr/>
                  <p:nvPr/>
                </p:nvCxnSpPr>
                <p:spPr>
                  <a:xfrm>
                    <a:off x="850662" y="2628900"/>
                    <a:ext cx="0" cy="563936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Arrow Connector 78"/>
                  <p:cNvCxnSpPr/>
                  <p:nvPr/>
                </p:nvCxnSpPr>
                <p:spPr>
                  <a:xfrm flipV="1">
                    <a:off x="5037427" y="3192836"/>
                    <a:ext cx="1565681" cy="3294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Arrow Connector 79"/>
                  <p:cNvCxnSpPr/>
                  <p:nvPr/>
                </p:nvCxnSpPr>
                <p:spPr>
                  <a:xfrm>
                    <a:off x="759644" y="3120418"/>
                    <a:ext cx="165100" cy="157753"/>
                  </a:xfrm>
                  <a:prstGeom prst="straightConnector1">
                    <a:avLst/>
                  </a:prstGeom>
                  <a:ln w="25400">
                    <a:solidFill>
                      <a:srgbClr val="0000C3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Arrow Connector 80"/>
                  <p:cNvCxnSpPr/>
                  <p:nvPr/>
                </p:nvCxnSpPr>
                <p:spPr>
                  <a:xfrm>
                    <a:off x="6500045" y="3079073"/>
                    <a:ext cx="165100" cy="157753"/>
                  </a:xfrm>
                  <a:prstGeom prst="straightConnector1">
                    <a:avLst/>
                  </a:prstGeom>
                  <a:ln w="25400">
                    <a:solidFill>
                      <a:srgbClr val="0000C3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Arrow Connector 81"/>
                  <p:cNvCxnSpPr/>
                  <p:nvPr/>
                </p:nvCxnSpPr>
                <p:spPr>
                  <a:xfrm>
                    <a:off x="912044" y="3272818"/>
                    <a:ext cx="165100" cy="157753"/>
                  </a:xfrm>
                  <a:prstGeom prst="straightConnector1">
                    <a:avLst/>
                  </a:prstGeom>
                  <a:ln w="25400">
                    <a:solidFill>
                      <a:srgbClr val="0000C3"/>
                    </a:solidFill>
                    <a:headEnd type="non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Arrow Connector 82"/>
                  <p:cNvCxnSpPr/>
                  <p:nvPr/>
                </p:nvCxnSpPr>
                <p:spPr>
                  <a:xfrm>
                    <a:off x="6599814" y="3178009"/>
                    <a:ext cx="0" cy="312793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Rectangle 83"/>
                  <p:cNvSpPr/>
                  <p:nvPr/>
                </p:nvSpPr>
                <p:spPr>
                  <a:xfrm>
                    <a:off x="7790620" y="2750951"/>
                    <a:ext cx="698500" cy="809688"/>
                  </a:xfrm>
                  <a:prstGeom prst="rect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85" name="Isosceles Triangle 84"/>
                  <p:cNvSpPr/>
                  <p:nvPr/>
                </p:nvSpPr>
                <p:spPr>
                  <a:xfrm>
                    <a:off x="1274779" y="2837713"/>
                    <a:ext cx="219679" cy="667916"/>
                  </a:xfrm>
                  <a:prstGeom prst="triangle">
                    <a:avLst/>
                  </a:prstGeom>
                  <a:solidFill>
                    <a:schemeClr val="accent1">
                      <a:tint val="100000"/>
                      <a:shade val="100000"/>
                      <a:satMod val="130000"/>
                      <a:alpha val="49000"/>
                    </a:schemeClr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6" name="Rectangle 85"/>
                  <p:cNvSpPr/>
                  <p:nvPr/>
                </p:nvSpPr>
                <p:spPr>
                  <a:xfrm>
                    <a:off x="535543" y="2232737"/>
                    <a:ext cx="630238" cy="404810"/>
                  </a:xfrm>
                  <a:prstGeom prst="rect">
                    <a:avLst/>
                  </a:prstGeom>
                  <a:solidFill>
                    <a:srgbClr val="0000FF"/>
                  </a:solidFill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/>
                  </a:p>
                </p:txBody>
              </p:sp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129616" y="2934687"/>
                    <a:ext cx="815687" cy="61545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400" b="1" dirty="0" smtClean="0">
                        <a:solidFill>
                          <a:srgbClr val="FF0000"/>
                        </a:solidFill>
                      </a:rPr>
                      <a:t>SPS</a:t>
                    </a:r>
                  </a:p>
                  <a:p>
                    <a:pPr algn="ctr"/>
                    <a:r>
                      <a:rPr lang="en-US" sz="1400" b="1" dirty="0" smtClean="0">
                        <a:solidFill>
                          <a:srgbClr val="FF0000"/>
                        </a:solidFill>
                      </a:rPr>
                      <a:t>protons</a:t>
                    </a:r>
                    <a:endParaRPr lang="en-US" sz="14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3565154" y="2528245"/>
                    <a:ext cx="537152" cy="36203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rPr>
                      <a:t>10m</a:t>
                    </a:r>
                    <a:endPara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90" name="Straight Arrow Connector 89"/>
                  <p:cNvCxnSpPr/>
                  <p:nvPr/>
                </p:nvCxnSpPr>
                <p:spPr>
                  <a:xfrm>
                    <a:off x="2915699" y="2904281"/>
                    <a:ext cx="1885793" cy="0"/>
                  </a:xfrm>
                  <a:prstGeom prst="straightConnector1">
                    <a:avLst/>
                  </a:prstGeom>
                  <a:ln w="25400">
                    <a:solidFill>
                      <a:schemeClr val="tx1">
                        <a:lumMod val="65000"/>
                        <a:lumOff val="35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Arrow Connector 90"/>
                  <p:cNvCxnSpPr/>
                  <p:nvPr/>
                </p:nvCxnSpPr>
                <p:spPr>
                  <a:xfrm>
                    <a:off x="2929575" y="3628575"/>
                    <a:ext cx="757128" cy="0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prstDash val="dash"/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2" name="TextBox 91"/>
                  <p:cNvSpPr txBox="1"/>
                  <p:nvPr/>
                </p:nvSpPr>
                <p:spPr>
                  <a:xfrm>
                    <a:off x="3073037" y="3598950"/>
                    <a:ext cx="455912" cy="325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/>
                      <a:t>SMI</a:t>
                    </a:r>
                    <a:endParaRPr lang="en-US" sz="1200" b="1" dirty="0"/>
                  </a:p>
                </p:txBody>
              </p:sp>
              <p:sp>
                <p:nvSpPr>
                  <p:cNvPr id="93" name="TextBox 92"/>
                  <p:cNvSpPr txBox="1"/>
                  <p:nvPr/>
                </p:nvSpPr>
                <p:spPr>
                  <a:xfrm>
                    <a:off x="7819350" y="2778184"/>
                    <a:ext cx="655713" cy="76027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200" b="1" dirty="0" smtClean="0">
                        <a:solidFill>
                          <a:schemeClr val="bg1"/>
                        </a:solidFill>
                      </a:rPr>
                      <a:t>Proton </a:t>
                    </a:r>
                  </a:p>
                  <a:p>
                    <a:pPr algn="ctr"/>
                    <a:r>
                      <a:rPr lang="en-US" sz="1200" b="1" dirty="0" smtClean="0">
                        <a:solidFill>
                          <a:schemeClr val="bg1"/>
                        </a:solidFill>
                      </a:rPr>
                      <a:t>beam </a:t>
                    </a:r>
                  </a:p>
                  <a:p>
                    <a:pPr algn="ctr"/>
                    <a:r>
                      <a:rPr lang="en-US" sz="1200" b="1" dirty="0" smtClean="0">
                        <a:solidFill>
                          <a:schemeClr val="bg1"/>
                        </a:solidFill>
                      </a:rPr>
                      <a:t>dump</a:t>
                    </a:r>
                    <a:endParaRPr lang="en-US" sz="12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94" name="TextBox 93"/>
                  <p:cNvSpPr txBox="1"/>
                  <p:nvPr/>
                </p:nvSpPr>
                <p:spPr>
                  <a:xfrm>
                    <a:off x="570511" y="2271326"/>
                    <a:ext cx="546832" cy="3258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solidFill>
                          <a:srgbClr val="FFFFFF"/>
                        </a:solidFill>
                      </a:rPr>
                      <a:t>Laser</a:t>
                    </a:r>
                    <a:endParaRPr lang="en-US" sz="1200" b="1" dirty="0">
                      <a:solidFill>
                        <a:srgbClr val="FFFFFF"/>
                      </a:solidFill>
                    </a:endParaRPr>
                  </a:p>
                </p:txBody>
              </p:sp>
            </p:grpSp>
            <p:cxnSp>
              <p:nvCxnSpPr>
                <p:cNvPr id="73" name="Straight Arrow Connector 72"/>
                <p:cNvCxnSpPr/>
                <p:nvPr/>
              </p:nvCxnSpPr>
              <p:spPr>
                <a:xfrm>
                  <a:off x="865176" y="2950527"/>
                  <a:ext cx="4196740" cy="0"/>
                </a:xfrm>
                <a:prstGeom prst="straightConnector1">
                  <a:avLst/>
                </a:prstGeom>
                <a:ln w="25400">
                  <a:solidFill>
                    <a:srgbClr val="0000FF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" name="Rectangle 70"/>
              <p:cNvSpPr/>
              <p:nvPr/>
            </p:nvSpPr>
            <p:spPr>
              <a:xfrm flipH="1">
                <a:off x="1599395" y="2583252"/>
                <a:ext cx="357189" cy="3620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</a:rPr>
                  <a:t>p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 </a:t>
                </a:r>
                <a:endParaRPr lang="en-US" sz="1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61" name="Rectangle 60"/>
            <p:cNvSpPr/>
            <p:nvPr/>
          </p:nvSpPr>
          <p:spPr>
            <a:xfrm>
              <a:off x="5262370" y="2762834"/>
              <a:ext cx="168579" cy="55901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D4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7257900" y="2769082"/>
              <a:ext cx="168579" cy="56740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D4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flipV="1">
              <a:off x="3749312" y="2846657"/>
              <a:ext cx="3894501" cy="243322"/>
            </a:xfrm>
            <a:prstGeom prst="straightConnector1">
              <a:avLst/>
            </a:prstGeom>
            <a:ln w="25400">
              <a:solidFill>
                <a:srgbClr val="D40000"/>
              </a:solidFill>
              <a:prstDash val="dash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3749312" y="3117684"/>
              <a:ext cx="3894501" cy="136873"/>
            </a:xfrm>
            <a:prstGeom prst="straightConnector1">
              <a:avLst/>
            </a:prstGeom>
            <a:ln w="25400">
              <a:solidFill>
                <a:srgbClr val="D40000"/>
              </a:solidFill>
              <a:prstDash val="dash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5100036" y="2393502"/>
              <a:ext cx="586107" cy="434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BTV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047052" y="2390976"/>
              <a:ext cx="586107" cy="434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BTV</a:t>
              </a:r>
              <a:endParaRPr lang="en-US" dirty="0"/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>
              <a:off x="5017486" y="3027035"/>
              <a:ext cx="165100" cy="157753"/>
            </a:xfrm>
            <a:prstGeom prst="straightConnector1">
              <a:avLst/>
            </a:prstGeom>
            <a:ln w="25400">
              <a:solidFill>
                <a:srgbClr val="0000C3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5100036" y="3095945"/>
              <a:ext cx="0" cy="312793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Rectangle 95"/>
          <p:cNvSpPr/>
          <p:nvPr/>
        </p:nvSpPr>
        <p:spPr>
          <a:xfrm>
            <a:off x="5550693" y="1094828"/>
            <a:ext cx="396875" cy="281188"/>
          </a:xfrm>
          <a:prstGeom prst="rect">
            <a:avLst/>
          </a:prstGeom>
          <a:solidFill>
            <a:srgbClr val="FF66FF">
              <a:alpha val="16000"/>
            </a:srgbClr>
          </a:solidFill>
          <a:ln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5618468" y="1148463"/>
            <a:ext cx="0" cy="162514"/>
          </a:xfrm>
          <a:prstGeom prst="straightConnector1">
            <a:avLst/>
          </a:prstGeom>
          <a:ln w="76200" cmpd="sng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5770868" y="1148303"/>
            <a:ext cx="0" cy="162514"/>
          </a:xfrm>
          <a:prstGeom prst="straightConnector1">
            <a:avLst/>
          </a:prstGeom>
          <a:ln w="76200" cmpd="sng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5877915" y="1150061"/>
            <a:ext cx="0" cy="162514"/>
          </a:xfrm>
          <a:prstGeom prst="straightConnector1">
            <a:avLst/>
          </a:prstGeom>
          <a:ln w="76200" cmpd="sng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3883145" y="1608930"/>
            <a:ext cx="3203561" cy="1020913"/>
            <a:chOff x="1013470" y="1230667"/>
            <a:chExt cx="3861298" cy="1317922"/>
          </a:xfrm>
        </p:grpSpPr>
        <p:grpSp>
          <p:nvGrpSpPr>
            <p:cNvPr id="54" name="Group 53"/>
            <p:cNvGrpSpPr/>
            <p:nvPr/>
          </p:nvGrpSpPr>
          <p:grpSpPr>
            <a:xfrm>
              <a:off x="1013470" y="1230667"/>
              <a:ext cx="3861298" cy="1166587"/>
              <a:chOff x="2310611" y="3667475"/>
              <a:chExt cx="5805720" cy="2509406"/>
            </a:xfrm>
          </p:grpSpPr>
          <p:sp>
            <p:nvSpPr>
              <p:cNvPr id="57" name="Cube 56"/>
              <p:cNvSpPr/>
              <p:nvPr/>
            </p:nvSpPr>
            <p:spPr>
              <a:xfrm>
                <a:off x="5669368" y="3861850"/>
                <a:ext cx="168578" cy="2315031"/>
              </a:xfrm>
              <a:prstGeom prst="cub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grpSp>
            <p:nvGrpSpPr>
              <p:cNvPr id="58" name="Group 57"/>
              <p:cNvGrpSpPr/>
              <p:nvPr/>
            </p:nvGrpSpPr>
            <p:grpSpPr>
              <a:xfrm>
                <a:off x="2310611" y="3939777"/>
                <a:ext cx="3697058" cy="1966794"/>
                <a:chOff x="5955238" y="914307"/>
                <a:chExt cx="2429143" cy="1966794"/>
              </a:xfrm>
            </p:grpSpPr>
            <p:grpSp>
              <p:nvGrpSpPr>
                <p:cNvPr id="107" name="Group 106"/>
                <p:cNvGrpSpPr/>
                <p:nvPr/>
              </p:nvGrpSpPr>
              <p:grpSpPr>
                <a:xfrm>
                  <a:off x="5955238" y="914307"/>
                  <a:ext cx="2429143" cy="1382267"/>
                  <a:chOff x="6670748" y="1086899"/>
                  <a:chExt cx="1409181" cy="1062008"/>
                </a:xfrm>
              </p:grpSpPr>
              <p:cxnSp>
                <p:nvCxnSpPr>
                  <p:cNvPr id="110" name="Straight Arrow Connector 109"/>
                  <p:cNvCxnSpPr/>
                  <p:nvPr/>
                </p:nvCxnSpPr>
                <p:spPr>
                  <a:xfrm>
                    <a:off x="6719353" y="1603794"/>
                    <a:ext cx="1333496" cy="27257"/>
                  </a:xfrm>
                  <a:prstGeom prst="straightConnector1">
                    <a:avLst/>
                  </a:prstGeom>
                  <a:ln w="9525" cmpd="sng">
                    <a:solidFill>
                      <a:schemeClr val="tx1">
                        <a:lumMod val="85000"/>
                        <a:lumOff val="15000"/>
                      </a:schemeClr>
                    </a:solidFill>
                    <a:headEnd type="arrow"/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1" name="TextBox 110"/>
                  <p:cNvSpPr txBox="1"/>
                  <p:nvPr/>
                </p:nvSpPr>
                <p:spPr>
                  <a:xfrm>
                    <a:off x="7095788" y="1086899"/>
                    <a:ext cx="693756" cy="590974"/>
                  </a:xfrm>
                  <a:prstGeom prst="rect">
                    <a:avLst/>
                  </a:prstGeom>
                  <a:noFill/>
                  <a:ln w="9525" cmpd="sng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err="1" smtClean="0">
                        <a:latin typeface="Symbol" charset="2"/>
                        <a:cs typeface="Symbol" charset="2"/>
                      </a:rPr>
                      <a:t>s</a:t>
                    </a:r>
                    <a:r>
                      <a:rPr lang="en-US" sz="1200" baseline="-25000" dirty="0" err="1" smtClean="0"/>
                      <a:t>p</a:t>
                    </a:r>
                    <a:r>
                      <a:rPr lang="en-US" sz="1200" baseline="-25000" dirty="0" smtClean="0"/>
                      <a:t> </a:t>
                    </a:r>
                    <a:r>
                      <a:rPr lang="en-US" sz="1200" dirty="0" smtClean="0">
                        <a:latin typeface="Times"/>
                        <a:cs typeface="Times"/>
                      </a:rPr>
                      <a:t>~ 400 </a:t>
                    </a:r>
                    <a:r>
                      <a:rPr lang="en-US" sz="1200" dirty="0" err="1" smtClean="0">
                        <a:latin typeface="Times"/>
                        <a:cs typeface="Times"/>
                      </a:rPr>
                      <a:t>ps</a:t>
                    </a:r>
                    <a:endParaRPr lang="en-US" sz="1200" dirty="0">
                      <a:latin typeface="Times"/>
                      <a:cs typeface="Times"/>
                    </a:endParaRPr>
                  </a:p>
                </p:txBody>
              </p:sp>
              <p:pic>
                <p:nvPicPr>
                  <p:cNvPr id="112" name="Picture 111" descr="modulated-p.png"/>
                  <p:cNvPicPr>
                    <a:picLocks noChangeAspect="1"/>
                  </p:cNvPicPr>
                  <p:nvPr/>
                </p:nvPicPr>
                <p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70748" y="1714432"/>
                    <a:ext cx="1409181" cy="434475"/>
                  </a:xfrm>
                  <a:prstGeom prst="rect">
                    <a:avLst/>
                  </a:prstGeom>
                </p:spPr>
              </p:pic>
            </p:grpSp>
            <p:cxnSp>
              <p:nvCxnSpPr>
                <p:cNvPr id="108" name="Straight Arrow Connector 107"/>
                <p:cNvCxnSpPr/>
                <p:nvPr/>
              </p:nvCxnSpPr>
              <p:spPr>
                <a:xfrm>
                  <a:off x="7940169" y="2143322"/>
                  <a:ext cx="348993" cy="0"/>
                </a:xfrm>
                <a:prstGeom prst="straightConnector1">
                  <a:avLst/>
                </a:prstGeom>
                <a:ln w="9525" cmpd="sng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9" name="TextBox 108"/>
                <p:cNvSpPr txBox="1"/>
                <p:nvPr/>
              </p:nvSpPr>
              <p:spPr>
                <a:xfrm>
                  <a:off x="7527738" y="2111913"/>
                  <a:ext cx="796559" cy="769188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Times"/>
                      <a:cs typeface="Times"/>
                    </a:rPr>
                    <a:t>      4 </a:t>
                  </a:r>
                  <a:r>
                    <a:rPr lang="en-US" sz="1200" dirty="0" err="1" smtClean="0">
                      <a:latin typeface="Times"/>
                      <a:cs typeface="Times"/>
                    </a:rPr>
                    <a:t>ps</a:t>
                  </a:r>
                  <a:endParaRPr lang="en-US" sz="1200" dirty="0">
                    <a:latin typeface="Times"/>
                    <a:cs typeface="Times"/>
                  </a:endParaRPr>
                </a:p>
              </p:txBody>
            </p:sp>
          </p:grpSp>
          <p:cxnSp>
            <p:nvCxnSpPr>
              <p:cNvPr id="102" name="Straight Arrow Connector 101"/>
              <p:cNvCxnSpPr/>
              <p:nvPr/>
            </p:nvCxnSpPr>
            <p:spPr>
              <a:xfrm flipV="1">
                <a:off x="6007667" y="3947494"/>
                <a:ext cx="0" cy="92353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/>
              <p:cNvCxnSpPr/>
              <p:nvPr/>
            </p:nvCxnSpPr>
            <p:spPr>
              <a:xfrm>
                <a:off x="6026076" y="5239194"/>
                <a:ext cx="0" cy="93768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/>
              <p:cNvCxnSpPr/>
              <p:nvPr/>
            </p:nvCxnSpPr>
            <p:spPr>
              <a:xfrm flipV="1">
                <a:off x="6160067" y="4570896"/>
                <a:ext cx="604387" cy="41087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/>
              <p:cNvCxnSpPr/>
              <p:nvPr/>
            </p:nvCxnSpPr>
            <p:spPr>
              <a:xfrm>
                <a:off x="6160067" y="5217954"/>
                <a:ext cx="604387" cy="45496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TextBox 105"/>
              <p:cNvSpPr txBox="1"/>
              <p:nvPr/>
            </p:nvSpPr>
            <p:spPr>
              <a:xfrm>
                <a:off x="6195038" y="3667475"/>
                <a:ext cx="1921293" cy="1281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/>
                    <a:cs typeface="Times New Roman"/>
                  </a:rPr>
                  <a:t>CTR  &amp; TCTR</a:t>
                </a:r>
                <a:endParaRPr lang="en-US" sz="1200" dirty="0"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1755116" y="2191004"/>
              <a:ext cx="659355" cy="357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/>
                  <a:cs typeface="Times New Roman"/>
                </a:rPr>
                <a:t>OTR</a:t>
              </a:r>
              <a:endParaRPr lang="en-US" sz="1200" dirty="0">
                <a:latin typeface="Times New Roman"/>
                <a:cs typeface="Times New Roman"/>
              </a:endParaRPr>
            </a:p>
          </p:txBody>
        </p:sp>
        <p:sp>
          <p:nvSpPr>
            <p:cNvPr id="56" name="Freeform 55"/>
            <p:cNvSpPr/>
            <p:nvPr/>
          </p:nvSpPr>
          <p:spPr>
            <a:xfrm>
              <a:off x="2389783" y="1790184"/>
              <a:ext cx="759852" cy="584515"/>
            </a:xfrm>
            <a:custGeom>
              <a:avLst/>
              <a:gdLst>
                <a:gd name="connsiteX0" fmla="*/ 759852 w 759852"/>
                <a:gd name="connsiteY0" fmla="*/ 70908 h 584515"/>
                <a:gd name="connsiteX1" fmla="*/ 542751 w 759852"/>
                <a:gd name="connsiteY1" fmla="*/ 5774 h 584515"/>
                <a:gd name="connsiteX2" fmla="*/ 575316 w 759852"/>
                <a:gd name="connsiteY2" fmla="*/ 201174 h 584515"/>
                <a:gd name="connsiteX3" fmla="*/ 401636 w 759852"/>
                <a:gd name="connsiteY3" fmla="*/ 146897 h 584515"/>
                <a:gd name="connsiteX4" fmla="*/ 455911 w 759852"/>
                <a:gd name="connsiteY4" fmla="*/ 353152 h 584515"/>
                <a:gd name="connsiteX5" fmla="*/ 271376 w 759852"/>
                <a:gd name="connsiteY5" fmla="*/ 277163 h 584515"/>
                <a:gd name="connsiteX6" fmla="*/ 293086 w 759852"/>
                <a:gd name="connsiteY6" fmla="*/ 439997 h 584515"/>
                <a:gd name="connsiteX7" fmla="*/ 141115 w 759852"/>
                <a:gd name="connsiteY7" fmla="*/ 439997 h 584515"/>
                <a:gd name="connsiteX8" fmla="*/ 184535 w 759852"/>
                <a:gd name="connsiteY8" fmla="*/ 581119 h 584515"/>
                <a:gd name="connsiteX9" fmla="*/ 0 w 759852"/>
                <a:gd name="connsiteY9" fmla="*/ 526841 h 58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9852" h="584515">
                  <a:moveTo>
                    <a:pt x="759852" y="70908"/>
                  </a:moveTo>
                  <a:cubicBezTo>
                    <a:pt x="666679" y="27485"/>
                    <a:pt x="573507" y="-15937"/>
                    <a:pt x="542751" y="5774"/>
                  </a:cubicBezTo>
                  <a:cubicBezTo>
                    <a:pt x="511995" y="27485"/>
                    <a:pt x="598835" y="177654"/>
                    <a:pt x="575316" y="201174"/>
                  </a:cubicBezTo>
                  <a:cubicBezTo>
                    <a:pt x="551797" y="224695"/>
                    <a:pt x="421537" y="121567"/>
                    <a:pt x="401636" y="146897"/>
                  </a:cubicBezTo>
                  <a:cubicBezTo>
                    <a:pt x="381735" y="172227"/>
                    <a:pt x="477621" y="331441"/>
                    <a:pt x="455911" y="353152"/>
                  </a:cubicBezTo>
                  <a:cubicBezTo>
                    <a:pt x="434201" y="374863"/>
                    <a:pt x="298513" y="262689"/>
                    <a:pt x="271376" y="277163"/>
                  </a:cubicBezTo>
                  <a:cubicBezTo>
                    <a:pt x="244238" y="291637"/>
                    <a:pt x="314796" y="412858"/>
                    <a:pt x="293086" y="439997"/>
                  </a:cubicBezTo>
                  <a:cubicBezTo>
                    <a:pt x="271376" y="467136"/>
                    <a:pt x="159207" y="416477"/>
                    <a:pt x="141115" y="439997"/>
                  </a:cubicBezTo>
                  <a:cubicBezTo>
                    <a:pt x="123023" y="463517"/>
                    <a:pt x="208054" y="566645"/>
                    <a:pt x="184535" y="581119"/>
                  </a:cubicBezTo>
                  <a:cubicBezTo>
                    <a:pt x="161016" y="595593"/>
                    <a:pt x="80508" y="561217"/>
                    <a:pt x="0" y="526841"/>
                  </a:cubicBezTo>
                </a:path>
              </a:pathLst>
            </a:custGeom>
            <a:ln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3" name="Straight Arrow Connector 112"/>
          <p:cNvCxnSpPr/>
          <p:nvPr/>
        </p:nvCxnSpPr>
        <p:spPr>
          <a:xfrm flipH="1">
            <a:off x="5660973" y="1382710"/>
            <a:ext cx="85011" cy="3012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1282" y="2001126"/>
            <a:ext cx="29747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Direct SMI Measurement:</a:t>
            </a:r>
          </a:p>
          <a:p>
            <a:r>
              <a:rPr lang="en-US" sz="1600" dirty="0" smtClean="0">
                <a:solidFill>
                  <a:srgbClr val="376092"/>
                </a:solidFill>
              </a:rPr>
              <a:t>Radiation emitted by bunch when traversing dielectric material</a:t>
            </a:r>
          </a:p>
          <a:p>
            <a:r>
              <a:rPr lang="en-US" sz="1600" dirty="0" smtClean="0">
                <a:solidFill>
                  <a:srgbClr val="376092"/>
                </a:solidFill>
                <a:sym typeface="Wingdings"/>
              </a:rPr>
              <a:t> </a:t>
            </a:r>
            <a:r>
              <a:rPr lang="en-US" sz="1600" dirty="0" smtClean="0">
                <a:solidFill>
                  <a:srgbClr val="376092"/>
                </a:solidFill>
              </a:rPr>
              <a:t>Streak camera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372" y="1617666"/>
            <a:ext cx="2167947" cy="16295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281" y="3511117"/>
            <a:ext cx="8388107" cy="292824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61762" y="5849422"/>
            <a:ext cx="264564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OTR/CTR table with installation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277513" y="5787943"/>
            <a:ext cx="264564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Light transport to streak camera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6182214" y="5863363"/>
            <a:ext cx="19899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Streak camera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41737" y="3141785"/>
            <a:ext cx="2857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Installed and commissioned</a:t>
            </a:r>
            <a:endParaRPr lang="en-US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535080" y="3058648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9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173" y="43598"/>
            <a:ext cx="6703391" cy="579479"/>
          </a:xfrm>
        </p:spPr>
        <p:txBody>
          <a:bodyPr/>
          <a:lstStyle/>
          <a:p>
            <a:r>
              <a:rPr lang="en-US" dirty="0" smtClean="0"/>
              <a:t>Plasma Cell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803081" y="2652242"/>
            <a:ext cx="7337779" cy="3916921"/>
            <a:chOff x="679784" y="2652242"/>
            <a:chExt cx="7337778" cy="391692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9784" y="2652242"/>
              <a:ext cx="7337778" cy="351681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795273" y="5738166"/>
              <a:ext cx="26641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Circulation of </a:t>
              </a:r>
              <a:r>
                <a:rPr lang="en-US" sz="1600" dirty="0" err="1" smtClean="0"/>
                <a:t>Galden</a:t>
              </a:r>
              <a:r>
                <a:rPr lang="en-US" sz="1600" dirty="0" smtClean="0"/>
                <a:t> HT270 at 210 [</a:t>
              </a:r>
              <a:r>
                <a:rPr lang="en-US" sz="1600" dirty="0"/>
                <a:t>°C] in </a:t>
              </a:r>
              <a:r>
                <a:rPr lang="en-US" sz="1600" dirty="0" smtClean="0"/>
                <a:t>plasma </a:t>
              </a:r>
              <a:r>
                <a:rPr lang="en-US" sz="1600" dirty="0"/>
                <a:t>cell</a:t>
              </a:r>
            </a:p>
            <a:p>
              <a:r>
                <a:rPr lang="en-US" sz="1600" dirty="0" smtClean="0"/>
                <a:t> </a:t>
              </a:r>
              <a:endParaRPr lang="en-US" sz="1600" dirty="0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252146" y="630011"/>
            <a:ext cx="7987351" cy="2333027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400" b="1" dirty="0" smtClean="0"/>
              <a:t>Rubidium </a:t>
            </a:r>
            <a:r>
              <a:rPr lang="en-US" sz="3400" b="1" dirty="0" err="1" smtClean="0"/>
              <a:t>Vapour</a:t>
            </a:r>
            <a:r>
              <a:rPr lang="en-US" sz="3400" b="1" dirty="0" smtClean="0"/>
              <a:t> Source</a:t>
            </a:r>
          </a:p>
          <a:p>
            <a:r>
              <a:rPr lang="en-US" sz="3400" dirty="0" smtClean="0"/>
              <a:t>Density </a:t>
            </a:r>
            <a:r>
              <a:rPr lang="en-US" sz="3400" dirty="0" smtClean="0"/>
              <a:t>adjustable from </a:t>
            </a:r>
            <a:r>
              <a:rPr lang="en-US" sz="3400" b="1" dirty="0" smtClean="0"/>
              <a:t>10</a:t>
            </a:r>
            <a:r>
              <a:rPr lang="en-US" sz="3400" b="1" baseline="30000" dirty="0" smtClean="0"/>
              <a:t>14</a:t>
            </a:r>
            <a:r>
              <a:rPr lang="en-US" sz="3400" b="1" dirty="0" smtClean="0"/>
              <a:t> – 10</a:t>
            </a:r>
            <a:r>
              <a:rPr lang="en-US" sz="3400" b="1" baseline="30000" dirty="0" smtClean="0"/>
              <a:t>15</a:t>
            </a:r>
            <a:r>
              <a:rPr lang="en-US" sz="3400" b="1" dirty="0" smtClean="0"/>
              <a:t> cm</a:t>
            </a:r>
            <a:r>
              <a:rPr lang="en-US" sz="3400" b="1" baseline="30000" dirty="0" smtClean="0"/>
              <a:t>-3</a:t>
            </a:r>
            <a:r>
              <a:rPr lang="en-US" sz="3400" dirty="0" smtClean="0"/>
              <a:t>, 10 m long, 4 cm diameter</a:t>
            </a:r>
          </a:p>
          <a:p>
            <a:endParaRPr lang="en-US" sz="3400" dirty="0" smtClean="0">
              <a:solidFill>
                <a:schemeClr val="accent1"/>
              </a:solidFill>
            </a:endParaRPr>
          </a:p>
          <a:p>
            <a:r>
              <a:rPr lang="en-US" sz="3400" dirty="0" smtClean="0"/>
              <a:t>Plasma formed by field ionization of </a:t>
            </a:r>
            <a:r>
              <a:rPr lang="en-US" sz="3400" dirty="0" err="1" smtClean="0"/>
              <a:t>Rb</a:t>
            </a:r>
            <a:r>
              <a:rPr lang="en-US" sz="3400" dirty="0" smtClean="0"/>
              <a:t> </a:t>
            </a:r>
          </a:p>
          <a:p>
            <a:pPr lvl="1"/>
            <a:r>
              <a:rPr lang="en-US" sz="3400" dirty="0" smtClean="0">
                <a:sym typeface="Wingdings"/>
              </a:rPr>
              <a:t>Ionization potential </a:t>
            </a:r>
            <a:r>
              <a:rPr lang="en-US" sz="3400" dirty="0" err="1" smtClean="0">
                <a:latin typeface="Symbol" charset="2"/>
                <a:cs typeface="Symbol" charset="2"/>
                <a:sym typeface="Wingdings"/>
              </a:rPr>
              <a:t>F</a:t>
            </a:r>
            <a:r>
              <a:rPr lang="en-US" sz="3400" baseline="-25000" dirty="0" err="1" smtClean="0">
                <a:cs typeface="Symbol" charset="2"/>
                <a:sym typeface="Wingdings"/>
              </a:rPr>
              <a:t>Rb</a:t>
            </a:r>
            <a:r>
              <a:rPr lang="en-US" sz="3400" dirty="0" smtClean="0">
                <a:sym typeface="Wingdings"/>
              </a:rPr>
              <a:t> = 4.177eV</a:t>
            </a:r>
          </a:p>
          <a:p>
            <a:pPr lvl="1"/>
            <a:r>
              <a:rPr lang="en-US" sz="3400" dirty="0" smtClean="0">
                <a:sym typeface="Wingdings"/>
              </a:rPr>
              <a:t> above intensity threshold (</a:t>
            </a:r>
            <a:r>
              <a:rPr lang="en-US" sz="3400" dirty="0" err="1" smtClean="0">
                <a:sym typeface="Wingdings"/>
              </a:rPr>
              <a:t>I</a:t>
            </a:r>
            <a:r>
              <a:rPr lang="en-US" sz="3400" baseline="-25000" dirty="0" err="1" smtClean="0">
                <a:sym typeface="Wingdings"/>
              </a:rPr>
              <a:t>ioniz</a:t>
            </a:r>
            <a:r>
              <a:rPr lang="en-US" sz="3400" dirty="0" smtClean="0">
                <a:sym typeface="Wingdings"/>
              </a:rPr>
              <a:t> = 1.7 x 10</a:t>
            </a:r>
            <a:r>
              <a:rPr lang="en-US" sz="3400" baseline="30000" dirty="0" smtClean="0">
                <a:sym typeface="Wingdings"/>
              </a:rPr>
              <a:t>12</a:t>
            </a:r>
            <a:r>
              <a:rPr lang="en-US" sz="3400" dirty="0" smtClean="0">
                <a:sym typeface="Wingdings"/>
              </a:rPr>
              <a:t>W/cm</a:t>
            </a:r>
            <a:r>
              <a:rPr lang="en-US" sz="3400" baseline="30000" dirty="0" smtClean="0">
                <a:sym typeface="Wingdings"/>
              </a:rPr>
              <a:t>2</a:t>
            </a:r>
            <a:r>
              <a:rPr lang="en-US" sz="3400" dirty="0" smtClean="0">
                <a:sym typeface="Wingdings"/>
              </a:rPr>
              <a:t>) 100% is ionized. </a:t>
            </a:r>
          </a:p>
          <a:p>
            <a:endParaRPr lang="en-US" sz="3400" dirty="0" smtClean="0">
              <a:sym typeface="Wingdings"/>
            </a:endParaRPr>
          </a:p>
          <a:p>
            <a:r>
              <a:rPr lang="en-US" sz="3400" dirty="0" smtClean="0">
                <a:sym typeface="Wingdings"/>
              </a:rPr>
              <a:t>System is oil-heated ~</a:t>
            </a:r>
            <a:r>
              <a:rPr lang="en-US" sz="3400" dirty="0" smtClean="0"/>
              <a:t> 210˚ C</a:t>
            </a:r>
            <a:endParaRPr lang="en-US" sz="3400" dirty="0" smtClean="0">
              <a:sym typeface="Wingdings"/>
            </a:endParaRPr>
          </a:p>
          <a:p>
            <a:pPr lvl="1">
              <a:buFont typeface="Wingdings" charset="0"/>
              <a:buChar char="à"/>
            </a:pPr>
            <a:r>
              <a:rPr lang="en-US" sz="3400" dirty="0" smtClean="0">
                <a:sym typeface="Wingdings"/>
              </a:rPr>
              <a:t>keep temperature </a:t>
            </a:r>
            <a:r>
              <a:rPr lang="en-US" sz="3500" dirty="0" smtClean="0">
                <a:sym typeface="Wingdings"/>
              </a:rPr>
              <a:t>uniformity at </a:t>
            </a:r>
            <a:r>
              <a:rPr lang="en-US" sz="3500" dirty="0"/>
              <a:t>T</a:t>
            </a:r>
            <a:r>
              <a:rPr lang="en-US" sz="3500" baseline="-25000" dirty="0"/>
              <a:t>op </a:t>
            </a:r>
            <a:r>
              <a:rPr lang="en-US" sz="3500" dirty="0"/>
              <a:t>± 0.1 [°C] over the 10 [m] cell </a:t>
            </a:r>
            <a:r>
              <a:rPr lang="en-US" sz="3500" dirty="0" smtClean="0"/>
              <a:t>length</a:t>
            </a:r>
            <a:endParaRPr lang="en-US" sz="3500" dirty="0" smtClean="0">
              <a:sym typeface="Wingdings"/>
            </a:endParaRPr>
          </a:p>
          <a:p>
            <a:pPr lvl="1">
              <a:buFont typeface="Wingdings" charset="0"/>
              <a:buChar char="à"/>
            </a:pPr>
            <a:r>
              <a:rPr lang="en-US" sz="3400" dirty="0" smtClean="0">
                <a:sym typeface="Wingdings"/>
              </a:rPr>
              <a:t>Keep density uniformity</a:t>
            </a:r>
          </a:p>
        </p:txBody>
      </p:sp>
    </p:spTree>
    <p:extLst>
      <p:ext uri="{BB962C8B-B14F-4D97-AF65-F5344CB8AC3E}">
        <p14:creationId xmlns:p14="http://schemas.microsoft.com/office/powerpoint/2010/main" val="1652418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VaporCellSchem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46" y="1171330"/>
            <a:ext cx="3503903" cy="228436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0913" y="18503"/>
            <a:ext cx="6703391" cy="579479"/>
          </a:xfrm>
        </p:spPr>
        <p:txBody>
          <a:bodyPr/>
          <a:lstStyle/>
          <a:p>
            <a:r>
              <a:rPr lang="en-US" dirty="0" smtClean="0"/>
              <a:t>Why this Complex Plasma End Flange?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1567" y="4759670"/>
            <a:ext cx="740116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Revised solution for source ends</a:t>
            </a:r>
          </a:p>
          <a:p>
            <a:r>
              <a:rPr lang="en-US" dirty="0" smtClean="0"/>
              <a:t>Valves resulted in long </a:t>
            </a:r>
            <a:r>
              <a:rPr lang="en-US" dirty="0" err="1" smtClean="0"/>
              <a:t>Rb</a:t>
            </a:r>
            <a:r>
              <a:rPr lang="en-US" dirty="0" smtClean="0"/>
              <a:t> density ramp and</a:t>
            </a:r>
          </a:p>
          <a:p>
            <a:r>
              <a:rPr lang="en-US" dirty="0" smtClean="0"/>
              <a:t>slow refill time. </a:t>
            </a:r>
            <a:r>
              <a:rPr lang="en-US" dirty="0" smtClean="0">
                <a:sym typeface="Wingdings"/>
              </a:rPr>
              <a:t> strong effect on electron capture</a:t>
            </a:r>
            <a:r>
              <a:rPr lang="en-US" dirty="0" smtClean="0">
                <a:sym typeface="Wingdings"/>
              </a:rPr>
              <a:t>!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4F81BD"/>
                </a:solidFill>
                <a:sym typeface="Wingdings"/>
              </a:rPr>
              <a:t> </a:t>
            </a:r>
            <a:r>
              <a:rPr lang="en-US" dirty="0" smtClean="0">
                <a:solidFill>
                  <a:srgbClr val="4F81BD"/>
                </a:solidFill>
              </a:rPr>
              <a:t>New </a:t>
            </a:r>
            <a:r>
              <a:rPr lang="en-US" dirty="0" smtClean="0">
                <a:solidFill>
                  <a:srgbClr val="4F81BD"/>
                </a:solidFill>
              </a:rPr>
              <a:t>solution: continuous flow through small aperture</a:t>
            </a:r>
            <a:endParaRPr lang="en-US" dirty="0" smtClean="0"/>
          </a:p>
          <a:p>
            <a:r>
              <a:rPr lang="en-US" dirty="0" smtClean="0">
                <a:sym typeface="Wingdings"/>
              </a:rPr>
              <a:t> </a:t>
            </a:r>
            <a:r>
              <a:rPr lang="en-US" dirty="0" smtClean="0"/>
              <a:t>2016:  final design and manufacturing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193874" y="923122"/>
            <a:ext cx="4852186" cy="4713712"/>
            <a:chOff x="1882363" y="1371600"/>
            <a:chExt cx="5803861" cy="5334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94017" y="1371600"/>
              <a:ext cx="3104157" cy="5334000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 flipH="1" flipV="1">
              <a:off x="4754148" y="2232640"/>
              <a:ext cx="1929904" cy="504335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5172423" y="3156348"/>
              <a:ext cx="1439480" cy="399058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4958927" y="4184751"/>
              <a:ext cx="1652976" cy="1007516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4958927" y="5237268"/>
              <a:ext cx="1652976" cy="765594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2735400" y="4038600"/>
              <a:ext cx="1425566" cy="563350"/>
            </a:xfrm>
            <a:prstGeom prst="line">
              <a:avLst/>
            </a:prstGeom>
            <a:ln>
              <a:headEnd type="oval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2735401" y="2994221"/>
              <a:ext cx="1085094" cy="569072"/>
            </a:xfrm>
            <a:prstGeom prst="line">
              <a:avLst/>
            </a:prstGeom>
            <a:ln>
              <a:headEnd type="oval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2735401" y="1903756"/>
              <a:ext cx="1168862" cy="656964"/>
            </a:xfrm>
            <a:prstGeom prst="line">
              <a:avLst/>
            </a:prstGeom>
            <a:ln>
              <a:headEnd type="oval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4682000" y="3382037"/>
              <a:ext cx="1929903" cy="991800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1882363" y="2205005"/>
              <a:ext cx="1083218" cy="656161"/>
            </a:xfrm>
            <a:prstGeom prst="rect">
              <a:avLst/>
            </a:prstGeom>
            <a:ln w="1270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err="1" smtClean="0"/>
                <a:t>Pumping</a:t>
              </a:r>
              <a:r>
                <a:rPr lang="fr-CH" sz="1400" dirty="0" smtClean="0"/>
                <a:t> Group</a:t>
              </a:r>
              <a:endParaRPr lang="fr-CH" sz="14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609600" y="5688899"/>
              <a:ext cx="1076624" cy="728988"/>
            </a:xfrm>
            <a:prstGeom prst="rect">
              <a:avLst/>
            </a:prstGeom>
            <a:ln w="1270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smtClean="0"/>
                <a:t>Rb </a:t>
              </a:r>
              <a:r>
                <a:rPr lang="fr-CH" sz="1400" dirty="0" err="1" smtClean="0"/>
                <a:t>Recycling</a:t>
              </a:r>
              <a:endParaRPr lang="fr-CH" sz="1400" dirty="0" smtClean="0"/>
            </a:p>
            <a:p>
              <a:pPr algn="ctr"/>
              <a:r>
                <a:rPr lang="fr-CH" sz="1400" dirty="0" err="1" smtClean="0"/>
                <a:t>Glovebox</a:t>
              </a:r>
              <a:endParaRPr lang="fr-CH" sz="14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489281" y="3233608"/>
              <a:ext cx="1196943" cy="656161"/>
            </a:xfrm>
            <a:prstGeom prst="rect">
              <a:avLst/>
            </a:prstGeom>
            <a:ln w="1270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smtClean="0"/>
                <a:t>Expansion </a:t>
              </a:r>
              <a:r>
                <a:rPr lang="fr-CH" sz="1400" dirty="0" err="1" smtClean="0"/>
                <a:t>chamber</a:t>
              </a:r>
              <a:endParaRPr lang="fr-CH" sz="14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609600" y="2415177"/>
              <a:ext cx="1076624" cy="656161"/>
            </a:xfrm>
            <a:prstGeom prst="rect">
              <a:avLst/>
            </a:prstGeom>
            <a:ln w="1270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smtClean="0"/>
                <a:t>Cold </a:t>
              </a:r>
              <a:r>
                <a:rPr lang="fr-CH" sz="1400" dirty="0" err="1" smtClean="0"/>
                <a:t>trap</a:t>
              </a:r>
              <a:endParaRPr lang="fr-CH" sz="14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609600" y="4870469"/>
              <a:ext cx="1076624" cy="656161"/>
            </a:xfrm>
            <a:prstGeom prst="rect">
              <a:avLst/>
            </a:prstGeom>
            <a:ln w="1270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smtClean="0"/>
                <a:t>Rb Flow </a:t>
              </a:r>
              <a:r>
                <a:rPr lang="fr-CH" sz="1400" dirty="0" err="1" smtClean="0"/>
                <a:t>path</a:t>
              </a:r>
              <a:endParaRPr lang="fr-CH" sz="14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609600" y="4052038"/>
              <a:ext cx="1076624" cy="656161"/>
            </a:xfrm>
            <a:prstGeom prst="rect">
              <a:avLst/>
            </a:prstGeom>
            <a:ln w="1270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err="1" smtClean="0"/>
                <a:t>View</a:t>
              </a:r>
              <a:r>
                <a:rPr lang="fr-CH" sz="1400" dirty="0" smtClean="0"/>
                <a:t> port</a:t>
              </a:r>
              <a:endParaRPr lang="fr-CH" sz="14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882363" y="4237438"/>
              <a:ext cx="1223128" cy="711652"/>
            </a:xfrm>
            <a:prstGeom prst="rect">
              <a:avLst/>
            </a:prstGeom>
            <a:ln w="1270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err="1" smtClean="0"/>
                <a:t>Alignment</a:t>
              </a:r>
              <a:r>
                <a:rPr lang="fr-CH" sz="1400" dirty="0" smtClean="0"/>
                <a:t> table</a:t>
              </a:r>
              <a:endParaRPr lang="fr-CH" sz="14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882363" y="3226528"/>
              <a:ext cx="1083218" cy="656161"/>
            </a:xfrm>
            <a:prstGeom prst="rect">
              <a:avLst/>
            </a:prstGeom>
            <a:ln w="1270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400" dirty="0" smtClean="0"/>
                <a:t>Argon </a:t>
              </a:r>
              <a:r>
                <a:rPr lang="fr-CH" sz="1400" dirty="0" err="1" smtClean="0"/>
                <a:t>Feed</a:t>
              </a:r>
              <a:r>
                <a:rPr lang="fr-CH" sz="1400" dirty="0" smtClean="0"/>
                <a:t> Valve</a:t>
              </a:r>
              <a:endParaRPr lang="fr-CH" sz="1400" dirty="0"/>
            </a:p>
          </p:txBody>
        </p:sp>
        <p:pic>
          <p:nvPicPr>
            <p:cNvPr id="35" name="Picture 34" descr="C:\Users\jim.WDL\Desktop\WDL logo-new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9583" y="1417638"/>
              <a:ext cx="457200" cy="408326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676031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</a:t>
            </a:r>
          </a:p>
          <a:p>
            <a:endParaRPr lang="en-US" dirty="0"/>
          </a:p>
          <a:p>
            <a:r>
              <a:rPr lang="en-US" dirty="0" smtClean="0"/>
              <a:t>AWAKE Facility and Equipment</a:t>
            </a:r>
          </a:p>
          <a:p>
            <a:endParaRPr lang="en-US" dirty="0"/>
          </a:p>
          <a:p>
            <a:r>
              <a:rPr lang="en-US" dirty="0" smtClean="0"/>
              <a:t>AWAKE Beam Commissioning</a:t>
            </a:r>
          </a:p>
          <a:p>
            <a:endParaRPr lang="en-US" dirty="0"/>
          </a:p>
          <a:p>
            <a:r>
              <a:rPr lang="en-US" dirty="0" smtClean="0"/>
              <a:t>Electron Acceleration Status</a:t>
            </a:r>
          </a:p>
          <a:p>
            <a:endParaRPr lang="en-US" dirty="0"/>
          </a:p>
          <a:p>
            <a:r>
              <a:rPr lang="en-US" dirty="0" smtClean="0"/>
              <a:t>AWAKE Run 2 after LS2</a:t>
            </a:r>
          </a:p>
          <a:p>
            <a:endParaRPr lang="en-US" dirty="0" smtClean="0"/>
          </a:p>
          <a:p>
            <a:r>
              <a:rPr lang="en-US" dirty="0"/>
              <a:t>Long-Term Perspectives for Proton-Driven Plasma Wakefield </a:t>
            </a:r>
            <a:r>
              <a:rPr lang="en-US" dirty="0" smtClean="0"/>
              <a:t>Accelerators</a:t>
            </a:r>
          </a:p>
          <a:p>
            <a:endParaRPr lang="en-US" dirty="0"/>
          </a:p>
          <a:p>
            <a:r>
              <a:rPr lang="en-US" dirty="0" smtClean="0"/>
              <a:t>Summary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9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Plasma Cell: Current Status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676401"/>
            <a:ext cx="7021779" cy="3962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1818" y="773608"/>
            <a:ext cx="7781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 long plasma cell installed in Feb 2016</a:t>
            </a:r>
          </a:p>
          <a:p>
            <a:r>
              <a:rPr lang="en-US" dirty="0" smtClean="0"/>
              <a:t>For beam commissioning: </a:t>
            </a:r>
            <a:r>
              <a:rPr lang="en-US" dirty="0"/>
              <a:t> </a:t>
            </a:r>
            <a:r>
              <a:rPr lang="en-US" dirty="0" smtClean="0"/>
              <a:t>Connected to vacuum system with spare vacuum tube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640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Plasma Cell End </a:t>
            </a:r>
            <a:r>
              <a:rPr lang="en-US" dirty="0" smtClean="0"/>
              <a:t>Flange I</a:t>
            </a:r>
            <a:r>
              <a:rPr lang="en-US" sz="3200" dirty="0" smtClean="0"/>
              <a:t>ntegration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676401"/>
            <a:ext cx="7021779" cy="3962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676400"/>
            <a:ext cx="7021779" cy="39624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505200" y="2590800"/>
            <a:ext cx="1828800" cy="304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Rectangle 8"/>
          <p:cNvSpPr/>
          <p:nvPr/>
        </p:nvSpPr>
        <p:spPr>
          <a:xfrm>
            <a:off x="6065561" y="2972594"/>
            <a:ext cx="358507" cy="609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TextBox 2"/>
          <p:cNvSpPr txBox="1"/>
          <p:nvPr/>
        </p:nvSpPr>
        <p:spPr>
          <a:xfrm>
            <a:off x="1143000" y="941034"/>
            <a:ext cx="3355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Plasma cell end flange installation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547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AWAKE Plasma End Flanges</a:t>
            </a:r>
            <a:endParaRPr lang="fr-CH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977" y="3809193"/>
            <a:ext cx="4426527" cy="178954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Clean Room Activities:</a:t>
            </a:r>
          </a:p>
          <a:p>
            <a:r>
              <a:rPr lang="en-US" dirty="0" smtClean="0"/>
              <a:t>UHV vacuum reception tests</a:t>
            </a:r>
          </a:p>
          <a:p>
            <a:r>
              <a:rPr lang="en-US" dirty="0" smtClean="0"/>
              <a:t>Alignment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75" y="1428217"/>
            <a:ext cx="3810000" cy="21431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7200" y="1429327"/>
            <a:ext cx="4572000" cy="214201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109" y="3809193"/>
            <a:ext cx="3117273" cy="23641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7977" y="842757"/>
            <a:ext cx="3730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Delivered to CERN in September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865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End Flanges in AWAKE Tunnel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 descr="20161014_12410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9346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5288" y="865888"/>
            <a:ext cx="381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Installed and aligned 17 </a:t>
            </a:r>
            <a:r>
              <a:rPr lang="en-US" b="1" dirty="0" smtClean="0"/>
              <a:t>October 2016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7986" y="795792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34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20161014_16101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4311" y="2903696"/>
            <a:ext cx="3214805" cy="1808327"/>
          </a:xfrm>
          <a:prstGeom prst="rect">
            <a:avLst/>
          </a:prstGeom>
        </p:spPr>
      </p:pic>
      <p:pic>
        <p:nvPicPr>
          <p:cNvPr id="13" name="Picture 12" descr="IMG_6315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27" y="2477090"/>
            <a:ext cx="5491608" cy="411870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856183" y="543119"/>
            <a:ext cx="5202933" cy="2360577"/>
            <a:chOff x="990600" y="1600200"/>
            <a:chExt cx="7162800" cy="404197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0600" y="1600200"/>
              <a:ext cx="7162800" cy="4041978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247660" y="1865263"/>
              <a:ext cx="1983956" cy="552708"/>
            </a:xfrm>
            <a:prstGeom prst="rect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100" dirty="0" smtClean="0"/>
                <a:t>Main </a:t>
              </a:r>
              <a:r>
                <a:rPr lang="fr-CH" sz="1100" dirty="0" err="1" smtClean="0"/>
                <a:t>Glove</a:t>
              </a:r>
              <a:r>
                <a:rPr lang="fr-CH" sz="1100" dirty="0" smtClean="0"/>
                <a:t> box</a:t>
              </a:r>
              <a:endParaRPr lang="fr-CH" sz="1100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664016" y="2209800"/>
              <a:ext cx="233784" cy="457200"/>
            </a:xfrm>
            <a:prstGeom prst="line">
              <a:avLst/>
            </a:prstGeom>
            <a:ln>
              <a:headEnd type="none"/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3093900" y="4450255"/>
              <a:ext cx="569881" cy="461452"/>
            </a:xfrm>
            <a:prstGeom prst="line">
              <a:avLst/>
            </a:prstGeom>
            <a:ln>
              <a:headEnd type="none"/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2370000" y="4911159"/>
              <a:ext cx="2294016" cy="351972"/>
            </a:xfrm>
            <a:prstGeom prst="rect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100" dirty="0" smtClean="0"/>
                <a:t>Plasma </a:t>
              </a:r>
              <a:r>
                <a:rPr lang="fr-CH" sz="1100" dirty="0" err="1" smtClean="0"/>
                <a:t>cell</a:t>
              </a:r>
              <a:r>
                <a:rPr lang="fr-CH" sz="1100" dirty="0" smtClean="0"/>
                <a:t> </a:t>
              </a:r>
              <a:r>
                <a:rPr lang="fr-CH" sz="1100" dirty="0" err="1" smtClean="0"/>
                <a:t>replica</a:t>
              </a:r>
              <a:endParaRPr lang="fr-CH" sz="1100" dirty="0"/>
            </a:p>
          </p:txBody>
        </p:sp>
      </p:grp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92167" y="51295"/>
            <a:ext cx="6703391" cy="57947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EHN1 Surface </a:t>
            </a:r>
            <a:r>
              <a:rPr lang="en-US" sz="3200" dirty="0" smtClean="0"/>
              <a:t>Plasma Cell </a:t>
            </a:r>
            <a:r>
              <a:rPr lang="en-US" dirty="0" smtClean="0"/>
              <a:t>T</a:t>
            </a:r>
            <a:r>
              <a:rPr lang="en-US" sz="3200" dirty="0" smtClean="0"/>
              <a:t>est </a:t>
            </a:r>
            <a:r>
              <a:rPr lang="en-US" dirty="0"/>
              <a:t>A</a:t>
            </a:r>
            <a:r>
              <a:rPr lang="en-US" sz="3200" dirty="0" smtClean="0"/>
              <a:t>rea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4676" y="720755"/>
            <a:ext cx="5216377" cy="123927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H" b="1" dirty="0" smtClean="0"/>
              <a:t>Main </a:t>
            </a:r>
            <a:r>
              <a:rPr lang="fr-CH" b="1" dirty="0" err="1" smtClean="0"/>
              <a:t>activities</a:t>
            </a:r>
            <a:endParaRPr lang="fr-CH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b="1" dirty="0" smtClean="0"/>
              <a:t>Control system</a:t>
            </a:r>
            <a:r>
              <a:rPr lang="fr-CH" dirty="0" smtClean="0"/>
              <a:t>: </a:t>
            </a:r>
            <a:r>
              <a:rPr lang="fr-CH" dirty="0"/>
              <a:t>i</a:t>
            </a:r>
            <a:r>
              <a:rPr lang="fr-CH" dirty="0" smtClean="0"/>
              <a:t>ntegration and test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dirty="0" smtClean="0"/>
              <a:t>Probes calibration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b="1" dirty="0" smtClean="0"/>
              <a:t>Rb handling processes</a:t>
            </a:r>
            <a:r>
              <a:rPr lang="fr-CH" dirty="0" smtClean="0"/>
              <a:t>: testing and </a:t>
            </a:r>
            <a:r>
              <a:rPr lang="fr-CH" dirty="0" smtClean="0"/>
              <a:t>rehearsal before Rb will be installed in the tunnel</a:t>
            </a:r>
            <a:endParaRPr lang="fr-CH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H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5948401" y="2967339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Glove box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6327" y="2562391"/>
            <a:ext cx="2325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EHN1 surface test area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54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AWAKE Control System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1933" y="634260"/>
            <a:ext cx="8922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Built </a:t>
            </a:r>
            <a:r>
              <a:rPr lang="en-US" dirty="0" smtClean="0"/>
              <a:t>on architecture provided by the CERN </a:t>
            </a:r>
            <a:r>
              <a:rPr lang="en-US" dirty="0" smtClean="0"/>
              <a:t>accelerator controls </a:t>
            </a:r>
            <a:r>
              <a:rPr lang="en-US" dirty="0" smtClean="0"/>
              <a:t>group.</a:t>
            </a:r>
          </a:p>
          <a:p>
            <a:r>
              <a:rPr lang="en-US" dirty="0" smtClean="0"/>
              <a:t>Strong collaboration between </a:t>
            </a:r>
            <a:r>
              <a:rPr lang="en-US" b="1" dirty="0" smtClean="0"/>
              <a:t>CERN controls groups, </a:t>
            </a:r>
            <a:r>
              <a:rPr lang="en-US" b="1" dirty="0" smtClean="0"/>
              <a:t>CERN equipment </a:t>
            </a:r>
            <a:r>
              <a:rPr lang="en-US" b="1" dirty="0" smtClean="0"/>
              <a:t>groups and institutes </a:t>
            </a:r>
            <a:r>
              <a:rPr lang="en-US" dirty="0" smtClean="0"/>
              <a:t>to develop technical solutions for integration of AWAKE specific equipment.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95410" y="2405225"/>
            <a:ext cx="7569217" cy="4296197"/>
            <a:chOff x="474544" y="1965397"/>
            <a:chExt cx="7543019" cy="4716749"/>
          </a:xfrm>
        </p:grpSpPr>
        <p:pic>
          <p:nvPicPr>
            <p:cNvPr id="4" name="Picture 3" descr="control-architecture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544" y="1965397"/>
              <a:ext cx="7543019" cy="451795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74545" y="6361669"/>
              <a:ext cx="46896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Beam line, magnets, beam instrumentation, electron source…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11800" y="6374369"/>
              <a:ext cx="2101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SMI, laser, spectrometer…</a:t>
              </a:r>
              <a:endParaRPr lang="en-US" sz="1400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75231" y="1621720"/>
            <a:ext cx="482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Validated during dry-run and commissioning run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1933" y="1547974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410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A6A6A6"/>
                </a:solidFill>
              </a:rPr>
              <a:t>Introduction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A6A6A6"/>
                </a:solidFill>
              </a:rPr>
              <a:t>AWAKE Facility and Equipment</a:t>
            </a:r>
          </a:p>
          <a:p>
            <a:endParaRPr lang="en-US" dirty="0"/>
          </a:p>
          <a:p>
            <a:r>
              <a:rPr lang="en-US" dirty="0" smtClean="0"/>
              <a:t>AWAKE Beam Commissioning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Electron Acceleration Status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AWAKE Run 2 after LS2</a:t>
            </a:r>
          </a:p>
          <a:p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Long-Term Perspectives for Proton-Driven Plasma Wakefield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Accelerators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5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1253315" y="25453"/>
            <a:ext cx="6703391" cy="579479"/>
          </a:xfrm>
        </p:spPr>
        <p:txBody>
          <a:bodyPr>
            <a:normAutofit/>
          </a:bodyPr>
          <a:lstStyle/>
          <a:p>
            <a:r>
              <a:rPr lang="en-US" dirty="0" smtClean="0"/>
              <a:t>AWAKE Planning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83187" y="741027"/>
            <a:ext cx="9061339" cy="6107449"/>
            <a:chOff x="0" y="750551"/>
            <a:chExt cx="9061339" cy="6107449"/>
          </a:xfrm>
        </p:grpSpPr>
        <p:grpSp>
          <p:nvGrpSpPr>
            <p:cNvPr id="23" name="Group 22"/>
            <p:cNvGrpSpPr/>
            <p:nvPr/>
          </p:nvGrpSpPr>
          <p:grpSpPr>
            <a:xfrm>
              <a:off x="0" y="750551"/>
              <a:ext cx="9061339" cy="6107449"/>
              <a:chOff x="171340" y="212864"/>
              <a:chExt cx="8890000" cy="6428811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1340" y="212864"/>
                <a:ext cx="8890000" cy="6428811"/>
              </a:xfrm>
              <a:prstGeom prst="rect">
                <a:avLst/>
              </a:prstGeom>
            </p:spPr>
          </p:pic>
          <p:grpSp>
            <p:nvGrpSpPr>
              <p:cNvPr id="22" name="Group 21"/>
              <p:cNvGrpSpPr/>
              <p:nvPr/>
            </p:nvGrpSpPr>
            <p:grpSpPr>
              <a:xfrm>
                <a:off x="806304" y="675341"/>
                <a:ext cx="8183994" cy="5886567"/>
                <a:chOff x="806304" y="675341"/>
                <a:chExt cx="8183994" cy="5886567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2076234" y="675341"/>
                  <a:ext cx="1280009" cy="1350685"/>
                </a:xfrm>
                <a:prstGeom prst="rect">
                  <a:avLst/>
                </a:prstGeom>
                <a:solidFill>
                  <a:srgbClr val="008000">
                    <a:alpha val="33000"/>
                  </a:srgbClr>
                </a:solidFill>
                <a:ln w="1905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/>
                    <a:t>Laser installation </a:t>
                  </a:r>
                  <a:endParaRPr lang="en-US" sz="1600" b="1" dirty="0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3960970" y="675341"/>
                  <a:ext cx="2499547" cy="1350685"/>
                </a:xfrm>
                <a:prstGeom prst="rect">
                  <a:avLst/>
                </a:prstGeom>
                <a:solidFill>
                  <a:srgbClr val="FF0000">
                    <a:alpha val="35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/>
                    <a:t>HW commissioning p-line:</a:t>
                  </a:r>
                </a:p>
                <a:p>
                  <a:pPr algn="ctr"/>
                  <a:r>
                    <a:rPr lang="en-US" sz="1200" b="1" dirty="0" smtClean="0"/>
                    <a:t>Diagnostics, magnets, PC, WIC</a:t>
                  </a:r>
                  <a:endParaRPr lang="en-US" sz="1200" b="1" dirty="0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6437024" y="1189754"/>
                  <a:ext cx="673373" cy="158477"/>
                </a:xfrm>
                <a:prstGeom prst="rect">
                  <a:avLst/>
                </a:prstGeom>
                <a:solidFill>
                  <a:srgbClr val="FF0000"/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 smtClean="0"/>
                    <a:t>DSO tests</a:t>
                  </a:r>
                  <a:endParaRPr lang="en-US" sz="800" dirty="0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6437024" y="1438272"/>
                  <a:ext cx="638300" cy="391835"/>
                </a:xfrm>
                <a:prstGeom prst="rect">
                  <a:avLst/>
                </a:prstGeom>
                <a:solidFill>
                  <a:srgbClr val="FF0000">
                    <a:alpha val="55000"/>
                  </a:srgbClr>
                </a:solidFill>
                <a:ln w="12700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b="1" dirty="0" smtClean="0"/>
                    <a:t>1</a:t>
                  </a:r>
                  <a:r>
                    <a:rPr lang="en-US" sz="800" b="1" baseline="30000" dirty="0" smtClean="0"/>
                    <a:t>st</a:t>
                  </a:r>
                  <a:r>
                    <a:rPr lang="en-US" sz="800" b="1" dirty="0" smtClean="0"/>
                    <a:t> p-beam Comm.</a:t>
                  </a:r>
                  <a:endParaRPr lang="en-US" sz="1050" b="1" dirty="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8335176" y="675342"/>
                  <a:ext cx="624886" cy="1350683"/>
                </a:xfrm>
                <a:prstGeom prst="rect">
                  <a:avLst/>
                </a:prstGeom>
                <a:solidFill>
                  <a:srgbClr val="008000">
                    <a:alpha val="45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/>
                    <a:t>Laser  beam line installation</a:t>
                  </a:r>
                  <a:endParaRPr lang="en-US" sz="1200" b="1" dirty="0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7680053" y="2953362"/>
                  <a:ext cx="1310245" cy="1340605"/>
                </a:xfrm>
                <a:prstGeom prst="rect">
                  <a:avLst/>
                </a:prstGeom>
                <a:solidFill>
                  <a:srgbClr val="FF0000">
                    <a:alpha val="59000"/>
                  </a:srgbClr>
                </a:solidFill>
                <a:ln w="12700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b="1" dirty="0"/>
                    <a:t>p</a:t>
                  </a:r>
                  <a:r>
                    <a:rPr lang="en-US" sz="1400" b="1" dirty="0" smtClean="0"/>
                    <a:t>-beam commissioning (+RF synch, + laser)</a:t>
                  </a:r>
                  <a:endParaRPr lang="en-US" sz="1400" b="1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806304" y="5212267"/>
                  <a:ext cx="2499545" cy="1340604"/>
                </a:xfrm>
                <a:prstGeom prst="rect">
                  <a:avLst/>
                </a:prstGeom>
                <a:solidFill>
                  <a:srgbClr val="0000FF">
                    <a:alpha val="30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Plasma cell end flanges installation</a:t>
                  </a:r>
                  <a:endParaRPr lang="en-US" b="1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4574144" y="5221303"/>
                  <a:ext cx="1300166" cy="1340605"/>
                </a:xfrm>
                <a:prstGeom prst="rect">
                  <a:avLst/>
                </a:prstGeom>
                <a:solidFill>
                  <a:srgbClr val="0000FF">
                    <a:alpha val="70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/>
                    <a:t>Plasma cell HW commissioning</a:t>
                  </a:r>
                  <a:endParaRPr lang="en-US" sz="1200" b="1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5799591" y="5221303"/>
                  <a:ext cx="660925" cy="1340605"/>
                </a:xfrm>
                <a:prstGeom prst="rect">
                  <a:avLst/>
                </a:prstGeom>
                <a:solidFill>
                  <a:srgbClr val="FF0000">
                    <a:alpha val="59000"/>
                  </a:srgbClr>
                </a:solidFill>
                <a:ln w="12700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b="1" dirty="0"/>
                    <a:t>p</a:t>
                  </a:r>
                  <a:r>
                    <a:rPr lang="en-US" sz="1050" b="1" dirty="0" smtClean="0"/>
                    <a:t>-beam + plasma (</a:t>
                  </a:r>
                  <a:r>
                    <a:rPr lang="en-US" sz="1050" b="1" dirty="0" err="1" smtClean="0"/>
                    <a:t>Rb</a:t>
                  </a:r>
                  <a:r>
                    <a:rPr lang="en-US" sz="1050" b="1" dirty="0" smtClean="0"/>
                    <a:t>) + laser commissioning</a:t>
                  </a:r>
                  <a:endParaRPr lang="en-US" sz="1050" b="1" dirty="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6460517" y="5221303"/>
                  <a:ext cx="614807" cy="1340605"/>
                </a:xfrm>
                <a:prstGeom prst="rect">
                  <a:avLst/>
                </a:prstGeom>
                <a:solidFill>
                  <a:srgbClr val="660066">
                    <a:alpha val="70000"/>
                  </a:srgbClr>
                </a:solidFill>
                <a:ln w="127000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 smtClean="0"/>
                    <a:t>First AWAKE physics</a:t>
                  </a:r>
                  <a:endParaRPr lang="en-US" sz="1100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2711200" y="2953361"/>
                  <a:ext cx="645043" cy="1340606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70000"/>
                  </a:scheme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FFFFFF"/>
                      </a:solidFill>
                    </a:rPr>
                    <a:t>OTR/CTR comm.</a:t>
                  </a:r>
                  <a:endParaRPr lang="en-US" sz="1200" b="1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1400955" y="2953362"/>
                  <a:ext cx="1310245" cy="1340605"/>
                </a:xfrm>
                <a:prstGeom prst="rect">
                  <a:avLst/>
                </a:prstGeom>
                <a:solidFill>
                  <a:srgbClr val="008000">
                    <a:alpha val="60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b="1" dirty="0" smtClean="0"/>
                    <a:t>Laser beam commissioning</a:t>
                  </a:r>
                  <a:endParaRPr lang="en-US" sz="1400" b="1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806304" y="2934407"/>
                  <a:ext cx="624886" cy="1350683"/>
                </a:xfrm>
                <a:prstGeom prst="rect">
                  <a:avLst/>
                </a:prstGeom>
                <a:solidFill>
                  <a:srgbClr val="008000">
                    <a:alpha val="45000"/>
                  </a:srgbClr>
                </a:solidFill>
                <a:ln w="28575" cmpd="sng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b="1" dirty="0" smtClean="0"/>
                    <a:t>Laser  beam line installation</a:t>
                  </a:r>
                  <a:endParaRPr lang="en-US" sz="1200" b="1" dirty="0"/>
                </a:p>
              </p:txBody>
            </p:sp>
          </p:grpSp>
        </p:grpSp>
        <p:sp>
          <p:nvSpPr>
            <p:cNvPr id="25" name="TextBox 24"/>
            <p:cNvSpPr txBox="1"/>
            <p:nvPr/>
          </p:nvSpPr>
          <p:spPr>
            <a:xfrm>
              <a:off x="3246285" y="3813808"/>
              <a:ext cx="190398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RF synchronization, streak camera commissioning, etc..</a:t>
              </a:r>
              <a:endParaRPr lang="en-US" sz="1400" b="1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066710" y="604932"/>
            <a:ext cx="1907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E.G. Preliminary version 0.5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6514273" y="607260"/>
            <a:ext cx="58456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TS1’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649353" y="6475624"/>
            <a:ext cx="150814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ym typeface="Wingdings"/>
              </a:rPr>
              <a:t>AWAKE physics</a:t>
            </a:r>
            <a:endParaRPr lang="en-US" sz="16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890589" y="4910913"/>
            <a:ext cx="106611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End of run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514272" y="1229244"/>
            <a:ext cx="605960" cy="439840"/>
          </a:xfrm>
          <a:prstGeom prst="rect">
            <a:avLst/>
          </a:prstGeom>
          <a:solidFill>
            <a:srgbClr val="FF0000">
              <a:alpha val="35000"/>
            </a:srgbClr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HW comm.</a:t>
            </a:r>
            <a:endParaRPr lang="en-US" sz="1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155981" y="3434951"/>
            <a:ext cx="52505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TS2</a:t>
            </a:r>
            <a:endParaRPr lang="en-US" b="1" dirty="0"/>
          </a:p>
        </p:txBody>
      </p:sp>
      <p:sp>
        <p:nvSpPr>
          <p:cNvPr id="30" name="Rectangle 29"/>
          <p:cNvSpPr/>
          <p:nvPr/>
        </p:nvSpPr>
        <p:spPr>
          <a:xfrm>
            <a:off x="3278107" y="5521679"/>
            <a:ext cx="1292739" cy="1273591"/>
          </a:xfrm>
          <a:prstGeom prst="rect">
            <a:avLst/>
          </a:prstGeom>
          <a:solidFill>
            <a:srgbClr val="FF0000">
              <a:alpha val="59000"/>
            </a:srgbClr>
          </a:solidFill>
          <a:ln w="1270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</a:t>
            </a:r>
            <a:r>
              <a:rPr lang="en-US" sz="1400" b="1" dirty="0" smtClean="0"/>
              <a:t>-beam + plasma (no </a:t>
            </a:r>
            <a:r>
              <a:rPr lang="en-US" sz="1400" b="1" dirty="0" err="1" smtClean="0"/>
              <a:t>Rb</a:t>
            </a:r>
            <a:r>
              <a:rPr lang="en-US" sz="1400" b="1" dirty="0" smtClean="0"/>
              <a:t>) + laser commissioning</a:t>
            </a:r>
            <a:endParaRPr 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394175" y="3496507"/>
            <a:ext cx="761807" cy="27699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</a:t>
            </a:r>
            <a:r>
              <a:rPr lang="en-US" sz="1200" dirty="0" smtClean="0"/>
              <a:t>ry-run1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91384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1" y="85931"/>
            <a:ext cx="7402439" cy="5794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Proton and Laser Beam Commissioning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 descr="AWAKE-CC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751" y="1353203"/>
            <a:ext cx="7218812" cy="481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02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14173" y="20307"/>
            <a:ext cx="6703391" cy="579479"/>
          </a:xfrm>
        </p:spPr>
        <p:txBody>
          <a:bodyPr>
            <a:normAutofit/>
          </a:bodyPr>
          <a:lstStyle/>
          <a:p>
            <a:r>
              <a:rPr lang="en-US" dirty="0" smtClean="0"/>
              <a:t>Results Proton </a:t>
            </a:r>
            <a:r>
              <a:rPr lang="en-US" dirty="0"/>
              <a:t>B</a:t>
            </a:r>
            <a:r>
              <a:rPr lang="en-US" dirty="0" smtClean="0"/>
              <a:t>eam </a:t>
            </a:r>
            <a:r>
              <a:rPr lang="en-US" dirty="0"/>
              <a:t>C</a:t>
            </a:r>
            <a:r>
              <a:rPr lang="en-US" dirty="0" smtClean="0"/>
              <a:t>ommissioning</a:t>
            </a:r>
            <a:endParaRPr lang="en-US" dirty="0"/>
          </a:p>
        </p:txBody>
      </p:sp>
      <p:grpSp>
        <p:nvGrpSpPr>
          <p:cNvPr id="9" name="Gruppierung 8"/>
          <p:cNvGrpSpPr/>
          <p:nvPr/>
        </p:nvGrpSpPr>
        <p:grpSpPr>
          <a:xfrm>
            <a:off x="586742" y="2722678"/>
            <a:ext cx="7979751" cy="3868087"/>
            <a:chOff x="107949" y="1406096"/>
            <a:chExt cx="8925356" cy="5132816"/>
          </a:xfrm>
        </p:grpSpPr>
        <p:pic>
          <p:nvPicPr>
            <p:cNvPr id="17" name="Bild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49" y="1406096"/>
              <a:ext cx="8925355" cy="5132816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5334000" y="2425700"/>
              <a:ext cx="1092200" cy="304800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6324600" y="1759952"/>
              <a:ext cx="2338362" cy="6159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Stable beam </a:t>
              </a:r>
              <a:r>
                <a:rPr lang="en-US" sz="1400" dirty="0" smtClean="0"/>
                <a:t>at full </a:t>
              </a:r>
              <a:r>
                <a:rPr lang="en-US" sz="1400" dirty="0" smtClean="0"/>
                <a:t>intensity 3E11 p/bunch</a:t>
              </a:r>
              <a:endParaRPr lang="en-US" sz="1400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3098800" y="3086100"/>
              <a:ext cx="1483435" cy="609600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2000050" y="3891824"/>
              <a:ext cx="2298765" cy="12660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Optimized trajectory at experiment</a:t>
              </a:r>
            </a:p>
            <a:p>
              <a:r>
                <a:rPr lang="en-US" sz="1400" dirty="0" smtClean="0"/>
                <a:t>Standard deviation during </a:t>
              </a:r>
              <a:r>
                <a:rPr lang="en-US" sz="1400" b="1" dirty="0" smtClean="0"/>
                <a:t>stability run of ~60 </a:t>
              </a:r>
              <a:r>
                <a:rPr lang="en-US" sz="1400" b="1" dirty="0" err="1"/>
                <a:t>μm</a:t>
              </a:r>
              <a:endParaRPr lang="en-US" sz="1400" b="1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7670801" y="5407889"/>
              <a:ext cx="1362504" cy="609600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5334000" y="4899970"/>
              <a:ext cx="2125028" cy="6159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No beam losses </a:t>
              </a:r>
              <a:r>
                <a:rPr lang="en-US" sz="1400" dirty="0" smtClean="0"/>
                <a:t>at laser merging mirror </a:t>
              </a:r>
              <a:endParaRPr lang="en-US" sz="1400" dirty="0"/>
            </a:p>
          </p:txBody>
        </p:sp>
      </p:grpSp>
      <p:sp>
        <p:nvSpPr>
          <p:cNvPr id="11" name="Inhaltsplatzhalter 18"/>
          <p:cNvSpPr>
            <a:spLocks noGrp="1"/>
          </p:cNvSpPr>
          <p:nvPr>
            <p:ph idx="1"/>
          </p:nvPr>
        </p:nvSpPr>
        <p:spPr>
          <a:xfrm>
            <a:off x="586742" y="2010481"/>
            <a:ext cx="7951822" cy="733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Proton beam line </a:t>
            </a:r>
            <a:r>
              <a:rPr lang="en-US" sz="1800" b="1" dirty="0" smtClean="0"/>
              <a:t>commissioned and running stable </a:t>
            </a:r>
            <a:r>
              <a:rPr lang="en-US" sz="1800" dirty="0" smtClean="0"/>
              <a:t>with full intensity and matching the </a:t>
            </a:r>
            <a:r>
              <a:rPr lang="en-US" sz="1800" dirty="0" smtClean="0"/>
              <a:t>specifications</a:t>
            </a:r>
            <a:endParaRPr lang="en-US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07703" y="2052926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672932" y="692875"/>
            <a:ext cx="7338922" cy="1185238"/>
            <a:chOff x="371791" y="665409"/>
            <a:chExt cx="6871648" cy="1185238"/>
          </a:xfrm>
        </p:grpSpPr>
        <p:grpSp>
          <p:nvGrpSpPr>
            <p:cNvPr id="62" name="Group 61"/>
            <p:cNvGrpSpPr/>
            <p:nvPr/>
          </p:nvGrpSpPr>
          <p:grpSpPr>
            <a:xfrm>
              <a:off x="371791" y="665409"/>
              <a:ext cx="6871648" cy="1185238"/>
              <a:chOff x="387024" y="964688"/>
              <a:chExt cx="8126130" cy="1835629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387024" y="964688"/>
                <a:ext cx="8126130" cy="1835629"/>
                <a:chOff x="152008" y="697298"/>
                <a:chExt cx="5773631" cy="1138516"/>
              </a:xfrm>
            </p:grpSpPr>
            <p:grpSp>
              <p:nvGrpSpPr>
                <p:cNvPr id="69" name="Group 68"/>
                <p:cNvGrpSpPr/>
                <p:nvPr/>
              </p:nvGrpSpPr>
              <p:grpSpPr>
                <a:xfrm>
                  <a:off x="152008" y="697298"/>
                  <a:ext cx="5773631" cy="1138516"/>
                  <a:chOff x="1261579" y="821794"/>
                  <a:chExt cx="6197706" cy="1317394"/>
                </a:xfrm>
              </p:grpSpPr>
              <p:grpSp>
                <p:nvGrpSpPr>
                  <p:cNvPr id="71" name="Group 70"/>
                  <p:cNvGrpSpPr/>
                  <p:nvPr/>
                </p:nvGrpSpPr>
                <p:grpSpPr>
                  <a:xfrm>
                    <a:off x="1261579" y="821794"/>
                    <a:ext cx="6197706" cy="1317394"/>
                    <a:chOff x="242762" y="1990428"/>
                    <a:chExt cx="8252560" cy="2083892"/>
                  </a:xfrm>
                </p:grpSpPr>
                <p:grpSp>
                  <p:nvGrpSpPr>
                    <p:cNvPr id="74" name="Group 73"/>
                    <p:cNvGrpSpPr/>
                    <p:nvPr/>
                  </p:nvGrpSpPr>
                  <p:grpSpPr>
                    <a:xfrm>
                      <a:off x="242762" y="1990428"/>
                      <a:ext cx="8252560" cy="2083892"/>
                      <a:chOff x="242762" y="1990428"/>
                      <a:chExt cx="8252560" cy="2083892"/>
                    </a:xfrm>
                  </p:grpSpPr>
                  <p:grpSp>
                    <p:nvGrpSpPr>
                      <p:cNvPr id="76" name="Group 75"/>
                      <p:cNvGrpSpPr/>
                      <p:nvPr/>
                    </p:nvGrpSpPr>
                    <p:grpSpPr>
                      <a:xfrm>
                        <a:off x="242762" y="1990428"/>
                        <a:ext cx="8252560" cy="2083892"/>
                        <a:chOff x="236560" y="2232737"/>
                        <a:chExt cx="8252560" cy="2083892"/>
                      </a:xfrm>
                    </p:grpSpPr>
                    <p:cxnSp>
                      <p:nvCxnSpPr>
                        <p:cNvPr id="78" name="Straight Arrow Connector 77"/>
                        <p:cNvCxnSpPr/>
                        <p:nvPr/>
                      </p:nvCxnSpPr>
                      <p:spPr>
                        <a:xfrm flipV="1">
                          <a:off x="236560" y="3155795"/>
                          <a:ext cx="1204907" cy="465506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FF0000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79" name="Rectangle 78"/>
                        <p:cNvSpPr/>
                        <p:nvPr/>
                      </p:nvSpPr>
                      <p:spPr>
                        <a:xfrm>
                          <a:off x="2929575" y="3002915"/>
                          <a:ext cx="2117827" cy="339672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lvl1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 kern="1200" dirty="0"/>
                        </a:p>
                      </p:txBody>
                    </p:sp>
                    <p:cxnSp>
                      <p:nvCxnSpPr>
                        <p:cNvPr id="80" name="Straight Arrow Connector 79"/>
                        <p:cNvCxnSpPr/>
                        <p:nvPr/>
                      </p:nvCxnSpPr>
                      <p:spPr>
                        <a:xfrm>
                          <a:off x="1408584" y="3171671"/>
                          <a:ext cx="1520991" cy="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FF0000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1" name="Straight Arrow Connector 80"/>
                        <p:cNvCxnSpPr>
                          <a:stCxn id="79" idx="1"/>
                        </p:cNvCxnSpPr>
                        <p:nvPr/>
                      </p:nvCxnSpPr>
                      <p:spPr>
                        <a:xfrm flipV="1">
                          <a:off x="2929575" y="3157950"/>
                          <a:ext cx="4846806" cy="14801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FF0000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2" name="Straight Arrow Connector 81"/>
                        <p:cNvCxnSpPr/>
                        <p:nvPr/>
                      </p:nvCxnSpPr>
                      <p:spPr>
                        <a:xfrm>
                          <a:off x="850662" y="2628900"/>
                          <a:ext cx="0" cy="563936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FF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3" name="Straight Arrow Connector 82"/>
                        <p:cNvCxnSpPr/>
                        <p:nvPr/>
                      </p:nvCxnSpPr>
                      <p:spPr>
                        <a:xfrm flipV="1">
                          <a:off x="5037427" y="3192836"/>
                          <a:ext cx="1565681" cy="32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FF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4" name="Straight Arrow Connector 83"/>
                        <p:cNvCxnSpPr/>
                        <p:nvPr/>
                      </p:nvCxnSpPr>
                      <p:spPr>
                        <a:xfrm>
                          <a:off x="759644" y="3120418"/>
                          <a:ext cx="165100" cy="157753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C3"/>
                          </a:solidFill>
                          <a:headEnd type="non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5" name="Straight Arrow Connector 84"/>
                        <p:cNvCxnSpPr/>
                        <p:nvPr/>
                      </p:nvCxnSpPr>
                      <p:spPr>
                        <a:xfrm>
                          <a:off x="6500045" y="3079073"/>
                          <a:ext cx="165100" cy="157753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C3"/>
                          </a:solidFill>
                          <a:headEnd type="non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6" name="Straight Arrow Connector 85"/>
                        <p:cNvCxnSpPr/>
                        <p:nvPr/>
                      </p:nvCxnSpPr>
                      <p:spPr>
                        <a:xfrm>
                          <a:off x="6599814" y="3178009"/>
                          <a:ext cx="0" cy="312793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FF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87" name="Rectangle 86"/>
                        <p:cNvSpPr/>
                        <p:nvPr/>
                      </p:nvSpPr>
                      <p:spPr>
                        <a:xfrm>
                          <a:off x="7790620" y="2750951"/>
                          <a:ext cx="698500" cy="1088016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lvl1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 kern="1200" dirty="0"/>
                        </a:p>
                      </p:txBody>
                    </p:sp>
                    <p:sp>
                      <p:nvSpPr>
                        <p:cNvPr id="88" name="Isosceles Triangle 87"/>
                        <p:cNvSpPr/>
                        <p:nvPr/>
                      </p:nvSpPr>
                      <p:spPr>
                        <a:xfrm>
                          <a:off x="1274779" y="2837713"/>
                          <a:ext cx="219679" cy="667916"/>
                        </a:xfrm>
                        <a:prstGeom prst="triangle">
                          <a:avLst/>
                        </a:prstGeom>
                        <a:solidFill>
                          <a:schemeClr val="accent1">
                            <a:tint val="100000"/>
                            <a:shade val="100000"/>
                            <a:satMod val="130000"/>
                            <a:alpha val="49000"/>
                          </a:schemeClr>
                        </a:solidFill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lvl1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200" kern="1200"/>
                        </a:p>
                      </p:txBody>
                    </p:sp>
                    <p:sp>
                      <p:nvSpPr>
                        <p:cNvPr id="89" name="Rectangle 88"/>
                        <p:cNvSpPr/>
                        <p:nvPr/>
                      </p:nvSpPr>
                      <p:spPr>
                        <a:xfrm>
                          <a:off x="535543" y="2232737"/>
                          <a:ext cx="630238" cy="404810"/>
                        </a:xfrm>
                        <a:prstGeom prst="rect">
                          <a:avLst/>
                        </a:prstGeom>
                        <a:solidFill>
                          <a:srgbClr val="0000FF"/>
                        </a:solidFill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lvl1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 kern="1200" dirty="0"/>
                        </a:p>
                      </p:txBody>
                    </p:sp>
                    <p:sp>
                      <p:nvSpPr>
                        <p:cNvPr id="90" name="TextBox 89"/>
                        <p:cNvSpPr txBox="1"/>
                        <p:nvPr/>
                      </p:nvSpPr>
                      <p:spPr>
                        <a:xfrm>
                          <a:off x="6297574" y="3409881"/>
                          <a:ext cx="594998" cy="70347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00" b="1" kern="1200" dirty="0" smtClean="0">
                              <a:solidFill>
                                <a:srgbClr val="0000FF"/>
                              </a:solidFill>
                            </a:rPr>
                            <a:t>Laser </a:t>
                          </a:r>
                        </a:p>
                        <a:p>
                          <a:r>
                            <a:rPr lang="en-US" sz="1000" b="1" kern="1200" dirty="0" smtClean="0">
                              <a:solidFill>
                                <a:srgbClr val="0000FF"/>
                              </a:solidFill>
                            </a:rPr>
                            <a:t>dump</a:t>
                          </a:r>
                          <a:endParaRPr lang="en-US" sz="1000" b="1" kern="1200" dirty="0">
                            <a:solidFill>
                              <a:srgbClr val="0000FF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1" name="TextBox 90"/>
                        <p:cNvSpPr txBox="1"/>
                        <p:nvPr/>
                      </p:nvSpPr>
                      <p:spPr>
                        <a:xfrm>
                          <a:off x="257142" y="3446452"/>
                          <a:ext cx="747260" cy="73053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050" b="1" kern="1200" dirty="0" smtClean="0">
                              <a:solidFill>
                                <a:srgbClr val="FF0000"/>
                              </a:solidFill>
                            </a:rPr>
                            <a:t>SPS</a:t>
                          </a:r>
                        </a:p>
                        <a:p>
                          <a:pPr algn="ctr"/>
                          <a:r>
                            <a:rPr lang="en-US" sz="1050" b="1" kern="1200" dirty="0" smtClean="0">
                              <a:solidFill>
                                <a:srgbClr val="FF0000"/>
                              </a:solidFill>
                            </a:rPr>
                            <a:t>protons</a:t>
                          </a:r>
                          <a:endParaRPr lang="en-US" sz="1050" b="1" kern="1200" dirty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2" name="TextBox 91"/>
                        <p:cNvSpPr txBox="1"/>
                        <p:nvPr/>
                      </p:nvSpPr>
                      <p:spPr>
                        <a:xfrm>
                          <a:off x="3072473" y="2461835"/>
                          <a:ext cx="1280482" cy="44643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50" kern="1200" dirty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10m plasma cell</a:t>
                          </a:r>
                          <a:endParaRPr lang="en-US" sz="1050" kern="12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93" name="Straight Arrow Connector 92"/>
                        <p:cNvCxnSpPr/>
                        <p:nvPr/>
                      </p:nvCxnSpPr>
                      <p:spPr>
                        <a:xfrm flipV="1">
                          <a:off x="2915699" y="2897007"/>
                          <a:ext cx="2183213" cy="727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4" name="Straight Arrow Connector 93"/>
                        <p:cNvCxnSpPr/>
                        <p:nvPr/>
                      </p:nvCxnSpPr>
                      <p:spPr>
                        <a:xfrm>
                          <a:off x="1168190" y="2554270"/>
                          <a:ext cx="265107" cy="1621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FF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5" name="Straight Arrow Connector 94"/>
                        <p:cNvCxnSpPr/>
                        <p:nvPr/>
                      </p:nvCxnSpPr>
                      <p:spPr>
                        <a:xfrm>
                          <a:off x="2919827" y="3460398"/>
                          <a:ext cx="757128" cy="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prstDash val="dash"/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96" name="TextBox 95"/>
                        <p:cNvSpPr txBox="1"/>
                        <p:nvPr/>
                      </p:nvSpPr>
                      <p:spPr>
                        <a:xfrm>
                          <a:off x="3050827" y="3406060"/>
                          <a:ext cx="470240" cy="4329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00" b="1" kern="1200" dirty="0" smtClean="0"/>
                            <a:t>SMI</a:t>
                          </a:r>
                          <a:endParaRPr lang="en-US" sz="1000" b="1" kern="1200" dirty="0"/>
                        </a:p>
                      </p:txBody>
                    </p:sp>
                    <p:cxnSp>
                      <p:nvCxnSpPr>
                        <p:cNvPr id="97" name="Straight Arrow Connector 96"/>
                        <p:cNvCxnSpPr/>
                        <p:nvPr/>
                      </p:nvCxnSpPr>
                      <p:spPr>
                        <a:xfrm flipV="1">
                          <a:off x="3728883" y="3441447"/>
                          <a:ext cx="1308544" cy="9999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00"/>
                          </a:solidFill>
                          <a:prstDash val="dash"/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>
                          <a:off x="3904888" y="3406060"/>
                          <a:ext cx="1038666" cy="4329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00" b="1" kern="1200" dirty="0" smtClean="0">
                              <a:solidFill>
                                <a:srgbClr val="000000"/>
                              </a:solidFill>
                            </a:rPr>
                            <a:t>Acceleration</a:t>
                          </a:r>
                          <a:endParaRPr lang="en-US" sz="1000" b="1" kern="1200" dirty="0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9" name="TextBox 98"/>
                        <p:cNvSpPr txBox="1"/>
                        <p:nvPr/>
                      </p:nvSpPr>
                      <p:spPr>
                        <a:xfrm>
                          <a:off x="7828999" y="2768048"/>
                          <a:ext cx="660121" cy="97404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chemeClr val="bg1"/>
                              </a:solidFill>
                            </a:rPr>
                            <a:t>Proton </a:t>
                          </a:r>
                        </a:p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chemeClr val="bg1"/>
                              </a:solidFill>
                            </a:rPr>
                            <a:t>beam </a:t>
                          </a:r>
                        </a:p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chemeClr val="bg1"/>
                              </a:solidFill>
                            </a:rPr>
                            <a:t>dump</a:t>
                          </a:r>
                          <a:endParaRPr lang="en-US" sz="1000" b="1" kern="1200" dirty="0">
                            <a:solidFill>
                              <a:schemeClr val="bg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>
                          <a:off x="570513" y="2271326"/>
                          <a:ext cx="560600" cy="4329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00" b="1" kern="1200" dirty="0" smtClean="0">
                              <a:solidFill>
                                <a:srgbClr val="FFFFFF"/>
                              </a:solidFill>
                            </a:rPr>
                            <a:t>Laser</a:t>
                          </a:r>
                          <a:endParaRPr lang="en-US" sz="1000" b="1" kern="1200" dirty="0">
                            <a:solidFill>
                              <a:srgbClr val="FFFFFF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TextBox 100"/>
                        <p:cNvSpPr txBox="1"/>
                        <p:nvPr/>
                      </p:nvSpPr>
                      <p:spPr>
                        <a:xfrm>
                          <a:off x="5206645" y="3342587"/>
                          <a:ext cx="934228" cy="97404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000" b="1" kern="1200" dirty="0" err="1" smtClean="0">
                              <a:solidFill>
                                <a:srgbClr val="FF00FF"/>
                              </a:solidFill>
                            </a:rPr>
                            <a:t>OTR</a:t>
                          </a:r>
                          <a:r>
                            <a:rPr lang="en-US" sz="1000" b="1" baseline="-25000" dirty="0" err="1" smtClean="0">
                              <a:solidFill>
                                <a:srgbClr val="FF00FF"/>
                              </a:solidFill>
                            </a:rPr>
                            <a:t>streak</a:t>
                          </a:r>
                          <a:r>
                            <a:rPr lang="en-US" sz="1000" b="1" kern="1200" dirty="0" smtClean="0">
                              <a:solidFill>
                                <a:srgbClr val="FF00FF"/>
                              </a:solidFill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rgbClr val="FF00FF"/>
                              </a:solidFill>
                            </a:rPr>
                            <a:t>Proton </a:t>
                          </a:r>
                        </a:p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rgbClr val="FF00FF"/>
                              </a:solidFill>
                            </a:rPr>
                            <a:t>diagnostics</a:t>
                          </a:r>
                        </a:p>
                      </p:txBody>
                    </p:sp>
                    <p:cxnSp>
                      <p:nvCxnSpPr>
                        <p:cNvPr id="102" name="Straight Arrow Connector 101"/>
                        <p:cNvCxnSpPr/>
                        <p:nvPr/>
                      </p:nvCxnSpPr>
                      <p:spPr>
                        <a:xfrm>
                          <a:off x="5497282" y="3092554"/>
                          <a:ext cx="0" cy="162514"/>
                        </a:xfrm>
                        <a:prstGeom prst="straightConnector1">
                          <a:avLst/>
                        </a:prstGeom>
                        <a:ln w="76200" cmpd="sng">
                          <a:solidFill>
                            <a:srgbClr val="FF00FF"/>
                          </a:solidFill>
                          <a:headEnd type="non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3" name="Straight Arrow Connector 102"/>
                        <p:cNvCxnSpPr/>
                        <p:nvPr/>
                      </p:nvCxnSpPr>
                      <p:spPr>
                        <a:xfrm>
                          <a:off x="5608788" y="3095143"/>
                          <a:ext cx="0" cy="159925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FF00FF"/>
                          </a:solidFill>
                          <a:headEnd type="non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104" name="Rectangle 103"/>
                        <p:cNvSpPr/>
                        <p:nvPr/>
                      </p:nvSpPr>
                      <p:spPr>
                        <a:xfrm>
                          <a:off x="5276878" y="3043968"/>
                          <a:ext cx="396875" cy="281188"/>
                        </a:xfrm>
                        <a:prstGeom prst="rect">
                          <a:avLst/>
                        </a:prstGeom>
                        <a:solidFill>
                          <a:srgbClr val="FF66FF">
                            <a:alpha val="16000"/>
                          </a:srgbClr>
                        </a:solidFill>
                        <a:ln>
                          <a:solidFill>
                            <a:srgbClr val="FF00FF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lvl1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200" kern="1200"/>
                        </a:p>
                      </p:txBody>
                    </p:sp>
                    <p:cxnSp>
                      <p:nvCxnSpPr>
                        <p:cNvPr id="105" name="Straight Arrow Connector 104"/>
                        <p:cNvCxnSpPr/>
                        <p:nvPr/>
                      </p:nvCxnSpPr>
                      <p:spPr>
                        <a:xfrm>
                          <a:off x="5354407" y="3092554"/>
                          <a:ext cx="0" cy="162514"/>
                        </a:xfrm>
                        <a:prstGeom prst="straightConnector1">
                          <a:avLst/>
                        </a:prstGeom>
                        <a:ln w="76200" cmpd="sng">
                          <a:solidFill>
                            <a:srgbClr val="FF00FF"/>
                          </a:solidFill>
                          <a:headEnd type="non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77" name="Straight Arrow Connector 76"/>
                      <p:cNvCxnSpPr/>
                      <p:nvPr/>
                    </p:nvCxnSpPr>
                    <p:spPr>
                      <a:xfrm>
                        <a:off x="865176" y="2950527"/>
                        <a:ext cx="4196740" cy="0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0000FF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75" name="Rectangle 74"/>
                    <p:cNvSpPr/>
                    <p:nvPr/>
                  </p:nvSpPr>
                  <p:spPr>
                    <a:xfrm flipH="1">
                      <a:off x="1599395" y="2511725"/>
                      <a:ext cx="357186" cy="44643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050" b="1" kern="1200" dirty="0">
                          <a:solidFill>
                            <a:srgbClr val="FF0000"/>
                          </a:solidFill>
                        </a:rPr>
                        <a:t>p</a:t>
                      </a:r>
                      <a:r>
                        <a:rPr lang="en-US" sz="1050" b="1" kern="12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050" b="1" kern="1200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72" name="Rectangle 71"/>
                  <p:cNvSpPr/>
                  <p:nvPr/>
                </p:nvSpPr>
                <p:spPr>
                  <a:xfrm flipH="1">
                    <a:off x="6505274" y="1233564"/>
                    <a:ext cx="45719" cy="32802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D4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kern="1200"/>
                  </a:p>
                </p:txBody>
              </p:sp>
              <p:sp>
                <p:nvSpPr>
                  <p:cNvPr id="73" name="Rectangle 72"/>
                  <p:cNvSpPr/>
                  <p:nvPr/>
                </p:nvSpPr>
                <p:spPr>
                  <a:xfrm flipH="1">
                    <a:off x="4936155" y="1246107"/>
                    <a:ext cx="45719" cy="32802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D4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kern="1200"/>
                  </a:p>
                </p:txBody>
              </p:sp>
            </p:grpSp>
            <p:sp>
              <p:nvSpPr>
                <p:cNvPr id="70" name="Rectangle 69"/>
                <p:cNvSpPr/>
                <p:nvPr/>
              </p:nvSpPr>
              <p:spPr>
                <a:xfrm flipH="1">
                  <a:off x="1777196" y="1071992"/>
                  <a:ext cx="42591" cy="283485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rgbClr val="D4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kern="1200"/>
                </a:p>
              </p:txBody>
            </p:sp>
          </p:grpSp>
          <p:sp>
            <p:nvSpPr>
              <p:cNvPr id="66" name="TextBox 65"/>
              <p:cNvSpPr txBox="1"/>
              <p:nvPr/>
            </p:nvSpPr>
            <p:spPr>
              <a:xfrm>
                <a:off x="2312269" y="1994721"/>
                <a:ext cx="779490" cy="405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err="1" smtClean="0"/>
                  <a:t>BTV</a:t>
                </a:r>
                <a:r>
                  <a:rPr lang="en-US" sz="1100" baseline="-25000" dirty="0" err="1" smtClean="0"/>
                  <a:t>streak</a:t>
                </a:r>
                <a:endParaRPr lang="en-US" sz="1100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036137" y="1170615"/>
                <a:ext cx="485057" cy="405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BTV</a:t>
                </a:r>
                <a:endParaRPr lang="en-US" sz="1100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7043963" y="1150144"/>
                <a:ext cx="485057" cy="405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BTV</a:t>
                </a:r>
                <a:endParaRPr lang="en-US" sz="1100" dirty="0"/>
              </a:p>
            </p:txBody>
          </p:sp>
        </p:grpSp>
        <p:sp>
          <p:nvSpPr>
            <p:cNvPr id="63" name="Rectangle 62"/>
            <p:cNvSpPr/>
            <p:nvPr/>
          </p:nvSpPr>
          <p:spPr>
            <a:xfrm flipH="1">
              <a:off x="2483799" y="1051879"/>
              <a:ext cx="50691" cy="2951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D4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329402" y="802773"/>
              <a:ext cx="4101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BTV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23421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5931"/>
            <a:ext cx="8369299" cy="5794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Proton Drivers for Plasma Wakefield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Proton drivers: large energy content in proton bunches </a:t>
            </a:r>
            <a:r>
              <a:rPr lang="en-US" dirty="0" smtClean="0">
                <a:sym typeface="Wingdings"/>
              </a:rPr>
              <a:t> interesting for plasma wakefield accelerators</a:t>
            </a: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Drive beams: </a:t>
            </a:r>
          </a:p>
          <a:p>
            <a:pPr lvl="1"/>
            <a:r>
              <a:rPr lang="en-US" dirty="0" smtClean="0">
                <a:sym typeface="Wingdings"/>
              </a:rPr>
              <a:t>Lasers: ~40 J/pulse</a:t>
            </a:r>
          </a:p>
          <a:p>
            <a:pPr lvl="1"/>
            <a:r>
              <a:rPr lang="en-US" dirty="0" smtClean="0">
                <a:sym typeface="Wingdings"/>
              </a:rPr>
              <a:t>Electron drive beam: 30 J/bunch</a:t>
            </a:r>
          </a:p>
          <a:p>
            <a:pPr lvl="1"/>
            <a:r>
              <a:rPr lang="en-US" dirty="0" smtClean="0">
                <a:sym typeface="Wingdings"/>
              </a:rPr>
              <a:t>Proton drive beam: SPS 19kJ/pulse, LHC 300kJ/bunch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Protons </a:t>
            </a:r>
            <a:r>
              <a:rPr lang="en-US" dirty="0" smtClean="0">
                <a:sym typeface="Wingdings"/>
              </a:rPr>
              <a:t>drives </a:t>
            </a:r>
            <a:r>
              <a:rPr lang="en-US" dirty="0">
                <a:sym typeface="Wingdings"/>
              </a:rPr>
              <a:t>wakefields over much longer plasma lengths  to reach high energies </a:t>
            </a:r>
            <a:r>
              <a:rPr lang="en-US" dirty="0" smtClean="0">
                <a:sym typeface="Wingdings"/>
              </a:rPr>
              <a:t>of a witness beam possible in few stages. </a:t>
            </a:r>
          </a:p>
          <a:p>
            <a:r>
              <a:rPr lang="en-US" dirty="0" smtClean="0">
                <a:sym typeface="Wingdings"/>
              </a:rPr>
              <a:t>But: need short bunches  self-modulation instability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32731" y="5099240"/>
            <a:ext cx="8180949" cy="754101"/>
            <a:chOff x="317490" y="5582854"/>
            <a:chExt cx="8521710" cy="787115"/>
          </a:xfrm>
        </p:grpSpPr>
        <p:sp>
          <p:nvSpPr>
            <p:cNvPr id="6" name="Rectangle 5"/>
            <p:cNvSpPr/>
            <p:nvPr/>
          </p:nvSpPr>
          <p:spPr>
            <a:xfrm>
              <a:off x="1314171" y="5867368"/>
              <a:ext cx="6552521" cy="258681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317490" y="6014379"/>
              <a:ext cx="8369310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/>
            <p:cNvGrpSpPr/>
            <p:nvPr/>
          </p:nvGrpSpPr>
          <p:grpSpPr>
            <a:xfrm>
              <a:off x="503513" y="5859853"/>
              <a:ext cx="8335687" cy="105745"/>
              <a:chOff x="503513" y="5859853"/>
              <a:chExt cx="8335687" cy="105745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>
                <a:off x="975987" y="5965598"/>
                <a:ext cx="7863213" cy="0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503513" y="5859853"/>
                <a:ext cx="489215" cy="10574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7442217" y="5582854"/>
              <a:ext cx="1119864" cy="289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kern="1200" dirty="0" smtClean="0">
                  <a:solidFill>
                    <a:srgbClr val="008000"/>
                  </a:solidFill>
                </a:rPr>
                <a:t>Witness beam</a:t>
              </a:r>
              <a:endParaRPr lang="en-US" sz="1200" kern="1200" dirty="0">
                <a:solidFill>
                  <a:srgbClr val="008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94437" y="6080843"/>
              <a:ext cx="1529767" cy="289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kern="1200" dirty="0">
                  <a:solidFill>
                    <a:srgbClr val="0000FF"/>
                  </a:solidFill>
                </a:rPr>
                <a:t>D</a:t>
              </a:r>
              <a:r>
                <a:rPr lang="en-US" sz="1200" kern="1200" dirty="0" smtClean="0">
                  <a:solidFill>
                    <a:srgbClr val="0000FF"/>
                  </a:solidFill>
                </a:rPr>
                <a:t>rive beam: protons</a:t>
              </a:r>
              <a:endParaRPr lang="en-US" sz="1200" kern="1200" dirty="0">
                <a:solidFill>
                  <a:srgbClr val="0000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50926" y="5615360"/>
              <a:ext cx="1623262" cy="289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kern="1200" dirty="0" smtClean="0"/>
                <a:t>Plasma cell</a:t>
              </a:r>
              <a:endParaRPr lang="en-US" sz="1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91585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Laser Beam Commissioning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Content Placeholder 6"/>
          <p:cNvPicPr>
            <a:picLocks noGrp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379" y="2232582"/>
            <a:ext cx="4274732" cy="39966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8707" y="2232583"/>
            <a:ext cx="4212156" cy="3361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5060432" y="5309955"/>
            <a:ext cx="34561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 smtClean="0"/>
              <a:t>Operational Point</a:t>
            </a:r>
            <a:r>
              <a:rPr lang="en-US" sz="1400" kern="1200" dirty="0" smtClean="0"/>
              <a:t>: 11 mm</a:t>
            </a:r>
          </a:p>
          <a:p>
            <a:r>
              <a:rPr lang="en-US" sz="1400" dirty="0" smtClean="0"/>
              <a:t>No losses on BLMs even with full intensity of 3E11 protons</a:t>
            </a:r>
            <a:endParaRPr lang="en-US" sz="1400" kern="1200" dirty="0" smtClean="0"/>
          </a:p>
        </p:txBody>
      </p:sp>
      <p:sp>
        <p:nvSpPr>
          <p:cNvPr id="52" name="TextBox 51"/>
          <p:cNvSpPr txBox="1"/>
          <p:nvPr/>
        </p:nvSpPr>
        <p:spPr>
          <a:xfrm>
            <a:off x="4633263" y="2047916"/>
            <a:ext cx="445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Merging mirror scan across the proton beam</a:t>
            </a:r>
            <a:endParaRPr lang="en-US" b="1" dirty="0"/>
          </a:p>
        </p:txBody>
      </p:sp>
      <p:grpSp>
        <p:nvGrpSpPr>
          <p:cNvPr id="55" name="Group 54"/>
          <p:cNvGrpSpPr/>
          <p:nvPr/>
        </p:nvGrpSpPr>
        <p:grpSpPr>
          <a:xfrm>
            <a:off x="371790" y="665410"/>
            <a:ext cx="6871648" cy="1185238"/>
            <a:chOff x="371791" y="665409"/>
            <a:chExt cx="6871648" cy="1185238"/>
          </a:xfrm>
        </p:grpSpPr>
        <p:grpSp>
          <p:nvGrpSpPr>
            <p:cNvPr id="6" name="Group 5"/>
            <p:cNvGrpSpPr/>
            <p:nvPr/>
          </p:nvGrpSpPr>
          <p:grpSpPr>
            <a:xfrm>
              <a:off x="371791" y="665409"/>
              <a:ext cx="6871648" cy="1185238"/>
              <a:chOff x="387024" y="964688"/>
              <a:chExt cx="8126130" cy="1835629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387024" y="964688"/>
                <a:ext cx="8126130" cy="1835629"/>
                <a:chOff x="152008" y="697298"/>
                <a:chExt cx="5773631" cy="1138516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152008" y="697298"/>
                  <a:ext cx="5773631" cy="1138516"/>
                  <a:chOff x="1261579" y="821794"/>
                  <a:chExt cx="6197706" cy="1317394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1261579" y="821794"/>
                    <a:ext cx="6197706" cy="1317394"/>
                    <a:chOff x="242762" y="1990428"/>
                    <a:chExt cx="8252560" cy="2083892"/>
                  </a:xfrm>
                </p:grpSpPr>
                <p:grpSp>
                  <p:nvGrpSpPr>
                    <p:cNvPr id="16" name="Group 15"/>
                    <p:cNvGrpSpPr/>
                    <p:nvPr/>
                  </p:nvGrpSpPr>
                  <p:grpSpPr>
                    <a:xfrm>
                      <a:off x="242762" y="1990428"/>
                      <a:ext cx="8252560" cy="2083892"/>
                      <a:chOff x="242762" y="1990428"/>
                      <a:chExt cx="8252560" cy="2083892"/>
                    </a:xfrm>
                  </p:grpSpPr>
                  <p:grpSp>
                    <p:nvGrpSpPr>
                      <p:cNvPr id="18" name="Group 17"/>
                      <p:cNvGrpSpPr/>
                      <p:nvPr/>
                    </p:nvGrpSpPr>
                    <p:grpSpPr>
                      <a:xfrm>
                        <a:off x="242762" y="1990428"/>
                        <a:ext cx="8252560" cy="2083892"/>
                        <a:chOff x="236560" y="2232737"/>
                        <a:chExt cx="8252560" cy="2083892"/>
                      </a:xfrm>
                    </p:grpSpPr>
                    <p:cxnSp>
                      <p:nvCxnSpPr>
                        <p:cNvPr id="20" name="Straight Arrow Connector 19"/>
                        <p:cNvCxnSpPr/>
                        <p:nvPr/>
                      </p:nvCxnSpPr>
                      <p:spPr>
                        <a:xfrm flipV="1">
                          <a:off x="236560" y="3155795"/>
                          <a:ext cx="1204907" cy="465506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FF0000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1" name="Rectangle 20"/>
                        <p:cNvSpPr/>
                        <p:nvPr/>
                      </p:nvSpPr>
                      <p:spPr>
                        <a:xfrm>
                          <a:off x="2929575" y="3002915"/>
                          <a:ext cx="2117827" cy="339672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lvl1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 kern="1200" dirty="0"/>
                        </a:p>
                      </p:txBody>
                    </p:sp>
                    <p:cxnSp>
                      <p:nvCxnSpPr>
                        <p:cNvPr id="22" name="Straight Arrow Connector 21"/>
                        <p:cNvCxnSpPr/>
                        <p:nvPr/>
                      </p:nvCxnSpPr>
                      <p:spPr>
                        <a:xfrm>
                          <a:off x="1408584" y="3171671"/>
                          <a:ext cx="1520991" cy="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FF0000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" name="Straight Arrow Connector 22"/>
                        <p:cNvCxnSpPr>
                          <a:stCxn id="21" idx="1"/>
                        </p:cNvCxnSpPr>
                        <p:nvPr/>
                      </p:nvCxnSpPr>
                      <p:spPr>
                        <a:xfrm flipV="1">
                          <a:off x="2929575" y="3157950"/>
                          <a:ext cx="4846806" cy="14801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FF0000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4" name="Straight Arrow Connector 23"/>
                        <p:cNvCxnSpPr/>
                        <p:nvPr/>
                      </p:nvCxnSpPr>
                      <p:spPr>
                        <a:xfrm>
                          <a:off x="850662" y="2628900"/>
                          <a:ext cx="0" cy="563936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FF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5" name="Straight Arrow Connector 24"/>
                        <p:cNvCxnSpPr/>
                        <p:nvPr/>
                      </p:nvCxnSpPr>
                      <p:spPr>
                        <a:xfrm flipV="1">
                          <a:off x="5037427" y="3192836"/>
                          <a:ext cx="1565681" cy="329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FF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6" name="Straight Arrow Connector 25"/>
                        <p:cNvCxnSpPr/>
                        <p:nvPr/>
                      </p:nvCxnSpPr>
                      <p:spPr>
                        <a:xfrm>
                          <a:off x="759644" y="3120418"/>
                          <a:ext cx="165100" cy="157753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C3"/>
                          </a:solidFill>
                          <a:headEnd type="non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7" name="Straight Arrow Connector 26"/>
                        <p:cNvCxnSpPr/>
                        <p:nvPr/>
                      </p:nvCxnSpPr>
                      <p:spPr>
                        <a:xfrm>
                          <a:off x="6500045" y="3079073"/>
                          <a:ext cx="165100" cy="157753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C3"/>
                          </a:solidFill>
                          <a:headEnd type="non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8" name="Straight Arrow Connector 27"/>
                        <p:cNvCxnSpPr/>
                        <p:nvPr/>
                      </p:nvCxnSpPr>
                      <p:spPr>
                        <a:xfrm>
                          <a:off x="6599814" y="3178009"/>
                          <a:ext cx="0" cy="312793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FF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9" name="Rectangle 28"/>
                        <p:cNvSpPr/>
                        <p:nvPr/>
                      </p:nvSpPr>
                      <p:spPr>
                        <a:xfrm>
                          <a:off x="7790620" y="2750951"/>
                          <a:ext cx="698500" cy="8096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lvl1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 kern="1200" dirty="0"/>
                        </a:p>
                      </p:txBody>
                    </p:sp>
                    <p:sp>
                      <p:nvSpPr>
                        <p:cNvPr id="30" name="Isosceles Triangle 29"/>
                        <p:cNvSpPr/>
                        <p:nvPr/>
                      </p:nvSpPr>
                      <p:spPr>
                        <a:xfrm>
                          <a:off x="1274779" y="2837713"/>
                          <a:ext cx="219679" cy="667916"/>
                        </a:xfrm>
                        <a:prstGeom prst="triangle">
                          <a:avLst/>
                        </a:prstGeom>
                        <a:solidFill>
                          <a:schemeClr val="accent1">
                            <a:tint val="100000"/>
                            <a:shade val="100000"/>
                            <a:satMod val="130000"/>
                            <a:alpha val="49000"/>
                          </a:schemeClr>
                        </a:solidFill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lvl1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200" kern="1200"/>
                        </a:p>
                      </p:txBody>
                    </p:sp>
                    <p:sp>
                      <p:nvSpPr>
                        <p:cNvPr id="31" name="Rectangle 30"/>
                        <p:cNvSpPr/>
                        <p:nvPr/>
                      </p:nvSpPr>
                      <p:spPr>
                        <a:xfrm>
                          <a:off x="535543" y="2232737"/>
                          <a:ext cx="630238" cy="404810"/>
                        </a:xfrm>
                        <a:prstGeom prst="rect">
                          <a:avLst/>
                        </a:prstGeom>
                        <a:solidFill>
                          <a:srgbClr val="0000FF"/>
                        </a:solidFill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lvl1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050" kern="1200" dirty="0"/>
                        </a:p>
                      </p:txBody>
                    </p:sp>
                    <p:sp>
                      <p:nvSpPr>
                        <p:cNvPr id="32" name="TextBox 31"/>
                        <p:cNvSpPr txBox="1"/>
                        <p:nvPr/>
                      </p:nvSpPr>
                      <p:spPr>
                        <a:xfrm>
                          <a:off x="6297574" y="3409881"/>
                          <a:ext cx="594998" cy="70347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00" b="1" kern="1200" dirty="0" smtClean="0">
                              <a:solidFill>
                                <a:srgbClr val="0000FF"/>
                              </a:solidFill>
                            </a:rPr>
                            <a:t>Laser </a:t>
                          </a:r>
                        </a:p>
                        <a:p>
                          <a:r>
                            <a:rPr lang="en-US" sz="1000" b="1" kern="1200" dirty="0" smtClean="0">
                              <a:solidFill>
                                <a:srgbClr val="0000FF"/>
                              </a:solidFill>
                            </a:rPr>
                            <a:t>dump</a:t>
                          </a:r>
                          <a:endParaRPr lang="en-US" sz="1000" b="1" kern="1200" dirty="0">
                            <a:solidFill>
                              <a:srgbClr val="0000FF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3" name="TextBox 32"/>
                        <p:cNvSpPr txBox="1"/>
                        <p:nvPr/>
                      </p:nvSpPr>
                      <p:spPr>
                        <a:xfrm>
                          <a:off x="257142" y="3446452"/>
                          <a:ext cx="747260" cy="73053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050" b="1" kern="1200" dirty="0" smtClean="0">
                              <a:solidFill>
                                <a:srgbClr val="FF0000"/>
                              </a:solidFill>
                            </a:rPr>
                            <a:t>SPS</a:t>
                          </a:r>
                        </a:p>
                        <a:p>
                          <a:pPr algn="ctr"/>
                          <a:r>
                            <a:rPr lang="en-US" sz="1050" b="1" kern="1200" dirty="0" smtClean="0">
                              <a:solidFill>
                                <a:srgbClr val="FF0000"/>
                              </a:solidFill>
                            </a:rPr>
                            <a:t>protons</a:t>
                          </a:r>
                          <a:endParaRPr lang="en-US" sz="1050" b="1" kern="1200" dirty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34" name="TextBox 33"/>
                        <p:cNvSpPr txBox="1"/>
                        <p:nvPr/>
                      </p:nvSpPr>
                      <p:spPr>
                        <a:xfrm>
                          <a:off x="3072473" y="2461835"/>
                          <a:ext cx="1280482" cy="44643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50" kern="1200" dirty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rPr>
                            <a:t>10m plasma cell</a:t>
                          </a:r>
                          <a:endParaRPr lang="en-US" sz="1050" kern="12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35" name="Straight Arrow Connector 34"/>
                        <p:cNvCxnSpPr/>
                        <p:nvPr/>
                      </p:nvCxnSpPr>
                      <p:spPr>
                        <a:xfrm flipV="1">
                          <a:off x="2915699" y="2897007"/>
                          <a:ext cx="2183213" cy="727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" name="Straight Arrow Connector 35"/>
                        <p:cNvCxnSpPr/>
                        <p:nvPr/>
                      </p:nvCxnSpPr>
                      <p:spPr>
                        <a:xfrm>
                          <a:off x="1168190" y="2554270"/>
                          <a:ext cx="265107" cy="16214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FF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7" name="Straight Arrow Connector 36"/>
                        <p:cNvCxnSpPr/>
                        <p:nvPr/>
                      </p:nvCxnSpPr>
                      <p:spPr>
                        <a:xfrm>
                          <a:off x="2919827" y="3460398"/>
                          <a:ext cx="757128" cy="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chemeClr val="tx1"/>
                          </a:solidFill>
                          <a:prstDash val="dash"/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38" name="TextBox 37"/>
                        <p:cNvSpPr txBox="1"/>
                        <p:nvPr/>
                      </p:nvSpPr>
                      <p:spPr>
                        <a:xfrm>
                          <a:off x="3050827" y="3406060"/>
                          <a:ext cx="470240" cy="4329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00" b="1" kern="1200" dirty="0" smtClean="0"/>
                            <a:t>SMI</a:t>
                          </a:r>
                          <a:endParaRPr lang="en-US" sz="1000" b="1" kern="1200" dirty="0"/>
                        </a:p>
                      </p:txBody>
                    </p:sp>
                    <p:cxnSp>
                      <p:nvCxnSpPr>
                        <p:cNvPr id="39" name="Straight Arrow Connector 38"/>
                        <p:cNvCxnSpPr/>
                        <p:nvPr/>
                      </p:nvCxnSpPr>
                      <p:spPr>
                        <a:xfrm flipV="1">
                          <a:off x="3728883" y="3441447"/>
                          <a:ext cx="1308544" cy="9999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00"/>
                          </a:solidFill>
                          <a:prstDash val="dash"/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0" name="TextBox 39"/>
                        <p:cNvSpPr txBox="1"/>
                        <p:nvPr/>
                      </p:nvSpPr>
                      <p:spPr>
                        <a:xfrm>
                          <a:off x="3904888" y="3406060"/>
                          <a:ext cx="1038666" cy="4329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00" b="1" kern="1200" dirty="0" smtClean="0">
                              <a:solidFill>
                                <a:srgbClr val="000000"/>
                              </a:solidFill>
                            </a:rPr>
                            <a:t>Acceleration</a:t>
                          </a:r>
                          <a:endParaRPr lang="en-US" sz="1000" b="1" kern="1200" dirty="0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41" name="TextBox 40"/>
                        <p:cNvSpPr txBox="1"/>
                        <p:nvPr/>
                      </p:nvSpPr>
                      <p:spPr>
                        <a:xfrm>
                          <a:off x="7817142" y="2778185"/>
                          <a:ext cx="660121" cy="97404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chemeClr val="bg1"/>
                              </a:solidFill>
                            </a:rPr>
                            <a:t>Proton </a:t>
                          </a:r>
                        </a:p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chemeClr val="bg1"/>
                              </a:solidFill>
                            </a:rPr>
                            <a:t>beam </a:t>
                          </a:r>
                        </a:p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chemeClr val="bg1"/>
                              </a:solidFill>
                            </a:rPr>
                            <a:t>dump</a:t>
                          </a:r>
                          <a:endParaRPr lang="en-US" sz="1000" b="1" kern="1200" dirty="0">
                            <a:solidFill>
                              <a:schemeClr val="bg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42" name="TextBox 41"/>
                        <p:cNvSpPr txBox="1"/>
                        <p:nvPr/>
                      </p:nvSpPr>
                      <p:spPr>
                        <a:xfrm>
                          <a:off x="570513" y="2271326"/>
                          <a:ext cx="560600" cy="4329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000" b="1" kern="1200" dirty="0" smtClean="0">
                              <a:solidFill>
                                <a:srgbClr val="FFFFFF"/>
                              </a:solidFill>
                            </a:rPr>
                            <a:t>Laser</a:t>
                          </a:r>
                          <a:endParaRPr lang="en-US" sz="1000" b="1" kern="1200" dirty="0">
                            <a:solidFill>
                              <a:srgbClr val="FFFFFF"/>
                            </a:solidFill>
                          </a:endParaRPr>
                        </a:p>
                      </p:txBody>
                    </p:sp>
                    <p:sp>
                      <p:nvSpPr>
                        <p:cNvPr id="43" name="TextBox 42"/>
                        <p:cNvSpPr txBox="1"/>
                        <p:nvPr/>
                      </p:nvSpPr>
                      <p:spPr>
                        <a:xfrm>
                          <a:off x="5206645" y="3342587"/>
                          <a:ext cx="934228" cy="97404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000" b="1" kern="1200" dirty="0" err="1" smtClean="0">
                              <a:solidFill>
                                <a:srgbClr val="FF00FF"/>
                              </a:solidFill>
                            </a:rPr>
                            <a:t>OTR</a:t>
                          </a:r>
                          <a:r>
                            <a:rPr lang="en-US" sz="1000" b="1" baseline="-25000" dirty="0" err="1" smtClean="0">
                              <a:solidFill>
                                <a:srgbClr val="FF00FF"/>
                              </a:solidFill>
                            </a:rPr>
                            <a:t>streak</a:t>
                          </a:r>
                          <a:r>
                            <a:rPr lang="en-US" sz="1000" b="1" kern="1200" dirty="0" smtClean="0">
                              <a:solidFill>
                                <a:srgbClr val="FF00FF"/>
                              </a:solidFill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rgbClr val="FF00FF"/>
                              </a:solidFill>
                            </a:rPr>
                            <a:t>Proton </a:t>
                          </a:r>
                        </a:p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rgbClr val="FF00FF"/>
                              </a:solidFill>
                            </a:rPr>
                            <a:t>diagnostics</a:t>
                          </a:r>
                        </a:p>
                      </p:txBody>
                    </p:sp>
                    <p:cxnSp>
                      <p:nvCxnSpPr>
                        <p:cNvPr id="44" name="Straight Arrow Connector 43"/>
                        <p:cNvCxnSpPr/>
                        <p:nvPr/>
                      </p:nvCxnSpPr>
                      <p:spPr>
                        <a:xfrm>
                          <a:off x="5497282" y="3092554"/>
                          <a:ext cx="0" cy="162514"/>
                        </a:xfrm>
                        <a:prstGeom prst="straightConnector1">
                          <a:avLst/>
                        </a:prstGeom>
                        <a:ln w="76200" cmpd="sng">
                          <a:solidFill>
                            <a:srgbClr val="FF00FF"/>
                          </a:solidFill>
                          <a:headEnd type="non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5" name="Straight Arrow Connector 44"/>
                        <p:cNvCxnSpPr/>
                        <p:nvPr/>
                      </p:nvCxnSpPr>
                      <p:spPr>
                        <a:xfrm>
                          <a:off x="5608788" y="3095143"/>
                          <a:ext cx="0" cy="159925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FF00FF"/>
                          </a:solidFill>
                          <a:headEnd type="non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6" name="Rectangle 45"/>
                        <p:cNvSpPr/>
                        <p:nvPr/>
                      </p:nvSpPr>
                      <p:spPr>
                        <a:xfrm>
                          <a:off x="5276878" y="3043968"/>
                          <a:ext cx="396875" cy="281188"/>
                        </a:xfrm>
                        <a:prstGeom prst="rect">
                          <a:avLst/>
                        </a:prstGeom>
                        <a:solidFill>
                          <a:srgbClr val="FF66FF">
                            <a:alpha val="16000"/>
                          </a:srgbClr>
                        </a:solidFill>
                        <a:ln>
                          <a:solidFill>
                            <a:srgbClr val="FF00FF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lvl1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>
                            <a:defRPr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en-US" sz="1200" kern="1200"/>
                        </a:p>
                      </p:txBody>
                    </p:sp>
                    <p:cxnSp>
                      <p:nvCxnSpPr>
                        <p:cNvPr id="47" name="Straight Arrow Connector 46"/>
                        <p:cNvCxnSpPr/>
                        <p:nvPr/>
                      </p:nvCxnSpPr>
                      <p:spPr>
                        <a:xfrm>
                          <a:off x="5354407" y="3092554"/>
                          <a:ext cx="0" cy="162514"/>
                        </a:xfrm>
                        <a:prstGeom prst="straightConnector1">
                          <a:avLst/>
                        </a:prstGeom>
                        <a:ln w="76200" cmpd="sng">
                          <a:solidFill>
                            <a:srgbClr val="FF00FF"/>
                          </a:solidFill>
                          <a:headEnd type="none"/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9" name="Straight Arrow Connector 18"/>
                      <p:cNvCxnSpPr/>
                      <p:nvPr/>
                    </p:nvCxnSpPr>
                    <p:spPr>
                      <a:xfrm>
                        <a:off x="865176" y="2950527"/>
                        <a:ext cx="4196740" cy="0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0000FF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7" name="Rectangle 16"/>
                    <p:cNvSpPr/>
                    <p:nvPr/>
                  </p:nvSpPr>
                  <p:spPr>
                    <a:xfrm flipH="1">
                      <a:off x="1599395" y="2511725"/>
                      <a:ext cx="357186" cy="44643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050" b="1" kern="1200" dirty="0">
                          <a:solidFill>
                            <a:srgbClr val="FF0000"/>
                          </a:solidFill>
                        </a:rPr>
                        <a:t>p</a:t>
                      </a:r>
                      <a:r>
                        <a:rPr lang="en-US" sz="1050" b="1" kern="12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050" b="1" kern="1200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14" name="Rectangle 13"/>
                  <p:cNvSpPr/>
                  <p:nvPr/>
                </p:nvSpPr>
                <p:spPr>
                  <a:xfrm flipH="1">
                    <a:off x="6505274" y="1233564"/>
                    <a:ext cx="45719" cy="32802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D4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kern="1200"/>
                  </a:p>
                </p:txBody>
              </p:sp>
              <p:sp>
                <p:nvSpPr>
                  <p:cNvPr id="15" name="Rectangle 14"/>
                  <p:cNvSpPr/>
                  <p:nvPr/>
                </p:nvSpPr>
                <p:spPr>
                  <a:xfrm flipH="1">
                    <a:off x="4936155" y="1246107"/>
                    <a:ext cx="45719" cy="32802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D4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kern="1200"/>
                  </a:p>
                </p:txBody>
              </p:sp>
            </p:grpSp>
            <p:sp>
              <p:nvSpPr>
                <p:cNvPr id="12" name="Rectangle 11"/>
                <p:cNvSpPr/>
                <p:nvPr/>
              </p:nvSpPr>
              <p:spPr>
                <a:xfrm flipH="1">
                  <a:off x="1777196" y="1071992"/>
                  <a:ext cx="42591" cy="283485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rgbClr val="D4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kern="1200"/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2312269" y="1994721"/>
                <a:ext cx="779490" cy="405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err="1" smtClean="0"/>
                  <a:t>BTV</a:t>
                </a:r>
                <a:r>
                  <a:rPr lang="en-US" sz="1100" baseline="-25000" dirty="0" err="1" smtClean="0"/>
                  <a:t>streak</a:t>
                </a:r>
                <a:endParaRPr lang="en-US" sz="11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036137" y="1170615"/>
                <a:ext cx="485057" cy="405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BTV</a:t>
                </a:r>
                <a:endParaRPr lang="en-US" sz="11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043963" y="1150144"/>
                <a:ext cx="485057" cy="405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BTV</a:t>
                </a:r>
                <a:endParaRPr lang="en-US" sz="1100" dirty="0"/>
              </a:p>
            </p:txBody>
          </p:sp>
        </p:grpSp>
        <p:sp>
          <p:nvSpPr>
            <p:cNvPr id="53" name="Rectangle 52"/>
            <p:cNvSpPr/>
            <p:nvPr/>
          </p:nvSpPr>
          <p:spPr>
            <a:xfrm flipH="1">
              <a:off x="2483799" y="1051879"/>
              <a:ext cx="50691" cy="2951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D4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329402" y="802773"/>
              <a:ext cx="4101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BTV</a:t>
              </a:r>
              <a:endParaRPr lang="en-US" sz="1100" dirty="0"/>
            </a:p>
          </p:txBody>
        </p:sp>
      </p:grpSp>
      <p:sp>
        <p:nvSpPr>
          <p:cNvPr id="48" name="Oval 47"/>
          <p:cNvSpPr/>
          <p:nvPr/>
        </p:nvSpPr>
        <p:spPr>
          <a:xfrm>
            <a:off x="697283" y="1043221"/>
            <a:ext cx="371704" cy="274595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4615203" y="5179382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02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Laser Beam Commissioning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7207" y="6207172"/>
            <a:ext cx="876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aser positioned on proton beam references to within 300 microns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46842" y="1977733"/>
            <a:ext cx="7230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Transversal alignment</a:t>
            </a:r>
            <a:r>
              <a:rPr lang="en-US" dirty="0"/>
              <a:t> of proton and laser beam (spatial overlap)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11286" y="694115"/>
            <a:ext cx="6871649" cy="1185238"/>
            <a:chOff x="611287" y="694115"/>
            <a:chExt cx="6871648" cy="1185238"/>
          </a:xfrm>
        </p:grpSpPr>
        <p:grpSp>
          <p:nvGrpSpPr>
            <p:cNvPr id="7" name="Group 6"/>
            <p:cNvGrpSpPr/>
            <p:nvPr/>
          </p:nvGrpSpPr>
          <p:grpSpPr>
            <a:xfrm>
              <a:off x="611287" y="694115"/>
              <a:ext cx="6871648" cy="1185238"/>
              <a:chOff x="371791" y="665409"/>
              <a:chExt cx="6871648" cy="118523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371791" y="665409"/>
                <a:ext cx="6871648" cy="1185238"/>
                <a:chOff x="387024" y="964688"/>
                <a:chExt cx="8126130" cy="1835629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387024" y="964688"/>
                  <a:ext cx="8126130" cy="1835629"/>
                  <a:chOff x="152008" y="697298"/>
                  <a:chExt cx="5773631" cy="1138516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152008" y="697298"/>
                    <a:ext cx="5773631" cy="1138516"/>
                    <a:chOff x="1261579" y="821794"/>
                    <a:chExt cx="6197706" cy="1317394"/>
                  </a:xfrm>
                </p:grpSpPr>
                <p:grpSp>
                  <p:nvGrpSpPr>
                    <p:cNvPr id="17" name="Group 16"/>
                    <p:cNvGrpSpPr/>
                    <p:nvPr/>
                  </p:nvGrpSpPr>
                  <p:grpSpPr>
                    <a:xfrm>
                      <a:off x="1261579" y="821794"/>
                      <a:ext cx="6197706" cy="1317394"/>
                      <a:chOff x="242762" y="1990428"/>
                      <a:chExt cx="8252560" cy="2083892"/>
                    </a:xfrm>
                  </p:grpSpPr>
                  <p:grpSp>
                    <p:nvGrpSpPr>
                      <p:cNvPr id="20" name="Group 19"/>
                      <p:cNvGrpSpPr/>
                      <p:nvPr/>
                    </p:nvGrpSpPr>
                    <p:grpSpPr>
                      <a:xfrm>
                        <a:off x="242762" y="1990428"/>
                        <a:ext cx="8252560" cy="2083892"/>
                        <a:chOff x="242762" y="1990428"/>
                        <a:chExt cx="8252560" cy="2083892"/>
                      </a:xfrm>
                    </p:grpSpPr>
                    <p:grpSp>
                      <p:nvGrpSpPr>
                        <p:cNvPr id="22" name="Group 21"/>
                        <p:cNvGrpSpPr/>
                        <p:nvPr/>
                      </p:nvGrpSpPr>
                      <p:grpSpPr>
                        <a:xfrm>
                          <a:off x="242762" y="1990428"/>
                          <a:ext cx="8252560" cy="2083892"/>
                          <a:chOff x="236560" y="2232737"/>
                          <a:chExt cx="8252560" cy="2083892"/>
                        </a:xfrm>
                      </p:grpSpPr>
                      <p:cxnSp>
                        <p:nvCxnSpPr>
                          <p:cNvPr id="24" name="Straight Arrow Connector 23"/>
                          <p:cNvCxnSpPr/>
                          <p:nvPr/>
                        </p:nvCxnSpPr>
                        <p:spPr>
                          <a:xfrm flipV="1">
                            <a:off x="236560" y="3155795"/>
                            <a:ext cx="1204907" cy="465506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25" name="Rectangle 24"/>
                          <p:cNvSpPr/>
                          <p:nvPr/>
                        </p:nvSpPr>
                        <p:spPr>
                          <a:xfrm>
                            <a:off x="2929575" y="3002915"/>
                            <a:ext cx="2117827" cy="339672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050" kern="1200" dirty="0"/>
                          </a:p>
                        </p:txBody>
                      </p:sp>
                      <p:cxnSp>
                        <p:nvCxnSpPr>
                          <p:cNvPr id="26" name="Straight Arrow Connector 25"/>
                          <p:cNvCxnSpPr/>
                          <p:nvPr/>
                        </p:nvCxnSpPr>
                        <p:spPr>
                          <a:xfrm>
                            <a:off x="1408584" y="3171671"/>
                            <a:ext cx="1520991" cy="0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7" name="Straight Arrow Connector 26"/>
                          <p:cNvCxnSpPr>
                            <a:stCxn id="25" idx="1"/>
                          </p:cNvCxnSpPr>
                          <p:nvPr/>
                        </p:nvCxnSpPr>
                        <p:spPr>
                          <a:xfrm flipV="1">
                            <a:off x="2929575" y="3157950"/>
                            <a:ext cx="4846806" cy="14801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8" name="Straight Arrow Connector 27"/>
                          <p:cNvCxnSpPr/>
                          <p:nvPr/>
                        </p:nvCxnSpPr>
                        <p:spPr>
                          <a:xfrm>
                            <a:off x="850662" y="2628900"/>
                            <a:ext cx="0" cy="563936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9" name="Straight Arrow Connector 28"/>
                          <p:cNvCxnSpPr/>
                          <p:nvPr/>
                        </p:nvCxnSpPr>
                        <p:spPr>
                          <a:xfrm flipV="1">
                            <a:off x="5037427" y="3192836"/>
                            <a:ext cx="1565681" cy="3294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0" name="Straight Arrow Connector 29"/>
                          <p:cNvCxnSpPr/>
                          <p:nvPr/>
                        </p:nvCxnSpPr>
                        <p:spPr>
                          <a:xfrm>
                            <a:off x="759644" y="3120418"/>
                            <a:ext cx="165100" cy="157753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C3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" name="Straight Arrow Connector 30"/>
                          <p:cNvCxnSpPr/>
                          <p:nvPr/>
                        </p:nvCxnSpPr>
                        <p:spPr>
                          <a:xfrm>
                            <a:off x="6500045" y="3079073"/>
                            <a:ext cx="165100" cy="157753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C3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2" name="Straight Arrow Connector 31"/>
                          <p:cNvCxnSpPr/>
                          <p:nvPr/>
                        </p:nvCxnSpPr>
                        <p:spPr>
                          <a:xfrm>
                            <a:off x="6599814" y="3178009"/>
                            <a:ext cx="0" cy="312793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3" name="Rectangle 32"/>
                          <p:cNvSpPr/>
                          <p:nvPr/>
                        </p:nvSpPr>
                        <p:spPr>
                          <a:xfrm>
                            <a:off x="7790620" y="2750951"/>
                            <a:ext cx="698500" cy="809688"/>
                          </a:xfrm>
                          <a:prstGeom prst="rect">
                            <a:avLst/>
                          </a:prstGeom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050" kern="1200" dirty="0"/>
                          </a:p>
                        </p:txBody>
                      </p:sp>
                      <p:sp>
                        <p:nvSpPr>
                          <p:cNvPr id="34" name="Isosceles Triangle 33"/>
                          <p:cNvSpPr/>
                          <p:nvPr/>
                        </p:nvSpPr>
                        <p:spPr>
                          <a:xfrm>
                            <a:off x="1274779" y="2837713"/>
                            <a:ext cx="219679" cy="667916"/>
                          </a:xfrm>
                          <a:prstGeom prst="triangle">
                            <a:avLst/>
                          </a:prstGeom>
                          <a:solidFill>
                            <a:schemeClr val="accent1">
                              <a:tint val="100000"/>
                              <a:shade val="100000"/>
                              <a:satMod val="130000"/>
                              <a:alpha val="49000"/>
                            </a:schemeClr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200" kern="1200"/>
                          </a:p>
                        </p:txBody>
                      </p:sp>
                      <p:sp>
                        <p:nvSpPr>
                          <p:cNvPr id="35" name="Rectangle 34"/>
                          <p:cNvSpPr/>
                          <p:nvPr/>
                        </p:nvSpPr>
                        <p:spPr>
                          <a:xfrm>
                            <a:off x="535543" y="2232737"/>
                            <a:ext cx="630238" cy="404810"/>
                          </a:xfrm>
                          <a:prstGeom prst="rect">
                            <a:avLst/>
                          </a:prstGeom>
                          <a:solidFill>
                            <a:srgbClr val="0000FF"/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050" kern="1200" dirty="0"/>
                          </a:p>
                        </p:txBody>
                      </p:sp>
                      <p:sp>
                        <p:nvSpPr>
                          <p:cNvPr id="36" name="TextBox 35"/>
                          <p:cNvSpPr txBox="1"/>
                          <p:nvPr/>
                        </p:nvSpPr>
                        <p:spPr>
                          <a:xfrm>
                            <a:off x="6297575" y="3409881"/>
                            <a:ext cx="594998" cy="70347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>
                                <a:solidFill>
                                  <a:srgbClr val="0000FF"/>
                                </a:solidFill>
                              </a:rPr>
                              <a:t>Laser </a:t>
                            </a:r>
                          </a:p>
                          <a:p>
                            <a:r>
                              <a:rPr lang="en-US" sz="1000" b="1" kern="1200" dirty="0" smtClean="0">
                                <a:solidFill>
                                  <a:srgbClr val="0000FF"/>
                                </a:solidFill>
                              </a:rPr>
                              <a:t>dump</a:t>
                            </a:r>
                            <a:endParaRPr lang="en-US" sz="1000" b="1" kern="1200" dirty="0">
                              <a:solidFill>
                                <a:srgbClr val="0000FF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7" name="TextBox 36"/>
                          <p:cNvSpPr txBox="1"/>
                          <p:nvPr/>
                        </p:nvSpPr>
                        <p:spPr>
                          <a:xfrm>
                            <a:off x="257142" y="3446452"/>
                            <a:ext cx="747260" cy="73053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050" b="1" kern="1200" dirty="0" smtClean="0">
                                <a:solidFill>
                                  <a:srgbClr val="FF0000"/>
                                </a:solidFill>
                              </a:rPr>
                              <a:t>SPS</a:t>
                            </a:r>
                          </a:p>
                          <a:p>
                            <a:pPr algn="ctr"/>
                            <a:r>
                              <a:rPr lang="en-US" sz="1050" b="1" kern="1200" dirty="0" smtClean="0">
                                <a:solidFill>
                                  <a:srgbClr val="FF0000"/>
                                </a:solidFill>
                              </a:rPr>
                              <a:t>protons</a:t>
                            </a:r>
                            <a:endParaRPr lang="en-US" sz="1050" b="1" kern="1200" dirty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8" name="TextBox 37"/>
                          <p:cNvSpPr txBox="1"/>
                          <p:nvPr/>
                        </p:nvSpPr>
                        <p:spPr>
                          <a:xfrm>
                            <a:off x="3072473" y="2461835"/>
                            <a:ext cx="1280482" cy="44643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50" kern="1200" dirty="0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</a:rPr>
                              <a:t>10m plasma cell</a:t>
                            </a:r>
                            <a:endParaRPr lang="en-US" sz="1050" kern="12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endParaRPr>
                          </a:p>
                        </p:txBody>
                      </p:sp>
                      <p:cxnSp>
                        <p:nvCxnSpPr>
                          <p:cNvPr id="39" name="Straight Arrow Connector 38"/>
                          <p:cNvCxnSpPr/>
                          <p:nvPr/>
                        </p:nvCxnSpPr>
                        <p:spPr>
                          <a:xfrm flipV="1">
                            <a:off x="2915699" y="2897007"/>
                            <a:ext cx="2183213" cy="7274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0" name="Straight Arrow Connector 39"/>
                          <p:cNvCxnSpPr/>
                          <p:nvPr/>
                        </p:nvCxnSpPr>
                        <p:spPr>
                          <a:xfrm>
                            <a:off x="1168190" y="2554270"/>
                            <a:ext cx="265107" cy="16214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1" name="Straight Arrow Connector 40"/>
                          <p:cNvCxnSpPr/>
                          <p:nvPr/>
                        </p:nvCxnSpPr>
                        <p:spPr>
                          <a:xfrm>
                            <a:off x="2919827" y="3460398"/>
                            <a:ext cx="757128" cy="0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1"/>
                            </a:solidFill>
                            <a:prstDash val="dash"/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2" name="TextBox 41"/>
                          <p:cNvSpPr txBox="1"/>
                          <p:nvPr/>
                        </p:nvSpPr>
                        <p:spPr>
                          <a:xfrm>
                            <a:off x="3050827" y="3406060"/>
                            <a:ext cx="470240" cy="43290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/>
                              <a:t>SMI</a:t>
                            </a:r>
                            <a:endParaRPr lang="en-US" sz="1000" b="1" kern="1200" dirty="0"/>
                          </a:p>
                        </p:txBody>
                      </p:sp>
                      <p:cxnSp>
                        <p:nvCxnSpPr>
                          <p:cNvPr id="43" name="Straight Arrow Connector 42"/>
                          <p:cNvCxnSpPr/>
                          <p:nvPr/>
                        </p:nvCxnSpPr>
                        <p:spPr>
                          <a:xfrm flipV="1">
                            <a:off x="3728883" y="3441447"/>
                            <a:ext cx="1308544" cy="9999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00"/>
                            </a:solidFill>
                            <a:prstDash val="dash"/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4" name="TextBox 43"/>
                          <p:cNvSpPr txBox="1"/>
                          <p:nvPr/>
                        </p:nvSpPr>
                        <p:spPr>
                          <a:xfrm>
                            <a:off x="3904888" y="3406060"/>
                            <a:ext cx="1038666" cy="43290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>
                                <a:solidFill>
                                  <a:srgbClr val="000000"/>
                                </a:solidFill>
                              </a:rPr>
                              <a:t>Acceleration</a:t>
                            </a:r>
                            <a:endParaRPr lang="en-US" sz="1000" b="1" kern="1200" dirty="0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45" name="TextBox 44"/>
                          <p:cNvSpPr txBox="1"/>
                          <p:nvPr/>
                        </p:nvSpPr>
                        <p:spPr>
                          <a:xfrm>
                            <a:off x="7836100" y="2778185"/>
                            <a:ext cx="622205" cy="89287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900" b="1" kern="1200" dirty="0" smtClean="0">
                                <a:solidFill>
                                  <a:schemeClr val="bg1"/>
                                </a:solidFill>
                              </a:rPr>
                              <a:t>Proton </a:t>
                            </a:r>
                          </a:p>
                          <a:p>
                            <a:pPr algn="ctr"/>
                            <a:r>
                              <a:rPr lang="en-US" sz="900" b="1" kern="1200" dirty="0" smtClean="0">
                                <a:solidFill>
                                  <a:schemeClr val="bg1"/>
                                </a:solidFill>
                              </a:rPr>
                              <a:t>beam </a:t>
                            </a:r>
                          </a:p>
                          <a:p>
                            <a:pPr algn="ctr"/>
                            <a:r>
                              <a:rPr lang="en-US" sz="900" b="1" kern="1200" dirty="0" smtClean="0">
                                <a:solidFill>
                                  <a:schemeClr val="bg1"/>
                                </a:solidFill>
                              </a:rPr>
                              <a:t>dump</a:t>
                            </a:r>
                            <a:endParaRPr lang="en-US" sz="900" b="1" kern="1200" dirty="0">
                              <a:solidFill>
                                <a:schemeClr val="bg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46" name="TextBox 45"/>
                          <p:cNvSpPr txBox="1"/>
                          <p:nvPr/>
                        </p:nvSpPr>
                        <p:spPr>
                          <a:xfrm>
                            <a:off x="570513" y="2271326"/>
                            <a:ext cx="560600" cy="43290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>
                                <a:solidFill>
                                  <a:srgbClr val="FFFFFF"/>
                                </a:solidFill>
                              </a:rPr>
                              <a:t>Laser</a:t>
                            </a:r>
                            <a:endParaRPr lang="en-US" sz="1000" b="1" kern="1200" dirty="0">
                              <a:solidFill>
                                <a:srgbClr val="FFFFFF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47" name="TextBox 46"/>
                          <p:cNvSpPr txBox="1"/>
                          <p:nvPr/>
                        </p:nvSpPr>
                        <p:spPr>
                          <a:xfrm>
                            <a:off x="5206646" y="3342587"/>
                            <a:ext cx="934227" cy="97404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000" b="1" kern="1200" dirty="0" err="1" smtClean="0">
                                <a:solidFill>
                                  <a:srgbClr val="FF00FF"/>
                                </a:solidFill>
                              </a:rPr>
                              <a:t>OTR</a:t>
                            </a:r>
                            <a:r>
                              <a:rPr lang="en-US" sz="1000" b="1" baseline="-25000" dirty="0" err="1" smtClean="0">
                                <a:solidFill>
                                  <a:srgbClr val="FF00FF"/>
                                </a:solidFill>
                              </a:rPr>
                              <a:t>streak</a:t>
                            </a:r>
                            <a:r>
                              <a:rPr lang="en-US" sz="1000" b="1" kern="1200" dirty="0" smtClean="0">
                                <a:solidFill>
                                  <a:srgbClr val="FF00FF"/>
                                </a:solidFill>
                              </a:rPr>
                              <a:t> </a:t>
                            </a:r>
                          </a:p>
                          <a:p>
                            <a:pPr algn="ctr"/>
                            <a:r>
                              <a:rPr lang="en-US" sz="1000" b="1" kern="1200" dirty="0" smtClean="0">
                                <a:solidFill>
                                  <a:srgbClr val="FF00FF"/>
                                </a:solidFill>
                              </a:rPr>
                              <a:t>Proton </a:t>
                            </a:r>
                          </a:p>
                          <a:p>
                            <a:pPr algn="ctr"/>
                            <a:r>
                              <a:rPr lang="en-US" sz="1000" b="1" kern="1200" dirty="0" smtClean="0">
                                <a:solidFill>
                                  <a:srgbClr val="FF00FF"/>
                                </a:solidFill>
                              </a:rPr>
                              <a:t>diagnostics</a:t>
                            </a:r>
                          </a:p>
                        </p:txBody>
                      </p:sp>
                      <p:cxnSp>
                        <p:nvCxnSpPr>
                          <p:cNvPr id="48" name="Straight Arrow Connector 47"/>
                          <p:cNvCxnSpPr/>
                          <p:nvPr/>
                        </p:nvCxnSpPr>
                        <p:spPr>
                          <a:xfrm>
                            <a:off x="5497282" y="3092554"/>
                            <a:ext cx="0" cy="162514"/>
                          </a:xfrm>
                          <a:prstGeom prst="straightConnector1">
                            <a:avLst/>
                          </a:prstGeom>
                          <a:ln w="76200" cmpd="sng">
                            <a:solidFill>
                              <a:srgbClr val="FF00FF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9" name="Straight Arrow Connector 48"/>
                          <p:cNvCxnSpPr/>
                          <p:nvPr/>
                        </p:nvCxnSpPr>
                        <p:spPr>
                          <a:xfrm>
                            <a:off x="5608788" y="3095143"/>
                            <a:ext cx="0" cy="159925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FF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50" name="Rectangle 49"/>
                          <p:cNvSpPr/>
                          <p:nvPr/>
                        </p:nvSpPr>
                        <p:spPr>
                          <a:xfrm>
                            <a:off x="5276878" y="3043968"/>
                            <a:ext cx="396875" cy="281188"/>
                          </a:xfrm>
                          <a:prstGeom prst="rect">
                            <a:avLst/>
                          </a:prstGeom>
                          <a:solidFill>
                            <a:srgbClr val="FF66FF">
                              <a:alpha val="16000"/>
                            </a:srgbClr>
                          </a:solidFill>
                          <a:ln>
                            <a:solidFill>
                              <a:srgbClr val="FF00FF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200" kern="1200"/>
                          </a:p>
                        </p:txBody>
                      </p:sp>
                      <p:cxnSp>
                        <p:nvCxnSpPr>
                          <p:cNvPr id="51" name="Straight Arrow Connector 50"/>
                          <p:cNvCxnSpPr/>
                          <p:nvPr/>
                        </p:nvCxnSpPr>
                        <p:spPr>
                          <a:xfrm>
                            <a:off x="5354407" y="3092554"/>
                            <a:ext cx="0" cy="162514"/>
                          </a:xfrm>
                          <a:prstGeom prst="straightConnector1">
                            <a:avLst/>
                          </a:prstGeom>
                          <a:ln w="76200" cmpd="sng">
                            <a:solidFill>
                              <a:srgbClr val="FF00FF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23" name="Straight Arrow Connector 22"/>
                        <p:cNvCxnSpPr/>
                        <p:nvPr/>
                      </p:nvCxnSpPr>
                      <p:spPr>
                        <a:xfrm>
                          <a:off x="865176" y="2950527"/>
                          <a:ext cx="4196740" cy="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FF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1" name="Rectangle 20"/>
                      <p:cNvSpPr/>
                      <p:nvPr/>
                    </p:nvSpPr>
                    <p:spPr>
                      <a:xfrm flipH="1">
                        <a:off x="1599395" y="2511725"/>
                        <a:ext cx="357186" cy="446437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sz="1050" b="1" kern="1200" dirty="0">
                            <a:solidFill>
                              <a:srgbClr val="FF0000"/>
                            </a:solidFill>
                          </a:rPr>
                          <a:t>p</a:t>
                        </a:r>
                        <a:r>
                          <a:rPr lang="en-US" sz="1050" b="1" kern="1200" dirty="0" smtClean="0">
                            <a:solidFill>
                              <a:srgbClr val="FF0000"/>
                            </a:solidFill>
                          </a:rPr>
                          <a:t> </a:t>
                        </a:r>
                        <a:endParaRPr lang="en-US" sz="1050" b="1" kern="12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8" name="Rectangle 17"/>
                    <p:cNvSpPr/>
                    <p:nvPr/>
                  </p:nvSpPr>
                  <p:spPr>
                    <a:xfrm flipH="1">
                      <a:off x="6505274" y="1233564"/>
                      <a:ext cx="45719" cy="328025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>
                      <a:solidFill>
                        <a:srgbClr val="D4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kern="1200"/>
                    </a:p>
                  </p:txBody>
                </p:sp>
                <p:sp>
                  <p:nvSpPr>
                    <p:cNvPr id="19" name="Rectangle 18"/>
                    <p:cNvSpPr/>
                    <p:nvPr/>
                  </p:nvSpPr>
                  <p:spPr>
                    <a:xfrm flipH="1">
                      <a:off x="4936155" y="1246107"/>
                      <a:ext cx="45719" cy="328025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>
                      <a:solidFill>
                        <a:srgbClr val="D4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kern="1200"/>
                    </a:p>
                  </p:txBody>
                </p:sp>
              </p:grpSp>
              <p:sp>
                <p:nvSpPr>
                  <p:cNvPr id="16" name="Rectangle 15"/>
                  <p:cNvSpPr/>
                  <p:nvPr/>
                </p:nvSpPr>
                <p:spPr>
                  <a:xfrm flipH="1">
                    <a:off x="1777196" y="1071992"/>
                    <a:ext cx="42591" cy="28348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D4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kern="1200"/>
                  </a:p>
                </p:txBody>
              </p:sp>
            </p:grpSp>
            <p:sp>
              <p:nvSpPr>
                <p:cNvPr id="12" name="TextBox 11"/>
                <p:cNvSpPr txBox="1"/>
                <p:nvPr/>
              </p:nvSpPr>
              <p:spPr>
                <a:xfrm>
                  <a:off x="2312268" y="1994721"/>
                  <a:ext cx="779490" cy="4051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 smtClean="0"/>
                    <a:t>BTV</a:t>
                  </a:r>
                  <a:r>
                    <a:rPr lang="en-US" sz="1100" baseline="-25000" dirty="0" err="1" smtClean="0"/>
                    <a:t>streak</a:t>
                  </a:r>
                  <a:endParaRPr lang="en-US" sz="1100" dirty="0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036139" y="1170615"/>
                  <a:ext cx="485057" cy="4051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BTV</a:t>
                  </a:r>
                  <a:endParaRPr lang="en-US" sz="1100" dirty="0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7043964" y="1150144"/>
                  <a:ext cx="485057" cy="4051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BTV</a:t>
                  </a:r>
                  <a:endParaRPr lang="en-US" sz="1100" dirty="0"/>
                </a:p>
              </p:txBody>
            </p:sp>
          </p:grpSp>
          <p:sp>
            <p:nvSpPr>
              <p:cNvPr id="9" name="Rectangle 8"/>
              <p:cNvSpPr/>
              <p:nvPr/>
            </p:nvSpPr>
            <p:spPr>
              <a:xfrm flipH="1">
                <a:off x="2483799" y="1051879"/>
                <a:ext cx="50691" cy="29511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D4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kern="120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329402" y="802773"/>
                <a:ext cx="4101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BTV</a:t>
                </a:r>
                <a:endParaRPr lang="en-US" sz="1100" dirty="0"/>
              </a:p>
            </p:txBody>
          </p:sp>
        </p:grpSp>
        <p:sp>
          <p:nvSpPr>
            <p:cNvPr id="52" name="Oval 51"/>
            <p:cNvSpPr/>
            <p:nvPr/>
          </p:nvSpPr>
          <p:spPr>
            <a:xfrm>
              <a:off x="2674049" y="999153"/>
              <a:ext cx="168073" cy="513023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4621631" y="1008691"/>
              <a:ext cx="168073" cy="513023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317" y="2361177"/>
            <a:ext cx="7760752" cy="3661330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11775" y="2977444"/>
            <a:ext cx="907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p-beam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68931" y="4783667"/>
            <a:ext cx="63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aser</a:t>
            </a:r>
            <a:endParaRPr lang="en-US" dirty="0"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580453" y="1883875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141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3092"/>
          </a:xfrm>
        </p:spPr>
        <p:txBody>
          <a:bodyPr/>
          <a:lstStyle/>
          <a:p>
            <a:r>
              <a:rPr lang="en-US" dirty="0" smtClean="0"/>
              <a:t>Result Proton and Laser Beam Synchronization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192600" y="3220495"/>
            <a:ext cx="4705798" cy="3319423"/>
            <a:chOff x="164244" y="1020232"/>
            <a:chExt cx="6947756" cy="5306676"/>
          </a:xfrm>
        </p:grpSpPr>
        <p:pic>
          <p:nvPicPr>
            <p:cNvPr id="14" name="Picture 13" descr="PastedGraphic-5.tif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262" y="1020232"/>
              <a:ext cx="6405738" cy="528343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933224" y="3780557"/>
              <a:ext cx="935788" cy="590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laser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34327" y="4896556"/>
              <a:ext cx="2084346" cy="590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p</a:t>
              </a:r>
              <a:r>
                <a:rPr lang="en-US" dirty="0" smtClean="0">
                  <a:solidFill>
                    <a:srgbClr val="FF0000"/>
                  </a:solidFill>
                </a:rPr>
                <a:t>roton beam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2723444" y="3966444"/>
              <a:ext cx="1284112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4572023" y="4713112"/>
              <a:ext cx="78315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08000" y="1862667"/>
              <a:ext cx="56444" cy="444100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rot="5400000">
              <a:off x="-18573" y="5598800"/>
              <a:ext cx="910925" cy="545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1 ns</a:t>
              </a:r>
              <a:endParaRPr lang="en-US" b="1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60241" y="876992"/>
            <a:ext cx="6871649" cy="1185238"/>
            <a:chOff x="611287" y="694115"/>
            <a:chExt cx="6871648" cy="1185238"/>
          </a:xfrm>
        </p:grpSpPr>
        <p:grpSp>
          <p:nvGrpSpPr>
            <p:cNvPr id="29" name="Group 28"/>
            <p:cNvGrpSpPr/>
            <p:nvPr/>
          </p:nvGrpSpPr>
          <p:grpSpPr>
            <a:xfrm>
              <a:off x="611287" y="694115"/>
              <a:ext cx="6871648" cy="1185238"/>
              <a:chOff x="371791" y="665409"/>
              <a:chExt cx="6871648" cy="1185238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371791" y="665409"/>
                <a:ext cx="6871648" cy="1185238"/>
                <a:chOff x="387024" y="964688"/>
                <a:chExt cx="8126130" cy="1835629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387024" y="964688"/>
                  <a:ext cx="8126130" cy="1835629"/>
                  <a:chOff x="152008" y="697298"/>
                  <a:chExt cx="5773631" cy="1138516"/>
                </a:xfrm>
              </p:grpSpPr>
              <p:grpSp>
                <p:nvGrpSpPr>
                  <p:cNvPr id="39" name="Group 38"/>
                  <p:cNvGrpSpPr/>
                  <p:nvPr/>
                </p:nvGrpSpPr>
                <p:grpSpPr>
                  <a:xfrm>
                    <a:off x="152008" y="697298"/>
                    <a:ext cx="5773631" cy="1138516"/>
                    <a:chOff x="1261579" y="821794"/>
                    <a:chExt cx="6197706" cy="1317394"/>
                  </a:xfrm>
                </p:grpSpPr>
                <p:grpSp>
                  <p:nvGrpSpPr>
                    <p:cNvPr id="41" name="Group 40"/>
                    <p:cNvGrpSpPr/>
                    <p:nvPr/>
                  </p:nvGrpSpPr>
                  <p:grpSpPr>
                    <a:xfrm>
                      <a:off x="1261579" y="821794"/>
                      <a:ext cx="6197706" cy="1317394"/>
                      <a:chOff x="242762" y="1990428"/>
                      <a:chExt cx="8252560" cy="2083892"/>
                    </a:xfrm>
                  </p:grpSpPr>
                  <p:grpSp>
                    <p:nvGrpSpPr>
                      <p:cNvPr id="44" name="Group 43"/>
                      <p:cNvGrpSpPr/>
                      <p:nvPr/>
                    </p:nvGrpSpPr>
                    <p:grpSpPr>
                      <a:xfrm>
                        <a:off x="242762" y="1990428"/>
                        <a:ext cx="8252560" cy="2083892"/>
                        <a:chOff x="242762" y="1990428"/>
                        <a:chExt cx="8252560" cy="2083892"/>
                      </a:xfrm>
                    </p:grpSpPr>
                    <p:grpSp>
                      <p:nvGrpSpPr>
                        <p:cNvPr id="46" name="Group 45"/>
                        <p:cNvGrpSpPr/>
                        <p:nvPr/>
                      </p:nvGrpSpPr>
                      <p:grpSpPr>
                        <a:xfrm>
                          <a:off x="242762" y="1990428"/>
                          <a:ext cx="8252560" cy="2083892"/>
                          <a:chOff x="236560" y="2232737"/>
                          <a:chExt cx="8252560" cy="2083892"/>
                        </a:xfrm>
                      </p:grpSpPr>
                      <p:cxnSp>
                        <p:nvCxnSpPr>
                          <p:cNvPr id="48" name="Straight Arrow Connector 47"/>
                          <p:cNvCxnSpPr/>
                          <p:nvPr/>
                        </p:nvCxnSpPr>
                        <p:spPr>
                          <a:xfrm flipV="1">
                            <a:off x="236560" y="3155795"/>
                            <a:ext cx="1204907" cy="465506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9" name="Rectangle 48"/>
                          <p:cNvSpPr/>
                          <p:nvPr/>
                        </p:nvSpPr>
                        <p:spPr>
                          <a:xfrm>
                            <a:off x="2929575" y="3002915"/>
                            <a:ext cx="2117827" cy="339672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050" kern="1200" dirty="0"/>
                          </a:p>
                        </p:txBody>
                      </p:sp>
                      <p:cxnSp>
                        <p:nvCxnSpPr>
                          <p:cNvPr id="50" name="Straight Arrow Connector 49"/>
                          <p:cNvCxnSpPr/>
                          <p:nvPr/>
                        </p:nvCxnSpPr>
                        <p:spPr>
                          <a:xfrm>
                            <a:off x="1408584" y="3171671"/>
                            <a:ext cx="1520991" cy="0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1" name="Straight Arrow Connector 50"/>
                          <p:cNvCxnSpPr>
                            <a:stCxn id="49" idx="1"/>
                          </p:cNvCxnSpPr>
                          <p:nvPr/>
                        </p:nvCxnSpPr>
                        <p:spPr>
                          <a:xfrm flipV="1">
                            <a:off x="2929575" y="3157950"/>
                            <a:ext cx="4846806" cy="14801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2" name="Straight Arrow Connector 51"/>
                          <p:cNvCxnSpPr/>
                          <p:nvPr/>
                        </p:nvCxnSpPr>
                        <p:spPr>
                          <a:xfrm>
                            <a:off x="850662" y="2628900"/>
                            <a:ext cx="0" cy="563936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Arrow Connector 52"/>
                          <p:cNvCxnSpPr/>
                          <p:nvPr/>
                        </p:nvCxnSpPr>
                        <p:spPr>
                          <a:xfrm flipV="1">
                            <a:off x="5037427" y="3192836"/>
                            <a:ext cx="1565681" cy="3294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4" name="Straight Arrow Connector 53"/>
                          <p:cNvCxnSpPr/>
                          <p:nvPr/>
                        </p:nvCxnSpPr>
                        <p:spPr>
                          <a:xfrm>
                            <a:off x="759644" y="3120418"/>
                            <a:ext cx="165100" cy="157753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C3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5" name="Straight Arrow Connector 54"/>
                          <p:cNvCxnSpPr/>
                          <p:nvPr/>
                        </p:nvCxnSpPr>
                        <p:spPr>
                          <a:xfrm>
                            <a:off x="6500045" y="3079073"/>
                            <a:ext cx="165100" cy="157753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C3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6" name="Straight Arrow Connector 55"/>
                          <p:cNvCxnSpPr/>
                          <p:nvPr/>
                        </p:nvCxnSpPr>
                        <p:spPr>
                          <a:xfrm>
                            <a:off x="6599814" y="3178009"/>
                            <a:ext cx="0" cy="312793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57" name="Rectangle 56"/>
                          <p:cNvSpPr/>
                          <p:nvPr/>
                        </p:nvSpPr>
                        <p:spPr>
                          <a:xfrm>
                            <a:off x="7790620" y="2750951"/>
                            <a:ext cx="698500" cy="809688"/>
                          </a:xfrm>
                          <a:prstGeom prst="rect">
                            <a:avLst/>
                          </a:prstGeom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050" kern="1200" dirty="0"/>
                          </a:p>
                        </p:txBody>
                      </p:sp>
                      <p:sp>
                        <p:nvSpPr>
                          <p:cNvPr id="58" name="Isosceles Triangle 57"/>
                          <p:cNvSpPr/>
                          <p:nvPr/>
                        </p:nvSpPr>
                        <p:spPr>
                          <a:xfrm>
                            <a:off x="1274779" y="2837713"/>
                            <a:ext cx="219679" cy="667916"/>
                          </a:xfrm>
                          <a:prstGeom prst="triangle">
                            <a:avLst/>
                          </a:prstGeom>
                          <a:solidFill>
                            <a:schemeClr val="accent1">
                              <a:tint val="100000"/>
                              <a:shade val="100000"/>
                              <a:satMod val="130000"/>
                              <a:alpha val="49000"/>
                            </a:schemeClr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200" kern="1200"/>
                          </a:p>
                        </p:txBody>
                      </p:sp>
                      <p:sp>
                        <p:nvSpPr>
                          <p:cNvPr id="59" name="Rectangle 58"/>
                          <p:cNvSpPr/>
                          <p:nvPr/>
                        </p:nvSpPr>
                        <p:spPr>
                          <a:xfrm>
                            <a:off x="535543" y="2232737"/>
                            <a:ext cx="630238" cy="404810"/>
                          </a:xfrm>
                          <a:prstGeom prst="rect">
                            <a:avLst/>
                          </a:prstGeom>
                          <a:solidFill>
                            <a:srgbClr val="0000FF"/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050" kern="1200" dirty="0"/>
                          </a:p>
                        </p:txBody>
                      </p:sp>
                      <p:sp>
                        <p:nvSpPr>
                          <p:cNvPr id="60" name="TextBox 59"/>
                          <p:cNvSpPr txBox="1"/>
                          <p:nvPr/>
                        </p:nvSpPr>
                        <p:spPr>
                          <a:xfrm>
                            <a:off x="6297575" y="3409881"/>
                            <a:ext cx="594998" cy="70347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>
                                <a:solidFill>
                                  <a:srgbClr val="0000FF"/>
                                </a:solidFill>
                              </a:rPr>
                              <a:t>Laser </a:t>
                            </a:r>
                          </a:p>
                          <a:p>
                            <a:r>
                              <a:rPr lang="en-US" sz="1000" b="1" kern="1200" dirty="0" smtClean="0">
                                <a:solidFill>
                                  <a:srgbClr val="0000FF"/>
                                </a:solidFill>
                              </a:rPr>
                              <a:t>dump</a:t>
                            </a:r>
                            <a:endParaRPr lang="en-US" sz="1000" b="1" kern="1200" dirty="0">
                              <a:solidFill>
                                <a:srgbClr val="0000FF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1" name="TextBox 60"/>
                          <p:cNvSpPr txBox="1"/>
                          <p:nvPr/>
                        </p:nvSpPr>
                        <p:spPr>
                          <a:xfrm>
                            <a:off x="257142" y="3446452"/>
                            <a:ext cx="747260" cy="73053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050" b="1" kern="1200" dirty="0" smtClean="0">
                                <a:solidFill>
                                  <a:srgbClr val="FF0000"/>
                                </a:solidFill>
                              </a:rPr>
                              <a:t>SPS</a:t>
                            </a:r>
                          </a:p>
                          <a:p>
                            <a:pPr algn="ctr"/>
                            <a:r>
                              <a:rPr lang="en-US" sz="1050" b="1" kern="1200" dirty="0" smtClean="0">
                                <a:solidFill>
                                  <a:srgbClr val="FF0000"/>
                                </a:solidFill>
                              </a:rPr>
                              <a:t>protons</a:t>
                            </a:r>
                            <a:endParaRPr lang="en-US" sz="1050" b="1" kern="1200" dirty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2" name="TextBox 61"/>
                          <p:cNvSpPr txBox="1"/>
                          <p:nvPr/>
                        </p:nvSpPr>
                        <p:spPr>
                          <a:xfrm>
                            <a:off x="3072473" y="2461835"/>
                            <a:ext cx="1280482" cy="44643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50" kern="1200" dirty="0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</a:rPr>
                              <a:t>10m plasma cell</a:t>
                            </a:r>
                            <a:endParaRPr lang="en-US" sz="1050" kern="12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endParaRPr>
                          </a:p>
                        </p:txBody>
                      </p:sp>
                      <p:cxnSp>
                        <p:nvCxnSpPr>
                          <p:cNvPr id="63" name="Straight Arrow Connector 62"/>
                          <p:cNvCxnSpPr/>
                          <p:nvPr/>
                        </p:nvCxnSpPr>
                        <p:spPr>
                          <a:xfrm flipV="1">
                            <a:off x="2915699" y="2897007"/>
                            <a:ext cx="2183213" cy="7274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4" name="Straight Arrow Connector 63"/>
                          <p:cNvCxnSpPr/>
                          <p:nvPr/>
                        </p:nvCxnSpPr>
                        <p:spPr>
                          <a:xfrm>
                            <a:off x="1168190" y="2554270"/>
                            <a:ext cx="265107" cy="16214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5" name="Straight Arrow Connector 64"/>
                          <p:cNvCxnSpPr/>
                          <p:nvPr/>
                        </p:nvCxnSpPr>
                        <p:spPr>
                          <a:xfrm>
                            <a:off x="2919827" y="3460398"/>
                            <a:ext cx="757128" cy="0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1"/>
                            </a:solidFill>
                            <a:prstDash val="dash"/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66" name="TextBox 65"/>
                          <p:cNvSpPr txBox="1"/>
                          <p:nvPr/>
                        </p:nvSpPr>
                        <p:spPr>
                          <a:xfrm>
                            <a:off x="3050827" y="3406060"/>
                            <a:ext cx="470240" cy="43290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/>
                              <a:t>SMI</a:t>
                            </a:r>
                            <a:endParaRPr lang="en-US" sz="1000" b="1" kern="1200" dirty="0"/>
                          </a:p>
                        </p:txBody>
                      </p:sp>
                      <p:cxnSp>
                        <p:nvCxnSpPr>
                          <p:cNvPr id="67" name="Straight Arrow Connector 66"/>
                          <p:cNvCxnSpPr/>
                          <p:nvPr/>
                        </p:nvCxnSpPr>
                        <p:spPr>
                          <a:xfrm flipV="1">
                            <a:off x="3728883" y="3441447"/>
                            <a:ext cx="1308544" cy="9999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00"/>
                            </a:solidFill>
                            <a:prstDash val="dash"/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68" name="TextBox 67"/>
                          <p:cNvSpPr txBox="1"/>
                          <p:nvPr/>
                        </p:nvSpPr>
                        <p:spPr>
                          <a:xfrm>
                            <a:off x="3904888" y="3406060"/>
                            <a:ext cx="1038666" cy="43290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>
                                <a:solidFill>
                                  <a:srgbClr val="000000"/>
                                </a:solidFill>
                              </a:rPr>
                              <a:t>Acceleration</a:t>
                            </a:r>
                            <a:endParaRPr lang="en-US" sz="1000" b="1" kern="1200" dirty="0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9" name="TextBox 68"/>
                          <p:cNvSpPr txBox="1"/>
                          <p:nvPr/>
                        </p:nvSpPr>
                        <p:spPr>
                          <a:xfrm>
                            <a:off x="7836100" y="2778185"/>
                            <a:ext cx="622205" cy="89287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900" b="1" kern="1200" dirty="0" smtClean="0">
                                <a:solidFill>
                                  <a:schemeClr val="bg1"/>
                                </a:solidFill>
                              </a:rPr>
                              <a:t>Proton </a:t>
                            </a:r>
                          </a:p>
                          <a:p>
                            <a:pPr algn="ctr"/>
                            <a:r>
                              <a:rPr lang="en-US" sz="900" b="1" kern="1200" dirty="0" smtClean="0">
                                <a:solidFill>
                                  <a:schemeClr val="bg1"/>
                                </a:solidFill>
                              </a:rPr>
                              <a:t>beam </a:t>
                            </a:r>
                          </a:p>
                          <a:p>
                            <a:pPr algn="ctr"/>
                            <a:r>
                              <a:rPr lang="en-US" sz="900" b="1" kern="1200" dirty="0" smtClean="0">
                                <a:solidFill>
                                  <a:schemeClr val="bg1"/>
                                </a:solidFill>
                              </a:rPr>
                              <a:t>dump</a:t>
                            </a:r>
                            <a:endParaRPr lang="en-US" sz="900" b="1" kern="1200" dirty="0">
                              <a:solidFill>
                                <a:schemeClr val="bg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70" name="TextBox 69"/>
                          <p:cNvSpPr txBox="1"/>
                          <p:nvPr/>
                        </p:nvSpPr>
                        <p:spPr>
                          <a:xfrm>
                            <a:off x="570513" y="2271326"/>
                            <a:ext cx="560600" cy="43290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>
                                <a:solidFill>
                                  <a:srgbClr val="FFFFFF"/>
                                </a:solidFill>
                              </a:rPr>
                              <a:t>Laser</a:t>
                            </a:r>
                            <a:endParaRPr lang="en-US" sz="1000" b="1" kern="1200" dirty="0">
                              <a:solidFill>
                                <a:srgbClr val="FFFFFF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71" name="TextBox 70"/>
                          <p:cNvSpPr txBox="1"/>
                          <p:nvPr/>
                        </p:nvSpPr>
                        <p:spPr>
                          <a:xfrm>
                            <a:off x="5206646" y="3342587"/>
                            <a:ext cx="934227" cy="97404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000" b="1" kern="1200" dirty="0" err="1" smtClean="0">
                                <a:solidFill>
                                  <a:srgbClr val="FF00FF"/>
                                </a:solidFill>
                              </a:rPr>
                              <a:t>OTR</a:t>
                            </a:r>
                            <a:r>
                              <a:rPr lang="en-US" sz="1000" b="1" baseline="-25000" dirty="0" err="1" smtClean="0">
                                <a:solidFill>
                                  <a:srgbClr val="FF00FF"/>
                                </a:solidFill>
                              </a:rPr>
                              <a:t>streak</a:t>
                            </a:r>
                            <a:r>
                              <a:rPr lang="en-US" sz="1000" b="1" kern="1200" dirty="0" smtClean="0">
                                <a:solidFill>
                                  <a:srgbClr val="FF00FF"/>
                                </a:solidFill>
                              </a:rPr>
                              <a:t> </a:t>
                            </a:r>
                          </a:p>
                          <a:p>
                            <a:pPr algn="ctr"/>
                            <a:r>
                              <a:rPr lang="en-US" sz="1000" b="1" kern="1200" dirty="0" smtClean="0">
                                <a:solidFill>
                                  <a:srgbClr val="FF00FF"/>
                                </a:solidFill>
                              </a:rPr>
                              <a:t>Proton </a:t>
                            </a:r>
                          </a:p>
                          <a:p>
                            <a:pPr algn="ctr"/>
                            <a:r>
                              <a:rPr lang="en-US" sz="1000" b="1" kern="1200" dirty="0" smtClean="0">
                                <a:solidFill>
                                  <a:srgbClr val="FF00FF"/>
                                </a:solidFill>
                              </a:rPr>
                              <a:t>diagnostics</a:t>
                            </a:r>
                          </a:p>
                        </p:txBody>
                      </p:sp>
                      <p:cxnSp>
                        <p:nvCxnSpPr>
                          <p:cNvPr id="72" name="Straight Arrow Connector 71"/>
                          <p:cNvCxnSpPr/>
                          <p:nvPr/>
                        </p:nvCxnSpPr>
                        <p:spPr>
                          <a:xfrm>
                            <a:off x="5497282" y="3092554"/>
                            <a:ext cx="0" cy="162514"/>
                          </a:xfrm>
                          <a:prstGeom prst="straightConnector1">
                            <a:avLst/>
                          </a:prstGeom>
                          <a:ln w="76200" cmpd="sng">
                            <a:solidFill>
                              <a:srgbClr val="FF00FF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3" name="Straight Arrow Connector 72"/>
                          <p:cNvCxnSpPr/>
                          <p:nvPr/>
                        </p:nvCxnSpPr>
                        <p:spPr>
                          <a:xfrm>
                            <a:off x="5608788" y="3095143"/>
                            <a:ext cx="0" cy="159925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FF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74" name="Rectangle 73"/>
                          <p:cNvSpPr/>
                          <p:nvPr/>
                        </p:nvSpPr>
                        <p:spPr>
                          <a:xfrm>
                            <a:off x="5276878" y="3043968"/>
                            <a:ext cx="396875" cy="281188"/>
                          </a:xfrm>
                          <a:prstGeom prst="rect">
                            <a:avLst/>
                          </a:prstGeom>
                          <a:solidFill>
                            <a:srgbClr val="FF66FF">
                              <a:alpha val="16000"/>
                            </a:srgbClr>
                          </a:solidFill>
                          <a:ln>
                            <a:solidFill>
                              <a:srgbClr val="FF00FF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200" kern="1200"/>
                          </a:p>
                        </p:txBody>
                      </p:sp>
                      <p:cxnSp>
                        <p:nvCxnSpPr>
                          <p:cNvPr id="75" name="Straight Arrow Connector 74"/>
                          <p:cNvCxnSpPr/>
                          <p:nvPr/>
                        </p:nvCxnSpPr>
                        <p:spPr>
                          <a:xfrm>
                            <a:off x="5354407" y="3092554"/>
                            <a:ext cx="0" cy="162514"/>
                          </a:xfrm>
                          <a:prstGeom prst="straightConnector1">
                            <a:avLst/>
                          </a:prstGeom>
                          <a:ln w="76200" cmpd="sng">
                            <a:solidFill>
                              <a:srgbClr val="FF00FF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7" name="Straight Arrow Connector 46"/>
                        <p:cNvCxnSpPr/>
                        <p:nvPr/>
                      </p:nvCxnSpPr>
                      <p:spPr>
                        <a:xfrm>
                          <a:off x="865176" y="2950527"/>
                          <a:ext cx="4196740" cy="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FF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45" name="Rectangle 44"/>
                      <p:cNvSpPr/>
                      <p:nvPr/>
                    </p:nvSpPr>
                    <p:spPr>
                      <a:xfrm flipH="1">
                        <a:off x="1599395" y="2511725"/>
                        <a:ext cx="357186" cy="446437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sz="1050" b="1" kern="1200" dirty="0">
                            <a:solidFill>
                              <a:srgbClr val="FF0000"/>
                            </a:solidFill>
                          </a:rPr>
                          <a:t>p</a:t>
                        </a:r>
                        <a:r>
                          <a:rPr lang="en-US" sz="1050" b="1" kern="1200" dirty="0" smtClean="0">
                            <a:solidFill>
                              <a:srgbClr val="FF0000"/>
                            </a:solidFill>
                          </a:rPr>
                          <a:t> </a:t>
                        </a:r>
                        <a:endParaRPr lang="en-US" sz="1050" b="1" kern="12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42" name="Rectangle 41"/>
                    <p:cNvSpPr/>
                    <p:nvPr/>
                  </p:nvSpPr>
                  <p:spPr>
                    <a:xfrm flipH="1">
                      <a:off x="6505274" y="1233564"/>
                      <a:ext cx="45719" cy="328025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>
                      <a:solidFill>
                        <a:srgbClr val="D4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kern="1200"/>
                    </a:p>
                  </p:txBody>
                </p:sp>
                <p:sp>
                  <p:nvSpPr>
                    <p:cNvPr id="43" name="Rectangle 42"/>
                    <p:cNvSpPr/>
                    <p:nvPr/>
                  </p:nvSpPr>
                  <p:spPr>
                    <a:xfrm flipH="1">
                      <a:off x="4936155" y="1246107"/>
                      <a:ext cx="45719" cy="328025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>
                      <a:solidFill>
                        <a:srgbClr val="D4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kern="1200"/>
                    </a:p>
                  </p:txBody>
                </p:sp>
              </p:grpSp>
              <p:sp>
                <p:nvSpPr>
                  <p:cNvPr id="40" name="Rectangle 39"/>
                  <p:cNvSpPr/>
                  <p:nvPr/>
                </p:nvSpPr>
                <p:spPr>
                  <a:xfrm flipH="1">
                    <a:off x="1777196" y="1071992"/>
                    <a:ext cx="42591" cy="28348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D4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kern="1200"/>
                  </a:p>
                </p:txBody>
              </p:sp>
            </p:grpSp>
            <p:sp>
              <p:nvSpPr>
                <p:cNvPr id="36" name="TextBox 35"/>
                <p:cNvSpPr txBox="1"/>
                <p:nvPr/>
              </p:nvSpPr>
              <p:spPr>
                <a:xfrm>
                  <a:off x="2312268" y="1994721"/>
                  <a:ext cx="779490" cy="4051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 smtClean="0"/>
                    <a:t>BTV</a:t>
                  </a:r>
                  <a:r>
                    <a:rPr lang="en-US" sz="1100" baseline="-25000" dirty="0" err="1" smtClean="0"/>
                    <a:t>streak</a:t>
                  </a:r>
                  <a:endParaRPr lang="en-US" sz="1100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036139" y="1170615"/>
                  <a:ext cx="485057" cy="4051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BTV</a:t>
                  </a:r>
                  <a:endParaRPr lang="en-US" sz="1100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7043964" y="1150144"/>
                  <a:ext cx="485057" cy="4051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BTV</a:t>
                  </a:r>
                  <a:endParaRPr lang="en-US" sz="1100" dirty="0"/>
                </a:p>
              </p:txBody>
            </p:sp>
          </p:grpSp>
          <p:sp>
            <p:nvSpPr>
              <p:cNvPr id="33" name="Rectangle 32"/>
              <p:cNvSpPr/>
              <p:nvPr/>
            </p:nvSpPr>
            <p:spPr>
              <a:xfrm flipH="1">
                <a:off x="2483799" y="1051879"/>
                <a:ext cx="50691" cy="29511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D4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kern="120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329402" y="802773"/>
                <a:ext cx="4101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BTV</a:t>
                </a:r>
                <a:endParaRPr lang="en-US" sz="1100" dirty="0"/>
              </a:p>
            </p:txBody>
          </p:sp>
        </p:grpSp>
        <p:sp>
          <p:nvSpPr>
            <p:cNvPr id="30" name="Oval 29"/>
            <p:cNvSpPr/>
            <p:nvPr/>
          </p:nvSpPr>
          <p:spPr>
            <a:xfrm>
              <a:off x="2482133" y="942482"/>
              <a:ext cx="168073" cy="513023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4905730" y="962284"/>
              <a:ext cx="168073" cy="417508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683774" y="2836334"/>
            <a:ext cx="2689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BTV upstream plasmas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257" y="2336789"/>
            <a:ext cx="8164544" cy="499545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SPS proton beam synchronized with AWAKE laser within ~20ps accuracy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173233" y="2272794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247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779" y="152400"/>
            <a:ext cx="8621888" cy="6830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 Want to See During Physics Run Dec. 2016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860241" y="876992"/>
            <a:ext cx="6871649" cy="1185238"/>
            <a:chOff x="611287" y="694115"/>
            <a:chExt cx="6871648" cy="1185238"/>
          </a:xfrm>
        </p:grpSpPr>
        <p:grpSp>
          <p:nvGrpSpPr>
            <p:cNvPr id="29" name="Group 28"/>
            <p:cNvGrpSpPr/>
            <p:nvPr/>
          </p:nvGrpSpPr>
          <p:grpSpPr>
            <a:xfrm>
              <a:off x="611287" y="694115"/>
              <a:ext cx="6871648" cy="1185238"/>
              <a:chOff x="371791" y="665409"/>
              <a:chExt cx="6871648" cy="1185238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371791" y="665409"/>
                <a:ext cx="6871648" cy="1185238"/>
                <a:chOff x="387024" y="964688"/>
                <a:chExt cx="8126130" cy="1835629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387024" y="964688"/>
                  <a:ext cx="8126130" cy="1835629"/>
                  <a:chOff x="152008" y="697298"/>
                  <a:chExt cx="5773631" cy="1138516"/>
                </a:xfrm>
              </p:grpSpPr>
              <p:grpSp>
                <p:nvGrpSpPr>
                  <p:cNvPr id="39" name="Group 38"/>
                  <p:cNvGrpSpPr/>
                  <p:nvPr/>
                </p:nvGrpSpPr>
                <p:grpSpPr>
                  <a:xfrm>
                    <a:off x="152008" y="697298"/>
                    <a:ext cx="5773631" cy="1138516"/>
                    <a:chOff x="1261579" y="821794"/>
                    <a:chExt cx="6197706" cy="1317394"/>
                  </a:xfrm>
                </p:grpSpPr>
                <p:grpSp>
                  <p:nvGrpSpPr>
                    <p:cNvPr id="41" name="Group 40"/>
                    <p:cNvGrpSpPr/>
                    <p:nvPr/>
                  </p:nvGrpSpPr>
                  <p:grpSpPr>
                    <a:xfrm>
                      <a:off x="1261579" y="821794"/>
                      <a:ext cx="6197706" cy="1317394"/>
                      <a:chOff x="242762" y="1990428"/>
                      <a:chExt cx="8252560" cy="2083892"/>
                    </a:xfrm>
                  </p:grpSpPr>
                  <p:grpSp>
                    <p:nvGrpSpPr>
                      <p:cNvPr id="44" name="Group 43"/>
                      <p:cNvGrpSpPr/>
                      <p:nvPr/>
                    </p:nvGrpSpPr>
                    <p:grpSpPr>
                      <a:xfrm>
                        <a:off x="242762" y="1990428"/>
                        <a:ext cx="8252560" cy="2083892"/>
                        <a:chOff x="242762" y="1990428"/>
                        <a:chExt cx="8252560" cy="2083892"/>
                      </a:xfrm>
                    </p:grpSpPr>
                    <p:grpSp>
                      <p:nvGrpSpPr>
                        <p:cNvPr id="46" name="Group 45"/>
                        <p:cNvGrpSpPr/>
                        <p:nvPr/>
                      </p:nvGrpSpPr>
                      <p:grpSpPr>
                        <a:xfrm>
                          <a:off x="242762" y="1990428"/>
                          <a:ext cx="8252560" cy="2083892"/>
                          <a:chOff x="236560" y="2232737"/>
                          <a:chExt cx="8252560" cy="2083892"/>
                        </a:xfrm>
                      </p:grpSpPr>
                      <p:cxnSp>
                        <p:nvCxnSpPr>
                          <p:cNvPr id="48" name="Straight Arrow Connector 47"/>
                          <p:cNvCxnSpPr/>
                          <p:nvPr/>
                        </p:nvCxnSpPr>
                        <p:spPr>
                          <a:xfrm flipV="1">
                            <a:off x="236560" y="3155795"/>
                            <a:ext cx="1204907" cy="465506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9" name="Rectangle 48"/>
                          <p:cNvSpPr/>
                          <p:nvPr/>
                        </p:nvSpPr>
                        <p:spPr>
                          <a:xfrm>
                            <a:off x="2929575" y="3002915"/>
                            <a:ext cx="2117827" cy="339672"/>
                          </a:xfrm>
                          <a:prstGeom prst="rect">
                            <a:avLst/>
                          </a:prstGeom>
                          <a:solidFill>
                            <a:srgbClr val="FF6600"/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050" kern="1200" dirty="0"/>
                          </a:p>
                        </p:txBody>
                      </p:sp>
                      <p:cxnSp>
                        <p:nvCxnSpPr>
                          <p:cNvPr id="50" name="Straight Arrow Connector 49"/>
                          <p:cNvCxnSpPr/>
                          <p:nvPr/>
                        </p:nvCxnSpPr>
                        <p:spPr>
                          <a:xfrm>
                            <a:off x="1408584" y="3171671"/>
                            <a:ext cx="1520991" cy="0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1" name="Straight Arrow Connector 50"/>
                          <p:cNvCxnSpPr>
                            <a:stCxn id="49" idx="1"/>
                          </p:cNvCxnSpPr>
                          <p:nvPr/>
                        </p:nvCxnSpPr>
                        <p:spPr>
                          <a:xfrm flipV="1">
                            <a:off x="2929575" y="3157950"/>
                            <a:ext cx="4846806" cy="14801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00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2" name="Straight Arrow Connector 51"/>
                          <p:cNvCxnSpPr/>
                          <p:nvPr/>
                        </p:nvCxnSpPr>
                        <p:spPr>
                          <a:xfrm>
                            <a:off x="850662" y="2628900"/>
                            <a:ext cx="0" cy="563936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Arrow Connector 52"/>
                          <p:cNvCxnSpPr/>
                          <p:nvPr/>
                        </p:nvCxnSpPr>
                        <p:spPr>
                          <a:xfrm flipV="1">
                            <a:off x="5037427" y="3192836"/>
                            <a:ext cx="1565681" cy="3294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4" name="Straight Arrow Connector 53"/>
                          <p:cNvCxnSpPr/>
                          <p:nvPr/>
                        </p:nvCxnSpPr>
                        <p:spPr>
                          <a:xfrm>
                            <a:off x="759644" y="3120418"/>
                            <a:ext cx="165100" cy="157753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C3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5" name="Straight Arrow Connector 54"/>
                          <p:cNvCxnSpPr/>
                          <p:nvPr/>
                        </p:nvCxnSpPr>
                        <p:spPr>
                          <a:xfrm>
                            <a:off x="6500045" y="3079073"/>
                            <a:ext cx="165100" cy="157753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C3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6" name="Straight Arrow Connector 55"/>
                          <p:cNvCxnSpPr/>
                          <p:nvPr/>
                        </p:nvCxnSpPr>
                        <p:spPr>
                          <a:xfrm>
                            <a:off x="6599814" y="3178009"/>
                            <a:ext cx="0" cy="312793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57" name="Rectangle 56"/>
                          <p:cNvSpPr/>
                          <p:nvPr/>
                        </p:nvSpPr>
                        <p:spPr>
                          <a:xfrm>
                            <a:off x="7790620" y="2750951"/>
                            <a:ext cx="698500" cy="809688"/>
                          </a:xfrm>
                          <a:prstGeom prst="rect">
                            <a:avLst/>
                          </a:prstGeom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050" kern="1200" dirty="0"/>
                          </a:p>
                        </p:txBody>
                      </p:sp>
                      <p:sp>
                        <p:nvSpPr>
                          <p:cNvPr id="58" name="Isosceles Triangle 57"/>
                          <p:cNvSpPr/>
                          <p:nvPr/>
                        </p:nvSpPr>
                        <p:spPr>
                          <a:xfrm>
                            <a:off x="1274779" y="2837713"/>
                            <a:ext cx="219679" cy="667916"/>
                          </a:xfrm>
                          <a:prstGeom prst="triangle">
                            <a:avLst/>
                          </a:prstGeom>
                          <a:solidFill>
                            <a:schemeClr val="accent1">
                              <a:tint val="100000"/>
                              <a:shade val="100000"/>
                              <a:satMod val="130000"/>
                              <a:alpha val="49000"/>
                            </a:schemeClr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200" kern="1200"/>
                          </a:p>
                        </p:txBody>
                      </p:sp>
                      <p:sp>
                        <p:nvSpPr>
                          <p:cNvPr id="59" name="Rectangle 58"/>
                          <p:cNvSpPr/>
                          <p:nvPr/>
                        </p:nvSpPr>
                        <p:spPr>
                          <a:xfrm>
                            <a:off x="535543" y="2232737"/>
                            <a:ext cx="630238" cy="404810"/>
                          </a:xfrm>
                          <a:prstGeom prst="rect">
                            <a:avLst/>
                          </a:prstGeom>
                          <a:solidFill>
                            <a:srgbClr val="0000FF"/>
                          </a:solidFill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050" kern="1200" dirty="0"/>
                          </a:p>
                        </p:txBody>
                      </p:sp>
                      <p:sp>
                        <p:nvSpPr>
                          <p:cNvPr id="60" name="TextBox 59"/>
                          <p:cNvSpPr txBox="1"/>
                          <p:nvPr/>
                        </p:nvSpPr>
                        <p:spPr>
                          <a:xfrm>
                            <a:off x="6297575" y="3409881"/>
                            <a:ext cx="594998" cy="70347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>
                                <a:solidFill>
                                  <a:srgbClr val="0000FF"/>
                                </a:solidFill>
                              </a:rPr>
                              <a:t>Laser </a:t>
                            </a:r>
                          </a:p>
                          <a:p>
                            <a:r>
                              <a:rPr lang="en-US" sz="1000" b="1" kern="1200" dirty="0" smtClean="0">
                                <a:solidFill>
                                  <a:srgbClr val="0000FF"/>
                                </a:solidFill>
                              </a:rPr>
                              <a:t>dump</a:t>
                            </a:r>
                            <a:endParaRPr lang="en-US" sz="1000" b="1" kern="1200" dirty="0">
                              <a:solidFill>
                                <a:srgbClr val="0000FF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1" name="TextBox 60"/>
                          <p:cNvSpPr txBox="1"/>
                          <p:nvPr/>
                        </p:nvSpPr>
                        <p:spPr>
                          <a:xfrm>
                            <a:off x="257142" y="3446452"/>
                            <a:ext cx="747260" cy="73053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050" b="1" kern="1200" dirty="0" smtClean="0">
                                <a:solidFill>
                                  <a:srgbClr val="FF0000"/>
                                </a:solidFill>
                              </a:rPr>
                              <a:t>SPS</a:t>
                            </a:r>
                          </a:p>
                          <a:p>
                            <a:pPr algn="ctr"/>
                            <a:r>
                              <a:rPr lang="en-US" sz="1050" b="1" kern="1200" dirty="0" smtClean="0">
                                <a:solidFill>
                                  <a:srgbClr val="FF0000"/>
                                </a:solidFill>
                              </a:rPr>
                              <a:t>protons</a:t>
                            </a:r>
                            <a:endParaRPr lang="en-US" sz="1050" b="1" kern="1200" dirty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2" name="TextBox 61"/>
                          <p:cNvSpPr txBox="1"/>
                          <p:nvPr/>
                        </p:nvSpPr>
                        <p:spPr>
                          <a:xfrm>
                            <a:off x="3072473" y="2461835"/>
                            <a:ext cx="1280482" cy="44643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50" kern="1200" dirty="0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</a:rPr>
                              <a:t>10m plasma cell</a:t>
                            </a:r>
                            <a:endParaRPr lang="en-US" sz="1050" kern="1200" dirty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</a:endParaRPr>
                          </a:p>
                        </p:txBody>
                      </p:sp>
                      <p:cxnSp>
                        <p:nvCxnSpPr>
                          <p:cNvPr id="63" name="Straight Arrow Connector 62"/>
                          <p:cNvCxnSpPr/>
                          <p:nvPr/>
                        </p:nvCxnSpPr>
                        <p:spPr>
                          <a:xfrm flipV="1">
                            <a:off x="2915699" y="2897007"/>
                            <a:ext cx="2183213" cy="7274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4" name="Straight Arrow Connector 63"/>
                          <p:cNvCxnSpPr/>
                          <p:nvPr/>
                        </p:nvCxnSpPr>
                        <p:spPr>
                          <a:xfrm>
                            <a:off x="1168190" y="2554270"/>
                            <a:ext cx="265107" cy="16214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FF"/>
                            </a:solidFill>
                            <a:headEnd type="non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5" name="Straight Arrow Connector 64"/>
                          <p:cNvCxnSpPr/>
                          <p:nvPr/>
                        </p:nvCxnSpPr>
                        <p:spPr>
                          <a:xfrm>
                            <a:off x="2919827" y="3460398"/>
                            <a:ext cx="757128" cy="0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chemeClr val="tx1"/>
                            </a:solidFill>
                            <a:prstDash val="dash"/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66" name="TextBox 65"/>
                          <p:cNvSpPr txBox="1"/>
                          <p:nvPr/>
                        </p:nvSpPr>
                        <p:spPr>
                          <a:xfrm>
                            <a:off x="3050827" y="3406060"/>
                            <a:ext cx="470240" cy="43290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/>
                              <a:t>SMI</a:t>
                            </a:r>
                            <a:endParaRPr lang="en-US" sz="1000" b="1" kern="1200" dirty="0"/>
                          </a:p>
                        </p:txBody>
                      </p:sp>
                      <p:cxnSp>
                        <p:nvCxnSpPr>
                          <p:cNvPr id="67" name="Straight Arrow Connector 66"/>
                          <p:cNvCxnSpPr/>
                          <p:nvPr/>
                        </p:nvCxnSpPr>
                        <p:spPr>
                          <a:xfrm flipV="1">
                            <a:off x="3728883" y="3441447"/>
                            <a:ext cx="1308544" cy="9999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000000"/>
                            </a:solidFill>
                            <a:prstDash val="dash"/>
                            <a:headEnd type="triangle"/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68" name="TextBox 67"/>
                          <p:cNvSpPr txBox="1"/>
                          <p:nvPr/>
                        </p:nvSpPr>
                        <p:spPr>
                          <a:xfrm>
                            <a:off x="3904888" y="3406060"/>
                            <a:ext cx="1038666" cy="43290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>
                                <a:solidFill>
                                  <a:srgbClr val="000000"/>
                                </a:solidFill>
                              </a:rPr>
                              <a:t>Acceleration</a:t>
                            </a:r>
                            <a:endParaRPr lang="en-US" sz="1000" b="1" kern="1200" dirty="0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69" name="TextBox 68"/>
                          <p:cNvSpPr txBox="1"/>
                          <p:nvPr/>
                        </p:nvSpPr>
                        <p:spPr>
                          <a:xfrm>
                            <a:off x="7836100" y="2778185"/>
                            <a:ext cx="622205" cy="89287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900" b="1" kern="1200" dirty="0" smtClean="0">
                                <a:solidFill>
                                  <a:schemeClr val="bg1"/>
                                </a:solidFill>
                              </a:rPr>
                              <a:t>Proton </a:t>
                            </a:r>
                          </a:p>
                          <a:p>
                            <a:pPr algn="ctr"/>
                            <a:r>
                              <a:rPr lang="en-US" sz="900" b="1" kern="1200" dirty="0" smtClean="0">
                                <a:solidFill>
                                  <a:schemeClr val="bg1"/>
                                </a:solidFill>
                              </a:rPr>
                              <a:t>beam </a:t>
                            </a:r>
                          </a:p>
                          <a:p>
                            <a:pPr algn="ctr"/>
                            <a:r>
                              <a:rPr lang="en-US" sz="900" b="1" kern="1200" dirty="0" smtClean="0">
                                <a:solidFill>
                                  <a:schemeClr val="bg1"/>
                                </a:solidFill>
                              </a:rPr>
                              <a:t>dump</a:t>
                            </a:r>
                            <a:endParaRPr lang="en-US" sz="900" b="1" kern="1200" dirty="0">
                              <a:solidFill>
                                <a:schemeClr val="bg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70" name="TextBox 69"/>
                          <p:cNvSpPr txBox="1"/>
                          <p:nvPr/>
                        </p:nvSpPr>
                        <p:spPr>
                          <a:xfrm>
                            <a:off x="570513" y="2271326"/>
                            <a:ext cx="560600" cy="43290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1000" b="1" kern="1200" dirty="0" smtClean="0">
                                <a:solidFill>
                                  <a:srgbClr val="FFFFFF"/>
                                </a:solidFill>
                              </a:rPr>
                              <a:t>Laser</a:t>
                            </a:r>
                            <a:endParaRPr lang="en-US" sz="1000" b="1" kern="1200" dirty="0">
                              <a:solidFill>
                                <a:srgbClr val="FFFFFF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71" name="TextBox 70"/>
                          <p:cNvSpPr txBox="1"/>
                          <p:nvPr/>
                        </p:nvSpPr>
                        <p:spPr>
                          <a:xfrm>
                            <a:off x="5206646" y="3342587"/>
                            <a:ext cx="934227" cy="974042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000" b="1" kern="1200" dirty="0" err="1" smtClean="0">
                                <a:solidFill>
                                  <a:srgbClr val="FF00FF"/>
                                </a:solidFill>
                              </a:rPr>
                              <a:t>OTR</a:t>
                            </a:r>
                            <a:r>
                              <a:rPr lang="en-US" sz="1000" b="1" baseline="-25000" dirty="0" err="1" smtClean="0">
                                <a:solidFill>
                                  <a:srgbClr val="FF00FF"/>
                                </a:solidFill>
                              </a:rPr>
                              <a:t>streak</a:t>
                            </a:r>
                            <a:r>
                              <a:rPr lang="en-US" sz="1000" b="1" kern="1200" dirty="0" smtClean="0">
                                <a:solidFill>
                                  <a:srgbClr val="FF00FF"/>
                                </a:solidFill>
                              </a:rPr>
                              <a:t> </a:t>
                            </a:r>
                          </a:p>
                          <a:p>
                            <a:pPr algn="ctr"/>
                            <a:r>
                              <a:rPr lang="en-US" sz="1000" b="1" kern="1200" dirty="0" smtClean="0">
                                <a:solidFill>
                                  <a:srgbClr val="FF00FF"/>
                                </a:solidFill>
                              </a:rPr>
                              <a:t>Proton </a:t>
                            </a:r>
                          </a:p>
                          <a:p>
                            <a:pPr algn="ctr"/>
                            <a:r>
                              <a:rPr lang="en-US" sz="1000" b="1" kern="1200" dirty="0" smtClean="0">
                                <a:solidFill>
                                  <a:srgbClr val="FF00FF"/>
                                </a:solidFill>
                              </a:rPr>
                              <a:t>diagnostics</a:t>
                            </a:r>
                          </a:p>
                        </p:txBody>
                      </p:sp>
                      <p:cxnSp>
                        <p:nvCxnSpPr>
                          <p:cNvPr id="72" name="Straight Arrow Connector 71"/>
                          <p:cNvCxnSpPr/>
                          <p:nvPr/>
                        </p:nvCxnSpPr>
                        <p:spPr>
                          <a:xfrm>
                            <a:off x="5497282" y="3092554"/>
                            <a:ext cx="0" cy="162514"/>
                          </a:xfrm>
                          <a:prstGeom prst="straightConnector1">
                            <a:avLst/>
                          </a:prstGeom>
                          <a:ln w="76200" cmpd="sng">
                            <a:solidFill>
                              <a:srgbClr val="FF00FF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3" name="Straight Arrow Connector 72"/>
                          <p:cNvCxnSpPr/>
                          <p:nvPr/>
                        </p:nvCxnSpPr>
                        <p:spPr>
                          <a:xfrm>
                            <a:off x="5608788" y="3095143"/>
                            <a:ext cx="0" cy="159925"/>
                          </a:xfrm>
                          <a:prstGeom prst="straightConnector1">
                            <a:avLst/>
                          </a:prstGeom>
                          <a:ln w="25400">
                            <a:solidFill>
                              <a:srgbClr val="FF00FF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74" name="Rectangle 73"/>
                          <p:cNvSpPr/>
                          <p:nvPr/>
                        </p:nvSpPr>
                        <p:spPr>
                          <a:xfrm>
                            <a:off x="5276878" y="3043968"/>
                            <a:ext cx="396875" cy="281188"/>
                          </a:xfrm>
                          <a:prstGeom prst="rect">
                            <a:avLst/>
                          </a:prstGeom>
                          <a:solidFill>
                            <a:srgbClr val="FF66FF">
                              <a:alpha val="16000"/>
                            </a:srgbClr>
                          </a:solidFill>
                          <a:ln>
                            <a:solidFill>
                              <a:srgbClr val="FF00FF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>
                            <a:lvl1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>
                              <a:defRPr>
                                <a:solidFill>
                                  <a:schemeClr val="lt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endParaRPr lang="en-US" sz="1200" kern="1200"/>
                          </a:p>
                        </p:txBody>
                      </p:sp>
                      <p:cxnSp>
                        <p:nvCxnSpPr>
                          <p:cNvPr id="75" name="Straight Arrow Connector 74"/>
                          <p:cNvCxnSpPr/>
                          <p:nvPr/>
                        </p:nvCxnSpPr>
                        <p:spPr>
                          <a:xfrm>
                            <a:off x="5354407" y="3092554"/>
                            <a:ext cx="0" cy="162514"/>
                          </a:xfrm>
                          <a:prstGeom prst="straightConnector1">
                            <a:avLst/>
                          </a:prstGeom>
                          <a:ln w="76200" cmpd="sng">
                            <a:solidFill>
                              <a:srgbClr val="FF00FF"/>
                            </a:solidFill>
                            <a:headEnd type="none"/>
                            <a:tailEnd type="non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7" name="Straight Arrow Connector 46"/>
                        <p:cNvCxnSpPr/>
                        <p:nvPr/>
                      </p:nvCxnSpPr>
                      <p:spPr>
                        <a:xfrm>
                          <a:off x="865176" y="2950527"/>
                          <a:ext cx="4196740" cy="0"/>
                        </a:xfrm>
                        <a:prstGeom prst="straightConnector1">
                          <a:avLst/>
                        </a:prstGeom>
                        <a:ln w="25400">
                          <a:solidFill>
                            <a:srgbClr val="0000FF"/>
                          </a:solidFill>
                          <a:headEnd type="non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45" name="Rectangle 44"/>
                      <p:cNvSpPr/>
                      <p:nvPr/>
                    </p:nvSpPr>
                    <p:spPr>
                      <a:xfrm flipH="1">
                        <a:off x="1599395" y="2511725"/>
                        <a:ext cx="357186" cy="446437"/>
                      </a:xfrm>
                      <a:prstGeom prst="rect">
                        <a:avLst/>
                      </a:prstGeom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sz="1050" b="1" kern="1200" dirty="0">
                            <a:solidFill>
                              <a:srgbClr val="FF0000"/>
                            </a:solidFill>
                          </a:rPr>
                          <a:t>p</a:t>
                        </a:r>
                        <a:r>
                          <a:rPr lang="en-US" sz="1050" b="1" kern="1200" dirty="0" smtClean="0">
                            <a:solidFill>
                              <a:srgbClr val="FF0000"/>
                            </a:solidFill>
                          </a:rPr>
                          <a:t> </a:t>
                        </a:r>
                        <a:endParaRPr lang="en-US" sz="1050" b="1" kern="12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42" name="Rectangle 41"/>
                    <p:cNvSpPr/>
                    <p:nvPr/>
                  </p:nvSpPr>
                  <p:spPr>
                    <a:xfrm flipH="1">
                      <a:off x="6505274" y="1233564"/>
                      <a:ext cx="45719" cy="328025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>
                      <a:solidFill>
                        <a:srgbClr val="D4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kern="1200"/>
                    </a:p>
                  </p:txBody>
                </p:sp>
                <p:sp>
                  <p:nvSpPr>
                    <p:cNvPr id="43" name="Rectangle 42"/>
                    <p:cNvSpPr/>
                    <p:nvPr/>
                  </p:nvSpPr>
                  <p:spPr>
                    <a:xfrm flipH="1">
                      <a:off x="4936155" y="1246107"/>
                      <a:ext cx="45719" cy="328025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>
                      <a:solidFill>
                        <a:srgbClr val="D4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kern="1200"/>
                    </a:p>
                  </p:txBody>
                </p:sp>
              </p:grpSp>
              <p:sp>
                <p:nvSpPr>
                  <p:cNvPr id="40" name="Rectangle 39"/>
                  <p:cNvSpPr/>
                  <p:nvPr/>
                </p:nvSpPr>
                <p:spPr>
                  <a:xfrm flipH="1">
                    <a:off x="1777196" y="1071992"/>
                    <a:ext cx="42591" cy="28348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D4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kern="1200"/>
                  </a:p>
                </p:txBody>
              </p:sp>
            </p:grpSp>
            <p:sp>
              <p:nvSpPr>
                <p:cNvPr id="36" name="TextBox 35"/>
                <p:cNvSpPr txBox="1"/>
                <p:nvPr/>
              </p:nvSpPr>
              <p:spPr>
                <a:xfrm>
                  <a:off x="2312268" y="1994721"/>
                  <a:ext cx="779490" cy="4051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err="1" smtClean="0"/>
                    <a:t>BTV</a:t>
                  </a:r>
                  <a:r>
                    <a:rPr lang="en-US" sz="1100" baseline="-25000" dirty="0" err="1" smtClean="0"/>
                    <a:t>streak</a:t>
                  </a:r>
                  <a:endParaRPr lang="en-US" sz="1100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036139" y="1170615"/>
                  <a:ext cx="485057" cy="4051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BTV</a:t>
                  </a:r>
                  <a:endParaRPr lang="en-US" sz="1100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7043964" y="1150144"/>
                  <a:ext cx="485057" cy="4051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BTV</a:t>
                  </a:r>
                  <a:endParaRPr lang="en-US" sz="1100" dirty="0"/>
                </a:p>
              </p:txBody>
            </p:sp>
          </p:grpSp>
          <p:sp>
            <p:nvSpPr>
              <p:cNvPr id="33" name="Rectangle 32"/>
              <p:cNvSpPr/>
              <p:nvPr/>
            </p:nvSpPr>
            <p:spPr>
              <a:xfrm flipH="1">
                <a:off x="2483799" y="1051879"/>
                <a:ext cx="50691" cy="29511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D4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kern="120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329402" y="802773"/>
                <a:ext cx="4101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BTV</a:t>
                </a:r>
                <a:endParaRPr lang="en-US" sz="1100" dirty="0"/>
              </a:p>
            </p:txBody>
          </p:sp>
        </p:grpSp>
        <p:sp>
          <p:nvSpPr>
            <p:cNvPr id="31" name="Oval 30"/>
            <p:cNvSpPr/>
            <p:nvPr/>
          </p:nvSpPr>
          <p:spPr>
            <a:xfrm>
              <a:off x="4905730" y="962284"/>
              <a:ext cx="168073" cy="417508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8666" y="2822223"/>
            <a:ext cx="5160607" cy="3004217"/>
          </a:xfrm>
          <a:prstGeom prst="rect">
            <a:avLst/>
          </a:prstGeom>
        </p:spPr>
      </p:pic>
      <p:cxnSp>
        <p:nvCxnSpPr>
          <p:cNvPr id="76" name="Straight Arrow Connector 75"/>
          <p:cNvCxnSpPr>
            <a:stCxn id="31" idx="3"/>
          </p:cNvCxnSpPr>
          <p:nvPr/>
        </p:nvCxnSpPr>
        <p:spPr>
          <a:xfrm flipH="1">
            <a:off x="3914743" y="1501526"/>
            <a:ext cx="1264556" cy="154647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3344333" y="3048001"/>
            <a:ext cx="1896347" cy="55923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3344334" y="3759639"/>
            <a:ext cx="1857485" cy="141914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5981" y="3146778"/>
            <a:ext cx="724391" cy="2032000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594089" y="6039556"/>
            <a:ext cx="78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 beam undergoes Self-Modulation Instability when passing through plasma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276642" y="2068747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Proton Beam Self-Modulation Instability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205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A6A6A6"/>
                </a:solidFill>
              </a:rPr>
              <a:t>Introduction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AWAKE Facility and Equipment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AWAKE Beam Commissioning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Electron Acceleration Status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AWAKE Run 2 after LS2</a:t>
            </a:r>
          </a:p>
          <a:p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Long-Term Perspectives for Proton-Driven Plasma Wakefield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Accelerators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5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 Source in AWAKE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BAD0-A1B7-4D98-9D20-64603F851CBE}" type="slidenum">
              <a:rPr lang="en-US" smtClean="0"/>
              <a:t>35</a:t>
            </a:fld>
            <a:endParaRPr lang="en-US" dirty="0"/>
          </a:p>
        </p:txBody>
      </p:sp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7800579"/>
              </p:ext>
            </p:extLst>
          </p:nvPr>
        </p:nvGraphicFramePr>
        <p:xfrm>
          <a:off x="867966" y="774333"/>
          <a:ext cx="7149597" cy="4121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Product" r:id="rId4" imgW="7215840" imgH="4231800" progId="CATIA.Product">
                  <p:link updateAutomatic="1"/>
                </p:oleObj>
              </mc:Choice>
              <mc:Fallback>
                <p:oleObj name="Product" r:id="rId4" imgW="7215840" imgH="42318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67966" y="774333"/>
                        <a:ext cx="7149597" cy="41212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ontent Placeholder 4"/>
          <p:cNvSpPr txBox="1">
            <a:spLocks/>
          </p:cNvSpPr>
          <p:nvPr/>
        </p:nvSpPr>
        <p:spPr>
          <a:xfrm>
            <a:off x="735752" y="5138378"/>
            <a:ext cx="8274703" cy="134497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Electron source design finished</a:t>
            </a:r>
            <a:r>
              <a:rPr lang="en-GB" dirty="0" smtClean="0"/>
              <a:t>, construction of hardware ongoing</a:t>
            </a:r>
          </a:p>
          <a:p>
            <a:r>
              <a:rPr lang="en-US" dirty="0"/>
              <a:t>Waveguide system: </a:t>
            </a:r>
            <a:r>
              <a:rPr lang="en-US" b="1" dirty="0" smtClean="0"/>
              <a:t>launched </a:t>
            </a:r>
            <a:r>
              <a:rPr lang="en-US" b="1" dirty="0"/>
              <a:t>production</a:t>
            </a:r>
          </a:p>
          <a:p>
            <a:r>
              <a:rPr lang="en-GB" b="1" dirty="0" smtClean="0"/>
              <a:t>Shielding designed and decided</a:t>
            </a:r>
            <a:r>
              <a:rPr lang="en-GB" dirty="0" smtClean="0"/>
              <a:t> to have a separate access zone for the electron source</a:t>
            </a:r>
          </a:p>
          <a:p>
            <a:r>
              <a:rPr lang="en-GB" b="1" dirty="0" smtClean="0"/>
              <a:t>Dismantling of PHIN will start next </a:t>
            </a:r>
            <a:r>
              <a:rPr lang="en-GB" b="1" dirty="0" smtClean="0"/>
              <a:t>month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7818" y="5960131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44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Collaborations for Electron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579" y="877221"/>
            <a:ext cx="4160421" cy="24971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	Good </a:t>
            </a:r>
            <a:r>
              <a:rPr lang="en-GB" dirty="0"/>
              <a:t>progress in </a:t>
            </a:r>
            <a:r>
              <a:rPr lang="en-GB" dirty="0" smtClean="0"/>
              <a:t>collaborations</a:t>
            </a:r>
            <a:r>
              <a:rPr lang="en-GB" dirty="0"/>
              <a:t>:</a:t>
            </a:r>
            <a:endParaRPr lang="en-GB" dirty="0" smtClean="0"/>
          </a:p>
          <a:p>
            <a:pPr lvl="1"/>
            <a:r>
              <a:rPr lang="en-GB" dirty="0" smtClean="0"/>
              <a:t>TRIUMF BPM’s </a:t>
            </a:r>
            <a:r>
              <a:rPr lang="en-GB" dirty="0"/>
              <a:t>and </a:t>
            </a:r>
            <a:r>
              <a:rPr lang="en-GB" dirty="0" smtClean="0"/>
              <a:t>Faraday Cup:</a:t>
            </a:r>
          </a:p>
          <a:p>
            <a:pPr lvl="2"/>
            <a:r>
              <a:rPr lang="en-GB" dirty="0" smtClean="0"/>
              <a:t>First successful test in CALIFES </a:t>
            </a:r>
          </a:p>
          <a:p>
            <a:pPr lvl="1"/>
            <a:r>
              <a:rPr lang="en-GB" dirty="0" smtClean="0"/>
              <a:t>Pepper </a:t>
            </a:r>
            <a:r>
              <a:rPr lang="en-GB" dirty="0"/>
              <a:t>pot from </a:t>
            </a:r>
            <a:r>
              <a:rPr lang="en-GB" dirty="0" smtClean="0"/>
              <a:t>Manchester: </a:t>
            </a:r>
            <a:endParaRPr lang="en-GB" dirty="0" smtClean="0"/>
          </a:p>
          <a:p>
            <a:pPr lvl="2"/>
            <a:r>
              <a:rPr lang="en-GB" dirty="0" smtClean="0"/>
              <a:t>Designed, most </a:t>
            </a:r>
            <a:r>
              <a:rPr lang="en-GB" dirty="0" smtClean="0"/>
              <a:t>of equipment </a:t>
            </a:r>
            <a:r>
              <a:rPr lang="en-GB" dirty="0" smtClean="0"/>
              <a:t>ordered</a:t>
            </a:r>
            <a:endParaRPr lang="en-GB" dirty="0" smtClean="0"/>
          </a:p>
          <a:p>
            <a:pPr lvl="1"/>
            <a:r>
              <a:rPr lang="en-GB" dirty="0" smtClean="0"/>
              <a:t>Booster </a:t>
            </a:r>
            <a:r>
              <a:rPr lang="en-GB" dirty="0"/>
              <a:t>structure together with </a:t>
            </a:r>
            <a:r>
              <a:rPr lang="en-GB" dirty="0" smtClean="0"/>
              <a:t>Lancaster </a:t>
            </a:r>
            <a:r>
              <a:rPr lang="en-US" dirty="0" smtClean="0"/>
              <a:t>and Cockcroft</a:t>
            </a:r>
            <a:r>
              <a:rPr lang="en-US" dirty="0" smtClean="0"/>
              <a:t> </a:t>
            </a:r>
            <a:endParaRPr lang="en-US" dirty="0" smtClean="0"/>
          </a:p>
          <a:p>
            <a:pPr lvl="2"/>
            <a:r>
              <a:rPr lang="en-US" dirty="0" smtClean="0"/>
              <a:t>fabrication</a:t>
            </a:r>
            <a:r>
              <a:rPr lang="en-US" dirty="0"/>
              <a:t>, prototypes </a:t>
            </a:r>
            <a:r>
              <a:rPr lang="en-US" dirty="0" smtClean="0"/>
              <a:t>accepted</a:t>
            </a:r>
            <a:endParaRPr lang="en-US" dirty="0">
              <a:sym typeface="Wingdings"/>
            </a:endParaRPr>
          </a:p>
          <a:p>
            <a:pPr marL="457200" lvl="1" indent="0">
              <a:buNone/>
            </a:pP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Picture 4" descr="b713bf3f-4da6-44e0-96ad-378120a4c1a1@d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0896" y="3859729"/>
            <a:ext cx="3035731" cy="239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421" y="4109863"/>
            <a:ext cx="2855537" cy="2141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077" y="4276640"/>
            <a:ext cx="2484049" cy="1863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453546" y="6251517"/>
            <a:ext cx="1301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Triumf</a:t>
            </a:r>
            <a:r>
              <a:rPr lang="en-US" dirty="0" smtClean="0"/>
              <a:t> BPM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81559" y="6298685"/>
            <a:ext cx="1229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Pepper pot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02018" y="6298685"/>
            <a:ext cx="1829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Booster structure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9579" y="806377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356213" y="1082089"/>
            <a:ext cx="4672332" cy="2502123"/>
            <a:chOff x="2012171" y="2741389"/>
            <a:chExt cx="7170384" cy="3470450"/>
          </a:xfrm>
        </p:grpSpPr>
        <p:grpSp>
          <p:nvGrpSpPr>
            <p:cNvPr id="15" name="Group 14"/>
            <p:cNvGrpSpPr/>
            <p:nvPr/>
          </p:nvGrpSpPr>
          <p:grpSpPr>
            <a:xfrm>
              <a:off x="2012171" y="2741389"/>
              <a:ext cx="7170384" cy="3470450"/>
              <a:chOff x="146928" y="753848"/>
              <a:chExt cx="9161399" cy="4963638"/>
            </a:xfrm>
          </p:grpSpPr>
          <p:sp>
            <p:nvSpPr>
              <p:cNvPr id="22" name="Text Box 101"/>
              <p:cNvSpPr txBox="1">
                <a:spLocks noChangeArrowheads="1"/>
              </p:cNvSpPr>
              <p:nvPr/>
            </p:nvSpPr>
            <p:spPr bwMode="auto">
              <a:xfrm>
                <a:off x="1691680" y="5301208"/>
                <a:ext cx="1849437" cy="4162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900" dirty="0"/>
                  <a:t>Length ~ </a:t>
                </a:r>
                <a:r>
                  <a:rPr lang="en-US" altLang="en-US" sz="900" dirty="0" smtClean="0"/>
                  <a:t>4 </a:t>
                </a:r>
                <a:r>
                  <a:rPr lang="en-US" altLang="en-US" sz="900" dirty="0"/>
                  <a:t>m</a:t>
                </a:r>
              </a:p>
            </p:txBody>
          </p:sp>
          <p:sp>
            <p:nvSpPr>
              <p:cNvPr id="23" name="Line 142"/>
              <p:cNvSpPr>
                <a:spLocks noChangeShapeType="1"/>
              </p:cNvSpPr>
              <p:nvPr/>
            </p:nvSpPr>
            <p:spPr bwMode="auto">
              <a:xfrm>
                <a:off x="395536" y="5229200"/>
                <a:ext cx="768492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900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146928" y="753848"/>
                <a:ext cx="9161399" cy="4428234"/>
                <a:chOff x="146928" y="753848"/>
                <a:chExt cx="9161399" cy="4428234"/>
              </a:xfrm>
            </p:grpSpPr>
            <p:grpSp>
              <p:nvGrpSpPr>
                <p:cNvPr id="25" name="Group 161"/>
                <p:cNvGrpSpPr>
                  <a:grpSpLocks/>
                </p:cNvGrpSpPr>
                <p:nvPr/>
              </p:nvGrpSpPr>
              <p:grpSpPr bwMode="auto">
                <a:xfrm rot="10800000">
                  <a:off x="8127685" y="3122607"/>
                  <a:ext cx="509588" cy="365125"/>
                  <a:chOff x="3675" y="2610"/>
                  <a:chExt cx="321" cy="230"/>
                </a:xfrm>
              </p:grpSpPr>
              <p:sp>
                <p:nvSpPr>
                  <p:cNvPr id="117" name="Rectangle 162"/>
                  <p:cNvSpPr>
                    <a:spLocks noChangeArrowheads="1"/>
                  </p:cNvSpPr>
                  <p:nvPr/>
                </p:nvSpPr>
                <p:spPr bwMode="auto">
                  <a:xfrm>
                    <a:off x="3675" y="2698"/>
                    <a:ext cx="321" cy="14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900"/>
                  </a:p>
                </p:txBody>
              </p:sp>
              <p:sp>
                <p:nvSpPr>
                  <p:cNvPr id="118" name="Line 1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38" y="2610"/>
                    <a:ext cx="0" cy="87"/>
                  </a:xfrm>
                  <a:prstGeom prst="line">
                    <a:avLst/>
                  </a:prstGeom>
                  <a:no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sp>
              <p:nvSpPr>
                <p:cNvPr id="26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7953125" y="3357951"/>
                  <a:ext cx="1049628" cy="48855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900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 rot="-1560000">
                  <a:off x="8573324" y="3269985"/>
                  <a:ext cx="99953" cy="46751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900"/>
                </a:p>
              </p:txBody>
            </p:sp>
            <p:sp>
              <p:nvSpPr>
                <p:cNvPr id="28" name="Rectangle 144"/>
                <p:cNvSpPr>
                  <a:spLocks noChangeArrowheads="1"/>
                </p:cNvSpPr>
                <p:nvPr/>
              </p:nvSpPr>
              <p:spPr bwMode="auto">
                <a:xfrm>
                  <a:off x="4523707" y="2565926"/>
                  <a:ext cx="73428" cy="107480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29" name="Rectangle 137"/>
                <p:cNvSpPr>
                  <a:spLocks noChangeArrowheads="1"/>
                </p:cNvSpPr>
                <p:nvPr/>
              </p:nvSpPr>
              <p:spPr bwMode="auto">
                <a:xfrm>
                  <a:off x="347398" y="3564466"/>
                  <a:ext cx="588963" cy="57150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30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942711" y="3862123"/>
                  <a:ext cx="8016146" cy="1190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900"/>
                </a:p>
              </p:txBody>
            </p:sp>
            <p:sp>
              <p:nvSpPr>
                <p:cNvPr id="31" name="Rectangle 106"/>
                <p:cNvSpPr>
                  <a:spLocks noChangeArrowheads="1"/>
                </p:cNvSpPr>
                <p:nvPr/>
              </p:nvSpPr>
              <p:spPr bwMode="auto">
                <a:xfrm>
                  <a:off x="8573324" y="3632025"/>
                  <a:ext cx="549275" cy="434975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32" name="Rectangle 109"/>
                <p:cNvSpPr>
                  <a:spLocks noChangeArrowheads="1"/>
                </p:cNvSpPr>
                <p:nvPr/>
              </p:nvSpPr>
              <p:spPr bwMode="auto">
                <a:xfrm>
                  <a:off x="7452353" y="3663948"/>
                  <a:ext cx="533400" cy="4572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grpSp>
              <p:nvGrpSpPr>
                <p:cNvPr id="33" name="Group 110"/>
                <p:cNvGrpSpPr>
                  <a:grpSpLocks/>
                </p:cNvGrpSpPr>
                <p:nvPr/>
              </p:nvGrpSpPr>
              <p:grpSpPr bwMode="auto">
                <a:xfrm rot="195599">
                  <a:off x="8278498" y="3487929"/>
                  <a:ext cx="228600" cy="228600"/>
                  <a:chOff x="1008" y="3216"/>
                  <a:chExt cx="144" cy="144"/>
                </a:xfrm>
              </p:grpSpPr>
              <p:sp>
                <p:nvSpPr>
                  <p:cNvPr id="114" name="Oval 111"/>
                  <p:cNvSpPr>
                    <a:spLocks noChangeArrowheads="1"/>
                  </p:cNvSpPr>
                  <p:nvPr/>
                </p:nvSpPr>
                <p:spPr bwMode="auto">
                  <a:xfrm>
                    <a:off x="1008" y="3216"/>
                    <a:ext cx="144" cy="144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900"/>
                  </a:p>
                </p:txBody>
              </p:sp>
              <p:sp>
                <p:nvSpPr>
                  <p:cNvPr id="115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079" y="3241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  <p:sp>
                <p:nvSpPr>
                  <p:cNvPr id="116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026" y="3294"/>
                    <a:ext cx="11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sp>
              <p:nvSpPr>
                <p:cNvPr id="34" name="Text Box 114"/>
                <p:cNvSpPr txBox="1">
                  <a:spLocks noChangeArrowheads="1"/>
                </p:cNvSpPr>
                <p:nvPr/>
              </p:nvSpPr>
              <p:spPr bwMode="auto">
                <a:xfrm>
                  <a:off x="8637271" y="3692750"/>
                  <a:ext cx="671056" cy="396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FC</a:t>
                  </a:r>
                </a:p>
              </p:txBody>
            </p:sp>
            <p:sp>
              <p:nvSpPr>
                <p:cNvPr id="35" name="Text Box 115"/>
                <p:cNvSpPr txBox="1">
                  <a:spLocks noChangeArrowheads="1"/>
                </p:cNvSpPr>
                <p:nvPr/>
              </p:nvSpPr>
              <p:spPr bwMode="auto">
                <a:xfrm>
                  <a:off x="7809537" y="2565927"/>
                  <a:ext cx="1313060" cy="396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E, </a:t>
                  </a:r>
                  <a:r>
                    <a:rPr lang="en-US" altLang="en-US" sz="700" dirty="0">
                      <a:latin typeface="Symbol" pitchFamily="18" charset="2"/>
                    </a:rPr>
                    <a:t>D</a:t>
                  </a:r>
                  <a:r>
                    <a:rPr lang="en-US" altLang="en-US" sz="700" dirty="0">
                      <a:latin typeface="Comic Sans MS" pitchFamily="66" charset="0"/>
                    </a:rPr>
                    <a:t>E</a:t>
                  </a:r>
                </a:p>
              </p:txBody>
            </p:sp>
            <p:grpSp>
              <p:nvGrpSpPr>
                <p:cNvPr id="36" name="Group 118"/>
                <p:cNvGrpSpPr>
                  <a:grpSpLocks/>
                </p:cNvGrpSpPr>
                <p:nvPr/>
              </p:nvGrpSpPr>
              <p:grpSpPr bwMode="auto">
                <a:xfrm>
                  <a:off x="3263636" y="3758141"/>
                  <a:ext cx="228600" cy="228600"/>
                  <a:chOff x="1008" y="3216"/>
                  <a:chExt cx="144" cy="144"/>
                </a:xfrm>
              </p:grpSpPr>
              <p:sp>
                <p:nvSpPr>
                  <p:cNvPr id="111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1008" y="3216"/>
                    <a:ext cx="144" cy="144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900"/>
                  </a:p>
                </p:txBody>
              </p:sp>
              <p:sp>
                <p:nvSpPr>
                  <p:cNvPr id="112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079" y="3241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  <p:sp>
                <p:nvSpPr>
                  <p:cNvPr id="113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026" y="3294"/>
                    <a:ext cx="11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sp>
              <p:nvSpPr>
                <p:cNvPr id="37" name="Rectangle 122"/>
                <p:cNvSpPr>
                  <a:spLocks noChangeArrowheads="1"/>
                </p:cNvSpPr>
                <p:nvPr/>
              </p:nvSpPr>
              <p:spPr bwMode="auto">
                <a:xfrm>
                  <a:off x="2836598" y="3729566"/>
                  <a:ext cx="304800" cy="309563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38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2749286" y="3729564"/>
                  <a:ext cx="604837" cy="360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>
                      <a:latin typeface="Comic Sans MS" pitchFamily="66" charset="0"/>
                    </a:rPr>
                    <a:t>MS</a:t>
                  </a:r>
                </a:p>
              </p:txBody>
            </p:sp>
            <p:sp>
              <p:nvSpPr>
                <p:cNvPr id="39" name="Rectangle 124"/>
                <p:cNvSpPr>
                  <a:spLocks noChangeArrowheads="1"/>
                </p:cNvSpPr>
                <p:nvPr/>
              </p:nvSpPr>
              <p:spPr bwMode="auto">
                <a:xfrm>
                  <a:off x="2528623" y="3785129"/>
                  <a:ext cx="195263" cy="209550"/>
                </a:xfrm>
                <a:prstGeom prst="rect">
                  <a:avLst/>
                </a:prstGeom>
                <a:solidFill>
                  <a:srgbClr val="A4FAC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40" name="Text Box 125"/>
                <p:cNvSpPr txBox="1">
                  <a:spLocks noChangeArrowheads="1"/>
                </p:cNvSpPr>
                <p:nvPr/>
              </p:nvSpPr>
              <p:spPr bwMode="auto">
                <a:xfrm>
                  <a:off x="2401359" y="4131731"/>
                  <a:ext cx="697177" cy="360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BPR</a:t>
                  </a:r>
                </a:p>
              </p:txBody>
            </p:sp>
            <p:grpSp>
              <p:nvGrpSpPr>
                <p:cNvPr id="41" name="Group 126"/>
                <p:cNvGrpSpPr>
                  <a:grpSpLocks/>
                </p:cNvGrpSpPr>
                <p:nvPr/>
              </p:nvGrpSpPr>
              <p:grpSpPr bwMode="auto">
                <a:xfrm>
                  <a:off x="2198423" y="3737504"/>
                  <a:ext cx="247650" cy="266700"/>
                  <a:chOff x="4998" y="1973"/>
                  <a:chExt cx="156" cy="168"/>
                </a:xfrm>
              </p:grpSpPr>
              <p:sp>
                <p:nvSpPr>
                  <p:cNvPr id="109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4998" y="1973"/>
                    <a:ext cx="154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  <p:sp>
                <p:nvSpPr>
                  <p:cNvPr id="110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5000" y="2141"/>
                    <a:ext cx="154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sp>
              <p:nvSpPr>
                <p:cNvPr id="42" name="AutoShape 129"/>
                <p:cNvSpPr>
                  <a:spLocks noChangeArrowheads="1"/>
                </p:cNvSpPr>
                <p:nvPr/>
              </p:nvSpPr>
              <p:spPr bwMode="auto">
                <a:xfrm>
                  <a:off x="1069711" y="3683529"/>
                  <a:ext cx="142875" cy="334962"/>
                </a:xfrm>
                <a:prstGeom prst="flowChartCollat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43" name="Rectangle 130"/>
                <p:cNvSpPr>
                  <a:spLocks noChangeArrowheads="1"/>
                </p:cNvSpPr>
                <p:nvPr/>
              </p:nvSpPr>
              <p:spPr bwMode="auto">
                <a:xfrm>
                  <a:off x="1468173" y="3670829"/>
                  <a:ext cx="423863" cy="382587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44" name="Line 131"/>
                <p:cNvSpPr>
                  <a:spLocks noChangeShapeType="1"/>
                </p:cNvSpPr>
                <p:nvPr/>
              </p:nvSpPr>
              <p:spPr bwMode="auto">
                <a:xfrm>
                  <a:off x="1677723" y="2992966"/>
                  <a:ext cx="0" cy="55403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900"/>
                </a:p>
              </p:txBody>
            </p:sp>
            <p:sp>
              <p:nvSpPr>
                <p:cNvPr id="45" name="Text Box 132"/>
                <p:cNvSpPr txBox="1">
                  <a:spLocks noChangeArrowheads="1"/>
                </p:cNvSpPr>
                <p:nvPr/>
              </p:nvSpPr>
              <p:spPr bwMode="auto">
                <a:xfrm>
                  <a:off x="1277674" y="2488140"/>
                  <a:ext cx="1236662" cy="5550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Laser +Diagnostics</a:t>
                  </a:r>
                </a:p>
              </p:txBody>
            </p:sp>
            <p:sp>
              <p:nvSpPr>
                <p:cNvPr id="46" name="Oval 134"/>
                <p:cNvSpPr>
                  <a:spLocks noChangeArrowheads="1"/>
                </p:cNvSpPr>
                <p:nvPr/>
              </p:nvSpPr>
              <p:spPr bwMode="auto">
                <a:xfrm>
                  <a:off x="749036" y="3370791"/>
                  <a:ext cx="146050" cy="898525"/>
                </a:xfrm>
                <a:prstGeom prst="ellipse">
                  <a:avLst/>
                </a:prstGeom>
                <a:solidFill>
                  <a:srgbClr val="E5B9D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47" name="Oval 138"/>
                <p:cNvSpPr>
                  <a:spLocks noChangeArrowheads="1"/>
                </p:cNvSpPr>
                <p:nvPr/>
              </p:nvSpPr>
              <p:spPr bwMode="auto">
                <a:xfrm>
                  <a:off x="395023" y="3369204"/>
                  <a:ext cx="146050" cy="898525"/>
                </a:xfrm>
                <a:prstGeom prst="ellipse">
                  <a:avLst/>
                </a:prstGeom>
                <a:solidFill>
                  <a:srgbClr val="E5B9D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48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218812" y="4456644"/>
                  <a:ext cx="960437" cy="360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RF GUN</a:t>
                  </a:r>
                </a:p>
              </p:txBody>
            </p:sp>
            <p:sp>
              <p:nvSpPr>
                <p:cNvPr id="49" name="Text Box 143"/>
                <p:cNvSpPr txBox="1">
                  <a:spLocks noChangeArrowheads="1"/>
                </p:cNvSpPr>
                <p:nvPr/>
              </p:nvSpPr>
              <p:spPr bwMode="auto">
                <a:xfrm>
                  <a:off x="2473015" y="3361278"/>
                  <a:ext cx="1574370" cy="396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 Emittance</a:t>
                  </a:r>
                </a:p>
              </p:txBody>
            </p:sp>
            <p:sp>
              <p:nvSpPr>
                <p:cNvPr id="50" name="Rectangle 144"/>
                <p:cNvSpPr>
                  <a:spLocks noChangeArrowheads="1"/>
                </p:cNvSpPr>
                <p:nvPr/>
              </p:nvSpPr>
              <p:spPr bwMode="auto">
                <a:xfrm>
                  <a:off x="607748" y="2521479"/>
                  <a:ext cx="88900" cy="1044575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51" name="Text Box 146"/>
                <p:cNvSpPr txBox="1">
                  <a:spLocks noChangeArrowheads="1"/>
                </p:cNvSpPr>
                <p:nvPr/>
              </p:nvSpPr>
              <p:spPr bwMode="auto">
                <a:xfrm>
                  <a:off x="1058864" y="1780902"/>
                  <a:ext cx="1914524" cy="5550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Incident, Reflected </a:t>
                  </a:r>
                  <a:r>
                    <a:rPr lang="en-US" altLang="en-US" sz="700" dirty="0" smtClean="0">
                      <a:latin typeface="Comic Sans MS" pitchFamily="66" charset="0"/>
                    </a:rPr>
                    <a:t>Power and phase</a:t>
                  </a:r>
                  <a:endParaRPr lang="en-US" altLang="en-US" sz="700" dirty="0">
                    <a:latin typeface="Comic Sans MS" pitchFamily="66" charset="0"/>
                  </a:endParaRPr>
                </a:p>
              </p:txBody>
            </p:sp>
            <p:sp>
              <p:nvSpPr>
                <p:cNvPr id="52" name="Text Box 148"/>
                <p:cNvSpPr txBox="1">
                  <a:spLocks noChangeArrowheads="1"/>
                </p:cNvSpPr>
                <p:nvPr/>
              </p:nvSpPr>
              <p:spPr bwMode="auto">
                <a:xfrm>
                  <a:off x="7639446" y="2290870"/>
                  <a:ext cx="1506537" cy="360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Spectrometer</a:t>
                  </a:r>
                </a:p>
              </p:txBody>
            </p:sp>
            <p:sp>
              <p:nvSpPr>
                <p:cNvPr id="53" name="Text Box 150"/>
                <p:cNvSpPr txBox="1">
                  <a:spLocks noChangeArrowheads="1"/>
                </p:cNvSpPr>
                <p:nvPr/>
              </p:nvSpPr>
              <p:spPr bwMode="auto">
                <a:xfrm>
                  <a:off x="1649148" y="4564594"/>
                  <a:ext cx="1449386" cy="396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Corrector</a:t>
                  </a:r>
                </a:p>
              </p:txBody>
            </p:sp>
            <p:sp>
              <p:nvSpPr>
                <p:cNvPr id="54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2217473" y="4107391"/>
                  <a:ext cx="53975" cy="5032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900"/>
                </a:p>
              </p:txBody>
            </p:sp>
            <p:sp>
              <p:nvSpPr>
                <p:cNvPr id="55" name="Text Box 152"/>
                <p:cNvSpPr txBox="1">
                  <a:spLocks noChangeArrowheads="1"/>
                </p:cNvSpPr>
                <p:nvPr/>
              </p:nvSpPr>
              <p:spPr bwMode="auto">
                <a:xfrm>
                  <a:off x="7745898" y="2870726"/>
                  <a:ext cx="1055631" cy="396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MTV</a:t>
                  </a:r>
                </a:p>
              </p:txBody>
            </p:sp>
            <p:grpSp>
              <p:nvGrpSpPr>
                <p:cNvPr id="56" name="Group 161"/>
                <p:cNvGrpSpPr>
                  <a:grpSpLocks/>
                </p:cNvGrpSpPr>
                <p:nvPr/>
              </p:nvGrpSpPr>
              <p:grpSpPr bwMode="auto">
                <a:xfrm>
                  <a:off x="3122348" y="3985154"/>
                  <a:ext cx="509588" cy="365125"/>
                  <a:chOff x="3675" y="2610"/>
                  <a:chExt cx="321" cy="230"/>
                </a:xfrm>
              </p:grpSpPr>
              <p:sp>
                <p:nvSpPr>
                  <p:cNvPr id="107" name="Rectangle 162"/>
                  <p:cNvSpPr>
                    <a:spLocks noChangeArrowheads="1"/>
                  </p:cNvSpPr>
                  <p:nvPr/>
                </p:nvSpPr>
                <p:spPr bwMode="auto">
                  <a:xfrm>
                    <a:off x="3675" y="2698"/>
                    <a:ext cx="321" cy="14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900"/>
                  </a:p>
                </p:txBody>
              </p:sp>
              <p:sp>
                <p:nvSpPr>
                  <p:cNvPr id="108" name="Line 1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38" y="2610"/>
                    <a:ext cx="0" cy="87"/>
                  </a:xfrm>
                  <a:prstGeom prst="line">
                    <a:avLst/>
                  </a:prstGeom>
                  <a:no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grpSp>
              <p:nvGrpSpPr>
                <p:cNvPr id="57" name="Group 164"/>
                <p:cNvGrpSpPr>
                  <a:grpSpLocks/>
                </p:cNvGrpSpPr>
                <p:nvPr/>
              </p:nvGrpSpPr>
              <p:grpSpPr bwMode="auto">
                <a:xfrm>
                  <a:off x="1422136" y="4056061"/>
                  <a:ext cx="509587" cy="365125"/>
                  <a:chOff x="3675" y="2610"/>
                  <a:chExt cx="321" cy="230"/>
                </a:xfrm>
              </p:grpSpPr>
              <p:sp>
                <p:nvSpPr>
                  <p:cNvPr id="105" name="Rectangle 165"/>
                  <p:cNvSpPr>
                    <a:spLocks noChangeArrowheads="1"/>
                  </p:cNvSpPr>
                  <p:nvPr/>
                </p:nvSpPr>
                <p:spPr bwMode="auto">
                  <a:xfrm>
                    <a:off x="3675" y="2698"/>
                    <a:ext cx="321" cy="14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900"/>
                  </a:p>
                </p:txBody>
              </p:sp>
              <p:sp>
                <p:nvSpPr>
                  <p:cNvPr id="106" name="Line 16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38" y="2610"/>
                    <a:ext cx="0" cy="87"/>
                  </a:xfrm>
                  <a:prstGeom prst="line">
                    <a:avLst/>
                  </a:prstGeom>
                  <a:no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sp>
              <p:nvSpPr>
                <p:cNvPr id="58" name="Text Box 167"/>
                <p:cNvSpPr txBox="1">
                  <a:spLocks noChangeArrowheads="1"/>
                </p:cNvSpPr>
                <p:nvPr/>
              </p:nvSpPr>
              <p:spPr bwMode="auto">
                <a:xfrm>
                  <a:off x="3098534" y="4420132"/>
                  <a:ext cx="1454149" cy="396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>
                      <a:latin typeface="Comic Sans MS" pitchFamily="66" charset="0"/>
                    </a:rPr>
                    <a:t>VPI</a:t>
                  </a:r>
                </a:p>
              </p:txBody>
            </p:sp>
            <p:sp>
              <p:nvSpPr>
                <p:cNvPr id="59" name="Rectangle 170"/>
                <p:cNvSpPr>
                  <a:spLocks noChangeArrowheads="1"/>
                </p:cNvSpPr>
                <p:nvPr/>
              </p:nvSpPr>
              <p:spPr bwMode="auto">
                <a:xfrm>
                  <a:off x="1926961" y="3731154"/>
                  <a:ext cx="195262" cy="288925"/>
                </a:xfrm>
                <a:prstGeom prst="rect">
                  <a:avLst/>
                </a:prstGeom>
                <a:solidFill>
                  <a:srgbClr val="A4FAC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60" name="Text Box 171"/>
                <p:cNvSpPr txBox="1">
                  <a:spLocks noChangeArrowheads="1"/>
                </p:cNvSpPr>
                <p:nvPr/>
              </p:nvSpPr>
              <p:spPr bwMode="auto">
                <a:xfrm>
                  <a:off x="1799961" y="3366029"/>
                  <a:ext cx="750887" cy="360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 smtClean="0">
                      <a:latin typeface="Comic Sans MS" pitchFamily="66" charset="0"/>
                    </a:rPr>
                    <a:t>FCT</a:t>
                  </a:r>
                  <a:endParaRPr lang="en-US" altLang="en-US" sz="700" dirty="0">
                    <a:latin typeface="Comic Sans MS" pitchFamily="66" charset="0"/>
                  </a:endParaRPr>
                </a:p>
              </p:txBody>
            </p:sp>
            <p:sp>
              <p:nvSpPr>
                <p:cNvPr id="61" name="Rounded Rectangle 60"/>
                <p:cNvSpPr/>
                <p:nvPr/>
              </p:nvSpPr>
              <p:spPr>
                <a:xfrm>
                  <a:off x="4469606" y="3634976"/>
                  <a:ext cx="1296144" cy="464343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900"/>
                </a:p>
              </p:txBody>
            </p:sp>
            <p:sp>
              <p:nvSpPr>
                <p:cNvPr id="62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4533899" y="4626259"/>
                  <a:ext cx="1649141" cy="396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 smtClean="0">
                      <a:latin typeface="Comic Sans MS" pitchFamily="66" charset="0"/>
                    </a:rPr>
                    <a:t>Accelerator</a:t>
                  </a:r>
                  <a:endParaRPr lang="en-US" altLang="en-US" sz="700" dirty="0">
                    <a:latin typeface="Comic Sans MS" pitchFamily="66" charset="0"/>
                  </a:endParaRPr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6269806" y="3634049"/>
                  <a:ext cx="72008" cy="43854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900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6448616" y="3648802"/>
                  <a:ext cx="72008" cy="43854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900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6629846" y="3643904"/>
                  <a:ext cx="72008" cy="43854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900"/>
                </a:p>
              </p:txBody>
            </p:sp>
            <p:grpSp>
              <p:nvGrpSpPr>
                <p:cNvPr id="66" name="Group 118"/>
                <p:cNvGrpSpPr>
                  <a:grpSpLocks/>
                </p:cNvGrpSpPr>
                <p:nvPr/>
              </p:nvGrpSpPr>
              <p:grpSpPr bwMode="auto">
                <a:xfrm>
                  <a:off x="6913926" y="3784598"/>
                  <a:ext cx="228600" cy="228600"/>
                  <a:chOff x="1008" y="3216"/>
                  <a:chExt cx="144" cy="144"/>
                </a:xfrm>
              </p:grpSpPr>
              <p:sp>
                <p:nvSpPr>
                  <p:cNvPr id="102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1008" y="3216"/>
                    <a:ext cx="144" cy="144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900"/>
                  </a:p>
                </p:txBody>
              </p:sp>
              <p:sp>
                <p:nvSpPr>
                  <p:cNvPr id="103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1079" y="3241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  <p:sp>
                <p:nvSpPr>
                  <p:cNvPr id="104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026" y="3294"/>
                    <a:ext cx="11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grpSp>
              <p:nvGrpSpPr>
                <p:cNvPr id="67" name="Group 161"/>
                <p:cNvGrpSpPr>
                  <a:grpSpLocks/>
                </p:cNvGrpSpPr>
                <p:nvPr/>
              </p:nvGrpSpPr>
              <p:grpSpPr bwMode="auto">
                <a:xfrm>
                  <a:off x="6772638" y="4011611"/>
                  <a:ext cx="509588" cy="365125"/>
                  <a:chOff x="3675" y="2610"/>
                  <a:chExt cx="321" cy="230"/>
                </a:xfrm>
              </p:grpSpPr>
              <p:sp>
                <p:nvSpPr>
                  <p:cNvPr id="100" name="Rectangle 162"/>
                  <p:cNvSpPr>
                    <a:spLocks noChangeArrowheads="1"/>
                  </p:cNvSpPr>
                  <p:nvPr/>
                </p:nvSpPr>
                <p:spPr bwMode="auto">
                  <a:xfrm>
                    <a:off x="3675" y="2698"/>
                    <a:ext cx="321" cy="14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900"/>
                  </a:p>
                </p:txBody>
              </p:sp>
              <p:sp>
                <p:nvSpPr>
                  <p:cNvPr id="101" name="Line 1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38" y="2610"/>
                    <a:ext cx="0" cy="87"/>
                  </a:xfrm>
                  <a:prstGeom prst="line">
                    <a:avLst/>
                  </a:prstGeom>
                  <a:no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sp>
              <p:nvSpPr>
                <p:cNvPr id="68" name="Text Box 167"/>
                <p:cNvSpPr txBox="1">
                  <a:spLocks noChangeArrowheads="1"/>
                </p:cNvSpPr>
                <p:nvPr/>
              </p:nvSpPr>
              <p:spPr bwMode="auto">
                <a:xfrm>
                  <a:off x="6701855" y="4464677"/>
                  <a:ext cx="1425830" cy="7174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 smtClean="0">
                      <a:latin typeface="Comic Sans MS" pitchFamily="66" charset="0"/>
                    </a:rPr>
                    <a:t>MTV,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 err="1" smtClean="0">
                      <a:latin typeface="Comic Sans MS" pitchFamily="66" charset="0"/>
                    </a:rPr>
                    <a:t>Emittance</a:t>
                  </a:r>
                  <a:endParaRPr lang="en-US" altLang="en-US" sz="700" dirty="0">
                    <a:latin typeface="Comic Sans MS" pitchFamily="66" charset="0"/>
                  </a:endParaRPr>
                </a:p>
              </p:txBody>
            </p:sp>
            <p:sp>
              <p:nvSpPr>
                <p:cNvPr id="69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6049102" y="3059108"/>
                  <a:ext cx="960437" cy="5550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 smtClean="0">
                      <a:latin typeface="Comic Sans MS" pitchFamily="66" charset="0"/>
                    </a:rPr>
                    <a:t>Matching triplet</a:t>
                  </a:r>
                  <a:endParaRPr lang="en-US" altLang="en-US" sz="700" dirty="0">
                    <a:latin typeface="Comic Sans MS" pitchFamily="66" charset="0"/>
                  </a:endParaRPr>
                </a:p>
              </p:txBody>
            </p:sp>
            <p:sp>
              <p:nvSpPr>
                <p:cNvPr id="70" name="Rectangle 124"/>
                <p:cNvSpPr>
                  <a:spLocks noChangeArrowheads="1"/>
                </p:cNvSpPr>
                <p:nvPr/>
              </p:nvSpPr>
              <p:spPr bwMode="auto">
                <a:xfrm>
                  <a:off x="5987775" y="3799679"/>
                  <a:ext cx="195263" cy="166687"/>
                </a:xfrm>
                <a:prstGeom prst="rect">
                  <a:avLst/>
                </a:prstGeom>
                <a:solidFill>
                  <a:srgbClr val="A4FAC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71" name="Text Box 125"/>
                <p:cNvSpPr txBox="1">
                  <a:spLocks noChangeArrowheads="1"/>
                </p:cNvSpPr>
                <p:nvPr/>
              </p:nvSpPr>
              <p:spPr bwMode="auto">
                <a:xfrm>
                  <a:off x="5827465" y="4116383"/>
                  <a:ext cx="693161" cy="360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BPR</a:t>
                  </a:r>
                </a:p>
              </p:txBody>
            </p:sp>
            <p:grpSp>
              <p:nvGrpSpPr>
                <p:cNvPr id="72" name="Group 126"/>
                <p:cNvGrpSpPr>
                  <a:grpSpLocks/>
                </p:cNvGrpSpPr>
                <p:nvPr/>
              </p:nvGrpSpPr>
              <p:grpSpPr bwMode="auto">
                <a:xfrm>
                  <a:off x="5837757" y="3749673"/>
                  <a:ext cx="247650" cy="266700"/>
                  <a:chOff x="4998" y="1973"/>
                  <a:chExt cx="156" cy="168"/>
                </a:xfrm>
              </p:grpSpPr>
              <p:sp>
                <p:nvSpPr>
                  <p:cNvPr id="98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4998" y="1973"/>
                    <a:ext cx="154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  <p:sp>
                <p:nvSpPr>
                  <p:cNvPr id="99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5000" y="2141"/>
                    <a:ext cx="154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sp>
              <p:nvSpPr>
                <p:cNvPr id="73" name="Rectangle 124"/>
                <p:cNvSpPr>
                  <a:spLocks noChangeArrowheads="1"/>
                </p:cNvSpPr>
                <p:nvPr/>
              </p:nvSpPr>
              <p:spPr bwMode="auto">
                <a:xfrm>
                  <a:off x="4169667" y="3782216"/>
                  <a:ext cx="195263" cy="166687"/>
                </a:xfrm>
                <a:prstGeom prst="rect">
                  <a:avLst/>
                </a:prstGeom>
                <a:solidFill>
                  <a:srgbClr val="A4FAC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74" name="Text Box 125"/>
                <p:cNvSpPr txBox="1">
                  <a:spLocks noChangeArrowheads="1"/>
                </p:cNvSpPr>
                <p:nvPr/>
              </p:nvSpPr>
              <p:spPr bwMode="auto">
                <a:xfrm>
                  <a:off x="4009355" y="4098921"/>
                  <a:ext cx="689380" cy="360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BPR</a:t>
                  </a:r>
                </a:p>
              </p:txBody>
            </p:sp>
            <p:grpSp>
              <p:nvGrpSpPr>
                <p:cNvPr id="75" name="Group 126"/>
                <p:cNvGrpSpPr>
                  <a:grpSpLocks/>
                </p:cNvGrpSpPr>
                <p:nvPr/>
              </p:nvGrpSpPr>
              <p:grpSpPr bwMode="auto">
                <a:xfrm>
                  <a:off x="4019649" y="3732210"/>
                  <a:ext cx="247650" cy="266700"/>
                  <a:chOff x="4998" y="1973"/>
                  <a:chExt cx="156" cy="168"/>
                </a:xfrm>
              </p:grpSpPr>
              <p:sp>
                <p:nvSpPr>
                  <p:cNvPr id="96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4998" y="1973"/>
                    <a:ext cx="154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  <p:sp>
                <p:nvSpPr>
                  <p:cNvPr id="97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5000" y="2141"/>
                    <a:ext cx="154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grpSp>
              <p:nvGrpSpPr>
                <p:cNvPr id="76" name="Group 126"/>
                <p:cNvGrpSpPr>
                  <a:grpSpLocks/>
                </p:cNvGrpSpPr>
                <p:nvPr/>
              </p:nvGrpSpPr>
              <p:grpSpPr bwMode="auto">
                <a:xfrm>
                  <a:off x="1212586" y="3737504"/>
                  <a:ext cx="247650" cy="266700"/>
                  <a:chOff x="4998" y="1973"/>
                  <a:chExt cx="156" cy="168"/>
                </a:xfrm>
              </p:grpSpPr>
              <p:sp>
                <p:nvSpPr>
                  <p:cNvPr id="94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4998" y="1973"/>
                    <a:ext cx="154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  <p:sp>
                <p:nvSpPr>
                  <p:cNvPr id="95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5000" y="2141"/>
                    <a:ext cx="154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grpSp>
              <p:nvGrpSpPr>
                <p:cNvPr id="77" name="Group 126"/>
                <p:cNvGrpSpPr>
                  <a:grpSpLocks/>
                </p:cNvGrpSpPr>
                <p:nvPr/>
              </p:nvGrpSpPr>
              <p:grpSpPr bwMode="auto">
                <a:xfrm>
                  <a:off x="7177579" y="3741636"/>
                  <a:ext cx="247650" cy="266700"/>
                  <a:chOff x="4998" y="1973"/>
                  <a:chExt cx="156" cy="168"/>
                </a:xfrm>
              </p:grpSpPr>
              <p:sp>
                <p:nvSpPr>
                  <p:cNvPr id="92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4998" y="1973"/>
                    <a:ext cx="154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  <p:sp>
                <p:nvSpPr>
                  <p:cNvPr id="93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5000" y="2141"/>
                    <a:ext cx="154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sp>
              <p:nvSpPr>
                <p:cNvPr id="78" name="Oval 134"/>
                <p:cNvSpPr>
                  <a:spLocks noChangeArrowheads="1"/>
                </p:cNvSpPr>
                <p:nvPr/>
              </p:nvSpPr>
              <p:spPr bwMode="auto">
                <a:xfrm>
                  <a:off x="3682736" y="3456516"/>
                  <a:ext cx="146050" cy="898525"/>
                </a:xfrm>
                <a:prstGeom prst="ellipse">
                  <a:avLst/>
                </a:prstGeom>
                <a:solidFill>
                  <a:srgbClr val="E5B9D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79" name="Oval 134"/>
                <p:cNvSpPr>
                  <a:spLocks noChangeArrowheads="1"/>
                </p:cNvSpPr>
                <p:nvPr/>
              </p:nvSpPr>
              <p:spPr bwMode="auto">
                <a:xfrm>
                  <a:off x="4552686" y="3425723"/>
                  <a:ext cx="146050" cy="898525"/>
                </a:xfrm>
                <a:prstGeom prst="ellipse">
                  <a:avLst/>
                </a:prstGeom>
                <a:solidFill>
                  <a:srgbClr val="E5B9D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80" name="Oval 134"/>
                <p:cNvSpPr>
                  <a:spLocks noChangeArrowheads="1"/>
                </p:cNvSpPr>
                <p:nvPr/>
              </p:nvSpPr>
              <p:spPr bwMode="auto">
                <a:xfrm>
                  <a:off x="5477718" y="3443285"/>
                  <a:ext cx="146050" cy="898525"/>
                </a:xfrm>
                <a:prstGeom prst="ellipse">
                  <a:avLst/>
                </a:prstGeom>
                <a:solidFill>
                  <a:srgbClr val="E5B9D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81" name="Text Box 146"/>
                <p:cNvSpPr txBox="1">
                  <a:spLocks noChangeArrowheads="1"/>
                </p:cNvSpPr>
                <p:nvPr/>
              </p:nvSpPr>
              <p:spPr bwMode="auto">
                <a:xfrm>
                  <a:off x="4751326" y="2500433"/>
                  <a:ext cx="1914524" cy="5550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700" dirty="0">
                      <a:latin typeface="Comic Sans MS" pitchFamily="66" charset="0"/>
                    </a:rPr>
                    <a:t>Incident, </a:t>
                  </a:r>
                  <a:r>
                    <a:rPr lang="en-US" altLang="en-US" sz="700" dirty="0" smtClean="0">
                      <a:latin typeface="Comic Sans MS" pitchFamily="66" charset="0"/>
                    </a:rPr>
                    <a:t>Reflected, transmitted </a:t>
                  </a:r>
                  <a:r>
                    <a:rPr lang="en-US" altLang="en-US" sz="700" dirty="0">
                      <a:latin typeface="Comic Sans MS" pitchFamily="66" charset="0"/>
                    </a:rPr>
                    <a:t>Power</a:t>
                  </a:r>
                </a:p>
              </p:txBody>
            </p:sp>
            <p:grpSp>
              <p:nvGrpSpPr>
                <p:cNvPr id="82" name="Group 161"/>
                <p:cNvGrpSpPr>
                  <a:grpSpLocks/>
                </p:cNvGrpSpPr>
                <p:nvPr/>
              </p:nvGrpSpPr>
              <p:grpSpPr bwMode="auto">
                <a:xfrm>
                  <a:off x="4862884" y="4079081"/>
                  <a:ext cx="509588" cy="365125"/>
                  <a:chOff x="3675" y="2610"/>
                  <a:chExt cx="321" cy="230"/>
                </a:xfrm>
              </p:grpSpPr>
              <p:sp>
                <p:nvSpPr>
                  <p:cNvPr id="90" name="Rectangle 162"/>
                  <p:cNvSpPr>
                    <a:spLocks noChangeArrowheads="1"/>
                  </p:cNvSpPr>
                  <p:nvPr/>
                </p:nvSpPr>
                <p:spPr bwMode="auto">
                  <a:xfrm>
                    <a:off x="3675" y="2698"/>
                    <a:ext cx="321" cy="14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 sz="900"/>
                  </a:p>
                </p:txBody>
              </p:sp>
              <p:sp>
                <p:nvSpPr>
                  <p:cNvPr id="91" name="Line 1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38" y="2610"/>
                    <a:ext cx="0" cy="87"/>
                  </a:xfrm>
                  <a:prstGeom prst="line">
                    <a:avLst/>
                  </a:prstGeom>
                  <a:no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GB" sz="900"/>
                  </a:p>
                </p:txBody>
              </p:sp>
            </p:grpSp>
            <p:sp>
              <p:nvSpPr>
                <p:cNvPr id="83" name="Rectangle 124"/>
                <p:cNvSpPr>
                  <a:spLocks noChangeArrowheads="1"/>
                </p:cNvSpPr>
                <p:nvPr/>
              </p:nvSpPr>
              <p:spPr bwMode="auto">
                <a:xfrm>
                  <a:off x="7226791" y="3790947"/>
                  <a:ext cx="195263" cy="166687"/>
                </a:xfrm>
                <a:prstGeom prst="rect">
                  <a:avLst/>
                </a:prstGeom>
                <a:solidFill>
                  <a:srgbClr val="A4FAC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84" name="AutoShape 129"/>
                <p:cNvSpPr>
                  <a:spLocks noChangeArrowheads="1"/>
                </p:cNvSpPr>
                <p:nvPr/>
              </p:nvSpPr>
              <p:spPr bwMode="auto">
                <a:xfrm>
                  <a:off x="8127685" y="3548060"/>
                  <a:ext cx="106872" cy="334962"/>
                </a:xfrm>
                <a:prstGeom prst="flowChartCollat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85" name="Rectangle 144"/>
                <p:cNvSpPr>
                  <a:spLocks noChangeArrowheads="1"/>
                </p:cNvSpPr>
                <p:nvPr/>
              </p:nvSpPr>
              <p:spPr bwMode="auto">
                <a:xfrm>
                  <a:off x="5623768" y="3098564"/>
                  <a:ext cx="63235" cy="533764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86" name="Rectangle 144"/>
                <p:cNvSpPr>
                  <a:spLocks noChangeArrowheads="1"/>
                </p:cNvSpPr>
                <p:nvPr/>
              </p:nvSpPr>
              <p:spPr bwMode="auto">
                <a:xfrm>
                  <a:off x="607749" y="2488140"/>
                  <a:ext cx="3989386" cy="77785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87" name="Rectangle 144"/>
                <p:cNvSpPr>
                  <a:spLocks noChangeArrowheads="1"/>
                </p:cNvSpPr>
                <p:nvPr/>
              </p:nvSpPr>
              <p:spPr bwMode="auto">
                <a:xfrm>
                  <a:off x="607750" y="1780900"/>
                  <a:ext cx="91280" cy="719531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900"/>
                </a:p>
              </p:txBody>
            </p:sp>
            <p:sp>
              <p:nvSpPr>
                <p:cNvPr id="88" name="Isosceles Triangle 87"/>
                <p:cNvSpPr/>
                <p:nvPr/>
              </p:nvSpPr>
              <p:spPr>
                <a:xfrm rot="10800000">
                  <a:off x="195396" y="1231268"/>
                  <a:ext cx="915988" cy="648072"/>
                </a:xfrm>
                <a:prstGeom prst="triangl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900"/>
                </a:p>
              </p:txBody>
            </p:sp>
            <p:sp>
              <p:nvSpPr>
                <p:cNvPr id="89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146928" y="753848"/>
                  <a:ext cx="2346512" cy="44403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en-US" sz="1000" b="1" dirty="0" smtClean="0">
                      <a:solidFill>
                        <a:srgbClr val="4F81BD"/>
                      </a:solidFill>
                    </a:rPr>
                    <a:t>Klystron from CTF3</a:t>
                  </a:r>
                  <a:endParaRPr lang="en-US" altLang="en-US" sz="1000" b="1" dirty="0">
                    <a:solidFill>
                      <a:srgbClr val="4F81BD"/>
                    </a:solidFill>
                  </a:endParaRPr>
                </a:p>
              </p:txBody>
            </p:sp>
          </p:grpSp>
        </p:grpSp>
        <p:sp>
          <p:nvSpPr>
            <p:cNvPr id="18" name="TextBox 17"/>
            <p:cNvSpPr txBox="1"/>
            <p:nvPr/>
          </p:nvSpPr>
          <p:spPr>
            <a:xfrm>
              <a:off x="5045732" y="3003269"/>
              <a:ext cx="1783351" cy="362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4F81BD"/>
                  </a:solidFill>
                </a:rPr>
                <a:t>1m booster </a:t>
              </a:r>
              <a:r>
                <a:rPr lang="en-US" sz="1100" b="1" dirty="0" err="1" smtClean="0">
                  <a:solidFill>
                    <a:srgbClr val="4F81BD"/>
                  </a:solidFill>
                </a:rPr>
                <a:t>linac</a:t>
              </a:r>
              <a:endParaRPr lang="en-US" sz="1100" b="1" dirty="0" smtClean="0">
                <a:solidFill>
                  <a:srgbClr val="4F81BD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5893788" y="3459479"/>
              <a:ext cx="8055" cy="1040523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7195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of the Electron </a:t>
            </a:r>
            <a:r>
              <a:rPr lang="en-US" dirty="0"/>
              <a:t>B</a:t>
            </a:r>
            <a:r>
              <a:rPr lang="en-US" dirty="0" smtClean="0"/>
              <a:t>eam </a:t>
            </a:r>
            <a:r>
              <a:rPr lang="en-US" dirty="0"/>
              <a:t>L</a:t>
            </a:r>
            <a:r>
              <a:rPr lang="en-US" dirty="0" smtClean="0"/>
              <a:t>ine	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65700" y="1046332"/>
            <a:ext cx="4501643" cy="1329554"/>
          </a:xfrm>
        </p:spPr>
        <p:txBody>
          <a:bodyPr>
            <a:normAutofit/>
          </a:bodyPr>
          <a:lstStyle/>
          <a:p>
            <a:r>
              <a:rPr lang="en-US" b="1" dirty="0" smtClean="0"/>
              <a:t>Layout, specifications frozen</a:t>
            </a:r>
          </a:p>
          <a:p>
            <a:r>
              <a:rPr lang="en-US" dirty="0" smtClean="0"/>
              <a:t>Magnets, power converters </a:t>
            </a:r>
            <a:r>
              <a:rPr lang="en-US" b="1" dirty="0" smtClean="0"/>
              <a:t>ordered</a:t>
            </a:r>
          </a:p>
          <a:p>
            <a:r>
              <a:rPr lang="en-US" b="1" dirty="0" smtClean="0"/>
              <a:t>Cabling</a:t>
            </a:r>
            <a:r>
              <a:rPr lang="en-US" dirty="0" smtClean="0"/>
              <a:t> </a:t>
            </a:r>
            <a:r>
              <a:rPr lang="en-US" dirty="0" smtClean="0"/>
              <a:t>for BTVs done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PA12128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1579" y="3053404"/>
            <a:ext cx="3978508" cy="2983881"/>
          </a:xfrm>
          <a:prstGeom prst="rect">
            <a:avLst/>
          </a:prstGeom>
        </p:spPr>
      </p:pic>
      <p:pic>
        <p:nvPicPr>
          <p:cNvPr id="9" name="Bild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27" y="764100"/>
            <a:ext cx="3339823" cy="55378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997766" y="955614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783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173" y="56733"/>
            <a:ext cx="6703391" cy="579479"/>
          </a:xfrm>
        </p:spPr>
        <p:txBody>
          <a:bodyPr/>
          <a:lstStyle/>
          <a:p>
            <a:r>
              <a:rPr lang="en-US" dirty="0" smtClean="0"/>
              <a:t>Electron Spectrometer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38</a:t>
            </a:fld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4734455" y="628570"/>
            <a:ext cx="4231072" cy="666223"/>
            <a:chOff x="410217" y="1474038"/>
            <a:chExt cx="8252560" cy="1388564"/>
          </a:xfrm>
        </p:grpSpPr>
        <p:cxnSp>
          <p:nvCxnSpPr>
            <p:cNvPr id="54" name="Straight Arrow Connector 53"/>
            <p:cNvCxnSpPr/>
            <p:nvPr/>
          </p:nvCxnSpPr>
          <p:spPr>
            <a:xfrm flipV="1">
              <a:off x="410217" y="2397096"/>
              <a:ext cx="1204907" cy="465506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3103232" y="2244216"/>
              <a:ext cx="2117827" cy="339672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>
              <a:off x="1582241" y="2412972"/>
              <a:ext cx="1520991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55" idx="1"/>
            </p:cNvCxnSpPr>
            <p:nvPr/>
          </p:nvCxnSpPr>
          <p:spPr>
            <a:xfrm flipV="1">
              <a:off x="3103232" y="2399251"/>
              <a:ext cx="4846806" cy="14801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1024319" y="1870201"/>
              <a:ext cx="0" cy="563936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2446105" y="1776250"/>
              <a:ext cx="393832" cy="608579"/>
            </a:xfrm>
            <a:prstGeom prst="straightConnector1">
              <a:avLst/>
            </a:prstGeom>
            <a:ln w="25400">
              <a:solidFill>
                <a:srgbClr val="008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2060030" y="1780934"/>
              <a:ext cx="395817" cy="0"/>
            </a:xfrm>
            <a:prstGeom prst="straightConnector1">
              <a:avLst/>
            </a:prstGeom>
            <a:ln w="25400">
              <a:solidFill>
                <a:srgbClr val="008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V="1">
              <a:off x="3767394" y="2384829"/>
              <a:ext cx="2441705" cy="2"/>
            </a:xfrm>
            <a:prstGeom prst="straightConnector1">
              <a:avLst/>
            </a:prstGeom>
            <a:ln w="25400">
              <a:solidFill>
                <a:srgbClr val="008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5211084" y="2434137"/>
              <a:ext cx="1565681" cy="3294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933301" y="2361719"/>
              <a:ext cx="165100" cy="157753"/>
            </a:xfrm>
            <a:prstGeom prst="straightConnector1">
              <a:avLst/>
            </a:prstGeom>
            <a:ln w="25400">
              <a:solidFill>
                <a:srgbClr val="0000C3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6673702" y="2320374"/>
              <a:ext cx="165100" cy="157753"/>
            </a:xfrm>
            <a:prstGeom prst="straightConnector1">
              <a:avLst/>
            </a:prstGeom>
            <a:ln w="25400">
              <a:solidFill>
                <a:srgbClr val="0000C3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1085701" y="2514119"/>
              <a:ext cx="165100" cy="157753"/>
            </a:xfrm>
            <a:prstGeom prst="straightConnector1">
              <a:avLst/>
            </a:prstGeom>
            <a:ln w="25400">
              <a:solidFill>
                <a:srgbClr val="0000C3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6773471" y="2419310"/>
              <a:ext cx="0" cy="312793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/>
            <p:cNvSpPr/>
            <p:nvPr/>
          </p:nvSpPr>
          <p:spPr>
            <a:xfrm>
              <a:off x="7964277" y="1992252"/>
              <a:ext cx="698500" cy="80968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606954" y="1663582"/>
              <a:ext cx="630238" cy="296406"/>
            </a:xfrm>
            <a:prstGeom prst="rect">
              <a:avLst/>
            </a:prstGeom>
            <a:solidFill>
              <a:srgbClr val="008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69" name="Isosceles Triangle 68"/>
            <p:cNvSpPr/>
            <p:nvPr/>
          </p:nvSpPr>
          <p:spPr>
            <a:xfrm>
              <a:off x="1448436" y="2079014"/>
              <a:ext cx="219679" cy="667916"/>
            </a:xfrm>
            <a:prstGeom prst="triangle">
              <a:avLst/>
            </a:prstGeom>
            <a:solidFill>
              <a:schemeClr val="accent1">
                <a:tint val="100000"/>
                <a:shade val="100000"/>
                <a:satMod val="130000"/>
                <a:alpha val="49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70" name="Isosceles Triangle 69"/>
            <p:cNvSpPr/>
            <p:nvPr/>
          </p:nvSpPr>
          <p:spPr>
            <a:xfrm rot="2282123">
              <a:off x="2416158" y="1661461"/>
              <a:ext cx="145710" cy="283769"/>
            </a:xfrm>
            <a:prstGeom prst="triangle">
              <a:avLst/>
            </a:prstGeom>
            <a:solidFill>
              <a:schemeClr val="accent1">
                <a:tint val="100000"/>
                <a:shade val="100000"/>
                <a:satMod val="130000"/>
                <a:alpha val="49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09200" y="1474038"/>
              <a:ext cx="630238" cy="404810"/>
            </a:xfrm>
            <a:prstGeom prst="rect">
              <a:avLst/>
            </a:prstGeom>
            <a:solidFill>
              <a:srgbClr val="0000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>
              <a:off x="2839937" y="2388817"/>
              <a:ext cx="1020423" cy="4319"/>
            </a:xfrm>
            <a:prstGeom prst="straightConnector1">
              <a:avLst/>
            </a:prstGeom>
            <a:ln w="25400">
              <a:solidFill>
                <a:srgbClr val="008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endCxn id="68" idx="1"/>
            </p:cNvCxnSpPr>
            <p:nvPr/>
          </p:nvCxnSpPr>
          <p:spPr>
            <a:xfrm>
              <a:off x="1341847" y="1795571"/>
              <a:ext cx="265107" cy="16214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1032631" y="2434137"/>
              <a:ext cx="4196740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5670939" y="2333855"/>
              <a:ext cx="0" cy="162514"/>
            </a:xfrm>
            <a:prstGeom prst="straightConnector1">
              <a:avLst/>
            </a:prstGeom>
            <a:ln w="76200" cmpd="sng">
              <a:solidFill>
                <a:srgbClr val="FF00FF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5782445" y="2336444"/>
              <a:ext cx="0" cy="159925"/>
            </a:xfrm>
            <a:prstGeom prst="straightConnector1">
              <a:avLst/>
            </a:prstGeom>
            <a:ln w="25400">
              <a:solidFill>
                <a:srgbClr val="FF00FF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/>
            <p:cNvSpPr/>
            <p:nvPr/>
          </p:nvSpPr>
          <p:spPr>
            <a:xfrm>
              <a:off x="5450535" y="2285269"/>
              <a:ext cx="396875" cy="281188"/>
            </a:xfrm>
            <a:prstGeom prst="rect">
              <a:avLst/>
            </a:prstGeom>
            <a:solidFill>
              <a:srgbClr val="FF66FF">
                <a:alpha val="16000"/>
              </a:srgbClr>
            </a:solidFill>
            <a:ln>
              <a:solidFill>
                <a:srgbClr val="FF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cxnSp>
          <p:nvCxnSpPr>
            <p:cNvPr id="78" name="Straight Arrow Connector 77"/>
            <p:cNvCxnSpPr/>
            <p:nvPr/>
          </p:nvCxnSpPr>
          <p:spPr>
            <a:xfrm>
              <a:off x="5528064" y="2333855"/>
              <a:ext cx="0" cy="162514"/>
            </a:xfrm>
            <a:prstGeom prst="straightConnector1">
              <a:avLst/>
            </a:prstGeom>
            <a:ln w="76200" cmpd="sng">
              <a:solidFill>
                <a:srgbClr val="FF00FF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/>
            <p:cNvSpPr/>
            <p:nvPr/>
          </p:nvSpPr>
          <p:spPr>
            <a:xfrm>
              <a:off x="5281328" y="2282587"/>
              <a:ext cx="87431" cy="281188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solidFill>
                <a:srgbClr val="FF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6499553" y="2278716"/>
              <a:ext cx="87431" cy="281188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solidFill>
                <a:srgbClr val="FF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 flipV="1">
              <a:off x="6198908" y="1810689"/>
              <a:ext cx="529166" cy="578847"/>
            </a:xfrm>
            <a:prstGeom prst="straightConnector1">
              <a:avLst/>
            </a:prstGeom>
            <a:ln w="25400">
              <a:solidFill>
                <a:srgbClr val="008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Isosceles Triangle 81"/>
            <p:cNvSpPr/>
            <p:nvPr/>
          </p:nvSpPr>
          <p:spPr>
            <a:xfrm rot="8280435">
              <a:off x="6143424" y="2156233"/>
              <a:ext cx="196140" cy="445738"/>
            </a:xfrm>
            <a:prstGeom prst="triangle">
              <a:avLst/>
            </a:prstGeom>
            <a:solidFill>
              <a:schemeClr val="accent1">
                <a:tint val="100000"/>
                <a:shade val="100000"/>
                <a:satMod val="130000"/>
                <a:alpha val="49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3" name="Rectangle 82"/>
            <p:cNvSpPr/>
            <p:nvPr/>
          </p:nvSpPr>
          <p:spPr>
            <a:xfrm rot="2520350">
              <a:off x="6672198" y="1665287"/>
              <a:ext cx="202546" cy="169934"/>
            </a:xfrm>
            <a:prstGeom prst="rect">
              <a:avLst/>
            </a:prstGeom>
            <a:solidFill>
              <a:srgbClr val="66FF66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84" name="Oval 83"/>
          <p:cNvSpPr/>
          <p:nvPr/>
        </p:nvSpPr>
        <p:spPr>
          <a:xfrm>
            <a:off x="7538777" y="563825"/>
            <a:ext cx="667849" cy="52428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pectroSetup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698"/>
          <a:stretch/>
        </p:blipFill>
        <p:spPr>
          <a:xfrm>
            <a:off x="1475385" y="1294793"/>
            <a:ext cx="5756479" cy="2731934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35" y="4183621"/>
            <a:ext cx="3963176" cy="2401925"/>
          </a:xfrm>
          <a:prstGeom prst="rect">
            <a:avLst/>
          </a:prstGeom>
        </p:spPr>
      </p:pic>
      <p:sp>
        <p:nvSpPr>
          <p:cNvPr id="94" name="TextBox 93"/>
          <p:cNvSpPr txBox="1"/>
          <p:nvPr/>
        </p:nvSpPr>
        <p:spPr>
          <a:xfrm>
            <a:off x="4545543" y="4554221"/>
            <a:ext cx="4419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 smtClean="0"/>
              <a:t>Design of the light transport </a:t>
            </a:r>
            <a:r>
              <a:rPr lang="en-US" sz="1600" b="1" dirty="0" smtClean="0"/>
              <a:t>line </a:t>
            </a:r>
            <a:r>
              <a:rPr lang="en-US" sz="1600" dirty="0" smtClean="0"/>
              <a:t>from </a:t>
            </a:r>
            <a:r>
              <a:rPr lang="en-US" sz="1600" dirty="0" smtClean="0"/>
              <a:t>the spectrometer screen to the CCD </a:t>
            </a:r>
            <a:r>
              <a:rPr lang="en-US" sz="1600" dirty="0" smtClean="0"/>
              <a:t>camera done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b="1" dirty="0" smtClean="0"/>
              <a:t>Spectrometer vacuum window design</a:t>
            </a:r>
            <a:r>
              <a:rPr lang="en-US" sz="1600" dirty="0" smtClean="0"/>
              <a:t>:</a:t>
            </a:r>
            <a:r>
              <a:rPr lang="en-US" sz="1600" b="1" dirty="0" smtClean="0"/>
              <a:t> 2mm Al </a:t>
            </a:r>
          </a:p>
          <a:p>
            <a:r>
              <a:rPr lang="en-US" sz="1600" dirty="0">
                <a:sym typeface="Wingdings"/>
              </a:rPr>
              <a:t>	</a:t>
            </a:r>
            <a:r>
              <a:rPr lang="en-US" sz="1600" dirty="0" smtClean="0">
                <a:sym typeface="Wingdings"/>
              </a:rPr>
              <a:t> no risk of buckling of the window </a:t>
            </a:r>
          </a:p>
          <a:p>
            <a:r>
              <a:rPr lang="en-US" sz="1600" dirty="0">
                <a:sym typeface="Wingdings"/>
              </a:rPr>
              <a:t>	</a:t>
            </a:r>
            <a:r>
              <a:rPr lang="en-US" sz="1600" dirty="0" smtClean="0">
                <a:sym typeface="Wingdings"/>
              </a:rPr>
              <a:t> scattering of electrons negligible </a:t>
            </a:r>
            <a:r>
              <a:rPr lang="en-US" sz="1600" dirty="0" smtClean="0">
                <a:sym typeface="Wingdings"/>
              </a:rPr>
              <a:t>compared </a:t>
            </a:r>
            <a:r>
              <a:rPr lang="en-US" sz="1600" dirty="0" smtClean="0">
                <a:sym typeface="Wingdings"/>
              </a:rPr>
              <a:t>to </a:t>
            </a:r>
            <a:r>
              <a:rPr lang="en-US" sz="1600" dirty="0" smtClean="0">
                <a:sym typeface="Wingdings"/>
              </a:rPr>
              <a:t>	camera </a:t>
            </a:r>
            <a:r>
              <a:rPr lang="en-US" sz="1600" dirty="0" smtClean="0">
                <a:sym typeface="Wingdings"/>
              </a:rPr>
              <a:t>resolution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66521" y="4697620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63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/>
          <p:cNvSpPr/>
          <p:nvPr/>
        </p:nvSpPr>
        <p:spPr>
          <a:xfrm rot="5400000">
            <a:off x="2072295" y="4394208"/>
            <a:ext cx="4592293" cy="97597"/>
          </a:xfrm>
          <a:prstGeom prst="rect">
            <a:avLst/>
          </a:prstGeom>
          <a:solidFill>
            <a:srgbClr val="FF3399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</a:rPr>
              <a:t> p+ to PLASMA</a:t>
            </a:r>
            <a:endParaRPr lang="fr-FR" sz="900" b="1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 rot="5400000">
            <a:off x="776474" y="4400466"/>
            <a:ext cx="4566287" cy="109848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GB" sz="900" b="1" dirty="0" smtClean="0"/>
              <a:t> p+ GLOBAL COMMISSIONING</a:t>
            </a:r>
            <a:endParaRPr lang="fr-FR" sz="900" b="1" dirty="0"/>
          </a:p>
        </p:txBody>
      </p:sp>
      <p:sp>
        <p:nvSpPr>
          <p:cNvPr id="110" name="Rectangle 109"/>
          <p:cNvSpPr/>
          <p:nvPr/>
        </p:nvSpPr>
        <p:spPr>
          <a:xfrm rot="5400000">
            <a:off x="1161130" y="4392295"/>
            <a:ext cx="4562701" cy="129776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GB" sz="900" b="1" dirty="0" smtClean="0"/>
              <a:t> p+ GLOBAL COMMISSIONING</a:t>
            </a:r>
            <a:endParaRPr lang="fr-FR" sz="900" b="1" dirty="0"/>
          </a:p>
        </p:txBody>
      </p:sp>
      <p:sp>
        <p:nvSpPr>
          <p:cNvPr id="85" name="Rectangle 84"/>
          <p:cNvSpPr/>
          <p:nvPr/>
        </p:nvSpPr>
        <p:spPr>
          <a:xfrm rot="5400000">
            <a:off x="2440324" y="4407526"/>
            <a:ext cx="4592297" cy="113571"/>
          </a:xfrm>
          <a:prstGeom prst="rect">
            <a:avLst/>
          </a:prstGeom>
          <a:solidFill>
            <a:srgbClr val="FF3399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</a:rPr>
              <a:t> p+ to PLASMA</a:t>
            </a:r>
            <a:endParaRPr lang="fr-FR" sz="900" b="1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 rot="5400000">
            <a:off x="2720369" y="4415511"/>
            <a:ext cx="4592296" cy="97597"/>
          </a:xfrm>
          <a:prstGeom prst="rect">
            <a:avLst/>
          </a:prstGeom>
          <a:solidFill>
            <a:srgbClr val="FF3399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</a:rPr>
              <a:t> p+ to PLASMA</a:t>
            </a:r>
            <a:endParaRPr lang="fr-FR" sz="900" b="1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 rot="5400000">
            <a:off x="348406" y="4068475"/>
            <a:ext cx="4570713" cy="770087"/>
          </a:xfrm>
          <a:prstGeom prst="rect">
            <a:avLst/>
          </a:pr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</a:rPr>
              <a:t> HWC   </a:t>
            </a:r>
            <a:endParaRPr lang="fr-FR" sz="9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564313" y="2187839"/>
            <a:ext cx="671515" cy="4554753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endParaRPr lang="en-GB" sz="900" b="1" dirty="0">
              <a:solidFill>
                <a:schemeClr val="tx1"/>
              </a:solidFill>
            </a:endParaRPr>
          </a:p>
          <a:p>
            <a:pPr algn="ctr"/>
            <a:r>
              <a:rPr lang="en-GB" sz="900" b="1" dirty="0">
                <a:solidFill>
                  <a:schemeClr val="tx1"/>
                </a:solidFill>
              </a:rPr>
              <a:t>EYETS </a:t>
            </a:r>
          </a:p>
          <a:p>
            <a:pPr algn="ctr"/>
            <a:r>
              <a:rPr lang="en-GB" sz="900" b="1" dirty="0">
                <a:solidFill>
                  <a:schemeClr val="tx1"/>
                </a:solidFill>
              </a:rPr>
              <a:t>2016</a:t>
            </a:r>
          </a:p>
          <a:p>
            <a:pPr algn="ctr"/>
            <a:r>
              <a:rPr lang="en-GB" sz="900" b="1" dirty="0">
                <a:solidFill>
                  <a:schemeClr val="tx1"/>
                </a:solidFill>
              </a:rPr>
              <a:t>2017</a:t>
            </a:r>
            <a:endParaRPr lang="fr-FR" sz="9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03596" y="2212475"/>
            <a:ext cx="1383179" cy="4526397"/>
          </a:xfrm>
          <a:prstGeom prst="rect">
            <a:avLst/>
          </a:prstGeom>
          <a:solidFill>
            <a:srgbClr val="FF33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 smtClean="0">
                <a:solidFill>
                  <a:schemeClr val="tx1"/>
                </a:solidFill>
              </a:rPr>
              <a:t>AWAKE</a:t>
            </a:r>
          </a:p>
          <a:p>
            <a:pPr algn="ctr"/>
            <a:r>
              <a:rPr lang="en-GB" sz="900" b="1" dirty="0" smtClean="0">
                <a:solidFill>
                  <a:schemeClr val="tx1"/>
                </a:solidFill>
              </a:rPr>
              <a:t> p+ </a:t>
            </a:r>
          </a:p>
          <a:p>
            <a:pPr algn="ctr"/>
            <a:r>
              <a:rPr lang="en-GB" sz="900" b="1" dirty="0" smtClean="0">
                <a:solidFill>
                  <a:schemeClr val="tx1"/>
                </a:solidFill>
              </a:rPr>
              <a:t>and </a:t>
            </a:r>
          </a:p>
          <a:p>
            <a:pPr algn="ctr"/>
            <a:r>
              <a:rPr lang="en-GB" sz="900" b="1" dirty="0" smtClean="0">
                <a:solidFill>
                  <a:schemeClr val="tx1"/>
                </a:solidFill>
              </a:rPr>
              <a:t>e- </a:t>
            </a:r>
            <a:r>
              <a:rPr lang="en-GB" sz="900" b="1" dirty="0">
                <a:solidFill>
                  <a:schemeClr val="tx1"/>
                </a:solidFill>
              </a:rPr>
              <a:t>PHYSICS</a:t>
            </a:r>
            <a:endParaRPr lang="fr-FR" sz="900" b="1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 rot="5400000">
            <a:off x="2597858" y="4407293"/>
            <a:ext cx="4562246" cy="142385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900" b="1" dirty="0" smtClean="0">
                <a:solidFill>
                  <a:schemeClr val="tx1"/>
                </a:solidFill>
              </a:rPr>
              <a:t>e- </a:t>
            </a:r>
            <a:r>
              <a:rPr lang="en-GB" sz="900" b="1" dirty="0">
                <a:solidFill>
                  <a:schemeClr val="tx1"/>
                </a:solidFill>
              </a:rPr>
              <a:t>HWC</a:t>
            </a:r>
            <a:endParaRPr lang="fr-FR" sz="900" b="1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 rot="5400000">
            <a:off x="3130018" y="4385620"/>
            <a:ext cx="4535813" cy="210668"/>
          </a:xfrm>
          <a:prstGeom prst="rect">
            <a:avLst/>
          </a:prstGeom>
          <a:solidFill>
            <a:srgbClr val="FF33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</a:rPr>
              <a:t> e- and p+ to PLASMA</a:t>
            </a:r>
            <a:endParaRPr lang="fr-FR" sz="900" b="1" dirty="0">
              <a:solidFill>
                <a:schemeClr val="tx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5578191" y="2271774"/>
            <a:ext cx="0" cy="388239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 rot="5400000">
            <a:off x="2892285" y="4393056"/>
            <a:ext cx="4535812" cy="189751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900" b="1" dirty="0" smtClean="0"/>
              <a:t> e- GLOBAL COMMISSIONING</a:t>
            </a:r>
            <a:endParaRPr lang="fr-FR" sz="900" b="1" dirty="0"/>
          </a:p>
        </p:txBody>
      </p:sp>
      <p:sp>
        <p:nvSpPr>
          <p:cNvPr id="66" name="Rectangle 65"/>
          <p:cNvSpPr/>
          <p:nvPr/>
        </p:nvSpPr>
        <p:spPr>
          <a:xfrm>
            <a:off x="5525235" y="2224124"/>
            <a:ext cx="415432" cy="451441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</a:rPr>
              <a:t>YETS </a:t>
            </a:r>
          </a:p>
          <a:p>
            <a:pPr algn="ctr"/>
            <a:r>
              <a:rPr lang="en-GB" sz="900" b="1" dirty="0">
                <a:solidFill>
                  <a:schemeClr val="tx1"/>
                </a:solidFill>
              </a:rPr>
              <a:t>20172018</a:t>
            </a:r>
            <a:endParaRPr lang="fr-FR" sz="900" b="1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1727970" y="4035331"/>
            <a:ext cx="1793255" cy="4176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800" dirty="0"/>
              <a:t> </a:t>
            </a:r>
            <a:r>
              <a:rPr lang="en-GB" sz="800" dirty="0" smtClean="0"/>
              <a:t>e- LASER: Studies and Purchasing</a:t>
            </a:r>
            <a:endParaRPr lang="fr-FR" sz="800" dirty="0"/>
          </a:p>
        </p:txBody>
      </p:sp>
      <p:sp>
        <p:nvSpPr>
          <p:cNvPr id="94" name="Rectangle 93"/>
          <p:cNvSpPr/>
          <p:nvPr/>
        </p:nvSpPr>
        <p:spPr>
          <a:xfrm>
            <a:off x="3551657" y="4029393"/>
            <a:ext cx="721115" cy="4176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800" dirty="0"/>
              <a:t> </a:t>
            </a:r>
            <a:r>
              <a:rPr lang="en-GB" sz="800" dirty="0" smtClean="0"/>
              <a:t>e- </a:t>
            </a:r>
            <a:r>
              <a:rPr lang="en-GB" sz="800" dirty="0"/>
              <a:t>LASER </a:t>
            </a:r>
            <a:r>
              <a:rPr lang="en-GB" sz="800" dirty="0" smtClean="0"/>
              <a:t>Installation and HWC</a:t>
            </a:r>
            <a:endParaRPr lang="fr-FR" sz="800" dirty="0"/>
          </a:p>
        </p:txBody>
      </p:sp>
      <p:sp>
        <p:nvSpPr>
          <p:cNvPr id="96" name="Rectangle 95"/>
          <p:cNvSpPr/>
          <p:nvPr/>
        </p:nvSpPr>
        <p:spPr>
          <a:xfrm>
            <a:off x="4423790" y="2700510"/>
            <a:ext cx="196903" cy="416934"/>
          </a:xfrm>
          <a:prstGeom prst="rect">
            <a:avLst/>
          </a:prstGeom>
          <a:solidFill>
            <a:srgbClr val="9966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Cabling</a:t>
            </a:r>
          </a:p>
        </p:txBody>
      </p:sp>
      <p:sp>
        <p:nvSpPr>
          <p:cNvPr id="98" name="Rectangle 97"/>
          <p:cNvSpPr/>
          <p:nvPr/>
        </p:nvSpPr>
        <p:spPr>
          <a:xfrm>
            <a:off x="1721581" y="4468938"/>
            <a:ext cx="1797683" cy="417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800" dirty="0"/>
              <a:t> </a:t>
            </a:r>
            <a:r>
              <a:rPr lang="en-GB" sz="800" dirty="0" smtClean="0"/>
              <a:t>e- SOURCE: Studies, Purchasing and Production</a:t>
            </a:r>
            <a:endParaRPr lang="fr-FR" sz="800" dirty="0"/>
          </a:p>
        </p:txBody>
      </p:sp>
      <p:sp>
        <p:nvSpPr>
          <p:cNvPr id="99" name="Rectangle 98"/>
          <p:cNvSpPr/>
          <p:nvPr/>
        </p:nvSpPr>
        <p:spPr>
          <a:xfrm>
            <a:off x="3556953" y="4462998"/>
            <a:ext cx="721115" cy="56282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600" b="1" dirty="0"/>
              <a:t> </a:t>
            </a:r>
            <a:r>
              <a:rPr lang="en-GB" sz="600" b="1" dirty="0" smtClean="0"/>
              <a:t>PHIN SOURCE &amp; Accelerating structure:</a:t>
            </a:r>
            <a:br>
              <a:rPr lang="en-GB" sz="600" b="1" dirty="0" smtClean="0"/>
            </a:br>
            <a:r>
              <a:rPr lang="en-GB" sz="600" b="1" dirty="0" smtClean="0"/>
              <a:t>Dismounting, Installation and </a:t>
            </a:r>
            <a:r>
              <a:rPr lang="en-GB" sz="600" b="1" dirty="0"/>
              <a:t>HWC</a:t>
            </a:r>
            <a:endParaRPr lang="fr-FR" sz="600" b="1" dirty="0"/>
          </a:p>
        </p:txBody>
      </p:sp>
      <p:sp>
        <p:nvSpPr>
          <p:cNvPr id="100" name="Rectangle 99"/>
          <p:cNvSpPr/>
          <p:nvPr/>
        </p:nvSpPr>
        <p:spPr>
          <a:xfrm>
            <a:off x="2663082" y="5018661"/>
            <a:ext cx="858143" cy="417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800" dirty="0" smtClean="0"/>
              <a:t>RF: </a:t>
            </a:r>
          </a:p>
          <a:p>
            <a:pPr algn="r"/>
            <a:r>
              <a:rPr lang="en-GB" sz="800" dirty="0" smtClean="0"/>
              <a:t>Studies</a:t>
            </a:r>
            <a:r>
              <a:rPr lang="en-GB" sz="800" dirty="0"/>
              <a:t> </a:t>
            </a:r>
            <a:r>
              <a:rPr lang="en-GB" sz="800" dirty="0" smtClean="0"/>
              <a:t>and Procurement</a:t>
            </a:r>
            <a:endParaRPr lang="fr-FR" sz="800" dirty="0"/>
          </a:p>
        </p:txBody>
      </p:sp>
      <p:sp>
        <p:nvSpPr>
          <p:cNvPr id="101" name="Rectangle 100"/>
          <p:cNvSpPr/>
          <p:nvPr/>
        </p:nvSpPr>
        <p:spPr>
          <a:xfrm>
            <a:off x="3544992" y="5025820"/>
            <a:ext cx="737056" cy="417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800" dirty="0"/>
              <a:t>RF:</a:t>
            </a:r>
          </a:p>
          <a:p>
            <a:pPr algn="r"/>
            <a:r>
              <a:rPr lang="en-GB" sz="800" dirty="0"/>
              <a:t>Installation and HWC</a:t>
            </a:r>
            <a:endParaRPr lang="fr-FR" sz="800" dirty="0"/>
          </a:p>
        </p:txBody>
      </p:sp>
      <p:sp>
        <p:nvSpPr>
          <p:cNvPr id="102" name="Rectangle 101"/>
          <p:cNvSpPr/>
          <p:nvPr/>
        </p:nvSpPr>
        <p:spPr>
          <a:xfrm>
            <a:off x="2248717" y="5443761"/>
            <a:ext cx="1577472" cy="41693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800" dirty="0" smtClean="0"/>
              <a:t>Beam Controls&amp; Instrumentation:</a:t>
            </a:r>
          </a:p>
          <a:p>
            <a:r>
              <a:rPr lang="en-GB" sz="800" dirty="0" smtClean="0"/>
              <a:t>Studies and Procurement</a:t>
            </a:r>
            <a:endParaRPr lang="fr-FR" sz="800" dirty="0"/>
          </a:p>
        </p:txBody>
      </p:sp>
      <p:sp>
        <p:nvSpPr>
          <p:cNvPr id="104" name="Rectangle 103"/>
          <p:cNvSpPr/>
          <p:nvPr/>
        </p:nvSpPr>
        <p:spPr>
          <a:xfrm>
            <a:off x="3840723" y="5453579"/>
            <a:ext cx="815143" cy="41693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r"/>
            <a:r>
              <a:rPr lang="en-GB" sz="800" dirty="0" smtClean="0"/>
              <a:t>BE-CO &amp; BI: Installation and HWC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4086009" y="6321273"/>
            <a:ext cx="583932" cy="41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800" dirty="0"/>
              <a:t> </a:t>
            </a:r>
            <a:r>
              <a:rPr lang="en-GB" sz="800" dirty="0" smtClean="0"/>
              <a:t>e- Magnet Install</a:t>
            </a:r>
            <a:endParaRPr lang="fr-FR" sz="800" dirty="0"/>
          </a:p>
        </p:txBody>
      </p:sp>
      <p:sp>
        <p:nvSpPr>
          <p:cNvPr id="106" name="Rectangle 105"/>
          <p:cNvSpPr/>
          <p:nvPr/>
        </p:nvSpPr>
        <p:spPr>
          <a:xfrm>
            <a:off x="4087870" y="5879052"/>
            <a:ext cx="573447" cy="4176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GB" sz="800" dirty="0"/>
              <a:t> </a:t>
            </a:r>
            <a:endParaRPr lang="en-GB" sz="800" dirty="0" smtClean="0"/>
          </a:p>
          <a:p>
            <a:r>
              <a:rPr lang="en-GB" sz="800" dirty="0" smtClean="0"/>
              <a:t>e- VSC: </a:t>
            </a:r>
          </a:p>
          <a:p>
            <a:endParaRPr lang="en-GB" sz="800" dirty="0"/>
          </a:p>
          <a:p>
            <a:endParaRPr lang="en-GB" sz="800" dirty="0" smtClean="0"/>
          </a:p>
          <a:p>
            <a:r>
              <a:rPr lang="en-GB" sz="800" dirty="0" smtClean="0"/>
              <a:t>Install. </a:t>
            </a:r>
          </a:p>
          <a:p>
            <a:endParaRPr lang="fr-FR" sz="800" dirty="0"/>
          </a:p>
        </p:txBody>
      </p:sp>
      <p:sp>
        <p:nvSpPr>
          <p:cNvPr id="107" name="Rectangle 106"/>
          <p:cNvSpPr/>
          <p:nvPr/>
        </p:nvSpPr>
        <p:spPr>
          <a:xfrm>
            <a:off x="2661701" y="5878133"/>
            <a:ext cx="1397463" cy="4176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800" dirty="0"/>
              <a:t> </a:t>
            </a:r>
            <a:r>
              <a:rPr lang="en-GB" sz="800" dirty="0" smtClean="0"/>
              <a:t>e- Vacuum</a:t>
            </a:r>
            <a:r>
              <a:rPr lang="en-GB" sz="800" dirty="0"/>
              <a:t>: </a:t>
            </a:r>
            <a:endParaRPr lang="en-GB" sz="800" dirty="0" smtClean="0"/>
          </a:p>
          <a:p>
            <a:pPr algn="r"/>
            <a:r>
              <a:rPr lang="en-GB" sz="800" dirty="0" smtClean="0"/>
              <a:t>Studies, Procurement and Production</a:t>
            </a:r>
            <a:endParaRPr lang="fr-FR" sz="800" dirty="0"/>
          </a:p>
        </p:txBody>
      </p:sp>
      <p:sp>
        <p:nvSpPr>
          <p:cNvPr id="109" name="Rectangle 108"/>
          <p:cNvSpPr/>
          <p:nvPr/>
        </p:nvSpPr>
        <p:spPr>
          <a:xfrm>
            <a:off x="3562151" y="3197447"/>
            <a:ext cx="1115220" cy="43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800" dirty="0" smtClean="0"/>
              <a:t> e- Phase</a:t>
            </a:r>
          </a:p>
          <a:p>
            <a:r>
              <a:rPr lang="en-GB" sz="800" dirty="0" smtClean="0"/>
              <a:t>Experiment </a:t>
            </a:r>
          </a:p>
          <a:p>
            <a:r>
              <a:rPr lang="en-GB" sz="800" dirty="0" smtClean="0"/>
              <a:t>Installation</a:t>
            </a:r>
            <a:endParaRPr lang="fr-FR" sz="800" dirty="0"/>
          </a:p>
        </p:txBody>
      </p:sp>
      <p:cxnSp>
        <p:nvCxnSpPr>
          <p:cNvPr id="111" name="Straight Connector 110"/>
          <p:cNvCxnSpPr/>
          <p:nvPr/>
        </p:nvCxnSpPr>
        <p:spPr>
          <a:xfrm>
            <a:off x="3613873" y="2168160"/>
            <a:ext cx="25456" cy="3986004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3" name="Table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164668"/>
              </p:ext>
            </p:extLst>
          </p:nvPr>
        </p:nvGraphicFramePr>
        <p:xfrm>
          <a:off x="1669439" y="1879831"/>
          <a:ext cx="5809140" cy="296003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4840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40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840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840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8409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8409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8409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8409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8409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8409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8409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84095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14472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900" u="none" strike="noStrike" kern="1200" dirty="0">
                          <a:effectLst/>
                        </a:rPr>
                        <a:t>2016</a:t>
                      </a:r>
                      <a:endParaRPr lang="fr-FR" sz="900" b="1" u="none" strike="noStrike" kern="1200" dirty="0">
                        <a:solidFill>
                          <a:schemeClr val="dk1"/>
                        </a:solidFill>
                        <a:effectLst/>
                        <a:latin typeface="Century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 marL="7564" marR="7564" marT="7564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900" u="none" strike="noStrike" kern="1200" dirty="0">
                          <a:effectLst/>
                        </a:rPr>
                        <a:t>2017</a:t>
                      </a:r>
                      <a:endParaRPr lang="fr-FR" sz="900" b="1" u="none" strike="noStrike" kern="1200" dirty="0">
                        <a:solidFill>
                          <a:schemeClr val="dk1"/>
                        </a:solidFill>
                        <a:effectLst/>
                        <a:latin typeface="Century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 marL="7564" marR="7564" marT="7564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900" u="none" strike="noStrike" kern="1200" dirty="0">
                          <a:effectLst/>
                        </a:rPr>
                        <a:t>2018</a:t>
                      </a:r>
                      <a:endParaRPr lang="fr-FR" sz="900" b="1" u="none" strike="noStrike" kern="1200" dirty="0">
                        <a:solidFill>
                          <a:schemeClr val="dk1"/>
                        </a:solidFill>
                        <a:effectLst/>
                        <a:latin typeface="Century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 marL="7564" marR="7564" marT="7564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1279"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Q1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Q2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Q3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Q4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Q1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Q2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Q3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Q4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Q1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Q2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Q3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900" u="none" strike="noStrike" dirty="0" smtClean="0">
                          <a:effectLst/>
                        </a:rPr>
                        <a:t>Q4</a:t>
                      </a:r>
                      <a:endParaRPr lang="fr-FR" sz="900" b="1" i="1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7564" marR="7564" marT="7564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68" name="Title 1"/>
          <p:cNvSpPr>
            <a:spLocks noGrp="1"/>
          </p:cNvSpPr>
          <p:nvPr>
            <p:ph type="title"/>
          </p:nvPr>
        </p:nvSpPr>
        <p:spPr>
          <a:xfrm>
            <a:off x="869969" y="158184"/>
            <a:ext cx="7284288" cy="579479"/>
          </a:xfrm>
        </p:spPr>
        <p:txBody>
          <a:bodyPr>
            <a:normAutofit/>
          </a:bodyPr>
          <a:lstStyle/>
          <a:p>
            <a:r>
              <a:rPr lang="en-US" dirty="0" smtClean="0"/>
              <a:t>Electron Phase Master Schedule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1727969" y="6324992"/>
            <a:ext cx="2335395" cy="41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800" dirty="0"/>
              <a:t>e- </a:t>
            </a:r>
            <a:r>
              <a:rPr lang="en-GB" sz="800" dirty="0" smtClean="0"/>
              <a:t>Beam line and Magnets </a:t>
            </a:r>
            <a:endParaRPr lang="en-GB" sz="800" dirty="0"/>
          </a:p>
          <a:p>
            <a:pPr algn="r"/>
            <a:r>
              <a:rPr lang="en-GB" sz="800" dirty="0" smtClean="0"/>
              <a:t>Studies, design, procurement, production and tests</a:t>
            </a:r>
            <a:endParaRPr lang="fr-FR" sz="800" dirty="0"/>
          </a:p>
        </p:txBody>
      </p:sp>
      <p:sp>
        <p:nvSpPr>
          <p:cNvPr id="91" name="Rectangle 90"/>
          <p:cNvSpPr/>
          <p:nvPr/>
        </p:nvSpPr>
        <p:spPr>
          <a:xfrm>
            <a:off x="1669439" y="3595242"/>
            <a:ext cx="1686432" cy="417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800" dirty="0"/>
              <a:t>Plasma Cell: </a:t>
            </a:r>
          </a:p>
          <a:p>
            <a:pPr algn="r"/>
            <a:r>
              <a:rPr lang="en-GB" sz="800" dirty="0"/>
              <a:t>Installation and HWC</a:t>
            </a:r>
            <a:endParaRPr lang="fr-FR" sz="800" dirty="0"/>
          </a:p>
        </p:txBody>
      </p:sp>
      <p:sp>
        <p:nvSpPr>
          <p:cNvPr id="113" name="Rectangle 112"/>
          <p:cNvSpPr/>
          <p:nvPr/>
        </p:nvSpPr>
        <p:spPr>
          <a:xfrm>
            <a:off x="3138486" y="2700510"/>
            <a:ext cx="196903" cy="416934"/>
          </a:xfrm>
          <a:prstGeom prst="rect">
            <a:avLst/>
          </a:prstGeom>
          <a:solidFill>
            <a:srgbClr val="9966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Cabling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3618345" y="2670463"/>
            <a:ext cx="235627" cy="468101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GB" sz="800" b="1" dirty="0" smtClean="0"/>
              <a:t>CV &amp; </a:t>
            </a:r>
            <a:r>
              <a:rPr lang="en-GB" sz="800" b="1" dirty="0" err="1" smtClean="0"/>
              <a:t>Infrastr</a:t>
            </a:r>
            <a:r>
              <a:rPr lang="en-GB" sz="800" b="1" dirty="0" smtClean="0"/>
              <a:t>.</a:t>
            </a:r>
            <a:endParaRPr lang="en-GB" sz="800" b="1" dirty="0"/>
          </a:p>
        </p:txBody>
      </p:sp>
      <p:sp>
        <p:nvSpPr>
          <p:cNvPr id="76" name="Rectangle 75"/>
          <p:cNvSpPr/>
          <p:nvPr/>
        </p:nvSpPr>
        <p:spPr>
          <a:xfrm rot="5400000">
            <a:off x="1249968" y="4433231"/>
            <a:ext cx="4564216" cy="49419"/>
          </a:xfrm>
          <a:prstGeom prst="rect">
            <a:avLst/>
          </a:prstGeom>
          <a:solidFill>
            <a:srgbClr val="FF3399">
              <a:alpha val="50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b="1" dirty="0">
                <a:solidFill>
                  <a:schemeClr val="tx1"/>
                </a:solidFill>
              </a:rPr>
              <a:t> p+ to PLASMA</a:t>
            </a:r>
            <a:endParaRPr lang="fr-FR" sz="9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4902" y="2312928"/>
            <a:ext cx="1286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o</a:t>
            </a:r>
            <a:r>
              <a:rPr lang="en-US" sz="1600" b="1" dirty="0" smtClean="0"/>
              <a:t>n track</a:t>
            </a:r>
            <a:endParaRPr lang="en-US" sz="1600" b="1" dirty="0"/>
          </a:p>
        </p:txBody>
      </p:sp>
      <p:grpSp>
        <p:nvGrpSpPr>
          <p:cNvPr id="41" name="Group 40"/>
          <p:cNvGrpSpPr/>
          <p:nvPr/>
        </p:nvGrpSpPr>
        <p:grpSpPr>
          <a:xfrm>
            <a:off x="1045101" y="651972"/>
            <a:ext cx="6753473" cy="1273474"/>
            <a:chOff x="465264" y="724508"/>
            <a:chExt cx="8203992" cy="1760869"/>
          </a:xfrm>
        </p:grpSpPr>
        <p:grpSp>
          <p:nvGrpSpPr>
            <p:cNvPr id="42" name="Group 41"/>
            <p:cNvGrpSpPr/>
            <p:nvPr/>
          </p:nvGrpSpPr>
          <p:grpSpPr>
            <a:xfrm>
              <a:off x="465264" y="724508"/>
              <a:ext cx="8203992" cy="1760869"/>
              <a:chOff x="1242223" y="724508"/>
              <a:chExt cx="6221808" cy="1356238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1242223" y="724508"/>
                <a:ext cx="6221808" cy="1356238"/>
                <a:chOff x="216989" y="1836539"/>
                <a:chExt cx="8284653" cy="2145337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216989" y="1836539"/>
                  <a:ext cx="8284653" cy="2145337"/>
                  <a:chOff x="216989" y="1836539"/>
                  <a:chExt cx="8284653" cy="2145337"/>
                </a:xfrm>
              </p:grpSpPr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216989" y="1836539"/>
                    <a:ext cx="8284653" cy="2145337"/>
                    <a:chOff x="210787" y="2078848"/>
                    <a:chExt cx="8284653" cy="2145337"/>
                  </a:xfrm>
                </p:grpSpPr>
                <p:cxnSp>
                  <p:nvCxnSpPr>
                    <p:cNvPr id="53" name="Straight Arrow Connector 52"/>
                    <p:cNvCxnSpPr/>
                    <p:nvPr/>
                  </p:nvCxnSpPr>
                  <p:spPr>
                    <a:xfrm flipV="1">
                      <a:off x="236560" y="3155795"/>
                      <a:ext cx="1204907" cy="46550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4" name="Rectangle 53"/>
                    <p:cNvSpPr/>
                    <p:nvPr/>
                  </p:nvSpPr>
                  <p:spPr>
                    <a:xfrm>
                      <a:off x="2929575" y="3002915"/>
                      <a:ext cx="2117827" cy="339672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dirty="0"/>
                    </a:p>
                  </p:txBody>
                </p:sp>
                <p:cxnSp>
                  <p:nvCxnSpPr>
                    <p:cNvPr id="57" name="Straight Arrow Connector 56"/>
                    <p:cNvCxnSpPr/>
                    <p:nvPr/>
                  </p:nvCxnSpPr>
                  <p:spPr>
                    <a:xfrm>
                      <a:off x="1408584" y="3171671"/>
                      <a:ext cx="1520991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Straight Arrow Connector 57"/>
                    <p:cNvCxnSpPr>
                      <a:stCxn id="54" idx="1"/>
                    </p:cNvCxnSpPr>
                    <p:nvPr/>
                  </p:nvCxnSpPr>
                  <p:spPr>
                    <a:xfrm flipV="1">
                      <a:off x="2929575" y="3157950"/>
                      <a:ext cx="4846806" cy="14801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Arrow Connector 58"/>
                    <p:cNvCxnSpPr/>
                    <p:nvPr/>
                  </p:nvCxnSpPr>
                  <p:spPr>
                    <a:xfrm>
                      <a:off x="850662" y="2628900"/>
                      <a:ext cx="0" cy="563936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Arrow Connector 59"/>
                    <p:cNvCxnSpPr/>
                    <p:nvPr/>
                  </p:nvCxnSpPr>
                  <p:spPr>
                    <a:xfrm>
                      <a:off x="2272448" y="2534949"/>
                      <a:ext cx="393832" cy="608579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Straight Arrow Connector 60"/>
                    <p:cNvCxnSpPr/>
                    <p:nvPr/>
                  </p:nvCxnSpPr>
                  <p:spPr>
                    <a:xfrm>
                      <a:off x="1886373" y="2539633"/>
                      <a:ext cx="395817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Arrow Connector 61"/>
                    <p:cNvCxnSpPr/>
                    <p:nvPr/>
                  </p:nvCxnSpPr>
                  <p:spPr>
                    <a:xfrm flipV="1">
                      <a:off x="3593737" y="3143528"/>
                      <a:ext cx="2441705" cy="2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Arrow Connector 62"/>
                    <p:cNvCxnSpPr/>
                    <p:nvPr/>
                  </p:nvCxnSpPr>
                  <p:spPr>
                    <a:xfrm flipV="1">
                      <a:off x="5037427" y="3192836"/>
                      <a:ext cx="1565681" cy="3294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Arrow Connector 63"/>
                    <p:cNvCxnSpPr/>
                    <p:nvPr/>
                  </p:nvCxnSpPr>
                  <p:spPr>
                    <a:xfrm flipV="1">
                      <a:off x="5970879" y="2579103"/>
                      <a:ext cx="529166" cy="578847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Straight Arrow Connector 66"/>
                    <p:cNvCxnSpPr/>
                    <p:nvPr/>
                  </p:nvCxnSpPr>
                  <p:spPr>
                    <a:xfrm>
                      <a:off x="759644" y="3120418"/>
                      <a:ext cx="165100" cy="157753"/>
                    </a:xfrm>
                    <a:prstGeom prst="straightConnector1">
                      <a:avLst/>
                    </a:prstGeom>
                    <a:ln w="25400">
                      <a:solidFill>
                        <a:srgbClr val="0000C3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Straight Arrow Connector 68"/>
                    <p:cNvCxnSpPr/>
                    <p:nvPr/>
                  </p:nvCxnSpPr>
                  <p:spPr>
                    <a:xfrm>
                      <a:off x="6500045" y="3079073"/>
                      <a:ext cx="165100" cy="157753"/>
                    </a:xfrm>
                    <a:prstGeom prst="straightConnector1">
                      <a:avLst/>
                    </a:prstGeom>
                    <a:ln w="25400">
                      <a:solidFill>
                        <a:srgbClr val="0000C3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Straight Arrow Connector 69"/>
                    <p:cNvCxnSpPr/>
                    <p:nvPr/>
                  </p:nvCxnSpPr>
                  <p:spPr>
                    <a:xfrm>
                      <a:off x="912044" y="3272818"/>
                      <a:ext cx="165100" cy="157753"/>
                    </a:xfrm>
                    <a:prstGeom prst="straightConnector1">
                      <a:avLst/>
                    </a:prstGeom>
                    <a:ln w="25400">
                      <a:solidFill>
                        <a:srgbClr val="0000C3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Arrow Connector 70"/>
                    <p:cNvCxnSpPr/>
                    <p:nvPr/>
                  </p:nvCxnSpPr>
                  <p:spPr>
                    <a:xfrm>
                      <a:off x="6599814" y="3178009"/>
                      <a:ext cx="0" cy="312793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2" name="Rectangle 71"/>
                    <p:cNvSpPr/>
                    <p:nvPr/>
                  </p:nvSpPr>
                  <p:spPr>
                    <a:xfrm>
                      <a:off x="7790620" y="2750949"/>
                      <a:ext cx="698500" cy="1095822"/>
                    </a:xfrm>
                    <a:prstGeom prst="rect">
                      <a:avLst/>
                    </a:prstGeom>
                    <a:solidFill>
                      <a:schemeClr val="accent6">
                        <a:lumMod val="50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dirty="0"/>
                    </a:p>
                  </p:txBody>
                </p:sp>
                <p:sp>
                  <p:nvSpPr>
                    <p:cNvPr id="74" name="Rectangle 73"/>
                    <p:cNvSpPr/>
                    <p:nvPr/>
                  </p:nvSpPr>
                  <p:spPr>
                    <a:xfrm>
                      <a:off x="1433297" y="2422281"/>
                      <a:ext cx="630238" cy="296406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 dirty="0"/>
                    </a:p>
                  </p:txBody>
                </p:sp>
                <p:sp>
                  <p:nvSpPr>
                    <p:cNvPr id="77" name="Isosceles Triangle 76"/>
                    <p:cNvSpPr/>
                    <p:nvPr/>
                  </p:nvSpPr>
                  <p:spPr>
                    <a:xfrm>
                      <a:off x="1274779" y="2837713"/>
                      <a:ext cx="219679" cy="667916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78" name="Isosceles Triangle 77"/>
                    <p:cNvSpPr/>
                    <p:nvPr/>
                  </p:nvSpPr>
                  <p:spPr>
                    <a:xfrm rot="8280435">
                      <a:off x="5915395" y="2924647"/>
                      <a:ext cx="196140" cy="445738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79" name="Isosceles Triangle 78"/>
                    <p:cNvSpPr/>
                    <p:nvPr/>
                  </p:nvSpPr>
                  <p:spPr>
                    <a:xfrm rot="2282123">
                      <a:off x="2242501" y="2420160"/>
                      <a:ext cx="145710" cy="283769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80" name="Rectangle 79"/>
                    <p:cNvSpPr/>
                    <p:nvPr/>
                  </p:nvSpPr>
                  <p:spPr>
                    <a:xfrm>
                      <a:off x="535543" y="2232737"/>
                      <a:ext cx="630238" cy="40481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dirty="0"/>
                    </a:p>
                  </p:txBody>
                </p:sp>
                <p:sp>
                  <p:nvSpPr>
                    <p:cNvPr id="81" name="Rectangle 80"/>
                    <p:cNvSpPr/>
                    <p:nvPr/>
                  </p:nvSpPr>
                  <p:spPr>
                    <a:xfrm rot="2520350">
                      <a:off x="6444169" y="2433701"/>
                      <a:ext cx="202546" cy="169934"/>
                    </a:xfrm>
                    <a:prstGeom prst="rect">
                      <a:avLst/>
                    </a:prstGeom>
                    <a:solidFill>
                      <a:srgbClr val="66FF66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 dirty="0"/>
                    </a:p>
                  </p:txBody>
                </p:sp>
                <p:sp>
                  <p:nvSpPr>
                    <p:cNvPr id="82" name="TextBox 81"/>
                    <p:cNvSpPr txBox="1"/>
                    <p:nvPr/>
                  </p:nvSpPr>
                  <p:spPr>
                    <a:xfrm>
                      <a:off x="6297573" y="3409882"/>
                      <a:ext cx="651287" cy="72588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solidFill>
                            <a:srgbClr val="0000FF"/>
                          </a:solidFill>
                        </a:rPr>
                        <a:t>Laser </a:t>
                      </a:r>
                    </a:p>
                    <a:p>
                      <a:r>
                        <a:rPr lang="en-US" sz="1100" b="1" dirty="0" smtClean="0">
                          <a:solidFill>
                            <a:srgbClr val="0000FF"/>
                          </a:solidFill>
                        </a:rPr>
                        <a:t>dump</a:t>
                      </a:r>
                      <a:endParaRPr lang="en-US" sz="1100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84" name="TextBox 83"/>
                    <p:cNvSpPr txBox="1"/>
                    <p:nvPr/>
                  </p:nvSpPr>
                  <p:spPr>
                    <a:xfrm>
                      <a:off x="5828428" y="2078848"/>
                      <a:ext cx="1463642" cy="46664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b="1" dirty="0">
                          <a:solidFill>
                            <a:srgbClr val="008000"/>
                          </a:solidFill>
                        </a:rPr>
                        <a:t>e</a:t>
                      </a:r>
                      <a:r>
                        <a:rPr lang="en-US" sz="1200" b="1" baseline="30000" dirty="0" smtClean="0">
                          <a:solidFill>
                            <a:srgbClr val="008000"/>
                          </a:solidFill>
                        </a:rPr>
                        <a:t>-</a:t>
                      </a:r>
                      <a:r>
                        <a:rPr lang="en-US" sz="1200" b="1" dirty="0" smtClean="0">
                          <a:solidFill>
                            <a:srgbClr val="008000"/>
                          </a:solidFill>
                        </a:rPr>
                        <a:t> spectrometer</a:t>
                      </a:r>
                      <a:endParaRPr lang="en-US" sz="1200" b="1" dirty="0">
                        <a:solidFill>
                          <a:srgbClr val="008000"/>
                        </a:solidFill>
                      </a:endParaRPr>
                    </a:p>
                  </p:txBody>
                </p:sp>
                <p:sp>
                  <p:nvSpPr>
                    <p:cNvPr id="86" name="Rectangle 85"/>
                    <p:cNvSpPr/>
                    <p:nvPr/>
                  </p:nvSpPr>
                  <p:spPr>
                    <a:xfrm flipH="1">
                      <a:off x="2474591" y="2534947"/>
                      <a:ext cx="357188" cy="985133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600" dirty="0">
                          <a:solidFill>
                            <a:srgbClr val="008000"/>
                          </a:solidFill>
                        </a:rPr>
                        <a:t>e</a:t>
                      </a:r>
                      <a:r>
                        <a:rPr lang="en-US" sz="1600" baseline="30000" dirty="0">
                          <a:solidFill>
                            <a:srgbClr val="008000"/>
                          </a:solidFill>
                        </a:rPr>
                        <a:t>-</a:t>
                      </a:r>
                      <a:r>
                        <a:rPr lang="en-US" sz="1600" dirty="0">
                          <a:solidFill>
                            <a:srgbClr val="008000"/>
                          </a:solidFill>
                        </a:rPr>
                        <a:t> </a:t>
                      </a:r>
                      <a:endParaRPr lang="en-US" sz="1600" dirty="0"/>
                    </a:p>
                  </p:txBody>
                </p:sp>
                <p:sp>
                  <p:nvSpPr>
                    <p:cNvPr id="87" name="TextBox 86"/>
                    <p:cNvSpPr txBox="1"/>
                    <p:nvPr/>
                  </p:nvSpPr>
                  <p:spPr>
                    <a:xfrm>
                      <a:off x="210787" y="3446449"/>
                      <a:ext cx="839973" cy="77773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SPS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protons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88" name="TextBox 87"/>
                    <p:cNvSpPr txBox="1"/>
                    <p:nvPr/>
                  </p:nvSpPr>
                  <p:spPr>
                    <a:xfrm>
                      <a:off x="3565154" y="2528248"/>
                      <a:ext cx="568695" cy="46664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10m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p:txBody>
                </p:sp>
                <p:cxnSp>
                  <p:nvCxnSpPr>
                    <p:cNvPr id="90" name="Straight Arrow Connector 89"/>
                    <p:cNvCxnSpPr/>
                    <p:nvPr/>
                  </p:nvCxnSpPr>
                  <p:spPr>
                    <a:xfrm flipV="1">
                      <a:off x="2915699" y="2897007"/>
                      <a:ext cx="2183213" cy="7274"/>
                    </a:xfrm>
                    <a:prstGeom prst="straightConnector1">
                      <a:avLst/>
                    </a:prstGeom>
                    <a:ln w="25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Straight Arrow Connector 91"/>
                    <p:cNvCxnSpPr/>
                    <p:nvPr/>
                  </p:nvCxnSpPr>
                  <p:spPr>
                    <a:xfrm>
                      <a:off x="2666280" y="3147516"/>
                      <a:ext cx="1020423" cy="4319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Straight Arrow Connector 94"/>
                    <p:cNvCxnSpPr>
                      <a:endCxn id="74" idx="1"/>
                    </p:cNvCxnSpPr>
                    <p:nvPr/>
                  </p:nvCxnSpPr>
                  <p:spPr>
                    <a:xfrm>
                      <a:off x="1168190" y="2554270"/>
                      <a:ext cx="265107" cy="16214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Straight Arrow Connector 102"/>
                    <p:cNvCxnSpPr/>
                    <p:nvPr/>
                  </p:nvCxnSpPr>
                  <p:spPr>
                    <a:xfrm>
                      <a:off x="2919827" y="3460398"/>
                      <a:ext cx="757128" cy="0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prstDash val="dash"/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8" name="TextBox 107"/>
                    <p:cNvSpPr txBox="1"/>
                    <p:nvPr/>
                  </p:nvSpPr>
                  <p:spPr>
                    <a:xfrm>
                      <a:off x="3050827" y="3406056"/>
                      <a:ext cx="505707" cy="44071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 smtClean="0"/>
                        <a:t>SMI</a:t>
                      </a:r>
                      <a:endParaRPr lang="en-US" sz="1100" b="1" dirty="0"/>
                    </a:p>
                  </p:txBody>
                </p:sp>
                <p:cxnSp>
                  <p:nvCxnSpPr>
                    <p:cNvPr id="112" name="Straight Arrow Connector 111"/>
                    <p:cNvCxnSpPr/>
                    <p:nvPr/>
                  </p:nvCxnSpPr>
                  <p:spPr>
                    <a:xfrm flipV="1">
                      <a:off x="3728883" y="3441447"/>
                      <a:ext cx="1308544" cy="9999"/>
                    </a:xfrm>
                    <a:prstGeom prst="straightConnector1">
                      <a:avLst/>
                    </a:prstGeom>
                    <a:ln w="25400">
                      <a:solidFill>
                        <a:srgbClr val="000000"/>
                      </a:solidFill>
                      <a:prstDash val="dash"/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5" name="TextBox 114"/>
                    <p:cNvSpPr txBox="1"/>
                    <p:nvPr/>
                  </p:nvSpPr>
                  <p:spPr>
                    <a:xfrm>
                      <a:off x="3904888" y="3406056"/>
                      <a:ext cx="1127089" cy="44071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solidFill>
                            <a:srgbClr val="000000"/>
                          </a:solidFill>
                        </a:rPr>
                        <a:t>Acceleration</a:t>
                      </a:r>
                      <a:endParaRPr lang="en-US" sz="1100" b="1" dirty="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16" name="TextBox 115"/>
                    <p:cNvSpPr txBox="1"/>
                    <p:nvPr/>
                  </p:nvSpPr>
                  <p:spPr>
                    <a:xfrm>
                      <a:off x="7776381" y="2804789"/>
                      <a:ext cx="719059" cy="10110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Proton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beam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dump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117" name="TextBox 116"/>
                    <p:cNvSpPr txBox="1"/>
                    <p:nvPr/>
                  </p:nvSpPr>
                  <p:spPr>
                    <a:xfrm>
                      <a:off x="1398133" y="2405135"/>
                      <a:ext cx="714213" cy="44071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solidFill>
                            <a:srgbClr val="FFFFFF"/>
                          </a:solidFill>
                        </a:rPr>
                        <a:t>RF gun</a:t>
                      </a:r>
                      <a:endParaRPr lang="en-US" sz="1100" b="1" dirty="0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118" name="TextBox 117"/>
                    <p:cNvSpPr txBox="1"/>
                    <p:nvPr/>
                  </p:nvSpPr>
                  <p:spPr>
                    <a:xfrm>
                      <a:off x="570511" y="2271326"/>
                      <a:ext cx="604092" cy="44071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solidFill>
                            <a:srgbClr val="FFFFFF"/>
                          </a:solidFill>
                        </a:rPr>
                        <a:t>Laser</a:t>
                      </a:r>
                      <a:endParaRPr lang="en-US" sz="1100" b="1" dirty="0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119" name="Isosceles Triangle 118"/>
                    <p:cNvSpPr/>
                    <p:nvPr/>
                  </p:nvSpPr>
                  <p:spPr>
                    <a:xfrm rot="10800000">
                      <a:off x="2569438" y="2869325"/>
                      <a:ext cx="219679" cy="667916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120" name="TextBox 119"/>
                    <p:cNvSpPr txBox="1"/>
                    <p:nvPr/>
                  </p:nvSpPr>
                  <p:spPr>
                    <a:xfrm>
                      <a:off x="5160230" y="3342588"/>
                      <a:ext cx="1027046" cy="72588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FF00FF"/>
                          </a:solidFill>
                        </a:rPr>
                        <a:t>Proton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rgbClr val="FF00FF"/>
                          </a:solidFill>
                        </a:rPr>
                        <a:t>diagnostics</a:t>
                      </a:r>
                    </a:p>
                  </p:txBody>
                </p:sp>
                <p:cxnSp>
                  <p:nvCxnSpPr>
                    <p:cNvPr id="121" name="Straight Arrow Connector 120"/>
                    <p:cNvCxnSpPr/>
                    <p:nvPr/>
                  </p:nvCxnSpPr>
                  <p:spPr>
                    <a:xfrm>
                      <a:off x="5497282" y="3092554"/>
                      <a:ext cx="0" cy="162514"/>
                    </a:xfrm>
                    <a:prstGeom prst="straightConnector1">
                      <a:avLst/>
                    </a:prstGeom>
                    <a:ln w="76200" cmpd="sng">
                      <a:solidFill>
                        <a:srgbClr val="FF00FF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" name="Straight Arrow Connector 121"/>
                    <p:cNvCxnSpPr/>
                    <p:nvPr/>
                  </p:nvCxnSpPr>
                  <p:spPr>
                    <a:xfrm>
                      <a:off x="5608788" y="3095143"/>
                      <a:ext cx="0" cy="159925"/>
                    </a:xfrm>
                    <a:prstGeom prst="straightConnector1">
                      <a:avLst/>
                    </a:prstGeom>
                    <a:ln w="25400">
                      <a:solidFill>
                        <a:srgbClr val="FF00FF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3" name="Rectangle 122"/>
                    <p:cNvSpPr/>
                    <p:nvPr/>
                  </p:nvSpPr>
                  <p:spPr>
                    <a:xfrm>
                      <a:off x="5276878" y="3043968"/>
                      <a:ext cx="396875" cy="281188"/>
                    </a:xfrm>
                    <a:prstGeom prst="rect">
                      <a:avLst/>
                    </a:prstGeom>
                    <a:solidFill>
                      <a:srgbClr val="FF66FF">
                        <a:alpha val="16000"/>
                      </a:srgbClr>
                    </a:solidFill>
                    <a:ln>
                      <a:solidFill>
                        <a:srgbClr val="FF00FF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cxnSp>
                  <p:nvCxnSpPr>
                    <p:cNvPr id="124" name="Straight Arrow Connector 123"/>
                    <p:cNvCxnSpPr/>
                    <p:nvPr/>
                  </p:nvCxnSpPr>
                  <p:spPr>
                    <a:xfrm>
                      <a:off x="5354407" y="3092554"/>
                      <a:ext cx="0" cy="162514"/>
                    </a:xfrm>
                    <a:prstGeom prst="straightConnector1">
                      <a:avLst/>
                    </a:prstGeom>
                    <a:ln w="76200" cmpd="sng">
                      <a:solidFill>
                        <a:srgbClr val="FF00FF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2" name="Straight Arrow Connector 51"/>
                  <p:cNvCxnSpPr/>
                  <p:nvPr/>
                </p:nvCxnSpPr>
                <p:spPr>
                  <a:xfrm>
                    <a:off x="865176" y="2950527"/>
                    <a:ext cx="4196740" cy="0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0" name="Rectangle 49"/>
                <p:cNvSpPr/>
                <p:nvPr/>
              </p:nvSpPr>
              <p:spPr>
                <a:xfrm flipH="1">
                  <a:off x="1599395" y="2511723"/>
                  <a:ext cx="357188" cy="46664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200" b="1" dirty="0">
                      <a:solidFill>
                        <a:srgbClr val="FF0000"/>
                      </a:solidFill>
                    </a:rPr>
                    <a:t>p</a:t>
                  </a:r>
                  <a:r>
                    <a:rPr lang="en-US" sz="1200" b="1" dirty="0" smtClean="0">
                      <a:solidFill>
                        <a:srgbClr val="FF0000"/>
                      </a:solidFill>
                    </a:rPr>
                    <a:t> </a:t>
                  </a:r>
                  <a:endParaRPr lang="en-US" sz="1200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45" name="Rectangle 44"/>
              <p:cNvSpPr/>
              <p:nvPr/>
            </p:nvSpPr>
            <p:spPr>
              <a:xfrm flipH="1">
                <a:off x="6505274" y="1233564"/>
                <a:ext cx="45719" cy="32802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D4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6" name="Rectangle 45"/>
              <p:cNvSpPr/>
              <p:nvPr/>
            </p:nvSpPr>
            <p:spPr>
              <a:xfrm flipH="1">
                <a:off x="4936155" y="1246107"/>
                <a:ext cx="45719" cy="32802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D4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3511746" y="904668"/>
              <a:ext cx="1205661" cy="425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Plasma cell</a:t>
              </a:r>
              <a:endParaRPr lang="en-US" sz="1400" dirty="0"/>
            </a:p>
          </p:txBody>
        </p:sp>
      </p:grpSp>
      <p:sp>
        <p:nvSpPr>
          <p:cNvPr id="125" name="Oval 124"/>
          <p:cNvSpPr/>
          <p:nvPr/>
        </p:nvSpPr>
        <p:spPr>
          <a:xfrm>
            <a:off x="1964289" y="636902"/>
            <a:ext cx="1413303" cy="930672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503258" y="707125"/>
            <a:ext cx="1129660" cy="765227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/>
          <p:cNvSpPr txBox="1"/>
          <p:nvPr/>
        </p:nvSpPr>
        <p:spPr>
          <a:xfrm>
            <a:off x="315064" y="2230809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638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Modulated Proton Bunch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88870" y="845734"/>
            <a:ext cx="8559879" cy="7026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Drive beam for AWAKE: 400 GeV/c SPS proton beam </a:t>
            </a:r>
          </a:p>
          <a:p>
            <a:r>
              <a:rPr lang="en-US" dirty="0" smtClean="0"/>
              <a:t>SPS longitudinal beam size (</a:t>
            </a:r>
            <a:r>
              <a:rPr lang="en-US" b="1" dirty="0" err="1" smtClean="0">
                <a:latin typeface="Symbol" charset="2"/>
                <a:cs typeface="Symbol" charset="2"/>
              </a:rPr>
              <a:t>s</a:t>
            </a:r>
            <a:r>
              <a:rPr lang="en-US" b="1" baseline="-25000" dirty="0" err="1" smtClean="0"/>
              <a:t>z</a:t>
            </a:r>
            <a:r>
              <a:rPr lang="en-US" b="1" dirty="0" smtClean="0"/>
              <a:t> = 12 cm</a:t>
            </a:r>
            <a:r>
              <a:rPr lang="en-US" dirty="0" smtClean="0"/>
              <a:t>) is much longer than plasma wavelength </a:t>
            </a:r>
            <a:r>
              <a:rPr lang="en-US" b="1" dirty="0" smtClean="0"/>
              <a:t>(</a:t>
            </a:r>
            <a:r>
              <a:rPr lang="en-US" b="1" dirty="0" smtClean="0">
                <a:latin typeface="Symbol" charset="2"/>
                <a:cs typeface="Symbol" charset="2"/>
              </a:rPr>
              <a:t>l</a:t>
            </a:r>
            <a:r>
              <a:rPr lang="en-US" b="1" dirty="0" smtClean="0"/>
              <a:t> = 1mm</a:t>
            </a:r>
            <a:r>
              <a:rPr lang="en-US" dirty="0" smtClean="0"/>
              <a:t>)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18878" y="5636828"/>
            <a:ext cx="3268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 Immediate use of CERN SPS beam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388869" y="1548367"/>
            <a:ext cx="8755131" cy="17620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dirty="0" smtClean="0">
              <a:solidFill>
                <a:srgbClr val="4F81BD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4F81BD"/>
                </a:solidFill>
                <a:sym typeface="Wingdings"/>
              </a:rPr>
              <a:t> AWAKE </a:t>
            </a:r>
            <a:r>
              <a:rPr lang="en-US" sz="1600" dirty="0" smtClean="0">
                <a:solidFill>
                  <a:srgbClr val="4F81BD"/>
                </a:solidFill>
              </a:rPr>
              <a:t>Experiment is based on </a:t>
            </a:r>
            <a:r>
              <a:rPr lang="en-US" sz="1600" b="1" dirty="0" smtClean="0">
                <a:solidFill>
                  <a:srgbClr val="FF0000"/>
                </a:solidFill>
              </a:rPr>
              <a:t>self-modulation instability</a:t>
            </a:r>
          </a:p>
          <a:p>
            <a:pPr lvl="1"/>
            <a:r>
              <a:rPr lang="en-US" sz="1400" dirty="0" smtClean="0"/>
              <a:t>Modulate long bunch to produce a series of ‘micro-bunches’ in a plasma with a </a:t>
            </a:r>
            <a:r>
              <a:rPr lang="en-US" sz="1400" dirty="0" smtClean="0">
                <a:sym typeface="Wingdings"/>
              </a:rPr>
              <a:t>spacing of plasma wavelength </a:t>
            </a:r>
            <a:r>
              <a:rPr lang="en-US" sz="1400" dirty="0" err="1" smtClean="0">
                <a:latin typeface="Symbol" charset="2"/>
                <a:cs typeface="Symbol" charset="2"/>
                <a:sym typeface="Wingdings"/>
              </a:rPr>
              <a:t>l</a:t>
            </a:r>
            <a:r>
              <a:rPr lang="en-US" sz="1400" baseline="-25000" dirty="0" err="1" smtClean="0">
                <a:sym typeface="Wingdings"/>
              </a:rPr>
              <a:t>p</a:t>
            </a:r>
            <a:r>
              <a:rPr lang="en-US" sz="1400" dirty="0" smtClean="0">
                <a:sym typeface="Wingdings"/>
              </a:rPr>
              <a:t>.</a:t>
            </a:r>
          </a:p>
          <a:p>
            <a:pPr lvl="2">
              <a:buFont typeface="Wingdings" charset="0"/>
              <a:buChar char="à"/>
            </a:pPr>
            <a:r>
              <a:rPr lang="en-US" sz="1400" dirty="0" smtClean="0">
                <a:solidFill>
                  <a:srgbClr val="4F81BD"/>
                </a:solidFill>
                <a:sym typeface="Wingdings"/>
              </a:rPr>
              <a:t>Strong self-modulation effect of proton beam due to transverse wakefield in plasma</a:t>
            </a:r>
          </a:p>
          <a:p>
            <a:pPr lvl="2">
              <a:buFont typeface="Wingdings" charset="0"/>
              <a:buChar char="à"/>
            </a:pPr>
            <a:r>
              <a:rPr lang="en-US" sz="1400" dirty="0" smtClean="0">
                <a:solidFill>
                  <a:srgbClr val="4F81BD"/>
                </a:solidFill>
                <a:sym typeface="Wingdings"/>
              </a:rPr>
              <a:t>Resonantly drives the wakefield</a:t>
            </a:r>
          </a:p>
          <a:p>
            <a:pPr lvl="2">
              <a:buFont typeface="Wingdings" charset="0"/>
              <a:buChar char="à"/>
            </a:pPr>
            <a:r>
              <a:rPr lang="en-US" sz="1400" dirty="0" smtClean="0">
                <a:solidFill>
                  <a:srgbClr val="4F81BD"/>
                </a:solidFill>
                <a:sym typeface="Wingdings"/>
              </a:rPr>
              <a:t>Modulation should be </a:t>
            </a:r>
            <a:r>
              <a:rPr lang="en-US" sz="1400" dirty="0" smtClean="0">
                <a:solidFill>
                  <a:srgbClr val="4F81BD"/>
                </a:solidFill>
                <a:sym typeface="Wingdings"/>
              </a:rPr>
              <a:t>seeded (with laser in AWAKE)</a:t>
            </a:r>
            <a:endParaRPr lang="en-US" sz="1400" dirty="0" smtClean="0">
              <a:solidFill>
                <a:srgbClr val="4F81BD"/>
              </a:solidFill>
              <a:sym typeface="Wingdings"/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pPr marL="0" indent="0">
              <a:buFont typeface="Arial"/>
              <a:buNone/>
            </a:pP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6046" y="3310461"/>
            <a:ext cx="6703391" cy="1446695"/>
          </a:xfrm>
          <a:prstGeom prst="rect">
            <a:avLst/>
          </a:prstGeom>
        </p:spPr>
      </p:pic>
      <p:pic>
        <p:nvPicPr>
          <p:cNvPr id="10" name="Picture 9" descr="SMI-Protons-Rb-LaserSeeding-new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70" r="30000" b="3154"/>
          <a:stretch/>
        </p:blipFill>
        <p:spPr>
          <a:xfrm>
            <a:off x="1497431" y="5079999"/>
            <a:ext cx="3013363" cy="1403351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1674092" y="4387273"/>
            <a:ext cx="1212272" cy="6927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151909" y="4387273"/>
            <a:ext cx="1270000" cy="6927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249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A6A6A6"/>
                </a:solidFill>
              </a:rPr>
              <a:t>Introduction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A6A6A6"/>
                </a:solidFill>
              </a:rPr>
              <a:t>AWAKE Facility and Equipment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AWAKE Beam Commissioning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Electron Acceleration Status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/>
              <a:t>AWAKE Run 2 after LS2</a:t>
            </a:r>
          </a:p>
          <a:p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Long-Term Perspectives for Proton-Driven Plasma Wakefield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Accelerators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5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AWAKE Run 2 and 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648" y="788300"/>
            <a:ext cx="8798475" cy="34652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AWAKE Run 1 until LS2 </a:t>
            </a:r>
            <a:r>
              <a:rPr lang="en-US" dirty="0" smtClean="0"/>
              <a:t>: proof-of-concept experiment </a:t>
            </a:r>
            <a:r>
              <a:rPr lang="en-US" b="1" dirty="0" smtClean="0"/>
              <a:t>– fully funded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AWAKE Run 2:</a:t>
            </a:r>
          </a:p>
          <a:p>
            <a:pPr marL="0" indent="0">
              <a:buNone/>
            </a:pPr>
            <a:r>
              <a:rPr lang="en-US" b="1" dirty="0" smtClean="0"/>
              <a:t>Goals: </a:t>
            </a:r>
            <a:endParaRPr lang="en-US" b="1" dirty="0"/>
          </a:p>
          <a:p>
            <a:r>
              <a:rPr lang="en-US" dirty="0" smtClean="0"/>
              <a:t>Accelerate an electron beam, while </a:t>
            </a:r>
            <a:r>
              <a:rPr lang="en-US" b="1" dirty="0" smtClean="0"/>
              <a:t>preserving beam quality </a:t>
            </a:r>
            <a:r>
              <a:rPr lang="en-US" dirty="0" smtClean="0"/>
              <a:t>as well as possible</a:t>
            </a:r>
            <a:endParaRPr lang="en-US" dirty="0"/>
          </a:p>
          <a:p>
            <a:r>
              <a:rPr lang="en-US" b="1" dirty="0"/>
              <a:t>Demonstrate scalability </a:t>
            </a:r>
            <a:r>
              <a:rPr lang="en-US" dirty="0"/>
              <a:t>of the AWAKE concept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Requirement:</a:t>
            </a:r>
          </a:p>
          <a:p>
            <a:r>
              <a:rPr lang="en-US" dirty="0" smtClean="0"/>
              <a:t>Compressed proton beam in SPS</a:t>
            </a:r>
            <a:endParaRPr lang="en-US" dirty="0"/>
          </a:p>
          <a:p>
            <a:r>
              <a:rPr lang="en-US" dirty="0"/>
              <a:t>Sustain gradient in SMI wake over long distance </a:t>
            </a:r>
            <a:r>
              <a:rPr lang="en-US" dirty="0">
                <a:sym typeface="Wingdings"/>
              </a:rPr>
              <a:t> density step for freezing modulation</a:t>
            </a:r>
            <a:endParaRPr lang="en-US" dirty="0"/>
          </a:p>
          <a:p>
            <a:r>
              <a:rPr lang="en-US" dirty="0" smtClean="0"/>
              <a:t>Short </a:t>
            </a:r>
            <a:r>
              <a:rPr lang="en-US" dirty="0" smtClean="0"/>
              <a:t>electron bunch with higher energy for loading wakefield</a:t>
            </a:r>
            <a:endParaRPr lang="en-US" dirty="0"/>
          </a:p>
          <a:p>
            <a:r>
              <a:rPr lang="en-US" dirty="0" smtClean="0"/>
              <a:t>Scalable </a:t>
            </a:r>
            <a:r>
              <a:rPr lang="en-US" dirty="0"/>
              <a:t>length plasma sources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grpSp>
        <p:nvGrpSpPr>
          <p:cNvPr id="57" name="Group 56"/>
          <p:cNvGrpSpPr/>
          <p:nvPr/>
        </p:nvGrpSpPr>
        <p:grpSpPr>
          <a:xfrm>
            <a:off x="387684" y="4482873"/>
            <a:ext cx="8730440" cy="1806816"/>
            <a:chOff x="372023" y="2538024"/>
            <a:chExt cx="8730439" cy="1806816"/>
          </a:xfrm>
        </p:grpSpPr>
        <p:cxnSp>
          <p:nvCxnSpPr>
            <p:cNvPr id="62" name="Straight Arrow Connector 61"/>
            <p:cNvCxnSpPr/>
            <p:nvPr/>
          </p:nvCxnSpPr>
          <p:spPr>
            <a:xfrm flipV="1">
              <a:off x="849903" y="3624684"/>
              <a:ext cx="1204907" cy="465507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3542919" y="3471804"/>
              <a:ext cx="2117827" cy="339672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kern="1200" dirty="0"/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>
              <a:off x="2021928" y="3640560"/>
              <a:ext cx="1520991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V="1">
              <a:off x="3542917" y="3626841"/>
              <a:ext cx="4846806" cy="14801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1464004" y="3097789"/>
              <a:ext cx="0" cy="563936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2885790" y="3003839"/>
              <a:ext cx="393832" cy="608579"/>
            </a:xfrm>
            <a:prstGeom prst="straightConnector1">
              <a:avLst/>
            </a:prstGeom>
            <a:ln w="25400">
              <a:solidFill>
                <a:srgbClr val="008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2036718" y="2861592"/>
              <a:ext cx="77433" cy="201544"/>
            </a:xfrm>
            <a:prstGeom prst="straightConnector1">
              <a:avLst/>
            </a:prstGeom>
            <a:ln w="25400">
              <a:solidFill>
                <a:srgbClr val="008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flipV="1">
              <a:off x="4207081" y="3612417"/>
              <a:ext cx="2441705" cy="3"/>
            </a:xfrm>
            <a:prstGeom prst="straightConnector1">
              <a:avLst/>
            </a:prstGeom>
            <a:ln w="25400">
              <a:solidFill>
                <a:srgbClr val="008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flipV="1">
              <a:off x="5650771" y="3661726"/>
              <a:ext cx="1565681" cy="3295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1372986" y="3589309"/>
              <a:ext cx="165100" cy="157753"/>
            </a:xfrm>
            <a:prstGeom prst="straightConnector1">
              <a:avLst/>
            </a:prstGeom>
            <a:ln w="25400">
              <a:solidFill>
                <a:srgbClr val="0000C3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7113387" y="3547964"/>
              <a:ext cx="165100" cy="157753"/>
            </a:xfrm>
            <a:prstGeom prst="straightConnector1">
              <a:avLst/>
            </a:prstGeom>
            <a:ln w="25400">
              <a:solidFill>
                <a:srgbClr val="0000C3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1525386" y="3741709"/>
              <a:ext cx="165100" cy="157753"/>
            </a:xfrm>
            <a:prstGeom prst="straightConnector1">
              <a:avLst/>
            </a:prstGeom>
            <a:ln w="25400">
              <a:solidFill>
                <a:srgbClr val="0000C3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>
              <a:off x="7213156" y="3646900"/>
              <a:ext cx="0" cy="312793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96"/>
            <p:cNvSpPr/>
            <p:nvPr/>
          </p:nvSpPr>
          <p:spPr>
            <a:xfrm>
              <a:off x="8403962" y="3219840"/>
              <a:ext cx="698500" cy="80968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kern="1200" dirty="0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1863856" y="2555168"/>
              <a:ext cx="630238" cy="296407"/>
            </a:xfrm>
            <a:prstGeom prst="rect">
              <a:avLst/>
            </a:prstGeom>
            <a:solidFill>
              <a:srgbClr val="008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 kern="1200" dirty="0"/>
            </a:p>
          </p:txBody>
        </p:sp>
        <p:sp>
          <p:nvSpPr>
            <p:cNvPr id="123" name="Isosceles Triangle 122"/>
            <p:cNvSpPr/>
            <p:nvPr/>
          </p:nvSpPr>
          <p:spPr>
            <a:xfrm>
              <a:off x="1888122" y="3306603"/>
              <a:ext cx="219679" cy="667916"/>
            </a:xfrm>
            <a:prstGeom prst="triangle">
              <a:avLst/>
            </a:prstGeom>
            <a:solidFill>
              <a:schemeClr val="accent1">
                <a:tint val="100000"/>
                <a:shade val="100000"/>
                <a:satMod val="130000"/>
                <a:alpha val="49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124" name="Isosceles Triangle 123"/>
            <p:cNvSpPr/>
            <p:nvPr/>
          </p:nvSpPr>
          <p:spPr>
            <a:xfrm rot="2282123">
              <a:off x="2855843" y="2889050"/>
              <a:ext cx="145710" cy="283769"/>
            </a:xfrm>
            <a:prstGeom prst="triangle">
              <a:avLst/>
            </a:prstGeom>
            <a:solidFill>
              <a:schemeClr val="accent1">
                <a:tint val="100000"/>
                <a:shade val="100000"/>
                <a:satMod val="130000"/>
                <a:alpha val="49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1148885" y="2701625"/>
              <a:ext cx="630238" cy="404811"/>
            </a:xfrm>
            <a:prstGeom prst="rect">
              <a:avLst/>
            </a:prstGeom>
            <a:solidFill>
              <a:srgbClr val="0000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kern="1200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6910917" y="3878769"/>
              <a:ext cx="5575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kern="1200" dirty="0" smtClean="0">
                  <a:solidFill>
                    <a:srgbClr val="0000FF"/>
                  </a:solidFill>
                </a:rPr>
                <a:t>Laser </a:t>
              </a:r>
            </a:p>
            <a:p>
              <a:r>
                <a:rPr lang="en-US" sz="1200" b="1" kern="1200" dirty="0" smtClean="0">
                  <a:solidFill>
                    <a:srgbClr val="0000FF"/>
                  </a:solidFill>
                </a:rPr>
                <a:t>dump</a:t>
              </a:r>
              <a:endParaRPr lang="en-US" sz="1200" b="1" kern="1200" dirty="0">
                <a:solidFill>
                  <a:srgbClr val="0000FF"/>
                </a:solidFill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72023" y="3266514"/>
              <a:ext cx="95576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kern="1200" dirty="0" smtClean="0">
                  <a:solidFill>
                    <a:srgbClr val="800000"/>
                  </a:solidFill>
                </a:rPr>
                <a:t>Optimized</a:t>
              </a:r>
            </a:p>
            <a:p>
              <a:pPr algn="ctr"/>
              <a:r>
                <a:rPr lang="en-US" sz="1400" b="1" kern="1200" dirty="0" smtClean="0">
                  <a:solidFill>
                    <a:srgbClr val="FF0000"/>
                  </a:solidFill>
                </a:rPr>
                <a:t>SPS</a:t>
              </a:r>
            </a:p>
            <a:p>
              <a:pPr algn="ctr"/>
              <a:r>
                <a:rPr lang="en-US" sz="1400" b="1" kern="1200" dirty="0" smtClean="0">
                  <a:solidFill>
                    <a:srgbClr val="FF0000"/>
                  </a:solidFill>
                </a:rPr>
                <a:t>protons</a:t>
              </a:r>
              <a:endParaRPr lang="en-US" sz="1400" b="1" kern="1200" dirty="0">
                <a:solidFill>
                  <a:srgbClr val="FF0000"/>
                </a:solidFill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178495" y="2997136"/>
              <a:ext cx="10718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10m plasma </a:t>
              </a:r>
              <a:endPara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129" name="Straight Arrow Connector 128"/>
            <p:cNvCxnSpPr/>
            <p:nvPr/>
          </p:nvCxnSpPr>
          <p:spPr>
            <a:xfrm flipV="1">
              <a:off x="3529043" y="3365896"/>
              <a:ext cx="2183213" cy="7275"/>
            </a:xfrm>
            <a:prstGeom prst="straightConnector1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/>
            <p:nvPr/>
          </p:nvCxnSpPr>
          <p:spPr>
            <a:xfrm>
              <a:off x="3279624" y="3616406"/>
              <a:ext cx="1020423" cy="4319"/>
            </a:xfrm>
            <a:prstGeom prst="straightConnector1">
              <a:avLst/>
            </a:prstGeom>
            <a:ln w="25400">
              <a:solidFill>
                <a:srgbClr val="008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/>
            <p:nvPr/>
          </p:nvCxnSpPr>
          <p:spPr>
            <a:xfrm flipV="1">
              <a:off x="1608732" y="2638425"/>
              <a:ext cx="270761" cy="63200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/>
            <p:cNvCxnSpPr/>
            <p:nvPr/>
          </p:nvCxnSpPr>
          <p:spPr>
            <a:xfrm>
              <a:off x="2300076" y="4097464"/>
              <a:ext cx="75712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/>
            <p:cNvSpPr txBox="1"/>
            <p:nvPr/>
          </p:nvSpPr>
          <p:spPr>
            <a:xfrm>
              <a:off x="2443541" y="4067841"/>
              <a:ext cx="4329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kern="1200" dirty="0" smtClean="0"/>
                <a:t>SMI</a:t>
              </a:r>
              <a:endParaRPr lang="en-US" sz="1200" b="1" kern="1200" dirty="0"/>
            </a:p>
          </p:txBody>
        </p:sp>
        <p:cxnSp>
          <p:nvCxnSpPr>
            <p:cNvPr id="134" name="Straight Arrow Connector 133"/>
            <p:cNvCxnSpPr/>
            <p:nvPr/>
          </p:nvCxnSpPr>
          <p:spPr>
            <a:xfrm flipV="1">
              <a:off x="3542919" y="4090192"/>
              <a:ext cx="2117825" cy="16182"/>
            </a:xfrm>
            <a:prstGeom prst="straightConnector1">
              <a:avLst/>
            </a:prstGeom>
            <a:ln w="25400">
              <a:solidFill>
                <a:srgbClr val="000000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/>
            <p:cNvSpPr txBox="1"/>
            <p:nvPr/>
          </p:nvSpPr>
          <p:spPr>
            <a:xfrm>
              <a:off x="4025471" y="4037290"/>
              <a:ext cx="9855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kern="1200" dirty="0" smtClean="0">
                  <a:solidFill>
                    <a:srgbClr val="000000"/>
                  </a:solidFill>
                </a:rPr>
                <a:t>Acceleration</a:t>
              </a:r>
              <a:endParaRPr lang="en-US" sz="1200" b="1" kern="1200" dirty="0">
                <a:solidFill>
                  <a:srgbClr val="000000"/>
                </a:solidFill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8449222" y="3247074"/>
              <a:ext cx="6226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kern="1200" dirty="0" smtClean="0">
                  <a:solidFill>
                    <a:schemeClr val="bg1"/>
                  </a:solidFill>
                </a:rPr>
                <a:t>Proton </a:t>
              </a:r>
            </a:p>
            <a:p>
              <a:pPr algn="ctr"/>
              <a:r>
                <a:rPr lang="en-US" sz="1200" b="1" kern="1200" dirty="0" smtClean="0">
                  <a:solidFill>
                    <a:schemeClr val="bg1"/>
                  </a:solidFill>
                </a:rPr>
                <a:t>beam </a:t>
              </a:r>
            </a:p>
            <a:p>
              <a:pPr algn="ctr"/>
              <a:r>
                <a:rPr lang="en-US" sz="1200" b="1" kern="1200" dirty="0" smtClean="0">
                  <a:solidFill>
                    <a:schemeClr val="bg1"/>
                  </a:solidFill>
                </a:rPr>
                <a:t>dump</a:t>
              </a:r>
              <a:endParaRPr lang="en-US" sz="12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1828693" y="2538024"/>
              <a:ext cx="6148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kern="1200" dirty="0" smtClean="0">
                  <a:solidFill>
                    <a:srgbClr val="FFFFFF"/>
                  </a:solidFill>
                </a:rPr>
                <a:t>RF gun</a:t>
              </a:r>
              <a:endParaRPr lang="en-US" sz="1200" b="1" kern="1200" dirty="0">
                <a:solidFill>
                  <a:srgbClr val="FFFFFF"/>
                </a:solidFill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183854" y="2740217"/>
              <a:ext cx="5192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kern="1200" dirty="0" smtClean="0">
                  <a:solidFill>
                    <a:srgbClr val="FFFFFF"/>
                  </a:solidFill>
                </a:rPr>
                <a:t>Laser</a:t>
              </a:r>
              <a:endParaRPr lang="en-US" sz="1200" b="1" kern="1200" dirty="0">
                <a:solidFill>
                  <a:srgbClr val="FFFFFF"/>
                </a:solidFill>
              </a:endParaRPr>
            </a:p>
          </p:txBody>
        </p:sp>
        <p:sp>
          <p:nvSpPr>
            <p:cNvPr id="139" name="Isosceles Triangle 138"/>
            <p:cNvSpPr/>
            <p:nvPr/>
          </p:nvSpPr>
          <p:spPr>
            <a:xfrm rot="10800000">
              <a:off x="3182782" y="3338215"/>
              <a:ext cx="219679" cy="667916"/>
            </a:xfrm>
            <a:prstGeom prst="triangle">
              <a:avLst/>
            </a:prstGeom>
            <a:solidFill>
              <a:schemeClr val="accent1">
                <a:tint val="100000"/>
                <a:shade val="100000"/>
                <a:satMod val="130000"/>
                <a:alpha val="49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cxnSp>
          <p:nvCxnSpPr>
            <p:cNvPr id="140" name="Straight Arrow Connector 139"/>
            <p:cNvCxnSpPr/>
            <p:nvPr/>
          </p:nvCxnSpPr>
          <p:spPr>
            <a:xfrm>
              <a:off x="1472316" y="3661725"/>
              <a:ext cx="4196740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/>
            <p:cNvCxnSpPr/>
            <p:nvPr/>
          </p:nvCxnSpPr>
          <p:spPr>
            <a:xfrm>
              <a:off x="6110624" y="3561443"/>
              <a:ext cx="0" cy="162515"/>
            </a:xfrm>
            <a:prstGeom prst="straightConnector1">
              <a:avLst/>
            </a:prstGeom>
            <a:ln w="76200" cmpd="sng">
              <a:solidFill>
                <a:srgbClr val="FF00FF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/>
            <p:cNvCxnSpPr/>
            <p:nvPr/>
          </p:nvCxnSpPr>
          <p:spPr>
            <a:xfrm>
              <a:off x="6222130" y="3564032"/>
              <a:ext cx="0" cy="159925"/>
            </a:xfrm>
            <a:prstGeom prst="straightConnector1">
              <a:avLst/>
            </a:prstGeom>
            <a:ln w="25400">
              <a:solidFill>
                <a:srgbClr val="FF00FF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ectangle 142"/>
            <p:cNvSpPr/>
            <p:nvPr/>
          </p:nvSpPr>
          <p:spPr>
            <a:xfrm>
              <a:off x="5890222" y="3512858"/>
              <a:ext cx="396875" cy="281188"/>
            </a:xfrm>
            <a:prstGeom prst="rect">
              <a:avLst/>
            </a:prstGeom>
            <a:solidFill>
              <a:srgbClr val="FF66FF">
                <a:alpha val="16000"/>
              </a:srgbClr>
            </a:solidFill>
            <a:ln>
              <a:solidFill>
                <a:srgbClr val="FF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>
              <a:off x="5967749" y="3561443"/>
              <a:ext cx="0" cy="162515"/>
            </a:xfrm>
            <a:prstGeom prst="straightConnector1">
              <a:avLst/>
            </a:prstGeom>
            <a:ln w="76200" cmpd="sng">
              <a:solidFill>
                <a:srgbClr val="FF00FF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Rectangle 144"/>
            <p:cNvSpPr/>
            <p:nvPr/>
          </p:nvSpPr>
          <p:spPr>
            <a:xfrm>
              <a:off x="5721015" y="3510175"/>
              <a:ext cx="87431" cy="281188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solidFill>
                <a:srgbClr val="FF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6939240" y="3506305"/>
              <a:ext cx="87431" cy="281188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solidFill>
                <a:srgbClr val="FF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5602429" y="3767682"/>
              <a:ext cx="13693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kern="1200" dirty="0" smtClean="0">
                  <a:solidFill>
                    <a:srgbClr val="FF00FF"/>
                  </a:solidFill>
                </a:rPr>
                <a:t>Proton diagnostics</a:t>
              </a:r>
            </a:p>
            <a:p>
              <a:pPr algn="ctr"/>
              <a:r>
                <a:rPr lang="en-US" sz="1200" b="1" kern="1200" dirty="0" smtClean="0">
                  <a:solidFill>
                    <a:srgbClr val="FF00FF"/>
                  </a:solidFill>
                </a:rPr>
                <a:t>BTV,OTR, CTR</a:t>
              </a:r>
            </a:p>
          </p:txBody>
        </p:sp>
        <p:cxnSp>
          <p:nvCxnSpPr>
            <p:cNvPr id="148" name="Straight Arrow Connector 147"/>
            <p:cNvCxnSpPr/>
            <p:nvPr/>
          </p:nvCxnSpPr>
          <p:spPr>
            <a:xfrm flipV="1">
              <a:off x="6638593" y="3038278"/>
              <a:ext cx="529166" cy="578847"/>
            </a:xfrm>
            <a:prstGeom prst="straightConnector1">
              <a:avLst/>
            </a:prstGeom>
            <a:ln w="25400">
              <a:solidFill>
                <a:srgbClr val="008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Isosceles Triangle 148"/>
            <p:cNvSpPr/>
            <p:nvPr/>
          </p:nvSpPr>
          <p:spPr>
            <a:xfrm rot="8280435">
              <a:off x="6583109" y="3383821"/>
              <a:ext cx="196140" cy="445739"/>
            </a:xfrm>
            <a:prstGeom prst="triangle">
              <a:avLst/>
            </a:prstGeom>
            <a:solidFill>
              <a:schemeClr val="accent1">
                <a:tint val="100000"/>
                <a:shade val="100000"/>
                <a:satMod val="130000"/>
                <a:alpha val="49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150" name="Rectangle 149"/>
            <p:cNvSpPr/>
            <p:nvPr/>
          </p:nvSpPr>
          <p:spPr>
            <a:xfrm rot="2520350">
              <a:off x="7111883" y="2892875"/>
              <a:ext cx="202546" cy="169935"/>
            </a:xfrm>
            <a:prstGeom prst="rect">
              <a:avLst/>
            </a:prstGeom>
            <a:solidFill>
              <a:srgbClr val="66FF66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 kern="1200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6496142" y="2538024"/>
              <a:ext cx="13644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kern="1200" dirty="0">
                  <a:solidFill>
                    <a:srgbClr val="008000"/>
                  </a:solidFill>
                </a:rPr>
                <a:t>e</a:t>
              </a:r>
              <a:r>
                <a:rPr lang="en-US" sz="1400" b="1" kern="1200" baseline="30000" dirty="0" smtClean="0">
                  <a:solidFill>
                    <a:srgbClr val="008000"/>
                  </a:solidFill>
                </a:rPr>
                <a:t>-</a:t>
              </a:r>
              <a:r>
                <a:rPr lang="en-US" sz="1400" b="1" kern="1200" dirty="0" smtClean="0">
                  <a:solidFill>
                    <a:srgbClr val="008000"/>
                  </a:solidFill>
                </a:rPr>
                <a:t> spectrometer</a:t>
              </a:r>
              <a:endParaRPr lang="en-US" sz="1400" b="1" kern="1200" dirty="0">
                <a:solidFill>
                  <a:srgbClr val="008000"/>
                </a:solidFill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283230" y="3457005"/>
              <a:ext cx="686185" cy="310677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kern="1200" dirty="0"/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2019495" y="3154829"/>
              <a:ext cx="10702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~4m plasma </a:t>
              </a:r>
              <a:endParaRPr lang="en-US" sz="14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 flipH="1">
              <a:off x="3073500" y="2706504"/>
              <a:ext cx="25289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kern="1200" dirty="0">
                  <a:solidFill>
                    <a:srgbClr val="008000"/>
                  </a:solidFill>
                </a:rPr>
                <a:t>e</a:t>
              </a:r>
              <a:r>
                <a:rPr lang="en-US" kern="1200" baseline="30000" dirty="0">
                  <a:solidFill>
                    <a:srgbClr val="008000"/>
                  </a:solidFill>
                </a:rPr>
                <a:t>-</a:t>
              </a:r>
              <a:r>
                <a:rPr lang="en-US" kern="1200" dirty="0">
                  <a:solidFill>
                    <a:srgbClr val="008000"/>
                  </a:solidFill>
                </a:rPr>
                <a:t> </a:t>
              </a:r>
              <a:r>
                <a:rPr lang="en-US" kern="1200" dirty="0" smtClean="0">
                  <a:solidFill>
                    <a:srgbClr val="008000"/>
                  </a:solidFill>
                </a:rPr>
                <a:t>(</a:t>
              </a:r>
              <a:r>
                <a:rPr lang="en-US" kern="1200" dirty="0" smtClean="0">
                  <a:solidFill>
                    <a:srgbClr val="008000"/>
                  </a:solidFill>
                  <a:latin typeface="Arial Narrow"/>
                  <a:cs typeface="Arial Narrow"/>
                </a:rPr>
                <a:t>~</a:t>
              </a:r>
              <a:r>
                <a:rPr lang="en-US" kern="1200" dirty="0" smtClean="0">
                  <a:solidFill>
                    <a:srgbClr val="008000"/>
                  </a:solidFill>
                </a:rPr>
                <a:t>100 </a:t>
              </a:r>
              <a:r>
                <a:rPr lang="en-US" kern="1200" dirty="0" err="1" smtClean="0">
                  <a:solidFill>
                    <a:srgbClr val="008000"/>
                  </a:solidFill>
                </a:rPr>
                <a:t>fs</a:t>
              </a:r>
              <a:r>
                <a:rPr lang="en-US" kern="1200" dirty="0" smtClean="0">
                  <a:solidFill>
                    <a:srgbClr val="008000"/>
                  </a:solidFill>
                </a:rPr>
                <a:t>, &gt; 20 MeV)</a:t>
              </a:r>
              <a:endParaRPr lang="en-US" kern="1200" dirty="0"/>
            </a:p>
          </p:txBody>
        </p:sp>
        <p:sp>
          <p:nvSpPr>
            <p:cNvPr id="155" name="Isosceles Triangle 154"/>
            <p:cNvSpPr/>
            <p:nvPr/>
          </p:nvSpPr>
          <p:spPr>
            <a:xfrm flipH="1">
              <a:off x="2111523" y="2948430"/>
              <a:ext cx="83957" cy="163163"/>
            </a:xfrm>
            <a:prstGeom prst="triangle">
              <a:avLst/>
            </a:prstGeom>
            <a:solidFill>
              <a:schemeClr val="accent1">
                <a:tint val="100000"/>
                <a:shade val="100000"/>
                <a:satMod val="130000"/>
                <a:alpha val="49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156" name="Isosceles Triangle 155"/>
            <p:cNvSpPr/>
            <p:nvPr/>
          </p:nvSpPr>
          <p:spPr>
            <a:xfrm rot="10800000" flipH="1">
              <a:off x="2191503" y="2954130"/>
              <a:ext cx="83957" cy="163163"/>
            </a:xfrm>
            <a:prstGeom prst="triangle">
              <a:avLst/>
            </a:prstGeom>
            <a:solidFill>
              <a:schemeClr val="accent1">
                <a:tint val="100000"/>
                <a:shade val="100000"/>
                <a:satMod val="130000"/>
                <a:alpha val="49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157" name="Isosceles Triangle 156"/>
            <p:cNvSpPr/>
            <p:nvPr/>
          </p:nvSpPr>
          <p:spPr>
            <a:xfrm rot="10800000" flipH="1">
              <a:off x="2302433" y="2954130"/>
              <a:ext cx="83957" cy="163163"/>
            </a:xfrm>
            <a:prstGeom prst="triangle">
              <a:avLst/>
            </a:prstGeom>
            <a:solidFill>
              <a:schemeClr val="accent1">
                <a:tint val="100000"/>
                <a:shade val="100000"/>
                <a:satMod val="130000"/>
                <a:alpha val="49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158" name="Isosceles Triangle 157"/>
            <p:cNvSpPr/>
            <p:nvPr/>
          </p:nvSpPr>
          <p:spPr>
            <a:xfrm flipH="1">
              <a:off x="2386499" y="2955248"/>
              <a:ext cx="83957" cy="163163"/>
            </a:xfrm>
            <a:prstGeom prst="triangle">
              <a:avLst/>
            </a:prstGeom>
            <a:solidFill>
              <a:schemeClr val="accent1">
                <a:tint val="100000"/>
                <a:shade val="100000"/>
                <a:satMod val="130000"/>
                <a:alpha val="49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159" name="Can 158"/>
            <p:cNvSpPr/>
            <p:nvPr/>
          </p:nvSpPr>
          <p:spPr>
            <a:xfrm>
              <a:off x="2596328" y="2900599"/>
              <a:ext cx="101429" cy="237587"/>
            </a:xfrm>
            <a:prstGeom prst="can">
              <a:avLst/>
            </a:prstGeom>
            <a:solidFill>
              <a:schemeClr val="accent2"/>
            </a:solidFill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cxnSp>
          <p:nvCxnSpPr>
            <p:cNvPr id="160" name="Straight Arrow Connector 159"/>
            <p:cNvCxnSpPr/>
            <p:nvPr/>
          </p:nvCxnSpPr>
          <p:spPr>
            <a:xfrm flipV="1">
              <a:off x="2063351" y="3008490"/>
              <a:ext cx="836656" cy="17088"/>
            </a:xfrm>
            <a:prstGeom prst="straightConnector1">
              <a:avLst/>
            </a:prstGeom>
            <a:ln w="25400">
              <a:solidFill>
                <a:srgbClr val="008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TextBox 160"/>
            <p:cNvSpPr txBox="1"/>
            <p:nvPr/>
          </p:nvSpPr>
          <p:spPr>
            <a:xfrm>
              <a:off x="2505832" y="2563424"/>
              <a:ext cx="28868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kern="1200" dirty="0" smtClean="0">
                  <a:solidFill>
                    <a:srgbClr val="008000"/>
                  </a:solidFill>
                </a:rPr>
                <a:t>Bunch compression, increased acceleration</a:t>
              </a:r>
              <a:endParaRPr lang="en-US" sz="1200" kern="1200" dirty="0">
                <a:solidFill>
                  <a:srgbClr val="008000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6921555" y="3068368"/>
              <a:ext cx="50210" cy="373728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  <a:scene3d>
              <a:camera prst="orthographicFront">
                <a:rot lat="0" lon="0" rev="234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5682915" y="2743294"/>
              <a:ext cx="12269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kern="1200" dirty="0">
                  <a:solidFill>
                    <a:srgbClr val="008000"/>
                  </a:solidFill>
                </a:rPr>
                <a:t>e</a:t>
              </a:r>
              <a:r>
                <a:rPr lang="en-US" sz="1400" b="1" kern="1200" baseline="30000" dirty="0" smtClean="0">
                  <a:solidFill>
                    <a:srgbClr val="008000"/>
                  </a:solidFill>
                </a:rPr>
                <a:t>-</a:t>
              </a:r>
              <a:r>
                <a:rPr lang="en-US" sz="1400" b="1" kern="1200" dirty="0" smtClean="0">
                  <a:solidFill>
                    <a:srgbClr val="008000"/>
                  </a:solidFill>
                </a:rPr>
                <a:t> </a:t>
              </a:r>
              <a:r>
                <a:rPr lang="en-US" sz="1400" b="1" kern="1200" dirty="0" err="1" smtClean="0">
                  <a:solidFill>
                    <a:srgbClr val="008000"/>
                  </a:solidFill>
                </a:rPr>
                <a:t>emittance</a:t>
              </a:r>
              <a:endParaRPr lang="en-US" sz="1400" b="1" kern="1200" dirty="0" smtClean="0">
                <a:solidFill>
                  <a:srgbClr val="008000"/>
                </a:solidFill>
              </a:endParaRPr>
            </a:p>
            <a:p>
              <a:r>
                <a:rPr lang="en-US" sz="1400" b="1" kern="1200" dirty="0" smtClean="0">
                  <a:solidFill>
                    <a:srgbClr val="008000"/>
                  </a:solidFill>
                </a:rPr>
                <a:t>measurement</a:t>
              </a:r>
              <a:endParaRPr lang="en-US" sz="1400" b="1" kern="1200" dirty="0">
                <a:solidFill>
                  <a:srgbClr val="008000"/>
                </a:solidFill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6832655" y="3169968"/>
              <a:ext cx="50210" cy="373728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  <a:scene3d>
              <a:camera prst="orthographicFront">
                <a:rot lat="0" lon="0" rev="234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50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26675" y="4183091"/>
            <a:ext cx="8601649" cy="2429570"/>
            <a:chOff x="426675" y="4183091"/>
            <a:chExt cx="8601649" cy="242957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4504" y="4183091"/>
              <a:ext cx="3893820" cy="2429570"/>
            </a:xfrm>
            <a:prstGeom prst="rect">
              <a:avLst/>
            </a:prstGeom>
          </p:spPr>
        </p:pic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426675" y="4666917"/>
              <a:ext cx="4646406" cy="181643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rgbClr val="4F81BD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dirty="0" smtClean="0">
                  <a:solidFill>
                    <a:srgbClr val="000000"/>
                  </a:solidFill>
                </a:rPr>
                <a:t>Other Simulation studies:</a:t>
              </a:r>
            </a:p>
            <a:p>
              <a:r>
                <a:rPr lang="en-US" dirty="0" smtClean="0">
                  <a:solidFill>
                    <a:srgbClr val="4F81BD"/>
                  </a:solidFill>
                </a:rPr>
                <a:t>Emittance preservation, tolerances, staging</a:t>
              </a:r>
            </a:p>
            <a:p>
              <a:r>
                <a:rPr lang="en-US" dirty="0">
                  <a:solidFill>
                    <a:srgbClr val="4F81BD"/>
                  </a:solidFill>
                </a:rPr>
                <a:t>R</a:t>
              </a:r>
              <a:r>
                <a:rPr lang="en-US" dirty="0" smtClean="0">
                  <a:solidFill>
                    <a:srgbClr val="4F81BD"/>
                  </a:solidFill>
                </a:rPr>
                <a:t>each</a:t>
              </a:r>
              <a:r>
                <a:rPr lang="en-US" b="1" dirty="0" smtClean="0">
                  <a:solidFill>
                    <a:srgbClr val="4F81BD"/>
                  </a:solidFill>
                </a:rPr>
                <a:t> %-level of energy spread </a:t>
              </a:r>
              <a:r>
                <a:rPr lang="en-US" dirty="0" smtClean="0">
                  <a:solidFill>
                    <a:srgbClr val="4F81BD"/>
                  </a:solidFill>
                </a:rPr>
                <a:t>of the electron beam with beam loading.</a:t>
              </a:r>
            </a:p>
            <a:p>
              <a:r>
                <a:rPr lang="en-US" b="1" dirty="0" smtClean="0">
                  <a:solidFill>
                    <a:srgbClr val="4F81BD"/>
                  </a:solidFill>
                </a:rPr>
                <a:t>Typical electron beam parameters: </a:t>
              </a:r>
            </a:p>
            <a:p>
              <a:pPr lvl="1"/>
              <a:r>
                <a:rPr lang="en-US" b="1" dirty="0" smtClean="0">
                  <a:solidFill>
                    <a:schemeClr val="tx1"/>
                  </a:solidFill>
                </a:rPr>
                <a:t>40 – 60 µm (100 </a:t>
              </a:r>
              <a:r>
                <a:rPr lang="en-US" b="1" dirty="0" err="1" smtClean="0">
                  <a:solidFill>
                    <a:schemeClr val="tx1"/>
                  </a:solidFill>
                </a:rPr>
                <a:t>fs</a:t>
              </a:r>
              <a:r>
                <a:rPr lang="en-US" b="1" dirty="0" smtClean="0">
                  <a:solidFill>
                    <a:schemeClr val="tx1"/>
                  </a:solidFill>
                </a:rPr>
                <a:t>) </a:t>
              </a:r>
              <a:r>
                <a:rPr lang="en-US" dirty="0" smtClean="0">
                  <a:solidFill>
                    <a:schemeClr val="tx1"/>
                  </a:solidFill>
                </a:rPr>
                <a:t>bunch length</a:t>
              </a:r>
            </a:p>
            <a:p>
              <a:pPr lvl="1"/>
              <a:r>
                <a:rPr lang="en-US" b="1" dirty="0" smtClean="0">
                  <a:solidFill>
                    <a:schemeClr val="tx1"/>
                  </a:solidFill>
                </a:rPr>
                <a:t>Few 100 A </a:t>
              </a:r>
              <a:r>
                <a:rPr lang="en-US" dirty="0" smtClean="0">
                  <a:solidFill>
                    <a:schemeClr val="tx1"/>
                  </a:solidFill>
                </a:rPr>
                <a:t>peak current</a:t>
              </a:r>
            </a:p>
            <a:p>
              <a:pPr lvl="1"/>
              <a:r>
                <a:rPr lang="en-US" b="1" dirty="0" smtClean="0">
                  <a:solidFill>
                    <a:schemeClr val="tx1"/>
                  </a:solidFill>
                </a:rPr>
                <a:t>&gt; 50 MeV </a:t>
              </a:r>
              <a:r>
                <a:rPr lang="en-US" dirty="0" smtClean="0">
                  <a:solidFill>
                    <a:schemeClr val="tx1"/>
                  </a:solidFill>
                </a:rPr>
                <a:t>Injection energy</a:t>
              </a:r>
            </a:p>
            <a:p>
              <a:endParaRPr lang="en-US" b="1" dirty="0">
                <a:solidFill>
                  <a:srgbClr val="4F81BD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</a:t>
            </a:r>
            <a:r>
              <a:rPr lang="en-US" dirty="0" smtClean="0"/>
              <a:t>2: Example of </a:t>
            </a:r>
            <a:r>
              <a:rPr lang="en-US" dirty="0" smtClean="0"/>
              <a:t>Simulation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180" y="3690148"/>
            <a:ext cx="8330519" cy="70461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Freezing the modulation:</a:t>
            </a:r>
          </a:p>
          <a:p>
            <a:r>
              <a:rPr lang="en-US" dirty="0" smtClean="0">
                <a:solidFill>
                  <a:srgbClr val="4F81BD"/>
                </a:solidFill>
              </a:rPr>
              <a:t>Wakefield amplitude quickly drops after the beam gets modulated </a:t>
            </a:r>
            <a:endParaRPr lang="en-US" dirty="0" smtClean="0">
              <a:solidFill>
                <a:srgbClr val="4F81BD"/>
              </a:solidFill>
            </a:endParaRPr>
          </a:p>
          <a:p>
            <a:r>
              <a:rPr lang="en-US" b="1" dirty="0" smtClean="0">
                <a:solidFill>
                  <a:srgbClr val="4F81BD"/>
                </a:solidFill>
              </a:rPr>
              <a:t>Remedy</a:t>
            </a:r>
            <a:r>
              <a:rPr lang="en-US" b="1" dirty="0" smtClean="0">
                <a:solidFill>
                  <a:srgbClr val="4F81BD"/>
                </a:solidFill>
              </a:rPr>
              <a:t>: </a:t>
            </a:r>
            <a:r>
              <a:rPr lang="en-US" dirty="0" smtClean="0">
                <a:solidFill>
                  <a:srgbClr val="4F81BD"/>
                </a:solidFill>
              </a:rPr>
              <a:t>control the wave phase by </a:t>
            </a:r>
            <a:r>
              <a:rPr lang="en-US" b="1" dirty="0" smtClean="0">
                <a:solidFill>
                  <a:srgbClr val="4F81BD"/>
                </a:solidFill>
              </a:rPr>
              <a:t>the plasma density </a:t>
            </a:r>
            <a:r>
              <a:rPr lang="en-US" b="1" dirty="0" smtClean="0">
                <a:solidFill>
                  <a:srgbClr val="4F81BD"/>
                </a:solidFill>
              </a:rPr>
              <a:t>profile </a:t>
            </a:r>
            <a:endParaRPr lang="en-US" b="1" dirty="0">
              <a:solidFill>
                <a:srgbClr val="4F81B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42</a:t>
            </a:fld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>
            <a:off x="893374" y="401489"/>
            <a:ext cx="6320930" cy="3141449"/>
            <a:chOff x="947164" y="821555"/>
            <a:chExt cx="7233569" cy="4583789"/>
          </a:xfrm>
        </p:grpSpPr>
        <p:grpSp>
          <p:nvGrpSpPr>
            <p:cNvPr id="63" name="Group 62"/>
            <p:cNvGrpSpPr/>
            <p:nvPr/>
          </p:nvGrpSpPr>
          <p:grpSpPr>
            <a:xfrm>
              <a:off x="1171568" y="1116139"/>
              <a:ext cx="7009165" cy="4066777"/>
              <a:chOff x="279385" y="200317"/>
              <a:chExt cx="9628544" cy="7240506"/>
            </a:xfrm>
          </p:grpSpPr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9385" y="200317"/>
                <a:ext cx="9628544" cy="7240506"/>
              </a:xfrm>
              <a:prstGeom prst="rect">
                <a:avLst/>
              </a:prstGeom>
            </p:spPr>
          </p:pic>
          <p:cxnSp>
            <p:nvCxnSpPr>
              <p:cNvPr id="65" name="Straight Arrow Connector 64"/>
              <p:cNvCxnSpPr/>
              <p:nvPr/>
            </p:nvCxnSpPr>
            <p:spPr>
              <a:xfrm>
                <a:off x="4146401" y="5834190"/>
                <a:ext cx="291932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>
                <a:off x="4897763" y="5834190"/>
                <a:ext cx="3673918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arrow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>
                <a:off x="4405122" y="5834190"/>
                <a:ext cx="507881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5078418" y="5022938"/>
                <a:ext cx="3956941" cy="799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1 m wide gap to inject electrons</a:t>
                </a:r>
              </a:p>
            </p:txBody>
          </p:sp>
        </p:grpSp>
        <p:sp>
          <p:nvSpPr>
            <p:cNvPr id="74" name="Rectangle 73"/>
            <p:cNvSpPr/>
            <p:nvPr/>
          </p:nvSpPr>
          <p:spPr>
            <a:xfrm>
              <a:off x="1612705" y="5164110"/>
              <a:ext cx="2586397" cy="241234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kern="1200" dirty="0" smtClean="0"/>
                <a:t>Plasma cell (SMI)</a:t>
              </a:r>
              <a:endParaRPr lang="en-US" sz="1100" kern="1200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533548" y="5164112"/>
              <a:ext cx="3495108" cy="241232"/>
            </a:xfrm>
            <a:prstGeom prst="rect">
              <a:avLst/>
            </a:prstGeom>
            <a:solidFill>
              <a:srgbClr val="FF66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kern="1200" dirty="0" smtClean="0"/>
                <a:t>Plasma cell (acceleration)</a:t>
              </a:r>
              <a:endParaRPr lang="en-US" sz="1100" kern="1200" dirty="0"/>
            </a:p>
          </p:txBody>
        </p:sp>
        <p:sp>
          <p:nvSpPr>
            <p:cNvPr id="76" name="TextBox 75"/>
            <p:cNvSpPr txBox="1"/>
            <p:nvPr/>
          </p:nvSpPr>
          <p:spPr>
            <a:xfrm rot="16200000">
              <a:off x="287949" y="3986581"/>
              <a:ext cx="1635424" cy="316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Plasma density</a:t>
              </a:r>
              <a:endParaRPr lang="en-US" sz="1200" dirty="0"/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15489" y="1770842"/>
              <a:ext cx="2215567" cy="316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Accelerating gradient</a:t>
              </a:r>
              <a:endParaRPr lang="en-US" sz="12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763061" y="3640197"/>
              <a:ext cx="1267973" cy="381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4% </a:t>
              </a:r>
              <a:r>
                <a:rPr lang="en-US" sz="1100" b="1" dirty="0" smtClean="0"/>
                <a:t>density step</a:t>
              </a:r>
              <a:endParaRPr lang="en-US" sz="1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11279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832556"/>
          </a:xfrm>
        </p:spPr>
        <p:txBody>
          <a:bodyPr/>
          <a:lstStyle/>
          <a:p>
            <a:r>
              <a:rPr lang="en-US" dirty="0" smtClean="0"/>
              <a:t>Run 2: Options for Electron Injector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22249" y="919908"/>
            <a:ext cx="4216403" cy="2628900"/>
            <a:chOff x="222250" y="1143000"/>
            <a:chExt cx="4216402" cy="2628900"/>
          </a:xfrm>
        </p:grpSpPr>
        <p:sp>
          <p:nvSpPr>
            <p:cNvPr id="5" name="Rectangle 4"/>
            <p:cNvSpPr/>
            <p:nvPr/>
          </p:nvSpPr>
          <p:spPr>
            <a:xfrm>
              <a:off x="222250" y="1143000"/>
              <a:ext cx="4216400" cy="2628900"/>
            </a:xfrm>
            <a:prstGeom prst="rect">
              <a:avLst/>
            </a:prstGeom>
            <a:noFill/>
            <a:ln w="3810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4001" y="1155700"/>
              <a:ext cx="41846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Modify phase 2 injector (S-band)</a:t>
              </a:r>
              <a:endParaRPr lang="en-US" b="1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900" y="1498601"/>
              <a:ext cx="2908300" cy="147489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279400" y="2973491"/>
              <a:ext cx="41592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Can Run 1 AWAKE injector (PHIN S-band photo-injector) be modified to provide 50 MeV and 400 A, within space constraints ?</a:t>
              </a:r>
              <a:endParaRPr lang="en-US" sz="1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24400" y="919908"/>
            <a:ext cx="4216400" cy="2797545"/>
            <a:chOff x="4686300" y="1117600"/>
            <a:chExt cx="4216400" cy="2797544"/>
          </a:xfrm>
        </p:grpSpPr>
        <p:sp>
          <p:nvSpPr>
            <p:cNvPr id="6" name="Rectangle 5"/>
            <p:cNvSpPr/>
            <p:nvPr/>
          </p:nvSpPr>
          <p:spPr>
            <a:xfrm>
              <a:off x="4686300" y="1143000"/>
              <a:ext cx="4216400" cy="2772144"/>
            </a:xfrm>
            <a:prstGeom prst="rect">
              <a:avLst/>
            </a:prstGeom>
            <a:noFill/>
            <a:ln w="3810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86300" y="1117600"/>
              <a:ext cx="4216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Modify phase 2 injector, upgrade with X-band</a:t>
              </a:r>
              <a:endParaRPr lang="en-US" sz="1600" b="1" dirty="0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4900" y="1511301"/>
              <a:ext cx="2806700" cy="1423366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235700" y="2374900"/>
              <a:ext cx="482600" cy="228600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978400" y="2374900"/>
              <a:ext cx="190500" cy="241300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24400" y="2960067"/>
              <a:ext cx="40386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X-band structure? </a:t>
              </a:r>
              <a:r>
                <a:rPr lang="en-US" sz="1400" dirty="0" smtClean="0">
                  <a:latin typeface="Arial Narrow"/>
                  <a:cs typeface="Arial Narrow"/>
                </a:rPr>
                <a:t>~</a:t>
              </a:r>
              <a:r>
                <a:rPr lang="en-US" sz="1400" dirty="0"/>
                <a:t>6</a:t>
              </a:r>
              <a:r>
                <a:rPr lang="en-US" sz="1400" dirty="0" smtClean="0"/>
                <a:t>0 MV/m  gives required boost</a:t>
              </a:r>
            </a:p>
            <a:p>
              <a:r>
                <a:rPr lang="en-US" sz="1400" b="1" dirty="0" smtClean="0"/>
                <a:t>X-band gun? </a:t>
              </a:r>
              <a:r>
                <a:rPr lang="en-US" sz="1400" dirty="0" smtClean="0"/>
                <a:t>Based on best SLAC results could provide required energy and current in available space. Requires development work.</a:t>
              </a:r>
              <a:r>
                <a:rPr lang="en-US" sz="1400" b="1" dirty="0" smtClean="0"/>
                <a:t> </a:t>
              </a:r>
              <a:endParaRPr 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14900" y="2297668"/>
              <a:ext cx="304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24600" y="2290802"/>
              <a:ext cx="3044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654300" y="3818879"/>
            <a:ext cx="4216403" cy="2784136"/>
            <a:chOff x="222250" y="3911600"/>
            <a:chExt cx="4216402" cy="2784136"/>
          </a:xfrm>
        </p:grpSpPr>
        <p:sp>
          <p:nvSpPr>
            <p:cNvPr id="7" name="Rectangle 6"/>
            <p:cNvSpPr/>
            <p:nvPr/>
          </p:nvSpPr>
          <p:spPr>
            <a:xfrm>
              <a:off x="222250" y="3911600"/>
              <a:ext cx="4216400" cy="2768600"/>
            </a:xfrm>
            <a:prstGeom prst="rect">
              <a:avLst/>
            </a:prstGeom>
            <a:noFill/>
            <a:ln w="3810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79401" y="3911600"/>
              <a:ext cx="4064000" cy="1723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Laser wakefield acceleration injector</a:t>
              </a:r>
            </a:p>
            <a:p>
              <a:endParaRPr lang="en-US" b="1" dirty="0"/>
            </a:p>
            <a:p>
              <a:endParaRPr lang="en-US" b="1" dirty="0" smtClean="0"/>
            </a:p>
            <a:p>
              <a:endParaRPr lang="en-US" b="1" dirty="0" smtClean="0"/>
            </a:p>
            <a:p>
              <a:endParaRPr lang="en-US" b="1" dirty="0"/>
            </a:p>
            <a:p>
              <a:endParaRPr lang="en-US" sz="1600" b="1" dirty="0" smtClean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79401" y="5526185"/>
              <a:ext cx="4159251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400" dirty="0" smtClean="0"/>
                <a:t>very </a:t>
              </a:r>
              <a:r>
                <a:rPr lang="en-US" sz="1400" dirty="0"/>
                <a:t>short bunches possible (few um)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/>
                <a:t>compact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/>
                <a:t>AWAKE energy requirement (&lt; 100 MeV) relaxed with respect to state-of-the-art (4 </a:t>
              </a:r>
              <a:r>
                <a:rPr lang="en-US" sz="1400" dirty="0" err="1" smtClean="0"/>
                <a:t>GeV</a:t>
              </a:r>
              <a:r>
                <a:rPr lang="en-US" sz="1400" dirty="0" smtClean="0"/>
                <a:t>)</a:t>
              </a:r>
              <a:endParaRPr lang="en-US" sz="1400" dirty="0"/>
            </a:p>
            <a:p>
              <a:r>
                <a:rPr lang="en-US" sz="1400" dirty="0" smtClean="0">
                  <a:sym typeface="Wingdings"/>
                </a:rPr>
                <a:t> </a:t>
              </a:r>
              <a:r>
                <a:rPr lang="en-US" sz="1400" dirty="0" smtClean="0"/>
                <a:t>collaboration with LWFA-experts initiated</a:t>
              </a:r>
              <a:endParaRPr lang="en-US" sz="1400" dirty="0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8014" y="4242518"/>
              <a:ext cx="2085386" cy="138357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250" y="4293632"/>
              <a:ext cx="2035764" cy="57717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79400" y="4870805"/>
              <a:ext cx="2108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100+ MeV routinely reached with few MW </a:t>
              </a:r>
              <a:r>
                <a:rPr lang="en-US" sz="1200" b="1" dirty="0" err="1" smtClean="0"/>
                <a:t>Ti:Sa</a:t>
              </a:r>
              <a:r>
                <a:rPr lang="en-US" sz="1200" b="1" dirty="0" smtClean="0"/>
                <a:t> laser</a:t>
              </a:r>
            </a:p>
            <a:p>
              <a:endParaRPr lang="en-US" sz="1200" b="1" dirty="0" smtClean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903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818444"/>
          </a:xfrm>
        </p:spPr>
        <p:txBody>
          <a:bodyPr/>
          <a:lstStyle/>
          <a:p>
            <a:r>
              <a:rPr lang="en-US" dirty="0" smtClean="0"/>
              <a:t>Run 2: Scalable Plasma Sources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51" y="1151736"/>
            <a:ext cx="3823404" cy="14866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551" y="3003951"/>
            <a:ext cx="68012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D</a:t>
            </a:r>
            <a:r>
              <a:rPr lang="en-US" sz="1600" dirty="0" smtClean="0"/>
              <a:t>oes not need laser ionization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F</a:t>
            </a:r>
            <a:r>
              <a:rPr lang="en-US" sz="1600" dirty="0" smtClean="0"/>
              <a:t>ully modular (no gaps)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Required density reached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U</a:t>
            </a:r>
            <a:r>
              <a:rPr lang="en-US" sz="1600" dirty="0" smtClean="0"/>
              <a:t>niformity (spatial, temporal) needs work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N</a:t>
            </a:r>
            <a:r>
              <a:rPr lang="en-US" sz="1600" dirty="0" smtClean="0"/>
              <a:t>eed to move from prototype to AWAKE-compatible technology</a:t>
            </a:r>
          </a:p>
          <a:p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640" y="1151736"/>
            <a:ext cx="3616160" cy="15812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5551" y="780262"/>
            <a:ext cx="355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Helicon development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40465" y="2638405"/>
            <a:ext cx="3539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Current 1m prototype in Greifswald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31387" y="4325138"/>
            <a:ext cx="6818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4F81BD"/>
                </a:solidFill>
                <a:sym typeface="Wingdings"/>
              </a:rPr>
              <a:t> </a:t>
            </a:r>
            <a:r>
              <a:rPr lang="en-US" sz="1600" b="1" dirty="0" smtClean="0">
                <a:solidFill>
                  <a:srgbClr val="4F81BD"/>
                </a:solidFill>
              </a:rPr>
              <a:t>Collaboration between MPP Greifswald, EPFL SPC and CERN is being set up</a:t>
            </a:r>
            <a:endParaRPr lang="en-US" sz="1600" dirty="0">
              <a:solidFill>
                <a:srgbClr val="4F81BD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44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457202" y="5349088"/>
            <a:ext cx="8149431" cy="1287163"/>
            <a:chOff x="457200" y="5349087"/>
            <a:chExt cx="8149431" cy="128716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4872" y="5349087"/>
              <a:ext cx="2831759" cy="1287163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85549" y="5373753"/>
              <a:ext cx="35553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Gas discharge development</a:t>
              </a:r>
              <a:endParaRPr lang="en-US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7200" y="5732626"/>
              <a:ext cx="544972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3m prototype developed by Imperial College and IST (Lisbon) </a:t>
              </a:r>
            </a:p>
            <a:p>
              <a:r>
                <a:rPr lang="en-US" sz="1600" dirty="0" smtClean="0"/>
                <a:t>Construction of prototype is pending funding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27424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A6A6A6"/>
                </a:solidFill>
              </a:rPr>
              <a:t>Introduction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AWAKE Facility and Equipment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AWAKE Beam Commissioning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Electron Acceleration Status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AWAKE Run 2 after LS2</a:t>
            </a:r>
          </a:p>
          <a:p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Long-Term Perspectives for Proton-Driven Plasma Wakefield </a:t>
            </a:r>
            <a:r>
              <a:rPr lang="en-US" dirty="0" smtClean="0">
                <a:solidFill>
                  <a:srgbClr val="000000"/>
                </a:solidFill>
              </a:rPr>
              <a:t>Accelerators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5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609724"/>
            <a:ext cx="4608512" cy="2395341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08521" y="42555"/>
            <a:ext cx="9035479" cy="5794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Fixed Target </a:t>
            </a:r>
            <a:r>
              <a:rPr lang="en-US" dirty="0" smtClean="0"/>
              <a:t>Experiments with High Energy Electron Beam</a:t>
            </a:r>
            <a:endParaRPr lang="en-US" dirty="0"/>
          </a:p>
        </p:txBody>
      </p:sp>
      <p:pic>
        <p:nvPicPr>
          <p:cNvPr id="5" name="Picture 4" descr="Screen Shot 2016-10-09 at 10.09.44 A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772817"/>
            <a:ext cx="2762251" cy="1790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8520" y="622034"/>
            <a:ext cx="69970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 far, no experimental hints on particle nature of dark matter. </a:t>
            </a:r>
          </a:p>
          <a:p>
            <a:r>
              <a:rPr lang="en-US" sz="1600" dirty="0" smtClean="0"/>
              <a:t>Interest in low-mass particle solutions increasing; e.g., </a:t>
            </a:r>
            <a:r>
              <a:rPr lang="en-US" sz="1600" b="1" dirty="0" smtClean="0"/>
              <a:t>dark photons</a:t>
            </a:r>
            <a:r>
              <a:rPr lang="en-US" sz="1600" dirty="0" smtClean="0"/>
              <a:t>.  </a:t>
            </a:r>
          </a:p>
          <a:p>
            <a:r>
              <a:rPr lang="en-US" sz="1600" dirty="0" smtClean="0"/>
              <a:t>Light shining through walls experiments …</a:t>
            </a:r>
          </a:p>
          <a:p>
            <a:r>
              <a:rPr lang="en-US" sz="1600" dirty="0" smtClean="0"/>
              <a:t>Here, use electron beam.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93992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NA64 experiment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24572" y="4011289"/>
            <a:ext cx="471601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NA64: </a:t>
            </a:r>
            <a:r>
              <a:rPr lang="en-US" dirty="0" smtClean="0"/>
              <a:t>expect 10</a:t>
            </a:r>
            <a:r>
              <a:rPr lang="en-US" baseline="30000" dirty="0" smtClean="0"/>
              <a:t>6</a:t>
            </a:r>
            <a:r>
              <a:rPr lang="en-US" dirty="0" smtClean="0"/>
              <a:t> electrons/spill; 10</a:t>
            </a:r>
            <a:r>
              <a:rPr lang="en-US" baseline="30000" dirty="0" smtClean="0"/>
              <a:t>12</a:t>
            </a:r>
            <a:r>
              <a:rPr lang="en-US" dirty="0" smtClean="0"/>
              <a:t> electrons for 3 months</a:t>
            </a:r>
          </a:p>
          <a:p>
            <a:endParaRPr lang="en-US" dirty="0"/>
          </a:p>
          <a:p>
            <a:r>
              <a:rPr lang="en-US" b="1" dirty="0" smtClean="0"/>
              <a:t>AWAKE-like </a:t>
            </a:r>
            <a:r>
              <a:rPr lang="en-US" dirty="0" smtClean="0"/>
              <a:t>electron beam driven by SPS proton bunch.  Assuming 10</a:t>
            </a:r>
            <a:r>
              <a:rPr lang="en-US" baseline="30000" dirty="0" smtClean="0"/>
              <a:t>9</a:t>
            </a:r>
            <a:r>
              <a:rPr lang="en-US" dirty="0" smtClean="0"/>
              <a:t> electrons/bunch, would give </a:t>
            </a:r>
            <a:r>
              <a:rPr lang="en-US" b="1" dirty="0" smtClean="0"/>
              <a:t>3 orders of magnitude </a:t>
            </a:r>
            <a:r>
              <a:rPr lang="en-US" dirty="0" smtClean="0"/>
              <a:t>increase.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76467" y="5922858"/>
            <a:ext cx="4169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M. Wing, </a:t>
            </a:r>
            <a:r>
              <a:rPr lang="en-US" sz="1400" dirty="0"/>
              <a:t>Physics Beyond Colliders Kickoff Workshop, 7/Sep/2016, CERN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21" y="4256359"/>
            <a:ext cx="3366680" cy="258482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44824" y="5167228"/>
            <a:ext cx="930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AWAKE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16118" y="5186697"/>
            <a:ext cx="701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NA64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678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1246" y="1009057"/>
            <a:ext cx="46049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/>
              <a:t>Focus on </a:t>
            </a:r>
            <a:r>
              <a:rPr lang="en-US" b="1" dirty="0" smtClean="0"/>
              <a:t>QCD: </a:t>
            </a:r>
            <a:r>
              <a:rPr lang="en-US" dirty="0" smtClean="0"/>
              <a:t>Large cross sections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low luminosity enough (</a:t>
            </a:r>
            <a:r>
              <a:rPr lang="en-US" dirty="0"/>
              <a:t>HERA level)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Many open physics questions !</a:t>
            </a:r>
          </a:p>
          <a:p>
            <a:r>
              <a:rPr lang="en-US" dirty="0" smtClean="0">
                <a:sym typeface="Wingdings"/>
              </a:rPr>
              <a:t>	 </a:t>
            </a:r>
            <a:r>
              <a:rPr lang="en-US" dirty="0" smtClean="0"/>
              <a:t>High </a:t>
            </a:r>
            <a:r>
              <a:rPr lang="en-US" dirty="0"/>
              <a:t>energy </a:t>
            </a:r>
            <a:r>
              <a:rPr lang="en-US" dirty="0" err="1"/>
              <a:t>ep</a:t>
            </a:r>
            <a:r>
              <a:rPr lang="en-US" dirty="0"/>
              <a:t> </a:t>
            </a:r>
            <a:r>
              <a:rPr lang="en-US" dirty="0" smtClean="0"/>
              <a:t>collider: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e</a:t>
            </a:r>
            <a:r>
              <a:rPr lang="en-US" dirty="0" smtClean="0"/>
              <a:t> </a:t>
            </a:r>
            <a:r>
              <a:rPr lang="en-US" dirty="0"/>
              <a:t>up to </a:t>
            </a:r>
            <a:r>
              <a:rPr lang="en-US" dirty="0" smtClean="0"/>
              <a:t>O</a:t>
            </a:r>
            <a:r>
              <a:rPr lang="en-US" dirty="0"/>
              <a:t>(50 GeV)</a:t>
            </a:r>
            <a:r>
              <a:rPr lang="en-US" dirty="0" smtClean="0"/>
              <a:t>, colliding </a:t>
            </a:r>
            <a:r>
              <a:rPr lang="en-US" dirty="0"/>
              <a:t>with LHC </a:t>
            </a:r>
            <a:r>
              <a:rPr lang="en-US" dirty="0" smtClean="0"/>
              <a:t>proton;</a:t>
            </a:r>
            <a:r>
              <a:rPr lang="nl-NL" dirty="0"/>
              <a:t> </a:t>
            </a:r>
            <a:endParaRPr lang="nl-NL" dirty="0" smtClean="0"/>
          </a:p>
          <a:p>
            <a:r>
              <a:rPr lang="nl-NL" dirty="0" smtClean="0">
                <a:sym typeface="Wingdings"/>
              </a:rPr>
              <a:t>	 </a:t>
            </a:r>
            <a:r>
              <a:rPr lang="nl-NL" dirty="0" smtClean="0"/>
              <a:t>e.g</a:t>
            </a:r>
            <a:r>
              <a:rPr lang="nl-NL" dirty="0"/>
              <a:t>. E</a:t>
            </a:r>
            <a:r>
              <a:rPr lang="nl-NL" baseline="-25000" dirty="0"/>
              <a:t>e</a:t>
            </a:r>
            <a:r>
              <a:rPr lang="nl-NL" dirty="0"/>
              <a:t> = 10 GeV, </a:t>
            </a:r>
            <a:r>
              <a:rPr lang="nl-NL" dirty="0" err="1"/>
              <a:t>Ep</a:t>
            </a:r>
            <a:r>
              <a:rPr lang="nl-NL" dirty="0"/>
              <a:t> = 7 TeV, √s = </a:t>
            </a:r>
            <a:r>
              <a:rPr lang="nl-NL" dirty="0" smtClean="0"/>
              <a:t>530 GeV</a:t>
            </a:r>
            <a:r>
              <a:rPr lang="nl-NL" dirty="0"/>
              <a:t> </a:t>
            </a:r>
            <a:r>
              <a:rPr lang="nl-NL" dirty="0" smtClean="0"/>
              <a:t>	</a:t>
            </a:r>
            <a:r>
              <a:rPr lang="nl-NL" dirty="0" err="1" smtClean="0"/>
              <a:t>already</a:t>
            </a:r>
            <a:r>
              <a:rPr lang="nl-NL" dirty="0" smtClean="0"/>
              <a:t> </a:t>
            </a:r>
            <a:r>
              <a:rPr lang="nl-NL" dirty="0" err="1" smtClean="0"/>
              <a:t>exceeds</a:t>
            </a:r>
            <a:r>
              <a:rPr lang="nl-NL" dirty="0" smtClean="0"/>
              <a:t> HERA cm energy.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1245" y="85931"/>
            <a:ext cx="8525556" cy="579479"/>
          </a:xfrm>
        </p:spPr>
        <p:txBody>
          <a:bodyPr>
            <a:normAutofit/>
          </a:bodyPr>
          <a:lstStyle/>
          <a:p>
            <a:r>
              <a:rPr lang="en-US" sz="2800" dirty="0"/>
              <a:t>Physics with an </a:t>
            </a:r>
            <a:r>
              <a:rPr lang="en-US" sz="2800" dirty="0" smtClean="0"/>
              <a:t>Electron-Proton </a:t>
            </a:r>
            <a:r>
              <a:rPr lang="en-US" sz="2800" dirty="0"/>
              <a:t>or </a:t>
            </a:r>
            <a:r>
              <a:rPr lang="en-US" sz="2800" dirty="0" smtClean="0"/>
              <a:t>Electron-Ion Collider</a:t>
            </a:r>
            <a:endParaRPr lang="en-US" sz="2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706473" y="593209"/>
            <a:ext cx="4437529" cy="2085938"/>
            <a:chOff x="101480" y="3164543"/>
            <a:chExt cx="4888872" cy="230205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480" y="3164543"/>
              <a:ext cx="4888872" cy="230205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36697" y="4191871"/>
              <a:ext cx="3869774" cy="288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/>
                <a:t>G. </a:t>
              </a:r>
              <a:r>
                <a:rPr lang="fr-FR" sz="1100" dirty="0" err="1"/>
                <a:t>Xia</a:t>
              </a:r>
              <a:r>
                <a:rPr lang="fr-FR" sz="1100" dirty="0"/>
                <a:t> et al., </a:t>
              </a:r>
              <a:r>
                <a:rPr lang="fr-FR" sz="1100" dirty="0" err="1"/>
                <a:t>Nucl</a:t>
              </a:r>
              <a:r>
                <a:rPr lang="fr-FR" sz="1100" dirty="0"/>
                <a:t>. </a:t>
              </a:r>
              <a:r>
                <a:rPr lang="fr-FR" sz="1100" dirty="0" err="1"/>
                <a:t>Instrum</a:t>
              </a:r>
              <a:r>
                <a:rPr lang="fr-FR" sz="1100" dirty="0"/>
                <a:t>. </a:t>
              </a:r>
              <a:r>
                <a:rPr lang="fr-FR" sz="1100" dirty="0" err="1"/>
                <a:t>Meth</a:t>
              </a:r>
              <a:r>
                <a:rPr lang="fr-FR" sz="1100" dirty="0"/>
                <a:t>. A 740 (2014) 173.</a:t>
              </a:r>
              <a:endParaRPr lang="en-US" sz="11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706472" y="2481450"/>
            <a:ext cx="4377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Create ~</a:t>
            </a:r>
            <a:r>
              <a:rPr lang="en-US" b="1" dirty="0"/>
              <a:t>50 GeV </a:t>
            </a:r>
            <a:r>
              <a:rPr lang="en-US" b="1" dirty="0" smtClean="0"/>
              <a:t>electron beam </a:t>
            </a:r>
            <a:r>
              <a:rPr lang="en-US" b="1" dirty="0"/>
              <a:t>within 50−100 m of plasma driven by SPS </a:t>
            </a:r>
            <a:r>
              <a:rPr lang="en-US" b="1" dirty="0" smtClean="0"/>
              <a:t>protons, </a:t>
            </a:r>
            <a:r>
              <a:rPr lang="en-US" dirty="0" smtClean="0"/>
              <a:t>But luminosity</a:t>
            </a:r>
            <a:r>
              <a:rPr lang="en-US" dirty="0"/>
              <a:t> </a:t>
            </a:r>
            <a:r>
              <a:rPr lang="en-US" dirty="0" smtClean="0"/>
              <a:t>&lt; 10</a:t>
            </a:r>
            <a:r>
              <a:rPr lang="en-US" baseline="30000" dirty="0" smtClean="0"/>
              <a:t>30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  <a:r>
              <a:rPr lang="en-US" baseline="30000" dirty="0" smtClean="0"/>
              <a:t>-1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1" name="Picture 10" descr="Screen Shot 2016-10-09 at 10.36.57 A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765" y="3899646"/>
            <a:ext cx="3408487" cy="26794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3765" y="680351"/>
            <a:ext cx="1514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4F81BD"/>
                </a:solidFill>
              </a:rPr>
              <a:t>LHeC-Like:</a:t>
            </a:r>
            <a:endParaRPr lang="en-US" sz="2400" b="1" dirty="0">
              <a:solidFill>
                <a:srgbClr val="4F81B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1244" y="6484970"/>
            <a:ext cx="40820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VHEeP</a:t>
            </a:r>
            <a:r>
              <a:rPr lang="en-US" sz="1200" dirty="0" smtClean="0"/>
              <a:t>: </a:t>
            </a:r>
            <a:r>
              <a:rPr lang="en-US" sz="1200" b="0" dirty="0" smtClean="0"/>
              <a:t>A</a:t>
            </a:r>
            <a:r>
              <a:rPr lang="en-US" sz="1200" b="0" dirty="0"/>
              <a:t>. Caldwell and M. Wing, Eur. Phys. J. C 76 (2016) 463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13764" y="3437981"/>
            <a:ext cx="1114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4F81BD"/>
                </a:solidFill>
              </a:rPr>
              <a:t>VHEeP</a:t>
            </a:r>
            <a:r>
              <a:rPr lang="en-US" sz="2400" b="1" dirty="0" smtClean="0">
                <a:solidFill>
                  <a:srgbClr val="4F81BD"/>
                </a:solidFill>
              </a:rPr>
              <a:t>:</a:t>
            </a:r>
            <a:endParaRPr lang="en-US" sz="2400" b="1" dirty="0">
              <a:solidFill>
                <a:srgbClr val="4F81B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22251" y="3968367"/>
            <a:ext cx="52760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Choose 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e</a:t>
            </a:r>
            <a:r>
              <a:rPr lang="en-US" b="1" dirty="0" smtClean="0"/>
              <a:t> </a:t>
            </a:r>
            <a:r>
              <a:rPr lang="en-US" b="1" dirty="0"/>
              <a:t>= 3 TeV</a:t>
            </a:r>
            <a:r>
              <a:rPr lang="en-US" dirty="0"/>
              <a:t> as a </a:t>
            </a:r>
            <a:r>
              <a:rPr lang="en-US" dirty="0" smtClean="0"/>
              <a:t>baseline and </a:t>
            </a:r>
            <a:r>
              <a:rPr lang="en-US" b="1" dirty="0" smtClean="0"/>
              <a:t>with E</a:t>
            </a:r>
            <a:r>
              <a:rPr lang="en-US" b="1" baseline="-25000" dirty="0" smtClean="0"/>
              <a:t>P</a:t>
            </a:r>
            <a:r>
              <a:rPr lang="en-US" b="1" dirty="0" smtClean="0"/>
              <a:t> </a:t>
            </a:r>
            <a:r>
              <a:rPr lang="en-US" b="1" dirty="0"/>
              <a:t>= 7 TeV </a:t>
            </a:r>
            <a:r>
              <a:rPr lang="en-US" dirty="0" smtClean="0"/>
              <a:t>yields </a:t>
            </a:r>
            <a:r>
              <a:rPr lang="en-US" dirty="0"/>
              <a:t>√s = 9 TeV. Can </a:t>
            </a:r>
            <a:r>
              <a:rPr lang="en-US" dirty="0" smtClean="0"/>
              <a:t>vary.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Centre</a:t>
            </a:r>
            <a:r>
              <a:rPr lang="en-US" dirty="0"/>
              <a:t>-of-mass energy </a:t>
            </a:r>
            <a:r>
              <a:rPr lang="en-US" dirty="0" smtClean="0"/>
              <a:t>~</a:t>
            </a:r>
            <a:r>
              <a:rPr lang="en-US" dirty="0"/>
              <a:t>30 higher than </a:t>
            </a:r>
            <a:r>
              <a:rPr lang="en-US" dirty="0" smtClean="0"/>
              <a:t>HERA.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Reach </a:t>
            </a:r>
            <a:r>
              <a:rPr lang="en-US" dirty="0"/>
              <a:t>in (high) </a:t>
            </a:r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and </a:t>
            </a:r>
            <a:r>
              <a:rPr lang="en-US" dirty="0"/>
              <a:t>(low) </a:t>
            </a:r>
            <a:r>
              <a:rPr lang="en-US" dirty="0" err="1"/>
              <a:t>Bjorken</a:t>
            </a:r>
            <a:r>
              <a:rPr lang="en-US" dirty="0"/>
              <a:t> </a:t>
            </a:r>
            <a:r>
              <a:rPr lang="en-US" dirty="0" smtClean="0"/>
              <a:t>x extended </a:t>
            </a:r>
            <a:r>
              <a:rPr lang="en-US" dirty="0"/>
              <a:t>by </a:t>
            </a:r>
            <a:r>
              <a:rPr lang="en-US" dirty="0" smtClean="0"/>
              <a:t>~</a:t>
            </a:r>
            <a:r>
              <a:rPr lang="en-US" dirty="0"/>
              <a:t>1000 compared to </a:t>
            </a:r>
            <a:r>
              <a:rPr lang="en-US" dirty="0" smtClean="0"/>
              <a:t>HERA.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Opens new physics perspectives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Luminosity </a:t>
            </a:r>
            <a:r>
              <a:rPr lang="en-US" dirty="0"/>
              <a:t>~ 10</a:t>
            </a:r>
            <a:r>
              <a:rPr lang="en-US" baseline="30000" dirty="0"/>
              <a:t>28</a:t>
            </a:r>
            <a:r>
              <a:rPr lang="en-US" dirty="0"/>
              <a:t> − 10</a:t>
            </a:r>
            <a:r>
              <a:rPr lang="en-US" baseline="30000" dirty="0"/>
              <a:t>29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gives ~ 1 pb−</a:t>
            </a:r>
            <a:r>
              <a:rPr lang="en-US" dirty="0" smtClean="0"/>
              <a:t>1 per </a:t>
            </a:r>
            <a:r>
              <a:rPr lang="en-US" dirty="0"/>
              <a:t>year.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9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for Run 2 and 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Created a Run 2 Coordination Package</a:t>
            </a:r>
          </a:p>
          <a:p>
            <a:pPr lvl="1"/>
            <a:r>
              <a:rPr lang="en-US" dirty="0" smtClean="0"/>
              <a:t>Define goals, technology and work-packages </a:t>
            </a:r>
          </a:p>
          <a:p>
            <a:endParaRPr lang="en-US" dirty="0" smtClean="0"/>
          </a:p>
          <a:p>
            <a:r>
              <a:rPr lang="en-US" dirty="0" smtClean="0"/>
              <a:t>Gives </a:t>
            </a:r>
            <a:r>
              <a:rPr lang="en-US" dirty="0" smtClean="0"/>
              <a:t>opportunity to new institutes interested in joining.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CERN AWAKE Project Leader Mandate Extended:</a:t>
            </a:r>
          </a:p>
          <a:p>
            <a:pPr lvl="1"/>
            <a:r>
              <a:rPr lang="en-US" dirty="0" smtClean="0"/>
              <a:t>Leading the CERN AWAKE project towards and during Run 2</a:t>
            </a:r>
          </a:p>
          <a:p>
            <a:pPr lvl="1"/>
            <a:r>
              <a:rPr lang="en-US" dirty="0" smtClean="0"/>
              <a:t>Coordinating and organizing the general proton driven plasma wakefield acceleration studies at CERN</a:t>
            </a:r>
          </a:p>
          <a:p>
            <a:pPr lvl="1"/>
            <a:r>
              <a:rPr lang="en-US" dirty="0" smtClean="0"/>
              <a:t>Coordinating all resources associated with the AWAKE project and the proton driven plasma wakefield studies.</a:t>
            </a: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 Have a first </a:t>
            </a:r>
            <a:r>
              <a:rPr lang="en-US" dirty="0" smtClean="0">
                <a:sym typeface="Wingdings"/>
              </a:rPr>
              <a:t>proposal of </a:t>
            </a:r>
            <a:r>
              <a:rPr lang="en-US" dirty="0" smtClean="0">
                <a:sym typeface="Wingdings"/>
              </a:rPr>
              <a:t>Run </a:t>
            </a:r>
            <a:r>
              <a:rPr lang="en-US" dirty="0" smtClean="0">
                <a:sym typeface="Wingdings"/>
              </a:rPr>
              <a:t>2 program </a:t>
            </a:r>
            <a:r>
              <a:rPr lang="en-US" dirty="0" smtClean="0">
                <a:sym typeface="Wingdings"/>
              </a:rPr>
              <a:t>ready by end 2017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108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69" y="1182339"/>
            <a:ext cx="8720665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	Great </a:t>
            </a:r>
            <a:r>
              <a:rPr lang="en-US" dirty="0" smtClean="0"/>
              <a:t>progress in installation and commissioning of </a:t>
            </a:r>
            <a:r>
              <a:rPr lang="en-US" dirty="0" smtClean="0"/>
              <a:t>AWAKE Run </a:t>
            </a:r>
            <a:r>
              <a:rPr lang="en-US" dirty="0" smtClean="0"/>
              <a:t>1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On </a:t>
            </a:r>
            <a:r>
              <a:rPr lang="en-US" dirty="0" smtClean="0"/>
              <a:t>track for first AWAKE physics </a:t>
            </a:r>
            <a:r>
              <a:rPr lang="en-US" dirty="0" smtClean="0"/>
              <a:t>in 1</a:t>
            </a:r>
            <a:r>
              <a:rPr lang="en-US" baseline="30000" dirty="0" smtClean="0"/>
              <a:t>st</a:t>
            </a:r>
            <a:r>
              <a:rPr lang="en-US" dirty="0" smtClean="0"/>
              <a:t> week in December</a:t>
            </a:r>
            <a:r>
              <a:rPr lang="en-US" dirty="0" smtClean="0"/>
              <a:t> </a:t>
            </a:r>
            <a:r>
              <a:rPr lang="en-US" dirty="0" smtClean="0"/>
              <a:t>2016 </a:t>
            </a:r>
          </a:p>
          <a:p>
            <a:pPr marL="0" indent="0">
              <a:buNone/>
            </a:pPr>
            <a:r>
              <a:rPr lang="en-US" dirty="0" smtClean="0"/>
              <a:t>	On track with installation </a:t>
            </a:r>
            <a:r>
              <a:rPr lang="en-US" dirty="0" smtClean="0"/>
              <a:t>for electron acceleration phase in 2017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Run 2 and beyond:</a:t>
            </a:r>
            <a:endParaRPr lang="en-US" dirty="0"/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Preparation 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of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proposal for </a:t>
            </a:r>
            <a:r>
              <a:rPr lang="en-US" dirty="0" smtClean="0">
                <a:solidFill>
                  <a:srgbClr val="000000"/>
                </a:solidFill>
              </a:rPr>
              <a:t>Run </a:t>
            </a:r>
            <a:r>
              <a:rPr lang="en-US" dirty="0" smtClean="0">
                <a:solidFill>
                  <a:srgbClr val="000000"/>
                </a:solidFill>
              </a:rPr>
              <a:t>2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Long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-term prospects: Start to develop particle physics program that could be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persued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with an AWAKE-like beam. 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1669" y="1162643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1669" y="1838263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1669" y="2213344"/>
            <a:ext cx="567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12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>
          <a:xfrm>
            <a:off x="1082315" y="123758"/>
            <a:ext cx="6703391" cy="579479"/>
          </a:xfrm>
        </p:spPr>
        <p:txBody>
          <a:bodyPr/>
          <a:lstStyle/>
          <a:p>
            <a:r>
              <a:rPr lang="en-US" dirty="0" smtClean="0"/>
              <a:t>AWAKE</a:t>
            </a:r>
            <a:endParaRPr lang="en-US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3436" y="703237"/>
            <a:ext cx="8456613" cy="555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AWAKE Collaboration: 16+3 Institutes world-wide:</a:t>
            </a:r>
          </a:p>
          <a:p>
            <a:pPr lvl="3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8356" y="1205154"/>
            <a:ext cx="4176464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Collaboration members: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John </a:t>
            </a:r>
            <a:r>
              <a:rPr lang="en-US" sz="1600" dirty="0"/>
              <a:t>Adams Institute for Accelerator </a:t>
            </a:r>
            <a:r>
              <a:rPr lang="en-US" sz="1600" dirty="0" smtClean="0"/>
              <a:t>Science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Budker</a:t>
            </a:r>
            <a:r>
              <a:rPr lang="en-US" sz="1600" dirty="0" smtClean="0"/>
              <a:t> </a:t>
            </a:r>
            <a:r>
              <a:rPr lang="en-US" sz="1600" dirty="0"/>
              <a:t>Institute of Nuclear Physics &amp; Novosibirsk State University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CERN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Cockcroft </a:t>
            </a:r>
            <a:r>
              <a:rPr lang="en-US" sz="1600" dirty="0"/>
              <a:t>Institute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DESY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Heinrich Heine University, Düsseldorf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/>
              <a:t>Instituto</a:t>
            </a:r>
            <a:r>
              <a:rPr lang="en-US" sz="1600" dirty="0"/>
              <a:t> Superior </a:t>
            </a:r>
            <a:r>
              <a:rPr lang="en-US" sz="1600" dirty="0" err="1"/>
              <a:t>Tecnico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Imperial College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Ludwig Maximilian University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Max Planck Institute for Physics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Max Planck Institute for Plasma Physics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Rutherford Appleton Laboratory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TRIUMF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University College London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University </a:t>
            </a:r>
            <a:r>
              <a:rPr lang="en-US" sz="1600" dirty="0"/>
              <a:t>of </a:t>
            </a:r>
            <a:r>
              <a:rPr lang="en-US" sz="1600" dirty="0" smtClean="0"/>
              <a:t>Oslo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University of </a:t>
            </a:r>
            <a:r>
              <a:rPr lang="en-US" sz="1600" dirty="0" smtClean="0"/>
              <a:t>Strathclyde</a:t>
            </a:r>
            <a:endParaRPr lang="en-US" sz="16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4092184" y="1491954"/>
            <a:ext cx="4659301" cy="2391545"/>
            <a:chOff x="138356" y="2011459"/>
            <a:chExt cx="4659301" cy="2391545"/>
          </a:xfrm>
        </p:grpSpPr>
        <p:pic>
          <p:nvPicPr>
            <p:cNvPr id="7" name="Picture 6" descr="Screen Shot 2014-07-01 at 10.29.05.png"/>
            <p:cNvPicPr>
              <a:picLocks noChangeAspect="1"/>
            </p:cNvPicPr>
            <p:nvPr/>
          </p:nvPicPr>
          <p:blipFill>
            <a:blip r:embed="rId3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5440" y="2011459"/>
              <a:ext cx="3002652" cy="2391545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1988562" y="3573793"/>
              <a:ext cx="73475" cy="7033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221330" y="3802836"/>
              <a:ext cx="73475" cy="7033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2183882" y="3506327"/>
              <a:ext cx="73475" cy="7033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314386" y="3187920"/>
              <a:ext cx="73475" cy="7033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105502" y="3340320"/>
              <a:ext cx="73475" cy="7033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819982" y="3164250"/>
              <a:ext cx="73475" cy="7033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786266" y="3174313"/>
              <a:ext cx="73475" cy="7033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1752550" y="3085835"/>
              <a:ext cx="73475" cy="7033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1773574" y="2942612"/>
              <a:ext cx="73475" cy="7033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225930" y="3208932"/>
              <a:ext cx="73475" cy="7033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178092" y="2743236"/>
              <a:ext cx="73475" cy="7033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2277648" y="2778402"/>
              <a:ext cx="73475" cy="70332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84614" y="2520357"/>
              <a:ext cx="8130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Novosibirsk</a:t>
              </a:r>
              <a:endParaRPr lang="ru-RU" sz="10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38356" y="2557370"/>
              <a:ext cx="7617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Vancouver</a:t>
              </a:r>
              <a:endParaRPr lang="ru-RU" sz="10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24920" y="2803591"/>
              <a:ext cx="422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Oslo</a:t>
              </a:r>
              <a:endParaRPr lang="en-GB" sz="10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64381" y="3207232"/>
              <a:ext cx="1319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/>
                <a:t>Hamburg, Greifswald</a:t>
              </a:r>
              <a:endParaRPr lang="en-GB" sz="10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48481" y="3359632"/>
              <a:ext cx="7566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Dusseldorf</a:t>
              </a:r>
              <a:endParaRPr lang="en-GB" sz="10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031032" y="3518382"/>
              <a:ext cx="5883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Munich</a:t>
              </a:r>
              <a:endParaRPr lang="en-GB" sz="10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95229" y="3670782"/>
              <a:ext cx="4717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CERN</a:t>
              </a:r>
              <a:endParaRPr lang="en-GB" sz="10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70221" y="3828498"/>
              <a:ext cx="5281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Lisbon</a:t>
              </a:r>
              <a:endParaRPr lang="en-GB" sz="10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68215" y="3164809"/>
              <a:ext cx="8258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Manchester</a:t>
              </a:r>
              <a:endParaRPr lang="en-GB" sz="10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98864" y="3286347"/>
              <a:ext cx="5832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London</a:t>
              </a:r>
              <a:endParaRPr lang="en-GB" sz="10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84085" y="2943033"/>
              <a:ext cx="6463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/>
                <a:t>Glasgow</a:t>
              </a:r>
              <a:endParaRPr lang="en-GB" sz="1000" b="1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406708" y="2845146"/>
              <a:ext cx="73475" cy="7033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092183" y="4147765"/>
            <a:ext cx="5213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Associated members: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Ulsan National Institute of Science and Technology (UNIST), </a:t>
            </a:r>
            <a:r>
              <a:rPr lang="en-US" sz="1600" dirty="0" smtClean="0"/>
              <a:t>Korea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Wigner </a:t>
            </a:r>
            <a:r>
              <a:rPr lang="en-US" sz="1600" dirty="0"/>
              <a:t>Institute, </a:t>
            </a:r>
            <a:r>
              <a:rPr lang="en-US" sz="1600" dirty="0" smtClean="0"/>
              <a:t>Budapest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Swiss </a:t>
            </a:r>
            <a:r>
              <a:rPr lang="en-US" sz="1600" dirty="0"/>
              <a:t>Plasma Center group of EPFL 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1752550" y="6309613"/>
            <a:ext cx="6848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Further </a:t>
            </a:r>
            <a:r>
              <a:rPr lang="en-US" dirty="0"/>
              <a:t>groups have also expressed their interest to join AWAKE. </a:t>
            </a:r>
          </a:p>
        </p:txBody>
      </p:sp>
    </p:spTree>
    <p:extLst>
      <p:ext uri="{BB962C8B-B14F-4D97-AF65-F5344CB8AC3E}">
        <p14:creationId xmlns:p14="http://schemas.microsoft.com/office/powerpoint/2010/main" val="2286489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FRIOA06f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011" y="238112"/>
            <a:ext cx="5393363" cy="4020267"/>
          </a:xfrm>
          <a:prstGeom prst="rect">
            <a:avLst/>
          </a:prstGeom>
        </p:spPr>
      </p:pic>
      <p:sp>
        <p:nvSpPr>
          <p:cNvPr id="36" name="Content Placeholder 2"/>
          <p:cNvSpPr txBox="1">
            <a:spLocks/>
          </p:cNvSpPr>
          <p:nvPr/>
        </p:nvSpPr>
        <p:spPr>
          <a:xfrm>
            <a:off x="350151" y="4258379"/>
            <a:ext cx="2084053" cy="2680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smtClean="0"/>
              <a:t>AWAKE Timeline</a:t>
            </a:r>
            <a:endParaRPr lang="en-US" sz="1400" dirty="0"/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248199"/>
              </p:ext>
            </p:extLst>
          </p:nvPr>
        </p:nvGraphicFramePr>
        <p:xfrm>
          <a:off x="406162" y="4526386"/>
          <a:ext cx="7250726" cy="2029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076"/>
                <a:gridCol w="672137"/>
                <a:gridCol w="649057"/>
                <a:gridCol w="649057"/>
                <a:gridCol w="649057"/>
                <a:gridCol w="649057"/>
                <a:gridCol w="649057"/>
                <a:gridCol w="649057"/>
                <a:gridCol w="649057"/>
                <a:gridCol w="649057"/>
                <a:gridCol w="649057"/>
              </a:tblGrid>
              <a:tr h="318363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2021 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2022…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1011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Proton and laser beam-line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325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 smtClean="0">
                          <a:solidFill>
                            <a:schemeClr val="tx1"/>
                          </a:solidFill>
                        </a:rPr>
                        <a:t>Experim-ental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area</a:t>
                      </a:r>
                    </a:p>
                  </a:txBody>
                  <a:tcPr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1011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US" sz="1000" b="1" baseline="30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source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 and beam-line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8" name="Group 37"/>
          <p:cNvGrpSpPr/>
          <p:nvPr/>
        </p:nvGrpSpPr>
        <p:grpSpPr>
          <a:xfrm>
            <a:off x="1088095" y="4834076"/>
            <a:ext cx="6568792" cy="1706727"/>
            <a:chOff x="1229733" y="3972291"/>
            <a:chExt cx="7927812" cy="2253128"/>
          </a:xfrm>
        </p:grpSpPr>
        <p:sp>
          <p:nvSpPr>
            <p:cNvPr id="39" name="Rectangle 38"/>
            <p:cNvSpPr/>
            <p:nvPr/>
          </p:nvSpPr>
          <p:spPr>
            <a:xfrm>
              <a:off x="2799595" y="3985433"/>
              <a:ext cx="1697538" cy="30526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1287460" y="3974587"/>
              <a:ext cx="7870085" cy="2250832"/>
              <a:chOff x="2030261" y="1842446"/>
              <a:chExt cx="11351714" cy="2250832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6248987" y="1850091"/>
                <a:ext cx="7113450" cy="1439030"/>
              </a:xfrm>
              <a:prstGeom prst="rect">
                <a:avLst/>
              </a:prstGeom>
              <a:solidFill>
                <a:srgbClr val="FF6666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000" dirty="0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4025901" y="2529166"/>
                <a:ext cx="1922334" cy="767265"/>
              </a:xfrm>
              <a:prstGeom prst="rect">
                <a:avLst/>
              </a:prstGeom>
              <a:pattFill prst="dkDnDiag">
                <a:fgClr>
                  <a:schemeClr val="accent3">
                    <a:lumMod val="60000"/>
                    <a:lumOff val="40000"/>
                  </a:schemeClr>
                </a:fgClr>
                <a:bgClr>
                  <a:prstClr val="white"/>
                </a:bgClr>
              </a:patt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b" anchorCtr="0"/>
              <a:lstStyle/>
              <a:p>
                <a:endParaRPr lang="en-US" sz="1000" dirty="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30261" y="1850090"/>
                <a:ext cx="2504286" cy="67907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000" dirty="0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30261" y="2531686"/>
                <a:ext cx="1995639" cy="76877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000" dirty="0" smtClean="0"/>
              </a:p>
              <a:p>
                <a:pPr algn="ctr"/>
                <a:endParaRPr lang="en-US" sz="1000" dirty="0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2030261" y="3289120"/>
                <a:ext cx="2504286" cy="80415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Studies, design</a:t>
                </a:r>
                <a:endParaRPr lang="en-US" sz="1000" dirty="0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4534547" y="3287612"/>
                <a:ext cx="1556236" cy="80566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Fabrication</a:t>
                </a:r>
                <a:endParaRPr lang="en-US" sz="1000" dirty="0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6090783" y="3287612"/>
                <a:ext cx="1135105" cy="805661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Installation</a:t>
                </a:r>
                <a:endParaRPr lang="en-US" sz="1000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 rot="5400000">
                <a:off x="5543499" y="2410830"/>
                <a:ext cx="1437522" cy="30075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/>
                  <a:t>Commissioning</a:t>
                </a:r>
              </a:p>
            </p:txBody>
          </p:sp>
          <p:sp>
            <p:nvSpPr>
              <p:cNvPr id="63" name="Rectangle 62"/>
              <p:cNvSpPr/>
              <p:nvPr/>
            </p:nvSpPr>
            <p:spPr>
              <a:xfrm rot="5400000">
                <a:off x="6988342" y="3517855"/>
                <a:ext cx="812971" cy="33787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/>
                  <a:t>Commissioning</a:t>
                </a: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7554380" y="3287610"/>
                <a:ext cx="5827595" cy="804640"/>
              </a:xfrm>
              <a:prstGeom prst="rect">
                <a:avLst/>
              </a:prstGeom>
              <a:solidFill>
                <a:srgbClr val="FF6666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000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4672848" y="1850854"/>
                <a:ext cx="1413688" cy="308469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Installation</a:t>
                </a:r>
                <a:endParaRPr lang="en-US" sz="1000" dirty="0"/>
              </a:p>
            </p:txBody>
          </p:sp>
        </p:grpSp>
        <p:sp>
          <p:nvSpPr>
            <p:cNvPr id="41" name="Rectangle 40"/>
            <p:cNvSpPr/>
            <p:nvPr/>
          </p:nvSpPr>
          <p:spPr>
            <a:xfrm>
              <a:off x="1574162" y="4665629"/>
              <a:ext cx="2528438" cy="371106"/>
            </a:xfrm>
            <a:prstGeom prst="rect">
              <a:avLst/>
            </a:prstGeom>
            <a:pattFill prst="dkDnDiag">
              <a:fgClr>
                <a:schemeClr val="accent3">
                  <a:lumMod val="60000"/>
                  <a:lumOff val="40000"/>
                </a:schemeClr>
              </a:fgClr>
              <a:bgClr>
                <a:prstClr val="white"/>
              </a:bgClr>
            </a:patt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endParaRPr lang="en-US" sz="1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67701" y="4599055"/>
              <a:ext cx="2394139" cy="54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/>
                <a:t>Modification, Civil Engineering and installation</a:t>
              </a:r>
              <a:endParaRPr lang="en-US" sz="10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657841" y="4250692"/>
              <a:ext cx="1444759" cy="40799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523060" y="5024084"/>
              <a:ext cx="1594167" cy="40357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419818" y="4163506"/>
              <a:ext cx="2642021" cy="54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Study, Design, </a:t>
              </a:r>
            </a:p>
            <a:p>
              <a:r>
                <a:rPr lang="en-US" sz="1000" dirty="0" smtClean="0"/>
                <a:t>Procurement, Component preparation</a:t>
              </a:r>
              <a:endParaRPr lang="en-US" sz="10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229733" y="4950442"/>
              <a:ext cx="3070791" cy="54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Study, Design, </a:t>
              </a:r>
            </a:p>
            <a:p>
              <a:r>
                <a:rPr lang="en-US" sz="1000" dirty="0" smtClean="0"/>
                <a:t>Procurement, Component preparation</a:t>
              </a:r>
              <a:endParaRPr lang="en-US" sz="10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36454" y="3972291"/>
              <a:ext cx="1555252" cy="2252101"/>
            </a:xfrm>
            <a:prstGeom prst="rect">
              <a:avLst/>
            </a:prstGeom>
            <a:gradFill flip="none" rotWithShape="1">
              <a:gsLst>
                <a:gs pos="0">
                  <a:srgbClr val="FF6666"/>
                </a:gs>
                <a:gs pos="100000">
                  <a:srgbClr val="FFFFFF"/>
                </a:gs>
                <a:gs pos="1000">
                  <a:srgbClr val="3366FF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241747" y="4048954"/>
              <a:ext cx="1102631" cy="325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Data taking</a:t>
              </a:r>
              <a:endParaRPr lang="en-US" sz="10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853896" y="4048954"/>
              <a:ext cx="969324" cy="325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Data taking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350219" y="4970037"/>
              <a:ext cx="816779" cy="3656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Phase 1</a:t>
              </a:r>
              <a:endParaRPr lang="en-US" sz="12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154430" y="5610027"/>
              <a:ext cx="816779" cy="3656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Phase 2</a:t>
              </a:r>
              <a:endParaRPr lang="en-US" sz="1200" b="1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6029799" y="4574188"/>
              <a:ext cx="1561907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6027671" y="4250693"/>
              <a:ext cx="1530574" cy="609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Long Shutdown 2</a:t>
              </a:r>
            </a:p>
            <a:p>
              <a:pPr algn="ctr"/>
              <a:r>
                <a:rPr lang="en-US" sz="1200" dirty="0" smtClean="0"/>
                <a:t>24 months </a:t>
              </a:r>
              <a:endParaRPr lang="en-US" sz="1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932299" y="4473500"/>
              <a:ext cx="1016758" cy="487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/>
                <a:t>RUN 2</a:t>
              </a: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3904870" y="5219408"/>
            <a:ext cx="842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RUN 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3473" y="77059"/>
            <a:ext cx="5849633" cy="579479"/>
          </a:xfrm>
        </p:spPr>
        <p:txBody>
          <a:bodyPr/>
          <a:lstStyle/>
          <a:p>
            <a:r>
              <a:rPr lang="en-US" dirty="0" smtClean="0"/>
              <a:t>AWAKE at CERN</a:t>
            </a:r>
            <a:endParaRPr lang="en-US" dirty="0"/>
          </a:p>
        </p:txBody>
      </p:sp>
      <p:sp>
        <p:nvSpPr>
          <p:cNvPr id="67" name="Content Placeholder 2"/>
          <p:cNvSpPr>
            <a:spLocks noGrp="1"/>
          </p:cNvSpPr>
          <p:nvPr>
            <p:ph idx="1"/>
          </p:nvPr>
        </p:nvSpPr>
        <p:spPr>
          <a:xfrm>
            <a:off x="5541601" y="859476"/>
            <a:ext cx="3642377" cy="2599244"/>
          </a:xfrm>
        </p:spPr>
        <p:txBody>
          <a:bodyPr>
            <a:normAutofit/>
          </a:bodyPr>
          <a:lstStyle/>
          <a:p>
            <a:r>
              <a:rPr lang="en-US" sz="1400" b="1" dirty="0" smtClean="0"/>
              <a:t>Advanced </a:t>
            </a:r>
            <a:r>
              <a:rPr lang="en-US" sz="1400" b="1" dirty="0"/>
              <a:t>Proton Driven Plasma Wakefield Acceleration </a:t>
            </a:r>
            <a:r>
              <a:rPr lang="en-US" sz="1400" b="1" dirty="0" smtClean="0"/>
              <a:t>Experiment</a:t>
            </a:r>
          </a:p>
          <a:p>
            <a:pPr lvl="1"/>
            <a:r>
              <a:rPr lang="en-US" sz="1200" dirty="0" smtClean="0">
                <a:solidFill>
                  <a:schemeClr val="accent1"/>
                </a:solidFill>
              </a:rPr>
              <a:t>Final </a:t>
            </a:r>
            <a:r>
              <a:rPr lang="en-US" sz="1200" dirty="0">
                <a:solidFill>
                  <a:schemeClr val="accent1"/>
                </a:solidFill>
              </a:rPr>
              <a:t>Goal: Design high quality &amp; high energy electron accelerator based on acquired knowledge.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 smtClean="0"/>
              <a:t>Proof</a:t>
            </a:r>
            <a:r>
              <a:rPr lang="en-US" sz="1400" dirty="0"/>
              <a:t>-of-Principle Accelerator R&amp;D experiment at CERN</a:t>
            </a:r>
          </a:p>
          <a:p>
            <a:pPr lvl="4"/>
            <a:endParaRPr lang="en-US" sz="700" dirty="0" smtClean="0"/>
          </a:p>
          <a:p>
            <a:r>
              <a:rPr lang="en-US" sz="1400" dirty="0" smtClean="0"/>
              <a:t>Approved in August 2013</a:t>
            </a:r>
          </a:p>
          <a:p>
            <a:r>
              <a:rPr lang="en-US" sz="1400" dirty="0" smtClean="0"/>
              <a:t>First beam end 2016</a:t>
            </a:r>
          </a:p>
        </p:txBody>
      </p:sp>
      <p:sp>
        <p:nvSpPr>
          <p:cNvPr id="68" name="Right Arrow 67"/>
          <p:cNvSpPr/>
          <p:nvPr/>
        </p:nvSpPr>
        <p:spPr>
          <a:xfrm>
            <a:off x="7484137" y="5579250"/>
            <a:ext cx="838419" cy="369870"/>
          </a:xfrm>
          <a:prstGeom prst="rightArrow">
            <a:avLst/>
          </a:prstGeom>
          <a:solidFill>
            <a:srgbClr val="FF364B"/>
          </a:solidFill>
          <a:ln>
            <a:solidFill>
              <a:srgbClr val="FF364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FF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737738" y="5213737"/>
            <a:ext cx="781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ont’d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36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AWAKE: Experimental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2620480" y="4107509"/>
            <a:ext cx="5449986" cy="2286174"/>
            <a:chOff x="1395892" y="3965108"/>
            <a:chExt cx="5449986" cy="2286175"/>
          </a:xfrm>
        </p:grpSpPr>
        <p:pic>
          <p:nvPicPr>
            <p:cNvPr id="36" name="Picture 35" descr="SMI-Protons-Rb-LaserSeeding-new.pd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5892" y="4217859"/>
              <a:ext cx="5377277" cy="2033424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 rot="16200000">
              <a:off x="4708279" y="4874331"/>
              <a:ext cx="2095446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3366FF"/>
                  </a:solidFill>
                </a:rPr>
                <a:t>Plasma electron density </a:t>
              </a:r>
              <a:r>
                <a:rPr lang="en-US" sz="1200" dirty="0" err="1" smtClean="0">
                  <a:solidFill>
                    <a:srgbClr val="3366FF"/>
                  </a:solidFill>
                  <a:latin typeface="Symbol" charset="2"/>
                  <a:cs typeface="Symbol" charset="2"/>
                </a:rPr>
                <a:t>r</a:t>
              </a:r>
              <a:r>
                <a:rPr lang="en-US" sz="1200" baseline="-25000" dirty="0" err="1" smtClean="0">
                  <a:solidFill>
                    <a:srgbClr val="3366FF"/>
                  </a:solidFill>
                  <a:latin typeface="+mj-lt"/>
                  <a:cs typeface="Symbol" charset="2"/>
                </a:rPr>
                <a:t>plasma</a:t>
              </a:r>
              <a:endParaRPr lang="en-US" sz="1200" dirty="0">
                <a:solidFill>
                  <a:srgbClr val="3366FF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5784164" y="4904451"/>
              <a:ext cx="1846430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6600"/>
                  </a:solidFill>
                </a:rPr>
                <a:t>Proton beam density </a:t>
              </a:r>
              <a:r>
                <a:rPr lang="en-US" sz="1200" dirty="0" err="1" smtClean="0">
                  <a:solidFill>
                    <a:srgbClr val="FF6600"/>
                  </a:solidFill>
                  <a:latin typeface="Symbol" charset="2"/>
                  <a:cs typeface="Symbol" charset="2"/>
                </a:rPr>
                <a:t>r</a:t>
              </a:r>
              <a:r>
                <a:rPr lang="en-US" sz="1200" baseline="-25000" dirty="0" err="1" smtClean="0">
                  <a:solidFill>
                    <a:srgbClr val="FF6600"/>
                  </a:solidFill>
                  <a:latin typeface="+mj-lt"/>
                  <a:cs typeface="Symbol" charset="2"/>
                </a:rPr>
                <a:t>beam</a:t>
              </a:r>
              <a:endParaRPr lang="en-US" sz="1200" dirty="0">
                <a:solidFill>
                  <a:srgbClr val="FF66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84694" y="4896384"/>
            <a:ext cx="24506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Self-modulated proton bunch </a:t>
            </a:r>
            <a:r>
              <a:rPr lang="en-US" sz="1400" dirty="0" smtClean="0"/>
              <a:t>resonantly driving plasma wakefields.</a:t>
            </a:r>
            <a:endParaRPr lang="en-US" sz="1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1529812" y="3199235"/>
            <a:ext cx="2454268" cy="713135"/>
            <a:chOff x="3750776" y="4107999"/>
            <a:chExt cx="4545014" cy="1583950"/>
          </a:xfrm>
        </p:grpSpPr>
        <p:sp>
          <p:nvSpPr>
            <p:cNvPr id="41" name="Rectangle 40"/>
            <p:cNvSpPr/>
            <p:nvPr/>
          </p:nvSpPr>
          <p:spPr>
            <a:xfrm>
              <a:off x="3750776" y="4142695"/>
              <a:ext cx="2602936" cy="12992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2" name="Oval 41"/>
            <p:cNvSpPr/>
            <p:nvPr/>
          </p:nvSpPr>
          <p:spPr>
            <a:xfrm>
              <a:off x="4318621" y="4667891"/>
              <a:ext cx="3977169" cy="404746"/>
            </a:xfrm>
            <a:prstGeom prst="ellipse">
              <a:avLst/>
            </a:prstGeom>
            <a:solidFill>
              <a:srgbClr val="FF0000">
                <a:alpha val="9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6331410" y="4142695"/>
              <a:ext cx="0" cy="1299274"/>
            </a:xfrm>
            <a:prstGeom prst="straightConnector1">
              <a:avLst/>
            </a:prstGeom>
            <a:ln w="19050" cmpd="sng">
              <a:solidFill>
                <a:schemeClr val="bg1">
                  <a:lumMod val="7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6114140" y="4800012"/>
              <a:ext cx="239572" cy="168607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760379" y="5076704"/>
              <a:ext cx="1579039" cy="615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l</a:t>
              </a:r>
              <a:r>
                <a:rPr lang="en-US" sz="1200" dirty="0" smtClean="0">
                  <a:solidFill>
                    <a:srgbClr val="0000FF"/>
                  </a:solidFill>
                </a:rPr>
                <a:t>aser pulse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97275" y="4513567"/>
              <a:ext cx="1920657" cy="615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proton bunch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376981" y="4107999"/>
              <a:ext cx="724089" cy="615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gas</a:t>
              </a:r>
              <a:endParaRPr lang="en-US" sz="12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271651" y="4123880"/>
              <a:ext cx="1173180" cy="615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</a:t>
              </a:r>
              <a:r>
                <a:rPr lang="en-US" sz="1200" dirty="0" smtClean="0"/>
                <a:t>lasma</a:t>
              </a:r>
              <a:endParaRPr lang="en-US" sz="12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4160123" y="6393685"/>
            <a:ext cx="2349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200" dirty="0"/>
              <a:t>J. Vieira et al PoP 19063105 (2012)</a:t>
            </a:r>
            <a:endParaRPr lang="en-US" sz="1200" dirty="0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310888" y="2139922"/>
            <a:ext cx="1204907" cy="465506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3003903" y="1987042"/>
            <a:ext cx="2117827" cy="339672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1482913" y="2155798"/>
            <a:ext cx="1520991" cy="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50" idx="1"/>
          </p:cNvCxnSpPr>
          <p:nvPr/>
        </p:nvCxnSpPr>
        <p:spPr>
          <a:xfrm flipV="1">
            <a:off x="3003902" y="2142078"/>
            <a:ext cx="4846807" cy="14801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924989" y="1613028"/>
            <a:ext cx="0" cy="563936"/>
          </a:xfrm>
          <a:prstGeom prst="straightConnector1">
            <a:avLst/>
          </a:prstGeom>
          <a:ln w="254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5111756" y="2176963"/>
            <a:ext cx="1565681" cy="3294"/>
          </a:xfrm>
          <a:prstGeom prst="straightConnector1">
            <a:avLst/>
          </a:prstGeom>
          <a:ln w="254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833971" y="2104546"/>
            <a:ext cx="165100" cy="157753"/>
          </a:xfrm>
          <a:prstGeom prst="straightConnector1">
            <a:avLst/>
          </a:prstGeom>
          <a:ln w="25400">
            <a:solidFill>
              <a:srgbClr val="0000C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574373" y="2063201"/>
            <a:ext cx="165100" cy="157753"/>
          </a:xfrm>
          <a:prstGeom prst="straightConnector1">
            <a:avLst/>
          </a:prstGeom>
          <a:ln w="25400">
            <a:solidFill>
              <a:srgbClr val="0000C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986371" y="2256946"/>
            <a:ext cx="165100" cy="157753"/>
          </a:xfrm>
          <a:prstGeom prst="straightConnector1">
            <a:avLst/>
          </a:prstGeom>
          <a:ln w="25400">
            <a:solidFill>
              <a:srgbClr val="0000C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6674141" y="2162137"/>
            <a:ext cx="0" cy="312793"/>
          </a:xfrm>
          <a:prstGeom prst="straightConnector1">
            <a:avLst/>
          </a:prstGeom>
          <a:ln w="254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7864947" y="1735078"/>
            <a:ext cx="698500" cy="809688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0" name="Isosceles Triangle 59"/>
          <p:cNvSpPr/>
          <p:nvPr/>
        </p:nvSpPr>
        <p:spPr>
          <a:xfrm>
            <a:off x="1349107" y="1821841"/>
            <a:ext cx="219679" cy="667916"/>
          </a:xfrm>
          <a:prstGeom prst="triangle">
            <a:avLst/>
          </a:prstGeom>
          <a:solidFill>
            <a:schemeClr val="accent1">
              <a:tint val="100000"/>
              <a:shade val="100000"/>
              <a:satMod val="130000"/>
              <a:alpha val="4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609870" y="1216864"/>
            <a:ext cx="630239" cy="404810"/>
          </a:xfrm>
          <a:prstGeom prst="rect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6371902" y="2394007"/>
            <a:ext cx="557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Laser 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dump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24503" y="1918814"/>
            <a:ext cx="774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SPS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protons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639480" y="151237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10m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2990027" y="1881135"/>
            <a:ext cx="2183213" cy="7274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3003903" y="2612702"/>
            <a:ext cx="757128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147366" y="2583078"/>
            <a:ext cx="432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SMI</a:t>
            </a:r>
            <a:endParaRPr lang="en-US" sz="12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7910206" y="1762312"/>
            <a:ext cx="622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Proton 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beam 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dump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44839" y="1255454"/>
            <a:ext cx="519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Laser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63413" y="2282920"/>
            <a:ext cx="1369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FF"/>
                </a:solidFill>
              </a:rPr>
              <a:t>Proton diagnostics</a:t>
            </a:r>
          </a:p>
          <a:p>
            <a:pPr algn="ctr"/>
            <a:r>
              <a:rPr lang="en-US" sz="1200" b="1" dirty="0" smtClean="0">
                <a:solidFill>
                  <a:srgbClr val="FF00FF"/>
                </a:solidFill>
              </a:rPr>
              <a:t>BTV,OTR, CTR</a:t>
            </a: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5571609" y="2076681"/>
            <a:ext cx="0" cy="162514"/>
          </a:xfrm>
          <a:prstGeom prst="straightConnector1">
            <a:avLst/>
          </a:prstGeom>
          <a:ln w="76200" cmpd="sng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5683115" y="2079271"/>
            <a:ext cx="0" cy="159925"/>
          </a:xfrm>
          <a:prstGeom prst="straightConnector1">
            <a:avLst/>
          </a:prstGeom>
          <a:ln w="25400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5351205" y="2028096"/>
            <a:ext cx="396875" cy="281188"/>
          </a:xfrm>
          <a:prstGeom prst="rect">
            <a:avLst/>
          </a:prstGeom>
          <a:solidFill>
            <a:srgbClr val="FF66FF">
              <a:alpha val="16000"/>
            </a:srgbClr>
          </a:solidFill>
          <a:ln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5428735" y="2076681"/>
            <a:ext cx="0" cy="162514"/>
          </a:xfrm>
          <a:prstGeom prst="straightConnector1">
            <a:avLst/>
          </a:prstGeom>
          <a:ln w="76200" cmpd="sng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933302" y="2176963"/>
            <a:ext cx="4196740" cy="0"/>
          </a:xfrm>
          <a:prstGeom prst="straightConnector1">
            <a:avLst/>
          </a:prstGeom>
          <a:ln w="254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 flipH="1">
            <a:off x="1667521" y="1860326"/>
            <a:ext cx="3571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p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181999" y="2025414"/>
            <a:ext cx="87431" cy="281188"/>
          </a:xfrm>
          <a:prstGeom prst="rect">
            <a:avLst/>
          </a:prstGeom>
          <a:solidFill>
            <a:srgbClr val="FFFF00">
              <a:alpha val="16000"/>
            </a:srgbClr>
          </a:solidFill>
          <a:ln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Content Placeholder 2"/>
          <p:cNvSpPr txBox="1">
            <a:spLocks/>
          </p:cNvSpPr>
          <p:nvPr/>
        </p:nvSpPr>
        <p:spPr>
          <a:xfrm>
            <a:off x="410218" y="730771"/>
            <a:ext cx="6911991" cy="355298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Phase 1: Understand </a:t>
            </a:r>
            <a:r>
              <a:rPr lang="en-US" sz="1600" b="1" dirty="0" smtClean="0"/>
              <a:t>the physics of self-modulation instability </a:t>
            </a:r>
            <a:r>
              <a:rPr lang="en-US" sz="1600" dirty="0" smtClean="0"/>
              <a:t>processes in plasma.</a:t>
            </a:r>
            <a:endParaRPr lang="en-US" sz="1600" dirty="0"/>
          </a:p>
        </p:txBody>
      </p:sp>
      <p:sp>
        <p:nvSpPr>
          <p:cNvPr id="79" name="Rectangle 78"/>
          <p:cNvSpPr/>
          <p:nvPr/>
        </p:nvSpPr>
        <p:spPr>
          <a:xfrm>
            <a:off x="6400225" y="2021543"/>
            <a:ext cx="87431" cy="281188"/>
          </a:xfrm>
          <a:prstGeom prst="rect">
            <a:avLst/>
          </a:prstGeom>
          <a:solidFill>
            <a:srgbClr val="FFFF00">
              <a:alpha val="16000"/>
            </a:srgbClr>
          </a:solidFill>
          <a:ln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5121730" y="3014801"/>
            <a:ext cx="3426990" cy="40011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  <a:sym typeface="Wingdings"/>
              </a:rPr>
              <a:t> Start with physics Q4 2016!</a:t>
            </a:r>
            <a:endParaRPr lang="en-US" sz="20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587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774738" y="697405"/>
            <a:ext cx="7166551" cy="500607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Phase 1: Understand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the physics of self-modulation instability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processes in plasma.</a:t>
            </a:r>
          </a:p>
          <a:p>
            <a:r>
              <a:rPr lang="en-US" sz="1600" dirty="0"/>
              <a:t>Phase 2: </a:t>
            </a:r>
            <a:r>
              <a:rPr lang="en-US" sz="1600" b="1" dirty="0"/>
              <a:t>Probe the accelerating wakefields </a:t>
            </a:r>
            <a:r>
              <a:rPr lang="en-US" sz="1600" dirty="0"/>
              <a:t>with externally injected electrons.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418169" y="2294212"/>
            <a:ext cx="1204907" cy="465506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3111185" y="2141331"/>
            <a:ext cx="2117827" cy="339672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1590194" y="2310087"/>
            <a:ext cx="1520991" cy="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70" idx="1"/>
          </p:cNvCxnSpPr>
          <p:nvPr/>
        </p:nvCxnSpPr>
        <p:spPr>
          <a:xfrm flipV="1">
            <a:off x="3111185" y="2296367"/>
            <a:ext cx="4846807" cy="14801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1032271" y="1767316"/>
            <a:ext cx="0" cy="563936"/>
          </a:xfrm>
          <a:prstGeom prst="straightConnector1">
            <a:avLst/>
          </a:prstGeom>
          <a:ln w="254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2454057" y="1673366"/>
            <a:ext cx="393832" cy="608579"/>
          </a:xfrm>
          <a:prstGeom prst="straightConnector1">
            <a:avLst/>
          </a:prstGeom>
          <a:ln w="25400">
            <a:solidFill>
              <a:srgbClr val="008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2067984" y="1678049"/>
            <a:ext cx="395817" cy="0"/>
          </a:xfrm>
          <a:prstGeom prst="straightConnector1">
            <a:avLst/>
          </a:prstGeom>
          <a:ln w="25400">
            <a:solidFill>
              <a:srgbClr val="008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V="1">
            <a:off x="3775348" y="2281945"/>
            <a:ext cx="2441705" cy="2"/>
          </a:xfrm>
          <a:prstGeom prst="straightConnector1">
            <a:avLst/>
          </a:prstGeom>
          <a:ln w="25400">
            <a:solidFill>
              <a:srgbClr val="008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5219037" y="2331252"/>
            <a:ext cx="1565681" cy="3294"/>
          </a:xfrm>
          <a:prstGeom prst="straightConnector1">
            <a:avLst/>
          </a:prstGeom>
          <a:ln w="254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941254" y="2258835"/>
            <a:ext cx="165100" cy="157753"/>
          </a:xfrm>
          <a:prstGeom prst="straightConnector1">
            <a:avLst/>
          </a:prstGeom>
          <a:ln w="25400">
            <a:solidFill>
              <a:srgbClr val="0000C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6681655" y="2217490"/>
            <a:ext cx="165100" cy="157753"/>
          </a:xfrm>
          <a:prstGeom prst="straightConnector1">
            <a:avLst/>
          </a:prstGeom>
          <a:ln w="25400">
            <a:solidFill>
              <a:srgbClr val="0000C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1093654" y="2411235"/>
            <a:ext cx="165100" cy="157753"/>
          </a:xfrm>
          <a:prstGeom prst="straightConnector1">
            <a:avLst/>
          </a:prstGeom>
          <a:ln w="25400">
            <a:solidFill>
              <a:srgbClr val="0000C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6781423" y="2316426"/>
            <a:ext cx="0" cy="312793"/>
          </a:xfrm>
          <a:prstGeom prst="straightConnector1">
            <a:avLst/>
          </a:prstGeom>
          <a:ln w="254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7972230" y="1889367"/>
            <a:ext cx="698500" cy="809688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3" name="Rectangle 82"/>
          <p:cNvSpPr/>
          <p:nvPr/>
        </p:nvSpPr>
        <p:spPr>
          <a:xfrm>
            <a:off x="1614906" y="1560697"/>
            <a:ext cx="630239" cy="296406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84" name="Isosceles Triangle 83"/>
          <p:cNvSpPr/>
          <p:nvPr/>
        </p:nvSpPr>
        <p:spPr>
          <a:xfrm>
            <a:off x="1456390" y="1976130"/>
            <a:ext cx="219679" cy="667916"/>
          </a:xfrm>
          <a:prstGeom prst="triangle">
            <a:avLst/>
          </a:prstGeom>
          <a:solidFill>
            <a:schemeClr val="accent1">
              <a:tint val="100000"/>
              <a:shade val="100000"/>
              <a:satMod val="130000"/>
              <a:alpha val="4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Isosceles Triangle 84"/>
          <p:cNvSpPr/>
          <p:nvPr/>
        </p:nvSpPr>
        <p:spPr>
          <a:xfrm rot="2282123">
            <a:off x="2424110" y="1558577"/>
            <a:ext cx="145711" cy="283769"/>
          </a:xfrm>
          <a:prstGeom prst="triangle">
            <a:avLst/>
          </a:prstGeom>
          <a:solidFill>
            <a:schemeClr val="accent1">
              <a:tint val="100000"/>
              <a:shade val="100000"/>
              <a:satMod val="130000"/>
              <a:alpha val="4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17153" y="1371154"/>
            <a:ext cx="630239" cy="404810"/>
          </a:xfrm>
          <a:prstGeom prst="rect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7" name="TextBox 86"/>
          <p:cNvSpPr txBox="1"/>
          <p:nvPr/>
        </p:nvSpPr>
        <p:spPr>
          <a:xfrm>
            <a:off x="6479184" y="2548296"/>
            <a:ext cx="557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Laser 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dump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 flipH="1">
            <a:off x="2656201" y="1673365"/>
            <a:ext cx="3571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e</a:t>
            </a:r>
            <a:r>
              <a:rPr lang="en-US" baseline="30000" dirty="0">
                <a:solidFill>
                  <a:srgbClr val="008000"/>
                </a:solidFill>
              </a:rPr>
              <a:t>-</a:t>
            </a:r>
            <a:r>
              <a:rPr lang="en-US" dirty="0">
                <a:solidFill>
                  <a:srgbClr val="008000"/>
                </a:solidFill>
              </a:rPr>
              <a:t> 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331784" y="2073103"/>
            <a:ext cx="774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SPS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protons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46763" y="1666662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10m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flipV="1">
            <a:off x="3097308" y="2035423"/>
            <a:ext cx="2183213" cy="7274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2847890" y="2285933"/>
            <a:ext cx="1020423" cy="4319"/>
          </a:xfrm>
          <a:prstGeom prst="straightConnector1">
            <a:avLst/>
          </a:prstGeom>
          <a:ln w="25400">
            <a:solidFill>
              <a:srgbClr val="008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endCxn id="83" idx="1"/>
          </p:cNvCxnSpPr>
          <p:nvPr/>
        </p:nvCxnSpPr>
        <p:spPr>
          <a:xfrm>
            <a:off x="1349800" y="1692687"/>
            <a:ext cx="265107" cy="16214"/>
          </a:xfrm>
          <a:prstGeom prst="straightConnector1">
            <a:avLst/>
          </a:prstGeom>
          <a:ln w="254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3111184" y="2766991"/>
            <a:ext cx="757128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254648" y="2737367"/>
            <a:ext cx="432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SMI</a:t>
            </a:r>
            <a:endParaRPr lang="en-US" sz="1200" b="1" dirty="0"/>
          </a:p>
        </p:txBody>
      </p:sp>
      <p:cxnSp>
        <p:nvCxnSpPr>
          <p:cNvPr id="96" name="Straight Arrow Connector 95"/>
          <p:cNvCxnSpPr/>
          <p:nvPr/>
        </p:nvCxnSpPr>
        <p:spPr>
          <a:xfrm flipV="1">
            <a:off x="3920467" y="2759717"/>
            <a:ext cx="1308544" cy="9999"/>
          </a:xfrm>
          <a:prstGeom prst="straightConnector1">
            <a:avLst/>
          </a:prstGeom>
          <a:ln w="25400">
            <a:solidFill>
              <a:srgbClr val="00000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4086496" y="2706817"/>
            <a:ext cx="985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Acceleration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8017487" y="1916601"/>
            <a:ext cx="622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Proton 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beam 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dump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579742" y="1543552"/>
            <a:ext cx="61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RF gun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52122" y="1409743"/>
            <a:ext cx="519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Laser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101" name="Isosceles Triangle 100"/>
          <p:cNvSpPr/>
          <p:nvPr/>
        </p:nvSpPr>
        <p:spPr>
          <a:xfrm rot="10800000">
            <a:off x="2751048" y="2007742"/>
            <a:ext cx="219679" cy="667916"/>
          </a:xfrm>
          <a:prstGeom prst="triangle">
            <a:avLst/>
          </a:prstGeom>
          <a:solidFill>
            <a:schemeClr val="accent1">
              <a:tint val="100000"/>
              <a:shade val="100000"/>
              <a:satMod val="130000"/>
              <a:alpha val="4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1040583" y="2331252"/>
            <a:ext cx="4196740" cy="0"/>
          </a:xfrm>
          <a:prstGeom prst="straightConnector1">
            <a:avLst/>
          </a:prstGeom>
          <a:ln w="254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 flipH="1">
            <a:off x="1774803" y="2014615"/>
            <a:ext cx="3571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p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5678891" y="2230971"/>
            <a:ext cx="0" cy="162514"/>
          </a:xfrm>
          <a:prstGeom prst="straightConnector1">
            <a:avLst/>
          </a:prstGeom>
          <a:ln w="76200" cmpd="sng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5790397" y="2233560"/>
            <a:ext cx="0" cy="159925"/>
          </a:xfrm>
          <a:prstGeom prst="straightConnector1">
            <a:avLst/>
          </a:prstGeom>
          <a:ln w="25400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5458488" y="2182385"/>
            <a:ext cx="396875" cy="281188"/>
          </a:xfrm>
          <a:prstGeom prst="rect">
            <a:avLst/>
          </a:prstGeom>
          <a:solidFill>
            <a:srgbClr val="FF66FF">
              <a:alpha val="16000"/>
            </a:srgbClr>
          </a:solidFill>
          <a:ln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5536016" y="2230971"/>
            <a:ext cx="0" cy="162514"/>
          </a:xfrm>
          <a:prstGeom prst="straightConnector1">
            <a:avLst/>
          </a:prstGeom>
          <a:ln w="76200" cmpd="sng">
            <a:solidFill>
              <a:srgbClr val="FF00FF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5289282" y="2179702"/>
            <a:ext cx="87431" cy="281188"/>
          </a:xfrm>
          <a:prstGeom prst="rect">
            <a:avLst/>
          </a:prstGeom>
          <a:solidFill>
            <a:srgbClr val="FFFF00">
              <a:alpha val="16000"/>
            </a:srgbClr>
          </a:solidFill>
          <a:ln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6507506" y="2175831"/>
            <a:ext cx="87431" cy="281188"/>
          </a:xfrm>
          <a:prstGeom prst="rect">
            <a:avLst/>
          </a:prstGeom>
          <a:solidFill>
            <a:srgbClr val="FFFF00">
              <a:alpha val="16000"/>
            </a:srgbClr>
          </a:solidFill>
          <a:ln>
            <a:solidFill>
              <a:srgbClr val="FF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5170695" y="2437209"/>
            <a:ext cx="1369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FF"/>
                </a:solidFill>
              </a:rPr>
              <a:t>Proton diagnostics</a:t>
            </a:r>
          </a:p>
          <a:p>
            <a:pPr algn="ctr"/>
            <a:r>
              <a:rPr lang="en-US" sz="1200" b="1" dirty="0" smtClean="0">
                <a:solidFill>
                  <a:srgbClr val="FF00FF"/>
                </a:solidFill>
              </a:rPr>
              <a:t>BTV,OTR, CTR</a:t>
            </a:r>
          </a:p>
        </p:txBody>
      </p:sp>
      <p:sp>
        <p:nvSpPr>
          <p:cNvPr id="111" name="Title 1"/>
          <p:cNvSpPr>
            <a:spLocks noGrp="1"/>
          </p:cNvSpPr>
          <p:nvPr>
            <p:ph type="title"/>
          </p:nvPr>
        </p:nvSpPr>
        <p:spPr>
          <a:xfrm>
            <a:off x="1294947" y="125212"/>
            <a:ext cx="6487637" cy="605559"/>
          </a:xfrm>
        </p:spPr>
        <p:txBody>
          <a:bodyPr>
            <a:normAutofit/>
          </a:bodyPr>
          <a:lstStyle/>
          <a:p>
            <a:r>
              <a:rPr lang="en-US" dirty="0" smtClean="0"/>
              <a:t>AWAKE Experimental Program</a:t>
            </a:r>
            <a:endParaRPr lang="en-US" dirty="0"/>
          </a:p>
        </p:txBody>
      </p:sp>
      <p:cxnSp>
        <p:nvCxnSpPr>
          <p:cNvPr id="112" name="Straight Arrow Connector 111"/>
          <p:cNvCxnSpPr/>
          <p:nvPr/>
        </p:nvCxnSpPr>
        <p:spPr>
          <a:xfrm flipV="1">
            <a:off x="6206861" y="1707805"/>
            <a:ext cx="529167" cy="578847"/>
          </a:xfrm>
          <a:prstGeom prst="straightConnector1">
            <a:avLst/>
          </a:prstGeom>
          <a:ln w="25400">
            <a:solidFill>
              <a:srgbClr val="008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Isosceles Triangle 112"/>
          <p:cNvSpPr/>
          <p:nvPr/>
        </p:nvSpPr>
        <p:spPr>
          <a:xfrm rot="8280435">
            <a:off x="6151377" y="2053349"/>
            <a:ext cx="196140" cy="445738"/>
          </a:xfrm>
          <a:prstGeom prst="triangle">
            <a:avLst/>
          </a:prstGeom>
          <a:solidFill>
            <a:schemeClr val="accent1">
              <a:tint val="100000"/>
              <a:shade val="100000"/>
              <a:satMod val="130000"/>
              <a:alpha val="49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 rot="2520350">
            <a:off x="6680149" y="1562403"/>
            <a:ext cx="202547" cy="169934"/>
          </a:xfrm>
          <a:prstGeom prst="rect">
            <a:avLst/>
          </a:prstGeom>
          <a:solidFill>
            <a:srgbClr val="66FF6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15" name="TextBox 114"/>
          <p:cNvSpPr txBox="1"/>
          <p:nvPr/>
        </p:nvSpPr>
        <p:spPr>
          <a:xfrm>
            <a:off x="6064408" y="1207550"/>
            <a:ext cx="1364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e</a:t>
            </a:r>
            <a:r>
              <a:rPr lang="en-US" sz="1400" b="1" baseline="30000" dirty="0" smtClean="0">
                <a:solidFill>
                  <a:srgbClr val="008000"/>
                </a:solidFill>
              </a:rPr>
              <a:t>-</a:t>
            </a:r>
            <a:r>
              <a:rPr lang="en-US" sz="1400" b="1" dirty="0" smtClean="0">
                <a:solidFill>
                  <a:srgbClr val="008000"/>
                </a:solidFill>
              </a:rPr>
              <a:t> spectrometer</a:t>
            </a:r>
            <a:endParaRPr lang="en-US" sz="1400" b="1" dirty="0">
              <a:solidFill>
                <a:srgbClr val="008000"/>
              </a:solidFill>
            </a:endParaRPr>
          </a:p>
        </p:txBody>
      </p:sp>
      <p:pic>
        <p:nvPicPr>
          <p:cNvPr id="117" name="Picture 116" descr="f-extremaab.pdf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2541"/>
          <a:stretch/>
        </p:blipFill>
        <p:spPr>
          <a:xfrm>
            <a:off x="114678" y="3563548"/>
            <a:ext cx="2132639" cy="1387548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37639" y="4952307"/>
            <a:ext cx="271340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Maximum amplitude of the </a:t>
            </a:r>
            <a:r>
              <a:rPr lang="en-US" sz="1400" b="1" dirty="0" smtClean="0"/>
              <a:t>accelerating field </a:t>
            </a:r>
            <a:r>
              <a:rPr lang="en-US" sz="1400" b="1" dirty="0" err="1" smtClean="0"/>
              <a:t>E</a:t>
            </a:r>
            <a:r>
              <a:rPr lang="en-US" sz="1400" b="1" baseline="-25000" dirty="0" err="1" smtClean="0"/>
              <a:t>z</a:t>
            </a:r>
            <a:r>
              <a:rPr lang="en-US" sz="1400" b="1" dirty="0" smtClean="0"/>
              <a:t> </a:t>
            </a:r>
            <a:r>
              <a:rPr lang="en-US" sz="1400" dirty="0" smtClean="0"/>
              <a:t>as a function of position along the plasma. Saturation of the SMI at ~4m.</a:t>
            </a:r>
            <a:endParaRPr lang="en-US" sz="1400" dirty="0"/>
          </a:p>
        </p:txBody>
      </p:sp>
      <p:grpSp>
        <p:nvGrpSpPr>
          <p:cNvPr id="119" name="Group 118"/>
          <p:cNvGrpSpPr/>
          <p:nvPr/>
        </p:nvGrpSpPr>
        <p:grpSpPr>
          <a:xfrm>
            <a:off x="229255" y="2766804"/>
            <a:ext cx="2454269" cy="752340"/>
            <a:chOff x="1737394" y="2634999"/>
            <a:chExt cx="2454268" cy="752340"/>
          </a:xfrm>
        </p:grpSpPr>
        <p:grpSp>
          <p:nvGrpSpPr>
            <p:cNvPr id="120" name="Group 119"/>
            <p:cNvGrpSpPr/>
            <p:nvPr/>
          </p:nvGrpSpPr>
          <p:grpSpPr>
            <a:xfrm>
              <a:off x="1737394" y="2634999"/>
              <a:ext cx="2454268" cy="752340"/>
              <a:chOff x="3750776" y="4020920"/>
              <a:chExt cx="4545014" cy="1671030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3750776" y="4142695"/>
                <a:ext cx="2602936" cy="12992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4318621" y="4667891"/>
                <a:ext cx="3977169" cy="404746"/>
              </a:xfrm>
              <a:prstGeom prst="ellipse">
                <a:avLst/>
              </a:prstGeom>
              <a:solidFill>
                <a:srgbClr val="FF0000">
                  <a:alpha val="11000"/>
                </a:srgbClr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cxnSp>
            <p:nvCxnSpPr>
              <p:cNvPr id="125" name="Straight Arrow Connector 124"/>
              <p:cNvCxnSpPr/>
              <p:nvPr/>
            </p:nvCxnSpPr>
            <p:spPr>
              <a:xfrm>
                <a:off x="6331410" y="4142695"/>
                <a:ext cx="0" cy="1299274"/>
              </a:xfrm>
              <a:prstGeom prst="straightConnector1">
                <a:avLst/>
              </a:prstGeom>
              <a:ln w="19050" cmpd="sng">
                <a:solidFill>
                  <a:schemeClr val="bg1">
                    <a:lumMod val="75000"/>
                  </a:schemeClr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Oval 125"/>
              <p:cNvSpPr/>
              <p:nvPr/>
            </p:nvSpPr>
            <p:spPr>
              <a:xfrm>
                <a:off x="6114140" y="4800012"/>
                <a:ext cx="239572" cy="168607"/>
              </a:xfrm>
              <a:prstGeom prst="ellipse">
                <a:avLst/>
              </a:prstGeom>
              <a:solidFill>
                <a:srgbClr val="0000FF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5760380" y="5076705"/>
                <a:ext cx="1579038" cy="615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rgbClr val="0000FF"/>
                    </a:solidFill>
                  </a:rPr>
                  <a:t>l</a:t>
                </a:r>
                <a:r>
                  <a:rPr lang="en-US" sz="1200" dirty="0" smtClean="0">
                    <a:solidFill>
                      <a:srgbClr val="0000FF"/>
                    </a:solidFill>
                  </a:rPr>
                  <a:t>aser pulse</a:t>
                </a:r>
                <a:endParaRPr lang="en-US" sz="12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6297275" y="4513567"/>
                <a:ext cx="1920656" cy="615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proton bunch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6376980" y="4108001"/>
                <a:ext cx="724089" cy="615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gas</a:t>
                </a:r>
                <a:endParaRPr lang="en-US" sz="1200" dirty="0"/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5271652" y="4020920"/>
                <a:ext cx="1173180" cy="615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p</a:t>
                </a:r>
                <a:r>
                  <a:rPr lang="en-US" sz="1200" dirty="0" smtClean="0"/>
                  <a:t>lasma</a:t>
                </a:r>
                <a:endParaRPr lang="en-US" sz="1200" dirty="0"/>
              </a:p>
            </p:txBody>
          </p:sp>
        </p:grpSp>
        <p:sp>
          <p:nvSpPr>
            <p:cNvPr id="121" name="Oval 120"/>
            <p:cNvSpPr/>
            <p:nvPr/>
          </p:nvSpPr>
          <p:spPr>
            <a:xfrm>
              <a:off x="2655756" y="2944825"/>
              <a:ext cx="235064" cy="135395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766345" y="3047148"/>
              <a:ext cx="11286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8000"/>
                  </a:solidFill>
                </a:rPr>
                <a:t>e</a:t>
              </a:r>
              <a:r>
                <a:rPr lang="en-US" sz="1200" dirty="0" smtClean="0">
                  <a:solidFill>
                    <a:srgbClr val="008000"/>
                  </a:solidFill>
                </a:rPr>
                <a:t>lectron bunch</a:t>
              </a:r>
              <a:endParaRPr lang="en-US" sz="120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847890" y="3178952"/>
            <a:ext cx="6053421" cy="3394931"/>
            <a:chOff x="-1" y="1364343"/>
            <a:chExt cx="9135751" cy="4514497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1364343"/>
              <a:ext cx="9135751" cy="4514497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</p:pic>
        <p:sp>
          <p:nvSpPr>
            <p:cNvPr id="67" name="Right Arrow 66"/>
            <p:cNvSpPr/>
            <p:nvPr/>
          </p:nvSpPr>
          <p:spPr>
            <a:xfrm rot="20688772">
              <a:off x="3206028" y="1615086"/>
              <a:ext cx="1129552" cy="34962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116" name="TextBox 115"/>
            <p:cNvSpPr txBox="1"/>
            <p:nvPr/>
          </p:nvSpPr>
          <p:spPr>
            <a:xfrm rot="20565777">
              <a:off x="2388128" y="1758016"/>
              <a:ext cx="3958249" cy="6139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Beams are co-propagating in this direction close to the speed of light</a:t>
              </a: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71718" y="1515035"/>
              <a:ext cx="1907993" cy="113851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484094" y="1549230"/>
              <a:ext cx="1017280" cy="368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protons</a:t>
              </a:r>
              <a:endParaRPr lang="ru-RU" sz="1200" dirty="0"/>
            </a:p>
          </p:txBody>
        </p:sp>
        <p:pic>
          <p:nvPicPr>
            <p:cNvPr id="133" name="Picture 13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871" y="2127997"/>
              <a:ext cx="276225" cy="342900"/>
            </a:xfrm>
            <a:prstGeom prst="rect">
              <a:avLst/>
            </a:prstGeom>
          </p:spPr>
        </p:pic>
        <p:sp>
          <p:nvSpPr>
            <p:cNvPr id="134" name="TextBox 133"/>
            <p:cNvSpPr txBox="1"/>
            <p:nvPr/>
          </p:nvSpPr>
          <p:spPr>
            <a:xfrm>
              <a:off x="484094" y="2009232"/>
              <a:ext cx="1168973" cy="368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electrons</a:t>
              </a:r>
              <a:endParaRPr lang="ru-RU" sz="1200" dirty="0"/>
            </a:p>
          </p:txBody>
        </p:sp>
        <p:pic>
          <p:nvPicPr>
            <p:cNvPr id="135" name="Picture 13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8193" y="1688166"/>
              <a:ext cx="195580" cy="266700"/>
            </a:xfrm>
            <a:prstGeom prst="rect">
              <a:avLst/>
            </a:prstGeom>
          </p:spPr>
        </p:pic>
      </p:grpSp>
      <p:sp>
        <p:nvSpPr>
          <p:cNvPr id="136" name="TextBox 135"/>
          <p:cNvSpPr txBox="1"/>
          <p:nvPr/>
        </p:nvSpPr>
        <p:spPr>
          <a:xfrm>
            <a:off x="7688821" y="6252518"/>
            <a:ext cx="10439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A. Petrenko, CERN</a:t>
            </a:r>
            <a:endParaRPr lang="en-US" sz="900" dirty="0"/>
          </a:p>
        </p:txBody>
      </p:sp>
      <p:sp>
        <p:nvSpPr>
          <p:cNvPr id="137" name="TextBox 136"/>
          <p:cNvSpPr txBox="1"/>
          <p:nvPr/>
        </p:nvSpPr>
        <p:spPr>
          <a:xfrm>
            <a:off x="114676" y="5907571"/>
            <a:ext cx="2526803" cy="70788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  <a:sym typeface="Wingdings"/>
              </a:rPr>
              <a:t> Start with physics Q4 2017!</a:t>
            </a:r>
            <a:endParaRPr lang="en-US" sz="20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56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A6A6A6"/>
                </a:solidFill>
              </a:rPr>
              <a:t>Introduction</a:t>
            </a:r>
          </a:p>
          <a:p>
            <a:endParaRPr lang="en-US" dirty="0"/>
          </a:p>
          <a:p>
            <a:r>
              <a:rPr lang="en-US" dirty="0" smtClean="0"/>
              <a:t>AWAKE Facility and Equipment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AWAKE Beam Commissioning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Electron Acceleration Status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AWAKE Run 2 after LS2</a:t>
            </a:r>
          </a:p>
          <a:p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Long-Term Perspectives for Proton-Driven Plasma Wakefield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Accelerators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2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50687</TotalTime>
  <Words>3603</Words>
  <Application>Microsoft Macintosh PowerPoint</Application>
  <PresentationFormat>On-screen Show (4:3)</PresentationFormat>
  <Paragraphs>952</Paragraphs>
  <Slides>49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Office Theme</vt:lpstr>
      <vt:lpstr>C:\SMARTEAMProd_Tmp\vclerc\CAD000608783.CATProduct</vt:lpstr>
      <vt:lpstr>Status and Plans of the AWAKE Experiment</vt:lpstr>
      <vt:lpstr>Outline</vt:lpstr>
      <vt:lpstr>Proton Drivers for Plasma Wakefield Acceleration</vt:lpstr>
      <vt:lpstr>Modulated Proton Bunch</vt:lpstr>
      <vt:lpstr>AWAKE</vt:lpstr>
      <vt:lpstr>AWAKE at CERN</vt:lpstr>
      <vt:lpstr>AWAKE: Experimental Program</vt:lpstr>
      <vt:lpstr>AWAKE Experimental Program</vt:lpstr>
      <vt:lpstr>Outline</vt:lpstr>
      <vt:lpstr>AWAKE Planning 2016</vt:lpstr>
      <vt:lpstr>AWAKE Proton Beam Line</vt:lpstr>
      <vt:lpstr>Laser and Laser Line</vt:lpstr>
      <vt:lpstr>Laser and Laser Line</vt:lpstr>
      <vt:lpstr>AWAKE RF Synchronization </vt:lpstr>
      <vt:lpstr>RF Hardware Development and Installation</vt:lpstr>
      <vt:lpstr>Self-Modulation Instability Detectors</vt:lpstr>
      <vt:lpstr>Self-Modulation Instability Detectors</vt:lpstr>
      <vt:lpstr>Plasma Cell</vt:lpstr>
      <vt:lpstr>Why this Complex Plasma End Flange?</vt:lpstr>
      <vt:lpstr>Plasma Cell: Current Status</vt:lpstr>
      <vt:lpstr>Plasma Cell End Flange Integration</vt:lpstr>
      <vt:lpstr>AWAKE Plasma End Flanges</vt:lpstr>
      <vt:lpstr>Plasma End Flanges in AWAKE Tunnel</vt:lpstr>
      <vt:lpstr>EHN1 Surface Plasma Cell Test Area</vt:lpstr>
      <vt:lpstr>AWAKE Control System</vt:lpstr>
      <vt:lpstr>Outline</vt:lpstr>
      <vt:lpstr>AWAKE Planning 2016</vt:lpstr>
      <vt:lpstr>Proton and Laser Beam Commissioning 2016</vt:lpstr>
      <vt:lpstr>Results Proton Beam Commissioning</vt:lpstr>
      <vt:lpstr>Results Laser Beam Commissioning</vt:lpstr>
      <vt:lpstr>Results Laser Beam Commissioning</vt:lpstr>
      <vt:lpstr>Result Proton and Laser Beam Synchronization</vt:lpstr>
      <vt:lpstr>What We Want to See During Physics Run Dec. 2016</vt:lpstr>
      <vt:lpstr>Outline</vt:lpstr>
      <vt:lpstr>Electron Source in AWAKE</vt:lpstr>
      <vt:lpstr>Collaborations for Electron Source</vt:lpstr>
      <vt:lpstr>Status of the Electron Beam Line </vt:lpstr>
      <vt:lpstr>Electron Spectrometer</vt:lpstr>
      <vt:lpstr>Electron Phase Master Schedule</vt:lpstr>
      <vt:lpstr>Outline</vt:lpstr>
      <vt:lpstr>AWAKE Run 2 and Beyond</vt:lpstr>
      <vt:lpstr>Run 2: Example of Simulation Studies</vt:lpstr>
      <vt:lpstr>Run 2: Options for Electron Injector</vt:lpstr>
      <vt:lpstr>Run 2: Scalable Plasma Sources</vt:lpstr>
      <vt:lpstr>Outline</vt:lpstr>
      <vt:lpstr>Fixed Target Experiments with High Energy Electron Beam</vt:lpstr>
      <vt:lpstr>Physics with an Electron-Proton or Electron-Ion Collider</vt:lpstr>
      <vt:lpstr>Strategy for Run 2 and Beyond</vt:lpstr>
      <vt:lpstr>Summary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Edda Gschwendtner</dc:creator>
  <cp:keywords/>
  <dc:description/>
  <cp:lastModifiedBy>Edda Gschwendtner</cp:lastModifiedBy>
  <cp:revision>591</cp:revision>
  <cp:lastPrinted>2016-10-17T10:11:38Z</cp:lastPrinted>
  <dcterms:created xsi:type="dcterms:W3CDTF">2014-02-26T09:32:50Z</dcterms:created>
  <dcterms:modified xsi:type="dcterms:W3CDTF">2016-10-17T23:35:12Z</dcterms:modified>
  <cp:category/>
</cp:coreProperties>
</file>