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52" r:id="rId1"/>
    <p:sldMasterId id="2147484199" r:id="rId2"/>
    <p:sldMasterId id="2147484078" r:id="rId3"/>
    <p:sldMasterId id="2147484530" r:id="rId4"/>
    <p:sldMasterId id="2147484618" r:id="rId5"/>
    <p:sldMasterId id="2147484532" r:id="rId6"/>
    <p:sldMasterId id="2147484539" r:id="rId7"/>
    <p:sldMasterId id="2147484564" r:id="rId8"/>
    <p:sldMasterId id="2147484589" r:id="rId9"/>
    <p:sldMasterId id="2147484612" r:id="rId10"/>
  </p:sldMasterIdLst>
  <p:notesMasterIdLst>
    <p:notesMasterId r:id="rId19"/>
  </p:notesMasterIdLst>
  <p:handoutMasterIdLst>
    <p:handoutMasterId r:id="rId20"/>
  </p:handoutMasterIdLst>
  <p:sldIdLst>
    <p:sldId id="2684" r:id="rId11"/>
    <p:sldId id="3205" r:id="rId12"/>
    <p:sldId id="3126" r:id="rId13"/>
    <p:sldId id="3125" r:id="rId14"/>
    <p:sldId id="3215" r:id="rId15"/>
    <p:sldId id="3218" r:id="rId16"/>
    <p:sldId id="3219" r:id="rId17"/>
    <p:sldId id="3193" r:id="rId18"/>
  </p:sldIdLst>
  <p:sldSz cx="9144000" cy="6858000" type="screen4x3"/>
  <p:notesSz cx="6834188" cy="9979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00000"/>
    <a:srgbClr val="009900"/>
    <a:srgbClr val="00FF00"/>
    <a:srgbClr val="33CC33"/>
    <a:srgbClr val="990033"/>
    <a:srgbClr val="E20000"/>
    <a:srgbClr val="8C441C"/>
    <a:srgbClr val="994B1F"/>
    <a:srgbClr val="BF5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94" autoAdjust="0"/>
    <p:restoredTop sz="99024" autoAdjust="0"/>
  </p:normalViewPr>
  <p:slideViewPr>
    <p:cSldViewPr>
      <p:cViewPr>
        <p:scale>
          <a:sx n="91" d="100"/>
          <a:sy n="91" d="100"/>
        </p:scale>
        <p:origin x="-162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126" y="0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r">
              <a:defRPr sz="1200"/>
            </a:lvl1pPr>
          </a:lstStyle>
          <a:p>
            <a:fld id="{9972D720-5538-42D5-B1FE-601D339A437E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78342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126" y="9478342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r">
              <a:defRPr sz="1200"/>
            </a:lvl1pPr>
          </a:lstStyle>
          <a:p>
            <a:fld id="{3550B7B6-B957-4FF1-96EC-B763B963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07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6" y="0"/>
            <a:ext cx="2961481" cy="498951"/>
          </a:xfrm>
          <a:prstGeom prst="rect">
            <a:avLst/>
          </a:prstGeom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10/11/2016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89512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25" tIns="45962" rIns="91925" bIns="459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20" y="4740037"/>
            <a:ext cx="5467350" cy="4490561"/>
          </a:xfrm>
          <a:prstGeom prst="rect">
            <a:avLst/>
          </a:prstGeom>
        </p:spPr>
        <p:txBody>
          <a:bodyPr vert="horz" lIns="91925" tIns="45962" rIns="91925" bIns="459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78342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6" y="9478342"/>
            <a:ext cx="2961481" cy="498951"/>
          </a:xfrm>
          <a:prstGeom prst="rect">
            <a:avLst/>
          </a:prstGeom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5317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2184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9142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954954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09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2897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175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8674233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5354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4019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182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334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5310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10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6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47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0827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42075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2253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1773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08128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6413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2781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3008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31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0448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03206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58078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5040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0827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53108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3572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62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91870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4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heme" Target="../theme/theme10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6.png"/><Relationship Id="rId11" Type="http://schemas.openxmlformats.org/officeDocument/2006/relationships/image" Target="../media/image4.jpeg"/><Relationship Id="rId5" Type="http://schemas.openxmlformats.org/officeDocument/2006/relationships/image" Target="../media/image5.jpeg"/><Relationship Id="rId10" Type="http://schemas.openxmlformats.org/officeDocument/2006/relationships/image" Target="../media/image3.png"/><Relationship Id="rId4" Type="http://schemas.openxmlformats.org/officeDocument/2006/relationships/image" Target="../media/image13.png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45.xml"/><Relationship Id="rId21" Type="http://schemas.openxmlformats.org/officeDocument/2006/relationships/image" Target="../media/image10.png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24" Type="http://schemas.openxmlformats.org/officeDocument/2006/relationships/image" Target="../media/image11.png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image" Target="../media/image6.png"/><Relationship Id="rId28" Type="http://schemas.openxmlformats.org/officeDocument/2006/relationships/image" Target="../media/image4.jpeg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image" Target="../media/image5.jpeg"/><Relationship Id="rId27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75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2.jpeg"/><Relationship Id="rId1" Type="http://schemas.openxmlformats.org/officeDocument/2006/relationships/theme" Target="../theme/theme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3" Type="http://schemas.openxmlformats.org/officeDocument/2006/relationships/slideLayout" Target="../slideLayouts/slideLayout78.xml"/><Relationship Id="rId21" Type="http://schemas.openxmlformats.org/officeDocument/2006/relationships/theme" Target="../theme/theme9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17 Jun 2016, E. Cruz-Alaniz,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371" r:id="rId2"/>
    <p:sldLayoutId id="2147484154" r:id="rId3"/>
    <p:sldLayoutId id="2147484198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  <p:sldLayoutId id="2147484162" r:id="rId12"/>
    <p:sldLayoutId id="2147484163" r:id="rId13"/>
    <p:sldLayoutId id="2147484164" r:id="rId14"/>
    <p:sldLayoutId id="2147484165" r:id="rId15"/>
    <p:sldLayoutId id="2147484166" r:id="rId16"/>
    <p:sldLayoutId id="2147484167" r:id="rId17"/>
    <p:sldLayoutId id="2147484168" r:id="rId18"/>
    <p:sldLayoutId id="2147484169" r:id="rId19"/>
    <p:sldLayoutId id="2147484170" r:id="rId20"/>
    <p:sldLayoutId id="2147484171" r:id="rId21"/>
    <p:sldLayoutId id="2147484630" r:id="rId22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099" y="16343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17 Jun 2016, </a:t>
            </a:r>
            <a:r>
              <a:rPr lang="en-GB" sz="900" dirty="0" err="1" smtClean="0">
                <a:solidFill>
                  <a:srgbClr val="FFFFFF"/>
                </a:solidFill>
                <a:latin typeface="Arial" pitchFamily="34" charset="0"/>
              </a:rPr>
              <a:t>E.Cruz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-Alaniz, JAI	                         </a:t>
            </a:r>
            <a:fld id="{A405A8EF-BB29-418E-A946-83E853F395DF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10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17" r:id="rId1"/>
    <p:sldLayoutId id="2147484631" r:id="rId2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17 Jun 2016, E. Cruz-Alaniz,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099" y="6916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24 Jan 2016, A. Name, 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24 Jan 2016, E. Cruz-Alaniz, JAI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62BDE-6824-43D9-AA72-54A13BD4B4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16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19" r:id="rId1"/>
    <p:sldLayoutId id="2147484620" r:id="rId2"/>
    <p:sldLayoutId id="2147484621" r:id="rId3"/>
    <p:sldLayoutId id="2147484622" r:id="rId4"/>
    <p:sldLayoutId id="2147484623" r:id="rId5"/>
    <p:sldLayoutId id="2147484624" r:id="rId6"/>
    <p:sldLayoutId id="2147484625" r:id="rId7"/>
    <p:sldLayoutId id="2147484626" r:id="rId8"/>
    <p:sldLayoutId id="2147484627" r:id="rId9"/>
    <p:sldLayoutId id="2147484628" r:id="rId10"/>
    <p:sldLayoutId id="2147484629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17 Jun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2016, E. Cruz-Alaniz, JAI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17 Jun 2016, E. Cruz-Alaniz, JAI	                         </a:t>
            </a:r>
            <a:fld id="{A405A8EF-BB29-418E-A946-83E853F395DF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0" r:id="rId1"/>
    <p:sldLayoutId id="2147484558" r:id="rId2"/>
    <p:sldLayoutId id="2147484615" r:id="rId3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24 Jan 2016, A. Name, JAI	                         </a:t>
            </a:r>
            <a:fld id="{A405A8EF-BB29-418E-A946-83E853F395DF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24 Jan 2016, A. Name, JAI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96" r:id="rId7"/>
    <p:sldLayoutId id="2147484597" r:id="rId8"/>
    <p:sldLayoutId id="2147484598" r:id="rId9"/>
    <p:sldLayoutId id="2147484599" r:id="rId10"/>
    <p:sldLayoutId id="2147484600" r:id="rId11"/>
    <p:sldLayoutId id="2147484601" r:id="rId12"/>
    <p:sldLayoutId id="2147484602" r:id="rId13"/>
    <p:sldLayoutId id="2147484603" r:id="rId14"/>
    <p:sldLayoutId id="2147484604" r:id="rId15"/>
    <p:sldLayoutId id="2147484605" r:id="rId16"/>
    <p:sldLayoutId id="2147484606" r:id="rId17"/>
    <p:sldLayoutId id="2147484607" r:id="rId18"/>
    <p:sldLayoutId id="2147484608" r:id="rId19"/>
    <p:sldLayoutId id="2147484609" r:id="rId20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7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9920" y="1280970"/>
            <a:ext cx="9036496" cy="2004013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22228B"/>
                </a:solidFill>
              </a:rPr>
              <a:t>Updates on orbit correction</a:t>
            </a:r>
            <a:endParaRPr lang="en-US" dirty="0">
              <a:solidFill>
                <a:srgbClr val="22228B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0" y="3501008"/>
            <a:ext cx="9144000" cy="3024336"/>
          </a:xfrm>
        </p:spPr>
        <p:txBody>
          <a:bodyPr/>
          <a:lstStyle/>
          <a:p>
            <a:r>
              <a:rPr lang="en-US" sz="2400" dirty="0" smtClean="0"/>
              <a:t>Emilia Cruz</a:t>
            </a:r>
          </a:p>
          <a:p>
            <a:r>
              <a:rPr lang="en-US" sz="2400" dirty="0" smtClean="0"/>
              <a:t>JAI FCC Team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47301D"/>
              </a:solidFill>
              <a:latin typeface="Helvetic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47301D"/>
                </a:solidFill>
                <a:latin typeface="Calibri"/>
              </a:rPr>
              <a:t>FCC-</a:t>
            </a:r>
            <a:r>
              <a:rPr lang="en-GB" dirty="0" err="1" smtClean="0">
                <a:solidFill>
                  <a:srgbClr val="47301D"/>
                </a:solidFill>
                <a:latin typeface="Calibri"/>
              </a:rPr>
              <a:t>hh</a:t>
            </a:r>
            <a:r>
              <a:rPr lang="en-GB" dirty="0" smtClean="0">
                <a:solidFill>
                  <a:srgbClr val="47301D"/>
                </a:solidFill>
                <a:latin typeface="Calibri"/>
              </a:rPr>
              <a:t> </a:t>
            </a:r>
            <a:r>
              <a:rPr lang="en-GB" dirty="0" smtClean="0">
                <a:solidFill>
                  <a:srgbClr val="47301D"/>
                </a:solidFill>
                <a:latin typeface="Calibri"/>
              </a:rPr>
              <a:t>BDS Meeting</a:t>
            </a:r>
            <a:endParaRPr lang="en-GB" dirty="0" smtClean="0">
              <a:solidFill>
                <a:srgbClr val="47301D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47301D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47301D"/>
                </a:solidFill>
                <a:latin typeface="Calibri"/>
              </a:rPr>
              <a:t>October 10</a:t>
            </a:r>
            <a:r>
              <a:rPr lang="en-GB" baseline="30000" dirty="0" smtClean="0">
                <a:solidFill>
                  <a:srgbClr val="47301D"/>
                </a:solidFill>
                <a:latin typeface="Calibri"/>
              </a:rPr>
              <a:t>th</a:t>
            </a:r>
            <a:r>
              <a:rPr lang="en-GB" dirty="0" smtClean="0">
                <a:solidFill>
                  <a:srgbClr val="47301D"/>
                </a:solidFill>
                <a:latin typeface="Calibri"/>
              </a:rPr>
              <a:t>, 2016</a:t>
            </a:r>
            <a:endParaRPr lang="en-GB" dirty="0">
              <a:solidFill>
                <a:srgbClr val="47301D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06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46302" y="838884"/>
            <a:ext cx="8064251" cy="5544914"/>
          </a:xfrm>
        </p:spPr>
        <p:txBody>
          <a:bodyPr/>
          <a:lstStyle/>
          <a:p>
            <a:pPr marL="0" lvl="0" indent="0">
              <a:lnSpc>
                <a:spcPct val="80000"/>
              </a:lnSpc>
              <a:spcBef>
                <a:spcPts val="500"/>
              </a:spcBef>
              <a:buNone/>
              <a:defRPr sz="1800"/>
            </a:pPr>
            <a:endParaRPr lang="en-GB" sz="1800" dirty="0" smtClean="0">
              <a:solidFill>
                <a:schemeClr val="tx1"/>
              </a:solidFill>
            </a:endParaRPr>
          </a:p>
          <a:p>
            <a:pPr lvl="0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en-GB" sz="2000" dirty="0" smtClean="0">
                <a:solidFill>
                  <a:schemeClr val="tx1"/>
                </a:solidFill>
              </a:rPr>
              <a:t>The correctors scheme used for this studies include: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en-GB" sz="1800" b="0" dirty="0" smtClean="0">
                <a:solidFill>
                  <a:schemeClr val="tx1"/>
                </a:solidFill>
              </a:rPr>
              <a:t>correctors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b="0" dirty="0" smtClean="0">
                <a:solidFill>
                  <a:schemeClr val="tx1"/>
                </a:solidFill>
              </a:rPr>
              <a:t>next to the </a:t>
            </a:r>
            <a:r>
              <a:rPr lang="en-GB" sz="1800" dirty="0" smtClean="0">
                <a:solidFill>
                  <a:schemeClr val="tx1"/>
                </a:solidFill>
              </a:rPr>
              <a:t>IT</a:t>
            </a:r>
            <a:r>
              <a:rPr lang="en-GB" sz="1800" b="0" dirty="0" smtClean="0">
                <a:solidFill>
                  <a:schemeClr val="tx1"/>
                </a:solidFill>
              </a:rPr>
              <a:t> and the </a:t>
            </a:r>
            <a:r>
              <a:rPr lang="en-GB" sz="1800" dirty="0" smtClean="0">
                <a:solidFill>
                  <a:schemeClr val="tx1"/>
                </a:solidFill>
              </a:rPr>
              <a:t>dispersion suppressor (DS) </a:t>
            </a:r>
            <a:r>
              <a:rPr lang="en-GB" sz="1800" b="0" dirty="0" smtClean="0">
                <a:solidFill>
                  <a:schemeClr val="tx1"/>
                </a:solidFill>
              </a:rPr>
              <a:t>in the lattice with L*=45 m but with added length (0.5 m). 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en-GB" sz="1800" b="0" dirty="0" smtClean="0">
                <a:solidFill>
                  <a:schemeClr val="tx1"/>
                </a:solidFill>
              </a:rPr>
              <a:t>New correctors next to the quadrupoles in</a:t>
            </a:r>
            <a:r>
              <a:rPr lang="en-GB" sz="1800" dirty="0" smtClean="0">
                <a:solidFill>
                  <a:schemeClr val="tx1"/>
                </a:solidFill>
              </a:rPr>
              <a:t> matching section (MS) 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defRPr sz="1800"/>
            </a:pPr>
            <a:endParaRPr lang="en-GB" sz="21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spcBef>
                <a:spcPts val="500"/>
              </a:spcBef>
              <a:defRPr sz="1800"/>
            </a:pPr>
            <a:endParaRPr lang="en-GB" sz="2100" dirty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spcBef>
                <a:spcPts val="500"/>
              </a:spcBef>
              <a:defRPr sz="1800"/>
            </a:pPr>
            <a:endParaRPr lang="en-GB" sz="2100" dirty="0" smtClean="0">
              <a:solidFill>
                <a:schemeClr val="tx1"/>
              </a:solidFill>
            </a:endParaRPr>
          </a:p>
          <a:p>
            <a:pPr lvl="1">
              <a:lnSpc>
                <a:spcPct val="80000"/>
              </a:lnSpc>
              <a:spcBef>
                <a:spcPts val="500"/>
              </a:spcBef>
              <a:defRPr sz="1800"/>
            </a:pPr>
            <a:endParaRPr lang="en-GB" sz="2100" dirty="0">
              <a:solidFill>
                <a:schemeClr val="tx1"/>
              </a:solidFill>
            </a:endParaRPr>
          </a:p>
          <a:p>
            <a:pPr marL="57150" indent="0">
              <a:lnSpc>
                <a:spcPct val="80000"/>
              </a:lnSpc>
              <a:spcBef>
                <a:spcPts val="500"/>
              </a:spcBef>
              <a:buNone/>
              <a:defRPr sz="1800"/>
            </a:pPr>
            <a:endParaRPr lang="en-GB" sz="2500" dirty="0" smtClean="0">
              <a:solidFill>
                <a:schemeClr val="tx1"/>
              </a:solidFill>
            </a:endParaRPr>
          </a:p>
          <a:p>
            <a:r>
              <a:rPr lang="en-GB" sz="1800" dirty="0" smtClean="0">
                <a:solidFill>
                  <a:schemeClr val="tx1"/>
                </a:solidFill>
              </a:rPr>
              <a:t>Identify orbit correction by measuring the 90 percentile (value for which 90% of the distribution is included) of: </a:t>
            </a:r>
            <a:endParaRPr lang="en-GB" sz="1800" dirty="0">
              <a:solidFill>
                <a:schemeClr val="tx1"/>
              </a:solidFill>
            </a:endParaRPr>
          </a:p>
          <a:p>
            <a:pPr lvl="1"/>
            <a:r>
              <a:rPr lang="en-GB" sz="1800" b="0" dirty="0">
                <a:solidFill>
                  <a:schemeClr val="tx1"/>
                </a:solidFill>
              </a:rPr>
              <a:t>Maximum </a:t>
            </a:r>
            <a:r>
              <a:rPr lang="en-GB" sz="1800" b="0" dirty="0" smtClean="0">
                <a:solidFill>
                  <a:schemeClr val="tx1"/>
                </a:solidFill>
              </a:rPr>
              <a:t>Deviation after the correction </a:t>
            </a:r>
            <a:endParaRPr lang="en-GB" sz="1800" b="0" dirty="0">
              <a:solidFill>
                <a:schemeClr val="tx1"/>
              </a:solidFill>
            </a:endParaRPr>
          </a:p>
          <a:p>
            <a:pPr lvl="1"/>
            <a:r>
              <a:rPr lang="en-GB" sz="1800" b="0" dirty="0" smtClean="0">
                <a:solidFill>
                  <a:schemeClr val="tx1"/>
                </a:solidFill>
              </a:rPr>
              <a:t>Corrector Strengths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defRPr sz="1800"/>
            </a:pPr>
            <a:endParaRPr lang="en-GB" sz="2100" dirty="0" smtClean="0">
              <a:solidFill>
                <a:schemeClr val="tx1"/>
              </a:solidFill>
            </a:endParaRPr>
          </a:p>
          <a:p>
            <a:pPr marL="400050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en-GB" sz="1800" dirty="0" smtClean="0">
                <a:solidFill>
                  <a:schemeClr val="tx1"/>
                </a:solidFill>
              </a:rPr>
              <a:t>Do tests for different types of errors (Quadrupole, </a:t>
            </a:r>
            <a:r>
              <a:rPr lang="en-GB" sz="1800" dirty="0" err="1" smtClean="0">
                <a:solidFill>
                  <a:schemeClr val="tx1"/>
                </a:solidFill>
              </a:rPr>
              <a:t>missalignments</a:t>
            </a:r>
            <a:r>
              <a:rPr lang="en-GB" sz="1800" dirty="0" smtClean="0">
                <a:solidFill>
                  <a:schemeClr val="tx1"/>
                </a:solidFill>
              </a:rPr>
              <a:t>, field errors and tilt errors in the dipoles), and for different optics (</a:t>
            </a:r>
            <a:r>
              <a:rPr lang="el-GR" sz="1800" dirty="0" smtClean="0">
                <a:solidFill>
                  <a:schemeClr val="tx1"/>
                </a:solidFill>
              </a:rPr>
              <a:t>β</a:t>
            </a:r>
            <a:r>
              <a:rPr lang="en-GB" sz="1800" dirty="0" smtClean="0">
                <a:solidFill>
                  <a:schemeClr val="tx1"/>
                </a:solidFill>
              </a:rPr>
              <a:t>*=110 cm and 30 cm). </a:t>
            </a:r>
          </a:p>
          <a:p>
            <a:pPr marL="457200" lvl="1" indent="0">
              <a:lnSpc>
                <a:spcPct val="80000"/>
              </a:lnSpc>
              <a:spcBef>
                <a:spcPts val="500"/>
              </a:spcBef>
              <a:buNone/>
              <a:defRPr sz="1800"/>
            </a:pPr>
            <a:endParaRPr lang="en-GB" sz="2400" dirty="0">
              <a:solidFill>
                <a:schemeClr val="tx1"/>
              </a:solidFill>
            </a:endParaRPr>
          </a:p>
          <a:p>
            <a:pPr marL="457200" lvl="1" indent="0">
              <a:lnSpc>
                <a:spcPct val="80000"/>
              </a:lnSpc>
              <a:spcBef>
                <a:spcPts val="500"/>
              </a:spcBef>
              <a:buNone/>
              <a:defRPr sz="1800"/>
            </a:pPr>
            <a:endParaRPr lang="en-GB" sz="21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 Scheme Studies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392427" y="2348880"/>
            <a:ext cx="6790498" cy="1296144"/>
            <a:chOff x="1066800" y="2833191"/>
            <a:chExt cx="7010400" cy="1410643"/>
          </a:xfrm>
        </p:grpSpPr>
        <p:pic>
          <p:nvPicPr>
            <p:cNvPr id="5" name="image1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066800" y="3234183"/>
              <a:ext cx="7010400" cy="1009651"/>
            </a:xfrm>
            <a:prstGeom prst="rect">
              <a:avLst/>
            </a:prstGeom>
            <a:ln w="12700">
              <a:miter lim="400000"/>
            </a:ln>
          </p:spPr>
        </p:pic>
        <p:cxnSp>
          <p:nvCxnSpPr>
            <p:cNvPr id="6" name="Straight Connector 5"/>
            <p:cNvCxnSpPr/>
            <p:nvPr/>
          </p:nvCxnSpPr>
          <p:spPr>
            <a:xfrm>
              <a:off x="4112882" y="3068960"/>
              <a:ext cx="0" cy="720080"/>
            </a:xfrm>
            <a:prstGeom prst="line">
              <a:avLst/>
            </a:prstGeom>
            <a:ln w="28575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707904" y="3068960"/>
              <a:ext cx="0" cy="720080"/>
            </a:xfrm>
            <a:prstGeom prst="line">
              <a:avLst/>
            </a:prstGeom>
            <a:ln w="28575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089741" y="3068960"/>
              <a:ext cx="0" cy="720080"/>
            </a:xfrm>
            <a:prstGeom prst="line">
              <a:avLst/>
            </a:prstGeom>
            <a:ln w="28575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832962" y="3018928"/>
              <a:ext cx="0" cy="720080"/>
            </a:xfrm>
            <a:prstGeom prst="line">
              <a:avLst/>
            </a:prstGeom>
            <a:ln w="28575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292080" y="3068960"/>
              <a:ext cx="0" cy="720080"/>
            </a:xfrm>
            <a:prstGeom prst="line">
              <a:avLst/>
            </a:prstGeom>
            <a:ln w="28575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876256" y="3073442"/>
              <a:ext cx="0" cy="720080"/>
            </a:xfrm>
            <a:prstGeom prst="line">
              <a:avLst/>
            </a:prstGeom>
            <a:ln w="28575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889529" y="2865039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+mn-lt"/>
                </a:rPr>
                <a:t>H/V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73705" y="2863537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+mn-lt"/>
                </a:rPr>
                <a:t>H/V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16486" y="286353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+mn-lt"/>
                </a:rPr>
                <a:t>H/V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16938" y="2833191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+mn-lt"/>
                </a:rPr>
                <a:t>H/V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57881" y="2833191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+mn-lt"/>
                </a:rPr>
                <a:t>H/V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42057" y="2833191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+mn-lt"/>
                </a:rPr>
                <a:t>H/V</a:t>
              </a:r>
              <a:endParaRPr lang="en-GB" sz="1400" dirty="0">
                <a:latin typeface="+mn-lt"/>
              </a:endParaRPr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2138851" y="2561247"/>
            <a:ext cx="0" cy="661633"/>
          </a:xfrm>
          <a:prstGeom prst="line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35696" y="2561247"/>
            <a:ext cx="0" cy="661633"/>
          </a:xfrm>
          <a:prstGeom prst="line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547664" y="2561247"/>
            <a:ext cx="0" cy="661633"/>
          </a:xfrm>
          <a:prstGeom prst="line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236296" y="2561247"/>
            <a:ext cx="0" cy="661633"/>
          </a:xfrm>
          <a:prstGeom prst="line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524328" y="2561247"/>
            <a:ext cx="0" cy="661633"/>
          </a:xfrm>
          <a:prstGeom prst="line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40352" y="2561247"/>
            <a:ext cx="0" cy="661633"/>
          </a:xfrm>
          <a:prstGeom prst="line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683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62661" y="1124745"/>
                <a:ext cx="8013795" cy="62478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AutoNum type="arabicPeriod"/>
                </a:pPr>
                <a:r>
                  <a:rPr lang="en-GB" sz="2000" dirty="0" smtClean="0">
                    <a:latin typeface="+mn-lt"/>
                  </a:rPr>
                  <a:t>Assign random errors. Gaussian errors 2.5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/>
                      </a:rPr>
                      <m:t>σ</m:t>
                    </m:r>
                  </m:oMath>
                </a14:m>
                <a:r>
                  <a:rPr lang="en-GB" sz="2000" dirty="0" smtClean="0">
                    <a:latin typeface="+mn-lt"/>
                  </a:rPr>
                  <a:t>. </a:t>
                </a:r>
              </a:p>
              <a:p>
                <a:pPr marL="457200" indent="-457200">
                  <a:buAutoNum type="arabicPeriod"/>
                </a:pPr>
                <a:r>
                  <a:rPr lang="en-GB" sz="2000" dirty="0" smtClean="0">
                    <a:latin typeface="+mn-lt"/>
                  </a:rPr>
                  <a:t>Use CORRECT method in MADX.</a:t>
                </a:r>
              </a:p>
              <a:p>
                <a:pPr marL="457200" indent="-457200">
                  <a:buAutoNum type="arabicPeriod"/>
                </a:pPr>
                <a:endParaRPr lang="en-GB" sz="2000" dirty="0">
                  <a:latin typeface="+mn-lt"/>
                </a:endParaRPr>
              </a:p>
              <a:p>
                <a:pPr marL="457200" indent="-457200">
                  <a:buAutoNum type="arabicPeriod"/>
                </a:pPr>
                <a:endParaRPr lang="en-GB" sz="2000" dirty="0" smtClean="0">
                  <a:latin typeface="+mn-lt"/>
                </a:endParaRPr>
              </a:p>
              <a:p>
                <a:pPr marL="457200" indent="-457200">
                  <a:buAutoNum type="arabicPeriod"/>
                </a:pPr>
                <a:endParaRPr lang="en-GB" sz="2000" dirty="0">
                  <a:latin typeface="+mn-lt"/>
                </a:endParaRPr>
              </a:p>
              <a:p>
                <a:pPr marL="457200" indent="-457200">
                  <a:buAutoNum type="arabicPeriod"/>
                </a:pPr>
                <a:endParaRPr lang="en-GB" sz="2000" dirty="0" smtClean="0">
                  <a:latin typeface="+mn-lt"/>
                </a:endParaRPr>
              </a:p>
              <a:p>
                <a:pPr marL="457200" indent="-457200">
                  <a:buAutoNum type="arabicPeriod"/>
                </a:pPr>
                <a:endParaRPr lang="en-GB" sz="2000" dirty="0">
                  <a:latin typeface="+mn-lt"/>
                </a:endParaRPr>
              </a:p>
              <a:p>
                <a:pPr marL="457200" indent="-457200">
                  <a:buAutoNum type="arabicPeriod"/>
                </a:pPr>
                <a:endParaRPr lang="en-GB" sz="2000" dirty="0" smtClean="0">
                  <a:latin typeface="+mn-lt"/>
                </a:endParaRPr>
              </a:p>
              <a:p>
                <a:pPr marL="457200" indent="-457200">
                  <a:buAutoNum type="arabicPeriod"/>
                </a:pPr>
                <a:endParaRPr lang="en-GB" sz="2000" dirty="0" smtClean="0">
                  <a:latin typeface="+mn-lt"/>
                </a:endParaRPr>
              </a:p>
              <a:p>
                <a:endParaRPr lang="en-GB" sz="2000" dirty="0" smtClean="0">
                  <a:latin typeface="+mn-lt"/>
                </a:endParaRPr>
              </a:p>
              <a:p>
                <a:pPr marL="457200" indent="-457200">
                  <a:buAutoNum type="arabicPeriod"/>
                </a:pPr>
                <a:r>
                  <a:rPr lang="en-GB" sz="2000" dirty="0" smtClean="0">
                    <a:latin typeface="+mn-lt"/>
                  </a:rPr>
                  <a:t>Calculate maximum orbit deviation in IR after correction.</a:t>
                </a:r>
              </a:p>
              <a:p>
                <a:pPr marL="457200" indent="-457200">
                  <a:buAutoNum type="arabicPeriod"/>
                </a:pPr>
                <a:r>
                  <a:rPr lang="en-GB" sz="2000" dirty="0" smtClean="0">
                    <a:latin typeface="+mn-lt"/>
                  </a:rPr>
                  <a:t>Repeat for 500 seeds</a:t>
                </a:r>
              </a:p>
              <a:p>
                <a:pPr marL="457200" indent="-457200">
                  <a:buAutoNum type="arabicPeriod"/>
                </a:pPr>
                <a:r>
                  <a:rPr lang="en-GB" sz="2000" dirty="0" smtClean="0">
                    <a:latin typeface="+mn-lt"/>
                  </a:rPr>
                  <a:t>Calculate value of the maximum orbit deviation</a:t>
                </a:r>
              </a:p>
              <a:p>
                <a:r>
                  <a:rPr lang="en-GB" sz="2000" dirty="0" smtClean="0">
                    <a:latin typeface="+mn-lt"/>
                  </a:rPr>
                  <a:t>      for which 90% of the seeds are included (x</a:t>
                </a:r>
                <a:r>
                  <a:rPr lang="en-GB" sz="2000" baseline="-25000" dirty="0" smtClean="0">
                    <a:latin typeface="+mn-lt"/>
                  </a:rPr>
                  <a:t>90</a:t>
                </a:r>
                <a:r>
                  <a:rPr lang="en-GB" sz="2000" dirty="0" smtClean="0">
                    <a:latin typeface="+mn-lt"/>
                  </a:rPr>
                  <a:t>)</a:t>
                </a:r>
              </a:p>
              <a:p>
                <a:pPr marL="457200" indent="-457200">
                  <a:buAutoNum type="arabicPeriod"/>
                </a:pPr>
                <a:endParaRPr lang="en-GB" dirty="0" smtClean="0">
                  <a:latin typeface="+mn-lt"/>
                </a:endParaRPr>
              </a:p>
              <a:p>
                <a:pPr marL="457200" indent="-457200">
                  <a:buAutoNum type="arabicPeriod"/>
                </a:pPr>
                <a:endParaRPr lang="en-GB" dirty="0" smtClean="0">
                  <a:latin typeface="+mn-lt"/>
                </a:endParaRPr>
              </a:p>
              <a:p>
                <a:pPr marL="457200" indent="-457200">
                  <a:buAutoNum type="arabicPeriod"/>
                </a:pPr>
                <a:endParaRPr lang="en-GB" dirty="0" smtClean="0">
                  <a:latin typeface="+mn-lt"/>
                </a:endParaRPr>
              </a:p>
              <a:p>
                <a:pPr marL="457200" indent="-457200">
                  <a:buAutoNum type="arabicPeriod"/>
                </a:pPr>
                <a:endParaRPr lang="en-GB" dirty="0" smtClean="0"/>
              </a:p>
              <a:p>
                <a:pPr marL="457200" indent="-457200">
                  <a:buAutoNum type="arabicPeriod"/>
                </a:pPr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661" y="1124745"/>
                <a:ext cx="8013795" cy="6247864"/>
              </a:xfrm>
              <a:prstGeom prst="rect">
                <a:avLst/>
              </a:prstGeom>
              <a:blipFill rotWithShape="1">
                <a:blip r:embed="rId2"/>
                <a:stretch>
                  <a:fillRect l="-685" t="-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Obtaining 90-percentile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854" y="4846785"/>
            <a:ext cx="2281618" cy="17196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06268" y="5141204"/>
            <a:ext cx="566181" cy="46166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</a:rPr>
              <a:t>x</a:t>
            </a:r>
            <a:r>
              <a:rPr lang="en-GB" baseline="-25000" dirty="0">
                <a:latin typeface="+mn-lt"/>
              </a:rPr>
              <a:t>90</a:t>
            </a:r>
            <a:endParaRPr lang="en-GB" dirty="0">
              <a:latin typeface="+mn-lt"/>
            </a:endParaRPr>
          </a:p>
        </p:txBody>
      </p:sp>
      <p:sp>
        <p:nvSpPr>
          <p:cNvPr id="11" name="Shape 125"/>
          <p:cNvSpPr/>
          <p:nvPr/>
        </p:nvSpPr>
        <p:spPr>
          <a:xfrm>
            <a:off x="6303720" y="5302780"/>
            <a:ext cx="1292615" cy="138512"/>
          </a:xfrm>
          <a:prstGeom prst="line">
            <a:avLst/>
          </a:prstGeom>
          <a:ln w="28575">
            <a:solidFill>
              <a:srgbClr val="4A7EBB"/>
            </a:solidFill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4" name="Shape 108"/>
          <p:cNvSpPr/>
          <p:nvPr/>
        </p:nvSpPr>
        <p:spPr>
          <a:xfrm>
            <a:off x="827584" y="1806122"/>
            <a:ext cx="1246493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 lvl="0">
              <a:defRPr b="0"/>
            </a:pPr>
            <a:r>
              <a:rPr sz="2000" b="1" dirty="0">
                <a:latin typeface="+mn-lt"/>
              </a:rPr>
              <a:t>No errors</a:t>
            </a:r>
          </a:p>
        </p:txBody>
      </p:sp>
      <p:sp>
        <p:nvSpPr>
          <p:cNvPr id="15" name="Shape 108"/>
          <p:cNvSpPr/>
          <p:nvPr/>
        </p:nvSpPr>
        <p:spPr>
          <a:xfrm>
            <a:off x="3660855" y="1798682"/>
            <a:ext cx="2001508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 lvl="0">
              <a:defRPr b="0"/>
            </a:pPr>
            <a:r>
              <a:rPr lang="en-GB" sz="2000" b="1" dirty="0" smtClean="0">
                <a:latin typeface="+mn-lt"/>
              </a:rPr>
              <a:t>Added IT errors</a:t>
            </a:r>
            <a:endParaRPr sz="2000" b="1" dirty="0">
              <a:latin typeface="+mn-lt"/>
            </a:endParaRPr>
          </a:p>
        </p:txBody>
      </p:sp>
      <p:sp>
        <p:nvSpPr>
          <p:cNvPr id="16" name="Shape 108"/>
          <p:cNvSpPr/>
          <p:nvPr/>
        </p:nvSpPr>
        <p:spPr>
          <a:xfrm>
            <a:off x="7236296" y="1772816"/>
            <a:ext cx="1389161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 lvl="0">
              <a:defRPr b="0"/>
            </a:pPr>
            <a:r>
              <a:rPr lang="en-GB" sz="2000" b="1" dirty="0" smtClean="0">
                <a:latin typeface="+mn-lt"/>
              </a:rPr>
              <a:t>Correction</a:t>
            </a:r>
            <a:endParaRPr sz="2000" b="1" dirty="0">
              <a:latin typeface="+mn-lt"/>
            </a:endParaRPr>
          </a:p>
        </p:txBody>
      </p:sp>
      <p:pic>
        <p:nvPicPr>
          <p:cNvPr id="17" name="image7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0267" y="2156037"/>
            <a:ext cx="1861125" cy="20175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9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720383" y="2172926"/>
            <a:ext cx="1882451" cy="19281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age11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826038" y="2172926"/>
            <a:ext cx="1893217" cy="179083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hape 113"/>
          <p:cNvSpPr/>
          <p:nvPr/>
        </p:nvSpPr>
        <p:spPr>
          <a:xfrm>
            <a:off x="2771800" y="3226761"/>
            <a:ext cx="424990" cy="11978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25400">
            <a:solidFill>
              <a:srgbClr val="0070C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" name="Shape 113"/>
          <p:cNvSpPr/>
          <p:nvPr/>
        </p:nvSpPr>
        <p:spPr>
          <a:xfrm>
            <a:off x="6091226" y="3281162"/>
            <a:ext cx="424990" cy="11978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25400">
            <a:solidFill>
              <a:srgbClr val="0070C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" name="Shape 125"/>
          <p:cNvSpPr/>
          <p:nvPr/>
        </p:nvSpPr>
        <p:spPr>
          <a:xfrm flipV="1">
            <a:off x="6638261" y="3068342"/>
            <a:ext cx="1168007" cy="963484"/>
          </a:xfrm>
          <a:prstGeom prst="line">
            <a:avLst/>
          </a:prstGeom>
          <a:ln w="28575">
            <a:solidFill>
              <a:srgbClr val="4A7EBB"/>
            </a:solidFill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019304" y="305964"/>
            <a:ext cx="1576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+mn-lt"/>
              </a:rPr>
              <a:t>D. </a:t>
            </a:r>
            <a:r>
              <a:rPr lang="en-GB" sz="1600" dirty="0" err="1" smtClean="0">
                <a:latin typeface="+mn-lt"/>
              </a:rPr>
              <a:t>Boutin</a:t>
            </a:r>
            <a:r>
              <a:rPr lang="en-GB" sz="1600" dirty="0" smtClean="0">
                <a:latin typeface="+mn-lt"/>
              </a:rPr>
              <a:t> </a:t>
            </a:r>
          </a:p>
          <a:p>
            <a:pPr algn="ctr"/>
            <a:r>
              <a:rPr lang="en-GB" sz="1600" dirty="0" smtClean="0">
                <a:latin typeface="+mn-lt"/>
              </a:rPr>
              <a:t>Correction arcs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214194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684213" y="1052736"/>
            <a:ext cx="7772400" cy="5544914"/>
          </a:xfrm>
        </p:spPr>
        <p:txBody>
          <a:bodyPr/>
          <a:lstStyle/>
          <a:p>
            <a:r>
              <a:rPr lang="en-GB" sz="2000" b="0" dirty="0" smtClean="0"/>
              <a:t>Techniques to identify good correction: Calculate 90% of the distribution of: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Maximum Deviation</a:t>
            </a: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Maximum Angle</a:t>
            </a: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Beta beating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Corrector Strengths</a:t>
            </a:r>
          </a:p>
          <a:p>
            <a:pPr lvl="1"/>
            <a:endParaRPr lang="en-GB" sz="2000" b="0" dirty="0" smtClean="0"/>
          </a:p>
          <a:p>
            <a:r>
              <a:rPr lang="en-GB" sz="2000" b="0" dirty="0" smtClean="0"/>
              <a:t>Consider </a:t>
            </a:r>
            <a:r>
              <a:rPr lang="en-GB" sz="2000" b="0" dirty="0" smtClean="0"/>
              <a:t>alignment and field errors:</a:t>
            </a: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quadrupole </a:t>
            </a:r>
            <a:r>
              <a:rPr lang="en-GB" sz="1600" b="0" dirty="0" smtClean="0">
                <a:solidFill>
                  <a:schemeClr val="tx1"/>
                </a:solidFill>
              </a:rPr>
              <a:t>errors in the </a:t>
            </a:r>
            <a:r>
              <a:rPr lang="en-GB" sz="1600" b="0" dirty="0" smtClean="0">
                <a:solidFill>
                  <a:schemeClr val="tx1"/>
                </a:solidFill>
              </a:rPr>
              <a:t>IT+MS+DS</a:t>
            </a: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Field </a:t>
            </a:r>
            <a:r>
              <a:rPr lang="en-GB" sz="1600" b="0" dirty="0">
                <a:solidFill>
                  <a:schemeClr val="tx1"/>
                </a:solidFill>
              </a:rPr>
              <a:t>errors in D1 and </a:t>
            </a:r>
            <a:r>
              <a:rPr lang="en-GB" sz="1600" b="0" dirty="0" smtClean="0">
                <a:solidFill>
                  <a:schemeClr val="tx1"/>
                </a:solidFill>
              </a:rPr>
              <a:t>D2</a:t>
            </a: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Tilt errors </a:t>
            </a:r>
            <a:r>
              <a:rPr lang="en-GB" sz="1600" b="0" dirty="0">
                <a:solidFill>
                  <a:schemeClr val="tx1"/>
                </a:solidFill>
              </a:rPr>
              <a:t>in D1 and D2</a:t>
            </a:r>
          </a:p>
          <a:p>
            <a:endParaRPr lang="en-GB" sz="2000" b="0" dirty="0"/>
          </a:p>
          <a:p>
            <a:r>
              <a:rPr lang="en-GB" sz="2000" b="0" dirty="0" smtClean="0"/>
              <a:t>Consider different optics</a:t>
            </a: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Beta*=110 cm</a:t>
            </a: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Beta*=30 cm</a:t>
            </a:r>
            <a:endParaRPr lang="en-GB" sz="16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b="0" dirty="0" smtClean="0"/>
          </a:p>
          <a:p>
            <a:endParaRPr lang="en-GB" sz="2000" b="0" dirty="0" smtClean="0"/>
          </a:p>
          <a:p>
            <a:pPr marL="0" indent="0">
              <a:buNone/>
            </a:pPr>
            <a:endParaRPr lang="en-GB" sz="2000" b="0" dirty="0" smtClean="0"/>
          </a:p>
          <a:p>
            <a:pPr marL="0" indent="0">
              <a:buNone/>
            </a:pPr>
            <a:endParaRPr lang="en-GB" sz="2400" b="0" dirty="0"/>
          </a:p>
          <a:p>
            <a:pPr lvl="1"/>
            <a:endParaRPr lang="en-GB" sz="1400" b="0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Studies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4554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472151"/>
            <a:ext cx="3966648" cy="2989642"/>
          </a:xfrm>
          <a:prstGeom prst="rect">
            <a:avLst/>
          </a:prstGeom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1547664" y="354918"/>
            <a:ext cx="6659485" cy="432048"/>
          </a:xfrm>
        </p:spPr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322856" y="2962659"/>
            <a:ext cx="300855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99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ight Arrow 10"/>
          <p:cNvSpPr/>
          <p:nvPr/>
        </p:nvSpPr>
        <p:spPr bwMode="auto">
          <a:xfrm rot="8646283">
            <a:off x="5989845" y="2516087"/>
            <a:ext cx="834428" cy="223146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34960" y="1124184"/>
            <a:ext cx="1741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solidFill>
                  <a:srgbClr val="0000FF"/>
                </a:solidFill>
              </a:rPr>
              <a:t>Max deviation: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10456" y="237374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latin typeface="+mn-lt"/>
              </a:rPr>
              <a:t>0.5 </a:t>
            </a:r>
            <a:r>
              <a:rPr lang="en-GB" sz="1800" dirty="0" smtClean="0">
                <a:latin typeface="+mn-lt"/>
              </a:rPr>
              <a:t>mm</a:t>
            </a:r>
            <a:endParaRPr lang="en-GB" sz="18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954" y="4653136"/>
            <a:ext cx="8784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+mn-lt"/>
              </a:rPr>
              <a:t>(Almost all) results for the maximum deviation (including sigma </a:t>
            </a:r>
            <a:r>
              <a:rPr lang="en-GB" sz="1800" dirty="0" err="1" smtClean="0">
                <a:latin typeface="+mn-lt"/>
              </a:rPr>
              <a:t>errorbars</a:t>
            </a:r>
            <a:r>
              <a:rPr lang="en-GB" sz="1800" dirty="0" smtClean="0">
                <a:latin typeface="+mn-lt"/>
              </a:rPr>
              <a:t>) are below 0.5 mm including more challenging cases: Quad and dipole errors with </a:t>
            </a:r>
            <a:r>
              <a:rPr lang="el-GR" sz="1800" dirty="0" smtClean="0">
                <a:latin typeface="+mn-lt"/>
              </a:rPr>
              <a:t>β</a:t>
            </a:r>
            <a:r>
              <a:rPr lang="en-GB" sz="1800" dirty="0" smtClean="0">
                <a:latin typeface="+mn-lt"/>
              </a:rPr>
              <a:t>*=0.3 m.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+mn-lt"/>
              </a:rPr>
              <a:t>Results look better by using also the MS correctors. I tried also using new correctors in the dipoles but results were really similar</a:t>
            </a:r>
            <a:r>
              <a:rPr lang="en-GB" sz="1800" dirty="0" smtClean="0">
                <a:latin typeface="+mn-lt"/>
              </a:rPr>
              <a:t>.</a:t>
            </a:r>
            <a:endParaRPr lang="en-GB" sz="1800" dirty="0" smtClean="0">
              <a:latin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0640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Lattice, </a:t>
            </a:r>
            <a:r>
              <a:rPr lang="en-GB" dirty="0"/>
              <a:t>N</a:t>
            </a:r>
            <a:r>
              <a:rPr lang="en-GB" dirty="0" smtClean="0"/>
              <a:t>ew script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110" y="1484784"/>
            <a:ext cx="3258889" cy="213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23528" y="1268760"/>
            <a:ext cx="85689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New lattice released by A. Chance with skew quads</a:t>
            </a:r>
          </a:p>
          <a:p>
            <a:r>
              <a:rPr lang="en-GB" sz="2000" dirty="0" smtClean="0">
                <a:latin typeface="+mn-lt"/>
              </a:rPr>
              <a:t>New </a:t>
            </a:r>
            <a:r>
              <a:rPr lang="en-GB" sz="2000" dirty="0" smtClean="0">
                <a:latin typeface="+mn-lt"/>
              </a:rPr>
              <a:t>script: </a:t>
            </a:r>
            <a:r>
              <a:rPr lang="en-GB" sz="2000" dirty="0" err="1" smtClean="0">
                <a:latin typeface="+mn-lt"/>
              </a:rPr>
              <a:t>make_corr_seq.madx</a:t>
            </a:r>
            <a:endParaRPr lang="en-GB" sz="2000" dirty="0" smtClean="0">
              <a:latin typeface="+mn-lt"/>
            </a:endParaRPr>
          </a:p>
          <a:p>
            <a:r>
              <a:rPr lang="en-GB" sz="2000" dirty="0" smtClean="0">
                <a:latin typeface="+mn-lt"/>
              </a:rPr>
              <a:t>That creates this task: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n-lt"/>
              </a:rPr>
              <a:t>Add lengths to correctors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n-lt"/>
              </a:rPr>
              <a:t>New correctors in 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n-lt"/>
              </a:rPr>
              <a:t>Add BPMs in 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n-lt"/>
              </a:rPr>
              <a:t>Groups correctors and monitor  in </a:t>
            </a:r>
            <a:r>
              <a:rPr lang="en-GB" sz="2000" dirty="0" smtClean="0">
                <a:latin typeface="+mn-lt"/>
              </a:rPr>
              <a:t>families </a:t>
            </a:r>
          </a:p>
          <a:p>
            <a:r>
              <a:rPr lang="en-GB" sz="1600" dirty="0" smtClean="0">
                <a:latin typeface="+mn-lt"/>
              </a:rPr>
              <a:t>(helpful to turn on/off families in correction procedure)</a:t>
            </a:r>
            <a:endParaRPr lang="en-GB" sz="1600" dirty="0" smtClean="0">
              <a:latin typeface="+mn-lt"/>
            </a:endParaRPr>
          </a:p>
          <a:p>
            <a:endParaRPr lang="en-GB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latin typeface="+mn-lt"/>
            </a:endParaRPr>
          </a:p>
          <a:p>
            <a:r>
              <a:rPr lang="en-GB" sz="2000" dirty="0" smtClean="0">
                <a:latin typeface="+mn-lt"/>
              </a:rPr>
              <a:t>This allows me to: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+mn-lt"/>
              </a:rPr>
              <a:t>Adapt it easily to new versions of lattice.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+mn-lt"/>
              </a:rPr>
              <a:t>Track more easily effect of different parameters (length of correctors for example</a:t>
            </a:r>
            <a:r>
              <a:rPr lang="en-GB" sz="2000" dirty="0" smtClean="0">
                <a:latin typeface="+mn-lt"/>
              </a:rPr>
              <a:t>).</a:t>
            </a:r>
          </a:p>
          <a:p>
            <a:endParaRPr lang="en-GB" sz="2000" dirty="0">
              <a:latin typeface="+mn-lt"/>
            </a:endParaRPr>
          </a:p>
          <a:p>
            <a:r>
              <a:rPr lang="en-GB" sz="2000" dirty="0" smtClean="0">
                <a:latin typeface="+mn-lt"/>
              </a:rPr>
              <a:t>Skew quad MCQSX.3  is very close to correctors when adding length, problem with moving them furthe</a:t>
            </a:r>
            <a:r>
              <a:rPr lang="en-GB" sz="2000" dirty="0" smtClean="0">
                <a:latin typeface="+mn-lt"/>
              </a:rPr>
              <a:t>r away?</a:t>
            </a:r>
            <a:endParaRPr lang="en-GB" dirty="0" smtClean="0">
              <a:latin typeface="Calibri" panose="020F050202020403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4427984" y="1899020"/>
            <a:ext cx="1092173" cy="12986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4363619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0" y="3148438"/>
            <a:ext cx="3012472" cy="221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261481" y="3211677"/>
            <a:ext cx="2820122" cy="217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162" y="3224407"/>
            <a:ext cx="2638317" cy="205488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08025" y="2780928"/>
            <a:ext cx="902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n-lt"/>
              </a:rPr>
              <a:t>L=0 m</a:t>
            </a:r>
            <a:endParaRPr lang="en-GB" sz="20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75477" y="2819665"/>
            <a:ext cx="1116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n-lt"/>
              </a:rPr>
              <a:t>L=0.3 m</a:t>
            </a:r>
            <a:endParaRPr lang="en-GB" sz="2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7520" y="2827763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n-lt"/>
              </a:rPr>
              <a:t>L=0.647 </a:t>
            </a:r>
            <a:r>
              <a:rPr lang="en-GB" sz="2000" dirty="0" smtClean="0">
                <a:latin typeface="+mn-lt"/>
              </a:rPr>
              <a:t>m</a:t>
            </a:r>
            <a:endParaRPr lang="en-GB" sz="20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9121" y="1268760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n-lt"/>
              </a:rPr>
              <a:t>Results were higher than previous lattice. Track the issue.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n-lt"/>
              </a:rPr>
              <a:t>Issue has to do with the length of the correctors in the IT. Bigger length -&gt; worst correction. Trying to understand the issue.</a:t>
            </a:r>
            <a:endParaRPr lang="en-GB" sz="20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9121" y="5310122"/>
            <a:ext cx="20249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+mn-lt"/>
              </a:rPr>
              <a:t>Quad errors 0.5 mm</a:t>
            </a:r>
          </a:p>
          <a:p>
            <a:pPr algn="ctr"/>
            <a:r>
              <a:rPr lang="el-GR" sz="1600" dirty="0" smtClean="0">
                <a:latin typeface="+mn-lt"/>
              </a:rPr>
              <a:t>β</a:t>
            </a:r>
            <a:r>
              <a:rPr lang="en-GB" sz="1600" dirty="0" smtClean="0">
                <a:latin typeface="+mn-lt"/>
              </a:rPr>
              <a:t>*=30 cm</a:t>
            </a:r>
          </a:p>
          <a:p>
            <a:pPr algn="ctr"/>
            <a:r>
              <a:rPr lang="en-GB" sz="1600" dirty="0" smtClean="0">
                <a:latin typeface="+mn-lt"/>
              </a:rPr>
              <a:t>100 </a:t>
            </a:r>
            <a:r>
              <a:rPr lang="en-GB" sz="1600" dirty="0" smtClean="0">
                <a:latin typeface="+mn-lt"/>
              </a:rPr>
              <a:t>seeds </a:t>
            </a:r>
          </a:p>
          <a:p>
            <a:pPr algn="ctr"/>
            <a:r>
              <a:rPr lang="en-GB" sz="1600" dirty="0" smtClean="0">
                <a:latin typeface="+mn-lt"/>
              </a:rPr>
              <a:t>90 % of </a:t>
            </a:r>
            <a:r>
              <a:rPr lang="en-GB" sz="1600" dirty="0" err="1" smtClean="0">
                <a:latin typeface="+mn-lt"/>
              </a:rPr>
              <a:t>x_max</a:t>
            </a:r>
            <a:endParaRPr lang="en-GB" sz="1600" dirty="0" smtClean="0">
              <a:latin typeface="+mn-lt"/>
            </a:endParaRPr>
          </a:p>
          <a:p>
            <a:pPr algn="ctr"/>
            <a:r>
              <a:rPr lang="en-GB" sz="1600" dirty="0" smtClean="0">
                <a:latin typeface="+mn-lt"/>
              </a:rPr>
              <a:t>&lt; 0.5 mm</a:t>
            </a:r>
            <a:endParaRPr lang="en-GB" sz="16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1985" y="5279290"/>
            <a:ext cx="20345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+mn-lt"/>
              </a:rPr>
              <a:t>Quad errors 0.5 mm</a:t>
            </a:r>
          </a:p>
          <a:p>
            <a:pPr algn="ctr"/>
            <a:r>
              <a:rPr lang="el-GR" sz="1600" dirty="0">
                <a:latin typeface="+mn-lt"/>
              </a:rPr>
              <a:t>β</a:t>
            </a:r>
            <a:r>
              <a:rPr lang="en-GB" sz="1600" dirty="0">
                <a:latin typeface="+mn-lt"/>
              </a:rPr>
              <a:t>*=30 </a:t>
            </a:r>
            <a:r>
              <a:rPr lang="en-GB" sz="1600" dirty="0" smtClean="0">
                <a:latin typeface="+mn-lt"/>
              </a:rPr>
              <a:t>cm</a:t>
            </a:r>
            <a:endParaRPr lang="en-GB" sz="1600" dirty="0" smtClean="0">
              <a:latin typeface="+mn-lt"/>
            </a:endParaRPr>
          </a:p>
          <a:p>
            <a:pPr algn="ctr"/>
            <a:r>
              <a:rPr lang="en-GB" sz="1600" dirty="0" smtClean="0">
                <a:latin typeface="+mn-lt"/>
              </a:rPr>
              <a:t>100 </a:t>
            </a:r>
            <a:r>
              <a:rPr lang="en-GB" sz="1600" dirty="0" smtClean="0">
                <a:latin typeface="+mn-lt"/>
              </a:rPr>
              <a:t>seeds </a:t>
            </a:r>
          </a:p>
          <a:p>
            <a:pPr algn="ctr"/>
            <a:r>
              <a:rPr lang="en-GB" sz="1600" dirty="0" smtClean="0">
                <a:latin typeface="+mn-lt"/>
              </a:rPr>
              <a:t>90 % of </a:t>
            </a:r>
            <a:r>
              <a:rPr lang="en-GB" sz="1600" dirty="0" err="1" smtClean="0">
                <a:latin typeface="+mn-lt"/>
              </a:rPr>
              <a:t>x_max</a:t>
            </a:r>
            <a:endParaRPr lang="en-GB" sz="1600" dirty="0" smtClean="0">
              <a:latin typeface="+mn-lt"/>
            </a:endParaRPr>
          </a:p>
          <a:p>
            <a:pPr algn="ctr"/>
            <a:r>
              <a:rPr lang="en-GB" sz="1600" dirty="0" smtClean="0">
                <a:latin typeface="+mn-lt"/>
              </a:rPr>
              <a:t>1.3 mm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136741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0" dirty="0" smtClean="0"/>
              <a:t>Study issue with bigger max x deviation and length of the correctors.</a:t>
            </a:r>
            <a:endParaRPr lang="en-GB" sz="2000" b="0" dirty="0" smtClean="0"/>
          </a:p>
          <a:p>
            <a:pPr marL="0" indent="0">
              <a:buNone/>
            </a:pPr>
            <a:endParaRPr lang="en-GB" sz="2000" b="0" dirty="0" smtClean="0"/>
          </a:p>
          <a:p>
            <a:r>
              <a:rPr lang="en-GB" sz="2000" b="0" dirty="0" smtClean="0"/>
              <a:t>Communication with D. </a:t>
            </a:r>
            <a:r>
              <a:rPr lang="en-GB" sz="2000" b="0" dirty="0" err="1" smtClean="0"/>
              <a:t>Boutin</a:t>
            </a:r>
            <a:r>
              <a:rPr lang="en-GB" sz="2000" b="0" dirty="0"/>
              <a:t> </a:t>
            </a:r>
            <a:r>
              <a:rPr lang="en-GB" sz="2000" b="0" dirty="0" smtClean="0"/>
              <a:t>to get together work in arcs and IR. His strengths </a:t>
            </a:r>
            <a:r>
              <a:rPr lang="en-GB" sz="2000" b="0" dirty="0" smtClean="0"/>
              <a:t>of the correctors in the IR is bigger. We are studying where the discrepancy is. </a:t>
            </a:r>
            <a:endParaRPr lang="en-GB" sz="2000" b="0" dirty="0" smtClean="0"/>
          </a:p>
          <a:p>
            <a:pPr marL="0" indent="0">
              <a:buNone/>
            </a:pPr>
            <a:endParaRPr lang="en-GB" sz="2000" b="0" dirty="0" smtClean="0"/>
          </a:p>
          <a:p>
            <a:r>
              <a:rPr lang="en-GB" sz="2000" b="0" dirty="0" smtClean="0"/>
              <a:t>Obtain optimal length of the correctors that will be achievable in terms of strength and space while providing a good orbit correction. </a:t>
            </a:r>
            <a:endParaRPr lang="en-GB" sz="2000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to do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043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561</Words>
  <Application>Microsoft Office PowerPoint</Application>
  <PresentationFormat>On-screen Show (4:3)</PresentationFormat>
  <Paragraphs>113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5_JAI</vt:lpstr>
      <vt:lpstr>7_JAI</vt:lpstr>
      <vt:lpstr>3_JAI</vt:lpstr>
      <vt:lpstr>10_JAI</vt:lpstr>
      <vt:lpstr>Custom Design</vt:lpstr>
      <vt:lpstr>12_JAI</vt:lpstr>
      <vt:lpstr>14_JAI</vt:lpstr>
      <vt:lpstr>9_Orbit</vt:lpstr>
      <vt:lpstr>20_JAI</vt:lpstr>
      <vt:lpstr>1_JAI</vt:lpstr>
      <vt:lpstr>Updates on orbit correction</vt:lpstr>
      <vt:lpstr>Correction Scheme Studies</vt:lpstr>
      <vt:lpstr>Obtaining 90-percentile</vt:lpstr>
      <vt:lpstr>Previous Studies</vt:lpstr>
      <vt:lpstr>Results</vt:lpstr>
      <vt:lpstr>New Lattice, New script</vt:lpstr>
      <vt:lpstr>PowerPoint Presentation</vt:lpstr>
      <vt:lpstr>Work to 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2016-10-11T11:50:09Z</dcterms:modified>
</cp:coreProperties>
</file>