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792" r:id="rId2"/>
    <p:sldMasterId id="2147483806" r:id="rId3"/>
  </p:sldMasterIdLst>
  <p:notesMasterIdLst>
    <p:notesMasterId r:id="rId35"/>
  </p:notesMasterIdLst>
  <p:sldIdLst>
    <p:sldId id="326" r:id="rId4"/>
    <p:sldId id="401" r:id="rId5"/>
    <p:sldId id="407" r:id="rId6"/>
    <p:sldId id="400" r:id="rId7"/>
    <p:sldId id="404" r:id="rId8"/>
    <p:sldId id="392" r:id="rId9"/>
    <p:sldId id="406" r:id="rId10"/>
    <p:sldId id="384" r:id="rId11"/>
    <p:sldId id="415" r:id="rId12"/>
    <p:sldId id="403" r:id="rId13"/>
    <p:sldId id="409" r:id="rId14"/>
    <p:sldId id="410" r:id="rId15"/>
    <p:sldId id="408" r:id="rId16"/>
    <p:sldId id="411" r:id="rId17"/>
    <p:sldId id="393" r:id="rId18"/>
    <p:sldId id="412" r:id="rId19"/>
    <p:sldId id="402" r:id="rId20"/>
    <p:sldId id="360" r:id="rId21"/>
    <p:sldId id="391" r:id="rId22"/>
    <p:sldId id="332" r:id="rId23"/>
    <p:sldId id="414" r:id="rId24"/>
    <p:sldId id="385" r:id="rId25"/>
    <p:sldId id="349" r:id="rId26"/>
    <p:sldId id="387" r:id="rId27"/>
    <p:sldId id="389" r:id="rId28"/>
    <p:sldId id="394" r:id="rId29"/>
    <p:sldId id="367" r:id="rId30"/>
    <p:sldId id="373" r:id="rId31"/>
    <p:sldId id="354" r:id="rId32"/>
    <p:sldId id="377" r:id="rId33"/>
    <p:sldId id="352" r:id="rId3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D5F8343-0927-EA41-A7E3-77D80E6EDD06}">
          <p14:sldIdLst>
            <p14:sldId id="326"/>
            <p14:sldId id="401"/>
            <p14:sldId id="407"/>
            <p14:sldId id="400"/>
            <p14:sldId id="404"/>
            <p14:sldId id="392"/>
            <p14:sldId id="406"/>
            <p14:sldId id="384"/>
            <p14:sldId id="415"/>
            <p14:sldId id="403"/>
            <p14:sldId id="409"/>
            <p14:sldId id="410"/>
            <p14:sldId id="408"/>
            <p14:sldId id="411"/>
            <p14:sldId id="393"/>
            <p14:sldId id="412"/>
            <p14:sldId id="402"/>
            <p14:sldId id="360"/>
            <p14:sldId id="391"/>
            <p14:sldId id="332"/>
            <p14:sldId id="414"/>
            <p14:sldId id="385"/>
            <p14:sldId id="349"/>
            <p14:sldId id="387"/>
            <p14:sldId id="389"/>
            <p14:sldId id="394"/>
            <p14:sldId id="367"/>
            <p14:sldId id="373"/>
            <p14:sldId id="354"/>
            <p14:sldId id="377"/>
            <p14:sldId id="35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6600"/>
    <a:srgbClr val="FF7C80"/>
    <a:srgbClr val="FF5050"/>
    <a:srgbClr val="30A8E4"/>
    <a:srgbClr val="1FBCE1"/>
    <a:srgbClr val="4A6891"/>
    <a:srgbClr val="1D47B6"/>
    <a:srgbClr val="3747B6"/>
    <a:srgbClr val="6695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049" autoAdjust="0"/>
  </p:normalViewPr>
  <p:slideViewPr>
    <p:cSldViewPr snapToGrid="0" snapToObjects="1">
      <p:cViewPr varScale="1">
        <p:scale>
          <a:sx n="155" d="100"/>
          <a:sy n="155" d="100"/>
        </p:scale>
        <p:origin x="156" y="36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5728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0E469-A519-B046-AD12-B8B5B56EE2C8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26CCE-8486-4746-BA67-A80CED8EB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346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895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26CCE-8486-4746-BA67-A80CED8EB4C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26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26CCE-8486-4746-BA67-A80CED8EB4C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630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1.bin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9"/>
            <a:ext cx="252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649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80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3" y="3826475"/>
            <a:ext cx="4041775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45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3" y="952345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892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35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7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430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18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027475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0083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23478"/>
            <a:ext cx="8784976" cy="705332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GB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251520" y="994206"/>
            <a:ext cx="8640960" cy="3665776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64843" y="4831978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56E76E7-A1B2-4249-AC69-7F1B822E4B26}" type="slidenum">
              <a:rPr lang="en-GB" sz="1200" smtClean="0">
                <a:solidFill>
                  <a:prstClr val="white"/>
                </a:solidFill>
              </a:rPr>
              <a:pPr algn="r"/>
              <a:t>‹#›</a:t>
            </a:fld>
            <a:endParaRPr lang="en-GB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404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ITon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2"/>
            <a:ext cx="8001000" cy="636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14"/>
          <p:cNvGraphicFramePr>
            <a:graphicFrameLocks noChangeAspect="1"/>
          </p:cNvGraphicFramePr>
          <p:nvPr/>
        </p:nvGraphicFramePr>
        <p:xfrm>
          <a:off x="4" y="12"/>
          <a:ext cx="1196975" cy="636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1" name="Image" r:id="rId4" imgW="2006349" imgH="1422222" progId="">
                  <p:embed/>
                </p:oleObj>
              </mc:Choice>
              <mc:Fallback>
                <p:oleObj name="Image" r:id="rId4" imgW="2006349" imgH="142222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" y="12"/>
                        <a:ext cx="1196975" cy="6369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2438400" y="4914900"/>
            <a:ext cx="6477000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414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31"/>
            <a:ext cx="7772400" cy="1102519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1230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027475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174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26750"/>
            <a:ext cx="2520000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4968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2" y="2249959"/>
            <a:ext cx="834009" cy="825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8915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158702"/>
            <a:ext cx="913638" cy="114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2407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57201" y="994206"/>
            <a:ext cx="8226854" cy="3500566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0132575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886865"/>
            <a:ext cx="8265984" cy="1369772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997402"/>
            <a:ext cx="6629400" cy="800016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7132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39447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39447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779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7" y="3826475"/>
            <a:ext cx="4041775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952334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366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7470648" cy="85725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569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67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7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050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158709"/>
            <a:ext cx="1221946" cy="1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196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8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Drag picture to placeholder or click </a:t>
            </a:r>
            <a:r>
              <a:rPr kumimoji="0" lang="fr-FR" dirty="0" err="1" smtClean="0"/>
              <a:t>icon</a:t>
            </a:r>
            <a:r>
              <a:rPr kumimoji="0" lang="fr-FR" dirty="0" smtClean="0"/>
              <a:t> to </a:t>
            </a:r>
            <a:r>
              <a:rPr kumimoji="0" lang="fr-FR" dirty="0" err="1" smtClean="0"/>
              <a:t>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824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722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4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953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2027464"/>
            <a:ext cx="884555" cy="110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16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126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183333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2893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6870" y="1833613"/>
            <a:ext cx="8618899" cy="705332"/>
          </a:xfrm>
        </p:spPr>
        <p:txBody>
          <a:bodyPr/>
          <a:lstStyle>
            <a:lvl1pPr algn="l">
              <a:defRPr b="1"/>
            </a:lvl1pPr>
          </a:lstStyle>
          <a:p>
            <a:r>
              <a:rPr kumimoji="0" lang="pl-PL" smtClean="0"/>
              <a:t>Click to edit Master title style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938257" y="4761087"/>
            <a:ext cx="491603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16870" y="2543348"/>
            <a:ext cx="6283106" cy="743065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buNone/>
              <a:defRPr sz="2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2987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3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2418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0" y="4761087"/>
            <a:ext cx="491603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879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Outline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2964" y="1174672"/>
            <a:ext cx="6138251" cy="253272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2" descr="C:\Users\sskorupi\AppData\Local\Microsoft\Windows\Temporary Internet Files\Content.IE5\Z4ITRD5P\MP900438680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92566" y="1177688"/>
            <a:ext cx="2578721" cy="1719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379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62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55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32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62974" y="107224"/>
            <a:ext cx="8827129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</a:t>
            </a:r>
            <a:r>
              <a:rPr kumimoji="0" lang="en-US" noProof="0" dirty="0" err="1" smtClean="0"/>
              <a:t>modifiez</a:t>
            </a:r>
            <a:r>
              <a:rPr kumimoji="0" lang="fr-CH" dirty="0" smtClean="0"/>
              <a:t>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62974" y="882713"/>
            <a:ext cx="8827129" cy="366665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9"/>
            <a:ext cx="9144000" cy="5304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43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4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7624" y="4618229"/>
            <a:ext cx="6832727" cy="528447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994206"/>
            <a:ext cx="8226854" cy="35005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4618249"/>
            <a:ext cx="6832727" cy="52844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25726" y="4767264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 defTabSz="685800"/>
            <a:fld id="{D2F89FEF-6A44-9B41-A33D-7815FD06DC43}" type="slidenum">
              <a:rPr lang="en-US" smtClean="0">
                <a:solidFill>
                  <a:prstClr val="white"/>
                </a:solidFill>
              </a:rPr>
              <a:pPr defTabSz="685800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83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  <p:sldLayoutId id="2147483820" r:id="rId14"/>
    <p:sldLayoutId id="2147483821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4" indent="-457189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2" indent="-342892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2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6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6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Relationship Id="rId9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hue-analytix.cern.ch/" TargetMode="External"/><Relationship Id="rId2" Type="http://schemas.openxmlformats.org/officeDocument/2006/relationships/hyperlink" Target="https://hue-hadalytic.cern.ch/" TargetMode="Externa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9.tif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cerndb/Hadoop-Profiler" TargetMode="Externa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7901" y="1314451"/>
            <a:ext cx="862478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b="1" dirty="0" smtClean="0">
                <a:solidFill>
                  <a:srgbClr val="0055A0"/>
                </a:solidFill>
                <a:latin typeface="Calibri" panose="020F0502020204030204" pitchFamily="34" charset="0"/>
              </a:rPr>
              <a:t>Data Analytics </a:t>
            </a:r>
            <a:r>
              <a:rPr lang="en-GB" sz="2700" b="1" dirty="0">
                <a:solidFill>
                  <a:srgbClr val="0055A0"/>
                </a:solidFill>
                <a:latin typeface="Calibri" panose="020F0502020204030204" pitchFamily="34" charset="0"/>
              </a:rPr>
              <a:t>and CERN IT Hadoop Service</a:t>
            </a:r>
            <a:endParaRPr lang="en-GB" sz="2700" b="1" dirty="0" smtClean="0">
              <a:solidFill>
                <a:srgbClr val="0055A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899" y="1822282"/>
            <a:ext cx="60064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rgbClr val="0055A0"/>
                </a:solidFill>
                <a:latin typeface="Calibri" panose="020F0502020204030204" pitchFamily="34" charset="0"/>
              </a:rPr>
              <a:t>CERN </a:t>
            </a:r>
            <a:r>
              <a:rPr lang="en-US" sz="2100" dirty="0" err="1">
                <a:solidFill>
                  <a:srgbClr val="0055A0"/>
                </a:solidFill>
                <a:latin typeface="Calibri" panose="020F0502020204030204" pitchFamily="34" charset="0"/>
              </a:rPr>
              <a:t>openlab</a:t>
            </a:r>
            <a:r>
              <a:rPr lang="en-US" sz="2100" dirty="0">
                <a:solidFill>
                  <a:srgbClr val="0055A0"/>
                </a:solidFill>
                <a:latin typeface="Calibri" panose="020F0502020204030204" pitchFamily="34" charset="0"/>
              </a:rPr>
              <a:t> Technical </a:t>
            </a:r>
            <a:r>
              <a:rPr lang="en-US" sz="21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Workshop, December 2016</a:t>
            </a:r>
            <a:endParaRPr lang="en-US" sz="2100" dirty="0">
              <a:solidFill>
                <a:srgbClr val="0055A0"/>
              </a:solidFill>
              <a:latin typeface="Calibri" panose="020F0502020204030204" pitchFamily="34" charset="0"/>
            </a:endParaRPr>
          </a:p>
          <a:p>
            <a:r>
              <a:rPr lang="en-US" sz="21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Luca </a:t>
            </a:r>
            <a:r>
              <a:rPr lang="en-US" sz="2100" dirty="0" err="1" smtClean="0">
                <a:solidFill>
                  <a:srgbClr val="0055A0"/>
                </a:solidFill>
                <a:latin typeface="Calibri" panose="020F0502020204030204" pitchFamily="34" charset="0"/>
              </a:rPr>
              <a:t>Canali</a:t>
            </a:r>
            <a:r>
              <a:rPr lang="en-US" sz="21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, IT-DB</a:t>
            </a:r>
            <a:endParaRPr lang="en-US" sz="2100" dirty="0">
              <a:solidFill>
                <a:srgbClr val="0055A0"/>
              </a:solidFill>
              <a:latin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89FEF-6A44-9B41-A33D-7815FD06DC43}" type="slidenum">
              <a:rPr lang="en-US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1</a:t>
            </a:fld>
            <a:endParaRPr lang="en-US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13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28625" y="14288"/>
            <a:ext cx="8226854" cy="618847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Calibri" panose="020F0502020204030204" pitchFamily="34" charset="0"/>
              </a:rPr>
              <a:t>Some Important Challenges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298664" y="1047062"/>
            <a:ext cx="8486776" cy="369357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3600" dirty="0" smtClean="0">
                <a:latin typeface="Calibri" panose="020F0502020204030204" pitchFamily="34" charset="0"/>
              </a:rPr>
              <a:t>Infrastructure</a:t>
            </a:r>
          </a:p>
          <a:p>
            <a:pPr defTabSz="914400"/>
            <a:r>
              <a:rPr lang="en-US" sz="3600" dirty="0" smtClean="0">
                <a:latin typeface="Calibri" panose="020F0502020204030204" pitchFamily="34" charset="0"/>
              </a:rPr>
              <a:t>Components</a:t>
            </a:r>
          </a:p>
          <a:p>
            <a:pPr defTabSz="914400"/>
            <a:r>
              <a:rPr lang="en-US" sz="3600" dirty="0" smtClean="0">
                <a:latin typeface="Calibri" panose="020F0502020204030204" pitchFamily="34" charset="0"/>
              </a:rPr>
              <a:t>Evolution</a:t>
            </a:r>
          </a:p>
          <a:p>
            <a:pPr defTabSz="914400"/>
            <a:r>
              <a:rPr lang="en-US" sz="3600" dirty="0">
                <a:latin typeface="Calibri" panose="020F0502020204030204" pitchFamily="34" charset="0"/>
              </a:rPr>
              <a:t>Running Services</a:t>
            </a:r>
          </a:p>
          <a:p>
            <a:pPr defTabSz="914400"/>
            <a:r>
              <a:rPr lang="en-US" sz="3600" dirty="0" smtClean="0">
                <a:latin typeface="Calibri" panose="020F0502020204030204" pitchFamily="34" charset="0"/>
              </a:rPr>
              <a:t>Knowledge sharing and technology adoption</a:t>
            </a:r>
          </a:p>
          <a:p>
            <a:pPr defTabSz="914400"/>
            <a:endParaRPr lang="en-US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10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28625" y="14288"/>
            <a:ext cx="8226854" cy="618847"/>
          </a:xfrm>
        </p:spPr>
        <p:txBody>
          <a:bodyPr>
            <a:normAutofit fontScale="90000"/>
          </a:bodyPr>
          <a:lstStyle/>
          <a:p>
            <a:r>
              <a:rPr lang="en-GB" sz="4000" dirty="0" smtClean="0">
                <a:latin typeface="Calibri" panose="020F0502020204030204" pitchFamily="34" charset="0"/>
              </a:rPr>
              <a:t>Infrastructure and configuration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298664" y="1047062"/>
            <a:ext cx="8486776" cy="369357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3600" dirty="0" smtClean="0">
                <a:latin typeface="Calibri" panose="020F0502020204030204" pitchFamily="34" charset="0"/>
              </a:rPr>
              <a:t>What HW to use, how to configure it?</a:t>
            </a:r>
          </a:p>
          <a:p>
            <a:pPr lvl="1" defTabSz="914400"/>
            <a:r>
              <a:rPr lang="en-US" sz="3200" dirty="0">
                <a:latin typeface="Calibri" panose="020F0502020204030204" pitchFamily="34" charset="0"/>
              </a:rPr>
              <a:t>We are starting small (~ 1000 cores, </a:t>
            </a:r>
            <a:r>
              <a:rPr lang="en-US" sz="3200" dirty="0" smtClean="0">
                <a:latin typeface="Calibri" panose="020F0502020204030204" pitchFamily="34" charset="0"/>
              </a:rPr>
              <a:t>3TB RAM, 6 PB disk)</a:t>
            </a:r>
            <a:endParaRPr lang="en-US" sz="3200" dirty="0">
              <a:latin typeface="Calibri" panose="020F0502020204030204" pitchFamily="34" charset="0"/>
            </a:endParaRPr>
          </a:p>
          <a:p>
            <a:pPr lvl="1" defTabSz="914400"/>
            <a:r>
              <a:rPr lang="en-US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Commodity</a:t>
            </a:r>
            <a:r>
              <a:rPr lang="en-US" sz="3200" dirty="0" smtClean="0">
                <a:latin typeface="Calibri" panose="020F0502020204030204" pitchFamily="34" charset="0"/>
              </a:rPr>
              <a:t> HW (standard components at CERN datacenter)</a:t>
            </a:r>
          </a:p>
          <a:p>
            <a:pPr defTabSz="914400"/>
            <a:r>
              <a:rPr lang="en-US" sz="3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Cloud</a:t>
            </a:r>
          </a:p>
          <a:p>
            <a:pPr lvl="1" defTabSz="914400"/>
            <a:r>
              <a:rPr lang="en-US" sz="3200" dirty="0" smtClean="0">
                <a:latin typeface="Calibri" panose="020F0502020204030204" pitchFamily="34" charset="0"/>
              </a:rPr>
              <a:t>Pilot in the pipeline using private cloud at CERN</a:t>
            </a:r>
          </a:p>
          <a:p>
            <a:pPr lvl="2" defTabSz="914400"/>
            <a:r>
              <a:rPr lang="en-US" sz="3000" dirty="0" smtClean="0">
                <a:latin typeface="Calibri" panose="020F0502020204030204" pitchFamily="34" charset="0"/>
              </a:rPr>
              <a:t>collaboration with OpenStack team </a:t>
            </a:r>
          </a:p>
          <a:p>
            <a:pPr lvl="1" defTabSz="914400"/>
            <a:r>
              <a:rPr lang="en-US" sz="3200" dirty="0" smtClean="0">
                <a:latin typeface="Calibri" panose="020F0502020204030204" pitchFamily="34" charset="0"/>
              </a:rPr>
              <a:t>Future: test public cloud?</a:t>
            </a:r>
          </a:p>
        </p:txBody>
      </p:sp>
    </p:spTree>
    <p:extLst>
      <p:ext uri="{BB962C8B-B14F-4D97-AF65-F5344CB8AC3E}">
        <p14:creationId xmlns:p14="http://schemas.microsoft.com/office/powerpoint/2010/main" val="242190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28625" y="14288"/>
            <a:ext cx="8226854" cy="618847"/>
          </a:xfrm>
        </p:spPr>
        <p:txBody>
          <a:bodyPr>
            <a:normAutofit fontScale="90000"/>
          </a:bodyPr>
          <a:lstStyle/>
          <a:p>
            <a:r>
              <a:rPr lang="en-GB" sz="4000" dirty="0" smtClean="0">
                <a:latin typeface="Calibri" panose="020F0502020204030204" pitchFamily="34" charset="0"/>
              </a:rPr>
              <a:t>Components, Engines and File Formats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298664" y="1047062"/>
            <a:ext cx="8486776" cy="369357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3600" dirty="0" smtClean="0">
                <a:latin typeface="Calibri" panose="020F0502020204030204" pitchFamily="34" charset="0"/>
              </a:rPr>
              <a:t>State of the art </a:t>
            </a:r>
            <a:r>
              <a:rPr lang="en-US" sz="3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evolves quickly</a:t>
            </a:r>
          </a:p>
          <a:p>
            <a:pPr lvl="1" defTabSz="914400"/>
            <a:r>
              <a:rPr lang="en-US" sz="3200" dirty="0">
                <a:latin typeface="Calibri" panose="020F0502020204030204" pitchFamily="34" charset="0"/>
              </a:rPr>
              <a:t>Challenge: </a:t>
            </a:r>
            <a:r>
              <a:rPr lang="en-US" sz="3200" dirty="0" smtClean="0">
                <a:latin typeface="Calibri" panose="020F0502020204030204" pitchFamily="34" charset="0"/>
              </a:rPr>
              <a:t>reviewing application and architecture choices on short cycles (~2 years?)</a:t>
            </a:r>
          </a:p>
          <a:p>
            <a:pPr lvl="1" defTabSz="914400"/>
            <a:r>
              <a:rPr lang="en-US" sz="3200" dirty="0" smtClean="0">
                <a:latin typeface="Calibri" panose="020F0502020204030204" pitchFamily="34" charset="0"/>
              </a:rPr>
              <a:t>Need to minimize </a:t>
            </a:r>
            <a:r>
              <a:rPr lang="en-US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technical debt</a:t>
            </a:r>
            <a:endParaRPr lang="en-US" sz="32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defTabSz="914400"/>
            <a:r>
              <a:rPr lang="en-US" sz="3600" dirty="0" smtClean="0">
                <a:latin typeface="Calibri" panose="020F0502020204030204" pitchFamily="34" charset="0"/>
              </a:rPr>
              <a:t>Examples:</a:t>
            </a:r>
          </a:p>
          <a:p>
            <a:pPr lvl="1" defTabSz="914400"/>
            <a:r>
              <a:rPr lang="en-US" sz="3200" dirty="0" smtClean="0">
                <a:latin typeface="Calibri" panose="020F0502020204030204" pitchFamily="34" charset="0"/>
              </a:rPr>
              <a:t>Yesterday: it was all about map reduce</a:t>
            </a:r>
          </a:p>
          <a:p>
            <a:pPr lvl="1" defTabSz="914400"/>
            <a:r>
              <a:rPr lang="en-US" sz="3200" dirty="0" smtClean="0">
                <a:latin typeface="Calibri" panose="020F0502020204030204" pitchFamily="34" charset="0"/>
              </a:rPr>
              <a:t>Today: Spark, Impala</a:t>
            </a:r>
          </a:p>
          <a:p>
            <a:pPr defTabSz="914400"/>
            <a:r>
              <a:rPr lang="en-US" sz="3600" dirty="0" smtClean="0">
                <a:latin typeface="Calibri" panose="020F0502020204030204" pitchFamily="34" charset="0"/>
              </a:rPr>
              <a:t>Service evolution and </a:t>
            </a:r>
            <a:r>
              <a:rPr lang="en-US" sz="3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testing</a:t>
            </a:r>
            <a:r>
              <a:rPr lang="en-US" sz="3600" dirty="0" smtClean="0">
                <a:latin typeface="Calibri" panose="020F0502020204030204" pitchFamily="34" charset="0"/>
              </a:rPr>
              <a:t> in progress</a:t>
            </a:r>
          </a:p>
          <a:p>
            <a:pPr lvl="2" defTabSz="914400"/>
            <a:r>
              <a:rPr lang="en-US" sz="3000" dirty="0" smtClean="0">
                <a:latin typeface="Calibri" panose="020F0502020204030204" pitchFamily="34" charset="0"/>
              </a:rPr>
              <a:t>Example: Kudu promising to add fast insert and updates and key-based search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lvl="1" defTabSz="914400"/>
            <a:endParaRPr lang="en-US" sz="3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6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28625" y="14288"/>
            <a:ext cx="8226854" cy="618847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Calibri" panose="020F0502020204030204" pitchFamily="34" charset="0"/>
              </a:rPr>
              <a:t>Deep Learning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298664" y="1047062"/>
            <a:ext cx="8486776" cy="369357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3600" dirty="0" smtClean="0">
                <a:latin typeface="Calibri" panose="020F0502020204030204" pitchFamily="34" charset="0"/>
              </a:rPr>
              <a:t>Quickly evolving field</a:t>
            </a:r>
          </a:p>
          <a:p>
            <a:pPr lvl="1" defTabSz="914400"/>
            <a:r>
              <a:rPr lang="en-US" sz="3200" dirty="0" smtClean="0">
                <a:latin typeface="Calibri" panose="020F0502020204030204" pitchFamily="34" charset="0"/>
              </a:rPr>
              <a:t>New tools and platforms</a:t>
            </a:r>
          </a:p>
          <a:p>
            <a:pPr lvl="1" defTabSz="914400"/>
            <a:r>
              <a:rPr lang="en-US" sz="3200" dirty="0">
                <a:latin typeface="Calibri" panose="020F0502020204030204" pitchFamily="34" charset="0"/>
              </a:rPr>
              <a:t>Role of HW also very important (GPUs, FPGAs, </a:t>
            </a:r>
            <a:r>
              <a:rPr lang="en-US" sz="3200" dirty="0" err="1">
                <a:latin typeface="Calibri" panose="020F0502020204030204" pitchFamily="34" charset="0"/>
              </a:rPr>
              <a:t>etc</a:t>
            </a:r>
            <a:r>
              <a:rPr lang="en-US" sz="3200" dirty="0" smtClean="0">
                <a:latin typeface="Calibri" panose="020F0502020204030204" pitchFamily="34" charset="0"/>
              </a:rPr>
              <a:t>)</a:t>
            </a:r>
          </a:p>
          <a:p>
            <a:pPr lvl="1" defTabSz="914400"/>
            <a:r>
              <a:rPr lang="en-US" sz="3200" dirty="0">
                <a:latin typeface="Calibri" panose="020F0502020204030204" pitchFamily="34" charset="0"/>
              </a:rPr>
              <a:t>Many challenges </a:t>
            </a:r>
            <a:r>
              <a:rPr lang="en-US" sz="3200" dirty="0" smtClean="0">
                <a:latin typeface="Calibri" panose="020F0502020204030204" pitchFamily="34" charset="0"/>
              </a:rPr>
              <a:t>to understand with distributed learning</a:t>
            </a:r>
            <a:endParaRPr lang="en-US" sz="3200" dirty="0">
              <a:latin typeface="Calibri" panose="020F0502020204030204" pitchFamily="34" charset="0"/>
            </a:endParaRPr>
          </a:p>
          <a:p>
            <a:pPr defTabSz="914400"/>
            <a:r>
              <a:rPr lang="en-US" sz="3600" dirty="0" smtClean="0">
                <a:latin typeface="Calibri" panose="020F0502020204030204" pitchFamily="34" charset="0"/>
              </a:rPr>
              <a:t>Hadoop service at CERN working on</a:t>
            </a:r>
            <a:endParaRPr lang="en-US" sz="3200" dirty="0" smtClean="0">
              <a:latin typeface="Calibri" panose="020F0502020204030204" pitchFamily="34" charset="0"/>
            </a:endParaRPr>
          </a:p>
          <a:p>
            <a:pPr lvl="1" defTabSz="914400"/>
            <a:r>
              <a:rPr lang="en-US" sz="3200" dirty="0" smtClean="0">
                <a:latin typeface="Calibri" panose="020F0502020204030204" pitchFamily="34" charset="0"/>
              </a:rPr>
              <a:t>Integration with Spark</a:t>
            </a:r>
            <a:endParaRPr lang="en-US" sz="3000" dirty="0" smtClean="0">
              <a:latin typeface="Calibri" panose="020F0502020204030204" pitchFamily="34" charset="0"/>
            </a:endParaRPr>
          </a:p>
          <a:p>
            <a:pPr defTabSz="914400"/>
            <a:r>
              <a:rPr lang="en-US" sz="3600" dirty="0" smtClean="0">
                <a:latin typeface="Calibri" panose="020F0502020204030204" pitchFamily="34" charset="0"/>
              </a:rPr>
              <a:t>Comment: an area to further explore </a:t>
            </a:r>
          </a:p>
          <a:p>
            <a:pPr defTabSz="914400"/>
            <a:endParaRPr lang="en-US" sz="3600" dirty="0" smtClean="0">
              <a:latin typeface="Calibri" panose="020F0502020204030204" pitchFamily="34" charset="0"/>
            </a:endParaRPr>
          </a:p>
          <a:p>
            <a:pPr defTabSz="914400"/>
            <a:endParaRPr lang="en-US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21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28625" y="14288"/>
            <a:ext cx="8226854" cy="618847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Calibri" panose="020F0502020204030204" pitchFamily="34" charset="0"/>
              </a:rPr>
              <a:t>Running the service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298664" y="1047062"/>
            <a:ext cx="8486776" cy="369357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3600" dirty="0">
                <a:latin typeface="Calibri" panose="020F0502020204030204" pitchFamily="34" charset="0"/>
              </a:rPr>
              <a:t>Configuration: </a:t>
            </a:r>
            <a:endParaRPr lang="en-US" sz="3600" dirty="0" smtClean="0">
              <a:latin typeface="Calibri" panose="020F0502020204030204" pitchFamily="34" charset="0"/>
            </a:endParaRPr>
          </a:p>
          <a:p>
            <a:pPr lvl="1" defTabSz="914400"/>
            <a:r>
              <a:rPr lang="en-US" sz="3200" dirty="0" smtClean="0">
                <a:latin typeface="Calibri" panose="020F0502020204030204" pitchFamily="34" charset="0"/>
              </a:rPr>
              <a:t>Currently using CDH (Cloudera) </a:t>
            </a:r>
            <a:r>
              <a:rPr lang="en-US" sz="3200" dirty="0">
                <a:latin typeface="Calibri" panose="020F0502020204030204" pitchFamily="34" charset="0"/>
              </a:rPr>
              <a:t>distribution + </a:t>
            </a:r>
            <a:r>
              <a:rPr lang="en-US" sz="3200" dirty="0" smtClean="0">
                <a:latin typeface="Calibri" panose="020F0502020204030204" pitchFamily="34" charset="0"/>
              </a:rPr>
              <a:t>puppet</a:t>
            </a:r>
            <a:endParaRPr lang="en-US" sz="3200" dirty="0">
              <a:latin typeface="Calibri" panose="020F0502020204030204" pitchFamily="34" charset="0"/>
            </a:endParaRPr>
          </a:p>
          <a:p>
            <a:pPr lvl="1" defTabSz="914400"/>
            <a:r>
              <a:rPr lang="en-US" sz="3200" dirty="0">
                <a:latin typeface="Calibri" panose="020F0502020204030204" pitchFamily="34" charset="0"/>
              </a:rPr>
              <a:t>Plans to test </a:t>
            </a:r>
            <a:r>
              <a:rPr lang="en-US" sz="3200" dirty="0" smtClean="0">
                <a:latin typeface="Calibri" panose="020F0502020204030204" pitchFamily="34" charset="0"/>
              </a:rPr>
              <a:t>use of </a:t>
            </a:r>
            <a:r>
              <a:rPr lang="en-US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Cloudera </a:t>
            </a:r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Manager </a:t>
            </a:r>
            <a:r>
              <a:rPr lang="en-US" sz="3200" dirty="0">
                <a:latin typeface="Calibri" panose="020F0502020204030204" pitchFamily="34" charset="0"/>
              </a:rPr>
              <a:t>(at least for </a:t>
            </a:r>
            <a:r>
              <a:rPr lang="en-US" sz="3200" dirty="0" smtClean="0">
                <a:latin typeface="Calibri" panose="020F0502020204030204" pitchFamily="34" charset="0"/>
              </a:rPr>
              <a:t>monitoring, possibly for installation)</a:t>
            </a:r>
          </a:p>
          <a:p>
            <a:pPr lvl="1" defTabSz="914400"/>
            <a:r>
              <a:rPr lang="en-US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Backup</a:t>
            </a:r>
            <a:r>
              <a:rPr lang="en-US" sz="3200" dirty="0" smtClean="0">
                <a:latin typeface="Calibri" panose="020F0502020204030204" pitchFamily="34" charset="0"/>
              </a:rPr>
              <a:t> and recovery: work in progress</a:t>
            </a:r>
          </a:p>
          <a:p>
            <a:pPr lvl="1" defTabSz="914400"/>
            <a:r>
              <a:rPr lang="en-US" sz="3200" dirty="0" smtClean="0">
                <a:latin typeface="Calibri" panose="020F0502020204030204" pitchFamily="34" charset="0"/>
              </a:rPr>
              <a:t>More work needed on </a:t>
            </a:r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m</a:t>
            </a:r>
            <a:r>
              <a:rPr lang="en-US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onitoring</a:t>
            </a:r>
            <a:r>
              <a:rPr lang="en-US" sz="3200" dirty="0" smtClean="0">
                <a:latin typeface="Calibri" panose="020F0502020204030204" pitchFamily="34" charset="0"/>
              </a:rPr>
              <a:t> and </a:t>
            </a:r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s</a:t>
            </a:r>
            <a:r>
              <a:rPr lang="en-US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ecurity</a:t>
            </a:r>
            <a:r>
              <a:rPr lang="en-US" sz="3200" dirty="0" smtClean="0">
                <a:latin typeface="Calibri" panose="020F0502020204030204" pitchFamily="34" charset="0"/>
              </a:rPr>
              <a:t>, building from current experience</a:t>
            </a:r>
          </a:p>
          <a:p>
            <a:pPr lvl="1" defTabSz="914400"/>
            <a:r>
              <a:rPr lang="en-US" sz="3200" dirty="0" smtClean="0">
                <a:latin typeface="Calibri" panose="020F0502020204030204" pitchFamily="34" charset="0"/>
              </a:rPr>
              <a:t>Further work and understanding on workload management and </a:t>
            </a:r>
            <a:r>
              <a:rPr lang="en-US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performance</a:t>
            </a:r>
          </a:p>
          <a:p>
            <a:pPr lvl="1" defTabSz="914400"/>
            <a:endParaRPr lang="en-US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94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28625" y="14288"/>
            <a:ext cx="8226854" cy="618847"/>
          </a:xfrm>
        </p:spPr>
        <p:txBody>
          <a:bodyPr>
            <a:normAutofit fontScale="90000"/>
          </a:bodyPr>
          <a:lstStyle/>
          <a:p>
            <a:r>
              <a:rPr lang="es-ES" sz="4000" dirty="0" err="1" smtClean="0">
                <a:latin typeface="Calibri" panose="020F0502020204030204" pitchFamily="34" charset="0"/>
              </a:rPr>
              <a:t>Pilot</a:t>
            </a:r>
            <a:r>
              <a:rPr lang="es-ES" sz="4000" dirty="0" smtClean="0">
                <a:latin typeface="Calibri" panose="020F0502020204030204" pitchFamily="34" charset="0"/>
              </a:rPr>
              <a:t> </a:t>
            </a:r>
            <a:r>
              <a:rPr lang="es-ES" sz="4000" dirty="0" err="1" smtClean="0">
                <a:latin typeface="Calibri" panose="020F0502020204030204" pitchFamily="34" charset="0"/>
              </a:rPr>
              <a:t>Implementation</a:t>
            </a:r>
            <a:r>
              <a:rPr lang="es-ES" sz="4000" dirty="0" smtClean="0">
                <a:latin typeface="Calibri" panose="020F0502020204030204" pitchFamily="34" charset="0"/>
              </a:rPr>
              <a:t> – NXCALS</a:t>
            </a:r>
            <a:endParaRPr lang="es-ES" sz="4000" dirty="0"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324" y="1578780"/>
            <a:ext cx="8681456" cy="33713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28625" y="633265"/>
            <a:ext cx="82268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Pilot architecture tested by CERN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Accelerator Logging</a:t>
            </a:r>
            <a:r>
              <a:rPr lang="en-US" sz="2400" dirty="0">
                <a:latin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</a:rPr>
              <a:t>Services</a:t>
            </a:r>
          </a:p>
          <a:p>
            <a:r>
              <a:rPr lang="en-US" sz="2400" dirty="0" smtClean="0">
                <a:latin typeface="Calibri" panose="020F0502020204030204" pitchFamily="34" charset="0"/>
              </a:rPr>
              <a:t>Critical system for running 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LHC</a:t>
            </a:r>
          </a:p>
          <a:p>
            <a:r>
              <a:rPr lang="en-US" sz="2400" dirty="0" smtClean="0">
                <a:latin typeface="Calibri" panose="020F0502020204030204" pitchFamily="34" charset="0"/>
              </a:rPr>
              <a:t>Challenge: production in 2017</a:t>
            </a:r>
          </a:p>
          <a:p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1323" y="4801938"/>
            <a:ext cx="2616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Credit: </a:t>
            </a:r>
            <a:r>
              <a:rPr lang="en-US" sz="1200" dirty="0" smtClean="0"/>
              <a:t>Jakub Wozniak, BE-CO-DS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8651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28625" y="14288"/>
            <a:ext cx="8226854" cy="618847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Calibri" panose="020F0502020204030204" pitchFamily="34" charset="0"/>
              </a:rPr>
              <a:t>Performance and Testing at Scale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298664" y="1047062"/>
            <a:ext cx="8486776" cy="3693572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3600" dirty="0" smtClean="0">
                <a:latin typeface="Calibri" panose="020F0502020204030204" pitchFamily="34" charset="0"/>
              </a:rPr>
              <a:t>Challenges with ramping up the </a:t>
            </a:r>
            <a:r>
              <a:rPr lang="en-US" sz="3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scale</a:t>
            </a:r>
          </a:p>
          <a:p>
            <a:pPr lvl="1" defTabSz="914400"/>
            <a:r>
              <a:rPr lang="en-US" sz="3200" dirty="0" smtClean="0">
                <a:latin typeface="Calibri" panose="020F0502020204030204" pitchFamily="34" charset="0"/>
              </a:rPr>
              <a:t>Example from the CMS data reduction challenge: 1 PB and 1000 cores</a:t>
            </a:r>
          </a:p>
          <a:p>
            <a:pPr lvl="2" defTabSz="914400"/>
            <a:r>
              <a:rPr lang="en-US" sz="3000" dirty="0" smtClean="0">
                <a:latin typeface="Calibri" panose="020F0502020204030204" pitchFamily="34" charset="0"/>
              </a:rPr>
              <a:t>Production for this use case is expected 10x of that.</a:t>
            </a:r>
          </a:p>
          <a:p>
            <a:pPr lvl="2" defTabSz="914400"/>
            <a:r>
              <a:rPr lang="en-US" sz="3000" dirty="0" smtClean="0">
                <a:latin typeface="Calibri" panose="020F0502020204030204" pitchFamily="34" charset="0"/>
              </a:rPr>
              <a:t>New territory to explore </a:t>
            </a:r>
          </a:p>
          <a:p>
            <a:pPr defTabSz="914400"/>
            <a:r>
              <a:rPr lang="en-US" sz="3600" dirty="0" smtClean="0">
                <a:latin typeface="Calibri" panose="020F0502020204030204" pitchFamily="34" charset="0"/>
              </a:rPr>
              <a:t>Action: access to HW for tests</a:t>
            </a:r>
          </a:p>
          <a:p>
            <a:pPr lvl="1" defTabSz="914400"/>
            <a:r>
              <a:rPr lang="en-US" sz="3200" dirty="0" smtClean="0">
                <a:latin typeface="Calibri" panose="020F0502020204030204" pitchFamily="34" charset="0"/>
              </a:rPr>
              <a:t>CERN clusters + external resources from partners?</a:t>
            </a:r>
          </a:p>
          <a:p>
            <a:pPr marL="448056" lvl="1" indent="0" defTabSz="914400">
              <a:buNone/>
            </a:pPr>
            <a:r>
              <a:rPr lang="en-US" sz="3200" dirty="0" smtClean="0">
                <a:latin typeface="Calibri" panose="020F0502020204030204" pitchFamily="34" charset="0"/>
              </a:rPr>
              <a:t> </a:t>
            </a:r>
          </a:p>
          <a:p>
            <a:pPr lvl="1" defTabSz="914400"/>
            <a:endParaRPr lang="en-US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44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28625" y="202248"/>
            <a:ext cx="8226854" cy="618847"/>
          </a:xfrm>
        </p:spPr>
        <p:txBody>
          <a:bodyPr>
            <a:normAutofit fontScale="90000"/>
          </a:bodyPr>
          <a:lstStyle/>
          <a:p>
            <a:r>
              <a:rPr lang="en-US" sz="4000">
                <a:latin typeface="Calibri" panose="020F0502020204030204" pitchFamily="34" charset="0"/>
              </a:rPr>
              <a:t>Technology Adoption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298664" y="1047062"/>
            <a:ext cx="8486776" cy="369357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3600" dirty="0" smtClean="0">
                <a:latin typeface="Calibri" panose="020F0502020204030204" pitchFamily="34" charset="0"/>
              </a:rPr>
              <a:t>Build </a:t>
            </a:r>
            <a:r>
              <a:rPr lang="en-US" sz="3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community </a:t>
            </a:r>
            <a:r>
              <a:rPr lang="en-US" sz="3600" dirty="0" smtClean="0">
                <a:latin typeface="Calibri" panose="020F0502020204030204" pitchFamily="34" charset="0"/>
              </a:rPr>
              <a:t>at CERN</a:t>
            </a:r>
            <a:endParaRPr lang="en-US" sz="36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lvl="1" defTabSz="914400"/>
            <a:r>
              <a:rPr lang="en-US" sz="3200" dirty="0" smtClean="0">
                <a:latin typeface="Calibri" panose="020F0502020204030204" pitchFamily="34" charset="0"/>
              </a:rPr>
              <a:t>Hadoop users forum, analytics working group, </a:t>
            </a:r>
            <a:r>
              <a:rPr lang="en-US" sz="3200" dirty="0" err="1" smtClean="0">
                <a:latin typeface="Calibri" panose="020F0502020204030204" pitchFamily="34" charset="0"/>
              </a:rPr>
              <a:t>openlab</a:t>
            </a:r>
            <a:r>
              <a:rPr lang="en-US" sz="3200" dirty="0" smtClean="0">
                <a:latin typeface="Calibri" panose="020F0502020204030204" pitchFamily="34" charset="0"/>
              </a:rPr>
              <a:t> workshops, seminars, …</a:t>
            </a:r>
          </a:p>
          <a:p>
            <a:pPr lvl="1" defTabSz="914400"/>
            <a:r>
              <a:rPr lang="en-US" sz="3200" dirty="0" smtClean="0">
                <a:latin typeface="Calibri" panose="020F0502020204030204" pitchFamily="34" charset="0"/>
              </a:rPr>
              <a:t>Build a HEP community around ML</a:t>
            </a:r>
          </a:p>
          <a:p>
            <a:pPr lvl="2" defTabSz="914400"/>
            <a:r>
              <a:rPr lang="en-US" sz="3000" dirty="0" smtClean="0">
                <a:latin typeface="Calibri" panose="020F0502020204030204" pitchFamily="34" charset="0"/>
              </a:rPr>
              <a:t>How to position ML with “current tools for HEP” analysis?</a:t>
            </a:r>
          </a:p>
          <a:p>
            <a:pPr defTabSz="914400"/>
            <a:r>
              <a:rPr lang="en-US" sz="3600" dirty="0" smtClean="0">
                <a:latin typeface="Calibri" panose="020F0502020204030204" pitchFamily="34" charset="0"/>
              </a:rPr>
              <a:t>Offer and provide training</a:t>
            </a:r>
          </a:p>
          <a:p>
            <a:pPr lvl="1" defTabSz="914400"/>
            <a:r>
              <a:rPr lang="en-US" sz="3200" dirty="0" smtClean="0">
                <a:latin typeface="Calibri" panose="020F0502020204030204" pitchFamily="34" charset="0"/>
              </a:rPr>
              <a:t>Examples: tutorials by IT-DB, also discussing with tech training at CERN on courses for the catalog,</a:t>
            </a:r>
          </a:p>
          <a:p>
            <a:pPr defTabSz="914400"/>
            <a:r>
              <a:rPr lang="en-US" sz="3600" dirty="0" smtClean="0">
                <a:latin typeface="Calibri" panose="020F0502020204030204" pitchFamily="34" charset="0"/>
              </a:rPr>
              <a:t>Link with other scientific communities and industry</a:t>
            </a:r>
          </a:p>
          <a:p>
            <a:pPr lvl="1" defTabSz="914400"/>
            <a:r>
              <a:rPr lang="en-US" sz="3200" dirty="0" smtClean="0">
                <a:latin typeface="Calibri" panose="020F0502020204030204" pitchFamily="34" charset="0"/>
              </a:rPr>
              <a:t>Knowledge sharing</a:t>
            </a:r>
          </a:p>
          <a:p>
            <a:pPr lvl="1" defTabSz="914400"/>
            <a:endParaRPr lang="en-US" sz="3000" dirty="0" smtClean="0">
              <a:latin typeface="Calibri" panose="020F0502020204030204" pitchFamily="34" charset="0"/>
            </a:endParaRPr>
          </a:p>
          <a:p>
            <a:pPr lvl="1" defTabSz="914400"/>
            <a:endParaRPr lang="en-US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67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625" y="14288"/>
            <a:ext cx="8226854" cy="642937"/>
          </a:xfrm>
        </p:spPr>
        <p:txBody>
          <a:bodyPr>
            <a:normAutofit fontScale="90000"/>
          </a:bodyPr>
          <a:lstStyle/>
          <a:p>
            <a:r>
              <a:rPr lang="en-GB" sz="4000" dirty="0" smtClean="0">
                <a:latin typeface="Calibri" panose="020F0502020204030204" pitchFamily="34" charset="0"/>
              </a:rPr>
              <a:t>Conclusions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8664" y="719402"/>
            <a:ext cx="8486776" cy="369357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CERN Hadoop and Spark service 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Established and evolving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Bring “big data” solutions from open source into CERN use cases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Several production implementations more in pipeline</a:t>
            </a:r>
          </a:p>
          <a:p>
            <a:pPr lvl="1"/>
            <a:endParaRPr lang="en-US" sz="2000" b="1" dirty="0">
              <a:solidFill>
                <a:srgbClr val="008000"/>
              </a:solidFill>
              <a:latin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</a:rPr>
              <a:t>Brings value for analytics and large datasets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Machine learning at scale</a:t>
            </a:r>
          </a:p>
          <a:p>
            <a:pPr marL="448056" lvl="1" indent="0"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</a:rPr>
              <a:t>IT Hadoop service provides consultancy, platforms and tools</a:t>
            </a:r>
            <a:endParaRPr lang="en-US" sz="2400" b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47607" y="238708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24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625" y="14288"/>
            <a:ext cx="8226854" cy="642937"/>
          </a:xfrm>
        </p:spPr>
        <p:txBody>
          <a:bodyPr>
            <a:normAutofit fontScale="90000"/>
          </a:bodyPr>
          <a:lstStyle/>
          <a:p>
            <a:r>
              <a:rPr lang="en-GB" sz="4000" dirty="0" smtClean="0">
                <a:latin typeface="Calibri" panose="020F0502020204030204" pitchFamily="34" charset="0"/>
              </a:rPr>
              <a:t>Acknowledgements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8664" y="719402"/>
            <a:ext cx="8486776" cy="3693572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dirty="0" smtClean="0">
                <a:latin typeface="Calibri" panose="020F0502020204030204" pitchFamily="34" charset="0"/>
              </a:rPr>
              <a:t>The following have contributed to the work reported in this presentation</a:t>
            </a:r>
          </a:p>
          <a:p>
            <a:endParaRPr lang="en-US" sz="2400" dirty="0" smtClean="0">
              <a:latin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</a:rPr>
              <a:t>Members of IT-DB-SAS section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Supporting Hadoop components FE</a:t>
            </a:r>
          </a:p>
          <a:p>
            <a:endParaRPr lang="en-US" sz="2400" b="1" dirty="0">
              <a:solidFill>
                <a:srgbClr val="008000"/>
              </a:solidFill>
              <a:latin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</a:rPr>
              <a:t>Rainer Toebbicke, Dirk Duellmann, Luca Menichetti from IT-ST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Supporting Hadoop Core FE</a:t>
            </a:r>
            <a:endParaRPr lang="en-US" sz="2000" b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47607" y="238708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1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28625" y="14288"/>
            <a:ext cx="8226854" cy="618847"/>
          </a:xfrm>
        </p:spPr>
        <p:txBody>
          <a:bodyPr>
            <a:normAutofit fontScale="90000"/>
          </a:bodyPr>
          <a:lstStyle/>
          <a:p>
            <a:r>
              <a:rPr lang="es-ES" sz="4000" dirty="0">
                <a:latin typeface="Calibri" panose="020F0502020204030204" pitchFamily="34" charset="0"/>
              </a:rPr>
              <a:t>Data </a:t>
            </a:r>
            <a:r>
              <a:rPr lang="es-ES" sz="4000" dirty="0" err="1">
                <a:latin typeface="Calibri" panose="020F0502020204030204" pitchFamily="34" charset="0"/>
              </a:rPr>
              <a:t>Analytics</a:t>
            </a:r>
            <a:r>
              <a:rPr lang="es-ES" sz="4000" dirty="0">
                <a:latin typeface="Calibri" panose="020F0502020204030204" pitchFamily="34" charset="0"/>
              </a:rPr>
              <a:t> at </a:t>
            </a:r>
            <a:r>
              <a:rPr lang="es-ES" sz="4000" dirty="0" err="1" smtClean="0">
                <a:latin typeface="Calibri" panose="020F0502020204030204" pitchFamily="34" charset="0"/>
              </a:rPr>
              <a:t>Scale</a:t>
            </a:r>
            <a:r>
              <a:rPr lang="es-ES" sz="4000" dirty="0" smtClean="0">
                <a:latin typeface="Calibri" panose="020F0502020204030204" pitchFamily="34" charset="0"/>
              </a:rPr>
              <a:t> – </a:t>
            </a:r>
            <a:r>
              <a:rPr lang="es-ES" sz="4000" dirty="0" err="1" smtClean="0">
                <a:latin typeface="Calibri" panose="020F0502020204030204" pitchFamily="34" charset="0"/>
              </a:rPr>
              <a:t>The</a:t>
            </a:r>
            <a:r>
              <a:rPr lang="es-ES" sz="4000" dirty="0" smtClean="0">
                <a:latin typeface="Calibri" panose="020F0502020204030204" pitchFamily="34" charset="0"/>
              </a:rPr>
              <a:t> </a:t>
            </a:r>
            <a:r>
              <a:rPr lang="es-ES" sz="4000" dirty="0" err="1" smtClean="0">
                <a:latin typeface="Calibri" panose="020F0502020204030204" pitchFamily="34" charset="0"/>
              </a:rPr>
              <a:t>Challenge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298664" y="1047062"/>
            <a:ext cx="8486776" cy="369357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latin typeface="Calibri" panose="020F0502020204030204" pitchFamily="34" charset="0"/>
              </a:rPr>
              <a:t>When you </a:t>
            </a:r>
            <a:r>
              <a:rPr lang="en-US" sz="3200" dirty="0">
                <a:latin typeface="Calibri" panose="020F0502020204030204" pitchFamily="34" charset="0"/>
              </a:rPr>
              <a:t>cannot fit </a:t>
            </a:r>
            <a:r>
              <a:rPr lang="en-US" sz="3200" dirty="0" smtClean="0">
                <a:latin typeface="Calibri" panose="020F0502020204030204" pitchFamily="34" charset="0"/>
              </a:rPr>
              <a:t>your workload in a desktop</a:t>
            </a:r>
          </a:p>
          <a:p>
            <a:pPr lvl="1"/>
            <a:r>
              <a:rPr lang="en-US" sz="2800" dirty="0" smtClean="0">
                <a:latin typeface="Calibri" panose="020F0502020204030204" pitchFamily="34" charset="0"/>
              </a:rPr>
              <a:t>Data analysis and </a:t>
            </a:r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ML</a:t>
            </a:r>
            <a:r>
              <a:rPr lang="en-US" sz="2800" dirty="0" smtClean="0">
                <a:latin typeface="Calibri" panose="020F0502020204030204" pitchFamily="34" charset="0"/>
              </a:rPr>
              <a:t> algorithms over </a:t>
            </a:r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large data </a:t>
            </a:r>
            <a:r>
              <a:rPr lang="en-US" sz="2800" dirty="0" smtClean="0">
                <a:latin typeface="Calibri" panose="020F0502020204030204" pitchFamily="34" charset="0"/>
              </a:rPr>
              <a:t>sets </a:t>
            </a:r>
          </a:p>
          <a:p>
            <a:pPr lvl="1"/>
            <a:r>
              <a:rPr lang="en-US" sz="2800" dirty="0" smtClean="0">
                <a:latin typeface="Calibri" panose="020F0502020204030204" pitchFamily="34" charset="0"/>
              </a:rPr>
              <a:t>Deploy on </a:t>
            </a:r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distributed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>
                <a:latin typeface="Calibri" panose="020F0502020204030204" pitchFamily="34" charset="0"/>
              </a:rPr>
              <a:t>systems</a:t>
            </a:r>
            <a:endParaRPr lang="en-US" sz="2800" dirty="0" smtClean="0">
              <a:latin typeface="Calibri" panose="020F0502020204030204" pitchFamily="34" charset="0"/>
            </a:endParaRPr>
          </a:p>
          <a:p>
            <a:r>
              <a:rPr lang="en-US" sz="3200" dirty="0" smtClean="0">
                <a:latin typeface="Calibri" panose="020F0502020204030204" pitchFamily="34" charset="0"/>
              </a:rPr>
              <a:t>Complexity quickly goes up</a:t>
            </a:r>
            <a:endParaRPr lang="en-US" sz="3200" dirty="0">
              <a:latin typeface="Calibri" panose="020F0502020204030204" pitchFamily="34" charset="0"/>
            </a:endParaRPr>
          </a:p>
          <a:p>
            <a:pPr lvl="1"/>
            <a:r>
              <a:rPr lang="en-US" sz="2800" dirty="0">
                <a:latin typeface="Calibri" panose="020F0502020204030204" pitchFamily="34" charset="0"/>
              </a:rPr>
              <a:t>Data ingestion </a:t>
            </a:r>
            <a:r>
              <a:rPr lang="en-US" sz="2800" dirty="0" smtClean="0">
                <a:latin typeface="Calibri" panose="020F0502020204030204" pitchFamily="34" charset="0"/>
              </a:rPr>
              <a:t>tools and </a:t>
            </a:r>
            <a:r>
              <a:rPr lang="en-US" sz="2800" dirty="0">
                <a:latin typeface="Calibri" panose="020F0502020204030204" pitchFamily="34" charset="0"/>
              </a:rPr>
              <a:t>file systems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</a:rPr>
              <a:t>Storage and processing engines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</a:rPr>
              <a:t>ML </a:t>
            </a:r>
            <a:r>
              <a:rPr lang="en-US" sz="2800" dirty="0" smtClean="0">
                <a:latin typeface="Calibri" panose="020F0502020204030204" pitchFamily="34" charset="0"/>
              </a:rPr>
              <a:t>tools that work at scale</a:t>
            </a:r>
            <a:endParaRPr lang="en-US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43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Discussion / Feedback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332509" y="1638442"/>
            <a:ext cx="8229600" cy="15696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pl-PL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anose="02020904090505020303" pitchFamily="18" charset="0"/>
              </a:rPr>
              <a:t>Q </a:t>
            </a:r>
            <a:r>
              <a:rPr lang="pl-PL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&amp;</a:t>
            </a:r>
            <a:r>
              <a:rPr lang="pl-PL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anose="02020904090505020303" pitchFamily="18" charset="0"/>
              </a:rPr>
              <a:t> A</a:t>
            </a:r>
            <a:endParaRPr lang="en-US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lephant" panose="020209040905050203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68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28625" y="14288"/>
            <a:ext cx="8226854" cy="618847"/>
          </a:xfrm>
        </p:spPr>
        <p:txBody>
          <a:bodyPr>
            <a:normAutofit fontScale="90000"/>
          </a:bodyPr>
          <a:lstStyle/>
          <a:p>
            <a:r>
              <a:rPr lang="en-GB" sz="4000" dirty="0" smtClean="0">
                <a:latin typeface="Calibri" panose="020F0502020204030204" pitchFamily="34" charset="0"/>
              </a:rPr>
              <a:t>Backup Slides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298664" y="1047062"/>
            <a:ext cx="8486776" cy="3693572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GB" sz="3600" dirty="0">
                <a:latin typeface="Calibri" panose="020F0502020204030204" pitchFamily="34" charset="0"/>
              </a:rPr>
              <a:t>Backup </a:t>
            </a:r>
            <a:r>
              <a:rPr lang="en-GB" sz="3600" dirty="0" smtClean="0">
                <a:latin typeface="Calibri" panose="020F0502020204030204" pitchFamily="34" charset="0"/>
              </a:rPr>
              <a:t>Slides with additional details on ongoing projects</a:t>
            </a:r>
            <a:endParaRPr lang="en-US" sz="3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13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625" y="14288"/>
            <a:ext cx="8226854" cy="642937"/>
          </a:xfrm>
        </p:spPr>
        <p:txBody>
          <a:bodyPr>
            <a:normAutofit fontScale="90000"/>
          </a:bodyPr>
          <a:lstStyle/>
          <a:p>
            <a:r>
              <a:rPr lang="es-ES" sz="4000" dirty="0">
                <a:latin typeface="Calibri" panose="020F0502020204030204" pitchFamily="34" charset="0"/>
              </a:rPr>
              <a:t>Impala - SQL </a:t>
            </a:r>
            <a:r>
              <a:rPr lang="es-ES" sz="4000" dirty="0" err="1">
                <a:latin typeface="Calibri" panose="020F0502020204030204" pitchFamily="34" charset="0"/>
              </a:rPr>
              <a:t>on</a:t>
            </a:r>
            <a:r>
              <a:rPr lang="es-ES" sz="4000" dirty="0">
                <a:latin typeface="Calibri" panose="020F0502020204030204" pitchFamily="34" charset="0"/>
              </a:rPr>
              <a:t> </a:t>
            </a:r>
            <a:r>
              <a:rPr lang="es-ES" sz="4000" dirty="0" err="1">
                <a:latin typeface="Calibri" panose="020F0502020204030204" pitchFamily="34" charset="0"/>
              </a:rPr>
              <a:t>Hadoop</a:t>
            </a:r>
            <a:endParaRPr lang="es-ES" sz="4000" dirty="0">
              <a:latin typeface="Calibri" panose="020F050202020403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8664" y="719402"/>
            <a:ext cx="8486776" cy="3693572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Calibri" panose="020F0502020204030204" pitchFamily="34" charset="0"/>
              </a:rPr>
              <a:t>D</a:t>
            </a:r>
            <a:r>
              <a:rPr lang="en-US" sz="2400" dirty="0" smtClean="0">
                <a:latin typeface="Calibri" panose="020F0502020204030204" pitchFamily="34" charset="0"/>
              </a:rPr>
              <a:t>istributed </a:t>
            </a:r>
            <a:r>
              <a:rPr lang="en-US" sz="2400" dirty="0">
                <a:latin typeface="Calibri" panose="020F0502020204030204" pitchFamily="34" charset="0"/>
              </a:rPr>
              <a:t>SQL query engine for data stored in Hadoop</a:t>
            </a:r>
          </a:p>
          <a:p>
            <a:endParaRPr lang="en-US" sz="2400" dirty="0">
              <a:latin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</a:rPr>
              <a:t>Based on MPP </a:t>
            </a:r>
            <a:r>
              <a:rPr lang="en-US" sz="2400" dirty="0" smtClean="0">
                <a:latin typeface="Calibri" panose="020F0502020204030204" pitchFamily="34" charset="0"/>
              </a:rPr>
              <a:t>paradigm (no </a:t>
            </a:r>
            <a:r>
              <a:rPr lang="en-US" sz="2400" dirty="0">
                <a:latin typeface="Calibri" panose="020F0502020204030204" pitchFamily="34" charset="0"/>
              </a:rPr>
              <a:t>MapReduce, Spark)</a:t>
            </a:r>
          </a:p>
          <a:p>
            <a:endParaRPr lang="en-US" sz="2400" dirty="0">
              <a:latin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</a:rPr>
              <a:t>Designed for high performance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Written in C++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Runtime code generation using LLVM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Direct data access</a:t>
            </a:r>
          </a:p>
          <a:p>
            <a:pPr lvl="1"/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99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097" y="20238"/>
            <a:ext cx="8226854" cy="642937"/>
          </a:xfrm>
        </p:spPr>
        <p:txBody>
          <a:bodyPr>
            <a:normAutofit/>
          </a:bodyPr>
          <a:lstStyle/>
          <a:p>
            <a:r>
              <a:rPr lang="es-ES" sz="3200" dirty="0" err="1" smtClean="0">
                <a:latin typeface="Calibri" panose="020F0502020204030204" pitchFamily="34" charset="0"/>
              </a:rPr>
              <a:t>Production</a:t>
            </a:r>
            <a:r>
              <a:rPr lang="es-ES" sz="3200" dirty="0" smtClean="0">
                <a:latin typeface="Calibri" panose="020F0502020204030204" pitchFamily="34" charset="0"/>
              </a:rPr>
              <a:t> </a:t>
            </a:r>
            <a:r>
              <a:rPr lang="es-ES" sz="3200" dirty="0" err="1" smtClean="0">
                <a:latin typeface="Calibri" panose="020F0502020204030204" pitchFamily="34" charset="0"/>
              </a:rPr>
              <a:t>Implementation</a:t>
            </a:r>
            <a:r>
              <a:rPr lang="es-ES" sz="3200" dirty="0" smtClean="0">
                <a:latin typeface="Calibri" panose="020F0502020204030204" pitchFamily="34" charset="0"/>
              </a:rPr>
              <a:t> – WLCG </a:t>
            </a:r>
            <a:r>
              <a:rPr lang="es-ES" sz="3200" dirty="0" err="1" smtClean="0">
                <a:latin typeface="Calibri" panose="020F0502020204030204" pitchFamily="34" charset="0"/>
              </a:rPr>
              <a:t>Monitoring</a:t>
            </a:r>
            <a:endParaRPr lang="es-ES" sz="3200" dirty="0"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97" y="1053443"/>
            <a:ext cx="4192532" cy="3034632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4413250" y="1009651"/>
            <a:ext cx="4724402" cy="2933700"/>
            <a:chOff x="395538" y="863922"/>
            <a:chExt cx="6139311" cy="3109622"/>
          </a:xfrm>
        </p:grpSpPr>
        <p:sp>
          <p:nvSpPr>
            <p:cNvPr id="36" name="Rounded Rectangle 35"/>
            <p:cNvSpPr/>
            <p:nvPr/>
          </p:nvSpPr>
          <p:spPr>
            <a:xfrm>
              <a:off x="395538" y="863922"/>
              <a:ext cx="755928" cy="3031118"/>
            </a:xfrm>
            <a:prstGeom prst="roundRect">
              <a:avLst>
                <a:gd name="adj" fmla="val 10000"/>
              </a:avLst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</p:sp>
        <p:sp>
          <p:nvSpPr>
            <p:cNvPr id="37" name="Rounded Rectangle 36"/>
            <p:cNvSpPr/>
            <p:nvPr/>
          </p:nvSpPr>
          <p:spPr>
            <a:xfrm>
              <a:off x="1248562" y="884079"/>
              <a:ext cx="4763598" cy="525353"/>
            </a:xfrm>
            <a:prstGeom prst="roundRect">
              <a:avLst>
                <a:gd name="adj" fmla="val 10000"/>
              </a:avLst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</p:sp>
        <p:sp>
          <p:nvSpPr>
            <p:cNvPr id="38" name="Rounded Rectangle 37"/>
            <p:cNvSpPr/>
            <p:nvPr/>
          </p:nvSpPr>
          <p:spPr>
            <a:xfrm>
              <a:off x="1248562" y="1772816"/>
              <a:ext cx="4763598" cy="1127707"/>
            </a:xfrm>
            <a:prstGeom prst="roundRect">
              <a:avLst>
                <a:gd name="adj" fmla="val 10000"/>
              </a:avLst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</p:sp>
        <p:grpSp>
          <p:nvGrpSpPr>
            <p:cNvPr id="39" name="Group 38"/>
            <p:cNvGrpSpPr/>
            <p:nvPr/>
          </p:nvGrpSpPr>
          <p:grpSpPr>
            <a:xfrm>
              <a:off x="1411256" y="1850470"/>
              <a:ext cx="1524435" cy="461690"/>
              <a:chOff x="1819853" y="857713"/>
              <a:chExt cx="1299249" cy="649624"/>
            </a:xfrm>
            <a:solidFill>
              <a:sysClr val="window" lastClr="FFFFFF"/>
            </a:solidFill>
          </p:grpSpPr>
          <p:sp>
            <p:nvSpPr>
              <p:cNvPr id="63" name="Rounded Rectangle 62"/>
              <p:cNvSpPr/>
              <p:nvPr/>
            </p:nvSpPr>
            <p:spPr>
              <a:xfrm>
                <a:off x="1819853" y="857713"/>
                <a:ext cx="1299249" cy="649624"/>
              </a:xfrm>
              <a:prstGeom prst="roundRect">
                <a:avLst>
                  <a:gd name="adj" fmla="val 10000"/>
                </a:avLst>
              </a:prstGeom>
              <a:grpFill/>
              <a:ln w="254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</p:sp>
          <p:sp>
            <p:nvSpPr>
              <p:cNvPr id="64" name="Rounded Rectangle 4"/>
              <p:cNvSpPr/>
              <p:nvPr/>
            </p:nvSpPr>
            <p:spPr>
              <a:xfrm>
                <a:off x="1838880" y="876740"/>
                <a:ext cx="1261195" cy="61157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txBody>
              <a:bodyPr spcFirstLastPara="0" vert="horz" wrap="square" lIns="12700" tIns="12700" rIns="12700" bIns="12700" numCol="1" spcCol="1270" anchor="ctr" anchorCtr="0">
                <a:noAutofit/>
              </a:bodyPr>
              <a:lstStyle/>
              <a:p>
                <a:pPr marL="0" marR="0" lvl="0" indent="0" algn="ctr" defTabSz="8890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40" name="Rounded Rectangle 39"/>
            <p:cNvSpPr/>
            <p:nvPr/>
          </p:nvSpPr>
          <p:spPr>
            <a:xfrm>
              <a:off x="1411257" y="2382916"/>
              <a:ext cx="4456887" cy="475666"/>
            </a:xfrm>
            <a:prstGeom prst="roundRect">
              <a:avLst>
                <a:gd name="adj" fmla="val 10000"/>
              </a:avLst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</p:sp>
        <p:pic>
          <p:nvPicPr>
            <p:cNvPr id="41" name="Picture 12" descr="http://www.hadooptpoint.com/wp-content/uploads/2014/11/Hadoop-Hdfs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2" y="2426534"/>
              <a:ext cx="856044" cy="3944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Rounded Rectangle 41"/>
            <p:cNvSpPr/>
            <p:nvPr/>
          </p:nvSpPr>
          <p:spPr>
            <a:xfrm>
              <a:off x="1248562" y="3369686"/>
              <a:ext cx="4763598" cy="525353"/>
            </a:xfrm>
            <a:prstGeom prst="roundRect">
              <a:avLst>
                <a:gd name="adj" fmla="val 10000"/>
              </a:avLst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</p:sp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87824" y="905329"/>
              <a:ext cx="1253494" cy="489569"/>
            </a:xfrm>
            <a:prstGeom prst="rect">
              <a:avLst/>
            </a:prstGeom>
          </p:spPr>
        </p:pic>
        <p:cxnSp>
          <p:nvCxnSpPr>
            <p:cNvPr id="44" name="Straight Arrow Connector 43"/>
            <p:cNvCxnSpPr>
              <a:endCxn id="63" idx="2"/>
            </p:cNvCxnSpPr>
            <p:nvPr/>
          </p:nvCxnSpPr>
          <p:spPr>
            <a:xfrm flipH="1" flipV="1">
              <a:off x="2173474" y="2312160"/>
              <a:ext cx="133267" cy="1057525"/>
            </a:xfrm>
            <a:prstGeom prst="straightConnector1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  <a:headEnd type="arrow"/>
              <a:tailEnd type="none"/>
            </a:ln>
            <a:effectLst/>
          </p:spPr>
        </p:cxnSp>
        <p:pic>
          <p:nvPicPr>
            <p:cNvPr id="45" name="Picture 4" descr="http://m.c.lnkd.licdn.com/mpr/mpr/AAEAAQAAAAAAAAOHAAAAJDBmMWZkYjIxLTk3NmItNGQ4ZC04ZWE4LTFlZTE3NTJlNGJjMg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8321" y="1875676"/>
              <a:ext cx="879463" cy="4011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6" name="Group 45"/>
            <p:cNvGrpSpPr/>
            <p:nvPr/>
          </p:nvGrpSpPr>
          <p:grpSpPr>
            <a:xfrm>
              <a:off x="4095421" y="1847021"/>
              <a:ext cx="1512168" cy="461690"/>
              <a:chOff x="1503510" y="1574932"/>
              <a:chExt cx="1299249" cy="649624"/>
            </a:xfrm>
          </p:grpSpPr>
          <p:grpSp>
            <p:nvGrpSpPr>
              <p:cNvPr id="59" name="Group 58"/>
              <p:cNvGrpSpPr/>
              <p:nvPr/>
            </p:nvGrpSpPr>
            <p:grpSpPr>
              <a:xfrm>
                <a:off x="1503510" y="1574932"/>
                <a:ext cx="1299249" cy="649624"/>
                <a:chOff x="1819853" y="857713"/>
                <a:chExt cx="1299249" cy="649624"/>
              </a:xfrm>
              <a:solidFill>
                <a:sysClr val="window" lastClr="FFFFFF"/>
              </a:solidFill>
            </p:grpSpPr>
            <p:sp>
              <p:nvSpPr>
                <p:cNvPr id="61" name="Rounded Rectangle 60"/>
                <p:cNvSpPr/>
                <p:nvPr/>
              </p:nvSpPr>
              <p:spPr>
                <a:xfrm>
                  <a:off x="1819853" y="857713"/>
                  <a:ext cx="1299249" cy="649624"/>
                </a:xfrm>
                <a:prstGeom prst="roundRect">
                  <a:avLst>
                    <a:gd name="adj" fmla="val 10000"/>
                  </a:avLst>
                </a:prstGeom>
                <a:grpFill/>
                <a:ln w="254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</a:ln>
                <a:effectLst/>
              </p:spPr>
            </p:sp>
            <p:sp>
              <p:nvSpPr>
                <p:cNvPr id="62" name="Rounded Rectangle 4"/>
                <p:cNvSpPr/>
                <p:nvPr/>
              </p:nvSpPr>
              <p:spPr>
                <a:xfrm>
                  <a:off x="1838880" y="876740"/>
                  <a:ext cx="1261195" cy="611570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txBody>
                <a:bodyPr spcFirstLastPara="0" vert="horz" wrap="square" lIns="12700" tIns="12700" rIns="12700" bIns="12700" numCol="1" spcCol="1270" anchor="ctr" anchorCtr="0">
                  <a:noAutofit/>
                </a:bodyPr>
                <a:lstStyle/>
                <a:p>
                  <a:pPr marL="0" marR="0" lvl="0" indent="0" algn="ctr" defTabSz="88900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60" name="Picture 2" descr="https://upload.wikimedia.org/wikipedia/commons/e/ea/Spark-logo-192x100px.png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7070" y="1593464"/>
                <a:ext cx="1152128" cy="60006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47" name="Straight Arrow Connector 46"/>
            <p:cNvCxnSpPr/>
            <p:nvPr/>
          </p:nvCxnSpPr>
          <p:spPr>
            <a:xfrm flipH="1" flipV="1">
              <a:off x="3995936" y="2700586"/>
              <a:ext cx="9454" cy="669099"/>
            </a:xfrm>
            <a:prstGeom prst="straightConnector1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  <a:headEnd type="arrow"/>
              <a:tailEnd type="arrow"/>
            </a:ln>
            <a:effectLst/>
          </p:spPr>
        </p:cxnSp>
        <p:sp>
          <p:nvSpPr>
            <p:cNvPr id="48" name="TextBox 47"/>
            <p:cNvSpPr txBox="1"/>
            <p:nvPr/>
          </p:nvSpPr>
          <p:spPr>
            <a:xfrm>
              <a:off x="395539" y="2087041"/>
              <a:ext cx="7514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ACTIVE MQ</a:t>
              </a:r>
              <a:endPara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 flipH="1">
              <a:off x="975071" y="1195191"/>
              <a:ext cx="466854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  <a:headEnd type="arrow"/>
              <a:tailEnd type="none"/>
            </a:ln>
            <a:effectLst/>
          </p:spPr>
        </p:cxnSp>
        <p:pic>
          <p:nvPicPr>
            <p:cNvPr id="50" name="Picture 8" descr="http://assets.wildbit.com/postmark/blog/images/logo-elastic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5330" y="3469487"/>
              <a:ext cx="1068843" cy="3270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10" descr="https://raw.githubusercontent.com/1science/docker-kibana/latest/logo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1920" y="3440251"/>
              <a:ext cx="1584176" cy="3842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2" name="Straight Arrow Connector 51"/>
            <p:cNvCxnSpPr/>
            <p:nvPr/>
          </p:nvCxnSpPr>
          <p:spPr>
            <a:xfrm flipH="1" flipV="1">
              <a:off x="4523647" y="1443740"/>
              <a:ext cx="3267" cy="284926"/>
            </a:xfrm>
            <a:prstGeom prst="straightConnector1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  <a:headEnd type="arrow"/>
              <a:tailEnd type="none"/>
            </a:ln>
            <a:effectLst/>
          </p:spPr>
        </p:cxnSp>
        <p:cxnSp>
          <p:nvCxnSpPr>
            <p:cNvPr id="53" name="Straight Arrow Connector 52"/>
            <p:cNvCxnSpPr/>
            <p:nvPr/>
          </p:nvCxnSpPr>
          <p:spPr>
            <a:xfrm flipH="1">
              <a:off x="975071" y="2060848"/>
              <a:ext cx="466854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  <a:headEnd type="arrow"/>
              <a:tailEnd type="none"/>
            </a:ln>
            <a:effectLst/>
          </p:spPr>
        </p:cxnSp>
        <p:cxnSp>
          <p:nvCxnSpPr>
            <p:cNvPr id="54" name="Straight Arrow Connector 53"/>
            <p:cNvCxnSpPr/>
            <p:nvPr/>
          </p:nvCxnSpPr>
          <p:spPr>
            <a:xfrm flipH="1" flipV="1">
              <a:off x="1987162" y="1464760"/>
              <a:ext cx="3267" cy="284926"/>
            </a:xfrm>
            <a:prstGeom prst="straightConnector1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  <a:headEnd type="arrow"/>
              <a:tailEnd type="none"/>
            </a:ln>
            <a:effectLst/>
          </p:spPr>
        </p:cxnSp>
        <p:sp>
          <p:nvSpPr>
            <p:cNvPr id="55" name="TextBox 54"/>
            <p:cNvSpPr txBox="1"/>
            <p:nvPr/>
          </p:nvSpPr>
          <p:spPr>
            <a:xfrm>
              <a:off x="2051718" y="1448919"/>
              <a:ext cx="1190677" cy="293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Real-time</a:t>
              </a:r>
              <a:endPara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644009" y="1443740"/>
              <a:ext cx="1890840" cy="293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Batch processing</a:t>
              </a:r>
              <a:endPara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 rot="16200000">
              <a:off x="5822578" y="2019713"/>
              <a:ext cx="1008114" cy="416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HADOOP</a:t>
              </a:r>
              <a:endPara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 rot="16200000">
              <a:off x="5875229" y="3313926"/>
              <a:ext cx="902811" cy="416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Web UI</a:t>
              </a:r>
              <a:endPara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65" name="Curved Up Arrow 64"/>
          <p:cNvSpPr/>
          <p:nvPr/>
        </p:nvSpPr>
        <p:spPr>
          <a:xfrm>
            <a:off x="3575050" y="3987916"/>
            <a:ext cx="1463800" cy="323991"/>
          </a:xfrm>
          <a:prstGeom prst="curvedUpArrow">
            <a:avLst/>
          </a:prstGeom>
          <a:gradFill>
            <a:gsLst>
              <a:gs pos="0">
                <a:srgbClr val="C00000"/>
              </a:gs>
              <a:gs pos="25000">
                <a:srgbClr val="C00000"/>
              </a:gs>
              <a:gs pos="38000">
                <a:srgbClr val="C00000"/>
              </a:gs>
              <a:gs pos="55000">
                <a:srgbClr val="C00000"/>
              </a:gs>
              <a:gs pos="80000">
                <a:srgbClr val="C00000"/>
              </a:gs>
              <a:gs pos="8800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265240" y="3898297"/>
            <a:ext cx="2799313" cy="523220"/>
          </a:xfrm>
          <a:prstGeom prst="rect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</a:rPr>
              <a:t>Modernizing the applications for ever demanding analytics</a:t>
            </a:r>
            <a:r>
              <a:rPr kumimoji="0" lang="de-CH" sz="1400" b="1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</a:rPr>
              <a:t> needs</a:t>
            </a:r>
            <a:endParaRPr kumimoji="0" lang="en-GB" sz="14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257079" y="621613"/>
            <a:ext cx="0" cy="37583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28492" y="4685493"/>
            <a:ext cx="2442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Credit: </a:t>
            </a:r>
            <a:r>
              <a:rPr lang="en-US" sz="1200" dirty="0" smtClean="0">
                <a:solidFill>
                  <a:schemeClr val="bg1"/>
                </a:solidFill>
              </a:rPr>
              <a:t>Luca Magnoni, IT-CM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23</a:t>
            </a:fld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6056988" y="712117"/>
            <a:ext cx="1541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de-CH" sz="1200" b="1" kern="0" dirty="0">
                <a:solidFill>
                  <a:prstClr val="black"/>
                </a:solidFill>
                <a:latin typeface="Calibri"/>
              </a:rPr>
              <a:t>Lambda Architecture</a:t>
            </a:r>
            <a:endParaRPr kumimoji="0" lang="en-GB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665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8664" y="-4000"/>
            <a:ext cx="8226854" cy="642937"/>
          </a:xfrm>
        </p:spPr>
        <p:txBody>
          <a:bodyPr>
            <a:normAutofit fontScale="90000"/>
          </a:bodyPr>
          <a:lstStyle/>
          <a:p>
            <a:r>
              <a:rPr lang="es-ES" sz="4000" dirty="0" err="1" smtClean="0">
                <a:latin typeface="Calibri" panose="020F0502020204030204" pitchFamily="34" charset="0"/>
              </a:rPr>
              <a:t>Projects</a:t>
            </a:r>
            <a:endParaRPr lang="es-ES" sz="4000" dirty="0">
              <a:latin typeface="Calibri" panose="020F050202020403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8664" y="719402"/>
            <a:ext cx="8486776" cy="3693572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Atlas Event Index (Production Service)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HBASE for fast lookup events; 40 TB/year</a:t>
            </a:r>
          </a:p>
          <a:p>
            <a:endParaRPr lang="en-GB" sz="2400" dirty="0" smtClean="0">
              <a:latin typeface="Calibri" panose="020F0502020204030204" pitchFamily="34" charset="0"/>
            </a:endParaRPr>
          </a:p>
          <a:p>
            <a:r>
              <a:rPr lang="en-GB" sz="2400" dirty="0" smtClean="0">
                <a:latin typeface="Calibri" panose="020F0502020204030204" pitchFamily="34" charset="0"/>
              </a:rPr>
              <a:t>LHC </a:t>
            </a:r>
            <a:r>
              <a:rPr lang="en-GB" sz="2400" dirty="0" err="1" smtClean="0">
                <a:latin typeface="Calibri" panose="020F0502020204030204" pitchFamily="34" charset="0"/>
              </a:rPr>
              <a:t>Postmortem</a:t>
            </a:r>
            <a:r>
              <a:rPr lang="en-GB" sz="2400" dirty="0" smtClean="0">
                <a:latin typeface="Calibri" panose="020F0502020204030204" pitchFamily="34" charset="0"/>
              </a:rPr>
              <a:t> Analysis</a:t>
            </a:r>
          </a:p>
          <a:p>
            <a:pPr lvl="1"/>
            <a:r>
              <a:rPr lang="en-GB" sz="2000" dirty="0" smtClean="0">
                <a:latin typeface="Calibri" panose="020F0502020204030204" pitchFamily="34" charset="0"/>
              </a:rPr>
              <a:t>Real-time </a:t>
            </a:r>
            <a:r>
              <a:rPr lang="en-GB" sz="2000" dirty="0" err="1" smtClean="0">
                <a:latin typeface="Calibri" panose="020F0502020204030204" pitchFamily="34" charset="0"/>
              </a:rPr>
              <a:t>Postmortem</a:t>
            </a:r>
            <a:r>
              <a:rPr lang="en-GB" sz="2000" dirty="0" smtClean="0">
                <a:latin typeface="Calibri" panose="020F0502020204030204" pitchFamily="34" charset="0"/>
              </a:rPr>
              <a:t> Analytics of LHC monitoring data – Kafka + Spark</a:t>
            </a:r>
          </a:p>
          <a:p>
            <a:endParaRPr lang="en-US" sz="2400" dirty="0" smtClean="0">
              <a:latin typeface="Calibri" panose="020F0502020204030204" pitchFamily="34" charset="0"/>
            </a:endParaRPr>
          </a:p>
          <a:p>
            <a:r>
              <a:rPr lang="en-GB" sz="2400" dirty="0" smtClean="0">
                <a:latin typeface="Calibri" panose="020F0502020204030204" pitchFamily="34" charset="0"/>
              </a:rPr>
              <a:t>Analysis of industrial controls data</a:t>
            </a:r>
            <a:endParaRPr lang="en-US" sz="2400" dirty="0" smtClean="0">
              <a:latin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</a:rPr>
              <a:t>Future Circular Collider: Reliability and Availability analysis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Integrating heterogeneous data sources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Correlation between different domains</a:t>
            </a:r>
            <a:endParaRPr lang="en-US" sz="2000" dirty="0">
              <a:latin typeface="Calibri" panose="020F0502020204030204" pitchFamily="34" charset="0"/>
            </a:endParaRPr>
          </a:p>
          <a:p>
            <a:pPr marL="36576" indent="0">
              <a:buNone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marL="36576" indent="0">
              <a:buNone/>
            </a:pPr>
            <a:endParaRPr lang="en-US" sz="2400" dirty="0" smtClean="0"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49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28625" y="14288"/>
            <a:ext cx="8226854" cy="618847"/>
          </a:xfrm>
        </p:spPr>
        <p:txBody>
          <a:bodyPr>
            <a:normAutofit fontScale="90000"/>
          </a:bodyPr>
          <a:lstStyle/>
          <a:p>
            <a:r>
              <a:rPr lang="es-ES" sz="4000" dirty="0" err="1" smtClean="0">
                <a:latin typeface="Calibri" panose="020F0502020204030204" pitchFamily="34" charset="0"/>
              </a:rPr>
              <a:t>Connecting</a:t>
            </a:r>
            <a:r>
              <a:rPr lang="es-ES" sz="4000" dirty="0" smtClean="0">
                <a:latin typeface="Calibri" panose="020F0502020204030204" pitchFamily="34" charset="0"/>
              </a:rPr>
              <a:t> </a:t>
            </a:r>
            <a:r>
              <a:rPr lang="es-ES" sz="4000" dirty="0" err="1" smtClean="0">
                <a:latin typeface="Calibri" panose="020F0502020204030204" pitchFamily="34" charset="0"/>
              </a:rPr>
              <a:t>Hadoop</a:t>
            </a:r>
            <a:r>
              <a:rPr lang="es-ES" sz="4000" dirty="0" smtClean="0">
                <a:latin typeface="Calibri" panose="020F0502020204030204" pitchFamily="34" charset="0"/>
              </a:rPr>
              <a:t> and Oracle</a:t>
            </a:r>
            <a:endParaRPr lang="es-ES" sz="4000" dirty="0">
              <a:latin typeface="Calibri" panose="020F050202020403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103909" y="719401"/>
            <a:ext cx="8905046" cy="4424099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2400" dirty="0" smtClean="0">
                <a:latin typeface="Calibri" panose="020F0502020204030204" pitchFamily="34" charset="0"/>
              </a:rPr>
              <a:t>Offload data from Oracle to Hadoop</a:t>
            </a:r>
          </a:p>
          <a:p>
            <a:pPr lvl="1" defTabSz="914400"/>
            <a:r>
              <a:rPr lang="en-US" sz="2000" dirty="0" smtClean="0">
                <a:latin typeface="Calibri" panose="020F0502020204030204" pitchFamily="34" charset="0"/>
              </a:rPr>
              <a:t>recent data in Oracle; archive data in Hadoop</a:t>
            </a:r>
          </a:p>
          <a:p>
            <a:pPr marL="448056" lvl="1" indent="0" defTabSz="914400">
              <a:buFont typeface="Arial"/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defTabSz="914400"/>
            <a:endParaRPr lang="en-US" sz="2400" dirty="0" smtClean="0">
              <a:latin typeface="Calibri" panose="020F0502020204030204" pitchFamily="34" charset="0"/>
            </a:endParaRPr>
          </a:p>
          <a:p>
            <a:pPr marL="36576" indent="0" defTabSz="914400">
              <a:buFont typeface="Arial"/>
              <a:buNone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defTabSz="914400"/>
            <a:endParaRPr lang="en-US" sz="2400" dirty="0" smtClean="0">
              <a:latin typeface="Calibri" panose="020F0502020204030204" pitchFamily="34" charset="0"/>
            </a:endParaRPr>
          </a:p>
          <a:p>
            <a:pPr defTabSz="914400"/>
            <a:r>
              <a:rPr lang="en-US" sz="2400" dirty="0" smtClean="0">
                <a:latin typeface="Calibri" panose="020F0502020204030204" pitchFamily="34" charset="0"/>
              </a:rPr>
              <a:t>Offload queries to Hadoop</a:t>
            </a:r>
          </a:p>
          <a:p>
            <a:pPr marL="448056" lvl="1" indent="0" defTabSz="914400">
              <a:buFont typeface="Arial"/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defTabSz="914400"/>
            <a:endParaRPr lang="en-US" sz="2400" dirty="0" smtClean="0"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81077" y="3162878"/>
            <a:ext cx="4427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rgbClr val="000000"/>
                </a:solidFill>
                <a:latin typeface="Courier New"/>
                <a:cs typeface="Courier New"/>
              </a:rPr>
              <a:t>create view </a:t>
            </a:r>
            <a:r>
              <a:rPr lang="en-US" sz="800" b="1" dirty="0" err="1" smtClean="0">
                <a:solidFill>
                  <a:srgbClr val="000000"/>
                </a:solidFill>
                <a:latin typeface="Courier New"/>
                <a:cs typeface="Courier New"/>
              </a:rPr>
              <a:t>big_table</a:t>
            </a:r>
            <a:r>
              <a:rPr lang="en-US" sz="800" b="1" dirty="0" smtClean="0">
                <a:solidFill>
                  <a:srgbClr val="000000"/>
                </a:solidFill>
                <a:latin typeface="Courier New"/>
                <a:cs typeface="Courier New"/>
              </a:rPr>
              <a:t> as </a:t>
            </a:r>
          </a:p>
          <a:p>
            <a:r>
              <a:rPr lang="en-US" sz="800" b="1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800" b="1" dirty="0" smtClean="0">
                <a:solidFill>
                  <a:srgbClr val="000000"/>
                </a:solidFill>
                <a:latin typeface="Courier New"/>
                <a:cs typeface="Courier New"/>
              </a:rPr>
              <a:t>   select * from </a:t>
            </a:r>
            <a:r>
              <a:rPr lang="en-US" sz="800" b="1" dirty="0" err="1" smtClean="0">
                <a:solidFill>
                  <a:srgbClr val="000000"/>
                </a:solidFill>
                <a:latin typeface="Courier New"/>
                <a:cs typeface="Courier New"/>
              </a:rPr>
              <a:t>online_big_table</a:t>
            </a:r>
            <a:r>
              <a:rPr lang="en-US" sz="800" b="1" dirty="0" smtClean="0">
                <a:solidFill>
                  <a:srgbClr val="000000"/>
                </a:solidFill>
                <a:latin typeface="Courier New"/>
                <a:cs typeface="Courier New"/>
              </a:rPr>
              <a:t> where date &gt; ‘</a:t>
            </a:r>
            <a:r>
              <a:rPr lang="en-US" sz="800" b="1" dirty="0" smtClean="0">
                <a:solidFill>
                  <a:srgbClr val="FF0000"/>
                </a:solidFill>
                <a:latin typeface="Courier New"/>
                <a:cs typeface="Courier New"/>
              </a:rPr>
              <a:t>2016-05-05</a:t>
            </a:r>
            <a:r>
              <a:rPr lang="en-US" sz="800" b="1" dirty="0" smtClean="0">
                <a:solidFill>
                  <a:srgbClr val="000000"/>
                </a:solidFill>
                <a:latin typeface="Courier New"/>
                <a:cs typeface="Courier New"/>
              </a:rPr>
              <a:t>’  </a:t>
            </a:r>
          </a:p>
          <a:p>
            <a:r>
              <a:rPr lang="en-US" sz="800" b="1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800" b="1" dirty="0" smtClean="0">
                <a:solidFill>
                  <a:srgbClr val="000000"/>
                </a:solidFill>
                <a:latin typeface="Courier New"/>
                <a:cs typeface="Courier New"/>
              </a:rPr>
              <a:t>   union all</a:t>
            </a:r>
          </a:p>
          <a:p>
            <a:r>
              <a:rPr lang="en-US" sz="800" b="1" dirty="0" smtClean="0">
                <a:solidFill>
                  <a:srgbClr val="000000"/>
                </a:solidFill>
                <a:latin typeface="Courier New"/>
                <a:cs typeface="Courier New"/>
              </a:rPr>
              <a:t>    select * from </a:t>
            </a:r>
            <a:r>
              <a:rPr lang="en-US" sz="800" b="1" dirty="0" err="1" smtClean="0">
                <a:solidFill>
                  <a:srgbClr val="000000"/>
                </a:solidFill>
                <a:latin typeface="Courier New"/>
                <a:cs typeface="Courier New"/>
              </a:rPr>
              <a:t>archival_big_table@</a:t>
            </a:r>
            <a:r>
              <a:rPr lang="en-US" sz="800" b="1" dirty="0" err="1" smtClean="0">
                <a:solidFill>
                  <a:srgbClr val="FF0000"/>
                </a:solidFill>
                <a:latin typeface="Courier New"/>
                <a:cs typeface="Courier New"/>
              </a:rPr>
              <a:t>hadoop</a:t>
            </a:r>
            <a:r>
              <a:rPr lang="en-US" sz="800" b="1" dirty="0" smtClean="0">
                <a:solidFill>
                  <a:srgbClr val="FF0000"/>
                </a:solidFill>
                <a:latin typeface="Courier New"/>
                <a:cs typeface="Courier New"/>
              </a:rPr>
              <a:t> </a:t>
            </a:r>
            <a:r>
              <a:rPr lang="en-US" sz="800" b="1" dirty="0" smtClean="0">
                <a:solidFill>
                  <a:srgbClr val="000000"/>
                </a:solidFill>
                <a:latin typeface="Courier New"/>
                <a:cs typeface="Courier New"/>
              </a:rPr>
              <a:t>where date &lt;= ‘</a:t>
            </a:r>
            <a:r>
              <a:rPr lang="en-US" sz="800" b="1" dirty="0" smtClean="0">
                <a:solidFill>
                  <a:srgbClr val="FF0000"/>
                </a:solidFill>
                <a:latin typeface="Courier New"/>
                <a:cs typeface="Courier New"/>
              </a:rPr>
              <a:t>2016-05-05</a:t>
            </a:r>
            <a:r>
              <a:rPr lang="en-US" sz="800" b="1" dirty="0" smtClean="0">
                <a:solidFill>
                  <a:srgbClr val="000000"/>
                </a:solidFill>
                <a:latin typeface="Courier New"/>
                <a:cs typeface="Courier New"/>
              </a:rPr>
              <a:t>’</a:t>
            </a:r>
            <a:endParaRPr lang="en-US" sz="800" b="1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3108789" y="3932572"/>
            <a:ext cx="1730717" cy="425565"/>
          </a:xfrm>
          <a:prstGeom prst="rightArrow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offloaded SQL</a:t>
            </a:r>
            <a:endParaRPr lang="en-US" sz="1200" dirty="0">
              <a:latin typeface="Calibri" panose="020F0502020204030204" pitchFamily="34" charset="0"/>
            </a:endParaRPr>
          </a:p>
        </p:txBody>
      </p:sp>
      <p:grpSp>
        <p:nvGrpSpPr>
          <p:cNvPr id="93" name="Group 92"/>
          <p:cNvGrpSpPr/>
          <p:nvPr/>
        </p:nvGrpSpPr>
        <p:grpSpPr>
          <a:xfrm>
            <a:off x="1373631" y="1544918"/>
            <a:ext cx="5986019" cy="1498532"/>
            <a:chOff x="1373631" y="1544918"/>
            <a:chExt cx="5986019" cy="1498532"/>
          </a:xfrm>
        </p:grpSpPr>
        <p:sp>
          <p:nvSpPr>
            <p:cNvPr id="9" name="Can 8"/>
            <p:cNvSpPr/>
            <p:nvPr/>
          </p:nvSpPr>
          <p:spPr>
            <a:xfrm>
              <a:off x="1594397" y="1625285"/>
              <a:ext cx="1228870" cy="826969"/>
            </a:xfrm>
            <a:prstGeom prst="can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Can 9"/>
            <p:cNvSpPr/>
            <p:nvPr/>
          </p:nvSpPr>
          <p:spPr>
            <a:xfrm>
              <a:off x="5107429" y="1625285"/>
              <a:ext cx="2252221" cy="826969"/>
            </a:xfrm>
            <a:prstGeom prst="can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68342" y="1896166"/>
              <a:ext cx="131618" cy="4156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464661" y="1901903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596279" y="1901903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727897" y="1901903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64871" y="1906007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600233" y="1893806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996489" y="1901903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128107" y="1901903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259725" y="1901903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396699" y="1906007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531780" y="1901903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663398" y="1901903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795016" y="1901903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931990" y="1906007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786573" y="1899043"/>
              <a:ext cx="131618" cy="4156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926519" y="1896166"/>
              <a:ext cx="131618" cy="415636"/>
            </a:xfrm>
            <a:prstGeom prst="rect">
              <a:avLst/>
            </a:prstGeom>
            <a:solidFill>
              <a:srgbClr val="FF6600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059095" y="1899043"/>
              <a:ext cx="131618" cy="415636"/>
            </a:xfrm>
            <a:prstGeom prst="rect">
              <a:avLst/>
            </a:prstGeom>
            <a:solidFill>
              <a:srgbClr val="FF6600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198206" y="1893806"/>
              <a:ext cx="131618" cy="415636"/>
            </a:xfrm>
            <a:prstGeom prst="rect">
              <a:avLst/>
            </a:prstGeom>
            <a:solidFill>
              <a:srgbClr val="FF9999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337317" y="1893806"/>
              <a:ext cx="131618" cy="415636"/>
            </a:xfrm>
            <a:prstGeom prst="rect">
              <a:avLst/>
            </a:prstGeom>
            <a:solidFill>
              <a:srgbClr val="FF9999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468615" y="1899043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799960" y="1547200"/>
              <a:ext cx="8865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</a:rPr>
                <a:t>Oracle</a:t>
              </a:r>
              <a:endParaRPr lang="en-US" sz="1600" dirty="0">
                <a:latin typeface="Calibri" panose="020F050202020403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758152" y="1544918"/>
              <a:ext cx="9444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</a:rPr>
                <a:t>Hadoop</a:t>
              </a:r>
              <a:endParaRPr lang="en-US" sz="1600" dirty="0">
                <a:latin typeface="Calibri" panose="020F050202020403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342950" y="2532452"/>
              <a:ext cx="17748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Calibri" panose="020F0502020204030204" pitchFamily="34" charset="0"/>
                </a:rPr>
                <a:t>scalable storage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373631" y="2520230"/>
              <a:ext cx="17748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Calibri" panose="020F0502020204030204" pitchFamily="34" charset="0"/>
                </a:rPr>
                <a:t>limited storage throughput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pic>
          <p:nvPicPr>
            <p:cNvPr id="36" name="Picture 2" descr="Sqoop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9465" y="2242438"/>
              <a:ext cx="775343" cy="2361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4" name="Group 93"/>
          <p:cNvGrpSpPr/>
          <p:nvPr/>
        </p:nvGrpSpPr>
        <p:grpSpPr>
          <a:xfrm>
            <a:off x="1594397" y="3788370"/>
            <a:ext cx="6060239" cy="1295311"/>
            <a:chOff x="1594397" y="1544918"/>
            <a:chExt cx="6060239" cy="1295311"/>
          </a:xfrm>
        </p:grpSpPr>
        <p:sp>
          <p:nvSpPr>
            <p:cNvPr id="95" name="Can 94"/>
            <p:cNvSpPr/>
            <p:nvPr/>
          </p:nvSpPr>
          <p:spPr>
            <a:xfrm>
              <a:off x="1594397" y="1625285"/>
              <a:ext cx="1228870" cy="826969"/>
            </a:xfrm>
            <a:prstGeom prst="can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Can 95"/>
            <p:cNvSpPr/>
            <p:nvPr/>
          </p:nvSpPr>
          <p:spPr>
            <a:xfrm>
              <a:off x="5107429" y="1625285"/>
              <a:ext cx="2252221" cy="826969"/>
            </a:xfrm>
            <a:prstGeom prst="can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1668342" y="1896166"/>
              <a:ext cx="131618" cy="4156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5464661" y="1901903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5596279" y="1901903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5727897" y="1901903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5864871" y="1906007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2600233" y="1893806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5996489" y="1901903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128107" y="1901903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259725" y="1901903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6396699" y="1906007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531780" y="1901903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663398" y="1901903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795016" y="1901903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931990" y="1906007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1786573" y="1899043"/>
              <a:ext cx="131618" cy="4156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1926519" y="1896166"/>
              <a:ext cx="131618" cy="415636"/>
            </a:xfrm>
            <a:prstGeom prst="rect">
              <a:avLst/>
            </a:prstGeom>
            <a:solidFill>
              <a:srgbClr val="FF6600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2059095" y="1899043"/>
              <a:ext cx="131618" cy="415636"/>
            </a:xfrm>
            <a:prstGeom prst="rect">
              <a:avLst/>
            </a:prstGeom>
            <a:solidFill>
              <a:srgbClr val="FF6600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2198206" y="1893806"/>
              <a:ext cx="131618" cy="415636"/>
            </a:xfrm>
            <a:prstGeom prst="rect">
              <a:avLst/>
            </a:prstGeom>
            <a:solidFill>
              <a:srgbClr val="FF9999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2337317" y="1893806"/>
              <a:ext cx="131618" cy="415636"/>
            </a:xfrm>
            <a:prstGeom prst="rect">
              <a:avLst/>
            </a:prstGeom>
            <a:solidFill>
              <a:srgbClr val="FF9999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2468615" y="1899043"/>
              <a:ext cx="131618" cy="415636"/>
            </a:xfrm>
            <a:prstGeom prst="rect">
              <a:avLst/>
            </a:prstGeom>
            <a:solidFill>
              <a:srgbClr val="30A8E4"/>
            </a:solidFill>
            <a:ln w="127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1799960" y="1547200"/>
              <a:ext cx="8865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</a:rPr>
                <a:t>Oracle</a:t>
              </a:r>
              <a:endParaRPr lang="en-US" sz="1600" dirty="0">
                <a:latin typeface="Calibri" panose="020F0502020204030204" pitchFamily="34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5758152" y="1544918"/>
              <a:ext cx="9444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</a:rPr>
                <a:t>Hadoop</a:t>
              </a:r>
              <a:endParaRPr lang="en-US" sz="1600" dirty="0">
                <a:latin typeface="Calibri" panose="020F0502020204030204" pitchFamily="34" charset="0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5342950" y="2532452"/>
              <a:ext cx="23116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Calibri" panose="020F0502020204030204" pitchFamily="34" charset="0"/>
                </a:rPr>
                <a:t>SQL engines: Impala, Hive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3132061" y="2224675"/>
              <a:ext cx="17748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Calibri" panose="020F0502020204030204" pitchFamily="34" charset="0"/>
                </a:rPr>
                <a:t>Offload interface: DB LINK, External table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</p:grpSp>
      <p:sp>
        <p:nvSpPr>
          <p:cNvPr id="122" name="Right Arrow 121"/>
          <p:cNvSpPr/>
          <p:nvPr/>
        </p:nvSpPr>
        <p:spPr>
          <a:xfrm>
            <a:off x="3149618" y="1825986"/>
            <a:ext cx="1730717" cy="425565"/>
          </a:xfrm>
          <a:prstGeom prst="rightArrow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Calibri" panose="020F0502020204030204" pitchFamily="34" charset="0"/>
              </a:rPr>
              <a:t> table partitions</a:t>
            </a:r>
            <a:endParaRPr lang="en-US" sz="1200" dirty="0">
              <a:latin typeface="Calibri" panose="020F0502020204030204" pitchFamily="34" charset="0"/>
            </a:endParaRPr>
          </a:p>
        </p:txBody>
      </p:sp>
      <p:sp>
        <p:nvSpPr>
          <p:cNvPr id="123" name="Right Arrow 122"/>
          <p:cNvSpPr/>
          <p:nvPr/>
        </p:nvSpPr>
        <p:spPr>
          <a:xfrm rot="1551530">
            <a:off x="694699" y="3744865"/>
            <a:ext cx="845505" cy="425565"/>
          </a:xfrm>
          <a:prstGeom prst="rightArrow">
            <a:avLst/>
          </a:prstGeom>
          <a:ln>
            <a:solidFill>
              <a:srgbClr val="0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 panose="020F0502020204030204" pitchFamily="34" charset="0"/>
              </a:rPr>
              <a:t>SQL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63" name="Marcador de contenido 2"/>
          <p:cNvSpPr txBox="1">
            <a:spLocks/>
          </p:cNvSpPr>
          <p:nvPr/>
        </p:nvSpPr>
        <p:spPr>
          <a:xfrm>
            <a:off x="6531780" y="7318"/>
            <a:ext cx="2477654" cy="144679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defTabSz="914400">
              <a:buNone/>
            </a:pPr>
            <a:r>
              <a:rPr lang="en-US" sz="1400" u="sng" dirty="0" smtClean="0">
                <a:latin typeface="Calibri" panose="020F0502020204030204" pitchFamily="34" charset="0"/>
              </a:rPr>
              <a:t>Advantages</a:t>
            </a:r>
          </a:p>
          <a:p>
            <a:pPr defTabSz="914400">
              <a:buFont typeface="Wingdings" panose="05000000000000000000" pitchFamily="2" charset="2"/>
              <a:buChar char="ü"/>
            </a:pPr>
            <a:r>
              <a:rPr lang="en-US" sz="1200" dirty="0" smtClean="0">
                <a:latin typeface="Calibri" panose="020F0502020204030204" pitchFamily="34" charset="0"/>
              </a:rPr>
              <a:t>No changes to the application</a:t>
            </a:r>
          </a:p>
          <a:p>
            <a:pPr defTabSz="914400">
              <a:buFont typeface="Wingdings" panose="05000000000000000000" pitchFamily="2" charset="2"/>
              <a:buChar char="ü"/>
            </a:pPr>
            <a:r>
              <a:rPr lang="en-US" sz="1200" dirty="0" smtClean="0">
                <a:latin typeface="Calibri" panose="020F0502020204030204" pitchFamily="34" charset="0"/>
              </a:rPr>
              <a:t>Data sources are transparent to the users</a:t>
            </a:r>
          </a:p>
          <a:p>
            <a:pPr defTabSz="914400">
              <a:buFont typeface="Wingdings" panose="05000000000000000000" pitchFamily="2" charset="2"/>
              <a:buChar char="ü"/>
            </a:pPr>
            <a:r>
              <a:rPr lang="en-US" sz="1200" dirty="0" smtClean="0">
                <a:latin typeface="Calibri" panose="020F0502020204030204" pitchFamily="34" charset="0"/>
              </a:rPr>
              <a:t>Opens up the possibility for new analytical queries</a:t>
            </a:r>
          </a:p>
        </p:txBody>
      </p:sp>
    </p:spTree>
    <p:extLst>
      <p:ext uri="{BB962C8B-B14F-4D97-AF65-F5344CB8AC3E}">
        <p14:creationId xmlns:p14="http://schemas.microsoft.com/office/powerpoint/2010/main" val="1870319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8664" y="-4000"/>
            <a:ext cx="8226854" cy="642937"/>
          </a:xfrm>
        </p:spPr>
        <p:txBody>
          <a:bodyPr>
            <a:normAutofit fontScale="90000"/>
          </a:bodyPr>
          <a:lstStyle/>
          <a:p>
            <a:r>
              <a:rPr lang="es-ES" sz="4000" dirty="0" err="1" smtClean="0">
                <a:latin typeface="Calibri" panose="020F0502020204030204" pitchFamily="34" charset="0"/>
              </a:rPr>
              <a:t>Jupyter</a:t>
            </a:r>
            <a:r>
              <a:rPr lang="es-ES" sz="4000" dirty="0" smtClean="0">
                <a:latin typeface="Calibri" panose="020F0502020204030204" pitchFamily="34" charset="0"/>
              </a:rPr>
              <a:t> Notebooks</a:t>
            </a:r>
            <a:endParaRPr lang="es-ES" sz="4000" dirty="0">
              <a:latin typeface="Calibri" panose="020F050202020403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8664" y="719402"/>
            <a:ext cx="8486776" cy="3693572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latin typeface="Calibri" panose="020F0502020204030204" pitchFamily="34" charset="0"/>
              </a:rPr>
              <a:t>Jupyter</a:t>
            </a:r>
            <a:r>
              <a:rPr lang="en-US" sz="2400" dirty="0" smtClean="0">
                <a:latin typeface="Calibri" panose="020F0502020204030204" pitchFamily="34" charset="0"/>
              </a:rPr>
              <a:t> notebooks for data analysis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System developed at CERN (EP-SFT) based on CERN IT cloud</a:t>
            </a:r>
          </a:p>
          <a:p>
            <a:pPr lvl="1"/>
            <a:r>
              <a:rPr lang="en-GB" sz="2000" dirty="0" smtClean="0">
                <a:latin typeface="Calibri" panose="020F0502020204030204" pitchFamily="34" charset="0"/>
              </a:rPr>
              <a:t>SWAN: Service for Web-based Analysis</a:t>
            </a:r>
          </a:p>
          <a:p>
            <a:pPr lvl="1"/>
            <a:r>
              <a:rPr lang="en-GB" sz="2000" dirty="0" smtClean="0">
                <a:latin typeface="Calibri" panose="020F0502020204030204" pitchFamily="34" charset="0"/>
              </a:rPr>
              <a:t>ROOT and other libraries available</a:t>
            </a:r>
          </a:p>
          <a:p>
            <a:pPr lvl="1"/>
            <a:endParaRPr lang="en-GB" sz="2000" dirty="0">
              <a:latin typeface="Calibri" panose="020F0502020204030204" pitchFamily="34" charset="0"/>
            </a:endParaRPr>
          </a:p>
          <a:p>
            <a:r>
              <a:rPr lang="en-GB" sz="2400" dirty="0" smtClean="0">
                <a:latin typeface="Calibri" panose="020F0502020204030204" pitchFamily="34" charset="0"/>
              </a:rPr>
              <a:t>Integration with Hadoop and Spark service</a:t>
            </a:r>
          </a:p>
          <a:p>
            <a:pPr lvl="1"/>
            <a:r>
              <a:rPr lang="en-GB" sz="2000" dirty="0" smtClean="0">
                <a:latin typeface="Calibri" panose="020F0502020204030204" pitchFamily="34" charset="0"/>
              </a:rPr>
              <a:t>Distributed processing for ROOT analysis</a:t>
            </a:r>
          </a:p>
          <a:p>
            <a:pPr lvl="1"/>
            <a:r>
              <a:rPr lang="en-GB" sz="2000" dirty="0" smtClean="0">
                <a:latin typeface="Calibri" panose="020F0502020204030204" pitchFamily="34" charset="0"/>
              </a:rPr>
              <a:t>Access to EOS and HDFS storage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6699" y="719402"/>
            <a:ext cx="1283313" cy="111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8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8664" y="14288"/>
            <a:ext cx="8226854" cy="642937"/>
          </a:xfrm>
        </p:spPr>
        <p:txBody>
          <a:bodyPr>
            <a:normAutofit fontScale="90000"/>
          </a:bodyPr>
          <a:lstStyle/>
          <a:p>
            <a:r>
              <a:rPr lang="es-ES" sz="40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H</a:t>
            </a:r>
            <a:r>
              <a:rPr lang="es-ES" sz="4000" dirty="0" err="1" smtClean="0">
                <a:latin typeface="Calibri" panose="020F0502020204030204" pitchFamily="34" charset="0"/>
              </a:rPr>
              <a:t>adoop</a:t>
            </a:r>
            <a:r>
              <a:rPr lang="es-ES" sz="4000" dirty="0" smtClean="0">
                <a:latin typeface="Calibri" panose="020F0502020204030204" pitchFamily="34" charset="0"/>
              </a:rPr>
              <a:t> </a:t>
            </a:r>
            <a:r>
              <a:rPr lang="es-ES" sz="40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U</a:t>
            </a:r>
            <a:r>
              <a:rPr lang="es-ES" sz="4000" dirty="0" err="1" smtClean="0">
                <a:latin typeface="Calibri" panose="020F0502020204030204" pitchFamily="34" charset="0"/>
              </a:rPr>
              <a:t>ser</a:t>
            </a:r>
            <a:r>
              <a:rPr lang="es-ES" sz="4000" dirty="0" smtClean="0">
                <a:latin typeface="Calibri" panose="020F0502020204030204" pitchFamily="34" charset="0"/>
              </a:rPr>
              <a:t> </a:t>
            </a:r>
            <a:r>
              <a:rPr lang="es-ES" sz="40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E</a:t>
            </a:r>
            <a:r>
              <a:rPr lang="es-ES" sz="4000" dirty="0" err="1" smtClean="0">
                <a:latin typeface="Calibri" panose="020F0502020204030204" pitchFamily="34" charset="0"/>
              </a:rPr>
              <a:t>xperience</a:t>
            </a:r>
            <a:r>
              <a:rPr lang="es-ES" sz="4000" dirty="0" smtClean="0">
                <a:latin typeface="Calibri" panose="020F0502020204030204" pitchFamily="34" charset="0"/>
              </a:rPr>
              <a:t> - </a:t>
            </a:r>
            <a:r>
              <a:rPr lang="es-ES" sz="40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HUE</a:t>
            </a:r>
            <a:endParaRPr lang="es-ES" sz="4000" b="1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8769" y="1101059"/>
            <a:ext cx="3702563" cy="3311915"/>
          </a:xfrm>
        </p:spPr>
        <p:txBody>
          <a:bodyPr>
            <a:normAutofit fontScale="70000" lnSpcReduction="20000"/>
          </a:bodyPr>
          <a:lstStyle/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View your data using HDFS </a:t>
            </a:r>
            <a:r>
              <a:rPr lang="en-US" sz="2000" dirty="0" err="1" smtClean="0">
                <a:latin typeface="Calibri" panose="020F0502020204030204" pitchFamily="34" charset="0"/>
              </a:rPr>
              <a:t>filebrowser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Enhance and Analyze using Query editors for Impala, HIVE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Analyze &amp; visualize using Spark notebooks (beta)</a:t>
            </a:r>
          </a:p>
          <a:p>
            <a:pPr lvl="1"/>
            <a:endParaRPr lang="en-US" sz="2000" dirty="0" smtClean="0">
              <a:latin typeface="Calibri" panose="020F0502020204030204" pitchFamily="34" charset="0"/>
            </a:endParaRPr>
          </a:p>
          <a:p>
            <a:pPr lvl="1"/>
            <a:endParaRPr lang="en-US" sz="2000" dirty="0">
              <a:latin typeface="Calibri" panose="020F0502020204030204" pitchFamily="34" charset="0"/>
            </a:endParaRP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Requested by the user community</a:t>
            </a:r>
          </a:p>
          <a:p>
            <a:pPr lvl="1"/>
            <a:endParaRPr lang="en-US" sz="2000" dirty="0" smtClean="0">
              <a:latin typeface="Calibri" panose="020F0502020204030204" pitchFamily="34" charset="0"/>
            </a:endParaRPr>
          </a:p>
          <a:p>
            <a:pPr lvl="1"/>
            <a:endParaRPr lang="en-US" sz="2000" dirty="0" smtClean="0">
              <a:latin typeface="Calibri" panose="020F0502020204030204" pitchFamily="34" charset="0"/>
            </a:endParaRPr>
          </a:p>
          <a:p>
            <a:endParaRPr lang="en-US" sz="2800" dirty="0">
              <a:latin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</a:rPr>
              <a:t>Available on Hadoop clusters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hlinkClick r:id="rId2"/>
              </a:rPr>
              <a:t>https://</a:t>
            </a:r>
            <a:r>
              <a:rPr lang="en-US" sz="2000" dirty="0" smtClean="0">
                <a:latin typeface="Calibri" panose="020F0502020204030204" pitchFamily="34" charset="0"/>
                <a:hlinkClick r:id="rId2"/>
              </a:rPr>
              <a:t>hue-hadalytic.cern.ch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lvl="1"/>
            <a:r>
              <a:rPr lang="en-US" sz="2000" dirty="0">
                <a:latin typeface="Calibri" panose="020F0502020204030204" pitchFamily="34" charset="0"/>
                <a:hlinkClick r:id="rId3"/>
              </a:rPr>
              <a:t>https://</a:t>
            </a:r>
            <a:r>
              <a:rPr lang="en-US" sz="2000" dirty="0" smtClean="0">
                <a:latin typeface="Calibri" panose="020F0502020204030204" pitchFamily="34" charset="0"/>
                <a:hlinkClick r:id="rId3"/>
              </a:rPr>
              <a:t>hue-analytix.cern.ch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(soon)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1332" y="1101059"/>
            <a:ext cx="4366847" cy="21736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4979" y="2467565"/>
            <a:ext cx="4881071" cy="1842474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27</a:t>
            </a:fld>
            <a:endParaRPr lang="en-US"/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381000" y="679967"/>
            <a:ext cx="8305800" cy="380459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2400" dirty="0" smtClean="0">
                <a:latin typeface="Calibri" panose="020F0502020204030204" pitchFamily="34" charset="0"/>
              </a:rPr>
              <a:t>Hue is a web interface for analyzing data with Apache Hadoop</a:t>
            </a:r>
          </a:p>
        </p:txBody>
      </p:sp>
    </p:spTree>
    <p:extLst>
      <p:ext uri="{BB962C8B-B14F-4D97-AF65-F5344CB8AC3E}">
        <p14:creationId xmlns:p14="http://schemas.microsoft.com/office/powerpoint/2010/main" val="109638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8664" y="14070"/>
            <a:ext cx="7950994" cy="705332"/>
          </a:xfrm>
        </p:spPr>
        <p:txBody>
          <a:bodyPr anchor="t">
            <a:noAutofit/>
          </a:bodyPr>
          <a:lstStyle/>
          <a:p>
            <a:r>
              <a:rPr lang="es-ES" sz="3600" dirty="0">
                <a:latin typeface="Calibri" panose="020F0502020204030204" pitchFamily="34" charset="0"/>
              </a:rPr>
              <a:t>Oracle Big Data Discovery</a:t>
            </a:r>
            <a:endParaRPr lang="en-US" sz="3600" dirty="0">
              <a:latin typeface="Calibri" panose="020F050202020403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0" y="833952"/>
            <a:ext cx="8925308" cy="3579021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2600" dirty="0" smtClean="0">
                <a:latin typeface="Calibri" panose="020F0502020204030204" pitchFamily="34" charset="0"/>
              </a:rPr>
              <a:t>Features</a:t>
            </a:r>
          </a:p>
          <a:p>
            <a:pPr lvl="1" defTabSz="914400"/>
            <a:r>
              <a:rPr lang="en-US" sz="2200" dirty="0" smtClean="0">
                <a:latin typeface="Calibri" panose="020F0502020204030204" pitchFamily="34" charset="0"/>
              </a:rPr>
              <a:t>Data Exploration &amp; Discovery</a:t>
            </a:r>
          </a:p>
          <a:p>
            <a:pPr lvl="1" defTabSz="914400"/>
            <a:r>
              <a:rPr lang="en-US" sz="2200" dirty="0" smtClean="0">
                <a:latin typeface="Calibri" panose="020F0502020204030204" pitchFamily="34" charset="0"/>
              </a:rPr>
              <a:t>Data Transformation with Spark in Hadoop</a:t>
            </a:r>
          </a:p>
          <a:p>
            <a:pPr lvl="2" defTabSz="914400"/>
            <a:r>
              <a:rPr lang="en-US" sz="1800" dirty="0" smtClean="0">
                <a:latin typeface="Calibri" panose="020F0502020204030204" pitchFamily="34" charset="0"/>
              </a:rPr>
              <a:t>Apply built-in transformations or write your own scripts</a:t>
            </a:r>
          </a:p>
          <a:p>
            <a:pPr lvl="2" defTabSz="914400"/>
            <a:r>
              <a:rPr lang="en-US" sz="1800" dirty="0" smtClean="0">
                <a:latin typeface="Calibri" panose="020F0502020204030204" pitchFamily="34" charset="0"/>
              </a:rPr>
              <a:t>Data Enrichment: Text analytics, geolocation, etc.</a:t>
            </a:r>
          </a:p>
          <a:p>
            <a:pPr lvl="1" defTabSz="914400"/>
            <a:r>
              <a:rPr lang="en-US" sz="2200" dirty="0" smtClean="0">
                <a:latin typeface="Calibri" panose="020F0502020204030204" pitchFamily="34" charset="0"/>
              </a:rPr>
              <a:t>Collaborative environment</a:t>
            </a:r>
          </a:p>
          <a:p>
            <a:pPr defTabSz="914400"/>
            <a:r>
              <a:rPr lang="en-US" sz="2600" dirty="0" smtClean="0">
                <a:latin typeface="Calibri" panose="020F0502020204030204" pitchFamily="34" charset="0"/>
              </a:rPr>
              <a:t>CERN SSO integrated</a:t>
            </a:r>
          </a:p>
          <a:p>
            <a:pPr defTabSz="914400"/>
            <a:r>
              <a:rPr lang="en-US" sz="2600" dirty="0" smtClean="0">
                <a:latin typeface="Calibri" panose="020F0502020204030204" pitchFamily="34" charset="0"/>
              </a:rPr>
              <a:t>Already available for Hadoop test cluster</a:t>
            </a:r>
          </a:p>
          <a:p>
            <a:pPr defTabSz="914400"/>
            <a:r>
              <a:rPr lang="en-US" sz="2600" dirty="0" smtClean="0">
                <a:latin typeface="Calibri" panose="020F0502020204030204" pitchFamily="34" charset="0"/>
              </a:rPr>
              <a:t>Some demos</a:t>
            </a:r>
          </a:p>
          <a:p>
            <a:pPr lvl="1" defTabSz="914400"/>
            <a:r>
              <a:rPr lang="en-US" sz="1900" dirty="0" smtClean="0">
                <a:latin typeface="Calibri" panose="020F0502020204030204" pitchFamily="34" charset="0"/>
              </a:rPr>
              <a:t>https://www.youtube.com/watch?v=Jyw9NtUZ_ks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3466" y="2206022"/>
            <a:ext cx="3121600" cy="150383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 fov="1800000">
              <a:rot lat="19199999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577" y="3485809"/>
            <a:ext cx="3025421" cy="138233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 fov="1800000">
              <a:rot lat="19199999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6490" y="0"/>
            <a:ext cx="2237509" cy="223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91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625" y="14288"/>
            <a:ext cx="8226854" cy="642937"/>
          </a:xfrm>
        </p:spPr>
        <p:txBody>
          <a:bodyPr>
            <a:normAutofit fontScale="90000"/>
          </a:bodyPr>
          <a:lstStyle/>
          <a:p>
            <a:r>
              <a:rPr lang="es-ES" sz="4000" dirty="0" err="1" smtClean="0">
                <a:latin typeface="Calibri" panose="020F0502020204030204" pitchFamily="34" charset="0"/>
              </a:rPr>
              <a:t>Hadoop</a:t>
            </a:r>
            <a:r>
              <a:rPr lang="es-ES" sz="4000" dirty="0" smtClean="0">
                <a:latin typeface="Calibri" panose="020F0502020204030204" pitchFamily="34" charset="0"/>
              </a:rPr>
              <a:t> performance </a:t>
            </a:r>
            <a:r>
              <a:rPr lang="es-ES" sz="4000" dirty="0" err="1" smtClean="0">
                <a:latin typeface="Calibri" panose="020F0502020204030204" pitchFamily="34" charset="0"/>
              </a:rPr>
              <a:t>troubleshooting</a:t>
            </a:r>
            <a:endParaRPr lang="es-ES" sz="4000" dirty="0">
              <a:latin typeface="Calibri" panose="020F050202020403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8664" y="719402"/>
            <a:ext cx="8486776" cy="3693572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latin typeface="Calibri" panose="020F0502020204030204" pitchFamily="34" charset="0"/>
              </a:rPr>
              <a:t>hprofile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Tool developed by IT Hadoop service to troubleshoot application performance on Hadoop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Ability to identify part of the code the application is spending most time on and visualize this in a Human readable manner using </a:t>
            </a:r>
            <a:r>
              <a:rPr lang="en-US" sz="2000" dirty="0" err="1" smtClean="0">
                <a:latin typeface="Calibri" panose="020F0502020204030204" pitchFamily="34" charset="0"/>
              </a:rPr>
              <a:t>flamegraphs</a:t>
            </a:r>
            <a:endParaRPr lang="en-US" sz="2000" dirty="0" smtClean="0">
              <a:latin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</a:rPr>
              <a:t>Usage and more information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hlinkClick r:id="rId2"/>
              </a:rPr>
              <a:t>https://</a:t>
            </a:r>
            <a:r>
              <a:rPr lang="en-US" sz="2000" dirty="0" smtClean="0">
                <a:latin typeface="Calibri" panose="020F0502020204030204" pitchFamily="34" charset="0"/>
                <a:hlinkClick r:id="rId2"/>
              </a:rPr>
              <a:t>github.com/cerndb/Hadoop-Profiler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lvl="1"/>
            <a:r>
              <a:rPr lang="en-US" sz="2000" dirty="0">
                <a:latin typeface="Calibri" panose="020F0502020204030204" pitchFamily="34" charset="0"/>
              </a:rPr>
              <a:t>Blog - http://db-blog.web.cern.ch/blog/joeri-hermans/2016-04-hadoop-performance-troubleshooting-stack-tracing-introduction</a:t>
            </a:r>
            <a:endParaRPr lang="en-US" sz="2000" dirty="0" smtClean="0">
              <a:latin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</a:endParaRPr>
          </a:p>
          <a:p>
            <a:pPr marL="36576" indent="0">
              <a:buNone/>
            </a:pPr>
            <a:endParaRPr lang="en-US" sz="2400" dirty="0" smtClean="0"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20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28625" y="14288"/>
            <a:ext cx="8226854" cy="618847"/>
          </a:xfrm>
        </p:spPr>
        <p:txBody>
          <a:bodyPr>
            <a:normAutofit fontScale="90000"/>
          </a:bodyPr>
          <a:lstStyle/>
          <a:p>
            <a:r>
              <a:rPr lang="en-GB" sz="4000" dirty="0" smtClean="0">
                <a:latin typeface="Calibri" panose="020F0502020204030204" pitchFamily="34" charset="0"/>
              </a:rPr>
              <a:t>Engineering Effort for Effective ML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298664" y="1047062"/>
            <a:ext cx="8486776" cy="3693572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2400" dirty="0" smtClean="0">
                <a:latin typeface="Calibri" panose="020F0502020204030204" pitchFamily="34" charset="0"/>
              </a:rPr>
              <a:t>From “</a:t>
            </a:r>
            <a:r>
              <a:rPr lang="en-GB" sz="2400" dirty="0" smtClean="0">
                <a:latin typeface="Calibri" panose="020F0502020204030204" pitchFamily="34" charset="0"/>
              </a:rPr>
              <a:t>Hidden </a:t>
            </a:r>
            <a:r>
              <a:rPr lang="en-GB" sz="2400" dirty="0">
                <a:latin typeface="Calibri" panose="020F0502020204030204" pitchFamily="34" charset="0"/>
              </a:rPr>
              <a:t>Technical Debt in Machine Learning </a:t>
            </a:r>
            <a:r>
              <a:rPr lang="en-GB" sz="2400" dirty="0" smtClean="0">
                <a:latin typeface="Calibri" panose="020F0502020204030204" pitchFamily="34" charset="0"/>
              </a:rPr>
              <a:t>Systems”, D. </a:t>
            </a:r>
            <a:r>
              <a:rPr lang="en-GB" sz="2400" dirty="0" err="1" smtClean="0">
                <a:latin typeface="Calibri" panose="020F0502020204030204" pitchFamily="34" charset="0"/>
              </a:rPr>
              <a:t>Sculley</a:t>
            </a:r>
            <a:r>
              <a:rPr lang="en-GB" sz="2400" dirty="0" smtClean="0">
                <a:latin typeface="Calibri" panose="020F0502020204030204" pitchFamily="34" charset="0"/>
              </a:rPr>
              <a:t> at al. (Google), paper at NIPS 2015</a:t>
            </a:r>
            <a:endParaRPr lang="en-US" sz="1600" dirty="0" smtClean="0">
              <a:latin typeface="Calibri" panose="020F0502020204030204" pitchFamily="34" charset="0"/>
            </a:endParaRPr>
          </a:p>
          <a:p>
            <a:pPr lvl="1" defTabSz="914400"/>
            <a:endParaRPr lang="en-US" sz="3200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102" y="1865947"/>
            <a:ext cx="8343900" cy="305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0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8664" y="14070"/>
            <a:ext cx="7950994" cy="705332"/>
          </a:xfrm>
        </p:spPr>
        <p:txBody>
          <a:bodyPr anchor="t">
            <a:noAutofit/>
          </a:bodyPr>
          <a:lstStyle/>
          <a:p>
            <a:r>
              <a:rPr lang="es-ES" sz="3600" dirty="0" err="1">
                <a:latin typeface="Calibri" panose="020F0502020204030204" pitchFamily="34" charset="0"/>
              </a:rPr>
              <a:t>Hadoop</a:t>
            </a:r>
            <a:r>
              <a:rPr lang="es-ES" sz="3600" dirty="0">
                <a:latin typeface="Calibri" panose="020F0502020204030204" pitchFamily="34" charset="0"/>
              </a:rPr>
              <a:t> performance </a:t>
            </a:r>
            <a:r>
              <a:rPr lang="es-ES" sz="3600" dirty="0" err="1">
                <a:latin typeface="Calibri" panose="020F0502020204030204" pitchFamily="34" charset="0"/>
              </a:rPr>
              <a:t>troubleshooting</a:t>
            </a:r>
            <a:endParaRPr lang="en-US" sz="3600" dirty="0">
              <a:latin typeface="Calibri" panose="020F050202020403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0" y="833952"/>
            <a:ext cx="8925308" cy="4257593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Calibri" panose="020F0502020204030204" pitchFamily="34" charset="0"/>
              </a:rPr>
              <a:t>This </a:t>
            </a:r>
            <a:r>
              <a:rPr lang="en-US" sz="2400" dirty="0">
                <a:latin typeface="Calibri" panose="020F0502020204030204" pitchFamily="34" charset="0"/>
              </a:rPr>
              <a:t>profiler </a:t>
            </a:r>
            <a:r>
              <a:rPr lang="en-US" sz="2400" dirty="0" smtClean="0">
                <a:latin typeface="Calibri" panose="020F0502020204030204" pitchFamily="34" charset="0"/>
              </a:rPr>
              <a:t>helped to </a:t>
            </a:r>
            <a:r>
              <a:rPr lang="en-US" sz="2400" dirty="0">
                <a:latin typeface="Calibri" panose="020F0502020204030204" pitchFamily="34" charset="0"/>
              </a:rPr>
              <a:t>identify the performance bottlenecks in </a:t>
            </a:r>
            <a:r>
              <a:rPr lang="en-US" sz="2400" dirty="0" err="1">
                <a:latin typeface="Calibri" panose="020F0502020204030204" pitchFamily="34" charset="0"/>
              </a:rPr>
              <a:t>sqoop</a:t>
            </a:r>
            <a:r>
              <a:rPr lang="en-US" sz="2400" dirty="0">
                <a:latin typeface="Calibri" panose="020F0502020204030204" pitchFamily="34" charset="0"/>
              </a:rPr>
              <a:t> when importing data in parquet </a:t>
            </a:r>
            <a:r>
              <a:rPr lang="en-US" sz="2400" dirty="0" smtClean="0">
                <a:latin typeface="Calibri" panose="020F0502020204030204" pitchFamily="34" charset="0"/>
              </a:rPr>
              <a:t>format</a:t>
            </a:r>
          </a:p>
          <a:p>
            <a:pPr marL="36576" indent="0">
              <a:buNone/>
            </a:pPr>
            <a:endParaRPr lang="en-US" sz="2400" dirty="0">
              <a:latin typeface="Calibri" panose="020F0502020204030204" pitchFamily="34" charset="0"/>
            </a:endParaRPr>
          </a:p>
        </p:txBody>
      </p:sp>
      <p:pic>
        <p:nvPicPr>
          <p:cNvPr id="13" name="Content Placeholder 2"/>
          <p:cNvPicPr>
            <a:picLocks noChangeAspect="1"/>
          </p:cNvPicPr>
          <p:nvPr/>
        </p:nvPicPr>
        <p:blipFill>
          <a:blip r:embed="rId2"/>
          <a:srcRect l="7293" r="7293"/>
          <a:stretch>
            <a:fillRect/>
          </a:stretch>
        </p:blipFill>
        <p:spPr>
          <a:xfrm>
            <a:off x="457200" y="1596878"/>
            <a:ext cx="8229600" cy="3203145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>
          <a:xfrm rot="6590277">
            <a:off x="6757889" y="4243621"/>
            <a:ext cx="625555" cy="274825"/>
          </a:xfrm>
          <a:prstGeom prst="rightArrow">
            <a:avLst/>
          </a:prstGeom>
          <a:solidFill>
            <a:srgbClr val="8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16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625" y="14288"/>
            <a:ext cx="8226854" cy="642937"/>
          </a:xfrm>
        </p:spPr>
        <p:txBody>
          <a:bodyPr>
            <a:normAutofit fontScale="90000"/>
          </a:bodyPr>
          <a:lstStyle/>
          <a:p>
            <a:r>
              <a:rPr lang="es-ES" sz="4000" dirty="0" smtClean="0">
                <a:latin typeface="Calibri" panose="020F0502020204030204" pitchFamily="34" charset="0"/>
              </a:rPr>
              <a:t>Service </a:t>
            </a:r>
            <a:r>
              <a:rPr lang="es-ES" sz="4000" dirty="0" err="1" smtClean="0">
                <a:latin typeface="Calibri" panose="020F0502020204030204" pitchFamily="34" charset="0"/>
              </a:rPr>
              <a:t>Evolution</a:t>
            </a:r>
            <a:endParaRPr lang="es-ES" sz="4000" dirty="0">
              <a:latin typeface="Calibri" panose="020F050202020403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8664" y="719402"/>
            <a:ext cx="8486776" cy="3693572"/>
          </a:xfrm>
        </p:spPr>
        <p:txBody>
          <a:bodyPr>
            <a:normAutofit lnSpcReduction="10000"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Kudu</a:t>
            </a:r>
            <a:r>
              <a:rPr lang="en-US" sz="2400" dirty="0" smtClean="0">
                <a:latin typeface="Calibri" panose="020F0502020204030204" pitchFamily="34" charset="0"/>
              </a:rPr>
              <a:t> – New Hadoop storage for faster analytics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Complements HDFS and HBASE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Fills the gap in capabilities of HDFS (optimized for analytics on extremely large datasets) and HBASE (optimized for fast ingestion and queries over small datasets)</a:t>
            </a:r>
          </a:p>
          <a:p>
            <a:endParaRPr lang="en-US" sz="2400" dirty="0" smtClean="0">
              <a:latin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Backups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>
                <a:latin typeface="Calibri" panose="020F0502020204030204" pitchFamily="34" charset="0"/>
              </a:rPr>
              <a:t>for Hadoop</a:t>
            </a:r>
          </a:p>
          <a:p>
            <a:endParaRPr lang="en-US" sz="2400" dirty="0">
              <a:latin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</a:rPr>
              <a:t>Evaluation and possible deployment of </a:t>
            </a:r>
            <a:r>
              <a:rPr lang="en-US" sz="2400" b="1" dirty="0" err="1">
                <a:solidFill>
                  <a:srgbClr val="00B050"/>
                </a:solidFill>
                <a:latin typeface="Calibri" panose="020F0502020204030204" pitchFamily="34" charset="0"/>
              </a:rPr>
              <a:t>Alluxio</a:t>
            </a:r>
            <a:r>
              <a:rPr lang="en-US" sz="2400" dirty="0">
                <a:latin typeface="Calibri" panose="020F0502020204030204" pitchFamily="34" charset="0"/>
              </a:rPr>
              <a:t> – in-memory distributed </a:t>
            </a:r>
            <a:r>
              <a:rPr lang="en-US" sz="2400" dirty="0" smtClean="0">
                <a:latin typeface="Calibri" panose="020F0502020204030204" pitchFamily="34" charset="0"/>
              </a:rPr>
              <a:t>filesystem</a:t>
            </a: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06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28625" y="14288"/>
            <a:ext cx="8226854" cy="618847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Calibri" panose="020F0502020204030204" pitchFamily="34" charset="0"/>
              </a:rPr>
              <a:t>Managed Services for Data Engineering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298664" y="1047062"/>
            <a:ext cx="8486776" cy="369357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3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Platform</a:t>
            </a:r>
          </a:p>
          <a:p>
            <a:pPr lvl="1" defTabSz="914400"/>
            <a:r>
              <a:rPr lang="en-US" sz="3200" dirty="0" smtClean="0">
                <a:latin typeface="Calibri" panose="020F0502020204030204" pitchFamily="34" charset="0"/>
              </a:rPr>
              <a:t>Capacity planning and configuration</a:t>
            </a:r>
          </a:p>
          <a:p>
            <a:pPr lvl="1" defTabSz="914400"/>
            <a:r>
              <a:rPr lang="en-US" sz="3200" dirty="0" smtClean="0">
                <a:latin typeface="Calibri" panose="020F0502020204030204" pitchFamily="34" charset="0"/>
              </a:rPr>
              <a:t>Define, configure and support components</a:t>
            </a:r>
            <a:endParaRPr lang="en-US" sz="3200" dirty="0">
              <a:latin typeface="Calibri" panose="020F0502020204030204" pitchFamily="34" charset="0"/>
            </a:endParaRPr>
          </a:p>
          <a:p>
            <a:pPr defTabSz="914400"/>
            <a:r>
              <a:rPr lang="en-US" sz="3600" dirty="0" smtClean="0">
                <a:latin typeface="Calibri" panose="020F0502020204030204" pitchFamily="34" charset="0"/>
              </a:rPr>
              <a:t>Running central </a:t>
            </a:r>
            <a:r>
              <a:rPr lang="en-US" sz="3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services</a:t>
            </a:r>
          </a:p>
          <a:p>
            <a:pPr lvl="1" defTabSz="914400"/>
            <a:r>
              <a:rPr lang="en-US" sz="3200" dirty="0" smtClean="0">
                <a:latin typeface="Calibri" panose="020F0502020204030204" pitchFamily="34" charset="0"/>
              </a:rPr>
              <a:t>Build a team with domain expertise</a:t>
            </a:r>
            <a:endParaRPr lang="en-US" sz="3600" dirty="0" smtClean="0">
              <a:latin typeface="Calibri" panose="020F0502020204030204" pitchFamily="34" charset="0"/>
            </a:endParaRPr>
          </a:p>
          <a:p>
            <a:pPr lvl="1" defTabSz="914400"/>
            <a:r>
              <a:rPr lang="en-US" sz="3200" dirty="0">
                <a:latin typeface="Calibri" panose="020F0502020204030204" pitchFamily="34" charset="0"/>
              </a:rPr>
              <a:t>Share experience</a:t>
            </a:r>
          </a:p>
          <a:p>
            <a:pPr lvl="1" defTabSz="914400"/>
            <a:r>
              <a:rPr lang="en-US" sz="3200" dirty="0">
                <a:latin typeface="Calibri" panose="020F0502020204030204" pitchFamily="34" charset="0"/>
              </a:rPr>
              <a:t>Economy of scale</a:t>
            </a:r>
          </a:p>
        </p:txBody>
      </p:sp>
    </p:spTree>
    <p:extLst>
      <p:ext uri="{BB962C8B-B14F-4D97-AF65-F5344CB8AC3E}">
        <p14:creationId xmlns:p14="http://schemas.microsoft.com/office/powerpoint/2010/main" val="336456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28625" y="14288"/>
            <a:ext cx="8226854" cy="618847"/>
          </a:xfrm>
        </p:spPr>
        <p:txBody>
          <a:bodyPr>
            <a:normAutofit fontScale="90000"/>
          </a:bodyPr>
          <a:lstStyle/>
          <a:p>
            <a:r>
              <a:rPr lang="es-ES" sz="4000" dirty="0" err="1">
                <a:latin typeface="Calibri" panose="020F0502020204030204" pitchFamily="34" charset="0"/>
              </a:rPr>
              <a:t>Hadoop</a:t>
            </a:r>
            <a:r>
              <a:rPr lang="es-ES" sz="4000" dirty="0">
                <a:latin typeface="Calibri" panose="020F0502020204030204" pitchFamily="34" charset="0"/>
              </a:rPr>
              <a:t> </a:t>
            </a:r>
            <a:r>
              <a:rPr lang="es-ES" sz="4000" dirty="0" err="1">
                <a:latin typeface="Calibri" panose="020F0502020204030204" pitchFamily="34" charset="0"/>
              </a:rPr>
              <a:t>Service</a:t>
            </a:r>
            <a:r>
              <a:rPr lang="es-ES" sz="4000" dirty="0">
                <a:latin typeface="Calibri" panose="020F0502020204030204" pitchFamily="34" charset="0"/>
              </a:rPr>
              <a:t> </a:t>
            </a:r>
            <a:r>
              <a:rPr lang="es-ES" sz="4000" dirty="0" smtClean="0">
                <a:latin typeface="Calibri" panose="020F0502020204030204" pitchFamily="34" charset="0"/>
              </a:rPr>
              <a:t>at CERN IT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160405" y="1267988"/>
            <a:ext cx="5045438" cy="3643530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2400" dirty="0" smtClean="0">
                <a:latin typeface="Calibri" panose="020F0502020204030204" pitchFamily="34" charset="0"/>
              </a:rPr>
              <a:t>Setup and run the infrastructure</a:t>
            </a:r>
          </a:p>
          <a:p>
            <a:pPr lvl="1" defTabSz="914400"/>
            <a:endParaRPr lang="en-US" sz="2000" dirty="0" smtClean="0">
              <a:latin typeface="Calibri" panose="020F0502020204030204" pitchFamily="34" charset="0"/>
            </a:endParaRPr>
          </a:p>
          <a:p>
            <a:pPr defTabSz="914400"/>
            <a:r>
              <a:rPr lang="en-US" sz="2400" dirty="0" smtClean="0">
                <a:latin typeface="Calibri" panose="020F0502020204030204" pitchFamily="34" charset="0"/>
              </a:rPr>
              <a:t>Provide consultancy</a:t>
            </a:r>
          </a:p>
          <a:p>
            <a:pPr lvl="1" defTabSz="914400"/>
            <a:endParaRPr lang="en-US" sz="2000" dirty="0" smtClean="0">
              <a:latin typeface="Calibri" panose="020F0502020204030204" pitchFamily="34" charset="0"/>
            </a:endParaRPr>
          </a:p>
          <a:p>
            <a:pPr defTabSz="914400"/>
            <a:r>
              <a:rPr lang="en-US" sz="2400" dirty="0" smtClean="0">
                <a:latin typeface="Calibri" panose="020F0502020204030204" pitchFamily="34" charset="0"/>
              </a:rPr>
              <a:t>Build user community</a:t>
            </a:r>
          </a:p>
          <a:p>
            <a:pPr lvl="1" defTabSz="914400"/>
            <a:endParaRPr lang="en-US" sz="2000" dirty="0" smtClean="0">
              <a:latin typeface="Calibri" panose="020F0502020204030204" pitchFamily="34" charset="0"/>
            </a:endParaRPr>
          </a:p>
          <a:p>
            <a:pPr defTabSz="914400"/>
            <a:r>
              <a:rPr lang="en-US" sz="2400" dirty="0" smtClean="0">
                <a:latin typeface="Calibri" panose="020F0502020204030204" pitchFamily="34" charset="0"/>
              </a:rPr>
              <a:t>Joint work</a:t>
            </a:r>
          </a:p>
          <a:p>
            <a:pPr lvl="1" defTabSz="914400"/>
            <a:r>
              <a:rPr lang="en-US" sz="2000" dirty="0" smtClean="0">
                <a:latin typeface="Calibri" panose="020F0502020204030204" pitchFamily="34" charset="0"/>
              </a:rPr>
              <a:t>IT-DB and IT-ST</a:t>
            </a:r>
          </a:p>
          <a:p>
            <a:pPr lvl="1" defTabSz="914400"/>
            <a:endParaRPr lang="en-US" sz="2000" dirty="0"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268" y="675387"/>
            <a:ext cx="4097611" cy="4439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27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28624" y="14288"/>
            <a:ext cx="8867775" cy="618847"/>
          </a:xfrm>
        </p:spPr>
        <p:txBody>
          <a:bodyPr>
            <a:normAutofit fontScale="90000"/>
          </a:bodyPr>
          <a:lstStyle/>
          <a:p>
            <a:r>
              <a:rPr lang="es-ES" sz="4000" dirty="0" err="1">
                <a:latin typeface="Calibri" panose="020F0502020204030204" pitchFamily="34" charset="0"/>
              </a:rPr>
              <a:t>Overview</a:t>
            </a:r>
            <a:r>
              <a:rPr lang="es-ES" sz="4000" dirty="0">
                <a:latin typeface="Calibri" panose="020F0502020204030204" pitchFamily="34" charset="0"/>
              </a:rPr>
              <a:t> of </a:t>
            </a:r>
            <a:r>
              <a:rPr lang="es-ES" sz="4000" dirty="0" err="1">
                <a:latin typeface="Calibri" panose="020F0502020204030204" pitchFamily="34" charset="0"/>
              </a:rPr>
              <a:t>Available</a:t>
            </a:r>
            <a:r>
              <a:rPr lang="es-ES" sz="4000" dirty="0">
                <a:latin typeface="Calibri" panose="020F0502020204030204" pitchFamily="34" charset="0"/>
              </a:rPr>
              <a:t> </a:t>
            </a:r>
            <a:r>
              <a:rPr lang="es-ES" sz="4000" dirty="0" err="1" smtClean="0">
                <a:latin typeface="Calibri" panose="020F0502020204030204" pitchFamily="34" charset="0"/>
              </a:rPr>
              <a:t>Components</a:t>
            </a:r>
            <a:r>
              <a:rPr lang="es-ES" sz="4000" dirty="0" smtClean="0">
                <a:latin typeface="Calibri" panose="020F0502020204030204" pitchFamily="34" charset="0"/>
              </a:rPr>
              <a:t> (</a:t>
            </a:r>
            <a:r>
              <a:rPr lang="es-ES" sz="4000" dirty="0" err="1" smtClean="0">
                <a:latin typeface="Calibri" panose="020F0502020204030204" pitchFamily="34" charset="0"/>
              </a:rPr>
              <a:t>Dec</a:t>
            </a:r>
            <a:r>
              <a:rPr lang="es-ES" sz="4000" dirty="0" smtClean="0">
                <a:latin typeface="Calibri" panose="020F0502020204030204" pitchFamily="34" charset="0"/>
              </a:rPr>
              <a:t> 2016)</a:t>
            </a:r>
            <a:endParaRPr lang="es-ES" sz="4000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0225" y="741148"/>
            <a:ext cx="7922895" cy="62768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41" y="1962418"/>
            <a:ext cx="963835" cy="1483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7884" y="3561975"/>
            <a:ext cx="1551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Kafka</a:t>
            </a:r>
          </a:p>
          <a:p>
            <a:r>
              <a:rPr lang="en-GB" dirty="0" smtClean="0"/>
              <a:t>Streaming/Ingestion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019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28625" y="14288"/>
            <a:ext cx="8226854" cy="618847"/>
          </a:xfrm>
        </p:spPr>
        <p:txBody>
          <a:bodyPr>
            <a:normAutofit fontScale="90000"/>
          </a:bodyPr>
          <a:lstStyle/>
          <a:p>
            <a:r>
              <a:rPr lang="en-GB" sz="4000" dirty="0" smtClean="0">
                <a:latin typeface="Calibri" panose="020F0502020204030204" pitchFamily="34" charset="0"/>
              </a:rPr>
              <a:t>Hadoop clusters at CERN IT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298664" y="719402"/>
            <a:ext cx="8626644" cy="3693572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2400" dirty="0" smtClean="0">
                <a:latin typeface="Calibri" panose="020F0502020204030204" pitchFamily="34" charset="0"/>
              </a:rPr>
              <a:t>3 production clusters (+ 1 for QA) as of December 2016</a:t>
            </a:r>
          </a:p>
          <a:p>
            <a:pPr marL="36576" indent="0" defTabSz="914400">
              <a:buFont typeface="Arial"/>
              <a:buNone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defTabSz="914400"/>
            <a:endParaRPr lang="en-US" sz="2400" dirty="0" smtClean="0">
              <a:latin typeface="Calibri" panose="020F050202020403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296195"/>
              </p:ext>
            </p:extLst>
          </p:nvPr>
        </p:nvGraphicFramePr>
        <p:xfrm>
          <a:off x="428626" y="1664488"/>
          <a:ext cx="8226853" cy="2425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94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4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928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234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Cluster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Name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Configuration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Primary Usage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342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lxhadoop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22 nodes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(cores – 560,Mem – 880GB,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</a:rPr>
                        <a:t>Storage – 1.30 PB)</a:t>
                      </a:r>
                      <a:endParaRPr lang="en-GB" sz="1600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Experiment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activities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2342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analytix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56 nodes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(cores – 780,Mem – 1.31TB,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</a:rPr>
                        <a:t>Storage – 2.22 PB)</a:t>
                      </a:r>
                      <a:endParaRPr lang="en-GB" sz="1600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General Purpose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3494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hadalytic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14 nodes</a:t>
                      </a:r>
                    </a:p>
                    <a:p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(cores – 224,Mem – 768GB,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</a:rPr>
                        <a:t>Storage – 2.15 PB)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SQL-oriented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engines and </a:t>
                      </a:r>
                      <a:r>
                        <a:rPr lang="en-US" baseline="0" dirty="0" err="1" smtClean="0">
                          <a:latin typeface="Calibri" panose="020F0502020204030204" pitchFamily="34" charset="0"/>
                        </a:rPr>
                        <a:t>datawarehouse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workloads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508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8664" y="-6096"/>
            <a:ext cx="8226854" cy="642937"/>
          </a:xfrm>
        </p:spPr>
        <p:txBody>
          <a:bodyPr>
            <a:normAutofit fontScale="90000"/>
          </a:bodyPr>
          <a:lstStyle/>
          <a:p>
            <a:r>
              <a:rPr lang="es-ES" sz="4000" dirty="0" smtClean="0">
                <a:latin typeface="Calibri" panose="020F0502020204030204" pitchFamily="34" charset="0"/>
              </a:rPr>
              <a:t>Apache </a:t>
            </a:r>
            <a:r>
              <a:rPr lang="es-ES" sz="4000" dirty="0" err="1" smtClean="0">
                <a:latin typeface="Calibri" panose="020F0502020204030204" pitchFamily="34" charset="0"/>
              </a:rPr>
              <a:t>Spark</a:t>
            </a:r>
            <a:r>
              <a:rPr lang="es-ES" sz="4000" dirty="0" smtClean="0">
                <a:latin typeface="Calibri" panose="020F0502020204030204" pitchFamily="34" charset="0"/>
              </a:rPr>
              <a:t> </a:t>
            </a:r>
            <a:endParaRPr lang="es-ES" sz="4000" dirty="0">
              <a:latin typeface="Calibri" panose="020F050202020403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8664" y="719402"/>
            <a:ext cx="8486776" cy="369357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Spark evolution from map reduce ideas</a:t>
            </a:r>
          </a:p>
          <a:p>
            <a:r>
              <a:rPr lang="en-US" sz="2400" dirty="0" smtClean="0">
                <a:latin typeface="Calibri" panose="020F0502020204030204" pitchFamily="34" charset="0"/>
              </a:rPr>
              <a:t>Powerful engine, in particular for data science and streaming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Aims to be a “</a:t>
            </a:r>
            <a:r>
              <a:rPr lang="en-GB" sz="2000" dirty="0" smtClean="0">
                <a:latin typeface="Calibri" panose="020F0502020204030204" pitchFamily="34" charset="0"/>
              </a:rPr>
              <a:t>unified engine </a:t>
            </a:r>
            <a:r>
              <a:rPr lang="en-GB" sz="2000" dirty="0">
                <a:latin typeface="Calibri" panose="020F0502020204030204" pitchFamily="34" charset="0"/>
              </a:rPr>
              <a:t>for </a:t>
            </a:r>
            <a:r>
              <a:rPr lang="en-GB" sz="2000" dirty="0" smtClean="0">
                <a:latin typeface="Calibri" panose="020F0502020204030204" pitchFamily="34" charset="0"/>
              </a:rPr>
              <a:t>big data processing”</a:t>
            </a:r>
            <a:endParaRPr lang="en-US" sz="2000" dirty="0" smtClean="0">
              <a:latin typeface="Calibri" panose="020F0502020204030204" pitchFamily="34" charset="0"/>
            </a:endParaRPr>
          </a:p>
          <a:p>
            <a:endParaRPr lang="en-US" sz="2400" dirty="0" smtClean="0">
              <a:latin typeface="Calibri" panose="020F0502020204030204" pitchFamily="34" charset="0"/>
            </a:endParaRPr>
          </a:p>
          <a:p>
            <a:pPr marL="36576" indent="0">
              <a:buNone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marL="36576" indent="0">
              <a:buNone/>
            </a:pPr>
            <a:endParaRPr lang="en-US" sz="2400" dirty="0">
              <a:latin typeface="Calibri" panose="020F0502020204030204" pitchFamily="34" charset="0"/>
            </a:endParaRPr>
          </a:p>
          <a:p>
            <a:pPr marL="36576" indent="0">
              <a:buNone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marL="36576" indent="0">
              <a:buNone/>
            </a:pPr>
            <a:endParaRPr lang="en-US" sz="2400" dirty="0">
              <a:latin typeface="Calibri" panose="020F0502020204030204" pitchFamily="34" charset="0"/>
            </a:endParaRPr>
          </a:p>
          <a:p>
            <a:pPr marL="36576" indent="0">
              <a:buNone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marL="36576" indent="0">
              <a:buNone/>
            </a:pPr>
            <a:endParaRPr lang="en-US" sz="2400" dirty="0">
              <a:latin typeface="Calibri" panose="020F0502020204030204" pitchFamily="34" charset="0"/>
            </a:endParaRPr>
          </a:p>
          <a:p>
            <a:pPr marL="36576" indent="0">
              <a:buNone/>
            </a:pPr>
            <a:endParaRPr lang="en-US" sz="2400" dirty="0" smtClean="0"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867" y="2162243"/>
            <a:ext cx="5712447" cy="195088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06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8664" y="-4000"/>
            <a:ext cx="8226854" cy="642937"/>
          </a:xfrm>
        </p:spPr>
        <p:txBody>
          <a:bodyPr>
            <a:normAutofit fontScale="90000"/>
          </a:bodyPr>
          <a:lstStyle/>
          <a:p>
            <a:r>
              <a:rPr lang="en-GB" sz="4000" dirty="0" smtClean="0">
                <a:latin typeface="Calibri" panose="020F0502020204030204" pitchFamily="34" charset="0"/>
              </a:rPr>
              <a:t>Machine Learning and Spark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8664" y="719402"/>
            <a:ext cx="4806736" cy="3693572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Calibri" panose="020F0502020204030204" pitchFamily="34" charset="0"/>
              </a:rPr>
              <a:t>Spark addresses use cases for machine learning at scale</a:t>
            </a:r>
            <a:endParaRPr lang="en-GB" sz="2000" dirty="0" smtClean="0">
              <a:latin typeface="Calibri" panose="020F0502020204030204" pitchFamily="34" charset="0"/>
            </a:endParaRPr>
          </a:p>
          <a:p>
            <a:pPr lvl="1"/>
            <a:endParaRPr lang="en-GB" sz="2000" dirty="0">
              <a:latin typeface="Calibri" panose="020F0502020204030204" pitchFamily="34" charset="0"/>
            </a:endParaRPr>
          </a:p>
          <a:p>
            <a:r>
              <a:rPr lang="en-GB" sz="2400" dirty="0" smtClean="0">
                <a:latin typeface="Calibri" panose="020F0502020204030204" pitchFamily="34" charset="0"/>
              </a:rPr>
              <a:t>Distributed deep learning</a:t>
            </a:r>
          </a:p>
          <a:p>
            <a:pPr lvl="1"/>
            <a:r>
              <a:rPr lang="en-GB" sz="2000" dirty="0" smtClean="0">
                <a:latin typeface="Calibri" panose="020F0502020204030204" pitchFamily="34" charset="0"/>
              </a:rPr>
              <a:t>Working on use cases with CMS and ATLAS</a:t>
            </a:r>
          </a:p>
          <a:p>
            <a:pPr lvl="1"/>
            <a:r>
              <a:rPr lang="en-GB" sz="2000" dirty="0" smtClean="0">
                <a:latin typeface="Calibri" panose="020F0502020204030204" pitchFamily="34" charset="0"/>
              </a:rPr>
              <a:t>Custom development: library to integrate </a:t>
            </a:r>
            <a:r>
              <a:rPr lang="en-GB" sz="2000" dirty="0" err="1" smtClean="0">
                <a:latin typeface="Calibri" panose="020F0502020204030204" pitchFamily="34" charset="0"/>
              </a:rPr>
              <a:t>Keras</a:t>
            </a:r>
            <a:r>
              <a:rPr lang="en-GB" sz="2000" dirty="0" smtClean="0">
                <a:latin typeface="Calibri" panose="020F0502020204030204" pitchFamily="34" charset="0"/>
              </a:rPr>
              <a:t> + Spark </a:t>
            </a:r>
          </a:p>
          <a:p>
            <a:pPr lvl="1"/>
            <a:r>
              <a:rPr lang="en-GB" sz="2000" dirty="0" smtClean="0">
                <a:latin typeface="Calibri" panose="020F0502020204030204" pitchFamily="34" charset="0"/>
              </a:rPr>
              <a:t>Testing also other solutions</a:t>
            </a:r>
          </a:p>
          <a:p>
            <a:pPr lvl="1"/>
            <a:endParaRPr lang="en-GB" sz="2000" dirty="0" smtClean="0"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9</a:t>
            </a:fld>
            <a:endParaRPr lang="en-US"/>
          </a:p>
        </p:txBody>
      </p:sp>
      <p:pic>
        <p:nvPicPr>
          <p:cNvPr id="3074" name="Picture 2" descr="Model Paralleli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756" y="1005708"/>
            <a:ext cx="4018915" cy="2679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86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ERNPrésentation1_16x9numpages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cern.thmx</Template>
  <TotalTime>58871</TotalTime>
  <Words>1303</Words>
  <Application>Microsoft Office PowerPoint</Application>
  <PresentationFormat>On-screen Show (16:9)</PresentationFormat>
  <Paragraphs>275</Paragraphs>
  <Slides>31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Arial</vt:lpstr>
      <vt:lpstr>Calibri</vt:lpstr>
      <vt:lpstr>Century Schoolbook</vt:lpstr>
      <vt:lpstr>Courier New</vt:lpstr>
      <vt:lpstr>Elephant</vt:lpstr>
      <vt:lpstr>Wingdings</vt:lpstr>
      <vt:lpstr>cern</vt:lpstr>
      <vt:lpstr>CERNCorporate16-9</vt:lpstr>
      <vt:lpstr>CERNPrésentation1_16x9numpages</vt:lpstr>
      <vt:lpstr>Image</vt:lpstr>
      <vt:lpstr>PowerPoint Presentation</vt:lpstr>
      <vt:lpstr>Data Analytics at Scale – The Challenge</vt:lpstr>
      <vt:lpstr>Engineering Effort for Effective ML</vt:lpstr>
      <vt:lpstr>Managed Services for Data Engineering</vt:lpstr>
      <vt:lpstr>Hadoop Service at CERN IT</vt:lpstr>
      <vt:lpstr>Overview of Available Components (Dec 2016)</vt:lpstr>
      <vt:lpstr>Hadoop clusters at CERN IT</vt:lpstr>
      <vt:lpstr>Apache Spark </vt:lpstr>
      <vt:lpstr>Machine Learning and Spark</vt:lpstr>
      <vt:lpstr>Some Important Challenges</vt:lpstr>
      <vt:lpstr>Infrastructure and configuration</vt:lpstr>
      <vt:lpstr>Components, Engines and File Formats</vt:lpstr>
      <vt:lpstr>Deep Learning</vt:lpstr>
      <vt:lpstr>Running the service</vt:lpstr>
      <vt:lpstr>Pilot Implementation – NXCALS</vt:lpstr>
      <vt:lpstr>Performance and Testing at Scale</vt:lpstr>
      <vt:lpstr>Technology Adoption</vt:lpstr>
      <vt:lpstr>Conclusions</vt:lpstr>
      <vt:lpstr>Acknowledgements</vt:lpstr>
      <vt:lpstr>Discussion / Feedback</vt:lpstr>
      <vt:lpstr>Backup Slides</vt:lpstr>
      <vt:lpstr>Impala - SQL on Hadoop</vt:lpstr>
      <vt:lpstr>Production Implementation – WLCG Monitoring</vt:lpstr>
      <vt:lpstr>Projects</vt:lpstr>
      <vt:lpstr>Connecting Hadoop and Oracle</vt:lpstr>
      <vt:lpstr>Jupyter Notebooks</vt:lpstr>
      <vt:lpstr>Hadoop User Experience - HUE</vt:lpstr>
      <vt:lpstr>Oracle Big Data Discovery</vt:lpstr>
      <vt:lpstr>Hadoop performance troubleshooting</vt:lpstr>
      <vt:lpstr>Hadoop performance troubleshooting</vt:lpstr>
      <vt:lpstr>Service Evolution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ITDB_Analytics_and Hadoop_Service</dc:title>
  <dc:creator>Luca Canali</dc:creator>
  <cp:keywords>Hadoop,Impala,Spark,Update</cp:keywords>
  <cp:lastModifiedBy>luca</cp:lastModifiedBy>
  <cp:revision>1187</cp:revision>
  <dcterms:created xsi:type="dcterms:W3CDTF">2015-04-11T08:30:43Z</dcterms:created>
  <dcterms:modified xsi:type="dcterms:W3CDTF">2016-12-09T08:42:21Z</dcterms:modified>
</cp:coreProperties>
</file>