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7" r:id="rId1"/>
    <p:sldMasterId id="2147483799" r:id="rId2"/>
    <p:sldMasterId id="2147483851" r:id="rId3"/>
  </p:sldMasterIdLst>
  <p:notesMasterIdLst>
    <p:notesMasterId r:id="rId19"/>
  </p:notesMasterIdLst>
  <p:handoutMasterIdLst>
    <p:handoutMasterId r:id="rId20"/>
  </p:handoutMasterIdLst>
  <p:sldIdLst>
    <p:sldId id="432" r:id="rId4"/>
    <p:sldId id="490" r:id="rId5"/>
    <p:sldId id="491" r:id="rId6"/>
    <p:sldId id="492" r:id="rId7"/>
    <p:sldId id="493" r:id="rId8"/>
    <p:sldId id="494" r:id="rId9"/>
    <p:sldId id="495" r:id="rId10"/>
    <p:sldId id="496" r:id="rId11"/>
    <p:sldId id="497" r:id="rId12"/>
    <p:sldId id="498" r:id="rId13"/>
    <p:sldId id="502" r:id="rId14"/>
    <p:sldId id="499" r:id="rId15"/>
    <p:sldId id="500" r:id="rId16"/>
    <p:sldId id="501" r:id="rId17"/>
    <p:sldId id="483" r:id="rId18"/>
  </p:sldIdLst>
  <p:sldSz cx="9144000" cy="5143500" type="screen16x9"/>
  <p:notesSz cx="9601200" cy="7315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305">
          <p15:clr>
            <a:srgbClr val="A4A3A4"/>
          </p15:clr>
        </p15:guide>
        <p15:guide id="2" pos="302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nes" initials="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81C87F-FA2A-4800-8B44-BEE461C9050B}" v="1880" dt="2016-12-09T13:14:41.7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9" autoAdjust="0"/>
    <p:restoredTop sz="94660"/>
  </p:normalViewPr>
  <p:slideViewPr>
    <p:cSldViewPr snapToGrid="0">
      <p:cViewPr varScale="1">
        <p:scale>
          <a:sx n="214" d="100"/>
          <a:sy n="214" d="100"/>
        </p:scale>
        <p:origin x="186" y="156"/>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guide orient="horz" pos="2305"/>
        <p:guide pos="302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2"/>
            <a:ext cx="4160623" cy="365760"/>
          </a:xfrm>
          <a:prstGeom prst="rect">
            <a:avLst/>
          </a:prstGeom>
          <a:noFill/>
          <a:ln w="9525">
            <a:noFill/>
            <a:miter lim="800000"/>
            <a:headEnd/>
            <a:tailEnd/>
          </a:ln>
          <a:effectLst/>
        </p:spPr>
        <p:txBody>
          <a:bodyPr vert="horz" wrap="square" lIns="91534" tIns="45767" rIns="91534" bIns="45767" numCol="1" anchor="t" anchorCtr="0" compatLnSpc="1">
            <a:prstTxWarp prst="textNoShape">
              <a:avLst/>
            </a:prstTxWarp>
          </a:bodyPr>
          <a:lstStyle>
            <a:lvl1pPr>
              <a:defRPr sz="1200"/>
            </a:lvl1pPr>
          </a:lstStyle>
          <a:p>
            <a:endParaRPr lang="en-GB"/>
          </a:p>
        </p:txBody>
      </p:sp>
      <p:sp>
        <p:nvSpPr>
          <p:cNvPr id="13315" name="Rectangle 3"/>
          <p:cNvSpPr>
            <a:spLocks noGrp="1" noChangeArrowheads="1"/>
          </p:cNvSpPr>
          <p:nvPr>
            <p:ph type="dt" sz="quarter" idx="1"/>
          </p:nvPr>
        </p:nvSpPr>
        <p:spPr bwMode="auto">
          <a:xfrm>
            <a:off x="5439045" y="2"/>
            <a:ext cx="4160623" cy="365760"/>
          </a:xfrm>
          <a:prstGeom prst="rect">
            <a:avLst/>
          </a:prstGeom>
          <a:noFill/>
          <a:ln w="9525">
            <a:noFill/>
            <a:miter lim="800000"/>
            <a:headEnd/>
            <a:tailEnd/>
          </a:ln>
          <a:effectLst/>
        </p:spPr>
        <p:txBody>
          <a:bodyPr vert="horz" wrap="square" lIns="91534" tIns="45767" rIns="91534" bIns="45767" numCol="1" anchor="t" anchorCtr="0" compatLnSpc="1">
            <a:prstTxWarp prst="textNoShape">
              <a:avLst/>
            </a:prstTxWarp>
          </a:bodyPr>
          <a:lstStyle>
            <a:lvl1pPr algn="r">
              <a:defRPr sz="1200"/>
            </a:lvl1pPr>
          </a:lstStyle>
          <a:p>
            <a:endParaRPr lang="en-GB"/>
          </a:p>
        </p:txBody>
      </p:sp>
      <p:sp>
        <p:nvSpPr>
          <p:cNvPr id="13316" name="Rectangle 4"/>
          <p:cNvSpPr>
            <a:spLocks noGrp="1" noChangeArrowheads="1"/>
          </p:cNvSpPr>
          <p:nvPr>
            <p:ph type="ftr" sz="quarter" idx="2"/>
          </p:nvPr>
        </p:nvSpPr>
        <p:spPr bwMode="auto">
          <a:xfrm>
            <a:off x="0" y="6947732"/>
            <a:ext cx="4160623" cy="365760"/>
          </a:xfrm>
          <a:prstGeom prst="rect">
            <a:avLst/>
          </a:prstGeom>
          <a:noFill/>
          <a:ln w="9525">
            <a:noFill/>
            <a:miter lim="800000"/>
            <a:headEnd/>
            <a:tailEnd/>
          </a:ln>
          <a:effectLst/>
        </p:spPr>
        <p:txBody>
          <a:bodyPr vert="horz" wrap="square" lIns="91534" tIns="45767" rIns="91534" bIns="45767" numCol="1" anchor="b" anchorCtr="0" compatLnSpc="1">
            <a:prstTxWarp prst="textNoShape">
              <a:avLst/>
            </a:prstTxWarp>
          </a:bodyPr>
          <a:lstStyle>
            <a:lvl1pPr>
              <a:defRPr sz="1200"/>
            </a:lvl1pPr>
          </a:lstStyle>
          <a:p>
            <a:endParaRPr lang="en-GB"/>
          </a:p>
        </p:txBody>
      </p:sp>
      <p:sp>
        <p:nvSpPr>
          <p:cNvPr id="13317" name="Rectangle 5"/>
          <p:cNvSpPr>
            <a:spLocks noGrp="1" noChangeArrowheads="1"/>
          </p:cNvSpPr>
          <p:nvPr>
            <p:ph type="sldNum" sz="quarter" idx="3"/>
          </p:nvPr>
        </p:nvSpPr>
        <p:spPr bwMode="auto">
          <a:xfrm>
            <a:off x="5439045" y="6947732"/>
            <a:ext cx="4160623" cy="365760"/>
          </a:xfrm>
          <a:prstGeom prst="rect">
            <a:avLst/>
          </a:prstGeom>
          <a:noFill/>
          <a:ln w="9525">
            <a:noFill/>
            <a:miter lim="800000"/>
            <a:headEnd/>
            <a:tailEnd/>
          </a:ln>
          <a:effectLst/>
        </p:spPr>
        <p:txBody>
          <a:bodyPr vert="horz" wrap="square" lIns="91534" tIns="45767" rIns="91534" bIns="45767" numCol="1" anchor="b" anchorCtr="0" compatLnSpc="1">
            <a:prstTxWarp prst="textNoShape">
              <a:avLst/>
            </a:prstTxWarp>
          </a:bodyPr>
          <a:lstStyle>
            <a:lvl1pPr algn="r">
              <a:defRPr sz="1200"/>
            </a:lvl1pPr>
          </a:lstStyle>
          <a:p>
            <a:fld id="{8930A979-00AB-4798-A104-F4E3FCCC7CC4}" type="slidenum">
              <a:rPr lang="en-GB"/>
              <a:pPr/>
              <a:t>‹#›</a:t>
            </a:fld>
            <a:endParaRPr lang="en-GB"/>
          </a:p>
        </p:txBody>
      </p:sp>
    </p:spTree>
    <p:extLst>
      <p:ext uri="{BB962C8B-B14F-4D97-AF65-F5344CB8AC3E}">
        <p14:creationId xmlns:p14="http://schemas.microsoft.com/office/powerpoint/2010/main" val="2677771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2"/>
            <a:ext cx="4160623" cy="365760"/>
          </a:xfrm>
          <a:prstGeom prst="rect">
            <a:avLst/>
          </a:prstGeom>
          <a:noFill/>
          <a:ln w="9525">
            <a:noFill/>
            <a:miter lim="800000"/>
            <a:headEnd/>
            <a:tailEnd/>
          </a:ln>
          <a:effectLst/>
        </p:spPr>
        <p:txBody>
          <a:bodyPr vert="horz" wrap="square" lIns="91534" tIns="45767" rIns="91534" bIns="45767"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idx="1"/>
          </p:nvPr>
        </p:nvSpPr>
        <p:spPr bwMode="auto">
          <a:xfrm>
            <a:off x="5439045" y="2"/>
            <a:ext cx="4160623" cy="365760"/>
          </a:xfrm>
          <a:prstGeom prst="rect">
            <a:avLst/>
          </a:prstGeom>
          <a:noFill/>
          <a:ln w="9525">
            <a:noFill/>
            <a:miter lim="800000"/>
            <a:headEnd/>
            <a:tailEnd/>
          </a:ln>
          <a:effectLst/>
        </p:spPr>
        <p:txBody>
          <a:bodyPr vert="horz" wrap="square" lIns="91534" tIns="45767" rIns="91534" bIns="45767" numCol="1" anchor="t" anchorCtr="0" compatLnSpc="1">
            <a:prstTxWarp prst="textNoShape">
              <a:avLst/>
            </a:prstTxWarp>
          </a:bodyPr>
          <a:lstStyle>
            <a:lvl1pPr algn="r">
              <a:defRPr sz="1200"/>
            </a:lvl1pPr>
          </a:lstStyle>
          <a:p>
            <a:endParaRPr lang="en-US"/>
          </a:p>
        </p:txBody>
      </p:sp>
      <p:sp>
        <p:nvSpPr>
          <p:cNvPr id="6148" name="Rectangle 4"/>
          <p:cNvSpPr>
            <a:spLocks noGrp="1" noRot="1" noChangeAspect="1" noChangeArrowheads="1" noTextEdit="1"/>
          </p:cNvSpPr>
          <p:nvPr>
            <p:ph type="sldImg" idx="2"/>
          </p:nvPr>
        </p:nvSpPr>
        <p:spPr bwMode="auto">
          <a:xfrm>
            <a:off x="2363788" y="549275"/>
            <a:ext cx="4873625" cy="2741613"/>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960736" y="3474721"/>
            <a:ext cx="7679732" cy="3291840"/>
          </a:xfrm>
          <a:prstGeom prst="rect">
            <a:avLst/>
          </a:prstGeom>
          <a:noFill/>
          <a:ln w="9525">
            <a:noFill/>
            <a:miter lim="800000"/>
            <a:headEnd/>
            <a:tailEnd/>
          </a:ln>
          <a:effectLst/>
        </p:spPr>
        <p:txBody>
          <a:bodyPr vert="horz" wrap="square" lIns="91534" tIns="45767" rIns="91534" bIns="4576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6947732"/>
            <a:ext cx="4160623" cy="365760"/>
          </a:xfrm>
          <a:prstGeom prst="rect">
            <a:avLst/>
          </a:prstGeom>
          <a:noFill/>
          <a:ln w="9525">
            <a:noFill/>
            <a:miter lim="800000"/>
            <a:headEnd/>
            <a:tailEnd/>
          </a:ln>
          <a:effectLst/>
        </p:spPr>
        <p:txBody>
          <a:bodyPr vert="horz" wrap="square" lIns="91534" tIns="45767" rIns="91534" bIns="45767" numCol="1" anchor="b" anchorCtr="0" compatLnSpc="1">
            <a:prstTxWarp prst="textNoShape">
              <a:avLst/>
            </a:prstTxWarp>
          </a:bodyPr>
          <a:lstStyle>
            <a:lvl1pPr>
              <a:defRPr sz="1200"/>
            </a:lvl1pPr>
          </a:lstStyle>
          <a:p>
            <a:endParaRPr lang="en-US"/>
          </a:p>
        </p:txBody>
      </p:sp>
      <p:sp>
        <p:nvSpPr>
          <p:cNvPr id="6151" name="Rectangle 7"/>
          <p:cNvSpPr>
            <a:spLocks noGrp="1" noChangeArrowheads="1"/>
          </p:cNvSpPr>
          <p:nvPr>
            <p:ph type="sldNum" sz="quarter" idx="5"/>
          </p:nvPr>
        </p:nvSpPr>
        <p:spPr bwMode="auto">
          <a:xfrm>
            <a:off x="5439045" y="6947732"/>
            <a:ext cx="4160623" cy="365760"/>
          </a:xfrm>
          <a:prstGeom prst="rect">
            <a:avLst/>
          </a:prstGeom>
          <a:noFill/>
          <a:ln w="9525">
            <a:noFill/>
            <a:miter lim="800000"/>
            <a:headEnd/>
            <a:tailEnd/>
          </a:ln>
          <a:effectLst/>
        </p:spPr>
        <p:txBody>
          <a:bodyPr vert="horz" wrap="square" lIns="91534" tIns="45767" rIns="91534" bIns="45767" numCol="1" anchor="b" anchorCtr="0" compatLnSpc="1">
            <a:prstTxWarp prst="textNoShape">
              <a:avLst/>
            </a:prstTxWarp>
          </a:bodyPr>
          <a:lstStyle>
            <a:lvl1pPr algn="r">
              <a:defRPr sz="1200"/>
            </a:lvl1pPr>
          </a:lstStyle>
          <a:p>
            <a:fld id="{AD4A12C8-2C28-4570-BF40-EA4A75B97A09}" type="slidenum">
              <a:rPr lang="en-US"/>
              <a:pPr/>
              <a:t>‹#›</a:t>
            </a:fld>
            <a:endParaRPr lang="en-US"/>
          </a:p>
        </p:txBody>
      </p:sp>
    </p:spTree>
    <p:extLst>
      <p:ext uri="{BB962C8B-B14F-4D97-AF65-F5344CB8AC3E}">
        <p14:creationId xmlns:p14="http://schemas.microsoft.com/office/powerpoint/2010/main" val="406724906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4A12C8-2C28-4570-BF40-EA4A75B97A09}" type="slidenum">
              <a:rPr lang="en-US" smtClean="0"/>
              <a:pPr/>
              <a:t>1</a:t>
            </a:fld>
            <a:endParaRPr lang="en-US"/>
          </a:p>
        </p:txBody>
      </p:sp>
    </p:spTree>
    <p:extLst>
      <p:ext uri="{BB962C8B-B14F-4D97-AF65-F5344CB8AC3E}">
        <p14:creationId xmlns:p14="http://schemas.microsoft.com/office/powerpoint/2010/main" val="2166162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10</a:t>
            </a:fld>
            <a:endParaRPr lang="en-GB"/>
          </a:p>
        </p:txBody>
      </p:sp>
    </p:spTree>
    <p:extLst>
      <p:ext uri="{BB962C8B-B14F-4D97-AF65-F5344CB8AC3E}">
        <p14:creationId xmlns:p14="http://schemas.microsoft.com/office/powerpoint/2010/main" val="2036297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11</a:t>
            </a:fld>
            <a:endParaRPr lang="en-GB"/>
          </a:p>
        </p:txBody>
      </p:sp>
    </p:spTree>
    <p:extLst>
      <p:ext uri="{BB962C8B-B14F-4D97-AF65-F5344CB8AC3E}">
        <p14:creationId xmlns:p14="http://schemas.microsoft.com/office/powerpoint/2010/main" val="20062084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4A12C8-2C28-4570-BF40-EA4A75B97A09}" type="slidenum">
              <a:rPr lang="en-US" smtClean="0"/>
              <a:pPr/>
              <a:t>15</a:t>
            </a:fld>
            <a:endParaRPr lang="en-US"/>
          </a:p>
        </p:txBody>
      </p:sp>
    </p:spTree>
    <p:extLst>
      <p:ext uri="{BB962C8B-B14F-4D97-AF65-F5344CB8AC3E}">
        <p14:creationId xmlns:p14="http://schemas.microsoft.com/office/powerpoint/2010/main" val="2739634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2</a:t>
            </a:fld>
            <a:endParaRPr lang="en-GB"/>
          </a:p>
        </p:txBody>
      </p:sp>
    </p:spTree>
    <p:extLst>
      <p:ext uri="{BB962C8B-B14F-4D97-AF65-F5344CB8AC3E}">
        <p14:creationId xmlns:p14="http://schemas.microsoft.com/office/powerpoint/2010/main" val="1701938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3</a:t>
            </a:fld>
            <a:endParaRPr lang="en-GB"/>
          </a:p>
        </p:txBody>
      </p:sp>
    </p:spTree>
    <p:extLst>
      <p:ext uri="{BB962C8B-B14F-4D97-AF65-F5344CB8AC3E}">
        <p14:creationId xmlns:p14="http://schemas.microsoft.com/office/powerpoint/2010/main" val="50689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4</a:t>
            </a:fld>
            <a:endParaRPr lang="en-GB"/>
          </a:p>
        </p:txBody>
      </p:sp>
    </p:spTree>
    <p:extLst>
      <p:ext uri="{BB962C8B-B14F-4D97-AF65-F5344CB8AC3E}">
        <p14:creationId xmlns:p14="http://schemas.microsoft.com/office/powerpoint/2010/main" val="1042608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5</a:t>
            </a:fld>
            <a:endParaRPr lang="en-GB"/>
          </a:p>
        </p:txBody>
      </p:sp>
    </p:spTree>
    <p:extLst>
      <p:ext uri="{BB962C8B-B14F-4D97-AF65-F5344CB8AC3E}">
        <p14:creationId xmlns:p14="http://schemas.microsoft.com/office/powerpoint/2010/main" val="4010187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6</a:t>
            </a:fld>
            <a:endParaRPr lang="en-GB"/>
          </a:p>
        </p:txBody>
      </p:sp>
    </p:spTree>
    <p:extLst>
      <p:ext uri="{BB962C8B-B14F-4D97-AF65-F5344CB8AC3E}">
        <p14:creationId xmlns:p14="http://schemas.microsoft.com/office/powerpoint/2010/main" val="943893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7</a:t>
            </a:fld>
            <a:endParaRPr lang="en-GB"/>
          </a:p>
        </p:txBody>
      </p:sp>
    </p:spTree>
    <p:extLst>
      <p:ext uri="{BB962C8B-B14F-4D97-AF65-F5344CB8AC3E}">
        <p14:creationId xmlns:p14="http://schemas.microsoft.com/office/powerpoint/2010/main" val="1929576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8</a:t>
            </a:fld>
            <a:endParaRPr lang="en-GB"/>
          </a:p>
        </p:txBody>
      </p:sp>
    </p:spTree>
    <p:extLst>
      <p:ext uri="{BB962C8B-B14F-4D97-AF65-F5344CB8AC3E}">
        <p14:creationId xmlns:p14="http://schemas.microsoft.com/office/powerpoint/2010/main" val="1046053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77327B0-3277-4758-B25E-AA3FDEA5C664}" type="slidenum">
              <a:rPr lang="en-GB" smtClean="0"/>
              <a:t>9</a:t>
            </a:fld>
            <a:endParaRPr lang="en-GB"/>
          </a:p>
        </p:txBody>
      </p:sp>
    </p:spTree>
    <p:extLst>
      <p:ext uri="{BB962C8B-B14F-4D97-AF65-F5344CB8AC3E}">
        <p14:creationId xmlns:p14="http://schemas.microsoft.com/office/powerpoint/2010/main" val="3241057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4" descr="\\cern.ch\dfs\Users\m\mlejeune\Desktop\AS SCREENSHOTS - For PPT\1_No_text.pn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15370" b="12943"/>
          <a:stretch/>
        </p:blipFill>
        <p:spPr bwMode="auto">
          <a:xfrm>
            <a:off x="0" y="1"/>
            <a:ext cx="9144000" cy="5143500"/>
          </a:xfrm>
          <a:prstGeom prst="rect">
            <a:avLst/>
          </a:prstGeom>
          <a:noFill/>
          <a:effectLst>
            <a:glow>
              <a:schemeClr val="accent1"/>
            </a:glow>
          </a:effectLst>
          <a:extLst>
            <a:ext uri="{909E8E84-426E-40DD-AFC4-6F175D3DCCD1}">
              <a14:hiddenFill xmlns:a14="http://schemas.microsoft.com/office/drawing/2010/main">
                <a:solidFill>
                  <a:srgbClr val="FFFFFF"/>
                </a:solidFill>
              </a14:hiddenFill>
            </a:ext>
          </a:extLst>
        </p:spPr>
      </p:pic>
      <p:sp>
        <p:nvSpPr>
          <p:cNvPr id="3074" name="Rectangle 2"/>
          <p:cNvSpPr>
            <a:spLocks noGrp="1" noChangeArrowheads="1"/>
          </p:cNvSpPr>
          <p:nvPr>
            <p:ph type="ctrTitle"/>
          </p:nvPr>
        </p:nvSpPr>
        <p:spPr>
          <a:xfrm>
            <a:off x="3810000" y="1657350"/>
            <a:ext cx="4800600" cy="1600200"/>
          </a:xfrm>
        </p:spPr>
        <p:txBody>
          <a:bodyPr anchor="b"/>
          <a:lstStyle>
            <a:lvl1pPr>
              <a:lnSpc>
                <a:spcPct val="100000"/>
              </a:lnSpc>
              <a:defRPr sz="3800" b="1">
                <a:solidFill>
                  <a:schemeClr val="accent6">
                    <a:lumMod val="75000"/>
                  </a:schemeClr>
                </a:solidFill>
                <a:latin typeface="Arial" pitchFamily="34" charset="0"/>
                <a:cs typeface="Arial" pitchFamily="34" charset="0"/>
              </a:defRPr>
            </a:lvl1pPr>
          </a:lstStyle>
          <a:p>
            <a:r>
              <a:rPr lang="en-GB" dirty="0"/>
              <a:t>Click to edit Master title style</a:t>
            </a:r>
          </a:p>
        </p:txBody>
      </p:sp>
      <p:sp>
        <p:nvSpPr>
          <p:cNvPr id="3075" name="Rectangle 3"/>
          <p:cNvSpPr>
            <a:spLocks noGrp="1" noChangeArrowheads="1"/>
          </p:cNvSpPr>
          <p:nvPr>
            <p:ph type="subTitle" idx="1"/>
          </p:nvPr>
        </p:nvSpPr>
        <p:spPr>
          <a:xfrm>
            <a:off x="3810000" y="3429002"/>
            <a:ext cx="4800600" cy="914400"/>
          </a:xfrm>
        </p:spPr>
        <p:txBody>
          <a:bodyPr/>
          <a:lstStyle>
            <a:lvl1pPr marL="0" indent="0" algn="r">
              <a:buFont typeface="Tw Cen MT Condensed Extra Bold" pitchFamily="34" charset="0"/>
              <a:buNone/>
              <a:defRPr sz="2000">
                <a:solidFill>
                  <a:schemeClr val="bg1">
                    <a:lumMod val="65000"/>
                  </a:schemeClr>
                </a:solidFill>
              </a:defRPr>
            </a:lvl1pPr>
          </a:lstStyle>
          <a:p>
            <a:r>
              <a:rPr lang="en-GB" dirty="0"/>
              <a:t>Click to edit Master subtitle style</a:t>
            </a:r>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239000" y="4248150"/>
            <a:ext cx="1343101" cy="831769"/>
          </a:xfrm>
          <a:prstGeom prst="rect">
            <a:avLst/>
          </a:prstGeom>
        </p:spPr>
      </p:pic>
    </p:spTree>
    <p:extLst>
      <p:ext uri="{BB962C8B-B14F-4D97-AF65-F5344CB8AC3E}">
        <p14:creationId xmlns:p14="http://schemas.microsoft.com/office/powerpoint/2010/main" val="2821675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5" name="Rectangle 17"/>
          <p:cNvSpPr>
            <a:spLocks noGrp="1" noChangeArrowheads="1"/>
          </p:cNvSpPr>
          <p:nvPr>
            <p:ph type="sldNum" sz="quarter" idx="11"/>
          </p:nvPr>
        </p:nvSpPr>
        <p:spPr>
          <a:ln/>
        </p:spPr>
        <p:txBody>
          <a:bodyPr/>
          <a:lstStyle>
            <a:lvl1pPr>
              <a:defRPr/>
            </a:lvl1pPr>
          </a:lstStyle>
          <a:p>
            <a:pPr>
              <a:defRPr/>
            </a:pPr>
            <a:fld id="{AB6B6A18-48BB-4144-B07A-71F52C47B96A}" type="slidenum">
              <a:rPr lang="en-GB"/>
              <a:pPr>
                <a:defRPr/>
              </a:pPr>
              <a:t>‹#›</a:t>
            </a:fld>
            <a:endParaRPr lang="en-GB"/>
          </a:p>
        </p:txBody>
      </p:sp>
    </p:spTree>
    <p:extLst>
      <p:ext uri="{BB962C8B-B14F-4D97-AF65-F5344CB8AC3E}">
        <p14:creationId xmlns:p14="http://schemas.microsoft.com/office/powerpoint/2010/main" val="2605798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171450"/>
            <a:ext cx="1905000" cy="4572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71600" y="171450"/>
            <a:ext cx="5562600" cy="4572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5" name="Rectangle 17"/>
          <p:cNvSpPr>
            <a:spLocks noGrp="1" noChangeArrowheads="1"/>
          </p:cNvSpPr>
          <p:nvPr>
            <p:ph type="sldNum" sz="quarter" idx="11"/>
          </p:nvPr>
        </p:nvSpPr>
        <p:spPr>
          <a:ln/>
        </p:spPr>
        <p:txBody>
          <a:bodyPr/>
          <a:lstStyle>
            <a:lvl1pPr>
              <a:defRPr/>
            </a:lvl1pPr>
          </a:lstStyle>
          <a:p>
            <a:pPr>
              <a:defRPr/>
            </a:pPr>
            <a:fld id="{A913914F-198C-485C-81C8-54FFFE0695FA}" type="slidenum">
              <a:rPr lang="en-GB"/>
              <a:pPr>
                <a:defRPr/>
              </a:pPr>
              <a:t>‹#›</a:t>
            </a:fld>
            <a:endParaRPr lang="en-GB"/>
          </a:p>
        </p:txBody>
      </p:sp>
    </p:spTree>
    <p:extLst>
      <p:ext uri="{BB962C8B-B14F-4D97-AF65-F5344CB8AC3E}">
        <p14:creationId xmlns:p14="http://schemas.microsoft.com/office/powerpoint/2010/main" val="1329827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dirty="0"/>
          </a:p>
        </p:txBody>
      </p:sp>
      <p:sp>
        <p:nvSpPr>
          <p:cNvPr id="5" name="Text Placeholder 4"/>
          <p:cNvSpPr>
            <a:spLocks noGrp="1"/>
          </p:cNvSpPr>
          <p:nvPr>
            <p:ph type="body" sz="quarter" idx="3"/>
          </p:nvPr>
        </p:nvSpPr>
        <p:spPr>
          <a:xfrm>
            <a:off x="4645026" y="1151335"/>
            <a:ext cx="4041775" cy="47982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457200" y="4767263"/>
            <a:ext cx="2133600" cy="273844"/>
          </a:xfrm>
          <a:prstGeom prst="rect">
            <a:avLst/>
          </a:prstGeom>
        </p:spPr>
        <p:txBody>
          <a:bodyPr/>
          <a:lstStyle/>
          <a:p>
            <a:endParaRPr lang="en-GB"/>
          </a:p>
        </p:txBody>
      </p:sp>
      <p:sp>
        <p:nvSpPr>
          <p:cNvPr id="8" name="Footer Placeholder 7"/>
          <p:cNvSpPr>
            <a:spLocks noGrp="1"/>
          </p:cNvSpPr>
          <p:nvPr>
            <p:ph type="ftr" sz="quarter" idx="11"/>
          </p:nvPr>
        </p:nvSpPr>
        <p:spPr/>
        <p:txBody>
          <a:bodyPr/>
          <a:lstStyle/>
          <a:p>
            <a:r>
              <a:rPr lang="it-IT"/>
              <a:t>Alberto Di Meglio – CERN openlab</a:t>
            </a:r>
            <a:endParaRPr lang="en-GB"/>
          </a:p>
        </p:txBody>
      </p:sp>
      <p:sp>
        <p:nvSpPr>
          <p:cNvPr id="9" name="Slide Number Placeholder 8"/>
          <p:cNvSpPr>
            <a:spLocks noGrp="1"/>
          </p:cNvSpPr>
          <p:nvPr>
            <p:ph type="sldNum" sz="quarter" idx="12"/>
          </p:nvPr>
        </p:nvSpPr>
        <p:spPr/>
        <p:txBody>
          <a:bodyPr/>
          <a:lstStyle/>
          <a:p>
            <a:fld id="{94EB1264-2DC2-4921-94A1-13F831F55EAC}" type="slidenum">
              <a:rPr lang="en-GB" smtClean="0"/>
              <a:t>‹#›</a:t>
            </a:fld>
            <a:endParaRPr lang="en-GB"/>
          </a:p>
        </p:txBody>
      </p:sp>
      <p:sp>
        <p:nvSpPr>
          <p:cNvPr id="4" name="Picture Placeholder 3"/>
          <p:cNvSpPr>
            <a:spLocks noGrp="1"/>
          </p:cNvSpPr>
          <p:nvPr>
            <p:ph type="pic" sz="quarter" idx="13"/>
          </p:nvPr>
        </p:nvSpPr>
        <p:spPr>
          <a:xfrm>
            <a:off x="468313" y="1203325"/>
            <a:ext cx="3959225" cy="3384550"/>
          </a:xfrm>
        </p:spPr>
        <p:txBody>
          <a:bodyPr/>
          <a:lstStyle/>
          <a:p>
            <a:r>
              <a:rPr lang="en-US"/>
              <a:t>Click icon to add picture</a:t>
            </a:r>
            <a:endParaRPr lang="en-GB"/>
          </a:p>
        </p:txBody>
      </p:sp>
    </p:spTree>
    <p:extLst>
      <p:ext uri="{BB962C8B-B14F-4D97-AF65-F5344CB8AC3E}">
        <p14:creationId xmlns:p14="http://schemas.microsoft.com/office/powerpoint/2010/main" val="3787807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it-IT"/>
              <a:t>Alberto Di Meglio – CERN openlab</a:t>
            </a:r>
            <a:endParaRPr lang="en-GB"/>
          </a:p>
        </p:txBody>
      </p:sp>
      <p:sp>
        <p:nvSpPr>
          <p:cNvPr id="6" name="Slide Number Placeholder 5"/>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2953792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it-IT"/>
              <a:t>Alberto Di Meglio – CERN openlab</a:t>
            </a:r>
            <a:endParaRPr lang="en-GB"/>
          </a:p>
        </p:txBody>
      </p:sp>
      <p:sp>
        <p:nvSpPr>
          <p:cNvPr id="6" name="Slide Number Placeholder 5"/>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4163980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it-IT"/>
              <a:t>Alberto Di Meglio – CERN openlab</a:t>
            </a:r>
            <a:endParaRPr lang="en-GB"/>
          </a:p>
        </p:txBody>
      </p:sp>
      <p:sp>
        <p:nvSpPr>
          <p:cNvPr id="6" name="Slide Number Placeholder 5"/>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29391128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it-IT"/>
              <a:t>Alberto Di Meglio – CERN openlab</a:t>
            </a:r>
            <a:endParaRPr lang="en-GB"/>
          </a:p>
        </p:txBody>
      </p:sp>
      <p:sp>
        <p:nvSpPr>
          <p:cNvPr id="7" name="Slide Number Placeholder 6"/>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15296595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it-IT"/>
              <a:t>Alberto Di Meglio – CERN openlab</a:t>
            </a:r>
            <a:endParaRPr lang="en-GB"/>
          </a:p>
        </p:txBody>
      </p:sp>
      <p:sp>
        <p:nvSpPr>
          <p:cNvPr id="9" name="Slide Number Placeholder 8"/>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3608528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it-IT"/>
              <a:t>Alberto Di Meglio – CERN openlab</a:t>
            </a:r>
            <a:endParaRPr lang="en-GB"/>
          </a:p>
        </p:txBody>
      </p:sp>
      <p:sp>
        <p:nvSpPr>
          <p:cNvPr id="5" name="Slide Number Placeholder 4"/>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3263404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it-IT"/>
              <a:t>Alberto Di Meglio – CERN openlab</a:t>
            </a:r>
            <a:endParaRPr lang="en-GB"/>
          </a:p>
        </p:txBody>
      </p:sp>
      <p:sp>
        <p:nvSpPr>
          <p:cNvPr id="4" name="Slide Number Placeholder 3"/>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3098853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lumMod val="75000"/>
                  </a:schemeClr>
                </a:solidFill>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514350" indent="-514350">
              <a:buClr>
                <a:schemeClr val="tx2">
                  <a:lumMod val="50000"/>
                  <a:lumOff val="50000"/>
                </a:schemeClr>
              </a:buClr>
              <a:buFont typeface="Wingdings" pitchFamily="2" charset="2"/>
              <a:buChar char="§"/>
              <a:defRPr>
                <a:solidFill>
                  <a:schemeClr val="accent6">
                    <a:lumMod val="75000"/>
                  </a:schemeClr>
                </a:solidFill>
                <a:latin typeface="Arial" pitchFamily="34" charset="0"/>
                <a:cs typeface="Arial" pitchFamily="34" charset="0"/>
              </a:defRPr>
            </a:lvl1pPr>
            <a:lvl2pPr marL="742950" indent="-285750">
              <a:buClr>
                <a:schemeClr val="tx2">
                  <a:lumMod val="65000"/>
                  <a:lumOff val="35000"/>
                </a:schemeClr>
              </a:buClr>
              <a:buFont typeface="Arial" pitchFamily="34" charset="0"/>
              <a:buChar char="•"/>
              <a:defRPr>
                <a:solidFill>
                  <a:schemeClr val="accent6">
                    <a:lumMod val="75000"/>
                  </a:schemeClr>
                </a:solidFill>
                <a:latin typeface="Arial" pitchFamily="34" charset="0"/>
                <a:cs typeface="Arial" pitchFamily="34" charset="0"/>
              </a:defRPr>
            </a:lvl2pPr>
            <a:lvl3pPr marL="1143000" indent="-228600">
              <a:buClr>
                <a:schemeClr val="accent4">
                  <a:lumMod val="50000"/>
                  <a:lumOff val="50000"/>
                </a:schemeClr>
              </a:buClr>
              <a:buFont typeface="Arial" pitchFamily="34" charset="0"/>
              <a:buChar char="›"/>
              <a:defRPr>
                <a:solidFill>
                  <a:schemeClr val="accent6">
                    <a:lumMod val="75000"/>
                  </a:schemeClr>
                </a:solidFill>
                <a:latin typeface="Arial" pitchFamily="34" charset="0"/>
                <a:cs typeface="Arial" pitchFamily="34" charset="0"/>
              </a:defRPr>
            </a:lvl3pPr>
            <a:lvl4pPr>
              <a:defRPr>
                <a:solidFill>
                  <a:schemeClr val="accent6">
                    <a:lumMod val="75000"/>
                  </a:schemeClr>
                </a:solidFill>
                <a:latin typeface="Arial" pitchFamily="34" charset="0"/>
                <a:cs typeface="Arial" pitchFamily="34" charset="0"/>
              </a:defRPr>
            </a:lvl4pPr>
            <a:lvl5pPr>
              <a:defRPr>
                <a:solidFill>
                  <a:schemeClr val="accent6">
                    <a:lumMod val="75000"/>
                  </a:schemeClr>
                </a:solidFill>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10"/>
          <p:cNvSpPr>
            <a:spLocks noGrp="1" noChangeArrowheads="1"/>
          </p:cNvSpPr>
          <p:nvPr>
            <p:ph type="ftr" sz="quarter" idx="10"/>
          </p:nvPr>
        </p:nvSpPr>
        <p:spPr>
          <a:ln/>
        </p:spPr>
        <p:txBody>
          <a:bodyPr/>
          <a:lstStyle>
            <a:lvl1pPr>
              <a:defRPr i="0">
                <a:solidFill>
                  <a:schemeClr val="accent6">
                    <a:lumMod val="75000"/>
                  </a:schemeClr>
                </a:solidFill>
              </a:defRPr>
            </a:lvl1pPr>
          </a:lstStyle>
          <a:p>
            <a:pPr>
              <a:defRPr/>
            </a:pPr>
            <a:r>
              <a:rPr lang="it-IT"/>
              <a:t>Alberto Di Meglio – CERN openlab</a:t>
            </a:r>
            <a:endParaRPr lang="en-GB" dirty="0"/>
          </a:p>
        </p:txBody>
      </p:sp>
      <p:sp>
        <p:nvSpPr>
          <p:cNvPr id="5" name="Rectangle 17"/>
          <p:cNvSpPr>
            <a:spLocks noGrp="1" noChangeArrowheads="1"/>
          </p:cNvSpPr>
          <p:nvPr>
            <p:ph type="sldNum" sz="quarter" idx="11"/>
          </p:nvPr>
        </p:nvSpPr>
        <p:spPr>
          <a:ln/>
        </p:spPr>
        <p:txBody>
          <a:bodyPr/>
          <a:lstStyle>
            <a:lvl1pPr>
              <a:defRPr/>
            </a:lvl1pPr>
          </a:lstStyle>
          <a:p>
            <a:pPr>
              <a:defRPr/>
            </a:pPr>
            <a:fld id="{3BF50220-DD9C-47A5-93EE-42AF7A75DF71}" type="slidenum">
              <a:rPr lang="en-GB"/>
              <a:pPr>
                <a:defRPr/>
              </a:pPr>
              <a:t>‹#›</a:t>
            </a:fld>
            <a:endParaRPr lang="en-GB"/>
          </a:p>
        </p:txBody>
      </p:sp>
    </p:spTree>
    <p:extLst>
      <p:ext uri="{BB962C8B-B14F-4D97-AF65-F5344CB8AC3E}">
        <p14:creationId xmlns:p14="http://schemas.microsoft.com/office/powerpoint/2010/main" val="15290959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it-IT"/>
              <a:t>Alberto Di Meglio – CERN openlab</a:t>
            </a:r>
            <a:endParaRPr lang="en-GB"/>
          </a:p>
        </p:txBody>
      </p:sp>
      <p:sp>
        <p:nvSpPr>
          <p:cNvPr id="7" name="Slide Number Placeholder 6"/>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5455375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it-IT"/>
              <a:t>Alberto Di Meglio – CERN openlab</a:t>
            </a:r>
            <a:endParaRPr lang="en-GB"/>
          </a:p>
        </p:txBody>
      </p:sp>
      <p:sp>
        <p:nvSpPr>
          <p:cNvPr id="7" name="Slide Number Placeholder 6"/>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31918107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it-IT"/>
              <a:t>Alberto Di Meglio – CERN openlab</a:t>
            </a:r>
            <a:endParaRPr lang="en-GB"/>
          </a:p>
        </p:txBody>
      </p:sp>
      <p:sp>
        <p:nvSpPr>
          <p:cNvPr id="6" name="Slide Number Placeholder 5"/>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18883809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it-IT"/>
              <a:t>Alberto Di Meglio – CERN openlab</a:t>
            </a:r>
            <a:endParaRPr lang="en-GB"/>
          </a:p>
        </p:txBody>
      </p:sp>
      <p:sp>
        <p:nvSpPr>
          <p:cNvPr id="6" name="Slide Number Placeholder 5"/>
          <p:cNvSpPr>
            <a:spLocks noGrp="1"/>
          </p:cNvSpPr>
          <p:nvPr>
            <p:ph type="sldNum" sz="quarter" idx="12"/>
          </p:nvPr>
        </p:nvSpPr>
        <p:spPr/>
        <p:txBody>
          <a:bodyPr/>
          <a:lstStyle/>
          <a:p>
            <a:fld id="{E05F2C59-C3A7-46C7-91C3-EEC8252EAC77}" type="slidenum">
              <a:rPr lang="en-GB" smtClean="0"/>
              <a:t>‹#›</a:t>
            </a:fld>
            <a:endParaRPr lang="en-GB"/>
          </a:p>
        </p:txBody>
      </p:sp>
    </p:spTree>
    <p:extLst>
      <p:ext uri="{BB962C8B-B14F-4D97-AF65-F5344CB8AC3E}">
        <p14:creationId xmlns:p14="http://schemas.microsoft.com/office/powerpoint/2010/main" val="407231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4" descr="\\cern.ch\dfs\Users\m\mlejeune\Desktop\AS SCREENSHOTS - For PPT\1_No_text.pn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15370" b="12943"/>
          <a:stretch/>
        </p:blipFill>
        <p:spPr bwMode="auto">
          <a:xfrm>
            <a:off x="0" y="1"/>
            <a:ext cx="9144000" cy="5143500"/>
          </a:xfrm>
          <a:prstGeom prst="rect">
            <a:avLst/>
          </a:prstGeom>
          <a:noFill/>
          <a:effectLst>
            <a:glow>
              <a:schemeClr val="accent1"/>
            </a:glow>
          </a:effectLst>
          <a:extLst>
            <a:ext uri="{909E8E84-426E-40DD-AFC4-6F175D3DCCD1}">
              <a14:hiddenFill xmlns:a14="http://schemas.microsoft.com/office/drawing/2010/main">
                <a:solidFill>
                  <a:srgbClr val="FFFFFF"/>
                </a:solidFill>
              </a14:hiddenFill>
            </a:ext>
          </a:extLst>
        </p:spPr>
      </p:pic>
      <p:sp>
        <p:nvSpPr>
          <p:cNvPr id="3074" name="Rectangle 2"/>
          <p:cNvSpPr>
            <a:spLocks noGrp="1" noChangeArrowheads="1"/>
          </p:cNvSpPr>
          <p:nvPr>
            <p:ph type="ctrTitle"/>
          </p:nvPr>
        </p:nvSpPr>
        <p:spPr>
          <a:xfrm>
            <a:off x="3810000" y="1657350"/>
            <a:ext cx="4800600" cy="1600200"/>
          </a:xfrm>
        </p:spPr>
        <p:txBody>
          <a:bodyPr anchor="b"/>
          <a:lstStyle>
            <a:lvl1pPr>
              <a:lnSpc>
                <a:spcPct val="100000"/>
              </a:lnSpc>
              <a:defRPr sz="3800" b="1">
                <a:solidFill>
                  <a:schemeClr val="accent6">
                    <a:lumMod val="75000"/>
                  </a:schemeClr>
                </a:solidFill>
                <a:latin typeface="Arial" pitchFamily="34" charset="0"/>
                <a:cs typeface="Arial" pitchFamily="34" charset="0"/>
              </a:defRPr>
            </a:lvl1pPr>
          </a:lstStyle>
          <a:p>
            <a:r>
              <a:rPr lang="en-GB" dirty="0"/>
              <a:t>Click to edit Master title style</a:t>
            </a:r>
          </a:p>
        </p:txBody>
      </p:sp>
      <p:sp>
        <p:nvSpPr>
          <p:cNvPr id="3075" name="Rectangle 3"/>
          <p:cNvSpPr>
            <a:spLocks noGrp="1" noChangeArrowheads="1"/>
          </p:cNvSpPr>
          <p:nvPr>
            <p:ph type="subTitle" idx="1"/>
          </p:nvPr>
        </p:nvSpPr>
        <p:spPr>
          <a:xfrm>
            <a:off x="3810000" y="3429002"/>
            <a:ext cx="4800600" cy="914400"/>
          </a:xfrm>
        </p:spPr>
        <p:txBody>
          <a:bodyPr/>
          <a:lstStyle>
            <a:lvl1pPr marL="0" indent="0" algn="r">
              <a:buFont typeface="Tw Cen MT Condensed Extra Bold" pitchFamily="34" charset="0"/>
              <a:buNone/>
              <a:defRPr sz="2000">
                <a:solidFill>
                  <a:schemeClr val="bg1">
                    <a:lumMod val="65000"/>
                  </a:schemeClr>
                </a:solidFill>
              </a:defRPr>
            </a:lvl1pPr>
          </a:lstStyle>
          <a:p>
            <a:r>
              <a:rPr lang="en-GB" dirty="0"/>
              <a:t>Click to edit Master subtitle style</a:t>
            </a:r>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239000" y="4248150"/>
            <a:ext cx="1343101" cy="831769"/>
          </a:xfrm>
          <a:prstGeom prst="rect">
            <a:avLst/>
          </a:prstGeom>
        </p:spPr>
      </p:pic>
    </p:spTree>
    <p:extLst>
      <p:ext uri="{BB962C8B-B14F-4D97-AF65-F5344CB8AC3E}">
        <p14:creationId xmlns:p14="http://schemas.microsoft.com/office/powerpoint/2010/main" val="16354619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lumMod val="75000"/>
                  </a:schemeClr>
                </a:solidFill>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514350" indent="-514350">
              <a:buClr>
                <a:schemeClr val="tx2">
                  <a:lumMod val="50000"/>
                  <a:lumOff val="50000"/>
                </a:schemeClr>
              </a:buClr>
              <a:buFont typeface="Wingdings" pitchFamily="2" charset="2"/>
              <a:buChar char="§"/>
              <a:defRPr>
                <a:solidFill>
                  <a:schemeClr val="accent6">
                    <a:lumMod val="75000"/>
                  </a:schemeClr>
                </a:solidFill>
                <a:latin typeface="Arial" pitchFamily="34" charset="0"/>
                <a:cs typeface="Arial" pitchFamily="34" charset="0"/>
              </a:defRPr>
            </a:lvl1pPr>
            <a:lvl2pPr marL="742950" indent="-285750">
              <a:buClr>
                <a:schemeClr val="tx2">
                  <a:lumMod val="65000"/>
                  <a:lumOff val="35000"/>
                </a:schemeClr>
              </a:buClr>
              <a:buFont typeface="Arial" pitchFamily="34" charset="0"/>
              <a:buChar char="•"/>
              <a:defRPr>
                <a:solidFill>
                  <a:schemeClr val="accent6">
                    <a:lumMod val="75000"/>
                  </a:schemeClr>
                </a:solidFill>
                <a:latin typeface="Arial" pitchFamily="34" charset="0"/>
                <a:cs typeface="Arial" pitchFamily="34" charset="0"/>
              </a:defRPr>
            </a:lvl2pPr>
            <a:lvl3pPr marL="1143000" indent="-228600">
              <a:buClr>
                <a:schemeClr val="accent4">
                  <a:lumMod val="50000"/>
                  <a:lumOff val="50000"/>
                </a:schemeClr>
              </a:buClr>
              <a:buFont typeface="Arial" pitchFamily="34" charset="0"/>
              <a:buChar char="›"/>
              <a:defRPr>
                <a:solidFill>
                  <a:schemeClr val="accent6">
                    <a:lumMod val="75000"/>
                  </a:schemeClr>
                </a:solidFill>
                <a:latin typeface="Arial" pitchFamily="34" charset="0"/>
                <a:cs typeface="Arial" pitchFamily="34" charset="0"/>
              </a:defRPr>
            </a:lvl3pPr>
            <a:lvl4pPr>
              <a:defRPr>
                <a:solidFill>
                  <a:schemeClr val="accent6">
                    <a:lumMod val="75000"/>
                  </a:schemeClr>
                </a:solidFill>
                <a:latin typeface="Arial" pitchFamily="34" charset="0"/>
                <a:cs typeface="Arial" pitchFamily="34" charset="0"/>
              </a:defRPr>
            </a:lvl4pPr>
            <a:lvl5pPr>
              <a:defRPr>
                <a:solidFill>
                  <a:schemeClr val="accent6">
                    <a:lumMod val="75000"/>
                  </a:schemeClr>
                </a:solidFill>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10"/>
          <p:cNvSpPr>
            <a:spLocks noGrp="1" noChangeArrowheads="1"/>
          </p:cNvSpPr>
          <p:nvPr>
            <p:ph type="ftr" sz="quarter" idx="10"/>
          </p:nvPr>
        </p:nvSpPr>
        <p:spPr>
          <a:ln/>
        </p:spPr>
        <p:txBody>
          <a:bodyPr/>
          <a:lstStyle>
            <a:lvl1pPr>
              <a:defRPr i="0">
                <a:solidFill>
                  <a:schemeClr val="accent6">
                    <a:lumMod val="75000"/>
                  </a:schemeClr>
                </a:solidFill>
              </a:defRPr>
            </a:lvl1pPr>
          </a:lstStyle>
          <a:p>
            <a:pPr>
              <a:defRPr/>
            </a:pPr>
            <a:r>
              <a:rPr lang="it-IT"/>
              <a:t>Alberto Di Meglio – CERN openlab</a:t>
            </a:r>
            <a:endParaRPr lang="en-GB" dirty="0"/>
          </a:p>
        </p:txBody>
      </p:sp>
      <p:sp>
        <p:nvSpPr>
          <p:cNvPr id="5" name="Rectangle 17"/>
          <p:cNvSpPr>
            <a:spLocks noGrp="1" noChangeArrowheads="1"/>
          </p:cNvSpPr>
          <p:nvPr>
            <p:ph type="sldNum" sz="quarter" idx="11"/>
          </p:nvPr>
        </p:nvSpPr>
        <p:spPr>
          <a:ln/>
        </p:spPr>
        <p:txBody>
          <a:bodyPr/>
          <a:lstStyle>
            <a:lvl1pPr>
              <a:defRPr/>
            </a:lvl1pPr>
          </a:lstStyle>
          <a:p>
            <a:pPr>
              <a:defRPr/>
            </a:pPr>
            <a:fld id="{3BF50220-DD9C-47A5-93EE-42AF7A75DF71}" type="slidenum">
              <a:rPr lang="en-GB"/>
              <a:pPr>
                <a:defRPr/>
              </a:pPr>
              <a:t>‹#›</a:t>
            </a:fld>
            <a:endParaRPr lang="en-GB"/>
          </a:p>
        </p:txBody>
      </p:sp>
    </p:spTree>
    <p:extLst>
      <p:ext uri="{BB962C8B-B14F-4D97-AF65-F5344CB8AC3E}">
        <p14:creationId xmlns:p14="http://schemas.microsoft.com/office/powerpoint/2010/main" val="21755675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7"/>
            <a:ext cx="7772400" cy="1021556"/>
          </a:xfrm>
        </p:spPr>
        <p:txBody>
          <a:bodyPr anchor="t"/>
          <a:lstStyle>
            <a:lvl1pPr algn="l">
              <a:defRPr sz="4000" b="1" cap="all">
                <a:latin typeface="Arial" pitchFamily="34" charset="0"/>
                <a:cs typeface="Arial" pitchFamily="34" charset="0"/>
              </a:defRPr>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5" name="Rectangle 17"/>
          <p:cNvSpPr>
            <a:spLocks noGrp="1" noChangeArrowheads="1"/>
          </p:cNvSpPr>
          <p:nvPr>
            <p:ph type="sldNum" sz="quarter" idx="11"/>
          </p:nvPr>
        </p:nvSpPr>
        <p:spPr>
          <a:ln/>
        </p:spPr>
        <p:txBody>
          <a:bodyPr/>
          <a:lstStyle>
            <a:lvl1pPr>
              <a:defRPr/>
            </a:lvl1pPr>
          </a:lstStyle>
          <a:p>
            <a:pPr>
              <a:defRPr/>
            </a:pPr>
            <a:fld id="{80853107-F608-456C-B393-1636D6288C7D}" type="slidenum">
              <a:rPr lang="en-GB"/>
              <a:pPr>
                <a:defRPr/>
              </a:pPr>
              <a:t>‹#›</a:t>
            </a:fld>
            <a:endParaRPr lang="en-GB"/>
          </a:p>
        </p:txBody>
      </p:sp>
    </p:spTree>
    <p:extLst>
      <p:ext uri="{BB962C8B-B14F-4D97-AF65-F5344CB8AC3E}">
        <p14:creationId xmlns:p14="http://schemas.microsoft.com/office/powerpoint/2010/main" val="8454820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371600" y="914400"/>
            <a:ext cx="3733800" cy="3829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57800" y="914400"/>
            <a:ext cx="3733800" cy="3829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6" name="Rectangle 17"/>
          <p:cNvSpPr>
            <a:spLocks noGrp="1" noChangeArrowheads="1"/>
          </p:cNvSpPr>
          <p:nvPr>
            <p:ph type="sldNum" sz="quarter" idx="11"/>
          </p:nvPr>
        </p:nvSpPr>
        <p:spPr>
          <a:ln/>
        </p:spPr>
        <p:txBody>
          <a:bodyPr/>
          <a:lstStyle>
            <a:lvl1pPr>
              <a:defRPr/>
            </a:lvl1pPr>
          </a:lstStyle>
          <a:p>
            <a:pPr>
              <a:defRPr/>
            </a:pPr>
            <a:fld id="{65B0176A-5866-4CEE-8F28-C919D9E3FB46}" type="slidenum">
              <a:rPr lang="en-GB"/>
              <a:pPr>
                <a:defRPr/>
              </a:pPr>
              <a:t>‹#›</a:t>
            </a:fld>
            <a:endParaRPr lang="en-GB"/>
          </a:p>
        </p:txBody>
      </p:sp>
    </p:spTree>
    <p:extLst>
      <p:ext uri="{BB962C8B-B14F-4D97-AF65-F5344CB8AC3E}">
        <p14:creationId xmlns:p14="http://schemas.microsoft.com/office/powerpoint/2010/main" val="33686700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80"/>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8"/>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8"/>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8" name="Rectangle 17"/>
          <p:cNvSpPr>
            <a:spLocks noGrp="1" noChangeArrowheads="1"/>
          </p:cNvSpPr>
          <p:nvPr>
            <p:ph type="sldNum" sz="quarter" idx="11"/>
          </p:nvPr>
        </p:nvSpPr>
        <p:spPr>
          <a:ln/>
        </p:spPr>
        <p:txBody>
          <a:bodyPr/>
          <a:lstStyle>
            <a:lvl1pPr>
              <a:defRPr/>
            </a:lvl1pPr>
          </a:lstStyle>
          <a:p>
            <a:pPr>
              <a:defRPr/>
            </a:pPr>
            <a:fld id="{28EAD700-66B0-443A-AB99-3C1FAC844F31}" type="slidenum">
              <a:rPr lang="en-GB"/>
              <a:pPr>
                <a:defRPr/>
              </a:pPr>
              <a:t>‹#›</a:t>
            </a:fld>
            <a:endParaRPr lang="en-GB"/>
          </a:p>
        </p:txBody>
      </p:sp>
    </p:spTree>
    <p:extLst>
      <p:ext uri="{BB962C8B-B14F-4D97-AF65-F5344CB8AC3E}">
        <p14:creationId xmlns:p14="http://schemas.microsoft.com/office/powerpoint/2010/main" val="5914834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4" name="Rectangle 17"/>
          <p:cNvSpPr>
            <a:spLocks noGrp="1" noChangeArrowheads="1"/>
          </p:cNvSpPr>
          <p:nvPr>
            <p:ph type="sldNum" sz="quarter" idx="11"/>
          </p:nvPr>
        </p:nvSpPr>
        <p:spPr>
          <a:ln/>
        </p:spPr>
        <p:txBody>
          <a:bodyPr/>
          <a:lstStyle>
            <a:lvl1pPr>
              <a:defRPr/>
            </a:lvl1pPr>
          </a:lstStyle>
          <a:p>
            <a:pPr>
              <a:defRPr/>
            </a:pPr>
            <a:fld id="{FB6EE3D9-8D13-4984-BB83-25C3368A53EE}" type="slidenum">
              <a:rPr lang="en-GB"/>
              <a:pPr>
                <a:defRPr/>
              </a:pPr>
              <a:t>‹#›</a:t>
            </a:fld>
            <a:endParaRPr lang="en-GB"/>
          </a:p>
        </p:txBody>
      </p:sp>
    </p:spTree>
    <p:extLst>
      <p:ext uri="{BB962C8B-B14F-4D97-AF65-F5344CB8AC3E}">
        <p14:creationId xmlns:p14="http://schemas.microsoft.com/office/powerpoint/2010/main" val="228675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7"/>
            <a:ext cx="7772400" cy="1021556"/>
          </a:xfrm>
        </p:spPr>
        <p:txBody>
          <a:bodyPr anchor="t"/>
          <a:lstStyle>
            <a:lvl1pPr algn="l">
              <a:defRPr sz="4000" b="1" cap="all">
                <a:latin typeface="Arial" pitchFamily="34" charset="0"/>
                <a:cs typeface="Arial" pitchFamily="34" charset="0"/>
              </a:defRPr>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5" name="Rectangle 17"/>
          <p:cNvSpPr>
            <a:spLocks noGrp="1" noChangeArrowheads="1"/>
          </p:cNvSpPr>
          <p:nvPr>
            <p:ph type="sldNum" sz="quarter" idx="11"/>
          </p:nvPr>
        </p:nvSpPr>
        <p:spPr>
          <a:ln/>
        </p:spPr>
        <p:txBody>
          <a:bodyPr/>
          <a:lstStyle>
            <a:lvl1pPr>
              <a:defRPr/>
            </a:lvl1pPr>
          </a:lstStyle>
          <a:p>
            <a:pPr>
              <a:defRPr/>
            </a:pPr>
            <a:fld id="{80853107-F608-456C-B393-1636D6288C7D}" type="slidenum">
              <a:rPr lang="en-GB"/>
              <a:pPr>
                <a:defRPr/>
              </a:pPr>
              <a:t>‹#›</a:t>
            </a:fld>
            <a:endParaRPr lang="en-GB"/>
          </a:p>
        </p:txBody>
      </p:sp>
    </p:spTree>
    <p:extLst>
      <p:ext uri="{BB962C8B-B14F-4D97-AF65-F5344CB8AC3E}">
        <p14:creationId xmlns:p14="http://schemas.microsoft.com/office/powerpoint/2010/main" val="5870195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3" name="Rectangle 17"/>
          <p:cNvSpPr>
            <a:spLocks noGrp="1" noChangeArrowheads="1"/>
          </p:cNvSpPr>
          <p:nvPr>
            <p:ph type="sldNum" sz="quarter" idx="11"/>
          </p:nvPr>
        </p:nvSpPr>
        <p:spPr>
          <a:ln/>
        </p:spPr>
        <p:txBody>
          <a:bodyPr/>
          <a:lstStyle>
            <a:lvl1pPr>
              <a:defRPr/>
            </a:lvl1pPr>
          </a:lstStyle>
          <a:p>
            <a:pPr>
              <a:defRPr/>
            </a:pPr>
            <a:fld id="{E5AAA65D-7072-47D8-A2F2-9D5D40918B0C}" type="slidenum">
              <a:rPr lang="en-GB"/>
              <a:pPr>
                <a:defRPr/>
              </a:pPr>
              <a:t>‹#›</a:t>
            </a:fld>
            <a:endParaRPr lang="en-GB"/>
          </a:p>
        </p:txBody>
      </p:sp>
    </p:spTree>
    <p:extLst>
      <p:ext uri="{BB962C8B-B14F-4D97-AF65-F5344CB8AC3E}">
        <p14:creationId xmlns:p14="http://schemas.microsoft.com/office/powerpoint/2010/main" val="13168473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6" name="Rectangle 17"/>
          <p:cNvSpPr>
            <a:spLocks noGrp="1" noChangeArrowheads="1"/>
          </p:cNvSpPr>
          <p:nvPr>
            <p:ph type="sldNum" sz="quarter" idx="11"/>
          </p:nvPr>
        </p:nvSpPr>
        <p:spPr>
          <a:ln/>
        </p:spPr>
        <p:txBody>
          <a:bodyPr/>
          <a:lstStyle>
            <a:lvl1pPr>
              <a:defRPr/>
            </a:lvl1pPr>
          </a:lstStyle>
          <a:p>
            <a:pPr>
              <a:defRPr/>
            </a:pPr>
            <a:fld id="{4D89954B-5CDA-43F8-873A-EEFBD1CA1A79}" type="slidenum">
              <a:rPr lang="en-GB"/>
              <a:pPr>
                <a:defRPr/>
              </a:pPr>
              <a:t>‹#›</a:t>
            </a:fld>
            <a:endParaRPr lang="en-GB"/>
          </a:p>
        </p:txBody>
      </p:sp>
    </p:spTree>
    <p:extLst>
      <p:ext uri="{BB962C8B-B14F-4D97-AF65-F5344CB8AC3E}">
        <p14:creationId xmlns:p14="http://schemas.microsoft.com/office/powerpoint/2010/main" val="21226841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3"/>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6" name="Rectangle 17"/>
          <p:cNvSpPr>
            <a:spLocks noGrp="1" noChangeArrowheads="1"/>
          </p:cNvSpPr>
          <p:nvPr>
            <p:ph type="sldNum" sz="quarter" idx="11"/>
          </p:nvPr>
        </p:nvSpPr>
        <p:spPr>
          <a:ln/>
        </p:spPr>
        <p:txBody>
          <a:bodyPr/>
          <a:lstStyle>
            <a:lvl1pPr>
              <a:defRPr/>
            </a:lvl1pPr>
          </a:lstStyle>
          <a:p>
            <a:pPr>
              <a:defRPr/>
            </a:pPr>
            <a:fld id="{DD66E66B-3C5D-4590-A840-4F056A3E3D9E}" type="slidenum">
              <a:rPr lang="en-GB"/>
              <a:pPr>
                <a:defRPr/>
              </a:pPr>
              <a:t>‹#›</a:t>
            </a:fld>
            <a:endParaRPr lang="en-GB"/>
          </a:p>
        </p:txBody>
      </p:sp>
    </p:spTree>
    <p:extLst>
      <p:ext uri="{BB962C8B-B14F-4D97-AF65-F5344CB8AC3E}">
        <p14:creationId xmlns:p14="http://schemas.microsoft.com/office/powerpoint/2010/main" val="17692105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5" name="Rectangle 17"/>
          <p:cNvSpPr>
            <a:spLocks noGrp="1" noChangeArrowheads="1"/>
          </p:cNvSpPr>
          <p:nvPr>
            <p:ph type="sldNum" sz="quarter" idx="11"/>
          </p:nvPr>
        </p:nvSpPr>
        <p:spPr>
          <a:ln/>
        </p:spPr>
        <p:txBody>
          <a:bodyPr/>
          <a:lstStyle>
            <a:lvl1pPr>
              <a:defRPr/>
            </a:lvl1pPr>
          </a:lstStyle>
          <a:p>
            <a:pPr>
              <a:defRPr/>
            </a:pPr>
            <a:fld id="{AB6B6A18-48BB-4144-B07A-71F52C47B96A}" type="slidenum">
              <a:rPr lang="en-GB"/>
              <a:pPr>
                <a:defRPr/>
              </a:pPr>
              <a:t>‹#›</a:t>
            </a:fld>
            <a:endParaRPr lang="en-GB"/>
          </a:p>
        </p:txBody>
      </p:sp>
    </p:spTree>
    <p:extLst>
      <p:ext uri="{BB962C8B-B14F-4D97-AF65-F5344CB8AC3E}">
        <p14:creationId xmlns:p14="http://schemas.microsoft.com/office/powerpoint/2010/main" val="32832982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171450"/>
            <a:ext cx="1905000" cy="4572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71600" y="171450"/>
            <a:ext cx="5562600" cy="4572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5" name="Rectangle 17"/>
          <p:cNvSpPr>
            <a:spLocks noGrp="1" noChangeArrowheads="1"/>
          </p:cNvSpPr>
          <p:nvPr>
            <p:ph type="sldNum" sz="quarter" idx="11"/>
          </p:nvPr>
        </p:nvSpPr>
        <p:spPr>
          <a:ln/>
        </p:spPr>
        <p:txBody>
          <a:bodyPr/>
          <a:lstStyle>
            <a:lvl1pPr>
              <a:defRPr/>
            </a:lvl1pPr>
          </a:lstStyle>
          <a:p>
            <a:pPr>
              <a:defRPr/>
            </a:pPr>
            <a:fld id="{A913914F-198C-485C-81C8-54FFFE0695FA}" type="slidenum">
              <a:rPr lang="en-GB"/>
              <a:pPr>
                <a:defRPr/>
              </a:pPr>
              <a:t>‹#›</a:t>
            </a:fld>
            <a:endParaRPr lang="en-GB"/>
          </a:p>
        </p:txBody>
      </p:sp>
    </p:spTree>
    <p:extLst>
      <p:ext uri="{BB962C8B-B14F-4D97-AF65-F5344CB8AC3E}">
        <p14:creationId xmlns:p14="http://schemas.microsoft.com/office/powerpoint/2010/main" val="5810763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dirty="0"/>
          </a:p>
        </p:txBody>
      </p:sp>
      <p:sp>
        <p:nvSpPr>
          <p:cNvPr id="5" name="Text Placeholder 4"/>
          <p:cNvSpPr>
            <a:spLocks noGrp="1"/>
          </p:cNvSpPr>
          <p:nvPr>
            <p:ph type="body" sz="quarter" idx="3"/>
          </p:nvPr>
        </p:nvSpPr>
        <p:spPr>
          <a:xfrm>
            <a:off x="4645026" y="1151335"/>
            <a:ext cx="4041775" cy="47982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457200" y="4767263"/>
            <a:ext cx="2133600" cy="273844"/>
          </a:xfrm>
          <a:prstGeom prst="rect">
            <a:avLst/>
          </a:prstGeom>
        </p:spPr>
        <p:txBody>
          <a:bodyPr/>
          <a:lstStyle/>
          <a:p>
            <a:endParaRPr lang="en-GB"/>
          </a:p>
        </p:txBody>
      </p:sp>
      <p:sp>
        <p:nvSpPr>
          <p:cNvPr id="8" name="Footer Placeholder 7"/>
          <p:cNvSpPr>
            <a:spLocks noGrp="1"/>
          </p:cNvSpPr>
          <p:nvPr>
            <p:ph type="ftr" sz="quarter" idx="11"/>
          </p:nvPr>
        </p:nvSpPr>
        <p:spPr/>
        <p:txBody>
          <a:bodyPr/>
          <a:lstStyle/>
          <a:p>
            <a:r>
              <a:rPr lang="it-IT"/>
              <a:t>Alberto Di Meglio – CERN openlab</a:t>
            </a:r>
            <a:endParaRPr lang="en-GB"/>
          </a:p>
        </p:txBody>
      </p:sp>
      <p:sp>
        <p:nvSpPr>
          <p:cNvPr id="9" name="Slide Number Placeholder 8"/>
          <p:cNvSpPr>
            <a:spLocks noGrp="1"/>
          </p:cNvSpPr>
          <p:nvPr>
            <p:ph type="sldNum" sz="quarter" idx="12"/>
          </p:nvPr>
        </p:nvSpPr>
        <p:spPr/>
        <p:txBody>
          <a:bodyPr/>
          <a:lstStyle/>
          <a:p>
            <a:fld id="{94EB1264-2DC2-4921-94A1-13F831F55EAC}" type="slidenum">
              <a:rPr lang="en-GB" smtClean="0"/>
              <a:t>‹#›</a:t>
            </a:fld>
            <a:endParaRPr lang="en-GB"/>
          </a:p>
        </p:txBody>
      </p:sp>
      <p:sp>
        <p:nvSpPr>
          <p:cNvPr id="4" name="Picture Placeholder 3"/>
          <p:cNvSpPr>
            <a:spLocks noGrp="1"/>
          </p:cNvSpPr>
          <p:nvPr>
            <p:ph type="pic" sz="quarter" idx="13"/>
          </p:nvPr>
        </p:nvSpPr>
        <p:spPr>
          <a:xfrm>
            <a:off x="468313" y="1203325"/>
            <a:ext cx="3959225" cy="3384550"/>
          </a:xfrm>
        </p:spPr>
        <p:txBody>
          <a:bodyPr/>
          <a:lstStyle/>
          <a:p>
            <a:r>
              <a:rPr lang="en-US"/>
              <a:t>Click icon to add picture</a:t>
            </a:r>
            <a:endParaRPr lang="en-GB"/>
          </a:p>
        </p:txBody>
      </p:sp>
    </p:spTree>
    <p:extLst>
      <p:ext uri="{BB962C8B-B14F-4D97-AF65-F5344CB8AC3E}">
        <p14:creationId xmlns:p14="http://schemas.microsoft.com/office/powerpoint/2010/main" val="1982180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371600" y="914400"/>
            <a:ext cx="3733800" cy="3829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57800" y="914400"/>
            <a:ext cx="3733800" cy="3829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6" name="Rectangle 17"/>
          <p:cNvSpPr>
            <a:spLocks noGrp="1" noChangeArrowheads="1"/>
          </p:cNvSpPr>
          <p:nvPr>
            <p:ph type="sldNum" sz="quarter" idx="11"/>
          </p:nvPr>
        </p:nvSpPr>
        <p:spPr>
          <a:ln/>
        </p:spPr>
        <p:txBody>
          <a:bodyPr/>
          <a:lstStyle>
            <a:lvl1pPr>
              <a:defRPr/>
            </a:lvl1pPr>
          </a:lstStyle>
          <a:p>
            <a:pPr>
              <a:defRPr/>
            </a:pPr>
            <a:fld id="{65B0176A-5866-4CEE-8F28-C919D9E3FB46}" type="slidenum">
              <a:rPr lang="en-GB"/>
              <a:pPr>
                <a:defRPr/>
              </a:pPr>
              <a:t>‹#›</a:t>
            </a:fld>
            <a:endParaRPr lang="en-GB"/>
          </a:p>
        </p:txBody>
      </p:sp>
    </p:spTree>
    <p:extLst>
      <p:ext uri="{BB962C8B-B14F-4D97-AF65-F5344CB8AC3E}">
        <p14:creationId xmlns:p14="http://schemas.microsoft.com/office/powerpoint/2010/main" val="1989175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80"/>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8"/>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8"/>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8" name="Rectangle 17"/>
          <p:cNvSpPr>
            <a:spLocks noGrp="1" noChangeArrowheads="1"/>
          </p:cNvSpPr>
          <p:nvPr>
            <p:ph type="sldNum" sz="quarter" idx="11"/>
          </p:nvPr>
        </p:nvSpPr>
        <p:spPr>
          <a:ln/>
        </p:spPr>
        <p:txBody>
          <a:bodyPr/>
          <a:lstStyle>
            <a:lvl1pPr>
              <a:defRPr/>
            </a:lvl1pPr>
          </a:lstStyle>
          <a:p>
            <a:pPr>
              <a:defRPr/>
            </a:pPr>
            <a:fld id="{28EAD700-66B0-443A-AB99-3C1FAC844F31}" type="slidenum">
              <a:rPr lang="en-GB"/>
              <a:pPr>
                <a:defRPr/>
              </a:pPr>
              <a:t>‹#›</a:t>
            </a:fld>
            <a:endParaRPr lang="en-GB"/>
          </a:p>
        </p:txBody>
      </p:sp>
    </p:spTree>
    <p:extLst>
      <p:ext uri="{BB962C8B-B14F-4D97-AF65-F5344CB8AC3E}">
        <p14:creationId xmlns:p14="http://schemas.microsoft.com/office/powerpoint/2010/main" val="222190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4" name="Rectangle 17"/>
          <p:cNvSpPr>
            <a:spLocks noGrp="1" noChangeArrowheads="1"/>
          </p:cNvSpPr>
          <p:nvPr>
            <p:ph type="sldNum" sz="quarter" idx="11"/>
          </p:nvPr>
        </p:nvSpPr>
        <p:spPr>
          <a:ln/>
        </p:spPr>
        <p:txBody>
          <a:bodyPr/>
          <a:lstStyle>
            <a:lvl1pPr>
              <a:defRPr/>
            </a:lvl1pPr>
          </a:lstStyle>
          <a:p>
            <a:pPr>
              <a:defRPr/>
            </a:pPr>
            <a:fld id="{FB6EE3D9-8D13-4984-BB83-25C3368A53EE}" type="slidenum">
              <a:rPr lang="en-GB"/>
              <a:pPr>
                <a:defRPr/>
              </a:pPr>
              <a:t>‹#›</a:t>
            </a:fld>
            <a:endParaRPr lang="en-GB"/>
          </a:p>
        </p:txBody>
      </p:sp>
    </p:spTree>
    <p:extLst>
      <p:ext uri="{BB962C8B-B14F-4D97-AF65-F5344CB8AC3E}">
        <p14:creationId xmlns:p14="http://schemas.microsoft.com/office/powerpoint/2010/main" val="2423599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3" name="Rectangle 17"/>
          <p:cNvSpPr>
            <a:spLocks noGrp="1" noChangeArrowheads="1"/>
          </p:cNvSpPr>
          <p:nvPr>
            <p:ph type="sldNum" sz="quarter" idx="11"/>
          </p:nvPr>
        </p:nvSpPr>
        <p:spPr>
          <a:ln/>
        </p:spPr>
        <p:txBody>
          <a:bodyPr/>
          <a:lstStyle>
            <a:lvl1pPr>
              <a:defRPr/>
            </a:lvl1pPr>
          </a:lstStyle>
          <a:p>
            <a:pPr>
              <a:defRPr/>
            </a:pPr>
            <a:fld id="{E5AAA65D-7072-47D8-A2F2-9D5D40918B0C}" type="slidenum">
              <a:rPr lang="en-GB"/>
              <a:pPr>
                <a:defRPr/>
              </a:pPr>
              <a:t>‹#›</a:t>
            </a:fld>
            <a:endParaRPr lang="en-GB"/>
          </a:p>
        </p:txBody>
      </p:sp>
    </p:spTree>
    <p:extLst>
      <p:ext uri="{BB962C8B-B14F-4D97-AF65-F5344CB8AC3E}">
        <p14:creationId xmlns:p14="http://schemas.microsoft.com/office/powerpoint/2010/main" val="407113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6" name="Rectangle 17"/>
          <p:cNvSpPr>
            <a:spLocks noGrp="1" noChangeArrowheads="1"/>
          </p:cNvSpPr>
          <p:nvPr>
            <p:ph type="sldNum" sz="quarter" idx="11"/>
          </p:nvPr>
        </p:nvSpPr>
        <p:spPr>
          <a:ln/>
        </p:spPr>
        <p:txBody>
          <a:bodyPr/>
          <a:lstStyle>
            <a:lvl1pPr>
              <a:defRPr/>
            </a:lvl1pPr>
          </a:lstStyle>
          <a:p>
            <a:pPr>
              <a:defRPr/>
            </a:pPr>
            <a:fld id="{4D89954B-5CDA-43F8-873A-EEFBD1CA1A79}" type="slidenum">
              <a:rPr lang="en-GB"/>
              <a:pPr>
                <a:defRPr/>
              </a:pPr>
              <a:t>‹#›</a:t>
            </a:fld>
            <a:endParaRPr lang="en-GB"/>
          </a:p>
        </p:txBody>
      </p:sp>
    </p:spTree>
    <p:extLst>
      <p:ext uri="{BB962C8B-B14F-4D97-AF65-F5344CB8AC3E}">
        <p14:creationId xmlns:p14="http://schemas.microsoft.com/office/powerpoint/2010/main" val="3388856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3"/>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it-IT"/>
              <a:t>Alberto Di Meglio – CERN openlab</a:t>
            </a:r>
            <a:endParaRPr lang="en-GB" dirty="0"/>
          </a:p>
        </p:txBody>
      </p:sp>
      <p:sp>
        <p:nvSpPr>
          <p:cNvPr id="6" name="Rectangle 17"/>
          <p:cNvSpPr>
            <a:spLocks noGrp="1" noChangeArrowheads="1"/>
          </p:cNvSpPr>
          <p:nvPr>
            <p:ph type="sldNum" sz="quarter" idx="11"/>
          </p:nvPr>
        </p:nvSpPr>
        <p:spPr>
          <a:ln/>
        </p:spPr>
        <p:txBody>
          <a:bodyPr/>
          <a:lstStyle>
            <a:lvl1pPr>
              <a:defRPr/>
            </a:lvl1pPr>
          </a:lstStyle>
          <a:p>
            <a:pPr>
              <a:defRPr/>
            </a:pPr>
            <a:fld id="{DD66E66B-3C5D-4590-A840-4F056A3E3D9E}" type="slidenum">
              <a:rPr lang="en-GB"/>
              <a:pPr>
                <a:defRPr/>
              </a:pPr>
              <a:t>‹#›</a:t>
            </a:fld>
            <a:endParaRPr lang="en-GB"/>
          </a:p>
        </p:txBody>
      </p:sp>
    </p:spTree>
    <p:extLst>
      <p:ext uri="{BB962C8B-B14F-4D97-AF65-F5344CB8AC3E}">
        <p14:creationId xmlns:p14="http://schemas.microsoft.com/office/powerpoint/2010/main" val="324173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2.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ern.ch\dfs\Users\m\mlejeune\Desktop\AS SCREENSHOTS - For PPT\17_No_text.png"/>
          <p:cNvPicPr>
            <a:picLocks noChangeAspect="1" noChangeArrowheads="1"/>
          </p:cNvPicPr>
          <p:nvPr userDrawn="1"/>
        </p:nvPicPr>
        <p:blipFill rotWithShape="1">
          <a:blip r:embed="rId14" cstate="email">
            <a:extLst>
              <a:ext uri="{28A0092B-C50C-407E-A947-70E740481C1C}">
                <a14:useLocalDpi xmlns:a14="http://schemas.microsoft.com/office/drawing/2010/main"/>
              </a:ext>
            </a:extLst>
          </a:blip>
          <a:srcRect l="37517" b="12889"/>
          <a:stretch/>
        </p:blipFill>
        <p:spPr bwMode="auto">
          <a:xfrm flipH="1">
            <a:off x="0" y="0"/>
            <a:ext cx="3476630" cy="5143500"/>
          </a:xfrm>
          <a:prstGeom prst="rect">
            <a:avLst/>
          </a:prstGeom>
          <a:noFill/>
          <a:extLst>
            <a:ext uri="{909E8E84-426E-40DD-AFC4-6F175D3DCCD1}">
              <a14:hiddenFill xmlns:a14="http://schemas.microsoft.com/office/drawing/2010/main">
                <a:solidFill>
                  <a:srgbClr val="FFFFFF"/>
                </a:solidFill>
              </a14:hiddenFill>
            </a:ext>
          </a:extLst>
        </p:spPr>
      </p:pic>
      <p:sp>
        <p:nvSpPr>
          <p:cNvPr id="1033" name="Line 9"/>
          <p:cNvSpPr>
            <a:spLocks noChangeShapeType="1"/>
          </p:cNvSpPr>
          <p:nvPr userDrawn="1"/>
        </p:nvSpPr>
        <p:spPr bwMode="auto">
          <a:xfrm>
            <a:off x="228600" y="4914900"/>
            <a:ext cx="8686800" cy="0"/>
          </a:xfrm>
          <a:prstGeom prst="line">
            <a:avLst/>
          </a:prstGeom>
          <a:noFill/>
          <a:ln w="38100">
            <a:solidFill>
              <a:schemeClr val="accent6"/>
            </a:solidFill>
            <a:round/>
            <a:headEnd/>
            <a:tailEnd/>
          </a:ln>
          <a:effectLst/>
        </p:spPr>
        <p:txBody>
          <a:bodyPr/>
          <a:lstStyle/>
          <a:p>
            <a:pPr>
              <a:defRPr/>
            </a:pPr>
            <a:endParaRPr lang="en-US">
              <a:solidFill>
                <a:srgbClr val="000000"/>
              </a:solidFill>
            </a:endParaRPr>
          </a:p>
        </p:txBody>
      </p:sp>
      <p:sp>
        <p:nvSpPr>
          <p:cNvPr id="1028" name="Rectangle 3"/>
          <p:cNvSpPr>
            <a:spLocks noGrp="1" noChangeArrowheads="1"/>
          </p:cNvSpPr>
          <p:nvPr>
            <p:ph type="body" idx="1"/>
          </p:nvPr>
        </p:nvSpPr>
        <p:spPr bwMode="auto">
          <a:xfrm>
            <a:off x="1371600" y="914400"/>
            <a:ext cx="7620000" cy="382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034" name="Rectangle 10"/>
          <p:cNvSpPr>
            <a:spLocks noGrp="1" noChangeArrowheads="1"/>
          </p:cNvSpPr>
          <p:nvPr>
            <p:ph type="ftr" sz="quarter" idx="3"/>
          </p:nvPr>
        </p:nvSpPr>
        <p:spPr bwMode="auto">
          <a:xfrm>
            <a:off x="914400" y="4914900"/>
            <a:ext cx="6858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i="0">
                <a:solidFill>
                  <a:schemeClr val="accent6">
                    <a:lumMod val="75000"/>
                  </a:schemeClr>
                </a:solidFill>
              </a:defRPr>
            </a:lvl1pPr>
          </a:lstStyle>
          <a:p>
            <a:pPr>
              <a:defRPr/>
            </a:pPr>
            <a:r>
              <a:rPr lang="it-IT"/>
              <a:t>Alberto Di Meglio – CERN openlab</a:t>
            </a:r>
            <a:endParaRPr lang="en-GB" dirty="0"/>
          </a:p>
        </p:txBody>
      </p:sp>
      <p:sp>
        <p:nvSpPr>
          <p:cNvPr id="1030" name="Rectangle 12"/>
          <p:cNvSpPr>
            <a:spLocks noGrp="1" noChangeArrowheads="1"/>
          </p:cNvSpPr>
          <p:nvPr>
            <p:ph type="title"/>
          </p:nvPr>
        </p:nvSpPr>
        <p:spPr bwMode="auto">
          <a:xfrm>
            <a:off x="1371600" y="171451"/>
            <a:ext cx="7620000" cy="43457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a:t>Click to edit Master title style</a:t>
            </a:r>
          </a:p>
        </p:txBody>
      </p:sp>
      <p:sp>
        <p:nvSpPr>
          <p:cNvPr id="1041" name="Rectangle 17"/>
          <p:cNvSpPr>
            <a:spLocks noGrp="1" noChangeArrowheads="1"/>
          </p:cNvSpPr>
          <p:nvPr>
            <p:ph type="sldNum" sz="quarter" idx="4"/>
          </p:nvPr>
        </p:nvSpPr>
        <p:spPr bwMode="auto">
          <a:xfrm>
            <a:off x="7848600" y="4914900"/>
            <a:ext cx="990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i="1">
                <a:solidFill>
                  <a:schemeClr val="accent6">
                    <a:lumMod val="75000"/>
                  </a:schemeClr>
                </a:solidFill>
              </a:defRPr>
            </a:lvl1pPr>
          </a:lstStyle>
          <a:p>
            <a:pPr>
              <a:defRPr/>
            </a:pPr>
            <a:fld id="{BFF724B7-BA1C-4BA8-8071-FB3075E839F7}" type="slidenum">
              <a:rPr lang="en-GB" smtClean="0"/>
              <a:pPr>
                <a:defRPr/>
              </a:pPr>
              <a:t>‹#›</a:t>
            </a:fld>
            <a:endParaRPr lang="en-GB" dirty="0"/>
          </a:p>
        </p:txBody>
      </p:sp>
      <p:pic>
        <p:nvPicPr>
          <p:cNvPr id="10" name="Picture 9"/>
          <p:cNvPicPr>
            <a:picLocks noChangeAspect="1"/>
          </p:cNvPicPr>
          <p:nvPr userDrawn="1"/>
        </p:nvPicPr>
        <p:blipFill rotWithShape="1">
          <a:blip r:embed="rId15" cstate="email">
            <a:extLst>
              <a:ext uri="{28A0092B-C50C-407E-A947-70E740481C1C}">
                <a14:useLocalDpi xmlns:a14="http://schemas.microsoft.com/office/drawing/2010/main"/>
              </a:ext>
            </a:extLst>
          </a:blip>
          <a:srcRect/>
          <a:stretch/>
        </p:blipFill>
        <p:spPr>
          <a:xfrm>
            <a:off x="104699" y="76200"/>
            <a:ext cx="1343101" cy="831769"/>
          </a:xfrm>
          <a:prstGeom prst="rect">
            <a:avLst/>
          </a:prstGeom>
        </p:spPr>
      </p:pic>
    </p:spTree>
    <p:extLst>
      <p:ext uri="{BB962C8B-B14F-4D97-AF65-F5344CB8AC3E}">
        <p14:creationId xmlns:p14="http://schemas.microsoft.com/office/powerpoint/2010/main" val="1291251069"/>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864" r:id="rId12"/>
  </p:sldLayoutIdLst>
  <p:hf hdr="0" dt="0"/>
  <p:txStyles>
    <p:titleStyle>
      <a:lvl1pPr algn="r" rtl="0" eaLnBrk="0" fontAlgn="base" hangingPunct="0">
        <a:spcBef>
          <a:spcPct val="0"/>
        </a:spcBef>
        <a:spcAft>
          <a:spcPct val="0"/>
        </a:spcAft>
        <a:defRPr sz="3200" b="1">
          <a:solidFill>
            <a:schemeClr val="accent6">
              <a:lumMod val="75000"/>
            </a:schemeClr>
          </a:solidFill>
          <a:latin typeface="Arial" pitchFamily="34" charset="0"/>
          <a:ea typeface="+mj-ea"/>
          <a:cs typeface="Arial" pitchFamily="34" charset="0"/>
        </a:defRPr>
      </a:lvl1pPr>
      <a:lvl2pPr algn="r" rtl="0" eaLnBrk="0" fontAlgn="base" hangingPunct="0">
        <a:spcBef>
          <a:spcPct val="0"/>
        </a:spcBef>
        <a:spcAft>
          <a:spcPct val="0"/>
        </a:spcAft>
        <a:defRPr sz="3200">
          <a:solidFill>
            <a:srgbClr val="15539C"/>
          </a:solidFill>
          <a:latin typeface="Franklin Gothic Demi" pitchFamily="34" charset="0"/>
        </a:defRPr>
      </a:lvl2pPr>
      <a:lvl3pPr algn="r" rtl="0" eaLnBrk="0" fontAlgn="base" hangingPunct="0">
        <a:spcBef>
          <a:spcPct val="0"/>
        </a:spcBef>
        <a:spcAft>
          <a:spcPct val="0"/>
        </a:spcAft>
        <a:defRPr sz="3200">
          <a:solidFill>
            <a:srgbClr val="15539C"/>
          </a:solidFill>
          <a:latin typeface="Franklin Gothic Demi" pitchFamily="34" charset="0"/>
        </a:defRPr>
      </a:lvl3pPr>
      <a:lvl4pPr algn="r" rtl="0" eaLnBrk="0" fontAlgn="base" hangingPunct="0">
        <a:spcBef>
          <a:spcPct val="0"/>
        </a:spcBef>
        <a:spcAft>
          <a:spcPct val="0"/>
        </a:spcAft>
        <a:defRPr sz="3200">
          <a:solidFill>
            <a:srgbClr val="15539C"/>
          </a:solidFill>
          <a:latin typeface="Franklin Gothic Demi" pitchFamily="34" charset="0"/>
        </a:defRPr>
      </a:lvl4pPr>
      <a:lvl5pPr algn="r" rtl="0" eaLnBrk="0" fontAlgn="base" hangingPunct="0">
        <a:spcBef>
          <a:spcPct val="0"/>
        </a:spcBef>
        <a:spcAft>
          <a:spcPct val="0"/>
        </a:spcAft>
        <a:defRPr sz="3200">
          <a:solidFill>
            <a:srgbClr val="15539C"/>
          </a:solidFill>
          <a:latin typeface="Franklin Gothic Demi" pitchFamily="34" charset="0"/>
        </a:defRPr>
      </a:lvl5pPr>
      <a:lvl6pPr marL="457200" algn="r" rtl="0" fontAlgn="base">
        <a:spcBef>
          <a:spcPct val="0"/>
        </a:spcBef>
        <a:spcAft>
          <a:spcPct val="0"/>
        </a:spcAft>
        <a:defRPr sz="3200">
          <a:solidFill>
            <a:srgbClr val="15539C"/>
          </a:solidFill>
          <a:latin typeface="Franklin Gothic Demi" pitchFamily="34" charset="0"/>
        </a:defRPr>
      </a:lvl6pPr>
      <a:lvl7pPr marL="914400" algn="r" rtl="0" fontAlgn="base">
        <a:spcBef>
          <a:spcPct val="0"/>
        </a:spcBef>
        <a:spcAft>
          <a:spcPct val="0"/>
        </a:spcAft>
        <a:defRPr sz="3200">
          <a:solidFill>
            <a:srgbClr val="15539C"/>
          </a:solidFill>
          <a:latin typeface="Franklin Gothic Demi" pitchFamily="34" charset="0"/>
        </a:defRPr>
      </a:lvl7pPr>
      <a:lvl8pPr marL="1371600" algn="r" rtl="0" fontAlgn="base">
        <a:spcBef>
          <a:spcPct val="0"/>
        </a:spcBef>
        <a:spcAft>
          <a:spcPct val="0"/>
        </a:spcAft>
        <a:defRPr sz="3200">
          <a:solidFill>
            <a:srgbClr val="15539C"/>
          </a:solidFill>
          <a:latin typeface="Franklin Gothic Demi" pitchFamily="34" charset="0"/>
        </a:defRPr>
      </a:lvl8pPr>
      <a:lvl9pPr marL="1828800" algn="r" rtl="0" fontAlgn="base">
        <a:spcBef>
          <a:spcPct val="0"/>
        </a:spcBef>
        <a:spcAft>
          <a:spcPct val="0"/>
        </a:spcAft>
        <a:defRPr sz="3200">
          <a:solidFill>
            <a:srgbClr val="15539C"/>
          </a:solidFill>
          <a:latin typeface="Franklin Gothic Demi" pitchFamily="34" charset="0"/>
        </a:defRPr>
      </a:lvl9pPr>
    </p:titleStyle>
    <p:bodyStyle>
      <a:lvl1pPr marL="342900" indent="-342900" algn="l" rtl="0" eaLnBrk="0" fontAlgn="base" hangingPunct="0">
        <a:spcBef>
          <a:spcPct val="20000"/>
        </a:spcBef>
        <a:spcAft>
          <a:spcPct val="0"/>
        </a:spcAft>
        <a:buClr>
          <a:schemeClr val="tx1">
            <a:lumMod val="50000"/>
            <a:lumOff val="50000"/>
          </a:schemeClr>
        </a:buClr>
        <a:buSzPct val="120000"/>
        <a:buFont typeface="Tw Cen MT Condensed Extra Bold" pitchFamily="34" charset="0"/>
        <a:buChar char="&gt;"/>
        <a:defRPr sz="2800">
          <a:solidFill>
            <a:schemeClr val="accent6">
              <a:lumMod val="75000"/>
            </a:schemeClr>
          </a:solidFill>
          <a:latin typeface="+mn-lt"/>
          <a:ea typeface="+mn-ea"/>
          <a:cs typeface="+mn-cs"/>
        </a:defRPr>
      </a:lvl1pPr>
      <a:lvl2pPr marL="742950" indent="-285750" algn="l" rtl="0" eaLnBrk="0" fontAlgn="base" hangingPunct="0">
        <a:spcBef>
          <a:spcPct val="20000"/>
        </a:spcBef>
        <a:spcAft>
          <a:spcPct val="0"/>
        </a:spcAft>
        <a:buClr>
          <a:schemeClr val="accent2"/>
        </a:buClr>
        <a:buSzPct val="120000"/>
        <a:buFont typeface="Wingdings" charset="2"/>
        <a:buChar char="§"/>
        <a:defRPr sz="2400">
          <a:solidFill>
            <a:schemeClr val="accent6">
              <a:lumMod val="75000"/>
            </a:schemeClr>
          </a:solidFill>
          <a:latin typeface="Franklin Gothic Book" pitchFamily="34" charset="0"/>
        </a:defRPr>
      </a:lvl2pPr>
      <a:lvl3pPr marL="1143000" indent="-228600" algn="l" rtl="0" eaLnBrk="0" fontAlgn="base" hangingPunct="0">
        <a:spcBef>
          <a:spcPct val="20000"/>
        </a:spcBef>
        <a:spcAft>
          <a:spcPct val="0"/>
        </a:spcAft>
        <a:buClr>
          <a:schemeClr val="accent2"/>
        </a:buClr>
        <a:buSzPct val="120000"/>
        <a:buChar char="•"/>
        <a:defRPr sz="2000">
          <a:solidFill>
            <a:schemeClr val="accent6">
              <a:lumMod val="75000"/>
            </a:schemeClr>
          </a:solidFill>
          <a:latin typeface="Franklin Gothic Book" pitchFamily="34" charset="0"/>
        </a:defRPr>
      </a:lvl3pPr>
      <a:lvl4pPr marL="16002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Franklin Gothic Book" pitchFamily="34" charset="0"/>
        </a:defRPr>
      </a:lvl4pPr>
      <a:lvl5pPr marL="20574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Franklin Gothic Book" pitchFamily="34" charset="0"/>
        </a:defRPr>
      </a:lvl5pPr>
      <a:lvl6pPr marL="25146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6pPr>
      <a:lvl7pPr marL="29718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7pPr>
      <a:lvl8pPr marL="34290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8pPr>
      <a:lvl9pPr marL="38862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Alberto Di Meglio – CERN openlab</a:t>
            </a:r>
            <a:endParaRPr lang="en-GB"/>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05F2C59-C3A7-46C7-91C3-EEC8252EAC77}" type="slidenum">
              <a:rPr lang="en-GB" smtClean="0"/>
              <a:t>‹#›</a:t>
            </a:fld>
            <a:endParaRPr lang="en-GB"/>
          </a:p>
        </p:txBody>
      </p:sp>
    </p:spTree>
    <p:extLst>
      <p:ext uri="{BB962C8B-B14F-4D97-AF65-F5344CB8AC3E}">
        <p14:creationId xmlns:p14="http://schemas.microsoft.com/office/powerpoint/2010/main" val="457235914"/>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ern.ch\dfs\Users\m\mlejeune\Desktop\AS SCREENSHOTS - For PPT\17_No_text.png"/>
          <p:cNvPicPr>
            <a:picLocks noChangeAspect="1" noChangeArrowheads="1"/>
          </p:cNvPicPr>
          <p:nvPr userDrawn="1"/>
        </p:nvPicPr>
        <p:blipFill rotWithShape="1">
          <a:blip r:embed="rId14" cstate="email">
            <a:extLst>
              <a:ext uri="{28A0092B-C50C-407E-A947-70E740481C1C}">
                <a14:useLocalDpi xmlns:a14="http://schemas.microsoft.com/office/drawing/2010/main"/>
              </a:ext>
            </a:extLst>
          </a:blip>
          <a:srcRect l="37517" b="12889"/>
          <a:stretch/>
        </p:blipFill>
        <p:spPr bwMode="auto">
          <a:xfrm flipH="1">
            <a:off x="0" y="0"/>
            <a:ext cx="3476630" cy="5143500"/>
          </a:xfrm>
          <a:prstGeom prst="rect">
            <a:avLst/>
          </a:prstGeom>
          <a:noFill/>
          <a:extLst>
            <a:ext uri="{909E8E84-426E-40DD-AFC4-6F175D3DCCD1}">
              <a14:hiddenFill xmlns:a14="http://schemas.microsoft.com/office/drawing/2010/main">
                <a:solidFill>
                  <a:srgbClr val="FFFFFF"/>
                </a:solidFill>
              </a14:hiddenFill>
            </a:ext>
          </a:extLst>
        </p:spPr>
      </p:pic>
      <p:sp>
        <p:nvSpPr>
          <p:cNvPr id="1033" name="Line 9"/>
          <p:cNvSpPr>
            <a:spLocks noChangeShapeType="1"/>
          </p:cNvSpPr>
          <p:nvPr userDrawn="1"/>
        </p:nvSpPr>
        <p:spPr bwMode="auto">
          <a:xfrm>
            <a:off x="228600" y="4914900"/>
            <a:ext cx="8686800" cy="0"/>
          </a:xfrm>
          <a:prstGeom prst="line">
            <a:avLst/>
          </a:prstGeom>
          <a:noFill/>
          <a:ln w="38100">
            <a:solidFill>
              <a:schemeClr val="accent6"/>
            </a:solidFill>
            <a:round/>
            <a:headEnd/>
            <a:tailEnd/>
          </a:ln>
          <a:effectLst/>
        </p:spPr>
        <p:txBody>
          <a:bodyPr/>
          <a:lstStyle/>
          <a:p>
            <a:pPr>
              <a:defRPr/>
            </a:pPr>
            <a:endParaRPr lang="en-US">
              <a:solidFill>
                <a:srgbClr val="000000"/>
              </a:solidFill>
            </a:endParaRPr>
          </a:p>
        </p:txBody>
      </p:sp>
      <p:sp>
        <p:nvSpPr>
          <p:cNvPr id="1028" name="Rectangle 3"/>
          <p:cNvSpPr>
            <a:spLocks noGrp="1" noChangeArrowheads="1"/>
          </p:cNvSpPr>
          <p:nvPr>
            <p:ph type="body" idx="1"/>
          </p:nvPr>
        </p:nvSpPr>
        <p:spPr bwMode="auto">
          <a:xfrm>
            <a:off x="1371600" y="914400"/>
            <a:ext cx="7620000" cy="382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034" name="Rectangle 10"/>
          <p:cNvSpPr>
            <a:spLocks noGrp="1" noChangeArrowheads="1"/>
          </p:cNvSpPr>
          <p:nvPr>
            <p:ph type="ftr" sz="quarter" idx="3"/>
          </p:nvPr>
        </p:nvSpPr>
        <p:spPr bwMode="auto">
          <a:xfrm>
            <a:off x="914400" y="4914900"/>
            <a:ext cx="6858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i="0">
                <a:solidFill>
                  <a:schemeClr val="accent6">
                    <a:lumMod val="75000"/>
                  </a:schemeClr>
                </a:solidFill>
              </a:defRPr>
            </a:lvl1pPr>
          </a:lstStyle>
          <a:p>
            <a:pPr>
              <a:defRPr/>
            </a:pPr>
            <a:r>
              <a:rPr lang="it-IT"/>
              <a:t>Alberto Di Meglio – CERN openlab</a:t>
            </a:r>
            <a:endParaRPr lang="en-GB" dirty="0"/>
          </a:p>
        </p:txBody>
      </p:sp>
      <p:sp>
        <p:nvSpPr>
          <p:cNvPr id="1030" name="Rectangle 12"/>
          <p:cNvSpPr>
            <a:spLocks noGrp="1" noChangeArrowheads="1"/>
          </p:cNvSpPr>
          <p:nvPr>
            <p:ph type="title"/>
          </p:nvPr>
        </p:nvSpPr>
        <p:spPr bwMode="auto">
          <a:xfrm>
            <a:off x="1371600" y="171451"/>
            <a:ext cx="7620000" cy="43457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a:t>Click to edit Master title style</a:t>
            </a:r>
          </a:p>
        </p:txBody>
      </p:sp>
      <p:sp>
        <p:nvSpPr>
          <p:cNvPr id="1041" name="Rectangle 17"/>
          <p:cNvSpPr>
            <a:spLocks noGrp="1" noChangeArrowheads="1"/>
          </p:cNvSpPr>
          <p:nvPr>
            <p:ph type="sldNum" sz="quarter" idx="4"/>
          </p:nvPr>
        </p:nvSpPr>
        <p:spPr bwMode="auto">
          <a:xfrm>
            <a:off x="7848600" y="4914900"/>
            <a:ext cx="990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i="1">
                <a:solidFill>
                  <a:schemeClr val="accent6">
                    <a:lumMod val="75000"/>
                  </a:schemeClr>
                </a:solidFill>
              </a:defRPr>
            </a:lvl1pPr>
          </a:lstStyle>
          <a:p>
            <a:pPr>
              <a:defRPr/>
            </a:pPr>
            <a:fld id="{BFF724B7-BA1C-4BA8-8071-FB3075E839F7}" type="slidenum">
              <a:rPr lang="en-GB" smtClean="0"/>
              <a:pPr>
                <a:defRPr/>
              </a:pPr>
              <a:t>‹#›</a:t>
            </a:fld>
            <a:endParaRPr lang="en-GB" dirty="0"/>
          </a:p>
        </p:txBody>
      </p:sp>
      <p:pic>
        <p:nvPicPr>
          <p:cNvPr id="10" name="Picture 9"/>
          <p:cNvPicPr>
            <a:picLocks noChangeAspect="1"/>
          </p:cNvPicPr>
          <p:nvPr userDrawn="1"/>
        </p:nvPicPr>
        <p:blipFill rotWithShape="1">
          <a:blip r:embed="rId15" cstate="email">
            <a:extLst>
              <a:ext uri="{28A0092B-C50C-407E-A947-70E740481C1C}">
                <a14:useLocalDpi xmlns:a14="http://schemas.microsoft.com/office/drawing/2010/main"/>
              </a:ext>
            </a:extLst>
          </a:blip>
          <a:srcRect/>
          <a:stretch/>
        </p:blipFill>
        <p:spPr>
          <a:xfrm>
            <a:off x="104699" y="76200"/>
            <a:ext cx="1343101" cy="831769"/>
          </a:xfrm>
          <a:prstGeom prst="rect">
            <a:avLst/>
          </a:prstGeom>
        </p:spPr>
      </p:pic>
    </p:spTree>
    <p:extLst>
      <p:ext uri="{BB962C8B-B14F-4D97-AF65-F5344CB8AC3E}">
        <p14:creationId xmlns:p14="http://schemas.microsoft.com/office/powerpoint/2010/main" val="1145352899"/>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Lst>
  <p:hf hdr="0" dt="0"/>
  <p:txStyles>
    <p:titleStyle>
      <a:lvl1pPr algn="r" rtl="0" eaLnBrk="0" fontAlgn="base" hangingPunct="0">
        <a:spcBef>
          <a:spcPct val="0"/>
        </a:spcBef>
        <a:spcAft>
          <a:spcPct val="0"/>
        </a:spcAft>
        <a:defRPr sz="3200" b="1">
          <a:solidFill>
            <a:schemeClr val="accent6">
              <a:lumMod val="75000"/>
            </a:schemeClr>
          </a:solidFill>
          <a:latin typeface="Arial" pitchFamily="34" charset="0"/>
          <a:ea typeface="+mj-ea"/>
          <a:cs typeface="Arial" pitchFamily="34" charset="0"/>
        </a:defRPr>
      </a:lvl1pPr>
      <a:lvl2pPr algn="r" rtl="0" eaLnBrk="0" fontAlgn="base" hangingPunct="0">
        <a:spcBef>
          <a:spcPct val="0"/>
        </a:spcBef>
        <a:spcAft>
          <a:spcPct val="0"/>
        </a:spcAft>
        <a:defRPr sz="3200">
          <a:solidFill>
            <a:srgbClr val="15539C"/>
          </a:solidFill>
          <a:latin typeface="Franklin Gothic Demi" pitchFamily="34" charset="0"/>
        </a:defRPr>
      </a:lvl2pPr>
      <a:lvl3pPr algn="r" rtl="0" eaLnBrk="0" fontAlgn="base" hangingPunct="0">
        <a:spcBef>
          <a:spcPct val="0"/>
        </a:spcBef>
        <a:spcAft>
          <a:spcPct val="0"/>
        </a:spcAft>
        <a:defRPr sz="3200">
          <a:solidFill>
            <a:srgbClr val="15539C"/>
          </a:solidFill>
          <a:latin typeface="Franklin Gothic Demi" pitchFamily="34" charset="0"/>
        </a:defRPr>
      </a:lvl3pPr>
      <a:lvl4pPr algn="r" rtl="0" eaLnBrk="0" fontAlgn="base" hangingPunct="0">
        <a:spcBef>
          <a:spcPct val="0"/>
        </a:spcBef>
        <a:spcAft>
          <a:spcPct val="0"/>
        </a:spcAft>
        <a:defRPr sz="3200">
          <a:solidFill>
            <a:srgbClr val="15539C"/>
          </a:solidFill>
          <a:latin typeface="Franklin Gothic Demi" pitchFamily="34" charset="0"/>
        </a:defRPr>
      </a:lvl4pPr>
      <a:lvl5pPr algn="r" rtl="0" eaLnBrk="0" fontAlgn="base" hangingPunct="0">
        <a:spcBef>
          <a:spcPct val="0"/>
        </a:spcBef>
        <a:spcAft>
          <a:spcPct val="0"/>
        </a:spcAft>
        <a:defRPr sz="3200">
          <a:solidFill>
            <a:srgbClr val="15539C"/>
          </a:solidFill>
          <a:latin typeface="Franklin Gothic Demi" pitchFamily="34" charset="0"/>
        </a:defRPr>
      </a:lvl5pPr>
      <a:lvl6pPr marL="457200" algn="r" rtl="0" fontAlgn="base">
        <a:spcBef>
          <a:spcPct val="0"/>
        </a:spcBef>
        <a:spcAft>
          <a:spcPct val="0"/>
        </a:spcAft>
        <a:defRPr sz="3200">
          <a:solidFill>
            <a:srgbClr val="15539C"/>
          </a:solidFill>
          <a:latin typeface="Franklin Gothic Demi" pitchFamily="34" charset="0"/>
        </a:defRPr>
      </a:lvl6pPr>
      <a:lvl7pPr marL="914400" algn="r" rtl="0" fontAlgn="base">
        <a:spcBef>
          <a:spcPct val="0"/>
        </a:spcBef>
        <a:spcAft>
          <a:spcPct val="0"/>
        </a:spcAft>
        <a:defRPr sz="3200">
          <a:solidFill>
            <a:srgbClr val="15539C"/>
          </a:solidFill>
          <a:latin typeface="Franklin Gothic Demi" pitchFamily="34" charset="0"/>
        </a:defRPr>
      </a:lvl7pPr>
      <a:lvl8pPr marL="1371600" algn="r" rtl="0" fontAlgn="base">
        <a:spcBef>
          <a:spcPct val="0"/>
        </a:spcBef>
        <a:spcAft>
          <a:spcPct val="0"/>
        </a:spcAft>
        <a:defRPr sz="3200">
          <a:solidFill>
            <a:srgbClr val="15539C"/>
          </a:solidFill>
          <a:latin typeface="Franklin Gothic Demi" pitchFamily="34" charset="0"/>
        </a:defRPr>
      </a:lvl8pPr>
      <a:lvl9pPr marL="1828800" algn="r" rtl="0" fontAlgn="base">
        <a:spcBef>
          <a:spcPct val="0"/>
        </a:spcBef>
        <a:spcAft>
          <a:spcPct val="0"/>
        </a:spcAft>
        <a:defRPr sz="3200">
          <a:solidFill>
            <a:srgbClr val="15539C"/>
          </a:solidFill>
          <a:latin typeface="Franklin Gothic Demi" pitchFamily="34" charset="0"/>
        </a:defRPr>
      </a:lvl9pPr>
    </p:titleStyle>
    <p:bodyStyle>
      <a:lvl1pPr marL="342900" indent="-342900" algn="l" rtl="0" eaLnBrk="0" fontAlgn="base" hangingPunct="0">
        <a:spcBef>
          <a:spcPct val="20000"/>
        </a:spcBef>
        <a:spcAft>
          <a:spcPct val="0"/>
        </a:spcAft>
        <a:buClr>
          <a:schemeClr val="tx1">
            <a:lumMod val="50000"/>
            <a:lumOff val="50000"/>
          </a:schemeClr>
        </a:buClr>
        <a:buSzPct val="120000"/>
        <a:buFont typeface="Tw Cen MT Condensed Extra Bold" pitchFamily="34" charset="0"/>
        <a:buChar char="&gt;"/>
        <a:defRPr sz="2800">
          <a:solidFill>
            <a:schemeClr val="accent6">
              <a:lumMod val="75000"/>
            </a:schemeClr>
          </a:solidFill>
          <a:latin typeface="+mn-lt"/>
          <a:ea typeface="+mn-ea"/>
          <a:cs typeface="+mn-cs"/>
        </a:defRPr>
      </a:lvl1pPr>
      <a:lvl2pPr marL="742950" indent="-285750" algn="l" rtl="0" eaLnBrk="0" fontAlgn="base" hangingPunct="0">
        <a:spcBef>
          <a:spcPct val="20000"/>
        </a:spcBef>
        <a:spcAft>
          <a:spcPct val="0"/>
        </a:spcAft>
        <a:buClr>
          <a:schemeClr val="accent2"/>
        </a:buClr>
        <a:buSzPct val="120000"/>
        <a:buFont typeface="Wingdings" charset="2"/>
        <a:buChar char="§"/>
        <a:defRPr sz="2400">
          <a:solidFill>
            <a:schemeClr val="accent6">
              <a:lumMod val="75000"/>
            </a:schemeClr>
          </a:solidFill>
          <a:latin typeface="Franklin Gothic Book" pitchFamily="34" charset="0"/>
        </a:defRPr>
      </a:lvl2pPr>
      <a:lvl3pPr marL="1143000" indent="-228600" algn="l" rtl="0" eaLnBrk="0" fontAlgn="base" hangingPunct="0">
        <a:spcBef>
          <a:spcPct val="20000"/>
        </a:spcBef>
        <a:spcAft>
          <a:spcPct val="0"/>
        </a:spcAft>
        <a:buClr>
          <a:schemeClr val="accent2"/>
        </a:buClr>
        <a:buSzPct val="120000"/>
        <a:buChar char="•"/>
        <a:defRPr sz="2000">
          <a:solidFill>
            <a:schemeClr val="accent6">
              <a:lumMod val="75000"/>
            </a:schemeClr>
          </a:solidFill>
          <a:latin typeface="Franklin Gothic Book" pitchFamily="34" charset="0"/>
        </a:defRPr>
      </a:lvl3pPr>
      <a:lvl4pPr marL="16002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Franklin Gothic Book" pitchFamily="34" charset="0"/>
        </a:defRPr>
      </a:lvl4pPr>
      <a:lvl5pPr marL="20574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Franklin Gothic Book" pitchFamily="34" charset="0"/>
        </a:defRPr>
      </a:lvl5pPr>
      <a:lvl6pPr marL="25146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6pPr>
      <a:lvl7pPr marL="29718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7pPr>
      <a:lvl8pPr marL="34290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8pPr>
      <a:lvl9pPr marL="38862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733800" y="1962150"/>
            <a:ext cx="5105400" cy="1600200"/>
          </a:xfrm>
        </p:spPr>
        <p:txBody>
          <a:bodyPr anchor="t"/>
          <a:lstStyle/>
          <a:p>
            <a:r>
              <a:rPr lang="en-US" dirty="0"/>
              <a:t>A successful public-private partnership </a:t>
            </a:r>
            <a:endParaRPr lang="en-GB" dirty="0"/>
          </a:p>
        </p:txBody>
      </p:sp>
      <p:sp>
        <p:nvSpPr>
          <p:cNvPr id="7" name="Subtitle 6"/>
          <p:cNvSpPr>
            <a:spLocks noGrp="1"/>
          </p:cNvSpPr>
          <p:nvPr>
            <p:ph type="subTitle" idx="1"/>
          </p:nvPr>
        </p:nvSpPr>
        <p:spPr>
          <a:xfrm>
            <a:off x="3962400" y="3429002"/>
            <a:ext cx="4800600" cy="914400"/>
          </a:xfrm>
        </p:spPr>
        <p:txBody>
          <a:bodyPr/>
          <a:lstStyle/>
          <a:p>
            <a:r>
              <a:rPr lang="fr-CH" dirty="0">
                <a:latin typeface="Arial" pitchFamily="34" charset="0"/>
                <a:cs typeface="Arial" pitchFamily="34" charset="0"/>
              </a:rPr>
              <a:t>Alberto Di Meglio</a:t>
            </a:r>
          </a:p>
          <a:p>
            <a:r>
              <a:rPr lang="fr-CH" dirty="0">
                <a:latin typeface="Arial" pitchFamily="34" charset="0"/>
                <a:cs typeface="Arial" pitchFamily="34" charset="0"/>
              </a:rPr>
              <a:t>CERN </a:t>
            </a:r>
            <a:r>
              <a:rPr lang="fr-CH">
                <a:latin typeface="Arial" pitchFamily="34" charset="0"/>
                <a:cs typeface="Arial" pitchFamily="34" charset="0"/>
              </a:rPr>
              <a:t>openlab Head</a:t>
            </a:r>
            <a:endParaRPr lang="en-GB" dirty="0">
              <a:latin typeface="Arial" pitchFamily="34" charset="0"/>
              <a:cs typeface="Arial" pitchFamily="34" charset="0"/>
            </a:endParaRPr>
          </a:p>
        </p:txBody>
      </p:sp>
    </p:spTree>
    <p:extLst>
      <p:ext uri="{BB962C8B-B14F-4D97-AF65-F5344CB8AC3E}">
        <p14:creationId xmlns:p14="http://schemas.microsoft.com/office/powerpoint/2010/main" val="2899044470"/>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Analytics/Machine Learning</a:t>
            </a:r>
          </a:p>
        </p:txBody>
      </p:sp>
      <p:sp>
        <p:nvSpPr>
          <p:cNvPr id="3" name="Content Placeholder 2"/>
          <p:cNvSpPr>
            <a:spLocks noGrp="1"/>
          </p:cNvSpPr>
          <p:nvPr>
            <p:ph idx="1"/>
          </p:nvPr>
        </p:nvSpPr>
        <p:spPr>
          <a:xfrm>
            <a:off x="1371600" y="919942"/>
            <a:ext cx="7620000" cy="3829050"/>
          </a:xfrm>
        </p:spPr>
        <p:txBody>
          <a:bodyPr>
            <a:normAutofit/>
          </a:bodyPr>
          <a:lstStyle/>
          <a:p>
            <a:pPr lvl="1"/>
            <a:endParaRPr lang="en-US" sz="1600" dirty="0">
              <a:ea typeface="+mn-ea"/>
            </a:endParaRPr>
          </a:p>
          <a:p>
            <a:pPr lvl="1"/>
            <a:endParaRPr lang="en-US" sz="1600" dirty="0">
              <a:ea typeface="+mn-ea"/>
            </a:endParaRPr>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10</a:t>
            </a:fld>
            <a:endParaRPr lang="en-GB"/>
          </a:p>
        </p:txBody>
      </p:sp>
      <p:sp>
        <p:nvSpPr>
          <p:cNvPr id="6" name="Content Placeholder 2"/>
          <p:cNvSpPr txBox="1">
            <a:spLocks/>
          </p:cNvSpPr>
          <p:nvPr/>
        </p:nvSpPr>
        <p:spPr bwMode="auto">
          <a:xfrm>
            <a:off x="1124989" y="1002896"/>
            <a:ext cx="7620000" cy="382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514350" indent="-514350" algn="l" rtl="0" eaLnBrk="0" fontAlgn="base" hangingPunct="0">
              <a:spcBef>
                <a:spcPct val="20000"/>
              </a:spcBef>
              <a:spcAft>
                <a:spcPct val="0"/>
              </a:spcAft>
              <a:buClr>
                <a:schemeClr val="tx2">
                  <a:lumMod val="50000"/>
                  <a:lumOff val="50000"/>
                </a:schemeClr>
              </a:buClr>
              <a:buSzPct val="120000"/>
              <a:buFont typeface="Wingdings" pitchFamily="2" charset="2"/>
              <a:buChar char="§"/>
              <a:defRPr sz="2800">
                <a:solidFill>
                  <a:schemeClr val="accent6">
                    <a:lumMod val="75000"/>
                  </a:schemeClr>
                </a:solidFill>
                <a:latin typeface="Arial" pitchFamily="34" charset="0"/>
                <a:ea typeface="+mn-ea"/>
                <a:cs typeface="Arial" pitchFamily="34" charset="0"/>
              </a:defRPr>
            </a:lvl1pPr>
            <a:lvl2pPr marL="742950" indent="-285750" algn="l" rtl="0" eaLnBrk="0" fontAlgn="base" hangingPunct="0">
              <a:spcBef>
                <a:spcPct val="20000"/>
              </a:spcBef>
              <a:spcAft>
                <a:spcPct val="0"/>
              </a:spcAft>
              <a:buClr>
                <a:schemeClr val="tx2">
                  <a:lumMod val="65000"/>
                  <a:lumOff val="35000"/>
                </a:schemeClr>
              </a:buClr>
              <a:buSzPct val="120000"/>
              <a:buFont typeface="Arial" pitchFamily="34" charset="0"/>
              <a:buChar char="•"/>
              <a:defRPr sz="2400">
                <a:solidFill>
                  <a:schemeClr val="accent6">
                    <a:lumMod val="75000"/>
                  </a:schemeClr>
                </a:solidFill>
                <a:latin typeface="Arial" pitchFamily="34" charset="0"/>
                <a:cs typeface="Arial" pitchFamily="34" charset="0"/>
              </a:defRPr>
            </a:lvl2pPr>
            <a:lvl3pPr marL="1143000" indent="-228600" algn="l" rtl="0" eaLnBrk="0" fontAlgn="base" hangingPunct="0">
              <a:spcBef>
                <a:spcPct val="20000"/>
              </a:spcBef>
              <a:spcAft>
                <a:spcPct val="0"/>
              </a:spcAft>
              <a:buClr>
                <a:schemeClr val="accent4">
                  <a:lumMod val="50000"/>
                  <a:lumOff val="50000"/>
                </a:schemeClr>
              </a:buClr>
              <a:buSzPct val="120000"/>
              <a:buFont typeface="Arial" pitchFamily="34" charset="0"/>
              <a:buChar char="›"/>
              <a:defRPr sz="2000">
                <a:solidFill>
                  <a:schemeClr val="accent6">
                    <a:lumMod val="75000"/>
                  </a:schemeClr>
                </a:solidFill>
                <a:latin typeface="Arial" pitchFamily="34" charset="0"/>
                <a:cs typeface="Arial" pitchFamily="34" charset="0"/>
              </a:defRPr>
            </a:lvl3pPr>
            <a:lvl4pPr marL="16002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Arial" pitchFamily="34" charset="0"/>
                <a:cs typeface="Arial" pitchFamily="34" charset="0"/>
              </a:defRPr>
            </a:lvl4pPr>
            <a:lvl5pPr marL="20574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Arial" pitchFamily="34" charset="0"/>
                <a:cs typeface="Arial" pitchFamily="34" charset="0"/>
              </a:defRPr>
            </a:lvl5pPr>
            <a:lvl6pPr marL="25146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6pPr>
            <a:lvl7pPr marL="29718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7pPr>
            <a:lvl8pPr marL="34290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8pPr>
            <a:lvl9pPr marL="38862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9pPr>
          </a:lstStyle>
          <a:p>
            <a:r>
              <a:rPr lang="en-US" sz="2400" kern="0" dirty="0"/>
              <a:t>ML opportunities in the LHC Experiments</a:t>
            </a:r>
          </a:p>
          <a:p>
            <a:pPr lvl="1"/>
            <a:r>
              <a:rPr lang="en-US" sz="2000" kern="0" dirty="0"/>
              <a:t>Analysis, reconstruction, fast simulation, data taking</a:t>
            </a:r>
          </a:p>
          <a:p>
            <a:pPr lvl="1"/>
            <a:r>
              <a:rPr lang="en-US" sz="2000" kern="0" dirty="0"/>
              <a:t>Bottom-up approach (replace blocks) or top-down approach (rethink)?</a:t>
            </a:r>
          </a:p>
          <a:p>
            <a:pPr lvl="1"/>
            <a:r>
              <a:rPr lang="en-US" sz="2000" kern="0" dirty="0"/>
              <a:t>3D-imaging approaches?</a:t>
            </a:r>
          </a:p>
          <a:p>
            <a:r>
              <a:rPr lang="en-US" sz="2400" kern="0" dirty="0"/>
              <a:t>Ongoing discussions to set up R&amp;D collaborations within openlab from 2017 onwards</a:t>
            </a:r>
          </a:p>
          <a:p>
            <a:pPr lvl="1"/>
            <a:r>
              <a:rPr lang="en-US" sz="2000" kern="0" dirty="0"/>
              <a:t>Talk to experts in industry and other communities</a:t>
            </a:r>
          </a:p>
          <a:p>
            <a:endParaRPr lang="en-US" sz="2400" kern="0" dirty="0"/>
          </a:p>
        </p:txBody>
      </p:sp>
    </p:spTree>
    <p:extLst>
      <p:ext uri="{BB962C8B-B14F-4D97-AF65-F5344CB8AC3E}">
        <p14:creationId xmlns:p14="http://schemas.microsoft.com/office/powerpoint/2010/main" val="3975683162"/>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Collaborations Beyond HEP</a:t>
            </a:r>
          </a:p>
        </p:txBody>
      </p:sp>
      <p:sp>
        <p:nvSpPr>
          <p:cNvPr id="3" name="Content Placeholder 2"/>
          <p:cNvSpPr>
            <a:spLocks noGrp="1"/>
          </p:cNvSpPr>
          <p:nvPr>
            <p:ph idx="1"/>
          </p:nvPr>
        </p:nvSpPr>
        <p:spPr>
          <a:xfrm>
            <a:off x="1371600" y="919942"/>
            <a:ext cx="7620000" cy="3829050"/>
          </a:xfrm>
        </p:spPr>
        <p:txBody>
          <a:bodyPr>
            <a:normAutofit/>
          </a:bodyPr>
          <a:lstStyle/>
          <a:p>
            <a:pPr lvl="1"/>
            <a:endParaRPr lang="en-US" sz="1600" dirty="0">
              <a:ea typeface="+mn-ea"/>
            </a:endParaRPr>
          </a:p>
          <a:p>
            <a:pPr lvl="1"/>
            <a:endParaRPr lang="en-US" sz="1600" dirty="0">
              <a:ea typeface="+mn-ea"/>
            </a:endParaRPr>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11</a:t>
            </a:fld>
            <a:endParaRPr lang="en-GB"/>
          </a:p>
        </p:txBody>
      </p:sp>
      <p:sp>
        <p:nvSpPr>
          <p:cNvPr id="6" name="Content Placeholder 2"/>
          <p:cNvSpPr txBox="1">
            <a:spLocks/>
          </p:cNvSpPr>
          <p:nvPr/>
        </p:nvSpPr>
        <p:spPr bwMode="auto">
          <a:xfrm>
            <a:off x="1124989" y="1002896"/>
            <a:ext cx="7620000" cy="382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514350" indent="-514350" algn="l" rtl="0" eaLnBrk="0" fontAlgn="base" hangingPunct="0">
              <a:spcBef>
                <a:spcPct val="20000"/>
              </a:spcBef>
              <a:spcAft>
                <a:spcPct val="0"/>
              </a:spcAft>
              <a:buClr>
                <a:schemeClr val="tx2">
                  <a:lumMod val="50000"/>
                  <a:lumOff val="50000"/>
                </a:schemeClr>
              </a:buClr>
              <a:buSzPct val="120000"/>
              <a:buFont typeface="Wingdings" pitchFamily="2" charset="2"/>
              <a:buChar char="§"/>
              <a:defRPr sz="2800">
                <a:solidFill>
                  <a:schemeClr val="accent6">
                    <a:lumMod val="75000"/>
                  </a:schemeClr>
                </a:solidFill>
                <a:latin typeface="Arial" pitchFamily="34" charset="0"/>
                <a:ea typeface="+mn-ea"/>
                <a:cs typeface="Arial" pitchFamily="34" charset="0"/>
              </a:defRPr>
            </a:lvl1pPr>
            <a:lvl2pPr marL="742950" indent="-285750" algn="l" rtl="0" eaLnBrk="0" fontAlgn="base" hangingPunct="0">
              <a:spcBef>
                <a:spcPct val="20000"/>
              </a:spcBef>
              <a:spcAft>
                <a:spcPct val="0"/>
              </a:spcAft>
              <a:buClr>
                <a:schemeClr val="tx2">
                  <a:lumMod val="65000"/>
                  <a:lumOff val="35000"/>
                </a:schemeClr>
              </a:buClr>
              <a:buSzPct val="120000"/>
              <a:buFont typeface="Arial" pitchFamily="34" charset="0"/>
              <a:buChar char="•"/>
              <a:defRPr sz="2400">
                <a:solidFill>
                  <a:schemeClr val="accent6">
                    <a:lumMod val="75000"/>
                  </a:schemeClr>
                </a:solidFill>
                <a:latin typeface="Arial" pitchFamily="34" charset="0"/>
                <a:cs typeface="Arial" pitchFamily="34" charset="0"/>
              </a:defRPr>
            </a:lvl2pPr>
            <a:lvl3pPr marL="1143000" indent="-228600" algn="l" rtl="0" eaLnBrk="0" fontAlgn="base" hangingPunct="0">
              <a:spcBef>
                <a:spcPct val="20000"/>
              </a:spcBef>
              <a:spcAft>
                <a:spcPct val="0"/>
              </a:spcAft>
              <a:buClr>
                <a:schemeClr val="accent4">
                  <a:lumMod val="50000"/>
                  <a:lumOff val="50000"/>
                </a:schemeClr>
              </a:buClr>
              <a:buSzPct val="120000"/>
              <a:buFont typeface="Arial" pitchFamily="34" charset="0"/>
              <a:buChar char="›"/>
              <a:defRPr sz="2000">
                <a:solidFill>
                  <a:schemeClr val="accent6">
                    <a:lumMod val="75000"/>
                  </a:schemeClr>
                </a:solidFill>
                <a:latin typeface="Arial" pitchFamily="34" charset="0"/>
                <a:cs typeface="Arial" pitchFamily="34" charset="0"/>
              </a:defRPr>
            </a:lvl3pPr>
            <a:lvl4pPr marL="16002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Arial" pitchFamily="34" charset="0"/>
                <a:cs typeface="Arial" pitchFamily="34" charset="0"/>
              </a:defRPr>
            </a:lvl4pPr>
            <a:lvl5pPr marL="20574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Arial" pitchFamily="34" charset="0"/>
                <a:cs typeface="Arial" pitchFamily="34" charset="0"/>
              </a:defRPr>
            </a:lvl5pPr>
            <a:lvl6pPr marL="25146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6pPr>
            <a:lvl7pPr marL="29718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7pPr>
            <a:lvl8pPr marL="34290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8pPr>
            <a:lvl9pPr marL="38862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9pPr>
          </a:lstStyle>
          <a:p>
            <a:r>
              <a:rPr lang="en-US" sz="2400" kern="0" dirty="0"/>
              <a:t>Growing interest in working on big societal problems with other communities having similar computing </a:t>
            </a:r>
            <a:r>
              <a:rPr lang="en-US" sz="2400" kern="0"/>
              <a:t>and data challenges</a:t>
            </a:r>
            <a:endParaRPr lang="en-US" sz="2400" kern="0" dirty="0"/>
          </a:p>
          <a:p>
            <a:pPr lvl="1"/>
            <a:r>
              <a:rPr lang="en-US" sz="2000" kern="0" dirty="0"/>
              <a:t>Distributed infrastructures</a:t>
            </a:r>
          </a:p>
          <a:p>
            <a:pPr lvl="1"/>
            <a:r>
              <a:rPr lang="en-US" sz="2000" kern="0" dirty="0"/>
              <a:t>Fast simulation</a:t>
            </a:r>
          </a:p>
          <a:p>
            <a:pPr lvl="1"/>
            <a:r>
              <a:rPr lang="en-US" sz="2000" kern="0" dirty="0"/>
              <a:t>Large-scale applications of Data Analytics/Machine Learning</a:t>
            </a:r>
          </a:p>
          <a:p>
            <a:r>
              <a:rPr lang="en-US" sz="2400" kern="0" dirty="0"/>
              <a:t>No formal mechanism in place so far</a:t>
            </a:r>
          </a:p>
          <a:p>
            <a:pPr lvl="1"/>
            <a:r>
              <a:rPr lang="en-US" sz="2000" kern="0" dirty="0"/>
              <a:t>Pilot projects can provide a useful base for understanding difference and similarities, create and take part in experts communities, exchange ideas, look at policies, …</a:t>
            </a:r>
          </a:p>
          <a:p>
            <a:endParaRPr lang="en-US" sz="2400" kern="0" dirty="0"/>
          </a:p>
          <a:p>
            <a:pPr lvl="1"/>
            <a:endParaRPr lang="en-US" sz="2000" kern="0" dirty="0"/>
          </a:p>
        </p:txBody>
      </p:sp>
    </p:spTree>
    <p:extLst>
      <p:ext uri="{BB962C8B-B14F-4D97-AF65-F5344CB8AC3E}">
        <p14:creationId xmlns:p14="http://schemas.microsoft.com/office/powerpoint/2010/main" val="3778072379"/>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Towards CERN </a:t>
            </a:r>
            <a:r>
              <a:rPr lang="en-US" dirty="0" err="1"/>
              <a:t>openlab</a:t>
            </a:r>
            <a:r>
              <a:rPr lang="en-US" dirty="0"/>
              <a:t> VI </a:t>
            </a:r>
          </a:p>
        </p:txBody>
      </p:sp>
      <p:sp>
        <p:nvSpPr>
          <p:cNvPr id="3" name="Content Placeholder 2"/>
          <p:cNvSpPr>
            <a:spLocks noGrp="1"/>
          </p:cNvSpPr>
          <p:nvPr>
            <p:ph idx="1"/>
          </p:nvPr>
        </p:nvSpPr>
        <p:spPr>
          <a:xfrm>
            <a:off x="381000" y="914400"/>
            <a:ext cx="8610600" cy="3829050"/>
          </a:xfrm>
        </p:spPr>
        <p:txBody>
          <a:bodyPr>
            <a:normAutofit fontScale="85000" lnSpcReduction="20000"/>
          </a:bodyPr>
          <a:lstStyle/>
          <a:p>
            <a:pPr lvl="1"/>
            <a:r>
              <a:rPr lang="en-US" dirty="0"/>
              <a:t>In 2017, CERN </a:t>
            </a:r>
            <a:r>
              <a:rPr lang="en-US" dirty="0" err="1"/>
              <a:t>openlab</a:t>
            </a:r>
            <a:r>
              <a:rPr lang="en-US" dirty="0"/>
              <a:t> will prepare for the next phase </a:t>
            </a:r>
          </a:p>
          <a:p>
            <a:pPr lvl="1"/>
            <a:r>
              <a:rPr lang="en-US" b="1" dirty="0"/>
              <a:t>This workshop </a:t>
            </a:r>
            <a:r>
              <a:rPr lang="en-US" dirty="0"/>
              <a:t>is the start of a journey to collect requirements and needs from the community </a:t>
            </a:r>
          </a:p>
          <a:p>
            <a:pPr lvl="1"/>
            <a:r>
              <a:rPr lang="en-US" b="1" dirty="0"/>
              <a:t>Collaboration Board 2017</a:t>
            </a:r>
            <a:r>
              <a:rPr lang="en-US" dirty="0"/>
              <a:t> on March 22</a:t>
            </a:r>
            <a:r>
              <a:rPr lang="en-US" baseline="30000" dirty="0"/>
              <a:t>nd</a:t>
            </a:r>
            <a:r>
              <a:rPr lang="en-US" dirty="0"/>
              <a:t> </a:t>
            </a:r>
          </a:p>
          <a:p>
            <a:pPr lvl="1"/>
            <a:r>
              <a:rPr lang="en-US" dirty="0"/>
              <a:t>We will have </a:t>
            </a:r>
            <a:r>
              <a:rPr lang="en-US" b="1" dirty="0"/>
              <a:t>3 thematic 1-day workshops </a:t>
            </a:r>
            <a:r>
              <a:rPr lang="en-US" dirty="0"/>
              <a:t>in Spring 2017 (end February, end March (23</a:t>
            </a:r>
            <a:r>
              <a:rPr lang="en-US" baseline="30000" dirty="0"/>
              <a:t>rd</a:t>
            </a:r>
            <a:r>
              <a:rPr lang="en-US" dirty="0"/>
              <a:t>?), end April, final dates TBC) open to industry, CERN groups and experiments</a:t>
            </a:r>
          </a:p>
          <a:p>
            <a:pPr lvl="2"/>
            <a:r>
              <a:rPr lang="en-US" sz="2100" dirty="0"/>
              <a:t>Infrastructure and Data Center Technologies (Clouds, Data Storage, Networks, </a:t>
            </a:r>
            <a:r>
              <a:rPr lang="is-IS" sz="2100" dirty="0"/>
              <a:t>Hardware Platforms, ...</a:t>
            </a:r>
            <a:r>
              <a:rPr lang="en-US" sz="2100" dirty="0"/>
              <a:t>) </a:t>
            </a:r>
          </a:p>
          <a:p>
            <a:pPr lvl="2"/>
            <a:r>
              <a:rPr lang="en-US" sz="2100" dirty="0"/>
              <a:t>Compute architectures, platforms, software performance </a:t>
            </a:r>
          </a:p>
          <a:p>
            <a:pPr lvl="2"/>
            <a:r>
              <a:rPr lang="en-US" sz="2100" dirty="0"/>
              <a:t>Data Analytics and Machine Learning </a:t>
            </a:r>
          </a:p>
          <a:p>
            <a:pPr lvl="1"/>
            <a:r>
              <a:rPr lang="en-US" dirty="0"/>
              <a:t>CERN openlab white paper, expected in Fall 2017</a:t>
            </a:r>
          </a:p>
          <a:p>
            <a:pPr lvl="1"/>
            <a:r>
              <a:rPr lang="en-US" dirty="0"/>
              <a:t>CERN openlab Open Day </a:t>
            </a:r>
            <a:r>
              <a:rPr lang="en-US"/>
              <a:t>in September 2017</a:t>
            </a:r>
            <a:endParaRPr lang="en-US"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12</a:t>
            </a:fld>
            <a:endParaRPr lang="en-GB"/>
          </a:p>
        </p:txBody>
      </p:sp>
      <p:sp>
        <p:nvSpPr>
          <p:cNvPr id="5" name="Footer Placeholder 3"/>
          <p:cNvSpPr>
            <a:spLocks noGrp="1"/>
          </p:cNvSpPr>
          <p:nvPr>
            <p:ph type="ftr" sz="quarter" idx="11"/>
          </p:nvPr>
        </p:nvSpPr>
        <p:spPr>
          <a:xfrm>
            <a:off x="2843808" y="4888706"/>
            <a:ext cx="3456384" cy="273844"/>
          </a:xfrm>
        </p:spPr>
        <p:txBody>
          <a:bodyPr/>
          <a:lstStyle/>
          <a:p>
            <a:r>
              <a:rPr lang="it-IT" b="0" i="0"/>
              <a:t>Alberto Di Meglio – CERN openlab</a:t>
            </a:r>
            <a:endParaRPr lang="en-GB" b="0" i="0" dirty="0"/>
          </a:p>
        </p:txBody>
      </p:sp>
    </p:spTree>
    <p:extLst>
      <p:ext uri="{BB962C8B-B14F-4D97-AF65-F5344CB8AC3E}">
        <p14:creationId xmlns:p14="http://schemas.microsoft.com/office/powerpoint/2010/main" val="3653748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Towards CERN </a:t>
            </a:r>
            <a:r>
              <a:rPr lang="en-US" dirty="0" err="1"/>
              <a:t>openlab</a:t>
            </a:r>
            <a:r>
              <a:rPr lang="en-US" dirty="0"/>
              <a:t> VI </a:t>
            </a:r>
          </a:p>
        </p:txBody>
      </p:sp>
      <p:sp>
        <p:nvSpPr>
          <p:cNvPr id="3" name="Content Placeholder 2"/>
          <p:cNvSpPr>
            <a:spLocks noGrp="1"/>
          </p:cNvSpPr>
          <p:nvPr>
            <p:ph idx="1"/>
          </p:nvPr>
        </p:nvSpPr>
        <p:spPr>
          <a:xfrm>
            <a:off x="381000" y="914400"/>
            <a:ext cx="8610600" cy="3829050"/>
          </a:xfrm>
        </p:spPr>
        <p:txBody>
          <a:bodyPr>
            <a:normAutofit/>
          </a:bodyPr>
          <a:lstStyle/>
          <a:p>
            <a:pPr lvl="1"/>
            <a:r>
              <a:rPr lang="en-US" dirty="0"/>
              <a:t>No major changes foreseen in the Framework model</a:t>
            </a:r>
          </a:p>
          <a:p>
            <a:pPr lvl="2"/>
            <a:r>
              <a:rPr lang="en-US" dirty="0"/>
              <a:t>Existing FA to be renewed for 3 more years</a:t>
            </a:r>
          </a:p>
          <a:p>
            <a:pPr lvl="1"/>
            <a:r>
              <a:rPr lang="en-US" dirty="0"/>
              <a:t>Running Phase V projects will continue in Phase VI as necessary</a:t>
            </a:r>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13</a:t>
            </a:fld>
            <a:endParaRPr lang="en-GB"/>
          </a:p>
        </p:txBody>
      </p:sp>
      <p:sp>
        <p:nvSpPr>
          <p:cNvPr id="5" name="Footer Placeholder 3"/>
          <p:cNvSpPr>
            <a:spLocks noGrp="1"/>
          </p:cNvSpPr>
          <p:nvPr>
            <p:ph type="ftr" sz="quarter" idx="11"/>
          </p:nvPr>
        </p:nvSpPr>
        <p:spPr>
          <a:xfrm>
            <a:off x="2843808" y="4888706"/>
            <a:ext cx="3456384" cy="273844"/>
          </a:xfrm>
        </p:spPr>
        <p:txBody>
          <a:bodyPr/>
          <a:lstStyle/>
          <a:p>
            <a:r>
              <a:rPr lang="it-IT" b="0" i="0"/>
              <a:t>Alberto Di Meglio – CERN openlab</a:t>
            </a:r>
            <a:endParaRPr lang="en-GB" b="0" i="0" dirty="0"/>
          </a:p>
        </p:txBody>
      </p:sp>
    </p:spTree>
    <p:extLst>
      <p:ext uri="{BB962C8B-B14F-4D97-AF65-F5344CB8AC3E}">
        <p14:creationId xmlns:p14="http://schemas.microsoft.com/office/powerpoint/2010/main" val="720465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Feedback </a:t>
            </a:r>
          </a:p>
        </p:txBody>
      </p:sp>
      <p:sp>
        <p:nvSpPr>
          <p:cNvPr id="3" name="Content Placeholder 2"/>
          <p:cNvSpPr>
            <a:spLocks noGrp="1"/>
          </p:cNvSpPr>
          <p:nvPr>
            <p:ph idx="1"/>
          </p:nvPr>
        </p:nvSpPr>
        <p:spPr>
          <a:xfrm>
            <a:off x="381000" y="914400"/>
            <a:ext cx="8610600" cy="3829050"/>
          </a:xfrm>
        </p:spPr>
        <p:txBody>
          <a:bodyPr>
            <a:normAutofit/>
          </a:bodyPr>
          <a:lstStyle/>
          <a:p>
            <a:pPr lvl="1"/>
            <a:r>
              <a:rPr lang="en-US" dirty="0"/>
              <a:t>The growth of CERN openlab in the past two years requires a new approach in the way we work and interact with the community</a:t>
            </a:r>
          </a:p>
          <a:p>
            <a:pPr lvl="1"/>
            <a:r>
              <a:rPr lang="en-US" dirty="0"/>
              <a:t>We welcome feedback on this event, the next planned events and any additional activity where openlab can support you and your activities</a:t>
            </a:r>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14</a:t>
            </a:fld>
            <a:endParaRPr lang="en-GB"/>
          </a:p>
        </p:txBody>
      </p:sp>
      <p:sp>
        <p:nvSpPr>
          <p:cNvPr id="5" name="Footer Placeholder 3"/>
          <p:cNvSpPr>
            <a:spLocks noGrp="1"/>
          </p:cNvSpPr>
          <p:nvPr>
            <p:ph type="ftr" sz="quarter" idx="11"/>
          </p:nvPr>
        </p:nvSpPr>
        <p:spPr>
          <a:xfrm>
            <a:off x="2843808" y="4888706"/>
            <a:ext cx="3456384" cy="273844"/>
          </a:xfrm>
        </p:spPr>
        <p:txBody>
          <a:bodyPr/>
          <a:lstStyle/>
          <a:p>
            <a:r>
              <a:rPr lang="it-IT" b="0" i="0"/>
              <a:t>Alberto Di Meglio – CERN openlab</a:t>
            </a:r>
            <a:endParaRPr lang="en-GB" b="0" i="0" dirty="0"/>
          </a:p>
        </p:txBody>
      </p:sp>
    </p:spTree>
    <p:extLst>
      <p:ext uri="{BB962C8B-B14F-4D97-AF65-F5344CB8AC3E}">
        <p14:creationId xmlns:p14="http://schemas.microsoft.com/office/powerpoint/2010/main" val="1556419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it-IT" dirty="0"/>
              <a:t>Alberto Di Meglio – CERN openlab</a:t>
            </a:r>
            <a:endParaRPr lang="en-GB" dirty="0"/>
          </a:p>
        </p:txBody>
      </p:sp>
      <p:sp>
        <p:nvSpPr>
          <p:cNvPr id="5" name="TextBox 4"/>
          <p:cNvSpPr txBox="1"/>
          <p:nvPr/>
        </p:nvSpPr>
        <p:spPr>
          <a:xfrm>
            <a:off x="4343400" y="768350"/>
            <a:ext cx="2371162" cy="3485570"/>
          </a:xfrm>
          <a:prstGeom prst="rect">
            <a:avLst/>
          </a:prstGeom>
          <a:solidFill>
            <a:schemeClr val="bg1"/>
          </a:solidFill>
        </p:spPr>
        <p:txBody>
          <a:bodyPr wrap="none" rtlCol="0">
            <a:spAutoFit/>
          </a:bodyPr>
          <a:lstStyle/>
          <a:p>
            <a:pPr>
              <a:lnSpc>
                <a:spcPct val="150000"/>
              </a:lnSpc>
            </a:pPr>
            <a:r>
              <a:rPr lang="en-GB" sz="700" cap="all" dirty="0">
                <a:solidFill>
                  <a:srgbClr val="0070C0"/>
                </a:solidFill>
              </a:rPr>
              <a:t>Executive contact</a:t>
            </a:r>
          </a:p>
          <a:p>
            <a:pPr>
              <a:lnSpc>
                <a:spcPct val="150000"/>
              </a:lnSpc>
            </a:pPr>
            <a:r>
              <a:rPr lang="en-GB" sz="700" dirty="0">
                <a:solidFill>
                  <a:srgbClr val="000000"/>
                </a:solidFill>
              </a:rPr>
              <a:t>Alberto Di Meglio, CERN openlab Head</a:t>
            </a:r>
          </a:p>
          <a:p>
            <a:pPr>
              <a:lnSpc>
                <a:spcPct val="150000"/>
              </a:lnSpc>
            </a:pPr>
            <a:r>
              <a:rPr lang="en-GB" sz="700" dirty="0">
                <a:solidFill>
                  <a:srgbClr val="000000"/>
                </a:solidFill>
              </a:rPr>
              <a:t>alberto.di.meglio@cern.ch</a:t>
            </a:r>
          </a:p>
          <a:p>
            <a:pPr>
              <a:lnSpc>
                <a:spcPct val="150000"/>
              </a:lnSpc>
            </a:pPr>
            <a:endParaRPr lang="en-GB" sz="700" dirty="0">
              <a:solidFill>
                <a:srgbClr val="000000"/>
              </a:solidFill>
            </a:endParaRPr>
          </a:p>
          <a:p>
            <a:pPr>
              <a:lnSpc>
                <a:spcPct val="150000"/>
              </a:lnSpc>
            </a:pPr>
            <a:r>
              <a:rPr lang="en-GB" sz="700" cap="all" dirty="0">
                <a:solidFill>
                  <a:srgbClr val="0070C0"/>
                </a:solidFill>
              </a:rPr>
              <a:t>Technical contacts</a:t>
            </a:r>
          </a:p>
          <a:p>
            <a:pPr>
              <a:lnSpc>
                <a:spcPct val="150000"/>
              </a:lnSpc>
            </a:pPr>
            <a:r>
              <a:rPr lang="en-GB" sz="700" dirty="0">
                <a:solidFill>
                  <a:srgbClr val="000000"/>
                </a:solidFill>
              </a:rPr>
              <a:t>Maria Girone, CERN openlab CTO</a:t>
            </a:r>
          </a:p>
          <a:p>
            <a:pPr>
              <a:lnSpc>
                <a:spcPct val="150000"/>
              </a:lnSpc>
            </a:pPr>
            <a:r>
              <a:rPr lang="en-GB" sz="700" dirty="0">
                <a:solidFill>
                  <a:srgbClr val="000000"/>
                </a:solidFill>
              </a:rPr>
              <a:t>maria.girone@cern.ch</a:t>
            </a:r>
          </a:p>
          <a:p>
            <a:pPr>
              <a:lnSpc>
                <a:spcPct val="150000"/>
              </a:lnSpc>
            </a:pPr>
            <a:endParaRPr lang="en-GB" sz="700" dirty="0">
              <a:solidFill>
                <a:srgbClr val="000000"/>
              </a:solidFill>
            </a:endParaRPr>
          </a:p>
          <a:p>
            <a:pPr>
              <a:lnSpc>
                <a:spcPct val="150000"/>
              </a:lnSpc>
            </a:pPr>
            <a:r>
              <a:rPr lang="en-GB" sz="700" dirty="0">
                <a:solidFill>
                  <a:srgbClr val="000000"/>
                </a:solidFill>
              </a:rPr>
              <a:t>Fons Rademakers, CERN openlab CRO</a:t>
            </a:r>
          </a:p>
          <a:p>
            <a:pPr>
              <a:lnSpc>
                <a:spcPct val="150000"/>
              </a:lnSpc>
            </a:pPr>
            <a:r>
              <a:rPr lang="en-GB" sz="700" dirty="0">
                <a:solidFill>
                  <a:srgbClr val="000000"/>
                </a:solidFill>
              </a:rPr>
              <a:t>fons.rademakers@cern.ch</a:t>
            </a:r>
          </a:p>
          <a:p>
            <a:pPr>
              <a:lnSpc>
                <a:spcPct val="150000"/>
              </a:lnSpc>
            </a:pPr>
            <a:endParaRPr lang="en-GB" sz="700" dirty="0">
              <a:solidFill>
                <a:srgbClr val="000000"/>
              </a:solidFill>
            </a:endParaRPr>
          </a:p>
          <a:p>
            <a:pPr>
              <a:lnSpc>
                <a:spcPct val="150000"/>
              </a:lnSpc>
            </a:pPr>
            <a:r>
              <a:rPr lang="en-GB" sz="700" cap="all" dirty="0">
                <a:solidFill>
                  <a:srgbClr val="0070C0"/>
                </a:solidFill>
              </a:rPr>
              <a:t>Communication contacts</a:t>
            </a:r>
          </a:p>
          <a:p>
            <a:pPr>
              <a:lnSpc>
                <a:spcPct val="150000"/>
              </a:lnSpc>
            </a:pPr>
            <a:r>
              <a:rPr lang="en-GB" sz="700" dirty="0">
                <a:solidFill>
                  <a:srgbClr val="000000"/>
                </a:solidFill>
              </a:rPr>
              <a:t>Andrew Purcell, CERN openlab Communication Officer</a:t>
            </a:r>
          </a:p>
          <a:p>
            <a:pPr>
              <a:lnSpc>
                <a:spcPct val="150000"/>
              </a:lnSpc>
            </a:pPr>
            <a:r>
              <a:rPr lang="en-GB" sz="700" dirty="0">
                <a:solidFill>
                  <a:srgbClr val="000000"/>
                </a:solidFill>
              </a:rPr>
              <a:t>andrew.purcell@cern.ch</a:t>
            </a:r>
          </a:p>
          <a:p>
            <a:pPr>
              <a:lnSpc>
                <a:spcPct val="150000"/>
              </a:lnSpc>
            </a:pPr>
            <a:endParaRPr lang="en-GB" sz="700" dirty="0">
              <a:solidFill>
                <a:srgbClr val="000000"/>
              </a:solidFill>
            </a:endParaRPr>
          </a:p>
          <a:p>
            <a:pPr>
              <a:lnSpc>
                <a:spcPct val="150000"/>
              </a:lnSpc>
            </a:pPr>
            <a:r>
              <a:rPr lang="en-GB" sz="700" dirty="0">
                <a:solidFill>
                  <a:srgbClr val="000000"/>
                </a:solidFill>
              </a:rPr>
              <a:t>Mélissa Gaillard, IT Dep. Communication Officer</a:t>
            </a:r>
          </a:p>
          <a:p>
            <a:pPr>
              <a:lnSpc>
                <a:spcPct val="150000"/>
              </a:lnSpc>
            </a:pPr>
            <a:r>
              <a:rPr lang="en-GB" sz="700" dirty="0">
                <a:solidFill>
                  <a:srgbClr val="000000"/>
                </a:solidFill>
              </a:rPr>
              <a:t>melissa.gaillard@cern.ch</a:t>
            </a:r>
          </a:p>
          <a:p>
            <a:pPr>
              <a:lnSpc>
                <a:spcPct val="150000"/>
              </a:lnSpc>
            </a:pPr>
            <a:endParaRPr lang="en-GB" sz="700" dirty="0">
              <a:solidFill>
                <a:srgbClr val="000000"/>
              </a:solidFill>
            </a:endParaRPr>
          </a:p>
          <a:p>
            <a:pPr>
              <a:lnSpc>
                <a:spcPct val="150000"/>
              </a:lnSpc>
            </a:pPr>
            <a:r>
              <a:rPr lang="en-GB" sz="700" cap="all" dirty="0">
                <a:solidFill>
                  <a:srgbClr val="0070C0"/>
                </a:solidFill>
              </a:rPr>
              <a:t>Admin/Finance contact</a:t>
            </a:r>
          </a:p>
          <a:p>
            <a:pPr>
              <a:lnSpc>
                <a:spcPct val="150000"/>
              </a:lnSpc>
            </a:pPr>
            <a:r>
              <a:rPr lang="en-GB" sz="700" dirty="0">
                <a:solidFill>
                  <a:srgbClr val="000000"/>
                </a:solidFill>
              </a:rPr>
              <a:t>Kristina Gunne, CERN openlab Administration Officer</a:t>
            </a:r>
          </a:p>
          <a:p>
            <a:pPr>
              <a:lnSpc>
                <a:spcPct val="150000"/>
              </a:lnSpc>
            </a:pPr>
            <a:r>
              <a:rPr lang="en-GB" sz="700" dirty="0">
                <a:solidFill>
                  <a:srgbClr val="000000"/>
                </a:solidFill>
              </a:rPr>
              <a:t>kristina.gunne@cern.ch</a:t>
            </a:r>
            <a:endParaRPr lang="en-GB" sz="800" dirty="0">
              <a:solidFill>
                <a:srgbClr val="000000"/>
              </a:solidFill>
            </a:endParaRPr>
          </a:p>
        </p:txBody>
      </p:sp>
      <p:sp>
        <p:nvSpPr>
          <p:cNvPr id="2" name="Slide Number Placeholder 1"/>
          <p:cNvSpPr>
            <a:spLocks noGrp="1"/>
          </p:cNvSpPr>
          <p:nvPr>
            <p:ph type="sldNum" sz="quarter" idx="11"/>
          </p:nvPr>
        </p:nvSpPr>
        <p:spPr/>
        <p:txBody>
          <a:bodyPr/>
          <a:lstStyle/>
          <a:p>
            <a:pPr>
              <a:defRPr/>
            </a:pPr>
            <a:fld id="{80853107-F608-456C-B393-1636D6288C7D}" type="slidenum">
              <a:rPr lang="en-GB" smtClean="0"/>
              <a:pPr>
                <a:defRPr/>
              </a:pPr>
              <a:t>15</a:t>
            </a:fld>
            <a:endParaRPr lang="en-GB"/>
          </a:p>
        </p:txBody>
      </p:sp>
    </p:spTree>
    <p:extLst>
      <p:ext uri="{BB962C8B-B14F-4D97-AF65-F5344CB8AC3E}">
        <p14:creationId xmlns:p14="http://schemas.microsoft.com/office/powerpoint/2010/main" val="1197148736"/>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DAQ</a:t>
            </a:r>
          </a:p>
        </p:txBody>
      </p:sp>
      <p:sp>
        <p:nvSpPr>
          <p:cNvPr id="3" name="Content Placeholder 2"/>
          <p:cNvSpPr>
            <a:spLocks noGrp="1"/>
          </p:cNvSpPr>
          <p:nvPr>
            <p:ph idx="1"/>
          </p:nvPr>
        </p:nvSpPr>
        <p:spPr/>
        <p:txBody>
          <a:bodyPr>
            <a:normAutofit fontScale="77500" lnSpcReduction="20000"/>
          </a:bodyPr>
          <a:lstStyle/>
          <a:p>
            <a:r>
              <a:rPr lang="en-GB" sz="2000" b="1" dirty="0"/>
              <a:t>Targeting Run 3 and Run 4</a:t>
            </a:r>
          </a:p>
          <a:p>
            <a:pPr lvl="1"/>
            <a:r>
              <a:rPr lang="en-GB" sz="1600" dirty="0"/>
              <a:t>Common requirements from all experiments, with different timelines and scales</a:t>
            </a:r>
          </a:p>
          <a:p>
            <a:pPr lvl="1"/>
            <a:r>
              <a:rPr lang="en-US" sz="2000" dirty="0" err="1"/>
              <a:t>LHCb</a:t>
            </a:r>
            <a:r>
              <a:rPr lang="en-US" sz="2000" dirty="0"/>
              <a:t>, ALICE</a:t>
            </a:r>
            <a:r>
              <a:rPr lang="en-US" sz="2000" dirty="0">
                <a:sym typeface="Wingdings" panose="05000000000000000000" pitchFamily="2" charset="2"/>
              </a:rPr>
              <a:t>  LS2/Run 3 (2019-2023)</a:t>
            </a:r>
          </a:p>
          <a:p>
            <a:pPr lvl="1"/>
            <a:r>
              <a:rPr lang="en-US" sz="2000" dirty="0"/>
              <a:t>ATLAS, CMS </a:t>
            </a:r>
            <a:r>
              <a:rPr lang="en-US" sz="2000" dirty="0">
                <a:sym typeface="Wingdings" panose="05000000000000000000" pitchFamily="2" charset="2"/>
              </a:rPr>
              <a:t> LS3/Run 4 (2024-2029)</a:t>
            </a:r>
            <a:endParaRPr lang="en-GB" sz="2000" dirty="0"/>
          </a:p>
          <a:p>
            <a:r>
              <a:rPr lang="en-GB" sz="2000" b="1" dirty="0"/>
              <a:t>Main areas of investigation</a:t>
            </a:r>
          </a:p>
          <a:p>
            <a:pPr lvl="1"/>
            <a:r>
              <a:rPr lang="en-US" sz="2000" dirty="0"/>
              <a:t>High data rate network fabric</a:t>
            </a:r>
          </a:p>
          <a:p>
            <a:pPr lvl="1"/>
            <a:r>
              <a:rPr lang="en-US" sz="2000" dirty="0"/>
              <a:t>Software optimization and acceleration</a:t>
            </a:r>
          </a:p>
          <a:p>
            <a:pPr lvl="1"/>
            <a:r>
              <a:rPr lang="en-US" sz="2000" dirty="0"/>
              <a:t>Very large memory/NVRAM</a:t>
            </a:r>
          </a:p>
          <a:p>
            <a:r>
              <a:rPr lang="en-US" sz="2000" b="1" dirty="0"/>
              <a:t>Possible change of paradigm</a:t>
            </a:r>
          </a:p>
          <a:p>
            <a:pPr lvl="1"/>
            <a:r>
              <a:rPr lang="en-US" sz="2100" dirty="0"/>
              <a:t>Bring offline and online closer</a:t>
            </a:r>
          </a:p>
          <a:p>
            <a:pPr lvl="1"/>
            <a:r>
              <a:rPr lang="en-US" sz="2000" dirty="0"/>
              <a:t>Not sequential anymore, but task-based, leveraging the availability of the technologies above</a:t>
            </a:r>
          </a:p>
          <a:p>
            <a:r>
              <a:rPr lang="en-US" sz="2400" dirty="0"/>
              <a:t>Interest in working together on a more </a:t>
            </a:r>
            <a:r>
              <a:rPr lang="en-US" sz="2400" dirty="0" smtClean="0"/>
              <a:t>“holistic</a:t>
            </a:r>
            <a:r>
              <a:rPr lang="en-US" sz="2400" dirty="0"/>
              <a:t>” view of how </a:t>
            </a:r>
            <a:r>
              <a:rPr lang="en-US" sz="2400" smtClean="0"/>
              <a:t>to do DAQ </a:t>
            </a:r>
            <a:r>
              <a:rPr lang="en-US" sz="2400" dirty="0"/>
              <a:t>within the respect of each experiment specific needs</a:t>
            </a:r>
            <a:endParaRPr lang="en-GB" sz="2400" dirty="0"/>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2</a:t>
            </a:fld>
            <a:endParaRPr lang="en-GB"/>
          </a:p>
        </p:txBody>
      </p:sp>
    </p:spTree>
    <p:extLst>
      <p:ext uri="{BB962C8B-B14F-4D97-AF65-F5344CB8AC3E}">
        <p14:creationId xmlns:p14="http://schemas.microsoft.com/office/powerpoint/2010/main" val="2752991603"/>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Networks</a:t>
            </a:r>
          </a:p>
        </p:txBody>
      </p:sp>
      <p:sp>
        <p:nvSpPr>
          <p:cNvPr id="3" name="Content Placeholder 2"/>
          <p:cNvSpPr>
            <a:spLocks noGrp="1"/>
          </p:cNvSpPr>
          <p:nvPr>
            <p:ph idx="1"/>
          </p:nvPr>
        </p:nvSpPr>
        <p:spPr/>
        <p:txBody>
          <a:bodyPr>
            <a:normAutofit fontScale="85000" lnSpcReduction="20000"/>
          </a:bodyPr>
          <a:lstStyle/>
          <a:p>
            <a:r>
              <a:rPr lang="EN-US" sz="2000" dirty="0"/>
              <a:t>Working very close with open source community </a:t>
            </a:r>
          </a:p>
          <a:p>
            <a:r>
              <a:rPr lang="EN-US" sz="2000" dirty="0"/>
              <a:t>Many challenges both for the distributed infrastructure for HL-LHC and the local infrastructure</a:t>
            </a:r>
            <a:endParaRPr lang="en-US" sz="2000" dirty="0"/>
          </a:p>
          <a:p>
            <a:pPr lvl="1"/>
            <a:r>
              <a:rPr lang="en-US" sz="1600" dirty="0"/>
              <a:t>Also depends on what strategy is adopted to provide more capacity</a:t>
            </a:r>
            <a:endParaRPr lang="EN-US" sz="1600" dirty="0"/>
          </a:p>
          <a:p>
            <a:r>
              <a:rPr lang="EN-US" sz="2000" dirty="0"/>
              <a:t>Move towards a distributed data network of fewer, bigger data centers </a:t>
            </a:r>
            <a:r>
              <a:rPr lang="EN-US" sz="2000" dirty="0">
                <a:sym typeface="Wingdings" panose="05000000000000000000" pitchFamily="2" charset="2"/>
              </a:rPr>
              <a:t> how does this impact the network architecture?</a:t>
            </a:r>
          </a:p>
          <a:p>
            <a:r>
              <a:rPr lang="EN-US" sz="2000" dirty="0">
                <a:sym typeface="Wingdings" panose="05000000000000000000" pitchFamily="2" charset="2"/>
              </a:rPr>
              <a:t>Need to modernize the local infrastructure</a:t>
            </a:r>
          </a:p>
          <a:p>
            <a:pPr lvl="1"/>
            <a:r>
              <a:rPr lang="EN-US" sz="1600" dirty="0">
                <a:sym typeface="Wingdings" panose="05000000000000000000" pitchFamily="2" charset="2"/>
              </a:rPr>
              <a:t>FTTO, seamless roaming between wi-fi and LTE</a:t>
            </a:r>
          </a:p>
          <a:p>
            <a:r>
              <a:rPr lang="EN-US" sz="2000" dirty="0">
                <a:sym typeface="Wingdings" panose="05000000000000000000" pitchFamily="2" charset="2"/>
              </a:rPr>
              <a:t>Looking forward at the needs of FCC</a:t>
            </a:r>
          </a:p>
          <a:p>
            <a:pPr lvl="1"/>
            <a:r>
              <a:rPr lang="EN-US" sz="1600" dirty="0" err="1">
                <a:sym typeface="Wingdings" panose="05000000000000000000" pitchFamily="2" charset="2"/>
              </a:rPr>
              <a:t>IoT</a:t>
            </a:r>
            <a:r>
              <a:rPr lang="EN-US" sz="1600" dirty="0">
                <a:sym typeface="Wingdings" panose="05000000000000000000" pitchFamily="2" charset="2"/>
              </a:rPr>
              <a:t>? Wireless connectivity at the detector sensor level</a:t>
            </a:r>
            <a:r>
              <a:rPr lang="en-US" sz="1600" dirty="0">
                <a:sym typeface="Wingdings" panose="05000000000000000000" pitchFamily="2" charset="2"/>
              </a:rPr>
              <a:t>?</a:t>
            </a:r>
            <a:endParaRPr lang="EN-US" sz="1600" dirty="0">
              <a:sym typeface="Wingdings" panose="05000000000000000000" pitchFamily="2" charset="2"/>
            </a:endParaRPr>
          </a:p>
          <a:p>
            <a:r>
              <a:rPr lang="EN-US" sz="2000" dirty="0">
                <a:sym typeface="Wingdings" panose="05000000000000000000" pitchFamily="2" charset="2"/>
              </a:rPr>
              <a:t>Many questions:</a:t>
            </a:r>
          </a:p>
          <a:p>
            <a:pPr lvl="1"/>
            <a:r>
              <a:rPr lang="EN-US" sz="1600" dirty="0">
                <a:sym typeface="Wingdings" panose="05000000000000000000" pitchFamily="2" charset="2"/>
              </a:rPr>
              <a:t>Looking at network end-to-end instead of service by service</a:t>
            </a:r>
          </a:p>
          <a:p>
            <a:pPr lvl="1"/>
            <a:r>
              <a:rPr lang="EN-US" sz="1600" dirty="0">
                <a:sym typeface="Wingdings" panose="05000000000000000000" pitchFamily="2" charset="2"/>
              </a:rPr>
              <a:t>What about global services like nameservers or metadata?</a:t>
            </a:r>
          </a:p>
          <a:p>
            <a:pPr lvl="1"/>
            <a:r>
              <a:rPr lang="en-US" sz="1600" dirty="0">
                <a:sym typeface="Wingdings" panose="05000000000000000000" pitchFamily="2" charset="2"/>
              </a:rPr>
              <a:t>E</a:t>
            </a:r>
            <a:r>
              <a:rPr lang="EN-US" sz="1600" dirty="0">
                <a:sym typeface="Wingdings" panose="05000000000000000000" pitchFamily="2" charset="2"/>
              </a:rPr>
              <a:t>xperiments looking at techniques (CDN, NDN, dynamic network circuits)  to integrate the network  and their data management systems.  Essential for computing models evolution for HL-LHC</a:t>
            </a:r>
            <a:endParaRPr lang="EN-US" sz="1600" dirty="0">
              <a:solidFill>
                <a:srgbClr val="000000"/>
              </a:solidFill>
            </a:endParaRPr>
          </a:p>
          <a:p>
            <a:endParaRPr lang="en-US" sz="2000" dirty="0"/>
          </a:p>
          <a:p>
            <a:pPr lvl="1"/>
            <a:endParaRPr lang="en-GB" sz="2000" dirty="0"/>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3</a:t>
            </a:fld>
            <a:endParaRPr lang="en-GB"/>
          </a:p>
        </p:txBody>
      </p:sp>
    </p:spTree>
    <p:extLst>
      <p:ext uri="{BB962C8B-B14F-4D97-AF65-F5344CB8AC3E}">
        <p14:creationId xmlns:p14="http://schemas.microsoft.com/office/powerpoint/2010/main" val="992470931"/>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Computing Provisioning</a:t>
            </a:r>
          </a:p>
        </p:txBody>
      </p:sp>
      <p:sp>
        <p:nvSpPr>
          <p:cNvPr id="3" name="Content Placeholder 2"/>
          <p:cNvSpPr>
            <a:spLocks noGrp="1"/>
          </p:cNvSpPr>
          <p:nvPr>
            <p:ph idx="1"/>
          </p:nvPr>
        </p:nvSpPr>
        <p:spPr>
          <a:xfrm>
            <a:off x="1371600" y="919942"/>
            <a:ext cx="7620000" cy="3829050"/>
          </a:xfrm>
        </p:spPr>
        <p:txBody>
          <a:bodyPr>
            <a:normAutofit/>
          </a:bodyPr>
          <a:lstStyle/>
          <a:p>
            <a:r>
              <a:rPr lang="EN-US" sz="1800" dirty="0"/>
              <a:t>Working very close with open source community</a:t>
            </a:r>
          </a:p>
          <a:p>
            <a:r>
              <a:rPr lang="EN-US" sz="1800" dirty="0"/>
              <a:t>Effort towards integrating different types of platforms behind the same operation management process (VMs, containers, bare metal)</a:t>
            </a:r>
          </a:p>
          <a:p>
            <a:r>
              <a:rPr lang="EN-US" sz="1800" dirty="0"/>
              <a:t>Looking at rack disaggregation (Rack Scale?) as a potentially interesting approach to improve flexibility and decrease TCO</a:t>
            </a:r>
          </a:p>
          <a:p>
            <a:r>
              <a:rPr lang="EN-US" sz="1800" dirty="0"/>
              <a:t>Work on deploying hybrid clouds</a:t>
            </a:r>
          </a:p>
          <a:p>
            <a:pPr lvl="1"/>
            <a:r>
              <a:rPr lang="EN-US" sz="1400" dirty="0"/>
              <a:t>How to integrate public and private clouds? Technical aspects and business aspects</a:t>
            </a:r>
          </a:p>
          <a:p>
            <a:pPr lvl="1"/>
            <a:r>
              <a:rPr lang="EN-US" sz="1400" dirty="0"/>
              <a:t>Spot/elastic market Vs. long-term dedicated resources market</a:t>
            </a:r>
          </a:p>
          <a:p>
            <a:pPr lvl="1"/>
            <a:r>
              <a:rPr lang="EN-US" sz="1400"/>
              <a:t>Large scale tests done on spot market by the LHC Experiments (CMS, ATLAS) have shown we are very close to be able to use public cloud for the entire reprocessing flow at interesting</a:t>
            </a:r>
            <a:r>
              <a:rPr lang="EN-US" sz="1400" dirty="0"/>
              <a:t> costs</a:t>
            </a:r>
            <a:endParaRPr lang="EN-US" sz="1400"/>
          </a:p>
          <a:p>
            <a:endParaRPr lang="en-US" sz="2400" dirty="0"/>
          </a:p>
          <a:p>
            <a:pPr lvl="1"/>
            <a:endParaRPr lang="en-GB" dirty="0"/>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4</a:t>
            </a:fld>
            <a:endParaRPr lang="en-GB"/>
          </a:p>
        </p:txBody>
      </p:sp>
    </p:spTree>
    <p:extLst>
      <p:ext uri="{BB962C8B-B14F-4D97-AF65-F5344CB8AC3E}">
        <p14:creationId xmlns:p14="http://schemas.microsoft.com/office/powerpoint/2010/main" val="2963939746"/>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Storage and databases</a:t>
            </a:r>
          </a:p>
        </p:txBody>
      </p:sp>
      <p:sp>
        <p:nvSpPr>
          <p:cNvPr id="3" name="Content Placeholder 2"/>
          <p:cNvSpPr>
            <a:spLocks noGrp="1"/>
          </p:cNvSpPr>
          <p:nvPr>
            <p:ph idx="1"/>
          </p:nvPr>
        </p:nvSpPr>
        <p:spPr>
          <a:xfrm>
            <a:off x="1371600" y="919942"/>
            <a:ext cx="7620000" cy="3829050"/>
          </a:xfrm>
        </p:spPr>
        <p:txBody>
          <a:bodyPr>
            <a:normAutofit fontScale="92500" lnSpcReduction="10000"/>
          </a:bodyPr>
          <a:lstStyle/>
          <a:p>
            <a:r>
              <a:rPr lang="EN-US" sz="1800" dirty="0"/>
              <a:t>Need to have systems able to support many different use cases and </a:t>
            </a:r>
            <a:r>
              <a:rPr lang="EN-US" sz="1800" dirty="0" err="1"/>
              <a:t>QoS</a:t>
            </a:r>
            <a:r>
              <a:rPr lang="EN-US" sz="1800" dirty="0"/>
              <a:t> levels</a:t>
            </a:r>
          </a:p>
          <a:p>
            <a:r>
              <a:rPr lang="EN-US" sz="1800" dirty="0"/>
              <a:t>“Productization” is very important to allow other sites to deploy the systems efficiently and go beyond HEP</a:t>
            </a:r>
          </a:p>
          <a:p>
            <a:r>
              <a:rPr lang="EN-US" sz="1800" dirty="0"/>
              <a:t>Investigating new technologies to reduce complexity and decrease the cost/MB ratio (kinetic, MSD), balance across EHDD/CHDD/SDD as price evolves</a:t>
            </a:r>
          </a:p>
          <a:p>
            <a:r>
              <a:rPr lang="en-US" sz="1800" dirty="0"/>
              <a:t>U</a:t>
            </a:r>
            <a:r>
              <a:rPr lang="EN-US" sz="1800" dirty="0"/>
              <a:t>nderstand the impact of large NVRAM</a:t>
            </a:r>
            <a:r>
              <a:rPr lang="en-US" sz="1800" dirty="0"/>
              <a:t> pools (3D </a:t>
            </a:r>
            <a:r>
              <a:rPr lang="en-US" sz="1800" dirty="0" err="1"/>
              <a:t>XPoint</a:t>
            </a:r>
            <a:r>
              <a:rPr lang="en-US" sz="1800" dirty="0"/>
              <a:t>)</a:t>
            </a:r>
            <a:endParaRPr lang="EN-US" sz="1800" dirty="0"/>
          </a:p>
          <a:p>
            <a:r>
              <a:rPr lang="EN-US" sz="1800" dirty="0">
                <a:solidFill>
                  <a:srgbClr val="222268"/>
                </a:solidFill>
              </a:rPr>
              <a:t>Data ingestion (long term view): assess both enterprise and open source possibilities</a:t>
            </a:r>
            <a:endParaRPr lang="en-US" sz="1800" dirty="0">
              <a:solidFill>
                <a:schemeClr val="tx1"/>
              </a:solidFill>
            </a:endParaRPr>
          </a:p>
          <a:p>
            <a:pPr>
              <a:lnSpc>
                <a:spcPct val="80000"/>
              </a:lnSpc>
            </a:pPr>
            <a:r>
              <a:rPr lang="EN-US" sz="1700" b="1" dirty="0"/>
              <a:t>Questions:</a:t>
            </a:r>
          </a:p>
          <a:p>
            <a:pPr lvl="1">
              <a:lnSpc>
                <a:spcPct val="80000"/>
              </a:lnSpc>
            </a:pPr>
            <a:r>
              <a:rPr lang="EN-US" sz="1700" dirty="0"/>
              <a:t>Look at storage and network together</a:t>
            </a:r>
            <a:r>
              <a:rPr lang="EN-GB" sz="1700" dirty="0"/>
              <a:t>, what are the implications of the change in distributed data cloud on network needs?</a:t>
            </a:r>
          </a:p>
          <a:p>
            <a:pPr lvl="1">
              <a:lnSpc>
                <a:spcPct val="80000"/>
              </a:lnSpc>
            </a:pPr>
            <a:r>
              <a:rPr lang="EN-US" sz="1700" dirty="0"/>
              <a:t>HEP approach towards storage is that it is essentially decoupled from computing. </a:t>
            </a:r>
            <a:r>
              <a:rPr lang="en-US" sz="1700" dirty="0"/>
              <a:t>Maybe there are cases where it would be efficient to have computing and storage together</a:t>
            </a:r>
            <a:endParaRPr lang="EN-US" sz="1700" dirty="0"/>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5</a:t>
            </a:fld>
            <a:endParaRPr lang="en-GB"/>
          </a:p>
        </p:txBody>
      </p:sp>
    </p:spTree>
    <p:extLst>
      <p:ext uri="{BB962C8B-B14F-4D97-AF65-F5344CB8AC3E}">
        <p14:creationId xmlns:p14="http://schemas.microsoft.com/office/powerpoint/2010/main" val="1656516816"/>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Code Modernization</a:t>
            </a:r>
          </a:p>
        </p:txBody>
      </p:sp>
      <p:sp>
        <p:nvSpPr>
          <p:cNvPr id="3" name="Content Placeholder 2"/>
          <p:cNvSpPr>
            <a:spLocks noGrp="1"/>
          </p:cNvSpPr>
          <p:nvPr>
            <p:ph idx="1"/>
          </p:nvPr>
        </p:nvSpPr>
        <p:spPr>
          <a:xfrm>
            <a:off x="1371600" y="919942"/>
            <a:ext cx="7620000" cy="3829050"/>
          </a:xfrm>
        </p:spPr>
        <p:txBody>
          <a:bodyPr>
            <a:normAutofit lnSpcReduction="10000"/>
          </a:bodyPr>
          <a:lstStyle/>
          <a:p>
            <a:r>
              <a:rPr lang="en-US" sz="1800" dirty="0"/>
              <a:t>Code modernization and software optimization are needed in many different areas</a:t>
            </a:r>
          </a:p>
          <a:p>
            <a:r>
              <a:rPr lang="en-US" sz="1800" dirty="0"/>
              <a:t>Many activities ongoing in both HEP and in collaboration with other scientific disciplines</a:t>
            </a:r>
          </a:p>
          <a:p>
            <a:r>
              <a:rPr lang="en-US" sz="1800" dirty="0"/>
              <a:t>Still software optimization and hardware acceleration might not be sufficient in the long term</a:t>
            </a:r>
          </a:p>
          <a:p>
            <a:pPr lvl="1"/>
            <a:r>
              <a:rPr lang="en-US" sz="1600" dirty="0">
                <a:ea typeface="+mn-ea"/>
              </a:rPr>
              <a:t>Looking also at new approaches like applications of Machine Learning on fast simulation</a:t>
            </a:r>
          </a:p>
          <a:p>
            <a:r>
              <a:rPr lang="en-US" sz="1800" dirty="0"/>
              <a:t>Need to look at new and different computing platforms</a:t>
            </a:r>
          </a:p>
          <a:p>
            <a:pPr lvl="1"/>
            <a:r>
              <a:rPr lang="en-US" sz="1600" dirty="0">
                <a:ea typeface="+mn-ea"/>
              </a:rPr>
              <a:t>What is the possible role of specialized hardware (e.g. for machine learning applications?)</a:t>
            </a:r>
          </a:p>
          <a:p>
            <a:pPr lvl="1"/>
            <a:r>
              <a:rPr lang="en-US" sz="1600" dirty="0">
                <a:ea typeface="+mn-ea"/>
              </a:rPr>
              <a:t>Ensure the code is unbiased and can exploit benefits offered by different platforms as they evolve, code quality, resources, etc. But need to watch how the market evolves</a:t>
            </a:r>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6</a:t>
            </a:fld>
            <a:endParaRPr lang="en-GB"/>
          </a:p>
        </p:txBody>
      </p:sp>
    </p:spTree>
    <p:extLst>
      <p:ext uri="{BB962C8B-B14F-4D97-AF65-F5344CB8AC3E}">
        <p14:creationId xmlns:p14="http://schemas.microsoft.com/office/powerpoint/2010/main" val="2723529673"/>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Software Challenges</a:t>
            </a:r>
            <a:endParaRPr lang="en-GB">
              <a:solidFill>
                <a:schemeClr val="tx1"/>
              </a:solidFill>
            </a:endParaRPr>
          </a:p>
        </p:txBody>
      </p:sp>
      <p:sp>
        <p:nvSpPr>
          <p:cNvPr id="3" name="Content Placeholder 2"/>
          <p:cNvSpPr>
            <a:spLocks noGrp="1"/>
          </p:cNvSpPr>
          <p:nvPr>
            <p:ph idx="1"/>
          </p:nvPr>
        </p:nvSpPr>
        <p:spPr>
          <a:xfrm>
            <a:off x="1371600" y="919942"/>
            <a:ext cx="7620000" cy="3829050"/>
          </a:xfrm>
        </p:spPr>
        <p:txBody>
          <a:bodyPr>
            <a:normAutofit/>
          </a:bodyPr>
          <a:lstStyle/>
          <a:p>
            <a:r>
              <a:rPr lang="en-US" sz="2400" dirty="0">
                <a:ea typeface="+mn-ea"/>
              </a:rPr>
              <a:t>Challenges for the future</a:t>
            </a:r>
          </a:p>
          <a:p>
            <a:pPr lvl="1"/>
            <a:r>
              <a:rPr lang="en-US" sz="1800" dirty="0">
                <a:ea typeface="+mn-ea"/>
              </a:rPr>
              <a:t>CPU consumption and specifically its scaling with event pile-up</a:t>
            </a:r>
          </a:p>
          <a:p>
            <a:pPr lvl="2"/>
            <a:r>
              <a:rPr lang="en-US" sz="1400" dirty="0">
                <a:ea typeface="+mn-ea"/>
              </a:rPr>
              <a:t>Algorithms and code are 20-year old</a:t>
            </a:r>
          </a:p>
          <a:p>
            <a:pPr lvl="2"/>
            <a:r>
              <a:rPr lang="en-US" sz="1400" dirty="0">
                <a:ea typeface="+mn-ea"/>
              </a:rPr>
              <a:t>Code clean-up, parallelization, algorithm redesign, machine learning</a:t>
            </a:r>
          </a:p>
          <a:p>
            <a:pPr lvl="2"/>
            <a:r>
              <a:rPr lang="en-US" sz="1400" dirty="0">
                <a:ea typeface="+mn-ea"/>
              </a:rPr>
              <a:t>No hotspot lefts, more R&amp;D in this area is needed</a:t>
            </a:r>
          </a:p>
          <a:p>
            <a:pPr lvl="1"/>
            <a:r>
              <a:rPr lang="en-US" sz="1800" dirty="0">
                <a:ea typeface="+mn-ea"/>
              </a:rPr>
              <a:t>Understanding performance is key to addressing the challenges</a:t>
            </a:r>
          </a:p>
          <a:p>
            <a:pPr lvl="2"/>
            <a:r>
              <a:rPr lang="en-US" sz="1400" dirty="0">
                <a:ea typeface="+mn-ea"/>
              </a:rPr>
              <a:t>Tools, compilers, overall system efficiency, development, modelling</a:t>
            </a:r>
          </a:p>
          <a:p>
            <a:pPr lvl="2"/>
            <a:endParaRPr lang="en-US" sz="1400" dirty="0">
              <a:ea typeface="+mn-ea"/>
            </a:endParaRPr>
          </a:p>
          <a:p>
            <a:pPr lvl="1"/>
            <a:endParaRPr lang="en-US" sz="1800" dirty="0">
              <a:ea typeface="+mn-ea"/>
            </a:endParaRPr>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7</a:t>
            </a:fld>
            <a:endParaRPr lang="en-GB"/>
          </a:p>
        </p:txBody>
      </p:sp>
    </p:spTree>
    <p:extLst>
      <p:ext uri="{BB962C8B-B14F-4D97-AF65-F5344CB8AC3E}">
        <p14:creationId xmlns:p14="http://schemas.microsoft.com/office/powerpoint/2010/main" val="766368113"/>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Analytics/Machine Learning</a:t>
            </a:r>
          </a:p>
        </p:txBody>
      </p:sp>
      <p:sp>
        <p:nvSpPr>
          <p:cNvPr id="3" name="Content Placeholder 2"/>
          <p:cNvSpPr>
            <a:spLocks noGrp="1"/>
          </p:cNvSpPr>
          <p:nvPr>
            <p:ph idx="1"/>
          </p:nvPr>
        </p:nvSpPr>
        <p:spPr>
          <a:xfrm>
            <a:off x="1371600" y="919942"/>
            <a:ext cx="7620000" cy="3829050"/>
          </a:xfrm>
        </p:spPr>
        <p:txBody>
          <a:bodyPr>
            <a:normAutofit/>
          </a:bodyPr>
          <a:lstStyle/>
          <a:p>
            <a:r>
              <a:rPr lang="en-US" sz="2000" dirty="0">
                <a:ea typeface="+mn-ea"/>
              </a:rPr>
              <a:t>Many diverse applications</a:t>
            </a:r>
          </a:p>
          <a:p>
            <a:pPr lvl="1"/>
            <a:r>
              <a:rPr lang="en-US" sz="1600" dirty="0">
                <a:ea typeface="+mn-ea"/>
              </a:rPr>
              <a:t>Engineering (control systems, monitoring, anomaly detection, preventive maintenance, design, etc.)</a:t>
            </a:r>
          </a:p>
          <a:p>
            <a:pPr lvl="1"/>
            <a:r>
              <a:rPr lang="en-US" sz="1600" dirty="0">
                <a:ea typeface="+mn-ea"/>
              </a:rPr>
              <a:t>Infrastructure (service analytics and optimization, data storage and transfers)</a:t>
            </a:r>
          </a:p>
          <a:p>
            <a:pPr lvl="1"/>
            <a:r>
              <a:rPr lang="en-US" sz="1600" dirty="0">
                <a:ea typeface="+mn-ea"/>
              </a:rPr>
              <a:t>Physics (event indexing, classification, anomaly detection)</a:t>
            </a:r>
          </a:p>
          <a:p>
            <a:r>
              <a:rPr lang="en-US" sz="2000" dirty="0"/>
              <a:t>Considerable effort ongoing on understanding the toolchain, integration with existing and new services (e.g. </a:t>
            </a:r>
            <a:r>
              <a:rPr lang="en-US" sz="2000" dirty="0" err="1"/>
              <a:t>Spark+ROOT</a:t>
            </a:r>
            <a:r>
              <a:rPr lang="en-US" sz="2000" dirty="0"/>
              <a:t> integration), workflows, etc.</a:t>
            </a:r>
          </a:p>
          <a:p>
            <a:r>
              <a:rPr lang="en-US" sz="2000" dirty="0" err="1">
                <a:ea typeface="+mn-ea"/>
              </a:rPr>
              <a:t>OpenAccess</a:t>
            </a:r>
            <a:r>
              <a:rPr lang="en-US" sz="2000" dirty="0">
                <a:ea typeface="+mn-ea"/>
              </a:rPr>
              <a:t> data critical for collaboration with third-parties</a:t>
            </a:r>
          </a:p>
          <a:p>
            <a:pPr lvl="1"/>
            <a:r>
              <a:rPr lang="en-US" sz="1600" dirty="0">
                <a:ea typeface="+mn-ea"/>
              </a:rPr>
              <a:t>What is the right way of providing it (just the data? Packaged in a ready-made environment?)</a:t>
            </a:r>
          </a:p>
          <a:p>
            <a:pPr lvl="1"/>
            <a:endParaRPr lang="en-US" sz="1600" dirty="0">
              <a:ea typeface="+mn-ea"/>
            </a:endParaRPr>
          </a:p>
          <a:p>
            <a:pPr lvl="1"/>
            <a:endParaRPr lang="en-US" sz="1600" dirty="0">
              <a:ea typeface="+mn-ea"/>
            </a:endParaRPr>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8</a:t>
            </a:fld>
            <a:endParaRPr lang="en-GB"/>
          </a:p>
        </p:txBody>
      </p:sp>
    </p:spTree>
    <p:extLst>
      <p:ext uri="{BB962C8B-B14F-4D97-AF65-F5344CB8AC3E}">
        <p14:creationId xmlns:p14="http://schemas.microsoft.com/office/powerpoint/2010/main" val="1400311199"/>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Analytics/Machine Learning</a:t>
            </a:r>
          </a:p>
        </p:txBody>
      </p:sp>
      <p:sp>
        <p:nvSpPr>
          <p:cNvPr id="3" name="Content Placeholder 2"/>
          <p:cNvSpPr>
            <a:spLocks noGrp="1"/>
          </p:cNvSpPr>
          <p:nvPr>
            <p:ph idx="1"/>
          </p:nvPr>
        </p:nvSpPr>
        <p:spPr>
          <a:xfrm>
            <a:off x="1371600" y="919942"/>
            <a:ext cx="7620000" cy="3829050"/>
          </a:xfrm>
        </p:spPr>
        <p:txBody>
          <a:bodyPr>
            <a:normAutofit/>
          </a:bodyPr>
          <a:lstStyle/>
          <a:p>
            <a:pPr lvl="1"/>
            <a:endParaRPr lang="en-US" sz="1600" dirty="0">
              <a:ea typeface="+mn-ea"/>
            </a:endParaRPr>
          </a:p>
          <a:p>
            <a:pPr lvl="1"/>
            <a:endParaRPr lang="en-US" sz="1600" dirty="0">
              <a:ea typeface="+mn-ea"/>
            </a:endParaRPr>
          </a:p>
        </p:txBody>
      </p:sp>
      <p:sp>
        <p:nvSpPr>
          <p:cNvPr id="10" name="Footer Placeholder 2"/>
          <p:cNvSpPr>
            <a:spLocks noGrp="1"/>
          </p:cNvSpPr>
          <p:nvPr>
            <p:ph type="ftr" sz="quarter" idx="11"/>
          </p:nvPr>
        </p:nvSpPr>
        <p:spPr>
          <a:xfrm>
            <a:off x="914400" y="4914900"/>
            <a:ext cx="6858000" cy="228600"/>
          </a:xfrm>
        </p:spPr>
        <p:txBody>
          <a:bodyPr/>
          <a:lstStyle/>
          <a:p>
            <a:pPr algn="ctr"/>
            <a:r>
              <a:rPr lang="it-IT" i="0"/>
              <a:t>Alberto Di Meglio – CERN openlab</a:t>
            </a:r>
            <a:endParaRPr lang="en-GB" i="0" dirty="0"/>
          </a:p>
        </p:txBody>
      </p:sp>
      <p:sp>
        <p:nvSpPr>
          <p:cNvPr id="4" name="Slide Number Placeholder 3"/>
          <p:cNvSpPr>
            <a:spLocks noGrp="1"/>
          </p:cNvSpPr>
          <p:nvPr>
            <p:ph type="sldNum" sz="quarter" idx="11"/>
          </p:nvPr>
        </p:nvSpPr>
        <p:spPr/>
        <p:txBody>
          <a:bodyPr/>
          <a:lstStyle/>
          <a:p>
            <a:pPr>
              <a:defRPr/>
            </a:pPr>
            <a:fld id="{3BF50220-DD9C-47A5-93EE-42AF7A75DF71}" type="slidenum">
              <a:rPr lang="en-GB" smtClean="0"/>
              <a:pPr>
                <a:defRPr/>
              </a:pPr>
              <a:t>9</a:t>
            </a:fld>
            <a:endParaRPr lang="en-GB"/>
          </a:p>
        </p:txBody>
      </p:sp>
      <p:sp>
        <p:nvSpPr>
          <p:cNvPr id="6" name="Content Placeholder 2"/>
          <p:cNvSpPr txBox="1">
            <a:spLocks/>
          </p:cNvSpPr>
          <p:nvPr/>
        </p:nvSpPr>
        <p:spPr bwMode="auto">
          <a:xfrm>
            <a:off x="1124989" y="1002896"/>
            <a:ext cx="7620000" cy="382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85000" lnSpcReduction="10000"/>
          </a:bodyPr>
          <a:lstStyle>
            <a:lvl1pPr marL="514350" indent="-514350" algn="l" rtl="0" eaLnBrk="0" fontAlgn="base" hangingPunct="0">
              <a:spcBef>
                <a:spcPct val="20000"/>
              </a:spcBef>
              <a:spcAft>
                <a:spcPct val="0"/>
              </a:spcAft>
              <a:buClr>
                <a:schemeClr val="tx2">
                  <a:lumMod val="50000"/>
                  <a:lumOff val="50000"/>
                </a:schemeClr>
              </a:buClr>
              <a:buSzPct val="120000"/>
              <a:buFont typeface="Wingdings" pitchFamily="2" charset="2"/>
              <a:buChar char="§"/>
              <a:defRPr sz="2800">
                <a:solidFill>
                  <a:schemeClr val="accent6">
                    <a:lumMod val="75000"/>
                  </a:schemeClr>
                </a:solidFill>
                <a:latin typeface="Arial" pitchFamily="34" charset="0"/>
                <a:ea typeface="+mn-ea"/>
                <a:cs typeface="Arial" pitchFamily="34" charset="0"/>
              </a:defRPr>
            </a:lvl1pPr>
            <a:lvl2pPr marL="742950" indent="-285750" algn="l" rtl="0" eaLnBrk="0" fontAlgn="base" hangingPunct="0">
              <a:spcBef>
                <a:spcPct val="20000"/>
              </a:spcBef>
              <a:spcAft>
                <a:spcPct val="0"/>
              </a:spcAft>
              <a:buClr>
                <a:schemeClr val="tx2">
                  <a:lumMod val="65000"/>
                  <a:lumOff val="35000"/>
                </a:schemeClr>
              </a:buClr>
              <a:buSzPct val="120000"/>
              <a:buFont typeface="Arial" pitchFamily="34" charset="0"/>
              <a:buChar char="•"/>
              <a:defRPr sz="2400">
                <a:solidFill>
                  <a:schemeClr val="accent6">
                    <a:lumMod val="75000"/>
                  </a:schemeClr>
                </a:solidFill>
                <a:latin typeface="Arial" pitchFamily="34" charset="0"/>
                <a:cs typeface="Arial" pitchFamily="34" charset="0"/>
              </a:defRPr>
            </a:lvl2pPr>
            <a:lvl3pPr marL="1143000" indent="-228600" algn="l" rtl="0" eaLnBrk="0" fontAlgn="base" hangingPunct="0">
              <a:spcBef>
                <a:spcPct val="20000"/>
              </a:spcBef>
              <a:spcAft>
                <a:spcPct val="0"/>
              </a:spcAft>
              <a:buClr>
                <a:schemeClr val="accent4">
                  <a:lumMod val="50000"/>
                  <a:lumOff val="50000"/>
                </a:schemeClr>
              </a:buClr>
              <a:buSzPct val="120000"/>
              <a:buFont typeface="Arial" pitchFamily="34" charset="0"/>
              <a:buChar char="›"/>
              <a:defRPr sz="2000">
                <a:solidFill>
                  <a:schemeClr val="accent6">
                    <a:lumMod val="75000"/>
                  </a:schemeClr>
                </a:solidFill>
                <a:latin typeface="Arial" pitchFamily="34" charset="0"/>
                <a:cs typeface="Arial" pitchFamily="34" charset="0"/>
              </a:defRPr>
            </a:lvl3pPr>
            <a:lvl4pPr marL="16002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Arial" pitchFamily="34" charset="0"/>
                <a:cs typeface="Arial" pitchFamily="34" charset="0"/>
              </a:defRPr>
            </a:lvl4pPr>
            <a:lvl5pPr marL="2057400" indent="-228600" algn="l" rtl="0" eaLnBrk="0" fontAlgn="base" hangingPunct="0">
              <a:spcBef>
                <a:spcPct val="20000"/>
              </a:spcBef>
              <a:spcAft>
                <a:spcPct val="0"/>
              </a:spcAft>
              <a:buClr>
                <a:schemeClr val="accent2"/>
              </a:buClr>
              <a:buSzPct val="120000"/>
              <a:buChar char="»"/>
              <a:defRPr>
                <a:solidFill>
                  <a:schemeClr val="accent6">
                    <a:lumMod val="75000"/>
                  </a:schemeClr>
                </a:solidFill>
                <a:latin typeface="Arial" pitchFamily="34" charset="0"/>
                <a:cs typeface="Arial" pitchFamily="34" charset="0"/>
              </a:defRPr>
            </a:lvl5pPr>
            <a:lvl6pPr marL="25146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6pPr>
            <a:lvl7pPr marL="29718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7pPr>
            <a:lvl8pPr marL="34290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8pPr>
            <a:lvl9pPr marL="38862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9pPr>
          </a:lstStyle>
          <a:p>
            <a:r>
              <a:rPr lang="EN-US" sz="2400" kern="0" dirty="0"/>
              <a:t>CERN openlab collaborations around DA/ML are rapidly growing</a:t>
            </a:r>
          </a:p>
          <a:p>
            <a:pPr lvl="1"/>
            <a:r>
              <a:rPr lang="EN-US" sz="2100" kern="0" dirty="0"/>
              <a:t>Existing projects with Siemens (control systems), Yandex (anomaly detection), Oracle (anomaly detection)</a:t>
            </a:r>
          </a:p>
          <a:p>
            <a:pPr lvl="1"/>
            <a:r>
              <a:rPr lang="EN-US" sz="2100" kern="0" dirty="0"/>
              <a:t>A main top-level topic for Phase VI</a:t>
            </a:r>
          </a:p>
          <a:p>
            <a:r>
              <a:rPr lang="EN-US" sz="2400" kern="0" dirty="0"/>
              <a:t>Setting up a general </a:t>
            </a:r>
            <a:r>
              <a:rPr lang="en-US" sz="2400" kern="0" dirty="0"/>
              <a:t>platform and service</a:t>
            </a:r>
            <a:endParaRPr lang="EN-US" sz="2400" kern="0" dirty="0"/>
          </a:p>
          <a:p>
            <a:pPr lvl="1"/>
            <a:r>
              <a:rPr lang="en-US" sz="2000" kern="0" dirty="0"/>
              <a:t>Currently </a:t>
            </a:r>
            <a:r>
              <a:rPr lang="EN-US" sz="2000" kern="0" dirty="0"/>
              <a:t>work</a:t>
            </a:r>
            <a:r>
              <a:rPr lang="en-US" sz="2000" kern="0" dirty="0"/>
              <a:t>ing</a:t>
            </a:r>
            <a:r>
              <a:rPr lang="EN-US" sz="2000" kern="0" dirty="0"/>
              <a:t> on underlying infrastructure, platforms and tools</a:t>
            </a:r>
          </a:p>
          <a:p>
            <a:pPr lvl="1"/>
            <a:r>
              <a:rPr lang="EN-US" sz="2000" kern="0" dirty="0"/>
              <a:t>Enable different use cases from physics (CMS), engineering (Controls), software tools (integration/benchmarking with ROOT), </a:t>
            </a:r>
            <a:r>
              <a:rPr lang="en-US" sz="2000" kern="0" dirty="0"/>
              <a:t>infrastructure, </a:t>
            </a:r>
            <a:r>
              <a:rPr lang="EN-US" sz="2000" kern="0" dirty="0"/>
              <a:t>medical applications</a:t>
            </a:r>
            <a:r>
              <a:rPr lang="en-US" sz="2000" kern="0" dirty="0"/>
              <a:t>, etc.</a:t>
            </a:r>
            <a:endParaRPr lang="EN-US" sz="2000" kern="0" dirty="0"/>
          </a:p>
          <a:p>
            <a:r>
              <a:rPr lang="EN-US" sz="2400" kern="0" dirty="0"/>
              <a:t>Exploit the general interest in using and providing technology in this field to build expertise within the HEP community and across communities </a:t>
            </a:r>
            <a:endParaRPr lang="en-US" sz="2400" kern="0" dirty="0"/>
          </a:p>
          <a:p>
            <a:pPr lvl="1"/>
            <a:endParaRPr lang="en-US" sz="2000" kern="0" dirty="0"/>
          </a:p>
        </p:txBody>
      </p:sp>
    </p:spTree>
    <p:extLst>
      <p:ext uri="{BB962C8B-B14F-4D97-AF65-F5344CB8AC3E}">
        <p14:creationId xmlns:p14="http://schemas.microsoft.com/office/powerpoint/2010/main" val="3124787449"/>
      </p:ext>
    </p:extLst>
  </p:cSld>
  <p:clrMapOvr>
    <a:masterClrMapping/>
  </p:clrMapOvr>
  <p:transition spd="med">
    <p:pull/>
  </p:transition>
</p:sld>
</file>

<file path=ppt/theme/theme1.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Franklin Gothic Demi"/>
        <a:ea typeface=""/>
        <a:cs typeface=""/>
      </a:majorFont>
      <a:minorFont>
        <a:latin typeface="Franklin Gothic Dem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6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Franklin Gothic Demi"/>
        <a:ea typeface=""/>
        <a:cs typeface=""/>
      </a:majorFont>
      <a:minorFont>
        <a:latin typeface="Franklin Gothic Dem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TotalTime>
  <Words>1319</Words>
  <Application>Microsoft Office PowerPoint</Application>
  <PresentationFormat>On-screen Show (16:9)</PresentationFormat>
  <Paragraphs>170</Paragraphs>
  <Slides>15</Slides>
  <Notes>12</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15</vt:i4>
      </vt:variant>
    </vt:vector>
  </HeadingPairs>
  <TitlesOfParts>
    <vt:vector size="24" baseType="lpstr">
      <vt:lpstr>Arial</vt:lpstr>
      <vt:lpstr>Calibri</vt:lpstr>
      <vt:lpstr>Franklin Gothic Book</vt:lpstr>
      <vt:lpstr>Franklin Gothic Demi</vt:lpstr>
      <vt:lpstr>Tw Cen MT Condensed Extra Bold</vt:lpstr>
      <vt:lpstr>Wingdings</vt:lpstr>
      <vt:lpstr>2_Default Design</vt:lpstr>
      <vt:lpstr>Custom Design</vt:lpstr>
      <vt:lpstr>6_Default Design</vt:lpstr>
      <vt:lpstr>A successful public-private partnership </vt:lpstr>
      <vt:lpstr>DAQ</vt:lpstr>
      <vt:lpstr>Networks</vt:lpstr>
      <vt:lpstr>Computing Provisioning</vt:lpstr>
      <vt:lpstr>Storage and databases</vt:lpstr>
      <vt:lpstr>Code Modernization</vt:lpstr>
      <vt:lpstr>Software Challenges</vt:lpstr>
      <vt:lpstr>Data Analytics/Machine Learning</vt:lpstr>
      <vt:lpstr>Data Analytics/Machine Learning</vt:lpstr>
      <vt:lpstr>Data Analytics/Machine Learning</vt:lpstr>
      <vt:lpstr>Collaborations Beyond HEP</vt:lpstr>
      <vt:lpstr>Towards CERN openlab VI </vt:lpstr>
      <vt:lpstr>Towards CERN openlab VI </vt:lpstr>
      <vt:lpstr>Feedback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successful public-private partnership</dc:title>
  <dc:creator>Alberto Di Meglio</dc:creator>
  <cp:lastModifiedBy>Alberto Di Meglio</cp:lastModifiedBy>
  <cp:revision>20</cp:revision>
  <dcterms:modified xsi:type="dcterms:W3CDTF">2016-12-20T13:26:42Z</dcterms:modified>
</cp:coreProperties>
</file>