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2"/>
    <p:sldId id="318" r:id="rId3"/>
    <p:sldId id="346" r:id="rId4"/>
    <p:sldId id="329" r:id="rId5"/>
    <p:sldId id="285" r:id="rId6"/>
    <p:sldId id="336" r:id="rId7"/>
    <p:sldId id="293" r:id="rId8"/>
    <p:sldId id="347" r:id="rId9"/>
    <p:sldId id="348" r:id="rId10"/>
    <p:sldId id="349" r:id="rId11"/>
    <p:sldId id="350" r:id="rId12"/>
    <p:sldId id="351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8C"/>
    <a:srgbClr val="2024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80" autoAdjust="0"/>
    <p:restoredTop sz="91667" autoAdjust="0"/>
  </p:normalViewPr>
  <p:slideViewPr>
    <p:cSldViewPr snapToGrid="0">
      <p:cViewPr varScale="1">
        <p:scale>
          <a:sx n="116" d="100"/>
          <a:sy n="116" d="100"/>
        </p:scale>
        <p:origin x="451" y="82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5.emf"/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21FC7-6A2E-441D-A10F-195E977504C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6076A-12E1-406E-AA8B-2D0CBF089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0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6076A-12E1-406E-AA8B-2D0CBF0895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BB2C5-BB5D-4C7B-8938-56E69522319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Glasgow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68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BB2C5-BB5D-4C7B-8938-56E69522319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Glasgow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36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BB2C5-BB5D-4C7B-8938-56E69522319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Glasgow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62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6076A-12E1-406E-AA8B-2D0CBF0895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04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6076A-12E1-406E-AA8B-2D0CBF0895C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94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6076A-12E1-406E-AA8B-2D0CBF0895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62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6076A-12E1-406E-AA8B-2D0CBF0895C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5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BB2C5-BB5D-4C7B-8938-56E69522319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Glasgow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83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BB2C5-BB5D-4C7B-8938-56E69522319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Glasgow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84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BB2C5-BB5D-4C7B-8938-56E69522319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Glasgow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26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BB2C5-BB5D-4C7B-8938-56E69522319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Glasgow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78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4" y="237067"/>
            <a:ext cx="11228386" cy="795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4" y="1303867"/>
            <a:ext cx="11228386" cy="4736569"/>
          </a:xfrm>
        </p:spPr>
        <p:txBody>
          <a:bodyPr anchor="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89395" y="6334650"/>
            <a:ext cx="1600200" cy="365125"/>
          </a:xfrm>
        </p:spPr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014" y="6334650"/>
            <a:ext cx="7543800" cy="365125"/>
          </a:xfrm>
        </p:spPr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76009" y="6334650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1678" y="270934"/>
            <a:ext cx="11626321" cy="778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678" y="1363132"/>
            <a:ext cx="11626321" cy="45201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58503" y="6179607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 smtClean="0"/>
              <a:t>30/6/2016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1678" y="619654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86832" y="6179606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mtClean="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png"/><Relationship Id="rId5" Type="http://schemas.openxmlformats.org/officeDocument/2006/relationships/image" Target="../media/image17.emf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png"/><Relationship Id="rId5" Type="http://schemas.openxmlformats.org/officeDocument/2006/relationships/image" Target="../media/image17.emf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png"/><Relationship Id="rId5" Type="http://schemas.openxmlformats.org/officeDocument/2006/relationships/image" Target="../media/image17.emf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7.emf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7.emf"/><Relationship Id="rId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media" Target="../media/media2.mp4"/><Relationship Id="rId7" Type="http://schemas.openxmlformats.org/officeDocument/2006/relationships/image" Target="../media/image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3329" y="4000500"/>
            <a:ext cx="9114503" cy="1143000"/>
          </a:xfrm>
        </p:spPr>
        <p:txBody>
          <a:bodyPr>
            <a:normAutofit fontScale="92500"/>
          </a:bodyPr>
          <a:lstStyle/>
          <a:p>
            <a:r>
              <a:rPr lang="fr-FR" sz="2400" dirty="0" smtClean="0"/>
              <a:t>Abdallah</a:t>
            </a:r>
            <a:r>
              <a:rPr lang="fr-FR" sz="2400" baseline="30000" dirty="0" smtClean="0"/>
              <a:t>1</a:t>
            </a:r>
            <a:r>
              <a:rPr lang="fr-FR" sz="2400" dirty="0" smtClean="0"/>
              <a:t>, </a:t>
            </a:r>
            <a:r>
              <a:rPr lang="fr-FR" sz="2400" u="sng" dirty="0" smtClean="0"/>
              <a:t>G. Aielli</a:t>
            </a:r>
            <a:r>
              <a:rPr lang="fr-FR" sz="2400" u="sng" baseline="30000" dirty="0" smtClean="0"/>
              <a:t>1</a:t>
            </a:r>
            <a:r>
              <a:rPr lang="fr-FR" sz="2400" dirty="0" smtClean="0"/>
              <a:t>, R. Cardarelli</a:t>
            </a:r>
            <a:r>
              <a:rPr lang="fr-FR" sz="2400" baseline="30000" dirty="0" smtClean="0"/>
              <a:t>1</a:t>
            </a:r>
            <a:r>
              <a:rPr lang="fr-FR" sz="2400" dirty="0" smtClean="0"/>
              <a:t>, M. </a:t>
            </a:r>
            <a:r>
              <a:rPr lang="fr-FR" sz="2400" dirty="0" smtClean="0"/>
              <a:t>Manca</a:t>
            </a:r>
            <a:r>
              <a:rPr lang="fr-FR" sz="2400" baseline="30000" dirty="0" smtClean="0"/>
              <a:t>2</a:t>
            </a:r>
            <a:r>
              <a:rPr lang="fr-FR" sz="2400" dirty="0" smtClean="0"/>
              <a:t>, D. Stefan</a:t>
            </a:r>
            <a:r>
              <a:rPr lang="fr-FR" sz="2400" baseline="30000" dirty="0"/>
              <a:t>2</a:t>
            </a:r>
            <a:r>
              <a:rPr lang="fr-FR" sz="2400" dirty="0" smtClean="0"/>
              <a:t>, R. Sulej</a:t>
            </a:r>
            <a:r>
              <a:rPr lang="fr-FR" sz="2400" baseline="30000" dirty="0"/>
              <a:t>2</a:t>
            </a:r>
            <a:endParaRPr lang="fr-FR" sz="2400" baseline="30000" dirty="0" smtClean="0"/>
          </a:p>
          <a:p>
            <a:r>
              <a:rPr lang="en-US" sz="1600" baseline="30000" dirty="0" smtClean="0"/>
              <a:t>1</a:t>
            </a:r>
            <a:r>
              <a:rPr lang="en-US" sz="1600" dirty="0" smtClean="0"/>
              <a:t>University </a:t>
            </a:r>
            <a:r>
              <a:rPr lang="en-US" sz="1600" dirty="0"/>
              <a:t>and INFN of Roma Tor Vergata, Italy; 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  <a:r>
              <a:rPr lang="en-US" sz="1600" dirty="0" smtClean="0"/>
              <a:t>CERN; 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FERMILAB</a:t>
            </a:r>
            <a:endParaRPr lang="en-US" sz="1600" dirty="0"/>
          </a:p>
          <a:p>
            <a:endParaRPr lang="fr-FR" sz="2400" dirty="0" smtClean="0"/>
          </a:p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6961"/>
            <a:ext cx="4584138" cy="41360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5862" y="651687"/>
            <a:ext cx="7488238" cy="3200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A WRM chip for data driven topological trigger in DUNE</a:t>
            </a:r>
            <a:endParaRPr lang="en-US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960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330963" y="1546886"/>
            <a:ext cx="9458632" cy="426443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00007F"/>
              </a:clrFrom>
              <a:clrTo>
                <a:srgbClr val="00007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25829" r="9345" b="26017"/>
          <a:stretch/>
        </p:blipFill>
        <p:spPr>
          <a:xfrm>
            <a:off x="1436788" y="1556259"/>
            <a:ext cx="9243761" cy="425506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first test with the existing WRM FPGA emulation (II)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54620" y="5753226"/>
            <a:ext cx="722525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Some spot-like points are still missing since our search patterns are tuned to segments but the efficiency is already high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569111" y="2133600"/>
            <a:ext cx="285136" cy="27530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57950" y="2541639"/>
            <a:ext cx="285136" cy="27530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141407" y="4095135"/>
            <a:ext cx="285136" cy="27530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141407" y="3785879"/>
            <a:ext cx="285136" cy="27530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927476" y="5256155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Simulation data (no noise)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8886" y="5256155"/>
            <a:ext cx="246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WRM retrieved mask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3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" y="58738"/>
            <a:ext cx="11693525" cy="795867"/>
          </a:xfrm>
        </p:spPr>
        <p:txBody>
          <a:bodyPr>
            <a:normAutofit/>
          </a:bodyPr>
          <a:lstStyle/>
          <a:p>
            <a:r>
              <a:rPr lang="en-US" dirty="0" smtClean="0"/>
              <a:t>A first test with the existing WRM FPGA emulation (III)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9" t="25570" r="9019" b="25570"/>
          <a:stretch/>
        </p:blipFill>
        <p:spPr>
          <a:xfrm>
            <a:off x="3048382" y="785284"/>
            <a:ext cx="5876544" cy="2720000"/>
          </a:xfrm>
        </p:spPr>
      </p:pic>
      <p:pic>
        <p:nvPicPr>
          <p:cNvPr id="17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0" t="25570" r="9018" b="25369"/>
          <a:stretch/>
        </p:blipFill>
        <p:spPr>
          <a:xfrm>
            <a:off x="3048382" y="3598244"/>
            <a:ext cx="5876544" cy="273640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27476" y="5256155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data (no noise)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288886" y="5256155"/>
            <a:ext cx="246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WRM retrieved mask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95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20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" name="Object 3"/>
          <p:cNvGraphicFramePr>
            <a:graphicFrameLocks noChangeAspect="1"/>
          </p:cNvGraphicFramePr>
          <p:nvPr>
            <p:extLst/>
          </p:nvPr>
        </p:nvGraphicFramePr>
        <p:xfrm>
          <a:off x="4943872" y="3528465"/>
          <a:ext cx="5409803" cy="2880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Acrobat Document" r:id="rId3" imgW="9659880" imgH="4124160" progId="AcroExch.Document.7">
                  <p:embed/>
                </p:oleObj>
              </mc:Choice>
              <mc:Fallback>
                <p:oleObj name="Acrobat Document" r:id="rId3" imgW="9659880" imgH="412416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872" y="3528465"/>
                        <a:ext cx="5409803" cy="28805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WRM </a:t>
            </a:r>
            <a:r>
              <a:rPr lang="en-US" sz="3600" dirty="0" smtClean="0"/>
              <a:t>exercise: </a:t>
            </a:r>
            <a:r>
              <a:rPr lang="en-US" sz="3600" dirty="0"/>
              <a:t>3 track vertex with noise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99615" y="1279678"/>
            <a:ext cx="4143149" cy="4937760"/>
          </a:xfrm>
        </p:spPr>
        <p:txBody>
          <a:bodyPr>
            <a:normAutofit/>
          </a:bodyPr>
          <a:lstStyle/>
          <a:p>
            <a:r>
              <a:rPr lang="en-US" sz="2000" dirty="0"/>
              <a:t>Upper image is the digital input to the WRM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Can be any digital readout detector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Lower image is the corresponding potential distribution produced by the WRM.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extLst/>
          </p:nvPr>
        </p:nvGraphicFramePr>
        <p:xfrm>
          <a:off x="4943872" y="916386"/>
          <a:ext cx="5409803" cy="2767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Acrobat Document" r:id="rId5" imgW="9545400" imgH="5266080" progId="AcroExch.Document.7">
                  <p:embed/>
                </p:oleObj>
              </mc:Choice>
              <mc:Fallback>
                <p:oleObj name="Acrobat Document" r:id="rId5" imgW="9545400" imgH="526608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872" y="916386"/>
                        <a:ext cx="5409803" cy="27674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/>
          </a:p>
        </p:txBody>
      </p:sp>
      <p:pic>
        <p:nvPicPr>
          <p:cNvPr id="5" name="Picture 4"/>
          <p:cNvPicPr>
            <a:picLocks/>
          </p:cNvPicPr>
          <p:nvPr/>
        </p:nvPicPr>
        <p:blipFill rotWithShape="1">
          <a:blip r:embed="rId7" cstate="screen">
            <a:clrChange>
              <a:clrFrom>
                <a:srgbClr val="10263E"/>
              </a:clrFrom>
              <a:clrTo>
                <a:srgbClr val="10263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1971" y="944961"/>
            <a:ext cx="5305029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22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6592" y="1097731"/>
            <a:ext cx="624483" cy="386519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Straight line fit: y=</a:t>
            </a:r>
            <a:r>
              <a:rPr lang="en-US" dirty="0" err="1" smtClean="0"/>
              <a:t>mx+q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1000125" y="4085416"/>
            <a:ext cx="6752059" cy="2007880"/>
          </a:xfrm>
        </p:spPr>
        <p:txBody>
          <a:bodyPr/>
          <a:lstStyle/>
          <a:p>
            <a:r>
              <a:rPr lang="en-US" dirty="0" smtClean="0"/>
              <a:t>For any given </a:t>
            </a:r>
            <a:r>
              <a:rPr lang="en-US" i="1" dirty="0" smtClean="0"/>
              <a:t>m</a:t>
            </a:r>
            <a:r>
              <a:rPr lang="en-US" dirty="0" smtClean="0"/>
              <a:t> all the </a:t>
            </a:r>
            <a:r>
              <a:rPr lang="en-US" i="1" dirty="0" smtClean="0"/>
              <a:t>q</a:t>
            </a:r>
            <a:r>
              <a:rPr lang="en-US" dirty="0" smtClean="0"/>
              <a:t> are tested at the same time</a:t>
            </a:r>
            <a:endParaRPr lang="en-US" dirty="0"/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631504" y="1092492"/>
            <a:ext cx="6336704" cy="3095625"/>
            <a:chOff x="107504" y="1092491"/>
            <a:chExt cx="6336704" cy="3095625"/>
          </a:xfrm>
        </p:grpSpPr>
        <p:graphicFrame>
          <p:nvGraphicFramePr>
            <p:cNvPr id="20486" name="Object 6"/>
            <p:cNvGraphicFramePr>
              <a:graphicFrameLocks noChangeAspect="1"/>
            </p:cNvGraphicFramePr>
            <p:nvPr/>
          </p:nvGraphicFramePr>
          <p:xfrm>
            <a:off x="107504" y="1092491"/>
            <a:ext cx="6336704" cy="3095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9" name="Acrobat Document" r:id="rId5" imgW="7248477" imgH="3095557" progId="AcroExch.Document.7">
                    <p:embed/>
                  </p:oleObj>
                </mc:Choice>
                <mc:Fallback>
                  <p:oleObj name="Acrobat Document" r:id="rId5" imgW="7248477" imgH="3095557" progId="AcroExch.Document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504" y="1092491"/>
                          <a:ext cx="6336704" cy="3095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1" name="Straight Connector 20"/>
            <p:cNvCxnSpPr/>
            <p:nvPr/>
          </p:nvCxnSpPr>
          <p:spPr>
            <a:xfrm flipV="1">
              <a:off x="179512" y="1750145"/>
              <a:ext cx="6120680" cy="81475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 flipV="1">
            <a:off x="1775521" y="1132696"/>
            <a:ext cx="5482881" cy="7121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703513" y="1285096"/>
            <a:ext cx="5707289" cy="7757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775521" y="1437496"/>
            <a:ext cx="5787681" cy="7673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594921" y="1589896"/>
            <a:ext cx="6120680" cy="8147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747321" y="1742296"/>
            <a:ext cx="6120680" cy="8147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899721" y="1894696"/>
            <a:ext cx="6120680" cy="8147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052121" y="2047096"/>
            <a:ext cx="6120680" cy="8147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204521" y="2199496"/>
            <a:ext cx="6120680" cy="8147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356921" y="2351896"/>
            <a:ext cx="6120680" cy="8147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cxnSpLocks noChangeAspect="1"/>
          </p:cNvCxnSpPr>
          <p:nvPr/>
        </p:nvCxnSpPr>
        <p:spPr>
          <a:xfrm flipV="1">
            <a:off x="2509322" y="2513821"/>
            <a:ext cx="5998266" cy="7984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 noChangeAspect="1"/>
          </p:cNvCxnSpPr>
          <p:nvPr/>
        </p:nvCxnSpPr>
        <p:spPr>
          <a:xfrm flipV="1">
            <a:off x="2661722" y="2685272"/>
            <a:ext cx="5875856" cy="7821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 noChangeAspect="1"/>
          </p:cNvCxnSpPr>
          <p:nvPr/>
        </p:nvCxnSpPr>
        <p:spPr>
          <a:xfrm flipV="1">
            <a:off x="2814126" y="2904347"/>
            <a:ext cx="5447405" cy="7251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 noChangeAspect="1"/>
          </p:cNvCxnSpPr>
          <p:nvPr/>
        </p:nvCxnSpPr>
        <p:spPr>
          <a:xfrm flipV="1">
            <a:off x="2966526" y="3056747"/>
            <a:ext cx="5447405" cy="7251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 noChangeAspect="1"/>
          </p:cNvCxnSpPr>
          <p:nvPr/>
        </p:nvCxnSpPr>
        <p:spPr>
          <a:xfrm flipV="1">
            <a:off x="3118926" y="3209147"/>
            <a:ext cx="5447405" cy="7251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68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123"/>
          <p:cNvSpPr>
            <a:spLocks noGrp="1"/>
          </p:cNvSpPr>
          <p:nvPr>
            <p:ph idx="1"/>
          </p:nvPr>
        </p:nvSpPr>
        <p:spPr>
          <a:xfrm>
            <a:off x="1003994" y="4086597"/>
            <a:ext cx="6820197" cy="2304256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For any given </a:t>
            </a:r>
            <a:r>
              <a:rPr lang="en-US" i="1" dirty="0" smtClean="0"/>
              <a:t>m</a:t>
            </a:r>
            <a:r>
              <a:rPr lang="en-US" dirty="0" smtClean="0"/>
              <a:t> all the </a:t>
            </a:r>
            <a:r>
              <a:rPr lang="en-US" i="1" dirty="0" smtClean="0"/>
              <a:t>q</a:t>
            </a:r>
            <a:r>
              <a:rPr lang="en-US" dirty="0" smtClean="0"/>
              <a:t> are tested at the same time</a:t>
            </a:r>
          </a:p>
          <a:p>
            <a:r>
              <a:rPr lang="en-US" dirty="0" smtClean="0"/>
              <a:t>A good </a:t>
            </a:r>
            <a:r>
              <a:rPr lang="en-US" dirty="0" err="1" smtClean="0"/>
              <a:t>m,q</a:t>
            </a:r>
            <a:r>
              <a:rPr lang="en-US" dirty="0" smtClean="0"/>
              <a:t> </a:t>
            </a:r>
            <a:r>
              <a:rPr lang="en-US" dirty="0" err="1" smtClean="0"/>
              <a:t>choiche</a:t>
            </a:r>
            <a:r>
              <a:rPr lang="en-US" dirty="0" smtClean="0"/>
              <a:t> produce a sharper and higher peak in the parameter space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Straight line fit: y=</a:t>
            </a:r>
            <a:r>
              <a:rPr lang="en-US" dirty="0" err="1" smtClean="0"/>
              <a:t>mx+q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1631504" y="1092492"/>
          <a:ext cx="6336704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Acrobat Document" r:id="rId4" imgW="7248477" imgH="3095557" progId="AcroExch.Document.7">
                  <p:embed/>
                </p:oleObj>
              </mc:Choice>
              <mc:Fallback>
                <p:oleObj name="Acrobat Document" r:id="rId4" imgW="7248477" imgH="30955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504" y="1092492"/>
                        <a:ext cx="6336704" cy="309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Connector 22"/>
          <p:cNvCxnSpPr/>
          <p:nvPr/>
        </p:nvCxnSpPr>
        <p:spPr>
          <a:xfrm>
            <a:off x="1775520" y="1412776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775520" y="1565176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775520" y="1700808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775520" y="1853208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775520" y="1988840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775520" y="2141240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775520" y="2276872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775520" y="2429272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775520" y="2580806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775520" y="2733206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775520" y="2868838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775520" y="3021238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775520" y="3156870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775520" y="3309270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775520" y="3444902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775520" y="3597302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775520" y="3789040"/>
            <a:ext cx="604867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6592" y="1097731"/>
            <a:ext cx="1148358" cy="386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1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Straight line fit: y=</a:t>
            </a:r>
            <a:r>
              <a:rPr lang="en-US" dirty="0" err="1" smtClean="0"/>
              <a:t>mx+q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1631504" y="1092492"/>
          <a:ext cx="6336704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Acrobat Document" r:id="rId4" imgW="7248477" imgH="3095557" progId="AcroExch.Document.7">
                  <p:embed/>
                </p:oleObj>
              </mc:Choice>
              <mc:Fallback>
                <p:oleObj name="Acrobat Document" r:id="rId4" imgW="7248477" imgH="30955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504" y="1092492"/>
                        <a:ext cx="6336704" cy="309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Connector 23"/>
          <p:cNvCxnSpPr/>
          <p:nvPr/>
        </p:nvCxnSpPr>
        <p:spPr>
          <a:xfrm>
            <a:off x="1791894" y="1754968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775520" y="1907368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791894" y="2060849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775520" y="2214390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791894" y="2375666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775520" y="2528066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791894" y="2681547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775520" y="2835088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791894" y="1124745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775520" y="1277145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791894" y="1430626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775520" y="1584167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719886" y="2996953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703512" y="3149353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719886" y="3302834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703512" y="3456375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863902" y="503458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47528" y="655858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863902" y="809339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847528" y="962880"/>
            <a:ext cx="5960290" cy="80993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935840" y="4972717"/>
            <a:ext cx="2592288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The test can be done in parallel or the data are feed to the matrix by a circular buffer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6592" y="1097731"/>
            <a:ext cx="1662708" cy="3865199"/>
          </a:xfrm>
          <a:prstGeom prst="rect">
            <a:avLst/>
          </a:prstGeom>
        </p:spPr>
      </p:pic>
      <p:sp>
        <p:nvSpPr>
          <p:cNvPr id="45" name="Content Placeholder 123"/>
          <p:cNvSpPr txBox="1">
            <a:spLocks/>
          </p:cNvSpPr>
          <p:nvPr/>
        </p:nvSpPr>
        <p:spPr>
          <a:xfrm>
            <a:off x="1003994" y="4086597"/>
            <a:ext cx="6820197" cy="230425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For any given </a:t>
            </a:r>
            <a:r>
              <a:rPr lang="en-US" i="1" smtClean="0"/>
              <a:t>m</a:t>
            </a:r>
            <a:r>
              <a:rPr lang="en-US" smtClean="0"/>
              <a:t> all the </a:t>
            </a:r>
            <a:r>
              <a:rPr lang="en-US" i="1" smtClean="0"/>
              <a:t>q</a:t>
            </a:r>
            <a:r>
              <a:rPr lang="en-US" smtClean="0"/>
              <a:t> are tested at the same time</a:t>
            </a:r>
          </a:p>
          <a:p>
            <a:r>
              <a:rPr lang="en-US" smtClean="0"/>
              <a:t>A good m,q choiche produce a sharper and higher peak in the parameter space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56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Straight line fit example: y=</a:t>
            </a:r>
            <a:r>
              <a:rPr lang="en-US" dirty="0" err="1" smtClean="0"/>
              <a:t>mx+q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1631504" y="1092492"/>
          <a:ext cx="6336704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Acrobat Document" r:id="rId4" imgW="7248477" imgH="3095557" progId="AcroExch.Document.7">
                  <p:embed/>
                </p:oleObj>
              </mc:Choice>
              <mc:Fallback>
                <p:oleObj name="Acrobat Document" r:id="rId4" imgW="7248477" imgH="30955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504" y="1092492"/>
                        <a:ext cx="6336704" cy="309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Straight Connector 54"/>
          <p:cNvCxnSpPr/>
          <p:nvPr/>
        </p:nvCxnSpPr>
        <p:spPr>
          <a:xfrm>
            <a:off x="1790634" y="1746150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847528" y="1898550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847528" y="2034182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47528" y="2204864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904422" y="2357264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904422" y="2492896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703512" y="2564904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760406" y="2717304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760406" y="2852936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1703512" y="1314102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760406" y="1466502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760406" y="1602134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021772" y="980728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2078666" y="1133128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078666" y="1268760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943034" y="548680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999928" y="701080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999928" y="836712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661732" y="2970286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718626" y="3122686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718626" y="3258318"/>
            <a:ext cx="5961550" cy="161084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935840" y="4972717"/>
            <a:ext cx="2592288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The test can be done in parallel or the data are feed to the matrix by a circular buffer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6592" y="1097731"/>
            <a:ext cx="2177058" cy="3865199"/>
          </a:xfrm>
          <a:prstGeom prst="rect">
            <a:avLst/>
          </a:prstGeom>
        </p:spPr>
      </p:pic>
      <p:sp>
        <p:nvSpPr>
          <p:cNvPr id="36" name="Content Placeholder 123"/>
          <p:cNvSpPr>
            <a:spLocks noGrp="1"/>
          </p:cNvSpPr>
          <p:nvPr>
            <p:ph idx="1"/>
          </p:nvPr>
        </p:nvSpPr>
        <p:spPr>
          <a:xfrm>
            <a:off x="1003994" y="4086597"/>
            <a:ext cx="6820197" cy="2304256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For any given </a:t>
            </a:r>
            <a:r>
              <a:rPr lang="en-US" i="1" dirty="0" smtClean="0"/>
              <a:t>m</a:t>
            </a:r>
            <a:r>
              <a:rPr lang="en-US" dirty="0" smtClean="0"/>
              <a:t> all the </a:t>
            </a:r>
            <a:r>
              <a:rPr lang="en-US" i="1" dirty="0" smtClean="0"/>
              <a:t>q</a:t>
            </a:r>
            <a:r>
              <a:rPr lang="en-US" dirty="0" smtClean="0"/>
              <a:t> are tested at the same time</a:t>
            </a:r>
          </a:p>
          <a:p>
            <a:r>
              <a:rPr lang="en-US" dirty="0" smtClean="0"/>
              <a:t>A good </a:t>
            </a:r>
            <a:r>
              <a:rPr lang="en-US" dirty="0" err="1" smtClean="0"/>
              <a:t>m,q</a:t>
            </a:r>
            <a:r>
              <a:rPr lang="en-US" dirty="0" smtClean="0"/>
              <a:t> </a:t>
            </a:r>
            <a:r>
              <a:rPr lang="en-US" dirty="0" err="1" smtClean="0"/>
              <a:t>choiche</a:t>
            </a:r>
            <a:r>
              <a:rPr lang="en-US" dirty="0" smtClean="0"/>
              <a:t> produce a sharper and higher peak in the parameter space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74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Straight line fit example: y=</a:t>
            </a:r>
            <a:r>
              <a:rPr lang="en-US" dirty="0" err="1" smtClean="0"/>
              <a:t>mx+q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5" name="Footer Placeholder 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1631504" y="1092492"/>
          <a:ext cx="6336704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6" name="Acrobat Document" r:id="rId4" imgW="7248477" imgH="3095557" progId="AcroExch.Document.7">
                  <p:embed/>
                </p:oleObj>
              </mc:Choice>
              <mc:Fallback>
                <p:oleObj name="Acrobat Document" r:id="rId4" imgW="7248477" imgH="30955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504" y="1092492"/>
                        <a:ext cx="6336704" cy="309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Connector 27"/>
          <p:cNvCxnSpPr/>
          <p:nvPr/>
        </p:nvCxnSpPr>
        <p:spPr>
          <a:xfrm>
            <a:off x="2711624" y="1268760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95600" y="1268760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351584" y="1340768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087405" y="1340768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871381" y="1340768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727365" y="1412776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071664" y="1052736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855640" y="1052736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11624" y="1124744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287688" y="764704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071664" y="764704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927648" y="836712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847528" y="1628800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631504" y="1628800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631504" y="1772816"/>
            <a:ext cx="4896544" cy="266429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359696" y="404664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143672" y="404664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999656" y="476672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575720" y="116632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359696" y="116632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215680" y="188640"/>
            <a:ext cx="5040560" cy="273630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631504" y="1916832"/>
            <a:ext cx="4896544" cy="266429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631504" y="2060848"/>
            <a:ext cx="4680520" cy="252028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631504" y="2204864"/>
            <a:ext cx="4536504" cy="2448272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935840" y="4972717"/>
            <a:ext cx="2592288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The test can be done in parallel or the data are feed to the matrix by a circular buffer</a:t>
            </a:r>
          </a:p>
        </p:txBody>
      </p:sp>
      <p:graphicFrame>
        <p:nvGraphicFramePr>
          <p:cNvPr id="57" name="Object 5"/>
          <p:cNvGraphicFramePr>
            <a:graphicFrameLocks noChangeAspect="1"/>
          </p:cNvGraphicFramePr>
          <p:nvPr>
            <p:extLst/>
          </p:nvPr>
        </p:nvGraphicFramePr>
        <p:xfrm>
          <a:off x="7976592" y="1092492"/>
          <a:ext cx="2843807" cy="3861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7" name="Acrobat Document" r:id="rId6" imgW="3990944" imgH="4810057" progId="AcroExch.Document.7">
                  <p:embed/>
                </p:oleObj>
              </mc:Choice>
              <mc:Fallback>
                <p:oleObj name="Acrobat Document" r:id="rId6" imgW="3990944" imgH="48100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6592" y="1092492"/>
                        <a:ext cx="2843807" cy="38610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Content Placeholder 123"/>
          <p:cNvSpPr>
            <a:spLocks noGrp="1"/>
          </p:cNvSpPr>
          <p:nvPr>
            <p:ph idx="1"/>
          </p:nvPr>
        </p:nvSpPr>
        <p:spPr>
          <a:xfrm>
            <a:off x="1003994" y="4086597"/>
            <a:ext cx="6820197" cy="2304256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For any given </a:t>
            </a:r>
            <a:r>
              <a:rPr lang="en-US" i="1" dirty="0" smtClean="0"/>
              <a:t>m</a:t>
            </a:r>
            <a:r>
              <a:rPr lang="en-US" dirty="0" smtClean="0"/>
              <a:t> all the </a:t>
            </a:r>
            <a:r>
              <a:rPr lang="en-US" i="1" dirty="0" smtClean="0"/>
              <a:t>q</a:t>
            </a:r>
            <a:r>
              <a:rPr lang="en-US" dirty="0" smtClean="0"/>
              <a:t> are tested at the same time</a:t>
            </a:r>
          </a:p>
          <a:p>
            <a:r>
              <a:rPr lang="en-US" dirty="0" smtClean="0"/>
              <a:t>A good </a:t>
            </a:r>
            <a:r>
              <a:rPr lang="en-US" dirty="0" err="1" smtClean="0"/>
              <a:t>m,q</a:t>
            </a:r>
            <a:r>
              <a:rPr lang="en-US" dirty="0" smtClean="0"/>
              <a:t> </a:t>
            </a:r>
            <a:r>
              <a:rPr lang="en-US" dirty="0" err="1" smtClean="0"/>
              <a:t>choiche</a:t>
            </a:r>
            <a:r>
              <a:rPr lang="en-US" dirty="0" smtClean="0"/>
              <a:t> produce a sharper and higher peak in the parameter space </a:t>
            </a:r>
          </a:p>
          <a:p>
            <a:r>
              <a:rPr lang="en-US" dirty="0" smtClean="0"/>
              <a:t>In the other cases the distribution is flat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0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995120" cy="706090"/>
          </a:xfrm>
        </p:spPr>
        <p:txBody>
          <a:bodyPr>
            <a:normAutofit/>
          </a:bodyPr>
          <a:lstStyle/>
          <a:p>
            <a:r>
              <a:rPr lang="en-US" dirty="0" smtClean="0"/>
              <a:t>Vertex identification example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2" name="Group 22"/>
          <p:cNvGrpSpPr/>
          <p:nvPr/>
        </p:nvGrpSpPr>
        <p:grpSpPr>
          <a:xfrm>
            <a:off x="1631504" y="1092492"/>
            <a:ext cx="6336704" cy="3095625"/>
            <a:chOff x="107504" y="1092491"/>
            <a:chExt cx="6336704" cy="3095625"/>
          </a:xfrm>
        </p:grpSpPr>
        <p:graphicFrame>
          <p:nvGraphicFramePr>
            <p:cNvPr id="20486" name="Object 6"/>
            <p:cNvGraphicFramePr>
              <a:graphicFrameLocks noChangeAspect="1"/>
            </p:cNvGraphicFramePr>
            <p:nvPr/>
          </p:nvGraphicFramePr>
          <p:xfrm>
            <a:off x="107504" y="1092491"/>
            <a:ext cx="6336704" cy="3095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0" name="Acrobat Document" r:id="rId4" imgW="7248477" imgH="3095557" progId="AcroExch.Document.7">
                    <p:embed/>
                  </p:oleObj>
                </mc:Choice>
                <mc:Fallback>
                  <p:oleObj name="Acrobat Document" r:id="rId4" imgW="7248477" imgH="3095557" progId="AcroExch.Document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504" y="1092491"/>
                          <a:ext cx="6336704" cy="3095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2" name="Straight Connector 11"/>
            <p:cNvCxnSpPr/>
            <p:nvPr/>
          </p:nvCxnSpPr>
          <p:spPr>
            <a:xfrm>
              <a:off x="251520" y="1746150"/>
              <a:ext cx="6048672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66634" y="1746150"/>
              <a:ext cx="5961550" cy="1610842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67894" y="1754967"/>
              <a:ext cx="5960290" cy="80993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79512" y="1750145"/>
              <a:ext cx="6120680" cy="81475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187624" y="1268760"/>
              <a:ext cx="5040560" cy="2736304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ontent Placeholder 123"/>
          <p:cNvSpPr txBox="1">
            <a:spLocks/>
          </p:cNvSpPr>
          <p:nvPr/>
        </p:nvSpPr>
        <p:spPr>
          <a:xfrm>
            <a:off x="861417" y="4236853"/>
            <a:ext cx="7115175" cy="2081447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74320" indent="-274320" defTabSz="9144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600" dirty="0"/>
              <a:t>The 5 tested </a:t>
            </a:r>
            <a:r>
              <a:rPr lang="en-US" sz="2600" i="1" dirty="0"/>
              <a:t>m</a:t>
            </a:r>
            <a:r>
              <a:rPr lang="en-US" sz="2600" dirty="0"/>
              <a:t> values displayed </a:t>
            </a:r>
            <a:r>
              <a:rPr lang="en-US" sz="2600" dirty="0" smtClean="0"/>
              <a:t>as a function of </a:t>
            </a:r>
            <a:r>
              <a:rPr lang="en-US" sz="2600" i="1" dirty="0" smtClean="0"/>
              <a:t>q</a:t>
            </a:r>
            <a:r>
              <a:rPr lang="en-US" sz="2600" dirty="0" smtClean="0"/>
              <a:t> </a:t>
            </a:r>
            <a:r>
              <a:rPr lang="en-US" sz="2600" dirty="0" smtClean="0">
                <a:sym typeface="Wingdings" panose="05000000000000000000" pitchFamily="2" charset="2"/>
              </a:rPr>
              <a:t></a:t>
            </a:r>
            <a:r>
              <a:rPr lang="en-US" sz="2600" dirty="0" smtClean="0"/>
              <a:t> </a:t>
            </a:r>
            <a:r>
              <a:rPr lang="en-US" sz="2600" dirty="0"/>
              <a:t>local maximum </a:t>
            </a:r>
          </a:p>
          <a:p>
            <a:pPr marL="274320" indent="-274320" defTabSz="9144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600" dirty="0"/>
              <a:t>The three highest peaks are selecting lines crossing in the same point (vertex)</a:t>
            </a:r>
          </a:p>
          <a:p>
            <a:pPr marL="274320" indent="-274320" defTabSz="91440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600" dirty="0" smtClean="0"/>
              <a:t>In the (</a:t>
            </a:r>
            <a:r>
              <a:rPr lang="en-US" sz="2600" dirty="0" err="1" smtClean="0"/>
              <a:t>m,q</a:t>
            </a:r>
            <a:r>
              <a:rPr lang="en-US" sz="2600" dirty="0" smtClean="0"/>
              <a:t>) space 3 aligned points represent a vertex </a:t>
            </a:r>
            <a:r>
              <a:rPr lang="en-US" sz="2600" dirty="0">
                <a:sym typeface="Wingdings" pitchFamily="2" charset="2"/>
              </a:rPr>
              <a:t> vertex signature</a:t>
            </a:r>
            <a:r>
              <a:rPr lang="en-US" sz="2600" dirty="0"/>
              <a:t>  </a:t>
            </a:r>
          </a:p>
        </p:txBody>
      </p:sp>
      <p:graphicFrame>
        <p:nvGraphicFramePr>
          <p:cNvPr id="19" name="Object 5"/>
          <p:cNvGraphicFramePr>
            <a:graphicFrameLocks noChangeAspect="1"/>
          </p:cNvGraphicFramePr>
          <p:nvPr>
            <p:extLst/>
          </p:nvPr>
        </p:nvGraphicFramePr>
        <p:xfrm>
          <a:off x="7976592" y="1092492"/>
          <a:ext cx="2843807" cy="3861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1" name="Acrobat Document" r:id="rId6" imgW="3990944" imgH="4810057" progId="AcroExch.Document.7">
                  <p:embed/>
                </p:oleObj>
              </mc:Choice>
              <mc:Fallback>
                <p:oleObj name="Acrobat Document" r:id="rId6" imgW="3990944" imgH="48100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6592" y="1092492"/>
                        <a:ext cx="2843807" cy="38610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138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1706257" y="2046849"/>
            <a:ext cx="1508511" cy="1425099"/>
          </a:xfrm>
          <a:prstGeom prst="ellipse">
            <a:avLst/>
          </a:prstGeom>
          <a:solidFill>
            <a:srgbClr val="00B0F0"/>
          </a:solidFill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“real </a:t>
            </a:r>
            <a:r>
              <a:rPr lang="en-US" dirty="0" smtClean="0"/>
              <a:t>world”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4" y="120804"/>
            <a:ext cx="11228386" cy="795867"/>
          </a:xfrm>
        </p:spPr>
        <p:txBody>
          <a:bodyPr/>
          <a:lstStyle/>
          <a:p>
            <a:r>
              <a:rPr lang="en-US" dirty="0" smtClean="0"/>
              <a:t>DATA or BIG data?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469" y="871217"/>
            <a:ext cx="6932376" cy="11944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Sensors produces DATA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 sensor is whatever is able to produce an observable encoding events in a given format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972906" y="2068943"/>
            <a:ext cx="2920864" cy="1288620"/>
            <a:chOff x="1829906" y="2078983"/>
            <a:chExt cx="2920864" cy="1288620"/>
          </a:xfrm>
        </p:grpSpPr>
        <p:grpSp>
          <p:nvGrpSpPr>
            <p:cNvPr id="14" name="Group 13"/>
            <p:cNvGrpSpPr/>
            <p:nvPr/>
          </p:nvGrpSpPr>
          <p:grpSpPr>
            <a:xfrm>
              <a:off x="1863095" y="2078983"/>
              <a:ext cx="2692464" cy="1288620"/>
              <a:chOff x="1975338" y="1815351"/>
              <a:chExt cx="2692464" cy="1288620"/>
            </a:xfrm>
          </p:grpSpPr>
          <p:sp>
            <p:nvSpPr>
              <p:cNvPr id="8" name="Flowchart: Delay 7"/>
              <p:cNvSpPr/>
              <p:nvPr/>
            </p:nvSpPr>
            <p:spPr>
              <a:xfrm>
                <a:off x="3929248" y="2224453"/>
                <a:ext cx="738554" cy="562708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>
                <a:stCxn id="7" idx="3"/>
                <a:endCxn id="8" idx="1"/>
              </p:cNvCxnSpPr>
              <p:nvPr/>
            </p:nvCxnSpPr>
            <p:spPr>
              <a:xfrm flipV="1">
                <a:off x="2184010" y="2505807"/>
                <a:ext cx="1745238" cy="4395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1975338" y="2734639"/>
                <a:ext cx="13885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transducer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419751" y="2734639"/>
                <a:ext cx="11544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encoder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46704" y="1815351"/>
                <a:ext cx="1050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C000"/>
                    </a:solidFill>
                  </a:rPr>
                  <a:t>SENSOR</a:t>
                </a:r>
                <a:endParaRPr lang="en-US" b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7" name="Isosceles Triangle 6"/>
              <p:cNvSpPr/>
              <p:nvPr/>
            </p:nvSpPr>
            <p:spPr>
              <a:xfrm rot="5400000" flipH="1">
                <a:off x="2270174" y="2147081"/>
                <a:ext cx="553915" cy="726243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1829906" y="2401463"/>
              <a:ext cx="2920864" cy="9293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Flowchart: Data 20"/>
          <p:cNvSpPr/>
          <p:nvPr/>
        </p:nvSpPr>
        <p:spPr>
          <a:xfrm>
            <a:off x="6126582" y="2303469"/>
            <a:ext cx="1450607" cy="1017282"/>
          </a:xfrm>
          <a:prstGeom prst="flowChartInputOutp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5893770" y="2812110"/>
            <a:ext cx="5597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 txBox="1">
            <a:spLocks/>
          </p:cNvSpPr>
          <p:nvPr/>
        </p:nvSpPr>
        <p:spPr>
          <a:xfrm>
            <a:off x="653409" y="3558570"/>
            <a:ext cx="11228386" cy="29272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Too BIG for what?</a:t>
            </a:r>
          </a:p>
          <a:p>
            <a:pPr lvl="1"/>
            <a:r>
              <a:rPr lang="en-US" dirty="0" smtClean="0"/>
              <a:t>Sensors produce data faster than we can store</a:t>
            </a:r>
          </a:p>
          <a:p>
            <a:pPr lvl="1"/>
            <a:r>
              <a:rPr lang="en-US" dirty="0" smtClean="0"/>
              <a:t>We need to interact with data to take decisions in real time </a:t>
            </a:r>
          </a:p>
          <a:p>
            <a:r>
              <a:rPr lang="en-US" dirty="0" smtClean="0"/>
              <a:t>BIG is a relative concept – not just a matter of volume</a:t>
            </a:r>
          </a:p>
          <a:p>
            <a:pPr lvl="1"/>
            <a:r>
              <a:rPr lang="en-US" dirty="0" smtClean="0"/>
              <a:t>More than the absolute volume the saliency matters. Model </a:t>
            </a:r>
            <a:r>
              <a:rPr lang="en-US" dirty="0" smtClean="0"/>
              <a:t>dependent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200366" y="221836"/>
            <a:ext cx="3785872" cy="39703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Do I have a sufficiently high local S/N? 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simple trigger detector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How the significance depends on correlation of scattered measurements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Can I predict (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chemeClr val="bg1"/>
                </a:solidFill>
              </a:rPr>
              <a:t>pre-cable) in advance the correlation patterns? (a la LHC experiment…)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What is like the case of DUNE ?</a:t>
            </a:r>
          </a:p>
        </p:txBody>
      </p:sp>
      <p:sp>
        <p:nvSpPr>
          <p:cNvPr id="16" name="Bent-Up Arrow 15"/>
          <p:cNvSpPr/>
          <p:nvPr/>
        </p:nvSpPr>
        <p:spPr>
          <a:xfrm>
            <a:off x="9667875" y="4670160"/>
            <a:ext cx="1047750" cy="1095375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9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 autoUpdateAnimBg="0"/>
      <p:bldP spid="16" grpId="0" uiExpand="1" build="p" animBg="1" advAuto="100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99512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Straight line fit example: y=</a:t>
            </a:r>
            <a:r>
              <a:rPr lang="en-US" dirty="0" err="1" smtClean="0"/>
              <a:t>mx+q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2" name="Group 22"/>
          <p:cNvGrpSpPr/>
          <p:nvPr/>
        </p:nvGrpSpPr>
        <p:grpSpPr>
          <a:xfrm>
            <a:off x="1631504" y="1092492"/>
            <a:ext cx="6336704" cy="3095625"/>
            <a:chOff x="107504" y="1092491"/>
            <a:chExt cx="6336704" cy="3095625"/>
          </a:xfrm>
        </p:grpSpPr>
        <p:graphicFrame>
          <p:nvGraphicFramePr>
            <p:cNvPr id="20486" name="Object 6"/>
            <p:cNvGraphicFramePr>
              <a:graphicFrameLocks noChangeAspect="1"/>
            </p:cNvGraphicFramePr>
            <p:nvPr/>
          </p:nvGraphicFramePr>
          <p:xfrm>
            <a:off x="107504" y="1092491"/>
            <a:ext cx="6336704" cy="3095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5" name="Acrobat Document" r:id="rId4" imgW="7248477" imgH="3095557" progId="AcroExch.Document.7">
                    <p:embed/>
                  </p:oleObj>
                </mc:Choice>
                <mc:Fallback>
                  <p:oleObj name="Acrobat Document" r:id="rId4" imgW="7248477" imgH="3095557" progId="AcroExch.Document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504" y="1092491"/>
                          <a:ext cx="6336704" cy="3095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2" name="Straight Connector 11"/>
            <p:cNvCxnSpPr/>
            <p:nvPr/>
          </p:nvCxnSpPr>
          <p:spPr>
            <a:xfrm>
              <a:off x="251520" y="1746150"/>
              <a:ext cx="6048672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66634" y="1746150"/>
              <a:ext cx="5961550" cy="1610842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67894" y="1754967"/>
              <a:ext cx="5960290" cy="80993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79512" y="1750145"/>
              <a:ext cx="6120680" cy="81475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187624" y="1268760"/>
              <a:ext cx="5040560" cy="2736304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3493" name="Object 5"/>
          <p:cNvGraphicFramePr>
            <a:graphicFrameLocks noChangeAspect="1"/>
          </p:cNvGraphicFramePr>
          <p:nvPr>
            <p:extLst/>
          </p:nvPr>
        </p:nvGraphicFramePr>
        <p:xfrm>
          <a:off x="1623120" y="4182080"/>
          <a:ext cx="5842993" cy="205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6" name="Acrobat Document" r:id="rId6" imgW="6562610" imgH="2152515" progId="AcroExch.Document.7">
                  <p:embed/>
                </p:oleObj>
              </mc:Choice>
              <mc:Fallback>
                <p:oleObj name="Acrobat Document" r:id="rId6" imgW="6562610" imgH="2152515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3120" y="4182080"/>
                        <a:ext cx="5842993" cy="205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Connector 14"/>
          <p:cNvCxnSpPr/>
          <p:nvPr/>
        </p:nvCxnSpPr>
        <p:spPr>
          <a:xfrm flipV="1">
            <a:off x="2063552" y="4188117"/>
            <a:ext cx="3585197" cy="19771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533106" y="4984776"/>
            <a:ext cx="3450993" cy="107721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We can treat the parametric plane as new input data </a:t>
            </a: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 in the new parametric pane m’, q’ of the line represents the vertex 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703511" y="1619522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22" name="Object 5"/>
          <p:cNvGraphicFramePr>
            <a:graphicFrameLocks noChangeAspect="1"/>
          </p:cNvGraphicFramePr>
          <p:nvPr>
            <p:extLst/>
          </p:nvPr>
        </p:nvGraphicFramePr>
        <p:xfrm>
          <a:off x="7976592" y="1092492"/>
          <a:ext cx="2843807" cy="3861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7" name="Acrobat Document" r:id="rId8" imgW="3990944" imgH="4810057" progId="AcroExch.Document.7">
                  <p:embed/>
                </p:oleObj>
              </mc:Choice>
              <mc:Fallback>
                <p:oleObj name="Acrobat Document" r:id="rId8" imgW="3990944" imgH="48100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6592" y="1092492"/>
                        <a:ext cx="2843807" cy="38610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1790634" y="6061994"/>
            <a:ext cx="5172141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93933" y="5759935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q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757137" y="4182080"/>
            <a:ext cx="1" cy="1879914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24089" y="4254116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59961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for DUNE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4" y="899653"/>
            <a:ext cx="11228386" cy="51407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Dune detector: 10^5 channels sampled at 2 MHz </a:t>
            </a:r>
            <a:r>
              <a:rPr lang="en-US" dirty="0" smtClean="0">
                <a:sym typeface="Wingdings" panose="05000000000000000000" pitchFamily="2" charset="2"/>
              </a:rPr>
              <a:t>at 12 bit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0.3 </a:t>
            </a:r>
            <a:r>
              <a:rPr lang="en-US" dirty="0" err="1" smtClean="0">
                <a:sym typeface="Wingdings" panose="05000000000000000000" pitchFamily="2" charset="2"/>
              </a:rPr>
              <a:t>Tbyte</a:t>
            </a:r>
            <a:r>
              <a:rPr lang="en-US" dirty="0" smtClean="0">
                <a:sym typeface="Wingdings" panose="05000000000000000000" pitchFamily="2" charset="2"/>
              </a:rPr>
              <a:t>/s is the sustained data rate producible by the detector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Most of which is noise…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Neutrino beam from </a:t>
            </a:r>
            <a:r>
              <a:rPr lang="en-US" dirty="0" err="1" smtClean="0">
                <a:sym typeface="Wingdings" panose="05000000000000000000" pitchFamily="2" charset="2"/>
              </a:rPr>
              <a:t>Fermilab</a:t>
            </a:r>
            <a:r>
              <a:rPr lang="en-US" dirty="0" smtClean="0">
                <a:sym typeface="Wingdings" panose="05000000000000000000" pitchFamily="2" charset="2"/>
              </a:rPr>
              <a:t>  small duty cycle ~5*10</a:t>
            </a:r>
            <a:r>
              <a:rPr lang="en-US" baseline="30000" dirty="0" smtClean="0">
                <a:sym typeface="Wingdings" panose="05000000000000000000" pitchFamily="2" charset="2"/>
              </a:rPr>
              <a:t>-4</a:t>
            </a:r>
            <a:r>
              <a:rPr lang="en-US" dirty="0" smtClean="0">
                <a:sym typeface="Wingdings" panose="05000000000000000000" pitchFamily="2" charset="2"/>
              </a:rPr>
              <a:t>  small data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For unpredictable events such as cosmological events or nucleon decays a trigger is needed   Argon scintillation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It is ok but the threshold can not be too low to avoid limiting the sensitivity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Each trigger covers minutes of continuous data (supernova explosion or </a:t>
            </a:r>
            <a:r>
              <a:rPr lang="en-US" dirty="0" err="1" smtClean="0">
                <a:sym typeface="Wingdings" panose="05000000000000000000" pitchFamily="2" charset="2"/>
              </a:rPr>
              <a:t>grav</a:t>
            </a:r>
            <a:r>
              <a:rPr lang="en-US" dirty="0" smtClean="0">
                <a:sym typeface="Wingdings" panose="05000000000000000000" pitchFamily="2" charset="2"/>
              </a:rPr>
              <a:t>. Waves)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Local signal filtering is ineffective since signal and data are locally similar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 topological trigger, recognizing the track in real time would computationally heavy but good to exploit the maximum discovery potential data driven trigger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0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8014" y="27519"/>
            <a:ext cx="11318344" cy="982134"/>
          </a:xfrm>
        </p:spPr>
        <p:txBody>
          <a:bodyPr>
            <a:normAutofit/>
          </a:bodyPr>
          <a:lstStyle/>
          <a:p>
            <a:r>
              <a:rPr lang="en-US" dirty="0" smtClean="0"/>
              <a:t>HEP community awareness at the dawn of ICT era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81807" y="826773"/>
            <a:ext cx="11228386" cy="5507877"/>
          </a:xfrm>
        </p:spPr>
        <p:txBody>
          <a:bodyPr>
            <a:noAutofit/>
          </a:bodyPr>
          <a:lstStyle/>
          <a:p>
            <a:r>
              <a:rPr lang="en-US" dirty="0" smtClean="0"/>
              <a:t>In the ‘80 a big effort started to solve the problem of fast pattern recognition and neural networks</a:t>
            </a:r>
          </a:p>
          <a:p>
            <a:pPr lvl="1"/>
            <a:r>
              <a:rPr lang="en-US" dirty="0" err="1" smtClean="0"/>
              <a:t>Ristori</a:t>
            </a:r>
            <a:r>
              <a:rPr lang="en-US" dirty="0" smtClean="0"/>
              <a:t> et al. Associative Memories (AM chip)</a:t>
            </a:r>
          </a:p>
          <a:p>
            <a:pPr lvl="1"/>
            <a:r>
              <a:rPr lang="en-US" dirty="0" err="1" smtClean="0"/>
              <a:t>Darbo</a:t>
            </a:r>
            <a:r>
              <a:rPr lang="en-US" dirty="0" smtClean="0"/>
              <a:t> et al. Contiguity processor</a:t>
            </a:r>
          </a:p>
          <a:p>
            <a:pPr lvl="1"/>
            <a:r>
              <a:rPr lang="en-US" dirty="0" smtClean="0"/>
              <a:t>AA.VV. Start of studies on neural network algorithms for tracking</a:t>
            </a:r>
          </a:p>
          <a:p>
            <a:pPr lvl="1"/>
            <a:r>
              <a:rPr lang="en-US" dirty="0" smtClean="0"/>
              <a:t>AA.VV. Fuzzy logic</a:t>
            </a:r>
          </a:p>
          <a:p>
            <a:r>
              <a:rPr lang="en-US" dirty="0" smtClean="0"/>
              <a:t>Modern tracking triggers would like to:</a:t>
            </a:r>
          </a:p>
          <a:p>
            <a:pPr lvl="1"/>
            <a:r>
              <a:rPr lang="en-US" dirty="0" smtClean="0"/>
              <a:t>Suppress the noise</a:t>
            </a:r>
            <a:endParaRPr lang="en-US" dirty="0"/>
          </a:p>
          <a:p>
            <a:pPr lvl="1"/>
            <a:r>
              <a:rPr lang="en-US" dirty="0" smtClean="0"/>
              <a:t>Reconstruct the track elements</a:t>
            </a:r>
          </a:p>
          <a:p>
            <a:pPr lvl="1"/>
            <a:r>
              <a:rPr lang="en-US" dirty="0" smtClean="0"/>
              <a:t>Classify meaningful </a:t>
            </a:r>
            <a:r>
              <a:rPr lang="en-US" dirty="0"/>
              <a:t>events through topology</a:t>
            </a:r>
            <a:endParaRPr lang="en-US" dirty="0" smtClean="0"/>
          </a:p>
          <a:p>
            <a:r>
              <a:rPr lang="en-US" dirty="0" smtClean="0"/>
              <a:t>A regression </a:t>
            </a:r>
            <a:r>
              <a:rPr lang="en-US" dirty="0" smtClean="0">
                <a:sym typeface="Wingdings" pitchFamily="2" charset="2"/>
              </a:rPr>
              <a:t>is the best way to evaluate data against a model computation complexity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5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Weighting Resistive Matrix: </a:t>
            </a:r>
            <a:r>
              <a:rPr lang="en-US" dirty="0"/>
              <a:t>let the physics </a:t>
            </a:r>
            <a:r>
              <a:rPr lang="en-US" dirty="0" smtClean="0"/>
              <a:t>compute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0413" y="1042971"/>
            <a:ext cx="7112437" cy="20240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interconnected repetitive resistive network subjected to an electrostatic potential provides the necessary tools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diffusion potential as a notion of distance</a:t>
            </a:r>
          </a:p>
          <a:p>
            <a:pPr lvl="1"/>
            <a:r>
              <a:rPr lang="en-US" dirty="0" smtClean="0"/>
              <a:t>The superposition principle ensures the correlation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34" name="Line 535"/>
          <p:cNvSpPr>
            <a:spLocks noChangeShapeType="1"/>
          </p:cNvSpPr>
          <p:nvPr/>
        </p:nvSpPr>
        <p:spPr bwMode="auto">
          <a:xfrm>
            <a:off x="5180684" y="3758026"/>
            <a:ext cx="3277870" cy="1455385"/>
          </a:xfrm>
          <a:prstGeom prst="line">
            <a:avLst/>
          </a:prstGeom>
          <a:solidFill>
            <a:schemeClr val="accent6">
              <a:lumMod val="50000"/>
            </a:schemeClr>
          </a:solidFill>
          <a:ln w="76200" cmpd="tri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458552" y="3491433"/>
            <a:ext cx="2916726" cy="2916000"/>
            <a:chOff x="8490626" y="3740756"/>
            <a:chExt cx="2520000" cy="2519373"/>
          </a:xfrm>
        </p:grpSpPr>
        <p:sp>
          <p:nvSpPr>
            <p:cNvPr id="10" name="Oval 2"/>
            <p:cNvSpPr>
              <a:spLocks noChangeAspect="1" noChangeArrowheads="1"/>
            </p:cNvSpPr>
            <p:nvPr/>
          </p:nvSpPr>
          <p:spPr bwMode="auto">
            <a:xfrm>
              <a:off x="8490626" y="3740756"/>
              <a:ext cx="2520000" cy="2519373"/>
            </a:xfrm>
            <a:prstGeom prst="ellipse">
              <a:avLst/>
            </a:prstGeom>
            <a:solidFill>
              <a:srgbClr val="002060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000"/>
            </a:p>
          </p:txBody>
        </p:sp>
        <p:sp>
          <p:nvSpPr>
            <p:cNvPr id="433" name="Line 434"/>
            <p:cNvSpPr>
              <a:spLocks noChangeShapeType="1"/>
            </p:cNvSpPr>
            <p:nvPr/>
          </p:nvSpPr>
          <p:spPr bwMode="auto">
            <a:xfrm>
              <a:off x="9562295" y="5345774"/>
              <a:ext cx="27348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34" name="Line 435"/>
            <p:cNvSpPr>
              <a:spLocks noChangeShapeType="1"/>
            </p:cNvSpPr>
            <p:nvPr/>
          </p:nvSpPr>
          <p:spPr bwMode="auto">
            <a:xfrm>
              <a:off x="9835779" y="5345774"/>
              <a:ext cx="0" cy="1152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35" name="Line 436"/>
            <p:cNvSpPr>
              <a:spLocks noChangeShapeType="1"/>
            </p:cNvSpPr>
            <p:nvPr/>
          </p:nvSpPr>
          <p:spPr bwMode="auto">
            <a:xfrm flipH="1">
              <a:off x="9562295" y="5461068"/>
              <a:ext cx="27348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36" name="Line 437"/>
            <p:cNvSpPr>
              <a:spLocks noChangeShapeType="1"/>
            </p:cNvSpPr>
            <p:nvPr/>
          </p:nvSpPr>
          <p:spPr bwMode="auto">
            <a:xfrm flipV="1">
              <a:off x="9562295" y="5345774"/>
              <a:ext cx="0" cy="1152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37" name="Text Box 438"/>
            <p:cNvSpPr txBox="1">
              <a:spLocks noChangeArrowheads="1"/>
            </p:cNvSpPr>
            <p:nvPr/>
          </p:nvSpPr>
          <p:spPr bwMode="auto">
            <a:xfrm flipV="1">
              <a:off x="9615920" y="4316187"/>
              <a:ext cx="164894" cy="11395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/>
              <a:r>
                <a:rPr lang="en-US" altLang="en-US" sz="1100" dirty="0" smtClean="0"/>
                <a:t>R</a:t>
              </a:r>
              <a:endParaRPr lang="en-US" altLang="en-US" sz="1100" dirty="0"/>
            </a:p>
          </p:txBody>
        </p:sp>
        <p:sp>
          <p:nvSpPr>
            <p:cNvPr id="438" name="Line 439"/>
            <p:cNvSpPr>
              <a:spLocks noChangeShapeType="1"/>
            </p:cNvSpPr>
            <p:nvPr/>
          </p:nvSpPr>
          <p:spPr bwMode="auto">
            <a:xfrm>
              <a:off x="9562295" y="4316187"/>
              <a:ext cx="27348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39" name="Line 440"/>
            <p:cNvSpPr>
              <a:spLocks noChangeShapeType="1"/>
            </p:cNvSpPr>
            <p:nvPr/>
          </p:nvSpPr>
          <p:spPr bwMode="auto">
            <a:xfrm>
              <a:off x="9835779" y="4316187"/>
              <a:ext cx="0" cy="11395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40" name="Line 441"/>
            <p:cNvSpPr>
              <a:spLocks noChangeShapeType="1"/>
            </p:cNvSpPr>
            <p:nvPr/>
          </p:nvSpPr>
          <p:spPr bwMode="auto">
            <a:xfrm flipH="1">
              <a:off x="9562295" y="4430140"/>
              <a:ext cx="27348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41" name="Line 442"/>
            <p:cNvSpPr>
              <a:spLocks noChangeShapeType="1"/>
            </p:cNvSpPr>
            <p:nvPr/>
          </p:nvSpPr>
          <p:spPr bwMode="auto">
            <a:xfrm flipV="1">
              <a:off x="9562295" y="4316187"/>
              <a:ext cx="0" cy="11395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43" name="Line 444"/>
            <p:cNvSpPr>
              <a:spLocks noChangeShapeType="1"/>
            </p:cNvSpPr>
            <p:nvPr/>
          </p:nvSpPr>
          <p:spPr bwMode="auto">
            <a:xfrm>
              <a:off x="10219192" y="4715689"/>
              <a:ext cx="0" cy="2292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44" name="Line 445"/>
            <p:cNvSpPr>
              <a:spLocks noChangeShapeType="1"/>
            </p:cNvSpPr>
            <p:nvPr/>
          </p:nvSpPr>
          <p:spPr bwMode="auto">
            <a:xfrm>
              <a:off x="10329122" y="4715689"/>
              <a:ext cx="0" cy="2292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45" name="Line 446"/>
            <p:cNvSpPr>
              <a:spLocks noChangeShapeType="1"/>
            </p:cNvSpPr>
            <p:nvPr/>
          </p:nvSpPr>
          <p:spPr bwMode="auto">
            <a:xfrm>
              <a:off x="10219192" y="4944934"/>
              <a:ext cx="10992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46" name="Line 447"/>
            <p:cNvSpPr>
              <a:spLocks noChangeShapeType="1"/>
            </p:cNvSpPr>
            <p:nvPr/>
          </p:nvSpPr>
          <p:spPr bwMode="auto">
            <a:xfrm>
              <a:off x="10219192" y="4715689"/>
              <a:ext cx="10992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558" name="Group 557"/>
            <p:cNvGrpSpPr/>
            <p:nvPr/>
          </p:nvGrpSpPr>
          <p:grpSpPr>
            <a:xfrm>
              <a:off x="9178883" y="4715689"/>
              <a:ext cx="112609" cy="235777"/>
              <a:chOff x="8507061" y="3980509"/>
              <a:chExt cx="112609" cy="235777"/>
            </a:xfrm>
          </p:grpSpPr>
          <p:sp>
            <p:nvSpPr>
              <p:cNvPr id="447" name="Text Box 448"/>
              <p:cNvSpPr txBox="1">
                <a:spLocks noChangeArrowheads="1"/>
              </p:cNvSpPr>
              <p:nvPr/>
            </p:nvSpPr>
            <p:spPr bwMode="auto">
              <a:xfrm rot="16200000">
                <a:off x="8483885" y="4048078"/>
                <a:ext cx="163554" cy="108016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vert="vert" anchor="ctr"/>
              <a:lstStyle/>
              <a:p>
                <a:pPr algn="ctr"/>
                <a:r>
                  <a:rPr lang="it-IT" altLang="en-US" sz="1050" dirty="0"/>
                  <a:t>R</a:t>
                </a:r>
                <a:endParaRPr lang="it-IT" altLang="en-US" sz="1400" dirty="0"/>
              </a:p>
            </p:txBody>
          </p:sp>
          <p:sp>
            <p:nvSpPr>
              <p:cNvPr id="448" name="Line 449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0" cy="229245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49" name="Line 450"/>
              <p:cNvSpPr>
                <a:spLocks noChangeShapeType="1"/>
              </p:cNvSpPr>
              <p:nvPr/>
            </p:nvSpPr>
            <p:spPr bwMode="auto">
              <a:xfrm>
                <a:off x="8618331" y="3984531"/>
                <a:ext cx="0" cy="229244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50" name="Line 451"/>
              <p:cNvSpPr>
                <a:spLocks noChangeShapeType="1"/>
              </p:cNvSpPr>
              <p:nvPr/>
            </p:nvSpPr>
            <p:spPr bwMode="auto">
              <a:xfrm>
                <a:off x="8507061" y="4216286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51" name="Line 452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452" name="Oval 453"/>
            <p:cNvSpPr>
              <a:spLocks noChangeArrowheads="1"/>
            </p:cNvSpPr>
            <p:nvPr/>
          </p:nvSpPr>
          <p:spPr bwMode="auto">
            <a:xfrm>
              <a:off x="10219192" y="4316187"/>
              <a:ext cx="109929" cy="11395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53" name="Oval 454"/>
            <p:cNvSpPr>
              <a:spLocks noChangeArrowheads="1"/>
            </p:cNvSpPr>
            <p:nvPr/>
          </p:nvSpPr>
          <p:spPr bwMode="auto">
            <a:xfrm>
              <a:off x="9178883" y="4316187"/>
              <a:ext cx="108589" cy="11395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54" name="Line 455"/>
            <p:cNvSpPr>
              <a:spLocks noChangeShapeType="1"/>
            </p:cNvSpPr>
            <p:nvPr/>
          </p:nvSpPr>
          <p:spPr bwMode="auto">
            <a:xfrm>
              <a:off x="10394812" y="4466336"/>
              <a:ext cx="0" cy="5630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55" name="Line 456"/>
            <p:cNvSpPr>
              <a:spLocks noChangeShapeType="1"/>
            </p:cNvSpPr>
            <p:nvPr/>
          </p:nvSpPr>
          <p:spPr bwMode="auto">
            <a:xfrm>
              <a:off x="10339847" y="4522641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56" name="Line 457"/>
            <p:cNvSpPr>
              <a:spLocks noChangeShapeType="1"/>
            </p:cNvSpPr>
            <p:nvPr/>
          </p:nvSpPr>
          <p:spPr bwMode="auto">
            <a:xfrm>
              <a:off x="10339847" y="4580287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57" name="Line 458"/>
            <p:cNvSpPr>
              <a:spLocks noChangeShapeType="1"/>
            </p:cNvSpPr>
            <p:nvPr/>
          </p:nvSpPr>
          <p:spPr bwMode="auto">
            <a:xfrm>
              <a:off x="10394812" y="4580287"/>
              <a:ext cx="0" cy="171598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58" name="Line 459"/>
            <p:cNvSpPr>
              <a:spLocks noChangeShapeType="1"/>
            </p:cNvSpPr>
            <p:nvPr/>
          </p:nvSpPr>
          <p:spPr bwMode="auto">
            <a:xfrm>
              <a:off x="10339847" y="4751886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59" name="Line 460"/>
            <p:cNvSpPr>
              <a:spLocks noChangeShapeType="1"/>
            </p:cNvSpPr>
            <p:nvPr/>
          </p:nvSpPr>
          <p:spPr bwMode="auto">
            <a:xfrm flipH="1">
              <a:off x="10394812" y="4751886"/>
              <a:ext cx="53624" cy="576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60" name="Line 461"/>
            <p:cNvSpPr>
              <a:spLocks noChangeShapeType="1"/>
            </p:cNvSpPr>
            <p:nvPr/>
          </p:nvSpPr>
          <p:spPr bwMode="auto">
            <a:xfrm>
              <a:off x="10339847" y="4751886"/>
              <a:ext cx="54965" cy="576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62" name="Line 463"/>
            <p:cNvSpPr>
              <a:spLocks noChangeShapeType="1"/>
            </p:cNvSpPr>
            <p:nvPr/>
          </p:nvSpPr>
          <p:spPr bwMode="auto">
            <a:xfrm flipV="1">
              <a:off x="9013988" y="4200895"/>
              <a:ext cx="0" cy="68773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63" name="Line 464"/>
            <p:cNvSpPr>
              <a:spLocks noChangeShapeType="1"/>
            </p:cNvSpPr>
            <p:nvPr/>
          </p:nvSpPr>
          <p:spPr bwMode="auto">
            <a:xfrm>
              <a:off x="9013988" y="5002579"/>
              <a:ext cx="0" cy="573781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64" name="Line 465"/>
            <p:cNvSpPr>
              <a:spLocks noChangeShapeType="1"/>
            </p:cNvSpPr>
            <p:nvPr/>
          </p:nvSpPr>
          <p:spPr bwMode="auto">
            <a:xfrm>
              <a:off x="9013988" y="4200895"/>
              <a:ext cx="656896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65" name="Line 466"/>
            <p:cNvSpPr>
              <a:spLocks noChangeShapeType="1"/>
            </p:cNvSpPr>
            <p:nvPr/>
          </p:nvSpPr>
          <p:spPr bwMode="auto">
            <a:xfrm>
              <a:off x="9780815" y="4200895"/>
              <a:ext cx="711861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66" name="Line 467"/>
            <p:cNvSpPr>
              <a:spLocks noChangeShapeType="1"/>
            </p:cNvSpPr>
            <p:nvPr/>
          </p:nvSpPr>
          <p:spPr bwMode="auto">
            <a:xfrm>
              <a:off x="10492676" y="4200895"/>
              <a:ext cx="0" cy="68773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67" name="Line 468"/>
            <p:cNvSpPr>
              <a:spLocks noChangeShapeType="1"/>
            </p:cNvSpPr>
            <p:nvPr/>
          </p:nvSpPr>
          <p:spPr bwMode="auto">
            <a:xfrm>
              <a:off x="10492676" y="5002579"/>
              <a:ext cx="0" cy="573781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78" name="Line 479"/>
            <p:cNvSpPr>
              <a:spLocks noChangeShapeType="1"/>
            </p:cNvSpPr>
            <p:nvPr/>
          </p:nvSpPr>
          <p:spPr bwMode="auto">
            <a:xfrm>
              <a:off x="9013988" y="5575019"/>
              <a:ext cx="1459918" cy="25471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sysDot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79" name="Oval 480"/>
            <p:cNvSpPr>
              <a:spLocks noChangeArrowheads="1"/>
            </p:cNvSpPr>
            <p:nvPr/>
          </p:nvSpPr>
          <p:spPr bwMode="auto">
            <a:xfrm>
              <a:off x="9178883" y="5345774"/>
              <a:ext cx="108589" cy="11529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0" name="Oval 481"/>
            <p:cNvSpPr>
              <a:spLocks noChangeArrowheads="1"/>
            </p:cNvSpPr>
            <p:nvPr/>
          </p:nvSpPr>
          <p:spPr bwMode="auto">
            <a:xfrm>
              <a:off x="10219192" y="5345774"/>
              <a:ext cx="109929" cy="11529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1" name="Line 482"/>
            <p:cNvSpPr>
              <a:spLocks noChangeShapeType="1"/>
            </p:cNvSpPr>
            <p:nvPr/>
          </p:nvSpPr>
          <p:spPr bwMode="auto">
            <a:xfrm flipH="1" flipV="1">
              <a:off x="9232507" y="4200895"/>
              <a:ext cx="5360" cy="51035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2" name="Line 483"/>
            <p:cNvSpPr>
              <a:spLocks noChangeShapeType="1"/>
            </p:cNvSpPr>
            <p:nvPr/>
          </p:nvSpPr>
          <p:spPr bwMode="auto">
            <a:xfrm>
              <a:off x="9232507" y="4951466"/>
              <a:ext cx="0" cy="624893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3" name="Line 484"/>
            <p:cNvSpPr>
              <a:spLocks noChangeShapeType="1"/>
            </p:cNvSpPr>
            <p:nvPr/>
          </p:nvSpPr>
          <p:spPr bwMode="auto">
            <a:xfrm flipH="1">
              <a:off x="9013988" y="5403421"/>
              <a:ext cx="548307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4" name="Line 485"/>
            <p:cNvSpPr>
              <a:spLocks noChangeShapeType="1"/>
            </p:cNvSpPr>
            <p:nvPr/>
          </p:nvSpPr>
          <p:spPr bwMode="auto">
            <a:xfrm flipH="1">
              <a:off x="9013988" y="4372493"/>
              <a:ext cx="548307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5" name="Line 486"/>
            <p:cNvSpPr>
              <a:spLocks noChangeShapeType="1"/>
            </p:cNvSpPr>
            <p:nvPr/>
          </p:nvSpPr>
          <p:spPr bwMode="auto">
            <a:xfrm>
              <a:off x="9835779" y="4372493"/>
              <a:ext cx="656896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6" name="Line 487"/>
            <p:cNvSpPr>
              <a:spLocks noChangeShapeType="1"/>
            </p:cNvSpPr>
            <p:nvPr/>
          </p:nvSpPr>
          <p:spPr bwMode="auto">
            <a:xfrm flipV="1">
              <a:off x="10274158" y="4200895"/>
              <a:ext cx="0" cy="51613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7" name="Line 488"/>
            <p:cNvSpPr>
              <a:spLocks noChangeShapeType="1"/>
            </p:cNvSpPr>
            <p:nvPr/>
          </p:nvSpPr>
          <p:spPr bwMode="auto">
            <a:xfrm>
              <a:off x="10274158" y="4944934"/>
              <a:ext cx="0" cy="63142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88" name="Line 489"/>
            <p:cNvSpPr>
              <a:spLocks noChangeShapeType="1"/>
            </p:cNvSpPr>
            <p:nvPr/>
          </p:nvSpPr>
          <p:spPr bwMode="auto">
            <a:xfrm>
              <a:off x="9835779" y="5403421"/>
              <a:ext cx="656896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0" name="Line 491"/>
            <p:cNvSpPr>
              <a:spLocks noChangeShapeType="1"/>
            </p:cNvSpPr>
            <p:nvPr/>
          </p:nvSpPr>
          <p:spPr bwMode="auto">
            <a:xfrm>
              <a:off x="9562295" y="4544090"/>
              <a:ext cx="27348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1" name="Line 492"/>
            <p:cNvSpPr>
              <a:spLocks noChangeShapeType="1"/>
            </p:cNvSpPr>
            <p:nvPr/>
          </p:nvSpPr>
          <p:spPr bwMode="auto">
            <a:xfrm>
              <a:off x="9835779" y="4544090"/>
              <a:ext cx="0" cy="1152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2" name="Line 493"/>
            <p:cNvSpPr>
              <a:spLocks noChangeShapeType="1"/>
            </p:cNvSpPr>
            <p:nvPr/>
          </p:nvSpPr>
          <p:spPr bwMode="auto">
            <a:xfrm flipH="1">
              <a:off x="9562295" y="4659383"/>
              <a:ext cx="27348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3" name="Line 494"/>
            <p:cNvSpPr>
              <a:spLocks noChangeShapeType="1"/>
            </p:cNvSpPr>
            <p:nvPr/>
          </p:nvSpPr>
          <p:spPr bwMode="auto">
            <a:xfrm flipV="1">
              <a:off x="9562295" y="4544090"/>
              <a:ext cx="0" cy="1152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5" name="Line 496"/>
            <p:cNvSpPr>
              <a:spLocks noChangeShapeType="1"/>
            </p:cNvSpPr>
            <p:nvPr/>
          </p:nvSpPr>
          <p:spPr bwMode="auto">
            <a:xfrm>
              <a:off x="9562295" y="5116531"/>
              <a:ext cx="27348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6" name="Line 497"/>
            <p:cNvSpPr>
              <a:spLocks noChangeShapeType="1"/>
            </p:cNvSpPr>
            <p:nvPr/>
          </p:nvSpPr>
          <p:spPr bwMode="auto">
            <a:xfrm>
              <a:off x="9835779" y="5116531"/>
              <a:ext cx="0" cy="1152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7" name="Line 498"/>
            <p:cNvSpPr>
              <a:spLocks noChangeShapeType="1"/>
            </p:cNvSpPr>
            <p:nvPr/>
          </p:nvSpPr>
          <p:spPr bwMode="auto">
            <a:xfrm flipH="1">
              <a:off x="9562295" y="5231824"/>
              <a:ext cx="27348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8" name="Line 499"/>
            <p:cNvSpPr>
              <a:spLocks noChangeShapeType="1"/>
            </p:cNvSpPr>
            <p:nvPr/>
          </p:nvSpPr>
          <p:spPr bwMode="auto">
            <a:xfrm flipV="1">
              <a:off x="9562295" y="5116531"/>
              <a:ext cx="0" cy="1152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99" name="Line 500"/>
            <p:cNvSpPr>
              <a:spLocks noChangeShapeType="1"/>
            </p:cNvSpPr>
            <p:nvPr/>
          </p:nvSpPr>
          <p:spPr bwMode="auto">
            <a:xfrm flipH="1">
              <a:off x="9397402" y="5174177"/>
              <a:ext cx="16489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0" name="Line 501"/>
            <p:cNvSpPr>
              <a:spLocks noChangeShapeType="1"/>
            </p:cNvSpPr>
            <p:nvPr/>
          </p:nvSpPr>
          <p:spPr bwMode="auto">
            <a:xfrm>
              <a:off x="9835779" y="5174177"/>
              <a:ext cx="21851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1" name="Line 502"/>
            <p:cNvSpPr>
              <a:spLocks noChangeShapeType="1"/>
            </p:cNvSpPr>
            <p:nvPr/>
          </p:nvSpPr>
          <p:spPr bwMode="auto">
            <a:xfrm flipV="1">
              <a:off x="10054298" y="4544090"/>
              <a:ext cx="0" cy="631427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2" name="Line 503"/>
            <p:cNvSpPr>
              <a:spLocks noChangeShapeType="1"/>
            </p:cNvSpPr>
            <p:nvPr/>
          </p:nvSpPr>
          <p:spPr bwMode="auto">
            <a:xfrm flipH="1">
              <a:off x="9397402" y="4601737"/>
              <a:ext cx="16489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3" name="Line 504"/>
            <p:cNvSpPr>
              <a:spLocks noChangeShapeType="1"/>
            </p:cNvSpPr>
            <p:nvPr/>
          </p:nvSpPr>
          <p:spPr bwMode="auto">
            <a:xfrm>
              <a:off x="9835779" y="4601737"/>
              <a:ext cx="27348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4" name="Line 505"/>
            <p:cNvSpPr>
              <a:spLocks noChangeShapeType="1"/>
            </p:cNvSpPr>
            <p:nvPr/>
          </p:nvSpPr>
          <p:spPr bwMode="auto">
            <a:xfrm>
              <a:off x="10109262" y="4601737"/>
              <a:ext cx="0" cy="68773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5" name="Line 506"/>
            <p:cNvSpPr>
              <a:spLocks noChangeShapeType="1"/>
            </p:cNvSpPr>
            <p:nvPr/>
          </p:nvSpPr>
          <p:spPr bwMode="auto">
            <a:xfrm>
              <a:off x="10109262" y="5289469"/>
              <a:ext cx="164894" cy="11395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6" name="Line 507"/>
            <p:cNvSpPr>
              <a:spLocks noChangeShapeType="1"/>
            </p:cNvSpPr>
            <p:nvPr/>
          </p:nvSpPr>
          <p:spPr bwMode="auto">
            <a:xfrm flipH="1" flipV="1">
              <a:off x="9232507" y="4372493"/>
              <a:ext cx="164894" cy="2292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7" name="Line 508"/>
            <p:cNvSpPr>
              <a:spLocks noChangeShapeType="1"/>
            </p:cNvSpPr>
            <p:nvPr/>
          </p:nvSpPr>
          <p:spPr bwMode="auto">
            <a:xfrm flipH="1">
              <a:off x="9232507" y="5174177"/>
              <a:ext cx="164894" cy="2292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8" name="Line 509"/>
            <p:cNvSpPr>
              <a:spLocks noChangeShapeType="1"/>
            </p:cNvSpPr>
            <p:nvPr/>
          </p:nvSpPr>
          <p:spPr bwMode="auto">
            <a:xfrm flipV="1">
              <a:off x="10054298" y="4372493"/>
              <a:ext cx="219860" cy="171598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9" name="Line 510"/>
            <p:cNvSpPr>
              <a:spLocks noChangeShapeType="1"/>
            </p:cNvSpPr>
            <p:nvPr/>
          </p:nvSpPr>
          <p:spPr bwMode="auto">
            <a:xfrm>
              <a:off x="10283542" y="4349702"/>
              <a:ext cx="111270" cy="1152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0" name="Line 511"/>
            <p:cNvSpPr>
              <a:spLocks noChangeShapeType="1"/>
            </p:cNvSpPr>
            <p:nvPr/>
          </p:nvSpPr>
          <p:spPr bwMode="auto">
            <a:xfrm>
              <a:off x="9072975" y="4466336"/>
              <a:ext cx="0" cy="5630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1" name="Line 512"/>
            <p:cNvSpPr>
              <a:spLocks noChangeShapeType="1"/>
            </p:cNvSpPr>
            <p:nvPr/>
          </p:nvSpPr>
          <p:spPr bwMode="auto">
            <a:xfrm>
              <a:off x="9018010" y="4522641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2" name="Line 513"/>
            <p:cNvSpPr>
              <a:spLocks noChangeShapeType="1"/>
            </p:cNvSpPr>
            <p:nvPr/>
          </p:nvSpPr>
          <p:spPr bwMode="auto">
            <a:xfrm>
              <a:off x="9018010" y="4580287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3" name="Line 514"/>
            <p:cNvSpPr>
              <a:spLocks noChangeShapeType="1"/>
            </p:cNvSpPr>
            <p:nvPr/>
          </p:nvSpPr>
          <p:spPr bwMode="auto">
            <a:xfrm>
              <a:off x="9072975" y="4580287"/>
              <a:ext cx="0" cy="171598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4" name="Line 515"/>
            <p:cNvSpPr>
              <a:spLocks noChangeShapeType="1"/>
            </p:cNvSpPr>
            <p:nvPr/>
          </p:nvSpPr>
          <p:spPr bwMode="auto">
            <a:xfrm>
              <a:off x="9018010" y="4751886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5" name="Line 516"/>
            <p:cNvSpPr>
              <a:spLocks noChangeShapeType="1"/>
            </p:cNvSpPr>
            <p:nvPr/>
          </p:nvSpPr>
          <p:spPr bwMode="auto">
            <a:xfrm flipH="1">
              <a:off x="9072975" y="4751886"/>
              <a:ext cx="53624" cy="576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6" name="Line 517"/>
            <p:cNvSpPr>
              <a:spLocks noChangeShapeType="1"/>
            </p:cNvSpPr>
            <p:nvPr/>
          </p:nvSpPr>
          <p:spPr bwMode="auto">
            <a:xfrm>
              <a:off x="9018010" y="4751886"/>
              <a:ext cx="54965" cy="576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7" name="Line 518"/>
            <p:cNvSpPr>
              <a:spLocks noChangeShapeType="1"/>
            </p:cNvSpPr>
            <p:nvPr/>
          </p:nvSpPr>
          <p:spPr bwMode="auto">
            <a:xfrm>
              <a:off x="10394812" y="5502626"/>
              <a:ext cx="0" cy="576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8" name="Line 519"/>
            <p:cNvSpPr>
              <a:spLocks noChangeShapeType="1"/>
            </p:cNvSpPr>
            <p:nvPr/>
          </p:nvSpPr>
          <p:spPr bwMode="auto">
            <a:xfrm>
              <a:off x="10339847" y="5560272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19" name="Line 520"/>
            <p:cNvSpPr>
              <a:spLocks noChangeShapeType="1"/>
            </p:cNvSpPr>
            <p:nvPr/>
          </p:nvSpPr>
          <p:spPr bwMode="auto">
            <a:xfrm>
              <a:off x="10339847" y="5616578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0" name="Line 521"/>
            <p:cNvSpPr>
              <a:spLocks noChangeShapeType="1"/>
            </p:cNvSpPr>
            <p:nvPr/>
          </p:nvSpPr>
          <p:spPr bwMode="auto">
            <a:xfrm>
              <a:off x="10394812" y="5616578"/>
              <a:ext cx="0" cy="172938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1" name="Line 522"/>
            <p:cNvSpPr>
              <a:spLocks noChangeShapeType="1"/>
            </p:cNvSpPr>
            <p:nvPr/>
          </p:nvSpPr>
          <p:spPr bwMode="auto">
            <a:xfrm>
              <a:off x="10339847" y="5789517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2" name="Line 523"/>
            <p:cNvSpPr>
              <a:spLocks noChangeShapeType="1"/>
            </p:cNvSpPr>
            <p:nvPr/>
          </p:nvSpPr>
          <p:spPr bwMode="auto">
            <a:xfrm flipH="1">
              <a:off x="10394812" y="5789517"/>
              <a:ext cx="53624" cy="5630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3" name="Line 524"/>
            <p:cNvSpPr>
              <a:spLocks noChangeShapeType="1"/>
            </p:cNvSpPr>
            <p:nvPr/>
          </p:nvSpPr>
          <p:spPr bwMode="auto">
            <a:xfrm>
              <a:off x="10339847" y="5789517"/>
              <a:ext cx="54965" cy="5630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4" name="Line 525"/>
            <p:cNvSpPr>
              <a:spLocks noChangeShapeType="1"/>
            </p:cNvSpPr>
            <p:nvPr/>
          </p:nvSpPr>
          <p:spPr bwMode="auto">
            <a:xfrm>
              <a:off x="9126600" y="5502626"/>
              <a:ext cx="0" cy="5630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7" name="Line 528"/>
            <p:cNvSpPr>
              <a:spLocks noChangeShapeType="1"/>
            </p:cNvSpPr>
            <p:nvPr/>
          </p:nvSpPr>
          <p:spPr bwMode="auto">
            <a:xfrm>
              <a:off x="9126600" y="5616578"/>
              <a:ext cx="0" cy="171598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8" name="Line 529"/>
            <p:cNvSpPr>
              <a:spLocks noChangeShapeType="1"/>
            </p:cNvSpPr>
            <p:nvPr/>
          </p:nvSpPr>
          <p:spPr bwMode="auto">
            <a:xfrm>
              <a:off x="9072975" y="5788175"/>
              <a:ext cx="10858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29" name="Line 530"/>
            <p:cNvSpPr>
              <a:spLocks noChangeShapeType="1"/>
            </p:cNvSpPr>
            <p:nvPr/>
          </p:nvSpPr>
          <p:spPr bwMode="auto">
            <a:xfrm flipH="1">
              <a:off x="9126600" y="5788175"/>
              <a:ext cx="54964" cy="57647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30" name="Line 531"/>
            <p:cNvSpPr>
              <a:spLocks noChangeShapeType="1"/>
            </p:cNvSpPr>
            <p:nvPr/>
          </p:nvSpPr>
          <p:spPr bwMode="auto">
            <a:xfrm>
              <a:off x="9072975" y="5788175"/>
              <a:ext cx="53624" cy="57647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31" name="Line 532"/>
            <p:cNvSpPr>
              <a:spLocks noChangeShapeType="1"/>
            </p:cNvSpPr>
            <p:nvPr/>
          </p:nvSpPr>
          <p:spPr bwMode="auto">
            <a:xfrm flipV="1">
              <a:off x="9072975" y="4410029"/>
              <a:ext cx="109929" cy="57647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32" name="Line 533"/>
            <p:cNvSpPr>
              <a:spLocks noChangeShapeType="1"/>
            </p:cNvSpPr>
            <p:nvPr/>
          </p:nvSpPr>
          <p:spPr bwMode="auto">
            <a:xfrm flipV="1">
              <a:off x="9127940" y="5390016"/>
              <a:ext cx="109929" cy="1152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33" name="Line 534"/>
            <p:cNvSpPr>
              <a:spLocks noChangeShapeType="1"/>
            </p:cNvSpPr>
            <p:nvPr/>
          </p:nvSpPr>
          <p:spPr bwMode="auto">
            <a:xfrm flipH="1" flipV="1">
              <a:off x="10283542" y="5390016"/>
              <a:ext cx="111270" cy="1152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54" name="Text Box 448"/>
            <p:cNvSpPr txBox="1">
              <a:spLocks noChangeArrowheads="1"/>
            </p:cNvSpPr>
            <p:nvPr/>
          </p:nvSpPr>
          <p:spPr bwMode="auto">
            <a:xfrm rot="16200000">
              <a:off x="10191995" y="4778313"/>
              <a:ext cx="163554" cy="10801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/>
              <a:r>
                <a:rPr lang="it-IT" altLang="en-US" sz="1050" dirty="0"/>
                <a:t>R</a:t>
              </a:r>
              <a:endParaRPr lang="it-IT" altLang="en-US" sz="1400" dirty="0"/>
            </a:p>
          </p:txBody>
        </p:sp>
        <p:sp>
          <p:nvSpPr>
            <p:cNvPr id="555" name="Text Box 438"/>
            <p:cNvSpPr txBox="1">
              <a:spLocks noChangeArrowheads="1"/>
            </p:cNvSpPr>
            <p:nvPr/>
          </p:nvSpPr>
          <p:spPr bwMode="auto">
            <a:xfrm flipV="1">
              <a:off x="9626645" y="4544088"/>
              <a:ext cx="164894" cy="11395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/>
              <a:r>
                <a:rPr lang="en-US" altLang="en-US" sz="1100" dirty="0" smtClean="0"/>
                <a:t>R</a:t>
              </a:r>
              <a:endParaRPr lang="en-US" altLang="en-US" sz="1100" dirty="0"/>
            </a:p>
          </p:txBody>
        </p:sp>
        <p:sp>
          <p:nvSpPr>
            <p:cNvPr id="556" name="Text Box 438"/>
            <p:cNvSpPr txBox="1">
              <a:spLocks noChangeArrowheads="1"/>
            </p:cNvSpPr>
            <p:nvPr/>
          </p:nvSpPr>
          <p:spPr bwMode="auto">
            <a:xfrm flipV="1">
              <a:off x="9614820" y="5119027"/>
              <a:ext cx="164894" cy="11395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/>
              <a:r>
                <a:rPr lang="en-US" altLang="en-US" sz="1100" dirty="0" smtClean="0"/>
                <a:t>R</a:t>
              </a:r>
              <a:endParaRPr lang="en-US" altLang="en-US" sz="1100" dirty="0"/>
            </a:p>
          </p:txBody>
        </p:sp>
        <p:sp>
          <p:nvSpPr>
            <p:cNvPr id="557" name="Text Box 438"/>
            <p:cNvSpPr txBox="1">
              <a:spLocks noChangeArrowheads="1"/>
            </p:cNvSpPr>
            <p:nvPr/>
          </p:nvSpPr>
          <p:spPr bwMode="auto">
            <a:xfrm flipV="1">
              <a:off x="9622261" y="5346444"/>
              <a:ext cx="164894" cy="11395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/>
              <a:r>
                <a:rPr lang="en-US" altLang="en-US" sz="1100" dirty="0" smtClean="0"/>
                <a:t>R</a:t>
              </a:r>
              <a:endParaRPr lang="en-US" altLang="en-US" sz="1100" dirty="0"/>
            </a:p>
          </p:txBody>
        </p:sp>
        <p:grpSp>
          <p:nvGrpSpPr>
            <p:cNvPr id="559" name="Group 558"/>
            <p:cNvGrpSpPr/>
            <p:nvPr/>
          </p:nvGrpSpPr>
          <p:grpSpPr>
            <a:xfrm>
              <a:off x="9072980" y="5489824"/>
              <a:ext cx="112609" cy="235777"/>
              <a:chOff x="8507061" y="3980509"/>
              <a:chExt cx="112609" cy="235777"/>
            </a:xfrm>
          </p:grpSpPr>
          <p:sp>
            <p:nvSpPr>
              <p:cNvPr id="560" name="Text Box 448"/>
              <p:cNvSpPr txBox="1">
                <a:spLocks noChangeArrowheads="1"/>
              </p:cNvSpPr>
              <p:nvPr/>
            </p:nvSpPr>
            <p:spPr bwMode="auto">
              <a:xfrm rot="16200000">
                <a:off x="8483885" y="4048078"/>
                <a:ext cx="163554" cy="108016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vert="vert" anchor="ctr"/>
              <a:lstStyle/>
              <a:p>
                <a:pPr algn="ctr"/>
                <a:r>
                  <a:rPr lang="it-IT" altLang="en-US" sz="1050" dirty="0" smtClean="0"/>
                  <a:t>r</a:t>
                </a:r>
                <a:endParaRPr lang="it-IT" altLang="en-US" sz="1400" dirty="0"/>
              </a:p>
            </p:txBody>
          </p:sp>
          <p:sp>
            <p:nvSpPr>
              <p:cNvPr id="561" name="Line 449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0" cy="229245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62" name="Line 450"/>
              <p:cNvSpPr>
                <a:spLocks noChangeShapeType="1"/>
              </p:cNvSpPr>
              <p:nvPr/>
            </p:nvSpPr>
            <p:spPr bwMode="auto">
              <a:xfrm>
                <a:off x="8618331" y="3984531"/>
                <a:ext cx="0" cy="229244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63" name="Line 451"/>
              <p:cNvSpPr>
                <a:spLocks noChangeShapeType="1"/>
              </p:cNvSpPr>
              <p:nvPr/>
            </p:nvSpPr>
            <p:spPr bwMode="auto">
              <a:xfrm>
                <a:off x="8507061" y="4216286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64" name="Line 452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565" name="Group 564"/>
            <p:cNvGrpSpPr/>
            <p:nvPr/>
          </p:nvGrpSpPr>
          <p:grpSpPr>
            <a:xfrm>
              <a:off x="10342331" y="5513052"/>
              <a:ext cx="112609" cy="235777"/>
              <a:chOff x="8507061" y="3980509"/>
              <a:chExt cx="112609" cy="235777"/>
            </a:xfrm>
          </p:grpSpPr>
          <p:sp>
            <p:nvSpPr>
              <p:cNvPr id="566" name="Text Box 448"/>
              <p:cNvSpPr txBox="1">
                <a:spLocks noChangeArrowheads="1"/>
              </p:cNvSpPr>
              <p:nvPr/>
            </p:nvSpPr>
            <p:spPr bwMode="auto">
              <a:xfrm rot="16200000">
                <a:off x="8483885" y="4048078"/>
                <a:ext cx="163554" cy="108016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vert="vert" anchor="ctr"/>
              <a:lstStyle/>
              <a:p>
                <a:pPr algn="ctr"/>
                <a:r>
                  <a:rPr lang="it-IT" altLang="en-US" sz="1050" dirty="0" smtClean="0"/>
                  <a:t>r</a:t>
                </a:r>
                <a:endParaRPr lang="it-IT" altLang="en-US" sz="1400" dirty="0"/>
              </a:p>
            </p:txBody>
          </p:sp>
          <p:sp>
            <p:nvSpPr>
              <p:cNvPr id="567" name="Line 449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0" cy="229245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68" name="Line 450"/>
              <p:cNvSpPr>
                <a:spLocks noChangeShapeType="1"/>
              </p:cNvSpPr>
              <p:nvPr/>
            </p:nvSpPr>
            <p:spPr bwMode="auto">
              <a:xfrm>
                <a:off x="8618331" y="3984531"/>
                <a:ext cx="0" cy="229244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69" name="Line 451"/>
              <p:cNvSpPr>
                <a:spLocks noChangeShapeType="1"/>
              </p:cNvSpPr>
              <p:nvPr/>
            </p:nvSpPr>
            <p:spPr bwMode="auto">
              <a:xfrm>
                <a:off x="8507061" y="4216286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70" name="Line 452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571" name="Group 570"/>
            <p:cNvGrpSpPr/>
            <p:nvPr/>
          </p:nvGrpSpPr>
          <p:grpSpPr>
            <a:xfrm>
              <a:off x="9023370" y="4462266"/>
              <a:ext cx="112609" cy="235777"/>
              <a:chOff x="8507061" y="3980509"/>
              <a:chExt cx="112609" cy="235777"/>
            </a:xfrm>
          </p:grpSpPr>
          <p:sp>
            <p:nvSpPr>
              <p:cNvPr id="572" name="Text Box 448"/>
              <p:cNvSpPr txBox="1">
                <a:spLocks noChangeArrowheads="1"/>
              </p:cNvSpPr>
              <p:nvPr/>
            </p:nvSpPr>
            <p:spPr bwMode="auto">
              <a:xfrm rot="16200000">
                <a:off x="8483885" y="4048078"/>
                <a:ext cx="163554" cy="108016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vert="vert" anchor="ctr"/>
              <a:lstStyle/>
              <a:p>
                <a:pPr algn="ctr"/>
                <a:r>
                  <a:rPr lang="it-IT" altLang="en-US" sz="1050" dirty="0" smtClean="0"/>
                  <a:t>r</a:t>
                </a:r>
                <a:endParaRPr lang="it-IT" altLang="en-US" sz="1400" dirty="0"/>
              </a:p>
            </p:txBody>
          </p:sp>
          <p:sp>
            <p:nvSpPr>
              <p:cNvPr id="573" name="Line 449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0" cy="229245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74" name="Line 450"/>
              <p:cNvSpPr>
                <a:spLocks noChangeShapeType="1"/>
              </p:cNvSpPr>
              <p:nvPr/>
            </p:nvSpPr>
            <p:spPr bwMode="auto">
              <a:xfrm>
                <a:off x="8618331" y="3984531"/>
                <a:ext cx="0" cy="229244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75" name="Line 451"/>
              <p:cNvSpPr>
                <a:spLocks noChangeShapeType="1"/>
              </p:cNvSpPr>
              <p:nvPr/>
            </p:nvSpPr>
            <p:spPr bwMode="auto">
              <a:xfrm>
                <a:off x="8507061" y="4216286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76" name="Line 452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</p:grpSp>
        <p:grpSp>
          <p:nvGrpSpPr>
            <p:cNvPr id="577" name="Group 576"/>
            <p:cNvGrpSpPr/>
            <p:nvPr/>
          </p:nvGrpSpPr>
          <p:grpSpPr>
            <a:xfrm>
              <a:off x="10338505" y="4468565"/>
              <a:ext cx="112609" cy="235777"/>
              <a:chOff x="8507061" y="3980509"/>
              <a:chExt cx="112609" cy="235777"/>
            </a:xfrm>
          </p:grpSpPr>
          <p:sp>
            <p:nvSpPr>
              <p:cNvPr id="578" name="Text Box 448"/>
              <p:cNvSpPr txBox="1">
                <a:spLocks noChangeArrowheads="1"/>
              </p:cNvSpPr>
              <p:nvPr/>
            </p:nvSpPr>
            <p:spPr bwMode="auto">
              <a:xfrm rot="16200000">
                <a:off x="8483885" y="4048078"/>
                <a:ext cx="163554" cy="108016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vert="vert" anchor="ctr"/>
              <a:lstStyle/>
              <a:p>
                <a:pPr algn="ctr"/>
                <a:r>
                  <a:rPr lang="it-IT" altLang="en-US" sz="1050" dirty="0" smtClean="0"/>
                  <a:t>r</a:t>
                </a:r>
                <a:endParaRPr lang="it-IT" altLang="en-US" sz="1400" dirty="0"/>
              </a:p>
            </p:txBody>
          </p:sp>
          <p:sp>
            <p:nvSpPr>
              <p:cNvPr id="579" name="Line 449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0" cy="229245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80" name="Line 450"/>
              <p:cNvSpPr>
                <a:spLocks noChangeShapeType="1"/>
              </p:cNvSpPr>
              <p:nvPr/>
            </p:nvSpPr>
            <p:spPr bwMode="auto">
              <a:xfrm>
                <a:off x="8618331" y="3984531"/>
                <a:ext cx="0" cy="229244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81" name="Line 451"/>
              <p:cNvSpPr>
                <a:spLocks noChangeShapeType="1"/>
              </p:cNvSpPr>
              <p:nvPr/>
            </p:nvSpPr>
            <p:spPr bwMode="auto">
              <a:xfrm>
                <a:off x="8507061" y="4216286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82" name="Line 452"/>
              <p:cNvSpPr>
                <a:spLocks noChangeShapeType="1"/>
              </p:cNvSpPr>
              <p:nvPr/>
            </p:nvSpPr>
            <p:spPr bwMode="auto">
              <a:xfrm>
                <a:off x="8507061" y="3980509"/>
                <a:ext cx="108589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2000"/>
              </a:p>
            </p:txBody>
          </p:sp>
        </p:grpSp>
      </p:grpSp>
      <p:pic>
        <p:nvPicPr>
          <p:cNvPr id="583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1999" y="1365975"/>
            <a:ext cx="3880781" cy="2032790"/>
          </a:xfrm>
          <a:prstGeom prst="rect">
            <a:avLst/>
          </a:prstGeom>
        </p:spPr>
      </p:pic>
      <p:grpSp>
        <p:nvGrpSpPr>
          <p:cNvPr id="423" name="Group 422"/>
          <p:cNvGrpSpPr/>
          <p:nvPr/>
        </p:nvGrpSpPr>
        <p:grpSpPr>
          <a:xfrm>
            <a:off x="1280531" y="2984699"/>
            <a:ext cx="4134412" cy="3349951"/>
            <a:chOff x="2765425" y="2787939"/>
            <a:chExt cx="4134412" cy="3349951"/>
          </a:xfrm>
        </p:grpSpPr>
        <p:sp>
          <p:nvSpPr>
            <p:cNvPr id="8" name="Rectangle 545"/>
            <p:cNvSpPr>
              <a:spLocks noChangeArrowheads="1"/>
            </p:cNvSpPr>
            <p:nvPr/>
          </p:nvSpPr>
          <p:spPr bwMode="auto">
            <a:xfrm>
              <a:off x="6633566" y="2902052"/>
              <a:ext cx="178847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9" name="Text Box 432"/>
            <p:cNvSpPr txBox="1">
              <a:spLocks noChangeArrowheads="1"/>
            </p:cNvSpPr>
            <p:nvPr/>
          </p:nvSpPr>
          <p:spPr bwMode="auto">
            <a:xfrm>
              <a:off x="3044014" y="4053095"/>
              <a:ext cx="342790" cy="22356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it-IT" altLang="en-US" sz="1000" b="0"/>
                <a:t>V1</a:t>
              </a: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4226009" y="2903198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>
              <a:off x="4311994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>
              <a:off x="4140026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4397978" y="297771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4311994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4569946" y="2903198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4654784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H="1">
              <a:off x="4483962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4740768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4654784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4912737" y="2903198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4998720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 flipH="1">
              <a:off x="4826752" y="297771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>
              <a:off x="5084705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" name="Line 20"/>
            <p:cNvSpPr>
              <a:spLocks noChangeShapeType="1"/>
            </p:cNvSpPr>
            <p:nvPr/>
          </p:nvSpPr>
          <p:spPr bwMode="auto">
            <a:xfrm>
              <a:off x="4998720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5255526" y="2903198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" name="Line 22"/>
            <p:cNvSpPr>
              <a:spLocks noChangeShapeType="1"/>
            </p:cNvSpPr>
            <p:nvPr/>
          </p:nvSpPr>
          <p:spPr bwMode="auto">
            <a:xfrm>
              <a:off x="5341511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" name="Line 23"/>
            <p:cNvSpPr>
              <a:spLocks noChangeShapeType="1"/>
            </p:cNvSpPr>
            <p:nvPr/>
          </p:nvSpPr>
          <p:spPr bwMode="auto">
            <a:xfrm flipH="1">
              <a:off x="5170689" y="2977718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" name="Line 24"/>
            <p:cNvSpPr>
              <a:spLocks noChangeShapeType="1"/>
            </p:cNvSpPr>
            <p:nvPr/>
          </p:nvSpPr>
          <p:spPr bwMode="auto">
            <a:xfrm>
              <a:off x="5427495" y="297771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>
              <a:off x="5341511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5599463" y="2903198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>
              <a:off x="5685448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" name="Line 28"/>
            <p:cNvSpPr>
              <a:spLocks noChangeShapeType="1"/>
            </p:cNvSpPr>
            <p:nvPr/>
          </p:nvSpPr>
          <p:spPr bwMode="auto">
            <a:xfrm flipH="1">
              <a:off x="5513479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>
              <a:off x="5770285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" name="Line 30"/>
            <p:cNvSpPr>
              <a:spLocks noChangeShapeType="1"/>
            </p:cNvSpPr>
            <p:nvPr/>
          </p:nvSpPr>
          <p:spPr bwMode="auto">
            <a:xfrm>
              <a:off x="5685448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5942254" y="2903198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" name="Line 32"/>
            <p:cNvSpPr>
              <a:spLocks noChangeShapeType="1"/>
            </p:cNvSpPr>
            <p:nvPr/>
          </p:nvSpPr>
          <p:spPr bwMode="auto">
            <a:xfrm>
              <a:off x="6028238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" name="Line 33"/>
            <p:cNvSpPr>
              <a:spLocks noChangeShapeType="1"/>
            </p:cNvSpPr>
            <p:nvPr/>
          </p:nvSpPr>
          <p:spPr bwMode="auto">
            <a:xfrm flipH="1">
              <a:off x="5856269" y="297771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" name="Line 34"/>
            <p:cNvSpPr>
              <a:spLocks noChangeShapeType="1"/>
            </p:cNvSpPr>
            <p:nvPr/>
          </p:nvSpPr>
          <p:spPr bwMode="auto">
            <a:xfrm>
              <a:off x="6114222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" name="Line 35"/>
            <p:cNvSpPr>
              <a:spLocks noChangeShapeType="1"/>
            </p:cNvSpPr>
            <p:nvPr/>
          </p:nvSpPr>
          <p:spPr bwMode="auto">
            <a:xfrm>
              <a:off x="6028238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6285044" y="2903198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" name="Line 37"/>
            <p:cNvSpPr>
              <a:spLocks noChangeShapeType="1"/>
            </p:cNvSpPr>
            <p:nvPr/>
          </p:nvSpPr>
          <p:spPr bwMode="auto">
            <a:xfrm>
              <a:off x="6371028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3" name="Line 38"/>
            <p:cNvSpPr>
              <a:spLocks noChangeShapeType="1"/>
            </p:cNvSpPr>
            <p:nvPr/>
          </p:nvSpPr>
          <p:spPr bwMode="auto">
            <a:xfrm flipH="1">
              <a:off x="6200206" y="2977718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4" name="Line 39"/>
            <p:cNvSpPr>
              <a:spLocks noChangeShapeType="1"/>
            </p:cNvSpPr>
            <p:nvPr/>
          </p:nvSpPr>
          <p:spPr bwMode="auto">
            <a:xfrm>
              <a:off x="6457012" y="297771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5" name="Line 40"/>
            <p:cNvSpPr>
              <a:spLocks noChangeShapeType="1"/>
            </p:cNvSpPr>
            <p:nvPr/>
          </p:nvSpPr>
          <p:spPr bwMode="auto">
            <a:xfrm>
              <a:off x="6371028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6628980" y="2907784"/>
              <a:ext cx="244195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it-IT" altLang="en-US" sz="500" b="0"/>
                <a:t>10</a:t>
              </a:r>
            </a:p>
          </p:txBody>
        </p:sp>
        <p:sp>
          <p:nvSpPr>
            <p:cNvPr id="47" name="Line 42"/>
            <p:cNvSpPr>
              <a:spLocks noChangeShapeType="1"/>
            </p:cNvSpPr>
            <p:nvPr/>
          </p:nvSpPr>
          <p:spPr bwMode="auto">
            <a:xfrm>
              <a:off x="6714965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8" name="Line 43"/>
            <p:cNvSpPr>
              <a:spLocks noChangeShapeType="1"/>
            </p:cNvSpPr>
            <p:nvPr/>
          </p:nvSpPr>
          <p:spPr bwMode="auto">
            <a:xfrm flipH="1">
              <a:off x="6542996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9" name="Line 44"/>
            <p:cNvSpPr>
              <a:spLocks noChangeShapeType="1"/>
            </p:cNvSpPr>
            <p:nvPr/>
          </p:nvSpPr>
          <p:spPr bwMode="auto">
            <a:xfrm>
              <a:off x="6811267" y="2977718"/>
              <a:ext cx="74519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0" name="Line 45"/>
            <p:cNvSpPr>
              <a:spLocks noChangeShapeType="1"/>
            </p:cNvSpPr>
            <p:nvPr/>
          </p:nvSpPr>
          <p:spPr bwMode="auto">
            <a:xfrm>
              <a:off x="6714965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>
              <a:off x="3540429" y="2907784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it-IT" altLang="en-US" sz="700" b="0"/>
                <a:t>1</a:t>
              </a:r>
            </a:p>
          </p:txBody>
        </p:sp>
        <p:sp>
          <p:nvSpPr>
            <p:cNvPr id="52" name="Line 47"/>
            <p:cNvSpPr>
              <a:spLocks noChangeShapeType="1"/>
            </p:cNvSpPr>
            <p:nvPr/>
          </p:nvSpPr>
          <p:spPr bwMode="auto">
            <a:xfrm>
              <a:off x="3625267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3" name="Line 48"/>
            <p:cNvSpPr>
              <a:spLocks noChangeShapeType="1"/>
            </p:cNvSpPr>
            <p:nvPr/>
          </p:nvSpPr>
          <p:spPr bwMode="auto">
            <a:xfrm flipH="1">
              <a:off x="3454445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4" name="Line 49"/>
            <p:cNvSpPr>
              <a:spLocks noChangeShapeType="1"/>
            </p:cNvSpPr>
            <p:nvPr/>
          </p:nvSpPr>
          <p:spPr bwMode="auto">
            <a:xfrm>
              <a:off x="3711251" y="297771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5" name="Line 50"/>
            <p:cNvSpPr>
              <a:spLocks noChangeShapeType="1"/>
            </p:cNvSpPr>
            <p:nvPr/>
          </p:nvSpPr>
          <p:spPr bwMode="auto">
            <a:xfrm>
              <a:off x="3625267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6" name="Rectangle 51"/>
            <p:cNvSpPr>
              <a:spLocks noChangeArrowheads="1"/>
            </p:cNvSpPr>
            <p:nvPr/>
          </p:nvSpPr>
          <p:spPr bwMode="auto">
            <a:xfrm>
              <a:off x="3883220" y="2903198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7" name="Line 52"/>
            <p:cNvSpPr>
              <a:spLocks noChangeShapeType="1"/>
            </p:cNvSpPr>
            <p:nvPr/>
          </p:nvSpPr>
          <p:spPr bwMode="auto">
            <a:xfrm>
              <a:off x="3969203" y="282867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8" name="Line 53"/>
            <p:cNvSpPr>
              <a:spLocks noChangeShapeType="1"/>
            </p:cNvSpPr>
            <p:nvPr/>
          </p:nvSpPr>
          <p:spPr bwMode="auto">
            <a:xfrm flipH="1">
              <a:off x="3797235" y="297771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9" name="Line 54"/>
            <p:cNvSpPr>
              <a:spLocks noChangeShapeType="1"/>
            </p:cNvSpPr>
            <p:nvPr/>
          </p:nvSpPr>
          <p:spPr bwMode="auto">
            <a:xfrm>
              <a:off x="4055188" y="2977718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0" name="Line 55"/>
            <p:cNvSpPr>
              <a:spLocks noChangeShapeType="1"/>
            </p:cNvSpPr>
            <p:nvPr/>
          </p:nvSpPr>
          <p:spPr bwMode="auto">
            <a:xfrm>
              <a:off x="3969203" y="3052238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1" name="Rectangle 56"/>
            <p:cNvSpPr>
              <a:spLocks noChangeArrowheads="1"/>
            </p:cNvSpPr>
            <p:nvPr/>
          </p:nvSpPr>
          <p:spPr bwMode="auto">
            <a:xfrm>
              <a:off x="4226009" y="3202424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2" name="Line 57"/>
            <p:cNvSpPr>
              <a:spLocks noChangeShapeType="1"/>
            </p:cNvSpPr>
            <p:nvPr/>
          </p:nvSpPr>
          <p:spPr bwMode="auto">
            <a:xfrm flipH="1">
              <a:off x="4140026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3" name="Line 58"/>
            <p:cNvSpPr>
              <a:spLocks noChangeShapeType="1"/>
            </p:cNvSpPr>
            <p:nvPr/>
          </p:nvSpPr>
          <p:spPr bwMode="auto">
            <a:xfrm>
              <a:off x="4397978" y="327694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4" name="Line 59"/>
            <p:cNvSpPr>
              <a:spLocks noChangeShapeType="1"/>
            </p:cNvSpPr>
            <p:nvPr/>
          </p:nvSpPr>
          <p:spPr bwMode="auto">
            <a:xfrm>
              <a:off x="4311994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5" name="Rectangle 60"/>
            <p:cNvSpPr>
              <a:spLocks noChangeArrowheads="1"/>
            </p:cNvSpPr>
            <p:nvPr/>
          </p:nvSpPr>
          <p:spPr bwMode="auto">
            <a:xfrm>
              <a:off x="4569946" y="3202424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6" name="Line 61"/>
            <p:cNvSpPr>
              <a:spLocks noChangeShapeType="1"/>
            </p:cNvSpPr>
            <p:nvPr/>
          </p:nvSpPr>
          <p:spPr bwMode="auto">
            <a:xfrm>
              <a:off x="4654784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7" name="Line 62"/>
            <p:cNvSpPr>
              <a:spLocks noChangeShapeType="1"/>
            </p:cNvSpPr>
            <p:nvPr/>
          </p:nvSpPr>
          <p:spPr bwMode="auto">
            <a:xfrm flipH="1">
              <a:off x="4483962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4740768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69" name="Line 64"/>
            <p:cNvSpPr>
              <a:spLocks noChangeShapeType="1"/>
            </p:cNvSpPr>
            <p:nvPr/>
          </p:nvSpPr>
          <p:spPr bwMode="auto">
            <a:xfrm>
              <a:off x="4654784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0" name="Rectangle 65"/>
            <p:cNvSpPr>
              <a:spLocks noChangeArrowheads="1"/>
            </p:cNvSpPr>
            <p:nvPr/>
          </p:nvSpPr>
          <p:spPr bwMode="auto">
            <a:xfrm>
              <a:off x="4912737" y="3202424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1" name="Line 66"/>
            <p:cNvSpPr>
              <a:spLocks noChangeShapeType="1"/>
            </p:cNvSpPr>
            <p:nvPr/>
          </p:nvSpPr>
          <p:spPr bwMode="auto">
            <a:xfrm>
              <a:off x="4998720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2" name="Line 67"/>
            <p:cNvSpPr>
              <a:spLocks noChangeShapeType="1"/>
            </p:cNvSpPr>
            <p:nvPr/>
          </p:nvSpPr>
          <p:spPr bwMode="auto">
            <a:xfrm flipH="1">
              <a:off x="4826752" y="327694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5084705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4" name="Line 69"/>
            <p:cNvSpPr>
              <a:spLocks noChangeShapeType="1"/>
            </p:cNvSpPr>
            <p:nvPr/>
          </p:nvSpPr>
          <p:spPr bwMode="auto">
            <a:xfrm>
              <a:off x="4998720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5" name="Rectangle 70"/>
            <p:cNvSpPr>
              <a:spLocks noChangeArrowheads="1"/>
            </p:cNvSpPr>
            <p:nvPr/>
          </p:nvSpPr>
          <p:spPr bwMode="auto">
            <a:xfrm>
              <a:off x="5255526" y="3202424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6" name="Line 71"/>
            <p:cNvSpPr>
              <a:spLocks noChangeShapeType="1"/>
            </p:cNvSpPr>
            <p:nvPr/>
          </p:nvSpPr>
          <p:spPr bwMode="auto">
            <a:xfrm>
              <a:off x="5341511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7" name="Line 72"/>
            <p:cNvSpPr>
              <a:spLocks noChangeShapeType="1"/>
            </p:cNvSpPr>
            <p:nvPr/>
          </p:nvSpPr>
          <p:spPr bwMode="auto">
            <a:xfrm flipH="1">
              <a:off x="5170689" y="3276944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8" name="Line 73"/>
            <p:cNvSpPr>
              <a:spLocks noChangeShapeType="1"/>
            </p:cNvSpPr>
            <p:nvPr/>
          </p:nvSpPr>
          <p:spPr bwMode="auto">
            <a:xfrm>
              <a:off x="5427495" y="327694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79" name="Line 74"/>
            <p:cNvSpPr>
              <a:spLocks noChangeShapeType="1"/>
            </p:cNvSpPr>
            <p:nvPr/>
          </p:nvSpPr>
          <p:spPr bwMode="auto">
            <a:xfrm>
              <a:off x="5341511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0" name="Rectangle 75"/>
            <p:cNvSpPr>
              <a:spLocks noChangeArrowheads="1"/>
            </p:cNvSpPr>
            <p:nvPr/>
          </p:nvSpPr>
          <p:spPr bwMode="auto">
            <a:xfrm>
              <a:off x="5599463" y="3202424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1" name="Line 76"/>
            <p:cNvSpPr>
              <a:spLocks noChangeShapeType="1"/>
            </p:cNvSpPr>
            <p:nvPr/>
          </p:nvSpPr>
          <p:spPr bwMode="auto">
            <a:xfrm>
              <a:off x="5685448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2" name="Line 77"/>
            <p:cNvSpPr>
              <a:spLocks noChangeShapeType="1"/>
            </p:cNvSpPr>
            <p:nvPr/>
          </p:nvSpPr>
          <p:spPr bwMode="auto">
            <a:xfrm flipH="1">
              <a:off x="5513479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3" name="Line 78"/>
            <p:cNvSpPr>
              <a:spLocks noChangeShapeType="1"/>
            </p:cNvSpPr>
            <p:nvPr/>
          </p:nvSpPr>
          <p:spPr bwMode="auto">
            <a:xfrm>
              <a:off x="5770285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4" name="Line 79"/>
            <p:cNvSpPr>
              <a:spLocks noChangeShapeType="1"/>
            </p:cNvSpPr>
            <p:nvPr/>
          </p:nvSpPr>
          <p:spPr bwMode="auto">
            <a:xfrm>
              <a:off x="5685448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5" name="Rectangle 80"/>
            <p:cNvSpPr>
              <a:spLocks noChangeArrowheads="1"/>
            </p:cNvSpPr>
            <p:nvPr/>
          </p:nvSpPr>
          <p:spPr bwMode="auto">
            <a:xfrm>
              <a:off x="5942254" y="3202424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6" name="Line 81"/>
            <p:cNvSpPr>
              <a:spLocks noChangeShapeType="1"/>
            </p:cNvSpPr>
            <p:nvPr/>
          </p:nvSpPr>
          <p:spPr bwMode="auto">
            <a:xfrm>
              <a:off x="6028238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7" name="Line 82"/>
            <p:cNvSpPr>
              <a:spLocks noChangeShapeType="1"/>
            </p:cNvSpPr>
            <p:nvPr/>
          </p:nvSpPr>
          <p:spPr bwMode="auto">
            <a:xfrm flipH="1">
              <a:off x="5856269" y="327694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8" name="Line 83"/>
            <p:cNvSpPr>
              <a:spLocks noChangeShapeType="1"/>
            </p:cNvSpPr>
            <p:nvPr/>
          </p:nvSpPr>
          <p:spPr bwMode="auto">
            <a:xfrm>
              <a:off x="6114222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9" name="Line 84"/>
            <p:cNvSpPr>
              <a:spLocks noChangeShapeType="1"/>
            </p:cNvSpPr>
            <p:nvPr/>
          </p:nvSpPr>
          <p:spPr bwMode="auto">
            <a:xfrm>
              <a:off x="6028238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0" name="Rectangle 85"/>
            <p:cNvSpPr>
              <a:spLocks noChangeArrowheads="1"/>
            </p:cNvSpPr>
            <p:nvPr/>
          </p:nvSpPr>
          <p:spPr bwMode="auto">
            <a:xfrm>
              <a:off x="6285044" y="3202424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1" name="Line 86"/>
            <p:cNvSpPr>
              <a:spLocks noChangeShapeType="1"/>
            </p:cNvSpPr>
            <p:nvPr/>
          </p:nvSpPr>
          <p:spPr bwMode="auto">
            <a:xfrm>
              <a:off x="6371028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2" name="Line 87"/>
            <p:cNvSpPr>
              <a:spLocks noChangeShapeType="1"/>
            </p:cNvSpPr>
            <p:nvPr/>
          </p:nvSpPr>
          <p:spPr bwMode="auto">
            <a:xfrm flipH="1">
              <a:off x="6200206" y="3276944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3" name="Line 88"/>
            <p:cNvSpPr>
              <a:spLocks noChangeShapeType="1"/>
            </p:cNvSpPr>
            <p:nvPr/>
          </p:nvSpPr>
          <p:spPr bwMode="auto">
            <a:xfrm>
              <a:off x="6457012" y="327694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4" name="Line 89"/>
            <p:cNvSpPr>
              <a:spLocks noChangeShapeType="1"/>
            </p:cNvSpPr>
            <p:nvPr/>
          </p:nvSpPr>
          <p:spPr bwMode="auto">
            <a:xfrm>
              <a:off x="6371028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5" name="Rectangle 90"/>
            <p:cNvSpPr>
              <a:spLocks noChangeArrowheads="1"/>
            </p:cNvSpPr>
            <p:nvPr/>
          </p:nvSpPr>
          <p:spPr bwMode="auto">
            <a:xfrm>
              <a:off x="6628980" y="3197838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6" name="Line 91"/>
            <p:cNvSpPr>
              <a:spLocks noChangeShapeType="1"/>
            </p:cNvSpPr>
            <p:nvPr/>
          </p:nvSpPr>
          <p:spPr bwMode="auto">
            <a:xfrm>
              <a:off x="6714965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7" name="Line 92"/>
            <p:cNvSpPr>
              <a:spLocks noChangeShapeType="1"/>
            </p:cNvSpPr>
            <p:nvPr/>
          </p:nvSpPr>
          <p:spPr bwMode="auto">
            <a:xfrm flipH="1">
              <a:off x="6542996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8" name="Line 93"/>
            <p:cNvSpPr>
              <a:spLocks noChangeShapeType="1"/>
            </p:cNvSpPr>
            <p:nvPr/>
          </p:nvSpPr>
          <p:spPr bwMode="auto">
            <a:xfrm>
              <a:off x="6799802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99" name="Line 94"/>
            <p:cNvSpPr>
              <a:spLocks noChangeShapeType="1"/>
            </p:cNvSpPr>
            <p:nvPr/>
          </p:nvSpPr>
          <p:spPr bwMode="auto">
            <a:xfrm>
              <a:off x="6714965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0" name="Rectangle 95"/>
            <p:cNvSpPr>
              <a:spLocks noChangeArrowheads="1"/>
            </p:cNvSpPr>
            <p:nvPr/>
          </p:nvSpPr>
          <p:spPr bwMode="auto">
            <a:xfrm>
              <a:off x="3540429" y="3202424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1" name="Line 96"/>
            <p:cNvSpPr>
              <a:spLocks noChangeShapeType="1"/>
            </p:cNvSpPr>
            <p:nvPr/>
          </p:nvSpPr>
          <p:spPr bwMode="auto">
            <a:xfrm>
              <a:off x="3625267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2" name="Line 97"/>
            <p:cNvSpPr>
              <a:spLocks noChangeShapeType="1"/>
            </p:cNvSpPr>
            <p:nvPr/>
          </p:nvSpPr>
          <p:spPr bwMode="auto">
            <a:xfrm flipH="1">
              <a:off x="3454445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3" name="Line 98"/>
            <p:cNvSpPr>
              <a:spLocks noChangeShapeType="1"/>
            </p:cNvSpPr>
            <p:nvPr/>
          </p:nvSpPr>
          <p:spPr bwMode="auto">
            <a:xfrm>
              <a:off x="3711251" y="327694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4" name="Line 99"/>
            <p:cNvSpPr>
              <a:spLocks noChangeShapeType="1"/>
            </p:cNvSpPr>
            <p:nvPr/>
          </p:nvSpPr>
          <p:spPr bwMode="auto">
            <a:xfrm>
              <a:off x="3625267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5" name="Rectangle 100"/>
            <p:cNvSpPr>
              <a:spLocks noChangeArrowheads="1"/>
            </p:cNvSpPr>
            <p:nvPr/>
          </p:nvSpPr>
          <p:spPr bwMode="auto">
            <a:xfrm>
              <a:off x="3883220" y="3202424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6" name="Line 101"/>
            <p:cNvSpPr>
              <a:spLocks noChangeShapeType="1"/>
            </p:cNvSpPr>
            <p:nvPr/>
          </p:nvSpPr>
          <p:spPr bwMode="auto">
            <a:xfrm>
              <a:off x="3969203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7" name="Line 102"/>
            <p:cNvSpPr>
              <a:spLocks noChangeShapeType="1"/>
            </p:cNvSpPr>
            <p:nvPr/>
          </p:nvSpPr>
          <p:spPr bwMode="auto">
            <a:xfrm flipH="1">
              <a:off x="3797235" y="327694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8" name="Line 103"/>
            <p:cNvSpPr>
              <a:spLocks noChangeShapeType="1"/>
            </p:cNvSpPr>
            <p:nvPr/>
          </p:nvSpPr>
          <p:spPr bwMode="auto">
            <a:xfrm>
              <a:off x="4055188" y="3276944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09" name="Line 104"/>
            <p:cNvSpPr>
              <a:spLocks noChangeShapeType="1"/>
            </p:cNvSpPr>
            <p:nvPr/>
          </p:nvSpPr>
          <p:spPr bwMode="auto">
            <a:xfrm>
              <a:off x="3969203" y="3351463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0" name="Line 105"/>
            <p:cNvSpPr>
              <a:spLocks noChangeShapeType="1"/>
            </p:cNvSpPr>
            <p:nvPr/>
          </p:nvSpPr>
          <p:spPr bwMode="auto">
            <a:xfrm flipV="1">
              <a:off x="4311994" y="3126757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1" name="Rectangle 106"/>
            <p:cNvSpPr>
              <a:spLocks noChangeArrowheads="1"/>
            </p:cNvSpPr>
            <p:nvPr/>
          </p:nvSpPr>
          <p:spPr bwMode="auto">
            <a:xfrm>
              <a:off x="4226009" y="3500503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2" name="Line 107"/>
            <p:cNvSpPr>
              <a:spLocks noChangeShapeType="1"/>
            </p:cNvSpPr>
            <p:nvPr/>
          </p:nvSpPr>
          <p:spPr bwMode="auto">
            <a:xfrm>
              <a:off x="4311994" y="3425983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3" name="Line 108"/>
            <p:cNvSpPr>
              <a:spLocks noChangeShapeType="1"/>
            </p:cNvSpPr>
            <p:nvPr/>
          </p:nvSpPr>
          <p:spPr bwMode="auto">
            <a:xfrm flipH="1">
              <a:off x="4140026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4" name="Line 109"/>
            <p:cNvSpPr>
              <a:spLocks noChangeShapeType="1"/>
            </p:cNvSpPr>
            <p:nvPr/>
          </p:nvSpPr>
          <p:spPr bwMode="auto">
            <a:xfrm>
              <a:off x="4397978" y="357502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5" name="Line 110"/>
            <p:cNvSpPr>
              <a:spLocks noChangeShapeType="1"/>
            </p:cNvSpPr>
            <p:nvPr/>
          </p:nvSpPr>
          <p:spPr bwMode="auto">
            <a:xfrm>
              <a:off x="4311994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6" name="Rectangle 111"/>
            <p:cNvSpPr>
              <a:spLocks noChangeArrowheads="1"/>
            </p:cNvSpPr>
            <p:nvPr/>
          </p:nvSpPr>
          <p:spPr bwMode="auto">
            <a:xfrm>
              <a:off x="4569946" y="3500503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7" name="Line 112"/>
            <p:cNvSpPr>
              <a:spLocks noChangeShapeType="1"/>
            </p:cNvSpPr>
            <p:nvPr/>
          </p:nvSpPr>
          <p:spPr bwMode="auto">
            <a:xfrm>
              <a:off x="4654784" y="3425983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8" name="Line 113"/>
            <p:cNvSpPr>
              <a:spLocks noChangeShapeType="1"/>
            </p:cNvSpPr>
            <p:nvPr/>
          </p:nvSpPr>
          <p:spPr bwMode="auto">
            <a:xfrm flipH="1">
              <a:off x="4483962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19" name="Line 114"/>
            <p:cNvSpPr>
              <a:spLocks noChangeShapeType="1"/>
            </p:cNvSpPr>
            <p:nvPr/>
          </p:nvSpPr>
          <p:spPr bwMode="auto">
            <a:xfrm>
              <a:off x="4740768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0" name="Line 115"/>
            <p:cNvSpPr>
              <a:spLocks noChangeShapeType="1"/>
            </p:cNvSpPr>
            <p:nvPr/>
          </p:nvSpPr>
          <p:spPr bwMode="auto">
            <a:xfrm>
              <a:off x="4654784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1" name="Rectangle 116"/>
            <p:cNvSpPr>
              <a:spLocks noChangeArrowheads="1"/>
            </p:cNvSpPr>
            <p:nvPr/>
          </p:nvSpPr>
          <p:spPr bwMode="auto">
            <a:xfrm>
              <a:off x="4912737" y="3500503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2" name="Line 117"/>
            <p:cNvSpPr>
              <a:spLocks noChangeShapeType="1"/>
            </p:cNvSpPr>
            <p:nvPr/>
          </p:nvSpPr>
          <p:spPr bwMode="auto">
            <a:xfrm>
              <a:off x="4998720" y="3425983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3" name="Line 118"/>
            <p:cNvSpPr>
              <a:spLocks noChangeShapeType="1"/>
            </p:cNvSpPr>
            <p:nvPr/>
          </p:nvSpPr>
          <p:spPr bwMode="auto">
            <a:xfrm flipH="1">
              <a:off x="4826752" y="357502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4" name="Line 119"/>
            <p:cNvSpPr>
              <a:spLocks noChangeShapeType="1"/>
            </p:cNvSpPr>
            <p:nvPr/>
          </p:nvSpPr>
          <p:spPr bwMode="auto">
            <a:xfrm>
              <a:off x="5084705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5" name="Line 120"/>
            <p:cNvSpPr>
              <a:spLocks noChangeShapeType="1"/>
            </p:cNvSpPr>
            <p:nvPr/>
          </p:nvSpPr>
          <p:spPr bwMode="auto">
            <a:xfrm>
              <a:off x="4998720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6" name="Rectangle 121"/>
            <p:cNvSpPr>
              <a:spLocks noChangeArrowheads="1"/>
            </p:cNvSpPr>
            <p:nvPr/>
          </p:nvSpPr>
          <p:spPr bwMode="auto">
            <a:xfrm>
              <a:off x="5255526" y="3500503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7" name="Line 122"/>
            <p:cNvSpPr>
              <a:spLocks noChangeShapeType="1"/>
            </p:cNvSpPr>
            <p:nvPr/>
          </p:nvSpPr>
          <p:spPr bwMode="auto">
            <a:xfrm>
              <a:off x="5341511" y="3425983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8" name="Line 123"/>
            <p:cNvSpPr>
              <a:spLocks noChangeShapeType="1"/>
            </p:cNvSpPr>
            <p:nvPr/>
          </p:nvSpPr>
          <p:spPr bwMode="auto">
            <a:xfrm flipH="1">
              <a:off x="5170689" y="3575023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29" name="Line 124"/>
            <p:cNvSpPr>
              <a:spLocks noChangeShapeType="1"/>
            </p:cNvSpPr>
            <p:nvPr/>
          </p:nvSpPr>
          <p:spPr bwMode="auto">
            <a:xfrm>
              <a:off x="5427495" y="357502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0" name="Line 125"/>
            <p:cNvSpPr>
              <a:spLocks noChangeShapeType="1"/>
            </p:cNvSpPr>
            <p:nvPr/>
          </p:nvSpPr>
          <p:spPr bwMode="auto">
            <a:xfrm>
              <a:off x="5341511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1" name="Rectangle 126"/>
            <p:cNvSpPr>
              <a:spLocks noChangeArrowheads="1"/>
            </p:cNvSpPr>
            <p:nvPr/>
          </p:nvSpPr>
          <p:spPr bwMode="auto">
            <a:xfrm>
              <a:off x="5599463" y="3500503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2" name="Line 127"/>
            <p:cNvSpPr>
              <a:spLocks noChangeShapeType="1"/>
            </p:cNvSpPr>
            <p:nvPr/>
          </p:nvSpPr>
          <p:spPr bwMode="auto">
            <a:xfrm>
              <a:off x="5685448" y="3405347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3" name="Line 128"/>
            <p:cNvSpPr>
              <a:spLocks noChangeShapeType="1"/>
            </p:cNvSpPr>
            <p:nvPr/>
          </p:nvSpPr>
          <p:spPr bwMode="auto">
            <a:xfrm flipH="1">
              <a:off x="5513479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4" name="Line 129"/>
            <p:cNvSpPr>
              <a:spLocks noChangeShapeType="1"/>
            </p:cNvSpPr>
            <p:nvPr/>
          </p:nvSpPr>
          <p:spPr bwMode="auto">
            <a:xfrm>
              <a:off x="5770285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5" name="Line 130"/>
            <p:cNvSpPr>
              <a:spLocks noChangeShapeType="1"/>
            </p:cNvSpPr>
            <p:nvPr/>
          </p:nvSpPr>
          <p:spPr bwMode="auto">
            <a:xfrm>
              <a:off x="5685448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6" name="Rectangle 131"/>
            <p:cNvSpPr>
              <a:spLocks noChangeArrowheads="1"/>
            </p:cNvSpPr>
            <p:nvPr/>
          </p:nvSpPr>
          <p:spPr bwMode="auto">
            <a:xfrm>
              <a:off x="5942254" y="3500503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7" name="Line 132"/>
            <p:cNvSpPr>
              <a:spLocks noChangeShapeType="1"/>
            </p:cNvSpPr>
            <p:nvPr/>
          </p:nvSpPr>
          <p:spPr bwMode="auto">
            <a:xfrm>
              <a:off x="6028238" y="3425983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8" name="Line 133"/>
            <p:cNvSpPr>
              <a:spLocks noChangeShapeType="1"/>
            </p:cNvSpPr>
            <p:nvPr/>
          </p:nvSpPr>
          <p:spPr bwMode="auto">
            <a:xfrm flipH="1">
              <a:off x="5856269" y="357502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39" name="Line 134"/>
            <p:cNvSpPr>
              <a:spLocks noChangeShapeType="1"/>
            </p:cNvSpPr>
            <p:nvPr/>
          </p:nvSpPr>
          <p:spPr bwMode="auto">
            <a:xfrm>
              <a:off x="6114222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0" name="Line 135"/>
            <p:cNvSpPr>
              <a:spLocks noChangeShapeType="1"/>
            </p:cNvSpPr>
            <p:nvPr/>
          </p:nvSpPr>
          <p:spPr bwMode="auto">
            <a:xfrm>
              <a:off x="6028238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1" name="Rectangle 136"/>
            <p:cNvSpPr>
              <a:spLocks noChangeArrowheads="1"/>
            </p:cNvSpPr>
            <p:nvPr/>
          </p:nvSpPr>
          <p:spPr bwMode="auto">
            <a:xfrm>
              <a:off x="6285044" y="3500503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2" name="Line 137"/>
            <p:cNvSpPr>
              <a:spLocks noChangeShapeType="1"/>
            </p:cNvSpPr>
            <p:nvPr/>
          </p:nvSpPr>
          <p:spPr bwMode="auto">
            <a:xfrm>
              <a:off x="6371028" y="3425983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3" name="Line 138"/>
            <p:cNvSpPr>
              <a:spLocks noChangeShapeType="1"/>
            </p:cNvSpPr>
            <p:nvPr/>
          </p:nvSpPr>
          <p:spPr bwMode="auto">
            <a:xfrm flipH="1">
              <a:off x="6200206" y="3575023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4" name="Line 139"/>
            <p:cNvSpPr>
              <a:spLocks noChangeShapeType="1"/>
            </p:cNvSpPr>
            <p:nvPr/>
          </p:nvSpPr>
          <p:spPr bwMode="auto">
            <a:xfrm>
              <a:off x="6457012" y="357502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5" name="Line 140"/>
            <p:cNvSpPr>
              <a:spLocks noChangeShapeType="1"/>
            </p:cNvSpPr>
            <p:nvPr/>
          </p:nvSpPr>
          <p:spPr bwMode="auto">
            <a:xfrm>
              <a:off x="6371028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6" name="Rectangle 141"/>
            <p:cNvSpPr>
              <a:spLocks noChangeArrowheads="1"/>
            </p:cNvSpPr>
            <p:nvPr/>
          </p:nvSpPr>
          <p:spPr bwMode="auto">
            <a:xfrm>
              <a:off x="6628980" y="3500503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7" name="Line 142"/>
            <p:cNvSpPr>
              <a:spLocks noChangeShapeType="1"/>
            </p:cNvSpPr>
            <p:nvPr/>
          </p:nvSpPr>
          <p:spPr bwMode="auto">
            <a:xfrm>
              <a:off x="6714965" y="3425983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8" name="Line 143"/>
            <p:cNvSpPr>
              <a:spLocks noChangeShapeType="1"/>
            </p:cNvSpPr>
            <p:nvPr/>
          </p:nvSpPr>
          <p:spPr bwMode="auto">
            <a:xfrm flipH="1">
              <a:off x="6542996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49" name="Line 144"/>
            <p:cNvSpPr>
              <a:spLocks noChangeShapeType="1"/>
            </p:cNvSpPr>
            <p:nvPr/>
          </p:nvSpPr>
          <p:spPr bwMode="auto">
            <a:xfrm>
              <a:off x="6799802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0" name="Line 145"/>
            <p:cNvSpPr>
              <a:spLocks noChangeShapeType="1"/>
            </p:cNvSpPr>
            <p:nvPr/>
          </p:nvSpPr>
          <p:spPr bwMode="auto">
            <a:xfrm>
              <a:off x="6714965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1" name="Rectangle 146"/>
            <p:cNvSpPr>
              <a:spLocks noChangeArrowheads="1"/>
            </p:cNvSpPr>
            <p:nvPr/>
          </p:nvSpPr>
          <p:spPr bwMode="auto">
            <a:xfrm>
              <a:off x="3540429" y="3500503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2" name="Line 147"/>
            <p:cNvSpPr>
              <a:spLocks noChangeShapeType="1"/>
            </p:cNvSpPr>
            <p:nvPr/>
          </p:nvSpPr>
          <p:spPr bwMode="auto">
            <a:xfrm>
              <a:off x="3625267" y="3425983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3" name="Line 148"/>
            <p:cNvSpPr>
              <a:spLocks noChangeShapeType="1"/>
            </p:cNvSpPr>
            <p:nvPr/>
          </p:nvSpPr>
          <p:spPr bwMode="auto">
            <a:xfrm flipH="1">
              <a:off x="3454445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4" name="Line 149"/>
            <p:cNvSpPr>
              <a:spLocks noChangeShapeType="1"/>
            </p:cNvSpPr>
            <p:nvPr/>
          </p:nvSpPr>
          <p:spPr bwMode="auto">
            <a:xfrm>
              <a:off x="3711251" y="357502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5" name="Line 150"/>
            <p:cNvSpPr>
              <a:spLocks noChangeShapeType="1"/>
            </p:cNvSpPr>
            <p:nvPr/>
          </p:nvSpPr>
          <p:spPr bwMode="auto">
            <a:xfrm>
              <a:off x="3625267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6" name="Rectangle 151"/>
            <p:cNvSpPr>
              <a:spLocks noChangeArrowheads="1"/>
            </p:cNvSpPr>
            <p:nvPr/>
          </p:nvSpPr>
          <p:spPr bwMode="auto">
            <a:xfrm>
              <a:off x="3883220" y="3500503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7" name="Line 152"/>
            <p:cNvSpPr>
              <a:spLocks noChangeShapeType="1"/>
            </p:cNvSpPr>
            <p:nvPr/>
          </p:nvSpPr>
          <p:spPr bwMode="auto">
            <a:xfrm>
              <a:off x="3969203" y="3425983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8" name="Line 153"/>
            <p:cNvSpPr>
              <a:spLocks noChangeShapeType="1"/>
            </p:cNvSpPr>
            <p:nvPr/>
          </p:nvSpPr>
          <p:spPr bwMode="auto">
            <a:xfrm flipH="1">
              <a:off x="3797235" y="357502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59" name="Line 154"/>
            <p:cNvSpPr>
              <a:spLocks noChangeShapeType="1"/>
            </p:cNvSpPr>
            <p:nvPr/>
          </p:nvSpPr>
          <p:spPr bwMode="auto">
            <a:xfrm>
              <a:off x="4055188" y="3575023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0" name="Line 155"/>
            <p:cNvSpPr>
              <a:spLocks noChangeShapeType="1"/>
            </p:cNvSpPr>
            <p:nvPr/>
          </p:nvSpPr>
          <p:spPr bwMode="auto">
            <a:xfrm>
              <a:off x="3969203" y="365068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1" name="Rectangle 156"/>
            <p:cNvSpPr>
              <a:spLocks noChangeArrowheads="1"/>
            </p:cNvSpPr>
            <p:nvPr/>
          </p:nvSpPr>
          <p:spPr bwMode="auto">
            <a:xfrm>
              <a:off x="4226009" y="379972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2" name="Line 157"/>
            <p:cNvSpPr>
              <a:spLocks noChangeShapeType="1"/>
            </p:cNvSpPr>
            <p:nvPr/>
          </p:nvSpPr>
          <p:spPr bwMode="auto">
            <a:xfrm flipH="1">
              <a:off x="4140026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3" name="Line 158"/>
            <p:cNvSpPr>
              <a:spLocks noChangeShapeType="1"/>
            </p:cNvSpPr>
            <p:nvPr/>
          </p:nvSpPr>
          <p:spPr bwMode="auto">
            <a:xfrm>
              <a:off x="4397978" y="387424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4" name="Line 159"/>
            <p:cNvSpPr>
              <a:spLocks noChangeShapeType="1"/>
            </p:cNvSpPr>
            <p:nvPr/>
          </p:nvSpPr>
          <p:spPr bwMode="auto">
            <a:xfrm>
              <a:off x="4311994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5" name="Rectangle 160"/>
            <p:cNvSpPr>
              <a:spLocks noChangeArrowheads="1"/>
            </p:cNvSpPr>
            <p:nvPr/>
          </p:nvSpPr>
          <p:spPr bwMode="auto">
            <a:xfrm>
              <a:off x="4569946" y="3799729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19050">
              <a:solidFill>
                <a:srgbClr val="00206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6" name="Line 161"/>
            <p:cNvSpPr>
              <a:spLocks noChangeShapeType="1"/>
            </p:cNvSpPr>
            <p:nvPr/>
          </p:nvSpPr>
          <p:spPr bwMode="auto">
            <a:xfrm>
              <a:off x="4654784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7" name="Line 162"/>
            <p:cNvSpPr>
              <a:spLocks noChangeShapeType="1"/>
            </p:cNvSpPr>
            <p:nvPr/>
          </p:nvSpPr>
          <p:spPr bwMode="auto">
            <a:xfrm flipH="1">
              <a:off x="4483962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8" name="Line 163"/>
            <p:cNvSpPr>
              <a:spLocks noChangeShapeType="1"/>
            </p:cNvSpPr>
            <p:nvPr/>
          </p:nvSpPr>
          <p:spPr bwMode="auto">
            <a:xfrm>
              <a:off x="4740768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69" name="Line 164"/>
            <p:cNvSpPr>
              <a:spLocks noChangeShapeType="1"/>
            </p:cNvSpPr>
            <p:nvPr/>
          </p:nvSpPr>
          <p:spPr bwMode="auto">
            <a:xfrm>
              <a:off x="4654784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0" name="Rectangle 165"/>
            <p:cNvSpPr>
              <a:spLocks noChangeArrowheads="1"/>
            </p:cNvSpPr>
            <p:nvPr/>
          </p:nvSpPr>
          <p:spPr bwMode="auto">
            <a:xfrm>
              <a:off x="4912737" y="379972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1" name="Line 166"/>
            <p:cNvSpPr>
              <a:spLocks noChangeShapeType="1"/>
            </p:cNvSpPr>
            <p:nvPr/>
          </p:nvSpPr>
          <p:spPr bwMode="auto">
            <a:xfrm>
              <a:off x="4998720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2" name="Line 167"/>
            <p:cNvSpPr>
              <a:spLocks noChangeShapeType="1"/>
            </p:cNvSpPr>
            <p:nvPr/>
          </p:nvSpPr>
          <p:spPr bwMode="auto">
            <a:xfrm flipH="1">
              <a:off x="4826752" y="387424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3" name="Line 168"/>
            <p:cNvSpPr>
              <a:spLocks noChangeShapeType="1"/>
            </p:cNvSpPr>
            <p:nvPr/>
          </p:nvSpPr>
          <p:spPr bwMode="auto">
            <a:xfrm>
              <a:off x="5084705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4" name="Line 169"/>
            <p:cNvSpPr>
              <a:spLocks noChangeShapeType="1"/>
            </p:cNvSpPr>
            <p:nvPr/>
          </p:nvSpPr>
          <p:spPr bwMode="auto">
            <a:xfrm>
              <a:off x="4998720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5" name="Rectangle 170"/>
            <p:cNvSpPr>
              <a:spLocks noChangeArrowheads="1"/>
            </p:cNvSpPr>
            <p:nvPr/>
          </p:nvSpPr>
          <p:spPr bwMode="auto">
            <a:xfrm>
              <a:off x="5255526" y="379972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6" name="Line 171"/>
            <p:cNvSpPr>
              <a:spLocks noChangeShapeType="1"/>
            </p:cNvSpPr>
            <p:nvPr/>
          </p:nvSpPr>
          <p:spPr bwMode="auto">
            <a:xfrm>
              <a:off x="5341511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7" name="Line 172"/>
            <p:cNvSpPr>
              <a:spLocks noChangeShapeType="1"/>
            </p:cNvSpPr>
            <p:nvPr/>
          </p:nvSpPr>
          <p:spPr bwMode="auto">
            <a:xfrm flipH="1">
              <a:off x="5170689" y="3874248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8" name="Line 173"/>
            <p:cNvSpPr>
              <a:spLocks noChangeShapeType="1"/>
            </p:cNvSpPr>
            <p:nvPr/>
          </p:nvSpPr>
          <p:spPr bwMode="auto">
            <a:xfrm>
              <a:off x="5427495" y="387424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79" name="Line 174"/>
            <p:cNvSpPr>
              <a:spLocks noChangeShapeType="1"/>
            </p:cNvSpPr>
            <p:nvPr/>
          </p:nvSpPr>
          <p:spPr bwMode="auto">
            <a:xfrm>
              <a:off x="5341511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0" name="Rectangle 175"/>
            <p:cNvSpPr>
              <a:spLocks noChangeArrowheads="1"/>
            </p:cNvSpPr>
            <p:nvPr/>
          </p:nvSpPr>
          <p:spPr bwMode="auto">
            <a:xfrm>
              <a:off x="5599463" y="3799729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1" name="Line 176"/>
            <p:cNvSpPr>
              <a:spLocks noChangeShapeType="1"/>
            </p:cNvSpPr>
            <p:nvPr/>
          </p:nvSpPr>
          <p:spPr bwMode="auto">
            <a:xfrm>
              <a:off x="5685448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2" name="Line 177"/>
            <p:cNvSpPr>
              <a:spLocks noChangeShapeType="1"/>
            </p:cNvSpPr>
            <p:nvPr/>
          </p:nvSpPr>
          <p:spPr bwMode="auto">
            <a:xfrm flipH="1">
              <a:off x="5513479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3" name="Line 178"/>
            <p:cNvSpPr>
              <a:spLocks noChangeShapeType="1"/>
            </p:cNvSpPr>
            <p:nvPr/>
          </p:nvSpPr>
          <p:spPr bwMode="auto">
            <a:xfrm>
              <a:off x="5770285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4" name="Line 179"/>
            <p:cNvSpPr>
              <a:spLocks noChangeShapeType="1"/>
            </p:cNvSpPr>
            <p:nvPr/>
          </p:nvSpPr>
          <p:spPr bwMode="auto">
            <a:xfrm>
              <a:off x="5685448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5" name="Rectangle 180"/>
            <p:cNvSpPr>
              <a:spLocks noChangeArrowheads="1"/>
            </p:cNvSpPr>
            <p:nvPr/>
          </p:nvSpPr>
          <p:spPr bwMode="auto">
            <a:xfrm>
              <a:off x="5942254" y="379972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6" name="Line 181"/>
            <p:cNvSpPr>
              <a:spLocks noChangeShapeType="1"/>
            </p:cNvSpPr>
            <p:nvPr/>
          </p:nvSpPr>
          <p:spPr bwMode="auto">
            <a:xfrm>
              <a:off x="6028238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7" name="Line 182"/>
            <p:cNvSpPr>
              <a:spLocks noChangeShapeType="1"/>
            </p:cNvSpPr>
            <p:nvPr/>
          </p:nvSpPr>
          <p:spPr bwMode="auto">
            <a:xfrm flipH="1">
              <a:off x="5856269" y="387424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8" name="Line 183"/>
            <p:cNvSpPr>
              <a:spLocks noChangeShapeType="1"/>
            </p:cNvSpPr>
            <p:nvPr/>
          </p:nvSpPr>
          <p:spPr bwMode="auto">
            <a:xfrm>
              <a:off x="6114222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9" name="Line 184"/>
            <p:cNvSpPr>
              <a:spLocks noChangeShapeType="1"/>
            </p:cNvSpPr>
            <p:nvPr/>
          </p:nvSpPr>
          <p:spPr bwMode="auto">
            <a:xfrm>
              <a:off x="6028238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0" name="Rectangle 185"/>
            <p:cNvSpPr>
              <a:spLocks noChangeArrowheads="1"/>
            </p:cNvSpPr>
            <p:nvPr/>
          </p:nvSpPr>
          <p:spPr bwMode="auto">
            <a:xfrm>
              <a:off x="6285044" y="379972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1" name="Line 186"/>
            <p:cNvSpPr>
              <a:spLocks noChangeShapeType="1"/>
            </p:cNvSpPr>
            <p:nvPr/>
          </p:nvSpPr>
          <p:spPr bwMode="auto">
            <a:xfrm>
              <a:off x="6371028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2" name="Line 187"/>
            <p:cNvSpPr>
              <a:spLocks noChangeShapeType="1"/>
            </p:cNvSpPr>
            <p:nvPr/>
          </p:nvSpPr>
          <p:spPr bwMode="auto">
            <a:xfrm flipH="1">
              <a:off x="6200206" y="3874248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3" name="Line 188"/>
            <p:cNvSpPr>
              <a:spLocks noChangeShapeType="1"/>
            </p:cNvSpPr>
            <p:nvPr/>
          </p:nvSpPr>
          <p:spPr bwMode="auto">
            <a:xfrm>
              <a:off x="6457012" y="387424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4" name="Line 189"/>
            <p:cNvSpPr>
              <a:spLocks noChangeShapeType="1"/>
            </p:cNvSpPr>
            <p:nvPr/>
          </p:nvSpPr>
          <p:spPr bwMode="auto">
            <a:xfrm>
              <a:off x="6371028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5" name="Rectangle 190"/>
            <p:cNvSpPr>
              <a:spLocks noChangeArrowheads="1"/>
            </p:cNvSpPr>
            <p:nvPr/>
          </p:nvSpPr>
          <p:spPr bwMode="auto">
            <a:xfrm>
              <a:off x="6628980" y="3799729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6" name="Line 191"/>
            <p:cNvSpPr>
              <a:spLocks noChangeShapeType="1"/>
            </p:cNvSpPr>
            <p:nvPr/>
          </p:nvSpPr>
          <p:spPr bwMode="auto">
            <a:xfrm>
              <a:off x="6714965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7" name="Line 192"/>
            <p:cNvSpPr>
              <a:spLocks noChangeShapeType="1"/>
            </p:cNvSpPr>
            <p:nvPr/>
          </p:nvSpPr>
          <p:spPr bwMode="auto">
            <a:xfrm flipH="1">
              <a:off x="6542996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8" name="Line 193"/>
            <p:cNvSpPr>
              <a:spLocks noChangeShapeType="1"/>
            </p:cNvSpPr>
            <p:nvPr/>
          </p:nvSpPr>
          <p:spPr bwMode="auto">
            <a:xfrm>
              <a:off x="6799802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99" name="Line 194"/>
            <p:cNvSpPr>
              <a:spLocks noChangeShapeType="1"/>
            </p:cNvSpPr>
            <p:nvPr/>
          </p:nvSpPr>
          <p:spPr bwMode="auto">
            <a:xfrm>
              <a:off x="6714965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0" name="Rectangle 195"/>
            <p:cNvSpPr>
              <a:spLocks noChangeArrowheads="1"/>
            </p:cNvSpPr>
            <p:nvPr/>
          </p:nvSpPr>
          <p:spPr bwMode="auto">
            <a:xfrm>
              <a:off x="3540429" y="3799729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1" name="Line 196"/>
            <p:cNvSpPr>
              <a:spLocks noChangeShapeType="1"/>
            </p:cNvSpPr>
            <p:nvPr/>
          </p:nvSpPr>
          <p:spPr bwMode="auto">
            <a:xfrm>
              <a:off x="3625267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2" name="Line 197"/>
            <p:cNvSpPr>
              <a:spLocks noChangeShapeType="1"/>
            </p:cNvSpPr>
            <p:nvPr/>
          </p:nvSpPr>
          <p:spPr bwMode="auto">
            <a:xfrm flipH="1">
              <a:off x="3454445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3" name="Line 198"/>
            <p:cNvSpPr>
              <a:spLocks noChangeShapeType="1"/>
            </p:cNvSpPr>
            <p:nvPr/>
          </p:nvSpPr>
          <p:spPr bwMode="auto">
            <a:xfrm>
              <a:off x="3711251" y="3874248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4" name="Line 199"/>
            <p:cNvSpPr>
              <a:spLocks noChangeShapeType="1"/>
            </p:cNvSpPr>
            <p:nvPr/>
          </p:nvSpPr>
          <p:spPr bwMode="auto">
            <a:xfrm>
              <a:off x="3625267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5" name="Rectangle 200"/>
            <p:cNvSpPr>
              <a:spLocks noChangeArrowheads="1"/>
            </p:cNvSpPr>
            <p:nvPr/>
          </p:nvSpPr>
          <p:spPr bwMode="auto">
            <a:xfrm>
              <a:off x="3883220" y="379972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6" name="Line 201"/>
            <p:cNvSpPr>
              <a:spLocks noChangeShapeType="1"/>
            </p:cNvSpPr>
            <p:nvPr/>
          </p:nvSpPr>
          <p:spPr bwMode="auto">
            <a:xfrm>
              <a:off x="3969203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7" name="Line 202"/>
            <p:cNvSpPr>
              <a:spLocks noChangeShapeType="1"/>
            </p:cNvSpPr>
            <p:nvPr/>
          </p:nvSpPr>
          <p:spPr bwMode="auto">
            <a:xfrm flipH="1">
              <a:off x="3797235" y="3874248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8" name="Line 203"/>
            <p:cNvSpPr>
              <a:spLocks noChangeShapeType="1"/>
            </p:cNvSpPr>
            <p:nvPr/>
          </p:nvSpPr>
          <p:spPr bwMode="auto">
            <a:xfrm>
              <a:off x="4055188" y="3874248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9" name="Line 204"/>
            <p:cNvSpPr>
              <a:spLocks noChangeShapeType="1"/>
            </p:cNvSpPr>
            <p:nvPr/>
          </p:nvSpPr>
          <p:spPr bwMode="auto">
            <a:xfrm>
              <a:off x="3969203" y="3948768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0" name="Line 205"/>
            <p:cNvSpPr>
              <a:spLocks noChangeShapeType="1"/>
            </p:cNvSpPr>
            <p:nvPr/>
          </p:nvSpPr>
          <p:spPr bwMode="auto">
            <a:xfrm flipV="1">
              <a:off x="4311994" y="372520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1" name="Rectangle 206"/>
            <p:cNvSpPr>
              <a:spLocks noChangeArrowheads="1"/>
            </p:cNvSpPr>
            <p:nvPr/>
          </p:nvSpPr>
          <p:spPr bwMode="auto">
            <a:xfrm>
              <a:off x="4226009" y="499433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2" name="Line 207"/>
            <p:cNvSpPr>
              <a:spLocks noChangeShapeType="1"/>
            </p:cNvSpPr>
            <p:nvPr/>
          </p:nvSpPr>
          <p:spPr bwMode="auto">
            <a:xfrm>
              <a:off x="4311994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3" name="Line 208"/>
            <p:cNvSpPr>
              <a:spLocks noChangeShapeType="1"/>
            </p:cNvSpPr>
            <p:nvPr/>
          </p:nvSpPr>
          <p:spPr bwMode="auto">
            <a:xfrm flipH="1">
              <a:off x="4140026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4" name="Line 209"/>
            <p:cNvSpPr>
              <a:spLocks noChangeShapeType="1"/>
            </p:cNvSpPr>
            <p:nvPr/>
          </p:nvSpPr>
          <p:spPr bwMode="auto">
            <a:xfrm>
              <a:off x="4397978" y="507000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5" name="Line 210"/>
            <p:cNvSpPr>
              <a:spLocks noChangeShapeType="1"/>
            </p:cNvSpPr>
            <p:nvPr/>
          </p:nvSpPr>
          <p:spPr bwMode="auto">
            <a:xfrm>
              <a:off x="4311994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6" name="Rectangle 211"/>
            <p:cNvSpPr>
              <a:spLocks noChangeArrowheads="1"/>
            </p:cNvSpPr>
            <p:nvPr/>
          </p:nvSpPr>
          <p:spPr bwMode="auto">
            <a:xfrm>
              <a:off x="4569946" y="4994338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7" name="Line 212"/>
            <p:cNvSpPr>
              <a:spLocks noChangeShapeType="1"/>
            </p:cNvSpPr>
            <p:nvPr/>
          </p:nvSpPr>
          <p:spPr bwMode="auto">
            <a:xfrm>
              <a:off x="4654784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8" name="Line 213"/>
            <p:cNvSpPr>
              <a:spLocks noChangeShapeType="1"/>
            </p:cNvSpPr>
            <p:nvPr/>
          </p:nvSpPr>
          <p:spPr bwMode="auto">
            <a:xfrm flipH="1">
              <a:off x="4483962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9" name="Line 214"/>
            <p:cNvSpPr>
              <a:spLocks noChangeShapeType="1"/>
            </p:cNvSpPr>
            <p:nvPr/>
          </p:nvSpPr>
          <p:spPr bwMode="auto">
            <a:xfrm>
              <a:off x="4740768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0" name="Line 215"/>
            <p:cNvSpPr>
              <a:spLocks noChangeShapeType="1"/>
            </p:cNvSpPr>
            <p:nvPr/>
          </p:nvSpPr>
          <p:spPr bwMode="auto">
            <a:xfrm>
              <a:off x="4654784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1" name="Rectangle 216"/>
            <p:cNvSpPr>
              <a:spLocks noChangeArrowheads="1"/>
            </p:cNvSpPr>
            <p:nvPr/>
          </p:nvSpPr>
          <p:spPr bwMode="auto">
            <a:xfrm>
              <a:off x="4912737" y="499433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2" name="Line 217"/>
            <p:cNvSpPr>
              <a:spLocks noChangeShapeType="1"/>
            </p:cNvSpPr>
            <p:nvPr/>
          </p:nvSpPr>
          <p:spPr bwMode="auto">
            <a:xfrm>
              <a:off x="4998720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3" name="Line 218"/>
            <p:cNvSpPr>
              <a:spLocks noChangeShapeType="1"/>
            </p:cNvSpPr>
            <p:nvPr/>
          </p:nvSpPr>
          <p:spPr bwMode="auto">
            <a:xfrm flipH="1">
              <a:off x="4826752" y="507000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4" name="Line 219"/>
            <p:cNvSpPr>
              <a:spLocks noChangeShapeType="1"/>
            </p:cNvSpPr>
            <p:nvPr/>
          </p:nvSpPr>
          <p:spPr bwMode="auto">
            <a:xfrm>
              <a:off x="5084705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5" name="Line 220"/>
            <p:cNvSpPr>
              <a:spLocks noChangeShapeType="1"/>
            </p:cNvSpPr>
            <p:nvPr/>
          </p:nvSpPr>
          <p:spPr bwMode="auto">
            <a:xfrm>
              <a:off x="4998720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6" name="Rectangle 221"/>
            <p:cNvSpPr>
              <a:spLocks noChangeArrowheads="1"/>
            </p:cNvSpPr>
            <p:nvPr/>
          </p:nvSpPr>
          <p:spPr bwMode="auto">
            <a:xfrm>
              <a:off x="5255526" y="499433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7" name="Line 222"/>
            <p:cNvSpPr>
              <a:spLocks noChangeShapeType="1"/>
            </p:cNvSpPr>
            <p:nvPr/>
          </p:nvSpPr>
          <p:spPr bwMode="auto">
            <a:xfrm>
              <a:off x="5341511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8" name="Line 223"/>
            <p:cNvSpPr>
              <a:spLocks noChangeShapeType="1"/>
            </p:cNvSpPr>
            <p:nvPr/>
          </p:nvSpPr>
          <p:spPr bwMode="auto">
            <a:xfrm flipH="1">
              <a:off x="5170689" y="5070004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29" name="Line 224"/>
            <p:cNvSpPr>
              <a:spLocks noChangeShapeType="1"/>
            </p:cNvSpPr>
            <p:nvPr/>
          </p:nvSpPr>
          <p:spPr bwMode="auto">
            <a:xfrm>
              <a:off x="5427495" y="507000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0" name="Line 225"/>
            <p:cNvSpPr>
              <a:spLocks noChangeShapeType="1"/>
            </p:cNvSpPr>
            <p:nvPr/>
          </p:nvSpPr>
          <p:spPr bwMode="auto">
            <a:xfrm>
              <a:off x="5341511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1" name="Rectangle 226"/>
            <p:cNvSpPr>
              <a:spLocks noChangeArrowheads="1"/>
            </p:cNvSpPr>
            <p:nvPr/>
          </p:nvSpPr>
          <p:spPr bwMode="auto">
            <a:xfrm>
              <a:off x="5599463" y="4994338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2" name="Line 227"/>
            <p:cNvSpPr>
              <a:spLocks noChangeShapeType="1"/>
            </p:cNvSpPr>
            <p:nvPr/>
          </p:nvSpPr>
          <p:spPr bwMode="auto">
            <a:xfrm>
              <a:off x="5685448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3" name="Line 228"/>
            <p:cNvSpPr>
              <a:spLocks noChangeShapeType="1"/>
            </p:cNvSpPr>
            <p:nvPr/>
          </p:nvSpPr>
          <p:spPr bwMode="auto">
            <a:xfrm flipH="1">
              <a:off x="5513479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4" name="Line 229"/>
            <p:cNvSpPr>
              <a:spLocks noChangeShapeType="1"/>
            </p:cNvSpPr>
            <p:nvPr/>
          </p:nvSpPr>
          <p:spPr bwMode="auto">
            <a:xfrm>
              <a:off x="5770285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5" name="Line 230"/>
            <p:cNvSpPr>
              <a:spLocks noChangeShapeType="1"/>
            </p:cNvSpPr>
            <p:nvPr/>
          </p:nvSpPr>
          <p:spPr bwMode="auto">
            <a:xfrm>
              <a:off x="5685448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6" name="Rectangle 231"/>
            <p:cNvSpPr>
              <a:spLocks noChangeArrowheads="1"/>
            </p:cNvSpPr>
            <p:nvPr/>
          </p:nvSpPr>
          <p:spPr bwMode="auto">
            <a:xfrm>
              <a:off x="5942254" y="499433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7" name="Line 232"/>
            <p:cNvSpPr>
              <a:spLocks noChangeShapeType="1"/>
            </p:cNvSpPr>
            <p:nvPr/>
          </p:nvSpPr>
          <p:spPr bwMode="auto">
            <a:xfrm>
              <a:off x="6028238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8" name="Line 233"/>
            <p:cNvSpPr>
              <a:spLocks noChangeShapeType="1"/>
            </p:cNvSpPr>
            <p:nvPr/>
          </p:nvSpPr>
          <p:spPr bwMode="auto">
            <a:xfrm flipH="1">
              <a:off x="5856269" y="507000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39" name="Line 234"/>
            <p:cNvSpPr>
              <a:spLocks noChangeShapeType="1"/>
            </p:cNvSpPr>
            <p:nvPr/>
          </p:nvSpPr>
          <p:spPr bwMode="auto">
            <a:xfrm>
              <a:off x="6114222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0" name="Line 235"/>
            <p:cNvSpPr>
              <a:spLocks noChangeShapeType="1"/>
            </p:cNvSpPr>
            <p:nvPr/>
          </p:nvSpPr>
          <p:spPr bwMode="auto">
            <a:xfrm>
              <a:off x="6028238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1" name="Rectangle 236"/>
            <p:cNvSpPr>
              <a:spLocks noChangeArrowheads="1"/>
            </p:cNvSpPr>
            <p:nvPr/>
          </p:nvSpPr>
          <p:spPr bwMode="auto">
            <a:xfrm>
              <a:off x="6285044" y="499433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2" name="Line 237"/>
            <p:cNvSpPr>
              <a:spLocks noChangeShapeType="1"/>
            </p:cNvSpPr>
            <p:nvPr/>
          </p:nvSpPr>
          <p:spPr bwMode="auto">
            <a:xfrm>
              <a:off x="6371028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3" name="Line 238"/>
            <p:cNvSpPr>
              <a:spLocks noChangeShapeType="1"/>
            </p:cNvSpPr>
            <p:nvPr/>
          </p:nvSpPr>
          <p:spPr bwMode="auto">
            <a:xfrm flipH="1">
              <a:off x="6200206" y="5070004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4" name="Line 239"/>
            <p:cNvSpPr>
              <a:spLocks noChangeShapeType="1"/>
            </p:cNvSpPr>
            <p:nvPr/>
          </p:nvSpPr>
          <p:spPr bwMode="auto">
            <a:xfrm>
              <a:off x="6457012" y="507000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5" name="Line 240"/>
            <p:cNvSpPr>
              <a:spLocks noChangeShapeType="1"/>
            </p:cNvSpPr>
            <p:nvPr/>
          </p:nvSpPr>
          <p:spPr bwMode="auto">
            <a:xfrm>
              <a:off x="6371028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6" name="Rectangle 241"/>
            <p:cNvSpPr>
              <a:spLocks noChangeArrowheads="1"/>
            </p:cNvSpPr>
            <p:nvPr/>
          </p:nvSpPr>
          <p:spPr bwMode="auto">
            <a:xfrm>
              <a:off x="6628980" y="4994338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7" name="Line 242"/>
            <p:cNvSpPr>
              <a:spLocks noChangeShapeType="1"/>
            </p:cNvSpPr>
            <p:nvPr/>
          </p:nvSpPr>
          <p:spPr bwMode="auto">
            <a:xfrm>
              <a:off x="6714965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8" name="Line 243"/>
            <p:cNvSpPr>
              <a:spLocks noChangeShapeType="1"/>
            </p:cNvSpPr>
            <p:nvPr/>
          </p:nvSpPr>
          <p:spPr bwMode="auto">
            <a:xfrm flipH="1">
              <a:off x="6542996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49" name="Line 244"/>
            <p:cNvSpPr>
              <a:spLocks noChangeShapeType="1"/>
            </p:cNvSpPr>
            <p:nvPr/>
          </p:nvSpPr>
          <p:spPr bwMode="auto">
            <a:xfrm>
              <a:off x="6799802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0" name="Line 245"/>
            <p:cNvSpPr>
              <a:spLocks noChangeShapeType="1"/>
            </p:cNvSpPr>
            <p:nvPr/>
          </p:nvSpPr>
          <p:spPr bwMode="auto">
            <a:xfrm>
              <a:off x="6714965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1" name="Rectangle 246"/>
            <p:cNvSpPr>
              <a:spLocks noChangeArrowheads="1"/>
            </p:cNvSpPr>
            <p:nvPr/>
          </p:nvSpPr>
          <p:spPr bwMode="auto">
            <a:xfrm>
              <a:off x="3540429" y="4994338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2" name="Line 247"/>
            <p:cNvSpPr>
              <a:spLocks noChangeShapeType="1"/>
            </p:cNvSpPr>
            <p:nvPr/>
          </p:nvSpPr>
          <p:spPr bwMode="auto">
            <a:xfrm>
              <a:off x="3625267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3" name="Line 248"/>
            <p:cNvSpPr>
              <a:spLocks noChangeShapeType="1"/>
            </p:cNvSpPr>
            <p:nvPr/>
          </p:nvSpPr>
          <p:spPr bwMode="auto">
            <a:xfrm flipH="1">
              <a:off x="3454445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4" name="Line 249"/>
            <p:cNvSpPr>
              <a:spLocks noChangeShapeType="1"/>
            </p:cNvSpPr>
            <p:nvPr/>
          </p:nvSpPr>
          <p:spPr bwMode="auto">
            <a:xfrm>
              <a:off x="3711251" y="507000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5" name="Line 250"/>
            <p:cNvSpPr>
              <a:spLocks noChangeShapeType="1"/>
            </p:cNvSpPr>
            <p:nvPr/>
          </p:nvSpPr>
          <p:spPr bwMode="auto">
            <a:xfrm>
              <a:off x="3625267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6" name="Rectangle 251"/>
            <p:cNvSpPr>
              <a:spLocks noChangeArrowheads="1"/>
            </p:cNvSpPr>
            <p:nvPr/>
          </p:nvSpPr>
          <p:spPr bwMode="auto">
            <a:xfrm>
              <a:off x="3883220" y="499433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7" name="Line 252"/>
            <p:cNvSpPr>
              <a:spLocks noChangeShapeType="1"/>
            </p:cNvSpPr>
            <p:nvPr/>
          </p:nvSpPr>
          <p:spPr bwMode="auto">
            <a:xfrm>
              <a:off x="3969203" y="491981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8" name="Line 253"/>
            <p:cNvSpPr>
              <a:spLocks noChangeShapeType="1"/>
            </p:cNvSpPr>
            <p:nvPr/>
          </p:nvSpPr>
          <p:spPr bwMode="auto">
            <a:xfrm flipH="1">
              <a:off x="3797235" y="507000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59" name="Line 254"/>
            <p:cNvSpPr>
              <a:spLocks noChangeShapeType="1"/>
            </p:cNvSpPr>
            <p:nvPr/>
          </p:nvSpPr>
          <p:spPr bwMode="auto">
            <a:xfrm>
              <a:off x="4055188" y="5070004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0" name="Line 255"/>
            <p:cNvSpPr>
              <a:spLocks noChangeShapeType="1"/>
            </p:cNvSpPr>
            <p:nvPr/>
          </p:nvSpPr>
          <p:spPr bwMode="auto">
            <a:xfrm>
              <a:off x="3969203" y="514452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1" name="Rectangle 256"/>
            <p:cNvSpPr>
              <a:spLocks noChangeArrowheads="1"/>
            </p:cNvSpPr>
            <p:nvPr/>
          </p:nvSpPr>
          <p:spPr bwMode="auto">
            <a:xfrm>
              <a:off x="4226009" y="5293563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2" name="Line 257"/>
            <p:cNvSpPr>
              <a:spLocks noChangeShapeType="1"/>
            </p:cNvSpPr>
            <p:nvPr/>
          </p:nvSpPr>
          <p:spPr bwMode="auto">
            <a:xfrm flipH="1">
              <a:off x="4140026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3" name="Line 258"/>
            <p:cNvSpPr>
              <a:spLocks noChangeShapeType="1"/>
            </p:cNvSpPr>
            <p:nvPr/>
          </p:nvSpPr>
          <p:spPr bwMode="auto">
            <a:xfrm>
              <a:off x="4397978" y="536808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4" name="Line 259"/>
            <p:cNvSpPr>
              <a:spLocks noChangeShapeType="1"/>
            </p:cNvSpPr>
            <p:nvPr/>
          </p:nvSpPr>
          <p:spPr bwMode="auto">
            <a:xfrm>
              <a:off x="4311994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5" name="Rectangle 260"/>
            <p:cNvSpPr>
              <a:spLocks noChangeArrowheads="1"/>
            </p:cNvSpPr>
            <p:nvPr/>
          </p:nvSpPr>
          <p:spPr bwMode="auto">
            <a:xfrm>
              <a:off x="4569946" y="5293563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6" name="Line 261"/>
            <p:cNvSpPr>
              <a:spLocks noChangeShapeType="1"/>
            </p:cNvSpPr>
            <p:nvPr/>
          </p:nvSpPr>
          <p:spPr bwMode="auto">
            <a:xfrm>
              <a:off x="4654784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7" name="Line 262"/>
            <p:cNvSpPr>
              <a:spLocks noChangeShapeType="1"/>
            </p:cNvSpPr>
            <p:nvPr/>
          </p:nvSpPr>
          <p:spPr bwMode="auto">
            <a:xfrm flipH="1">
              <a:off x="4483962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8" name="Line 263"/>
            <p:cNvSpPr>
              <a:spLocks noChangeShapeType="1"/>
            </p:cNvSpPr>
            <p:nvPr/>
          </p:nvSpPr>
          <p:spPr bwMode="auto">
            <a:xfrm>
              <a:off x="4740768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69" name="Line 264"/>
            <p:cNvSpPr>
              <a:spLocks noChangeShapeType="1"/>
            </p:cNvSpPr>
            <p:nvPr/>
          </p:nvSpPr>
          <p:spPr bwMode="auto">
            <a:xfrm>
              <a:off x="4654784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0" name="Rectangle 265"/>
            <p:cNvSpPr>
              <a:spLocks noChangeArrowheads="1"/>
            </p:cNvSpPr>
            <p:nvPr/>
          </p:nvSpPr>
          <p:spPr bwMode="auto">
            <a:xfrm>
              <a:off x="4912737" y="5293563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1" name="Line 266"/>
            <p:cNvSpPr>
              <a:spLocks noChangeShapeType="1"/>
            </p:cNvSpPr>
            <p:nvPr/>
          </p:nvSpPr>
          <p:spPr bwMode="auto">
            <a:xfrm>
              <a:off x="4998720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2" name="Line 267"/>
            <p:cNvSpPr>
              <a:spLocks noChangeShapeType="1"/>
            </p:cNvSpPr>
            <p:nvPr/>
          </p:nvSpPr>
          <p:spPr bwMode="auto">
            <a:xfrm flipH="1">
              <a:off x="4826752" y="536808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3" name="Line 268"/>
            <p:cNvSpPr>
              <a:spLocks noChangeShapeType="1"/>
            </p:cNvSpPr>
            <p:nvPr/>
          </p:nvSpPr>
          <p:spPr bwMode="auto">
            <a:xfrm>
              <a:off x="5084705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4" name="Line 269"/>
            <p:cNvSpPr>
              <a:spLocks noChangeShapeType="1"/>
            </p:cNvSpPr>
            <p:nvPr/>
          </p:nvSpPr>
          <p:spPr bwMode="auto">
            <a:xfrm>
              <a:off x="4998720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5" name="Rectangle 270"/>
            <p:cNvSpPr>
              <a:spLocks noChangeArrowheads="1"/>
            </p:cNvSpPr>
            <p:nvPr/>
          </p:nvSpPr>
          <p:spPr bwMode="auto">
            <a:xfrm>
              <a:off x="5255526" y="5293563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6" name="Line 271"/>
            <p:cNvSpPr>
              <a:spLocks noChangeShapeType="1"/>
            </p:cNvSpPr>
            <p:nvPr/>
          </p:nvSpPr>
          <p:spPr bwMode="auto">
            <a:xfrm>
              <a:off x="5341511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7" name="Line 272"/>
            <p:cNvSpPr>
              <a:spLocks noChangeShapeType="1"/>
            </p:cNvSpPr>
            <p:nvPr/>
          </p:nvSpPr>
          <p:spPr bwMode="auto">
            <a:xfrm flipH="1">
              <a:off x="5170689" y="5368083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8" name="Line 273"/>
            <p:cNvSpPr>
              <a:spLocks noChangeShapeType="1"/>
            </p:cNvSpPr>
            <p:nvPr/>
          </p:nvSpPr>
          <p:spPr bwMode="auto">
            <a:xfrm>
              <a:off x="5427495" y="536808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79" name="Line 274"/>
            <p:cNvSpPr>
              <a:spLocks noChangeShapeType="1"/>
            </p:cNvSpPr>
            <p:nvPr/>
          </p:nvSpPr>
          <p:spPr bwMode="auto">
            <a:xfrm>
              <a:off x="5341511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0" name="Rectangle 275"/>
            <p:cNvSpPr>
              <a:spLocks noChangeArrowheads="1"/>
            </p:cNvSpPr>
            <p:nvPr/>
          </p:nvSpPr>
          <p:spPr bwMode="auto">
            <a:xfrm>
              <a:off x="5599463" y="5293563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1" name="Line 276"/>
            <p:cNvSpPr>
              <a:spLocks noChangeShapeType="1"/>
            </p:cNvSpPr>
            <p:nvPr/>
          </p:nvSpPr>
          <p:spPr bwMode="auto">
            <a:xfrm>
              <a:off x="5685448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2" name="Line 277"/>
            <p:cNvSpPr>
              <a:spLocks noChangeShapeType="1"/>
            </p:cNvSpPr>
            <p:nvPr/>
          </p:nvSpPr>
          <p:spPr bwMode="auto">
            <a:xfrm flipH="1">
              <a:off x="5513479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3" name="Line 278"/>
            <p:cNvSpPr>
              <a:spLocks noChangeShapeType="1"/>
            </p:cNvSpPr>
            <p:nvPr/>
          </p:nvSpPr>
          <p:spPr bwMode="auto">
            <a:xfrm>
              <a:off x="5770285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4" name="Line 279"/>
            <p:cNvSpPr>
              <a:spLocks noChangeShapeType="1"/>
            </p:cNvSpPr>
            <p:nvPr/>
          </p:nvSpPr>
          <p:spPr bwMode="auto">
            <a:xfrm>
              <a:off x="5685448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5" name="Rectangle 280"/>
            <p:cNvSpPr>
              <a:spLocks noChangeArrowheads="1"/>
            </p:cNvSpPr>
            <p:nvPr/>
          </p:nvSpPr>
          <p:spPr bwMode="auto">
            <a:xfrm>
              <a:off x="5942254" y="5293563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6" name="Line 281"/>
            <p:cNvSpPr>
              <a:spLocks noChangeShapeType="1"/>
            </p:cNvSpPr>
            <p:nvPr/>
          </p:nvSpPr>
          <p:spPr bwMode="auto">
            <a:xfrm>
              <a:off x="6028238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7" name="Line 282"/>
            <p:cNvSpPr>
              <a:spLocks noChangeShapeType="1"/>
            </p:cNvSpPr>
            <p:nvPr/>
          </p:nvSpPr>
          <p:spPr bwMode="auto">
            <a:xfrm flipH="1">
              <a:off x="5856269" y="536808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8" name="Line 283"/>
            <p:cNvSpPr>
              <a:spLocks noChangeShapeType="1"/>
            </p:cNvSpPr>
            <p:nvPr/>
          </p:nvSpPr>
          <p:spPr bwMode="auto">
            <a:xfrm>
              <a:off x="6114222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89" name="Line 284"/>
            <p:cNvSpPr>
              <a:spLocks noChangeShapeType="1"/>
            </p:cNvSpPr>
            <p:nvPr/>
          </p:nvSpPr>
          <p:spPr bwMode="auto">
            <a:xfrm>
              <a:off x="6028238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0" name="Rectangle 285"/>
            <p:cNvSpPr>
              <a:spLocks noChangeArrowheads="1"/>
            </p:cNvSpPr>
            <p:nvPr/>
          </p:nvSpPr>
          <p:spPr bwMode="auto">
            <a:xfrm>
              <a:off x="6285044" y="5293563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1" name="Line 286"/>
            <p:cNvSpPr>
              <a:spLocks noChangeShapeType="1"/>
            </p:cNvSpPr>
            <p:nvPr/>
          </p:nvSpPr>
          <p:spPr bwMode="auto">
            <a:xfrm>
              <a:off x="6371028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2" name="Line 287"/>
            <p:cNvSpPr>
              <a:spLocks noChangeShapeType="1"/>
            </p:cNvSpPr>
            <p:nvPr/>
          </p:nvSpPr>
          <p:spPr bwMode="auto">
            <a:xfrm flipH="1">
              <a:off x="6200206" y="5368083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3" name="Line 288"/>
            <p:cNvSpPr>
              <a:spLocks noChangeShapeType="1"/>
            </p:cNvSpPr>
            <p:nvPr/>
          </p:nvSpPr>
          <p:spPr bwMode="auto">
            <a:xfrm>
              <a:off x="6457012" y="536808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4" name="Line 289"/>
            <p:cNvSpPr>
              <a:spLocks noChangeShapeType="1"/>
            </p:cNvSpPr>
            <p:nvPr/>
          </p:nvSpPr>
          <p:spPr bwMode="auto">
            <a:xfrm>
              <a:off x="6371028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5" name="Rectangle 290"/>
            <p:cNvSpPr>
              <a:spLocks noChangeArrowheads="1"/>
            </p:cNvSpPr>
            <p:nvPr/>
          </p:nvSpPr>
          <p:spPr bwMode="auto">
            <a:xfrm>
              <a:off x="6628980" y="5293563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6" name="Line 291"/>
            <p:cNvSpPr>
              <a:spLocks noChangeShapeType="1"/>
            </p:cNvSpPr>
            <p:nvPr/>
          </p:nvSpPr>
          <p:spPr bwMode="auto">
            <a:xfrm>
              <a:off x="6714965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7" name="Line 292"/>
            <p:cNvSpPr>
              <a:spLocks noChangeShapeType="1"/>
            </p:cNvSpPr>
            <p:nvPr/>
          </p:nvSpPr>
          <p:spPr bwMode="auto">
            <a:xfrm flipH="1">
              <a:off x="6542996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8" name="Line 293"/>
            <p:cNvSpPr>
              <a:spLocks noChangeShapeType="1"/>
            </p:cNvSpPr>
            <p:nvPr/>
          </p:nvSpPr>
          <p:spPr bwMode="auto">
            <a:xfrm>
              <a:off x="6799802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99" name="Line 294"/>
            <p:cNvSpPr>
              <a:spLocks noChangeShapeType="1"/>
            </p:cNvSpPr>
            <p:nvPr/>
          </p:nvSpPr>
          <p:spPr bwMode="auto">
            <a:xfrm>
              <a:off x="6714965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0" name="Rectangle 295"/>
            <p:cNvSpPr>
              <a:spLocks noChangeArrowheads="1"/>
            </p:cNvSpPr>
            <p:nvPr/>
          </p:nvSpPr>
          <p:spPr bwMode="auto">
            <a:xfrm>
              <a:off x="3540429" y="5293563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1" name="Line 296"/>
            <p:cNvSpPr>
              <a:spLocks noChangeShapeType="1"/>
            </p:cNvSpPr>
            <p:nvPr/>
          </p:nvSpPr>
          <p:spPr bwMode="auto">
            <a:xfrm>
              <a:off x="3625267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2" name="Line 297"/>
            <p:cNvSpPr>
              <a:spLocks noChangeShapeType="1"/>
            </p:cNvSpPr>
            <p:nvPr/>
          </p:nvSpPr>
          <p:spPr bwMode="auto">
            <a:xfrm flipH="1">
              <a:off x="3454445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3" name="Line 298"/>
            <p:cNvSpPr>
              <a:spLocks noChangeShapeType="1"/>
            </p:cNvSpPr>
            <p:nvPr/>
          </p:nvSpPr>
          <p:spPr bwMode="auto">
            <a:xfrm>
              <a:off x="3711251" y="5368083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4" name="Line 299"/>
            <p:cNvSpPr>
              <a:spLocks noChangeShapeType="1"/>
            </p:cNvSpPr>
            <p:nvPr/>
          </p:nvSpPr>
          <p:spPr bwMode="auto">
            <a:xfrm>
              <a:off x="3625267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5" name="Rectangle 300"/>
            <p:cNvSpPr>
              <a:spLocks noChangeArrowheads="1"/>
            </p:cNvSpPr>
            <p:nvPr/>
          </p:nvSpPr>
          <p:spPr bwMode="auto">
            <a:xfrm>
              <a:off x="3883220" y="5293563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6" name="Line 301"/>
            <p:cNvSpPr>
              <a:spLocks noChangeShapeType="1"/>
            </p:cNvSpPr>
            <p:nvPr/>
          </p:nvSpPr>
          <p:spPr bwMode="auto">
            <a:xfrm>
              <a:off x="3969203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7" name="Line 302"/>
            <p:cNvSpPr>
              <a:spLocks noChangeShapeType="1"/>
            </p:cNvSpPr>
            <p:nvPr/>
          </p:nvSpPr>
          <p:spPr bwMode="auto">
            <a:xfrm flipH="1">
              <a:off x="3797235" y="5368083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8" name="Line 303"/>
            <p:cNvSpPr>
              <a:spLocks noChangeShapeType="1"/>
            </p:cNvSpPr>
            <p:nvPr/>
          </p:nvSpPr>
          <p:spPr bwMode="auto">
            <a:xfrm>
              <a:off x="4055188" y="5368083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09" name="Line 304"/>
            <p:cNvSpPr>
              <a:spLocks noChangeShapeType="1"/>
            </p:cNvSpPr>
            <p:nvPr/>
          </p:nvSpPr>
          <p:spPr bwMode="auto">
            <a:xfrm>
              <a:off x="3969203" y="5442603"/>
              <a:ext cx="0" cy="75666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0" name="Line 305"/>
            <p:cNvSpPr>
              <a:spLocks noChangeShapeType="1"/>
            </p:cNvSpPr>
            <p:nvPr/>
          </p:nvSpPr>
          <p:spPr bwMode="auto">
            <a:xfrm flipV="1">
              <a:off x="4311994" y="5219044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1" name="Rectangle 306"/>
            <p:cNvSpPr>
              <a:spLocks noChangeArrowheads="1"/>
            </p:cNvSpPr>
            <p:nvPr/>
          </p:nvSpPr>
          <p:spPr bwMode="auto">
            <a:xfrm>
              <a:off x="4226009" y="559278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2" name="Line 307"/>
            <p:cNvSpPr>
              <a:spLocks noChangeShapeType="1"/>
            </p:cNvSpPr>
            <p:nvPr/>
          </p:nvSpPr>
          <p:spPr bwMode="auto">
            <a:xfrm>
              <a:off x="4311994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3" name="Line 308"/>
            <p:cNvSpPr>
              <a:spLocks noChangeShapeType="1"/>
            </p:cNvSpPr>
            <p:nvPr/>
          </p:nvSpPr>
          <p:spPr bwMode="auto">
            <a:xfrm flipH="1">
              <a:off x="4140026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4" name="Line 309"/>
            <p:cNvSpPr>
              <a:spLocks noChangeShapeType="1"/>
            </p:cNvSpPr>
            <p:nvPr/>
          </p:nvSpPr>
          <p:spPr bwMode="auto">
            <a:xfrm>
              <a:off x="4397978" y="5667309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5" name="Line 310"/>
            <p:cNvSpPr>
              <a:spLocks noChangeShapeType="1"/>
            </p:cNvSpPr>
            <p:nvPr/>
          </p:nvSpPr>
          <p:spPr bwMode="auto">
            <a:xfrm>
              <a:off x="4311994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6" name="Rectangle 311"/>
            <p:cNvSpPr>
              <a:spLocks noChangeArrowheads="1"/>
            </p:cNvSpPr>
            <p:nvPr/>
          </p:nvSpPr>
          <p:spPr bwMode="auto">
            <a:xfrm>
              <a:off x="4569946" y="5592789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7" name="Line 312"/>
            <p:cNvSpPr>
              <a:spLocks noChangeShapeType="1"/>
            </p:cNvSpPr>
            <p:nvPr/>
          </p:nvSpPr>
          <p:spPr bwMode="auto">
            <a:xfrm>
              <a:off x="4654784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8" name="Line 313"/>
            <p:cNvSpPr>
              <a:spLocks noChangeShapeType="1"/>
            </p:cNvSpPr>
            <p:nvPr/>
          </p:nvSpPr>
          <p:spPr bwMode="auto">
            <a:xfrm flipH="1">
              <a:off x="4483962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19" name="Line 314"/>
            <p:cNvSpPr>
              <a:spLocks noChangeShapeType="1"/>
            </p:cNvSpPr>
            <p:nvPr/>
          </p:nvSpPr>
          <p:spPr bwMode="auto">
            <a:xfrm>
              <a:off x="4740768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0" name="Line 315"/>
            <p:cNvSpPr>
              <a:spLocks noChangeShapeType="1"/>
            </p:cNvSpPr>
            <p:nvPr/>
          </p:nvSpPr>
          <p:spPr bwMode="auto">
            <a:xfrm>
              <a:off x="4654784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1" name="Rectangle 316"/>
            <p:cNvSpPr>
              <a:spLocks noChangeArrowheads="1"/>
            </p:cNvSpPr>
            <p:nvPr/>
          </p:nvSpPr>
          <p:spPr bwMode="auto">
            <a:xfrm>
              <a:off x="4912737" y="559278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2" name="Line 317"/>
            <p:cNvSpPr>
              <a:spLocks noChangeShapeType="1"/>
            </p:cNvSpPr>
            <p:nvPr/>
          </p:nvSpPr>
          <p:spPr bwMode="auto">
            <a:xfrm>
              <a:off x="4998720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3" name="Line 318"/>
            <p:cNvSpPr>
              <a:spLocks noChangeShapeType="1"/>
            </p:cNvSpPr>
            <p:nvPr/>
          </p:nvSpPr>
          <p:spPr bwMode="auto">
            <a:xfrm flipH="1">
              <a:off x="4826752" y="5667309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4" name="Line 319"/>
            <p:cNvSpPr>
              <a:spLocks noChangeShapeType="1"/>
            </p:cNvSpPr>
            <p:nvPr/>
          </p:nvSpPr>
          <p:spPr bwMode="auto">
            <a:xfrm>
              <a:off x="5084705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5" name="Line 320"/>
            <p:cNvSpPr>
              <a:spLocks noChangeShapeType="1"/>
            </p:cNvSpPr>
            <p:nvPr/>
          </p:nvSpPr>
          <p:spPr bwMode="auto">
            <a:xfrm>
              <a:off x="4998720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6" name="Rectangle 321"/>
            <p:cNvSpPr>
              <a:spLocks noChangeArrowheads="1"/>
            </p:cNvSpPr>
            <p:nvPr/>
          </p:nvSpPr>
          <p:spPr bwMode="auto">
            <a:xfrm>
              <a:off x="5255526" y="559278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7" name="Line 322"/>
            <p:cNvSpPr>
              <a:spLocks noChangeShapeType="1"/>
            </p:cNvSpPr>
            <p:nvPr/>
          </p:nvSpPr>
          <p:spPr bwMode="auto">
            <a:xfrm>
              <a:off x="5341511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8" name="Line 323"/>
            <p:cNvSpPr>
              <a:spLocks noChangeShapeType="1"/>
            </p:cNvSpPr>
            <p:nvPr/>
          </p:nvSpPr>
          <p:spPr bwMode="auto">
            <a:xfrm flipH="1">
              <a:off x="5170689" y="5667309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29" name="Line 324"/>
            <p:cNvSpPr>
              <a:spLocks noChangeShapeType="1"/>
            </p:cNvSpPr>
            <p:nvPr/>
          </p:nvSpPr>
          <p:spPr bwMode="auto">
            <a:xfrm>
              <a:off x="5427495" y="5667309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0" name="Line 325"/>
            <p:cNvSpPr>
              <a:spLocks noChangeShapeType="1"/>
            </p:cNvSpPr>
            <p:nvPr/>
          </p:nvSpPr>
          <p:spPr bwMode="auto">
            <a:xfrm>
              <a:off x="5341511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1" name="Rectangle 326"/>
            <p:cNvSpPr>
              <a:spLocks noChangeArrowheads="1"/>
            </p:cNvSpPr>
            <p:nvPr/>
          </p:nvSpPr>
          <p:spPr bwMode="auto">
            <a:xfrm>
              <a:off x="5599463" y="5592789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2" name="Line 327"/>
            <p:cNvSpPr>
              <a:spLocks noChangeShapeType="1"/>
            </p:cNvSpPr>
            <p:nvPr/>
          </p:nvSpPr>
          <p:spPr bwMode="auto">
            <a:xfrm>
              <a:off x="5685448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3" name="Line 328"/>
            <p:cNvSpPr>
              <a:spLocks noChangeShapeType="1"/>
            </p:cNvSpPr>
            <p:nvPr/>
          </p:nvSpPr>
          <p:spPr bwMode="auto">
            <a:xfrm flipH="1">
              <a:off x="5513479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4" name="Line 329"/>
            <p:cNvSpPr>
              <a:spLocks noChangeShapeType="1"/>
            </p:cNvSpPr>
            <p:nvPr/>
          </p:nvSpPr>
          <p:spPr bwMode="auto">
            <a:xfrm>
              <a:off x="5770285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5" name="Line 330"/>
            <p:cNvSpPr>
              <a:spLocks noChangeShapeType="1"/>
            </p:cNvSpPr>
            <p:nvPr/>
          </p:nvSpPr>
          <p:spPr bwMode="auto">
            <a:xfrm>
              <a:off x="5685448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6" name="Rectangle 331"/>
            <p:cNvSpPr>
              <a:spLocks noChangeArrowheads="1"/>
            </p:cNvSpPr>
            <p:nvPr/>
          </p:nvSpPr>
          <p:spPr bwMode="auto">
            <a:xfrm>
              <a:off x="5942254" y="559278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7" name="Line 332"/>
            <p:cNvSpPr>
              <a:spLocks noChangeShapeType="1"/>
            </p:cNvSpPr>
            <p:nvPr/>
          </p:nvSpPr>
          <p:spPr bwMode="auto">
            <a:xfrm>
              <a:off x="6028238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8" name="Line 333"/>
            <p:cNvSpPr>
              <a:spLocks noChangeShapeType="1"/>
            </p:cNvSpPr>
            <p:nvPr/>
          </p:nvSpPr>
          <p:spPr bwMode="auto">
            <a:xfrm flipH="1">
              <a:off x="5856269" y="5667309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39" name="Line 334"/>
            <p:cNvSpPr>
              <a:spLocks noChangeShapeType="1"/>
            </p:cNvSpPr>
            <p:nvPr/>
          </p:nvSpPr>
          <p:spPr bwMode="auto">
            <a:xfrm>
              <a:off x="6114222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0" name="Line 335"/>
            <p:cNvSpPr>
              <a:spLocks noChangeShapeType="1"/>
            </p:cNvSpPr>
            <p:nvPr/>
          </p:nvSpPr>
          <p:spPr bwMode="auto">
            <a:xfrm>
              <a:off x="6028238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1" name="Rectangle 336"/>
            <p:cNvSpPr>
              <a:spLocks noChangeArrowheads="1"/>
            </p:cNvSpPr>
            <p:nvPr/>
          </p:nvSpPr>
          <p:spPr bwMode="auto">
            <a:xfrm>
              <a:off x="6285044" y="559278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2" name="Line 337"/>
            <p:cNvSpPr>
              <a:spLocks noChangeShapeType="1"/>
            </p:cNvSpPr>
            <p:nvPr/>
          </p:nvSpPr>
          <p:spPr bwMode="auto">
            <a:xfrm>
              <a:off x="6371028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3" name="Line 338"/>
            <p:cNvSpPr>
              <a:spLocks noChangeShapeType="1"/>
            </p:cNvSpPr>
            <p:nvPr/>
          </p:nvSpPr>
          <p:spPr bwMode="auto">
            <a:xfrm flipH="1">
              <a:off x="6200206" y="5667309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4" name="Line 339"/>
            <p:cNvSpPr>
              <a:spLocks noChangeShapeType="1"/>
            </p:cNvSpPr>
            <p:nvPr/>
          </p:nvSpPr>
          <p:spPr bwMode="auto">
            <a:xfrm>
              <a:off x="6457012" y="5667309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5" name="Line 340"/>
            <p:cNvSpPr>
              <a:spLocks noChangeShapeType="1"/>
            </p:cNvSpPr>
            <p:nvPr/>
          </p:nvSpPr>
          <p:spPr bwMode="auto">
            <a:xfrm>
              <a:off x="6371028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6" name="Rectangle 341"/>
            <p:cNvSpPr>
              <a:spLocks noChangeArrowheads="1"/>
            </p:cNvSpPr>
            <p:nvPr/>
          </p:nvSpPr>
          <p:spPr bwMode="auto">
            <a:xfrm>
              <a:off x="6628980" y="5592789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7" name="Line 342"/>
            <p:cNvSpPr>
              <a:spLocks noChangeShapeType="1"/>
            </p:cNvSpPr>
            <p:nvPr/>
          </p:nvSpPr>
          <p:spPr bwMode="auto">
            <a:xfrm>
              <a:off x="6714965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8" name="Line 343"/>
            <p:cNvSpPr>
              <a:spLocks noChangeShapeType="1"/>
            </p:cNvSpPr>
            <p:nvPr/>
          </p:nvSpPr>
          <p:spPr bwMode="auto">
            <a:xfrm flipH="1">
              <a:off x="6542996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49" name="Line 344"/>
            <p:cNvSpPr>
              <a:spLocks noChangeShapeType="1"/>
            </p:cNvSpPr>
            <p:nvPr/>
          </p:nvSpPr>
          <p:spPr bwMode="auto">
            <a:xfrm>
              <a:off x="6799802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0" name="Line 345"/>
            <p:cNvSpPr>
              <a:spLocks noChangeShapeType="1"/>
            </p:cNvSpPr>
            <p:nvPr/>
          </p:nvSpPr>
          <p:spPr bwMode="auto">
            <a:xfrm>
              <a:off x="6714965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1" name="Rectangle 346"/>
            <p:cNvSpPr>
              <a:spLocks noChangeArrowheads="1"/>
            </p:cNvSpPr>
            <p:nvPr/>
          </p:nvSpPr>
          <p:spPr bwMode="auto">
            <a:xfrm>
              <a:off x="3540429" y="5592789"/>
              <a:ext cx="170822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2" name="Line 347"/>
            <p:cNvSpPr>
              <a:spLocks noChangeShapeType="1"/>
            </p:cNvSpPr>
            <p:nvPr/>
          </p:nvSpPr>
          <p:spPr bwMode="auto">
            <a:xfrm>
              <a:off x="3625267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3" name="Line 348"/>
            <p:cNvSpPr>
              <a:spLocks noChangeShapeType="1"/>
            </p:cNvSpPr>
            <p:nvPr/>
          </p:nvSpPr>
          <p:spPr bwMode="auto">
            <a:xfrm flipH="1">
              <a:off x="3454445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4" name="Line 349"/>
            <p:cNvSpPr>
              <a:spLocks noChangeShapeType="1"/>
            </p:cNvSpPr>
            <p:nvPr/>
          </p:nvSpPr>
          <p:spPr bwMode="auto">
            <a:xfrm>
              <a:off x="3711251" y="5667309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5" name="Line 350"/>
            <p:cNvSpPr>
              <a:spLocks noChangeShapeType="1"/>
            </p:cNvSpPr>
            <p:nvPr/>
          </p:nvSpPr>
          <p:spPr bwMode="auto">
            <a:xfrm>
              <a:off x="3625267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6" name="Rectangle 351"/>
            <p:cNvSpPr>
              <a:spLocks noChangeArrowheads="1"/>
            </p:cNvSpPr>
            <p:nvPr/>
          </p:nvSpPr>
          <p:spPr bwMode="auto">
            <a:xfrm>
              <a:off x="3883220" y="5592789"/>
              <a:ext cx="171968" cy="14904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7" name="Line 352"/>
            <p:cNvSpPr>
              <a:spLocks noChangeShapeType="1"/>
            </p:cNvSpPr>
            <p:nvPr/>
          </p:nvSpPr>
          <p:spPr bwMode="auto">
            <a:xfrm>
              <a:off x="3969203" y="5518269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8" name="Line 353"/>
            <p:cNvSpPr>
              <a:spLocks noChangeShapeType="1"/>
            </p:cNvSpPr>
            <p:nvPr/>
          </p:nvSpPr>
          <p:spPr bwMode="auto">
            <a:xfrm flipH="1">
              <a:off x="3797235" y="5667309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59" name="Line 354"/>
            <p:cNvSpPr>
              <a:spLocks noChangeShapeType="1"/>
            </p:cNvSpPr>
            <p:nvPr/>
          </p:nvSpPr>
          <p:spPr bwMode="auto">
            <a:xfrm>
              <a:off x="4055188" y="5667309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0" name="Line 355"/>
            <p:cNvSpPr>
              <a:spLocks noChangeShapeType="1"/>
            </p:cNvSpPr>
            <p:nvPr/>
          </p:nvSpPr>
          <p:spPr bwMode="auto">
            <a:xfrm>
              <a:off x="3969203" y="5741829"/>
              <a:ext cx="0" cy="74519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1" name="Rectangle 356"/>
            <p:cNvSpPr>
              <a:spLocks noChangeArrowheads="1"/>
            </p:cNvSpPr>
            <p:nvPr/>
          </p:nvSpPr>
          <p:spPr bwMode="auto">
            <a:xfrm>
              <a:off x="4226009" y="589086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2" name="Line 357"/>
            <p:cNvSpPr>
              <a:spLocks noChangeShapeType="1"/>
            </p:cNvSpPr>
            <p:nvPr/>
          </p:nvSpPr>
          <p:spPr bwMode="auto">
            <a:xfrm flipH="1">
              <a:off x="4140026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3" name="Line 358"/>
            <p:cNvSpPr>
              <a:spLocks noChangeShapeType="1"/>
            </p:cNvSpPr>
            <p:nvPr/>
          </p:nvSpPr>
          <p:spPr bwMode="auto">
            <a:xfrm>
              <a:off x="4397978" y="596653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4" name="Line 359"/>
            <p:cNvSpPr>
              <a:spLocks noChangeShapeType="1"/>
            </p:cNvSpPr>
            <p:nvPr/>
          </p:nvSpPr>
          <p:spPr bwMode="auto">
            <a:xfrm>
              <a:off x="4311994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5" name="Rectangle 360"/>
            <p:cNvSpPr>
              <a:spLocks noChangeArrowheads="1"/>
            </p:cNvSpPr>
            <p:nvPr/>
          </p:nvSpPr>
          <p:spPr bwMode="auto">
            <a:xfrm>
              <a:off x="4569946" y="5890868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6" name="Line 361"/>
            <p:cNvSpPr>
              <a:spLocks noChangeShapeType="1"/>
            </p:cNvSpPr>
            <p:nvPr/>
          </p:nvSpPr>
          <p:spPr bwMode="auto">
            <a:xfrm>
              <a:off x="4654784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7" name="Line 362"/>
            <p:cNvSpPr>
              <a:spLocks noChangeShapeType="1"/>
            </p:cNvSpPr>
            <p:nvPr/>
          </p:nvSpPr>
          <p:spPr bwMode="auto">
            <a:xfrm flipH="1">
              <a:off x="4483962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8" name="Line 363"/>
            <p:cNvSpPr>
              <a:spLocks noChangeShapeType="1"/>
            </p:cNvSpPr>
            <p:nvPr/>
          </p:nvSpPr>
          <p:spPr bwMode="auto">
            <a:xfrm>
              <a:off x="4740768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69" name="Line 364"/>
            <p:cNvSpPr>
              <a:spLocks noChangeShapeType="1"/>
            </p:cNvSpPr>
            <p:nvPr/>
          </p:nvSpPr>
          <p:spPr bwMode="auto">
            <a:xfrm>
              <a:off x="4654784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0" name="Rectangle 365"/>
            <p:cNvSpPr>
              <a:spLocks noChangeArrowheads="1"/>
            </p:cNvSpPr>
            <p:nvPr/>
          </p:nvSpPr>
          <p:spPr bwMode="auto">
            <a:xfrm>
              <a:off x="4912737" y="589086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1" name="Line 366"/>
            <p:cNvSpPr>
              <a:spLocks noChangeShapeType="1"/>
            </p:cNvSpPr>
            <p:nvPr/>
          </p:nvSpPr>
          <p:spPr bwMode="auto">
            <a:xfrm>
              <a:off x="4998720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2" name="Line 367"/>
            <p:cNvSpPr>
              <a:spLocks noChangeShapeType="1"/>
            </p:cNvSpPr>
            <p:nvPr/>
          </p:nvSpPr>
          <p:spPr bwMode="auto">
            <a:xfrm flipH="1">
              <a:off x="4826752" y="596653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3" name="Line 368"/>
            <p:cNvSpPr>
              <a:spLocks noChangeShapeType="1"/>
            </p:cNvSpPr>
            <p:nvPr/>
          </p:nvSpPr>
          <p:spPr bwMode="auto">
            <a:xfrm>
              <a:off x="5084705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4" name="Line 369"/>
            <p:cNvSpPr>
              <a:spLocks noChangeShapeType="1"/>
            </p:cNvSpPr>
            <p:nvPr/>
          </p:nvSpPr>
          <p:spPr bwMode="auto">
            <a:xfrm>
              <a:off x="4998720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5" name="Rectangle 370"/>
            <p:cNvSpPr>
              <a:spLocks noChangeArrowheads="1"/>
            </p:cNvSpPr>
            <p:nvPr/>
          </p:nvSpPr>
          <p:spPr bwMode="auto">
            <a:xfrm>
              <a:off x="5255526" y="589086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6" name="Line 371"/>
            <p:cNvSpPr>
              <a:spLocks noChangeShapeType="1"/>
            </p:cNvSpPr>
            <p:nvPr/>
          </p:nvSpPr>
          <p:spPr bwMode="auto">
            <a:xfrm>
              <a:off x="5341511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7" name="Line 372"/>
            <p:cNvSpPr>
              <a:spLocks noChangeShapeType="1"/>
            </p:cNvSpPr>
            <p:nvPr/>
          </p:nvSpPr>
          <p:spPr bwMode="auto">
            <a:xfrm flipH="1">
              <a:off x="5170689" y="5966534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8" name="Line 373"/>
            <p:cNvSpPr>
              <a:spLocks noChangeShapeType="1"/>
            </p:cNvSpPr>
            <p:nvPr/>
          </p:nvSpPr>
          <p:spPr bwMode="auto">
            <a:xfrm>
              <a:off x="5427495" y="596653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79" name="Line 374"/>
            <p:cNvSpPr>
              <a:spLocks noChangeShapeType="1"/>
            </p:cNvSpPr>
            <p:nvPr/>
          </p:nvSpPr>
          <p:spPr bwMode="auto">
            <a:xfrm>
              <a:off x="5341511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0" name="Rectangle 375"/>
            <p:cNvSpPr>
              <a:spLocks noChangeArrowheads="1"/>
            </p:cNvSpPr>
            <p:nvPr/>
          </p:nvSpPr>
          <p:spPr bwMode="auto">
            <a:xfrm>
              <a:off x="5599463" y="5890868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1" name="Line 376"/>
            <p:cNvSpPr>
              <a:spLocks noChangeShapeType="1"/>
            </p:cNvSpPr>
            <p:nvPr/>
          </p:nvSpPr>
          <p:spPr bwMode="auto">
            <a:xfrm>
              <a:off x="5685448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2" name="Line 377"/>
            <p:cNvSpPr>
              <a:spLocks noChangeShapeType="1"/>
            </p:cNvSpPr>
            <p:nvPr/>
          </p:nvSpPr>
          <p:spPr bwMode="auto">
            <a:xfrm flipH="1">
              <a:off x="5513479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3" name="Line 378"/>
            <p:cNvSpPr>
              <a:spLocks noChangeShapeType="1"/>
            </p:cNvSpPr>
            <p:nvPr/>
          </p:nvSpPr>
          <p:spPr bwMode="auto">
            <a:xfrm>
              <a:off x="5770285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4" name="Line 379"/>
            <p:cNvSpPr>
              <a:spLocks noChangeShapeType="1"/>
            </p:cNvSpPr>
            <p:nvPr/>
          </p:nvSpPr>
          <p:spPr bwMode="auto">
            <a:xfrm>
              <a:off x="5685448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5" name="Rectangle 380"/>
            <p:cNvSpPr>
              <a:spLocks noChangeArrowheads="1"/>
            </p:cNvSpPr>
            <p:nvPr/>
          </p:nvSpPr>
          <p:spPr bwMode="auto">
            <a:xfrm>
              <a:off x="5942254" y="589086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6" name="Line 381"/>
            <p:cNvSpPr>
              <a:spLocks noChangeShapeType="1"/>
            </p:cNvSpPr>
            <p:nvPr/>
          </p:nvSpPr>
          <p:spPr bwMode="auto">
            <a:xfrm>
              <a:off x="6028238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7" name="Line 382"/>
            <p:cNvSpPr>
              <a:spLocks noChangeShapeType="1"/>
            </p:cNvSpPr>
            <p:nvPr/>
          </p:nvSpPr>
          <p:spPr bwMode="auto">
            <a:xfrm flipH="1">
              <a:off x="5856269" y="596653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8" name="Line 383"/>
            <p:cNvSpPr>
              <a:spLocks noChangeShapeType="1"/>
            </p:cNvSpPr>
            <p:nvPr/>
          </p:nvSpPr>
          <p:spPr bwMode="auto">
            <a:xfrm>
              <a:off x="6114222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89" name="Line 384"/>
            <p:cNvSpPr>
              <a:spLocks noChangeShapeType="1"/>
            </p:cNvSpPr>
            <p:nvPr/>
          </p:nvSpPr>
          <p:spPr bwMode="auto">
            <a:xfrm>
              <a:off x="6028238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0" name="Rectangle 385"/>
            <p:cNvSpPr>
              <a:spLocks noChangeArrowheads="1"/>
            </p:cNvSpPr>
            <p:nvPr/>
          </p:nvSpPr>
          <p:spPr bwMode="auto">
            <a:xfrm>
              <a:off x="6285044" y="589086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1" name="Line 386"/>
            <p:cNvSpPr>
              <a:spLocks noChangeShapeType="1"/>
            </p:cNvSpPr>
            <p:nvPr/>
          </p:nvSpPr>
          <p:spPr bwMode="auto">
            <a:xfrm>
              <a:off x="6371028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2" name="Line 387"/>
            <p:cNvSpPr>
              <a:spLocks noChangeShapeType="1"/>
            </p:cNvSpPr>
            <p:nvPr/>
          </p:nvSpPr>
          <p:spPr bwMode="auto">
            <a:xfrm flipH="1">
              <a:off x="6200206" y="5966534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3" name="Line 388"/>
            <p:cNvSpPr>
              <a:spLocks noChangeShapeType="1"/>
            </p:cNvSpPr>
            <p:nvPr/>
          </p:nvSpPr>
          <p:spPr bwMode="auto">
            <a:xfrm>
              <a:off x="6457012" y="596653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4" name="Line 389"/>
            <p:cNvSpPr>
              <a:spLocks noChangeShapeType="1"/>
            </p:cNvSpPr>
            <p:nvPr/>
          </p:nvSpPr>
          <p:spPr bwMode="auto">
            <a:xfrm>
              <a:off x="6371028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5" name="Rectangle 390"/>
            <p:cNvSpPr>
              <a:spLocks noChangeArrowheads="1"/>
            </p:cNvSpPr>
            <p:nvPr/>
          </p:nvSpPr>
          <p:spPr bwMode="auto">
            <a:xfrm>
              <a:off x="6628980" y="5890868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6" name="Line 391"/>
            <p:cNvSpPr>
              <a:spLocks noChangeShapeType="1"/>
            </p:cNvSpPr>
            <p:nvPr/>
          </p:nvSpPr>
          <p:spPr bwMode="auto">
            <a:xfrm>
              <a:off x="6714965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7" name="Line 392"/>
            <p:cNvSpPr>
              <a:spLocks noChangeShapeType="1"/>
            </p:cNvSpPr>
            <p:nvPr/>
          </p:nvSpPr>
          <p:spPr bwMode="auto">
            <a:xfrm flipH="1">
              <a:off x="6542996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8" name="Line 393"/>
            <p:cNvSpPr>
              <a:spLocks noChangeShapeType="1"/>
            </p:cNvSpPr>
            <p:nvPr/>
          </p:nvSpPr>
          <p:spPr bwMode="auto">
            <a:xfrm>
              <a:off x="6799802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399" name="Line 394"/>
            <p:cNvSpPr>
              <a:spLocks noChangeShapeType="1"/>
            </p:cNvSpPr>
            <p:nvPr/>
          </p:nvSpPr>
          <p:spPr bwMode="auto">
            <a:xfrm>
              <a:off x="6714965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0" name="Rectangle 395"/>
            <p:cNvSpPr>
              <a:spLocks noChangeArrowheads="1"/>
            </p:cNvSpPr>
            <p:nvPr/>
          </p:nvSpPr>
          <p:spPr bwMode="auto">
            <a:xfrm>
              <a:off x="3540429" y="5890868"/>
              <a:ext cx="170822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1" name="Line 396"/>
            <p:cNvSpPr>
              <a:spLocks noChangeShapeType="1"/>
            </p:cNvSpPr>
            <p:nvPr/>
          </p:nvSpPr>
          <p:spPr bwMode="auto">
            <a:xfrm>
              <a:off x="3625267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2" name="Line 397"/>
            <p:cNvSpPr>
              <a:spLocks noChangeShapeType="1"/>
            </p:cNvSpPr>
            <p:nvPr/>
          </p:nvSpPr>
          <p:spPr bwMode="auto">
            <a:xfrm flipH="1">
              <a:off x="3454445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3" name="Line 398"/>
            <p:cNvSpPr>
              <a:spLocks noChangeShapeType="1"/>
            </p:cNvSpPr>
            <p:nvPr/>
          </p:nvSpPr>
          <p:spPr bwMode="auto">
            <a:xfrm>
              <a:off x="3711251" y="5966534"/>
              <a:ext cx="8598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4" name="Line 399"/>
            <p:cNvSpPr>
              <a:spLocks noChangeShapeType="1"/>
            </p:cNvSpPr>
            <p:nvPr/>
          </p:nvSpPr>
          <p:spPr bwMode="auto">
            <a:xfrm>
              <a:off x="3625267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5" name="Rectangle 400"/>
            <p:cNvSpPr>
              <a:spLocks noChangeArrowheads="1"/>
            </p:cNvSpPr>
            <p:nvPr/>
          </p:nvSpPr>
          <p:spPr bwMode="auto">
            <a:xfrm>
              <a:off x="3883220" y="5890868"/>
              <a:ext cx="171968" cy="15018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6" name="Line 401"/>
            <p:cNvSpPr>
              <a:spLocks noChangeShapeType="1"/>
            </p:cNvSpPr>
            <p:nvPr/>
          </p:nvSpPr>
          <p:spPr bwMode="auto">
            <a:xfrm>
              <a:off x="3969203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7" name="Line 402"/>
            <p:cNvSpPr>
              <a:spLocks noChangeShapeType="1"/>
            </p:cNvSpPr>
            <p:nvPr/>
          </p:nvSpPr>
          <p:spPr bwMode="auto">
            <a:xfrm flipH="1">
              <a:off x="3797235" y="5966534"/>
              <a:ext cx="85985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8" name="Line 403"/>
            <p:cNvSpPr>
              <a:spLocks noChangeShapeType="1"/>
            </p:cNvSpPr>
            <p:nvPr/>
          </p:nvSpPr>
          <p:spPr bwMode="auto">
            <a:xfrm>
              <a:off x="4055188" y="5966534"/>
              <a:ext cx="8483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09" name="Line 404"/>
            <p:cNvSpPr>
              <a:spLocks noChangeShapeType="1"/>
            </p:cNvSpPr>
            <p:nvPr/>
          </p:nvSpPr>
          <p:spPr bwMode="auto">
            <a:xfrm>
              <a:off x="3969203" y="6041054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0" name="Line 405"/>
            <p:cNvSpPr>
              <a:spLocks noChangeShapeType="1"/>
            </p:cNvSpPr>
            <p:nvPr/>
          </p:nvSpPr>
          <p:spPr bwMode="auto">
            <a:xfrm flipV="1">
              <a:off x="4311994" y="5816348"/>
              <a:ext cx="0" cy="7452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1" name="Line 406"/>
            <p:cNvSpPr>
              <a:spLocks noChangeShapeType="1"/>
            </p:cNvSpPr>
            <p:nvPr/>
          </p:nvSpPr>
          <p:spPr bwMode="auto">
            <a:xfrm>
              <a:off x="3625267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2" name="Line 407"/>
            <p:cNvSpPr>
              <a:spLocks noChangeShapeType="1"/>
            </p:cNvSpPr>
            <p:nvPr/>
          </p:nvSpPr>
          <p:spPr bwMode="auto">
            <a:xfrm>
              <a:off x="3969203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3" name="Line 408"/>
            <p:cNvSpPr>
              <a:spLocks noChangeShapeType="1"/>
            </p:cNvSpPr>
            <p:nvPr/>
          </p:nvSpPr>
          <p:spPr bwMode="auto">
            <a:xfrm>
              <a:off x="4311994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4" name="Line 409"/>
            <p:cNvSpPr>
              <a:spLocks noChangeShapeType="1"/>
            </p:cNvSpPr>
            <p:nvPr/>
          </p:nvSpPr>
          <p:spPr bwMode="auto">
            <a:xfrm>
              <a:off x="4654784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5" name="Line 410"/>
            <p:cNvSpPr>
              <a:spLocks noChangeShapeType="1"/>
            </p:cNvSpPr>
            <p:nvPr/>
          </p:nvSpPr>
          <p:spPr bwMode="auto">
            <a:xfrm>
              <a:off x="4998720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6" name="Line 411"/>
            <p:cNvSpPr>
              <a:spLocks noChangeShapeType="1"/>
            </p:cNvSpPr>
            <p:nvPr/>
          </p:nvSpPr>
          <p:spPr bwMode="auto">
            <a:xfrm>
              <a:off x="5341511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7" name="Line 412"/>
            <p:cNvSpPr>
              <a:spLocks noChangeShapeType="1"/>
            </p:cNvSpPr>
            <p:nvPr/>
          </p:nvSpPr>
          <p:spPr bwMode="auto">
            <a:xfrm>
              <a:off x="5685448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8" name="Line 413"/>
            <p:cNvSpPr>
              <a:spLocks noChangeShapeType="1"/>
            </p:cNvSpPr>
            <p:nvPr/>
          </p:nvSpPr>
          <p:spPr bwMode="auto">
            <a:xfrm>
              <a:off x="6028238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19" name="Line 414"/>
            <p:cNvSpPr>
              <a:spLocks noChangeShapeType="1"/>
            </p:cNvSpPr>
            <p:nvPr/>
          </p:nvSpPr>
          <p:spPr bwMode="auto">
            <a:xfrm>
              <a:off x="6371028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0" name="Line 415"/>
            <p:cNvSpPr>
              <a:spLocks noChangeShapeType="1"/>
            </p:cNvSpPr>
            <p:nvPr/>
          </p:nvSpPr>
          <p:spPr bwMode="auto">
            <a:xfrm>
              <a:off x="6714965" y="4023288"/>
              <a:ext cx="0" cy="89653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1" name="Line 419"/>
            <p:cNvSpPr>
              <a:spLocks noChangeShapeType="1"/>
            </p:cNvSpPr>
            <p:nvPr/>
          </p:nvSpPr>
          <p:spPr bwMode="auto">
            <a:xfrm>
              <a:off x="3454445" y="2787939"/>
              <a:ext cx="0" cy="3349951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2" name="Line 420"/>
            <p:cNvSpPr>
              <a:spLocks noChangeShapeType="1"/>
            </p:cNvSpPr>
            <p:nvPr/>
          </p:nvSpPr>
          <p:spPr bwMode="auto">
            <a:xfrm flipV="1">
              <a:off x="6885786" y="2828677"/>
              <a:ext cx="8026" cy="330921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5" name="Oval 423"/>
            <p:cNvSpPr>
              <a:spLocks noChangeArrowheads="1"/>
            </p:cNvSpPr>
            <p:nvPr/>
          </p:nvSpPr>
          <p:spPr bwMode="auto">
            <a:xfrm>
              <a:off x="2765425" y="3798582"/>
              <a:ext cx="342791" cy="299226"/>
            </a:xfrm>
            <a:prstGeom prst="ellipse">
              <a:avLst/>
            </a:prstGeom>
            <a:solidFill>
              <a:srgbClr val="002060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6" name="Line 424"/>
            <p:cNvSpPr>
              <a:spLocks noChangeShapeType="1"/>
            </p:cNvSpPr>
            <p:nvPr/>
          </p:nvSpPr>
          <p:spPr bwMode="auto">
            <a:xfrm flipV="1">
              <a:off x="2939686" y="3425983"/>
              <a:ext cx="0" cy="3737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28575">
              <a:solidFill>
                <a:srgbClr val="0070C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7" name="Line 425"/>
            <p:cNvSpPr>
              <a:spLocks noChangeShapeType="1"/>
            </p:cNvSpPr>
            <p:nvPr/>
          </p:nvSpPr>
          <p:spPr bwMode="auto">
            <a:xfrm>
              <a:off x="2939686" y="3425983"/>
              <a:ext cx="1529372" cy="917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28575">
              <a:solidFill>
                <a:srgbClr val="0070C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8" name="Line 427"/>
            <p:cNvSpPr>
              <a:spLocks noChangeShapeType="1"/>
            </p:cNvSpPr>
            <p:nvPr/>
          </p:nvSpPr>
          <p:spPr bwMode="auto">
            <a:xfrm>
              <a:off x="2939686" y="4097808"/>
              <a:ext cx="0" cy="44826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29" name="Line 429"/>
            <p:cNvSpPr>
              <a:spLocks noChangeShapeType="1"/>
            </p:cNvSpPr>
            <p:nvPr/>
          </p:nvSpPr>
          <p:spPr bwMode="auto">
            <a:xfrm>
              <a:off x="2853702" y="4546072"/>
              <a:ext cx="171968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30" name="Line 430"/>
            <p:cNvSpPr>
              <a:spLocks noChangeShapeType="1"/>
            </p:cNvSpPr>
            <p:nvPr/>
          </p:nvSpPr>
          <p:spPr bwMode="auto">
            <a:xfrm flipH="1">
              <a:off x="2939686" y="4546072"/>
              <a:ext cx="85985" cy="14904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431" name="Line 431"/>
            <p:cNvSpPr>
              <a:spLocks noChangeShapeType="1"/>
            </p:cNvSpPr>
            <p:nvPr/>
          </p:nvSpPr>
          <p:spPr bwMode="auto">
            <a:xfrm>
              <a:off x="2853702" y="4546072"/>
              <a:ext cx="85984" cy="14904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36" name="Line 537"/>
            <p:cNvSpPr>
              <a:spLocks noChangeShapeType="1"/>
            </p:cNvSpPr>
            <p:nvPr/>
          </p:nvSpPr>
          <p:spPr bwMode="auto">
            <a:xfrm>
              <a:off x="4478230" y="3417958"/>
              <a:ext cx="171748" cy="48839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28575">
              <a:solidFill>
                <a:srgbClr val="0070C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37" name="Line 539"/>
            <p:cNvSpPr>
              <a:spLocks noChangeShapeType="1"/>
            </p:cNvSpPr>
            <p:nvPr/>
          </p:nvSpPr>
          <p:spPr bwMode="auto">
            <a:xfrm>
              <a:off x="2831919" y="3961379"/>
              <a:ext cx="7337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38" name="Line 540"/>
            <p:cNvSpPr>
              <a:spLocks noChangeShapeType="1"/>
            </p:cNvSpPr>
            <p:nvPr/>
          </p:nvSpPr>
          <p:spPr bwMode="auto">
            <a:xfrm flipV="1">
              <a:off x="2909878" y="3878834"/>
              <a:ext cx="0" cy="825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39" name="Line 541"/>
            <p:cNvSpPr>
              <a:spLocks noChangeShapeType="1"/>
            </p:cNvSpPr>
            <p:nvPr/>
          </p:nvSpPr>
          <p:spPr bwMode="auto">
            <a:xfrm>
              <a:off x="2909878" y="3878834"/>
              <a:ext cx="82545" cy="82545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40" name="Line 542"/>
            <p:cNvSpPr>
              <a:spLocks noChangeShapeType="1"/>
            </p:cNvSpPr>
            <p:nvPr/>
          </p:nvSpPr>
          <p:spPr bwMode="auto">
            <a:xfrm>
              <a:off x="2992423" y="3961379"/>
              <a:ext cx="73373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41" name="Line 546"/>
            <p:cNvSpPr>
              <a:spLocks noChangeShapeType="1"/>
            </p:cNvSpPr>
            <p:nvPr/>
          </p:nvSpPr>
          <p:spPr bwMode="auto">
            <a:xfrm>
              <a:off x="6631273" y="2899759"/>
              <a:ext cx="0" cy="155918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42" name="Line 547"/>
            <p:cNvSpPr>
              <a:spLocks noChangeShapeType="1"/>
            </p:cNvSpPr>
            <p:nvPr/>
          </p:nvSpPr>
          <p:spPr bwMode="auto">
            <a:xfrm>
              <a:off x="6638152" y="3057970"/>
              <a:ext cx="176554" cy="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43" name="Line 548"/>
            <p:cNvSpPr>
              <a:spLocks noChangeShapeType="1"/>
            </p:cNvSpPr>
            <p:nvPr/>
          </p:nvSpPr>
          <p:spPr bwMode="auto">
            <a:xfrm flipV="1">
              <a:off x="6812413" y="2899759"/>
              <a:ext cx="0" cy="162797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/>
            </a:p>
          </p:txBody>
        </p:sp>
        <p:grpSp>
          <p:nvGrpSpPr>
            <p:cNvPr id="549" name="Group 556"/>
            <p:cNvGrpSpPr>
              <a:grpSpLocks/>
            </p:cNvGrpSpPr>
            <p:nvPr/>
          </p:nvGrpSpPr>
          <p:grpSpPr bwMode="auto">
            <a:xfrm>
              <a:off x="3057772" y="3368660"/>
              <a:ext cx="277442" cy="121525"/>
              <a:chOff x="4590" y="1005"/>
              <a:chExt cx="330" cy="128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550" name="Line 557"/>
              <p:cNvSpPr>
                <a:spLocks noChangeShapeType="1"/>
              </p:cNvSpPr>
              <p:nvPr/>
            </p:nvSpPr>
            <p:spPr bwMode="auto">
              <a:xfrm flipV="1">
                <a:off x="4590" y="1073"/>
                <a:ext cx="195" cy="0"/>
              </a:xfrm>
              <a:prstGeom prst="line">
                <a:avLst/>
              </a:prstGeom>
              <a:grpFill/>
              <a:ln w="38100">
                <a:solidFill>
                  <a:srgbClr val="0070C0"/>
                </a:solidFill>
                <a:round/>
                <a:headEnd/>
                <a:tailEnd type="triangle" w="med" len="med"/>
              </a:ln>
              <a:extLst/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51" name="Line 558"/>
              <p:cNvSpPr>
                <a:spLocks noChangeShapeType="1"/>
              </p:cNvSpPr>
              <p:nvPr/>
            </p:nvSpPr>
            <p:spPr bwMode="auto">
              <a:xfrm>
                <a:off x="4778" y="1005"/>
                <a:ext cx="0" cy="128"/>
              </a:xfrm>
              <a:prstGeom prst="line">
                <a:avLst/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52" name="Line 559"/>
              <p:cNvSpPr>
                <a:spLocks noChangeShapeType="1"/>
              </p:cNvSpPr>
              <p:nvPr/>
            </p:nvSpPr>
            <p:spPr bwMode="auto">
              <a:xfrm>
                <a:off x="4770" y="1065"/>
                <a:ext cx="150" cy="1"/>
              </a:xfrm>
              <a:prstGeom prst="line">
                <a:avLst/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 sz="1200"/>
              </a:p>
            </p:txBody>
          </p:sp>
        </p:grpSp>
        <p:sp>
          <p:nvSpPr>
            <p:cNvPr id="584" name="Line 419"/>
            <p:cNvSpPr>
              <a:spLocks noChangeShapeType="1"/>
            </p:cNvSpPr>
            <p:nvPr/>
          </p:nvSpPr>
          <p:spPr bwMode="auto">
            <a:xfrm rot="5400000">
              <a:off x="5180121" y="1086577"/>
              <a:ext cx="0" cy="342000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85" name="Line 419"/>
            <p:cNvSpPr>
              <a:spLocks noChangeShapeType="1"/>
            </p:cNvSpPr>
            <p:nvPr/>
          </p:nvSpPr>
          <p:spPr bwMode="auto">
            <a:xfrm rot="5400000">
              <a:off x="5189837" y="4427889"/>
              <a:ext cx="0" cy="3420000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296772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57850" y="1274210"/>
            <a:ext cx="5229225" cy="46886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WRM schema – a simple 1D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3" y="1176560"/>
            <a:ext cx="4716461" cy="4752529"/>
          </a:xfrm>
        </p:spPr>
        <p:txBody>
          <a:bodyPr>
            <a:normAutofit/>
          </a:bodyPr>
          <a:lstStyle/>
          <a:p>
            <a:r>
              <a:rPr lang="en-US" sz="2000" dirty="0"/>
              <a:t>From: R. Cardarelli et al.; “On a very fast topological trigger”; NIM A324(1993) 253-259</a:t>
            </a:r>
          </a:p>
          <a:p>
            <a:r>
              <a:rPr lang="en-US" sz="2000" dirty="0" smtClean="0"/>
              <a:t>a </a:t>
            </a:r>
            <a:r>
              <a:rPr lang="en-US" sz="2000" dirty="0"/>
              <a:t>virtually infinite resistive network, where the ratio </a:t>
            </a:r>
            <a:r>
              <a:rPr lang="en-US" sz="2000" dirty="0" err="1"/>
              <a:t>Rw</a:t>
            </a:r>
            <a:r>
              <a:rPr lang="en-US" sz="2000" dirty="0"/>
              <a:t>/Rs determines the exponential voltage diffusion </a:t>
            </a:r>
            <a:r>
              <a:rPr lang="en-US" sz="2000" dirty="0" smtClean="0"/>
              <a:t>rate</a:t>
            </a:r>
          </a:p>
          <a:p>
            <a:endParaRPr lang="en-US" sz="2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6096000" y="848268"/>
            <a:ext cx="4314824" cy="3781005"/>
            <a:chOff x="6096000" y="848268"/>
            <a:chExt cx="4314824" cy="3781005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6134099" y="4610223"/>
              <a:ext cx="4276725" cy="19050"/>
            </a:xfrm>
            <a:prstGeom prst="line">
              <a:avLst/>
            </a:prstGeom>
            <a:ln w="76200">
              <a:gradFill flip="none" rotWithShape="1">
                <a:gsLst>
                  <a:gs pos="80000">
                    <a:schemeClr val="accent6">
                      <a:lumMod val="75000"/>
                      <a:alpha val="68000"/>
                    </a:schemeClr>
                  </a:gs>
                  <a:gs pos="0">
                    <a:schemeClr val="accent6">
                      <a:lumMod val="7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134099" y="3333791"/>
              <a:ext cx="4276725" cy="19050"/>
            </a:xfrm>
            <a:prstGeom prst="line">
              <a:avLst/>
            </a:prstGeom>
            <a:ln w="76200">
              <a:gradFill flip="none" rotWithShape="1">
                <a:gsLst>
                  <a:gs pos="80000">
                    <a:schemeClr val="accent6">
                      <a:lumMod val="75000"/>
                      <a:alpha val="68000"/>
                    </a:schemeClr>
                  </a:gs>
                  <a:gs pos="0">
                    <a:schemeClr val="accent6">
                      <a:lumMod val="7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096000" y="2076450"/>
              <a:ext cx="4276725" cy="19050"/>
            </a:xfrm>
            <a:prstGeom prst="line">
              <a:avLst/>
            </a:prstGeom>
            <a:ln w="76200">
              <a:gradFill flip="none" rotWithShape="1">
                <a:gsLst>
                  <a:gs pos="80000">
                    <a:schemeClr val="accent6">
                      <a:lumMod val="75000"/>
                      <a:alpha val="68000"/>
                    </a:schemeClr>
                  </a:gs>
                  <a:gs pos="0">
                    <a:schemeClr val="accent6">
                      <a:lumMod val="7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096000" y="1065784"/>
              <a:ext cx="4276725" cy="19050"/>
            </a:xfrm>
            <a:prstGeom prst="line">
              <a:avLst/>
            </a:prstGeom>
            <a:ln w="76200">
              <a:gradFill flip="none" rotWithShape="1">
                <a:gsLst>
                  <a:gs pos="80000">
                    <a:schemeClr val="accent6">
                      <a:lumMod val="75000"/>
                      <a:alpha val="68000"/>
                    </a:schemeClr>
                  </a:gs>
                  <a:gs pos="0">
                    <a:schemeClr val="accent6">
                      <a:lumMod val="7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593808" y="848268"/>
              <a:ext cx="11160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Diffusion</a:t>
              </a:r>
              <a:endParaRPr lang="en-US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A888-FB24-4EED-9430-A5F642D8BA8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611299" y="1480149"/>
            <a:ext cx="4252344" cy="4276725"/>
            <a:chOff x="5611299" y="1480149"/>
            <a:chExt cx="4252344" cy="4276725"/>
          </a:xfrm>
        </p:grpSpPr>
        <p:sp>
          <p:nvSpPr>
            <p:cNvPr id="21" name="Freeform 20"/>
            <p:cNvSpPr/>
            <p:nvPr/>
          </p:nvSpPr>
          <p:spPr>
            <a:xfrm>
              <a:off x="7429500" y="1990725"/>
              <a:ext cx="209550" cy="3495675"/>
            </a:xfrm>
            <a:custGeom>
              <a:avLst/>
              <a:gdLst>
                <a:gd name="connsiteX0" fmla="*/ 200025 w 209550"/>
                <a:gd name="connsiteY0" fmla="*/ 0 h 3495675"/>
                <a:gd name="connsiteX1" fmla="*/ 209550 w 209550"/>
                <a:gd name="connsiteY1" fmla="*/ 581025 h 3495675"/>
                <a:gd name="connsiteX2" fmla="*/ 0 w 209550"/>
                <a:gd name="connsiteY2" fmla="*/ 771525 h 3495675"/>
                <a:gd name="connsiteX3" fmla="*/ 9525 w 209550"/>
                <a:gd name="connsiteY3" fmla="*/ 3495675 h 3495675"/>
                <a:gd name="connsiteX4" fmla="*/ 9525 w 209550"/>
                <a:gd name="connsiteY4" fmla="*/ 3495675 h 349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3495675">
                  <a:moveTo>
                    <a:pt x="200025" y="0"/>
                  </a:moveTo>
                  <a:lnTo>
                    <a:pt x="209550" y="581025"/>
                  </a:lnTo>
                  <a:lnTo>
                    <a:pt x="0" y="771525"/>
                  </a:lnTo>
                  <a:lnTo>
                    <a:pt x="9525" y="3495675"/>
                  </a:lnTo>
                  <a:lnTo>
                    <a:pt x="9525" y="3495675"/>
                  </a:lnTo>
                </a:path>
              </a:pathLst>
            </a:custGeom>
            <a:noFill/>
            <a:ln w="57150">
              <a:gradFill flip="none" rotWithShape="1">
                <a:gsLst>
                  <a:gs pos="0">
                    <a:schemeClr val="accent4">
                      <a:lumMod val="75000"/>
                      <a:alpha val="70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458075" y="3143250"/>
              <a:ext cx="190500" cy="857250"/>
            </a:xfrm>
            <a:custGeom>
              <a:avLst/>
              <a:gdLst>
                <a:gd name="connsiteX0" fmla="*/ 180975 w 190500"/>
                <a:gd name="connsiteY0" fmla="*/ 0 h 857250"/>
                <a:gd name="connsiteX1" fmla="*/ 190500 w 190500"/>
                <a:gd name="connsiteY1" fmla="*/ 685800 h 857250"/>
                <a:gd name="connsiteX2" fmla="*/ 0 w 190500"/>
                <a:gd name="connsiteY2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857250">
                  <a:moveTo>
                    <a:pt x="180975" y="0"/>
                  </a:moveTo>
                  <a:lnTo>
                    <a:pt x="190500" y="685800"/>
                  </a:lnTo>
                  <a:lnTo>
                    <a:pt x="0" y="857250"/>
                  </a:lnTo>
                </a:path>
              </a:pathLst>
            </a:custGeom>
            <a:noFill/>
            <a:ln w="76200">
              <a:gradFill flip="none" rotWithShape="1">
                <a:gsLst>
                  <a:gs pos="0">
                    <a:schemeClr val="accent4">
                      <a:lumMod val="75000"/>
                      <a:alpha val="10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9644568" y="1990725"/>
              <a:ext cx="209550" cy="3495675"/>
            </a:xfrm>
            <a:custGeom>
              <a:avLst/>
              <a:gdLst>
                <a:gd name="connsiteX0" fmla="*/ 200025 w 209550"/>
                <a:gd name="connsiteY0" fmla="*/ 0 h 3495675"/>
                <a:gd name="connsiteX1" fmla="*/ 209550 w 209550"/>
                <a:gd name="connsiteY1" fmla="*/ 581025 h 3495675"/>
                <a:gd name="connsiteX2" fmla="*/ 0 w 209550"/>
                <a:gd name="connsiteY2" fmla="*/ 771525 h 3495675"/>
                <a:gd name="connsiteX3" fmla="*/ 9525 w 209550"/>
                <a:gd name="connsiteY3" fmla="*/ 3495675 h 3495675"/>
                <a:gd name="connsiteX4" fmla="*/ 9525 w 209550"/>
                <a:gd name="connsiteY4" fmla="*/ 3495675 h 349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3495675">
                  <a:moveTo>
                    <a:pt x="200025" y="0"/>
                  </a:moveTo>
                  <a:lnTo>
                    <a:pt x="209550" y="581025"/>
                  </a:lnTo>
                  <a:lnTo>
                    <a:pt x="0" y="771525"/>
                  </a:lnTo>
                  <a:lnTo>
                    <a:pt x="9525" y="3495675"/>
                  </a:lnTo>
                  <a:lnTo>
                    <a:pt x="9525" y="3495675"/>
                  </a:lnTo>
                </a:path>
              </a:pathLst>
            </a:custGeom>
            <a:noFill/>
            <a:ln w="57150">
              <a:gradFill flip="none" rotWithShape="1">
                <a:gsLst>
                  <a:gs pos="0">
                    <a:schemeClr val="accent4">
                      <a:lumMod val="75000"/>
                      <a:alpha val="70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6562725" y="1971675"/>
              <a:ext cx="209550" cy="3495675"/>
            </a:xfrm>
            <a:custGeom>
              <a:avLst/>
              <a:gdLst>
                <a:gd name="connsiteX0" fmla="*/ 200025 w 209550"/>
                <a:gd name="connsiteY0" fmla="*/ 0 h 3495675"/>
                <a:gd name="connsiteX1" fmla="*/ 209550 w 209550"/>
                <a:gd name="connsiteY1" fmla="*/ 581025 h 3495675"/>
                <a:gd name="connsiteX2" fmla="*/ 0 w 209550"/>
                <a:gd name="connsiteY2" fmla="*/ 771525 h 3495675"/>
                <a:gd name="connsiteX3" fmla="*/ 9525 w 209550"/>
                <a:gd name="connsiteY3" fmla="*/ 3495675 h 3495675"/>
                <a:gd name="connsiteX4" fmla="*/ 9525 w 209550"/>
                <a:gd name="connsiteY4" fmla="*/ 3495675 h 349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3495675">
                  <a:moveTo>
                    <a:pt x="200025" y="0"/>
                  </a:moveTo>
                  <a:lnTo>
                    <a:pt x="209550" y="581025"/>
                  </a:lnTo>
                  <a:lnTo>
                    <a:pt x="0" y="771525"/>
                  </a:lnTo>
                  <a:lnTo>
                    <a:pt x="9525" y="3495675"/>
                  </a:lnTo>
                  <a:lnTo>
                    <a:pt x="9525" y="3495675"/>
                  </a:lnTo>
                </a:path>
              </a:pathLst>
            </a:custGeom>
            <a:noFill/>
            <a:ln w="57150">
              <a:gradFill flip="none" rotWithShape="1">
                <a:gsLst>
                  <a:gs pos="0">
                    <a:schemeClr val="accent4">
                      <a:lumMod val="75000"/>
                      <a:alpha val="70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6591300" y="3124200"/>
              <a:ext cx="190500" cy="857250"/>
            </a:xfrm>
            <a:custGeom>
              <a:avLst/>
              <a:gdLst>
                <a:gd name="connsiteX0" fmla="*/ 180975 w 190500"/>
                <a:gd name="connsiteY0" fmla="*/ 0 h 857250"/>
                <a:gd name="connsiteX1" fmla="*/ 190500 w 190500"/>
                <a:gd name="connsiteY1" fmla="*/ 685800 h 857250"/>
                <a:gd name="connsiteX2" fmla="*/ 0 w 190500"/>
                <a:gd name="connsiteY2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857250">
                  <a:moveTo>
                    <a:pt x="180975" y="0"/>
                  </a:moveTo>
                  <a:lnTo>
                    <a:pt x="190500" y="685800"/>
                  </a:lnTo>
                  <a:lnTo>
                    <a:pt x="0" y="857250"/>
                  </a:lnTo>
                </a:path>
              </a:pathLst>
            </a:custGeom>
            <a:noFill/>
            <a:ln w="76200">
              <a:gradFill flip="none" rotWithShape="1">
                <a:gsLst>
                  <a:gs pos="0">
                    <a:schemeClr val="accent4">
                      <a:lumMod val="75000"/>
                      <a:alpha val="10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591300" y="4375832"/>
              <a:ext cx="190500" cy="857250"/>
            </a:xfrm>
            <a:custGeom>
              <a:avLst/>
              <a:gdLst>
                <a:gd name="connsiteX0" fmla="*/ 180975 w 190500"/>
                <a:gd name="connsiteY0" fmla="*/ 0 h 857250"/>
                <a:gd name="connsiteX1" fmla="*/ 190500 w 190500"/>
                <a:gd name="connsiteY1" fmla="*/ 685800 h 857250"/>
                <a:gd name="connsiteX2" fmla="*/ 0 w 190500"/>
                <a:gd name="connsiteY2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857250">
                  <a:moveTo>
                    <a:pt x="180975" y="0"/>
                  </a:moveTo>
                  <a:lnTo>
                    <a:pt x="190500" y="685800"/>
                  </a:lnTo>
                  <a:lnTo>
                    <a:pt x="0" y="857250"/>
                  </a:lnTo>
                </a:path>
              </a:pathLst>
            </a:custGeom>
            <a:noFill/>
            <a:ln w="76200">
              <a:gradFill flip="none" rotWithShape="1">
                <a:gsLst>
                  <a:gs pos="0">
                    <a:schemeClr val="accent4">
                      <a:lumMod val="75000"/>
                      <a:alpha val="17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8306811" y="1990725"/>
              <a:ext cx="209550" cy="3495675"/>
            </a:xfrm>
            <a:custGeom>
              <a:avLst/>
              <a:gdLst>
                <a:gd name="connsiteX0" fmla="*/ 200025 w 209550"/>
                <a:gd name="connsiteY0" fmla="*/ 0 h 3495675"/>
                <a:gd name="connsiteX1" fmla="*/ 209550 w 209550"/>
                <a:gd name="connsiteY1" fmla="*/ 581025 h 3495675"/>
                <a:gd name="connsiteX2" fmla="*/ 0 w 209550"/>
                <a:gd name="connsiteY2" fmla="*/ 771525 h 3495675"/>
                <a:gd name="connsiteX3" fmla="*/ 9525 w 209550"/>
                <a:gd name="connsiteY3" fmla="*/ 3495675 h 3495675"/>
                <a:gd name="connsiteX4" fmla="*/ 9525 w 209550"/>
                <a:gd name="connsiteY4" fmla="*/ 3495675 h 349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3495675">
                  <a:moveTo>
                    <a:pt x="200025" y="0"/>
                  </a:moveTo>
                  <a:lnTo>
                    <a:pt x="209550" y="581025"/>
                  </a:lnTo>
                  <a:lnTo>
                    <a:pt x="0" y="771525"/>
                  </a:lnTo>
                  <a:lnTo>
                    <a:pt x="9525" y="3495675"/>
                  </a:lnTo>
                  <a:lnTo>
                    <a:pt x="9525" y="3495675"/>
                  </a:lnTo>
                </a:path>
              </a:pathLst>
            </a:custGeom>
            <a:noFill/>
            <a:ln w="57150">
              <a:gradFill flip="none" rotWithShape="1">
                <a:gsLst>
                  <a:gs pos="0">
                    <a:schemeClr val="accent4">
                      <a:lumMod val="75000"/>
                      <a:alpha val="70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7458075" y="4394882"/>
              <a:ext cx="190500" cy="857250"/>
            </a:xfrm>
            <a:custGeom>
              <a:avLst/>
              <a:gdLst>
                <a:gd name="connsiteX0" fmla="*/ 180975 w 190500"/>
                <a:gd name="connsiteY0" fmla="*/ 0 h 857250"/>
                <a:gd name="connsiteX1" fmla="*/ 190500 w 190500"/>
                <a:gd name="connsiteY1" fmla="*/ 685800 h 857250"/>
                <a:gd name="connsiteX2" fmla="*/ 0 w 190500"/>
                <a:gd name="connsiteY2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857250">
                  <a:moveTo>
                    <a:pt x="180975" y="0"/>
                  </a:moveTo>
                  <a:lnTo>
                    <a:pt x="190500" y="685800"/>
                  </a:lnTo>
                  <a:lnTo>
                    <a:pt x="0" y="857250"/>
                  </a:lnTo>
                </a:path>
              </a:pathLst>
            </a:custGeom>
            <a:noFill/>
            <a:ln w="76200">
              <a:gradFill flip="none" rotWithShape="1">
                <a:gsLst>
                  <a:gs pos="0">
                    <a:schemeClr val="accent4">
                      <a:lumMod val="75000"/>
                      <a:alpha val="17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8335386" y="3143250"/>
              <a:ext cx="190500" cy="857250"/>
            </a:xfrm>
            <a:custGeom>
              <a:avLst/>
              <a:gdLst>
                <a:gd name="connsiteX0" fmla="*/ 180975 w 190500"/>
                <a:gd name="connsiteY0" fmla="*/ 0 h 857250"/>
                <a:gd name="connsiteX1" fmla="*/ 190500 w 190500"/>
                <a:gd name="connsiteY1" fmla="*/ 685800 h 857250"/>
                <a:gd name="connsiteX2" fmla="*/ 0 w 190500"/>
                <a:gd name="connsiteY2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857250">
                  <a:moveTo>
                    <a:pt x="180975" y="0"/>
                  </a:moveTo>
                  <a:lnTo>
                    <a:pt x="190500" y="685800"/>
                  </a:lnTo>
                  <a:lnTo>
                    <a:pt x="0" y="857250"/>
                  </a:lnTo>
                </a:path>
              </a:pathLst>
            </a:custGeom>
            <a:noFill/>
            <a:ln w="76200">
              <a:gradFill flip="none" rotWithShape="1">
                <a:gsLst>
                  <a:gs pos="0">
                    <a:schemeClr val="accent4">
                      <a:lumMod val="75000"/>
                      <a:alpha val="10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9673143" y="3143250"/>
              <a:ext cx="190500" cy="857250"/>
            </a:xfrm>
            <a:custGeom>
              <a:avLst/>
              <a:gdLst>
                <a:gd name="connsiteX0" fmla="*/ 180975 w 190500"/>
                <a:gd name="connsiteY0" fmla="*/ 0 h 857250"/>
                <a:gd name="connsiteX1" fmla="*/ 190500 w 190500"/>
                <a:gd name="connsiteY1" fmla="*/ 685800 h 857250"/>
                <a:gd name="connsiteX2" fmla="*/ 0 w 190500"/>
                <a:gd name="connsiteY2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857250">
                  <a:moveTo>
                    <a:pt x="180975" y="0"/>
                  </a:moveTo>
                  <a:lnTo>
                    <a:pt x="190500" y="685800"/>
                  </a:lnTo>
                  <a:lnTo>
                    <a:pt x="0" y="857250"/>
                  </a:lnTo>
                </a:path>
              </a:pathLst>
            </a:custGeom>
            <a:noFill/>
            <a:ln w="76200">
              <a:gradFill flip="none" rotWithShape="1">
                <a:gsLst>
                  <a:gs pos="0">
                    <a:schemeClr val="accent4">
                      <a:lumMod val="75000"/>
                      <a:alpha val="10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8335386" y="4394882"/>
              <a:ext cx="190500" cy="857250"/>
            </a:xfrm>
            <a:custGeom>
              <a:avLst/>
              <a:gdLst>
                <a:gd name="connsiteX0" fmla="*/ 180975 w 190500"/>
                <a:gd name="connsiteY0" fmla="*/ 0 h 857250"/>
                <a:gd name="connsiteX1" fmla="*/ 190500 w 190500"/>
                <a:gd name="connsiteY1" fmla="*/ 685800 h 857250"/>
                <a:gd name="connsiteX2" fmla="*/ 0 w 190500"/>
                <a:gd name="connsiteY2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857250">
                  <a:moveTo>
                    <a:pt x="180975" y="0"/>
                  </a:moveTo>
                  <a:lnTo>
                    <a:pt x="190500" y="685800"/>
                  </a:lnTo>
                  <a:lnTo>
                    <a:pt x="0" y="857250"/>
                  </a:lnTo>
                </a:path>
              </a:pathLst>
            </a:custGeom>
            <a:noFill/>
            <a:ln w="76200">
              <a:gradFill flip="none" rotWithShape="1">
                <a:gsLst>
                  <a:gs pos="0">
                    <a:schemeClr val="accent4">
                      <a:lumMod val="75000"/>
                      <a:alpha val="17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9673143" y="4394882"/>
              <a:ext cx="190500" cy="857250"/>
            </a:xfrm>
            <a:custGeom>
              <a:avLst/>
              <a:gdLst>
                <a:gd name="connsiteX0" fmla="*/ 180975 w 190500"/>
                <a:gd name="connsiteY0" fmla="*/ 0 h 857250"/>
                <a:gd name="connsiteX1" fmla="*/ 190500 w 190500"/>
                <a:gd name="connsiteY1" fmla="*/ 685800 h 857250"/>
                <a:gd name="connsiteX2" fmla="*/ 0 w 190500"/>
                <a:gd name="connsiteY2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857250">
                  <a:moveTo>
                    <a:pt x="180975" y="0"/>
                  </a:moveTo>
                  <a:lnTo>
                    <a:pt x="190500" y="685800"/>
                  </a:lnTo>
                  <a:lnTo>
                    <a:pt x="0" y="857250"/>
                  </a:lnTo>
                </a:path>
              </a:pathLst>
            </a:custGeom>
            <a:noFill/>
            <a:ln w="76200">
              <a:gradFill flip="none" rotWithShape="1">
                <a:gsLst>
                  <a:gs pos="0">
                    <a:schemeClr val="accent4">
                      <a:lumMod val="75000"/>
                      <a:alpha val="17000"/>
                    </a:schemeClr>
                  </a:gs>
                  <a:gs pos="97000">
                    <a:schemeClr val="accent4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 rot="5400000">
              <a:off x="3805237" y="3608987"/>
              <a:ext cx="4276725" cy="19050"/>
            </a:xfrm>
            <a:prstGeom prst="line">
              <a:avLst/>
            </a:prstGeom>
            <a:ln w="76200">
              <a:solidFill>
                <a:srgbClr val="0070C0">
                  <a:alpha val="50000"/>
                </a:srgbClr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16200000">
              <a:off x="4997509" y="3368157"/>
              <a:ext cx="1596912" cy="36933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Voltage sum</a:t>
              </a:r>
              <a:endParaRPr lang="en-US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1264197"/>
            <a:ext cx="5218481" cy="4688604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652" y="3428999"/>
            <a:ext cx="1865793" cy="29273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0572" y="3428999"/>
            <a:ext cx="2888721" cy="90965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5352" y="4394882"/>
            <a:ext cx="1834712" cy="17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4" y="32530"/>
            <a:ext cx="11228386" cy="795867"/>
          </a:xfrm>
        </p:spPr>
        <p:txBody>
          <a:bodyPr/>
          <a:lstStyle/>
          <a:p>
            <a:r>
              <a:rPr lang="en-US" dirty="0" smtClean="0"/>
              <a:t>From particle tracks to fast image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4" y="828398"/>
            <a:ext cx="11228386" cy="195964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idea: in HEP we can recognize simple 1D trajectories in ~10</a:t>
            </a:r>
            <a:r>
              <a:rPr lang="en-US" baseline="30000" dirty="0" smtClean="0"/>
              <a:t>-9</a:t>
            </a:r>
            <a:r>
              <a:rPr lang="en-US" dirty="0" smtClean="0"/>
              <a:t> s</a:t>
            </a:r>
          </a:p>
          <a:p>
            <a:r>
              <a:rPr lang="en-US" dirty="0" smtClean="0"/>
              <a:t>In computer vision we need to process 1 M pixel in ~ 10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</a:p>
          <a:p>
            <a:r>
              <a:rPr lang="en-US" dirty="0" smtClean="0"/>
              <a:t>We can use 10</a:t>
            </a:r>
            <a:r>
              <a:rPr lang="en-US" baseline="30000" dirty="0" smtClean="0"/>
              <a:t>7</a:t>
            </a:r>
            <a:r>
              <a:rPr lang="en-US" dirty="0" smtClean="0"/>
              <a:t> longer time to perform much complex pattern recognition</a:t>
            </a:r>
          </a:p>
          <a:p>
            <a:r>
              <a:rPr lang="en-US" dirty="0"/>
              <a:t>R</a:t>
            </a:r>
            <a:r>
              <a:rPr lang="en-US" dirty="0" smtClean="0"/>
              <a:t>ebuild the image structures in terms of a parametric representation of its elements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40833" y="6474355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rova2_c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2788046"/>
            <a:ext cx="6011333" cy="3340788"/>
          </a:xfrm>
          <a:prstGeom prst="rect">
            <a:avLst/>
          </a:prstGeom>
        </p:spPr>
      </p:pic>
      <p:pic>
        <p:nvPicPr>
          <p:cNvPr id="9" name="Filmato5_bis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11333" y="2786765"/>
            <a:ext cx="5946096" cy="3335465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382745" y="3509237"/>
            <a:ext cx="11678923" cy="1887078"/>
            <a:chOff x="2238845" y="6839480"/>
            <a:chExt cx="8443955" cy="1277556"/>
          </a:xfrm>
        </p:grpSpPr>
        <p:sp>
          <p:nvSpPr>
            <p:cNvPr id="35" name="Rectangle 34"/>
            <p:cNvSpPr/>
            <p:nvPr/>
          </p:nvSpPr>
          <p:spPr>
            <a:xfrm>
              <a:off x="2238845" y="6854750"/>
              <a:ext cx="8443955" cy="126228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484375" y="6839480"/>
              <a:ext cx="8198425" cy="1277555"/>
              <a:chOff x="235069" y="9323732"/>
              <a:chExt cx="7138857" cy="1277555"/>
            </a:xfrm>
          </p:grpSpPr>
          <p:sp>
            <p:nvSpPr>
              <p:cNvPr id="37" name="TextBox 36"/>
              <p:cNvSpPr txBox="1"/>
              <p:nvPr/>
            </p:nvSpPr>
            <p:spPr>
              <a:xfrm rot="16200000">
                <a:off x="-137792" y="9732688"/>
                <a:ext cx="1241460" cy="495737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</a:rPr>
                  <a:t>Present WRM limitations</a:t>
                </a: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034514" y="9378368"/>
                <a:ext cx="2090529" cy="1062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20 years old IC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Digital input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1D diffusion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8x8 inputs only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864321" y="9351033"/>
                <a:ext cx="1195809" cy="1138866"/>
              </a:xfrm>
              <a:prstGeom prst="rect">
                <a:avLst/>
              </a:prstGeom>
            </p:spPr>
          </p:pic>
          <p:sp>
            <p:nvSpPr>
              <p:cNvPr id="40" name="Right Arrow 39"/>
              <p:cNvSpPr/>
              <p:nvPr/>
            </p:nvSpPr>
            <p:spPr>
              <a:xfrm>
                <a:off x="4082567" y="9582277"/>
                <a:ext cx="549030" cy="497178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4551213" y="9323732"/>
                <a:ext cx="2822713" cy="1062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New tech</a:t>
                </a:r>
                <a:r>
                  <a:rPr lang="en-US" sz="2400" dirty="0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faster speed</a:t>
                </a:r>
                <a:endParaRPr lang="en-US" sz="2400" dirty="0" smtClean="0">
                  <a:solidFill>
                    <a:schemeClr val="bg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Integrated to the sensor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3D diffusion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Programmable matrix size</a:t>
                </a:r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511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1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65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image analysis to DUNE event detection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Shape 116" descr="evd_run13899_subrun1_event50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10075" y="1338259"/>
            <a:ext cx="4357366" cy="367427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17"/>
          <p:cNvSpPr txBox="1"/>
          <p:nvPr/>
        </p:nvSpPr>
        <p:spPr>
          <a:xfrm>
            <a:off x="169725" y="1167875"/>
            <a:ext cx="4059375" cy="4861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indent="-342900" algn="just">
              <a:buClr>
                <a:srgbClr val="737373"/>
              </a:buClr>
              <a:buSzPct val="100000"/>
              <a:buFontTx/>
              <a:buChar char="●"/>
            </a:pPr>
            <a:r>
              <a:rPr lang="en" kern="0" dirty="0">
                <a:latin typeface="Arial"/>
                <a:cs typeface="Arial"/>
                <a:sym typeface="Arial"/>
              </a:rPr>
              <a:t>Collected data is similar to a normal grayscale image</a:t>
            </a:r>
          </a:p>
          <a:p>
            <a:pPr algn="just"/>
            <a:endParaRPr kern="0" dirty="0">
              <a:latin typeface="Arial"/>
              <a:cs typeface="Arial"/>
              <a:sym typeface="Arial"/>
            </a:endParaRPr>
          </a:p>
          <a:p>
            <a:pPr marL="457200" indent="-342900" algn="just">
              <a:buClr>
                <a:srgbClr val="737373"/>
              </a:buClr>
              <a:buSzPct val="100000"/>
              <a:buFontTx/>
              <a:buChar char="●"/>
            </a:pPr>
            <a:r>
              <a:rPr lang="en" kern="0" dirty="0">
                <a:latin typeface="Arial"/>
                <a:cs typeface="Arial"/>
                <a:sym typeface="Arial"/>
              </a:rPr>
              <a:t>The idea is to use the WRM to filter out the noise</a:t>
            </a:r>
          </a:p>
          <a:p>
            <a:pPr algn="just"/>
            <a:endParaRPr kern="0" dirty="0">
              <a:latin typeface="Arial"/>
              <a:cs typeface="Arial"/>
              <a:sym typeface="Arial"/>
            </a:endParaRPr>
          </a:p>
          <a:p>
            <a:pPr marL="457200" indent="-342900" algn="just">
              <a:buClr>
                <a:srgbClr val="737373"/>
              </a:buClr>
              <a:buSzPct val="100000"/>
              <a:buFontTx/>
              <a:buChar char="●"/>
            </a:pPr>
            <a:r>
              <a:rPr lang="en" kern="0" dirty="0">
                <a:latin typeface="Arial"/>
                <a:cs typeface="Arial"/>
                <a:sym typeface="Arial"/>
              </a:rPr>
              <a:t>Crop then region of interest</a:t>
            </a:r>
          </a:p>
          <a:p>
            <a:pPr algn="just"/>
            <a:endParaRPr kern="0" dirty="0">
              <a:latin typeface="Arial"/>
              <a:cs typeface="Arial"/>
              <a:sym typeface="Arial"/>
            </a:endParaRPr>
          </a:p>
          <a:p>
            <a:pPr marL="457200" indent="-342900" algn="just">
              <a:buClr>
                <a:srgbClr val="737373"/>
              </a:buClr>
              <a:buSzPct val="100000"/>
              <a:buFontTx/>
              <a:buChar char="●"/>
            </a:pPr>
            <a:r>
              <a:rPr lang="en" kern="0" dirty="0">
                <a:latin typeface="Arial"/>
                <a:cs typeface="Arial"/>
                <a:sym typeface="Arial"/>
              </a:rPr>
              <a:t>New WRM layout is object of the present proposal, optimized for the neutrino trigger problem</a:t>
            </a:r>
          </a:p>
          <a:p>
            <a:pPr algn="just"/>
            <a:endParaRPr kern="0" dirty="0">
              <a:latin typeface="Arial"/>
              <a:cs typeface="Arial"/>
              <a:sym typeface="Arial"/>
            </a:endParaRPr>
          </a:p>
          <a:p>
            <a:pPr marL="457200" indent="-342900" algn="just">
              <a:buClr>
                <a:srgbClr val="737373"/>
              </a:buClr>
              <a:buSzPct val="100000"/>
              <a:buFontTx/>
              <a:buChar char="●"/>
            </a:pPr>
            <a:r>
              <a:rPr lang="en" kern="0" dirty="0">
                <a:latin typeface="Arial"/>
                <a:cs typeface="Arial"/>
                <a:sym typeface="Arial"/>
              </a:rPr>
              <a:t>We want to obtain a fast trigger and optimal zero suppression system!</a:t>
            </a:r>
          </a:p>
          <a:p>
            <a:endParaRPr sz="140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2241" y="1338259"/>
            <a:ext cx="2754935" cy="367427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2868564" y="5216685"/>
            <a:ext cx="70310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aim to redesign the WRM purposely for high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~1 GHz processing speed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30x30 matrix </a:t>
            </a:r>
            <a:r>
              <a:rPr lang="en-US" dirty="0" smtClean="0">
                <a:sym typeface="Wingdings" panose="05000000000000000000" pitchFamily="2" charset="2"/>
              </a:rPr>
              <a:t> 900 samples per clock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Direct analog input</a:t>
            </a:r>
            <a:endParaRPr lang="en-US" dirty="0"/>
          </a:p>
        </p:txBody>
      </p:sp>
      <p:sp>
        <p:nvSpPr>
          <p:cNvPr id="13" name="Right Brace 12"/>
          <p:cNvSpPr/>
          <p:nvPr/>
        </p:nvSpPr>
        <p:spPr>
          <a:xfrm>
            <a:off x="7479660" y="5604812"/>
            <a:ext cx="171039" cy="72983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7775689" y="5881105"/>
            <a:ext cx="552587" cy="148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497647" y="5770549"/>
            <a:ext cx="228139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~12 </a:t>
            </a:r>
            <a:r>
              <a:rPr lang="en-US" dirty="0" err="1" smtClean="0"/>
              <a:t>Tera</a:t>
            </a:r>
            <a:r>
              <a:rPr lang="en-US" dirty="0" smtClean="0"/>
              <a:t> samples/s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21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first test with the existing WRM FPGA emulation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8" t="25972" r="9472" b="25168"/>
          <a:stretch/>
        </p:blipFill>
        <p:spPr>
          <a:xfrm>
            <a:off x="1031446" y="1416842"/>
            <a:ext cx="9758149" cy="45339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Giulio Aielli - University of Roma Tor Vergata   -  CERN 18-10-2016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37606" y="3518550"/>
            <a:ext cx="676920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idea is to generate simply an acceptance mask encapsulating the region of interest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7476" y="5256155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data (no noise)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88886" y="5256155"/>
            <a:ext cx="246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WRM retrieved mask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21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14327</TotalTime>
  <Words>1359</Words>
  <Application>Microsoft Office PowerPoint</Application>
  <PresentationFormat>Widescreen</PresentationFormat>
  <Paragraphs>199</Paragraphs>
  <Slides>20</Slides>
  <Notes>12</Notes>
  <HiddenSlides>0</HiddenSlides>
  <MMClips>2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Century Gothic</vt:lpstr>
      <vt:lpstr>Wingdings</vt:lpstr>
      <vt:lpstr>Wingdings 3</vt:lpstr>
      <vt:lpstr>Mesh</vt:lpstr>
      <vt:lpstr>Acrobat Document</vt:lpstr>
      <vt:lpstr>A WRM chip for data driven topological trigger in DUNE</vt:lpstr>
      <vt:lpstr>DATA or BIG data?</vt:lpstr>
      <vt:lpstr>BIG Data for DUNE</vt:lpstr>
      <vt:lpstr>HEP community awareness at the dawn of ICT era</vt:lpstr>
      <vt:lpstr>Weighting Resistive Matrix: let the physics compute</vt:lpstr>
      <vt:lpstr>The WRM schema – a simple 1D implementation</vt:lpstr>
      <vt:lpstr>From particle tracks to fast image analysis</vt:lpstr>
      <vt:lpstr>From image analysis to DUNE event detection</vt:lpstr>
      <vt:lpstr>A first test with the existing WRM FPGA emulation</vt:lpstr>
      <vt:lpstr>A first test with the existing WRM FPGA emulation (II)</vt:lpstr>
      <vt:lpstr>A first test with the existing WRM FPGA emulation (III)</vt:lpstr>
      <vt:lpstr>Backup</vt:lpstr>
      <vt:lpstr>WRM exercise: 3 track vertex with noise</vt:lpstr>
      <vt:lpstr>Straight line fit: y=mx+q </vt:lpstr>
      <vt:lpstr>Straight line fit: y=mx+q </vt:lpstr>
      <vt:lpstr>Straight line fit: y=mx+q </vt:lpstr>
      <vt:lpstr>Straight line fit example: y=mx+q </vt:lpstr>
      <vt:lpstr>Straight line fit example: y=mx+q </vt:lpstr>
      <vt:lpstr>Vertex identification example</vt:lpstr>
      <vt:lpstr>Straight line fit example: y=mx+q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giulio aielli</dc:creator>
  <cp:lastModifiedBy>giulio aielli</cp:lastModifiedBy>
  <cp:revision>247</cp:revision>
  <dcterms:created xsi:type="dcterms:W3CDTF">2014-05-19T14:57:12Z</dcterms:created>
  <dcterms:modified xsi:type="dcterms:W3CDTF">2016-10-18T11:47:18Z</dcterms:modified>
</cp:coreProperties>
</file>