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6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7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8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9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0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  <p:sldMasterId id="2147483714" r:id="rId2"/>
    <p:sldMasterId id="2147483726" r:id="rId3"/>
    <p:sldMasterId id="2147483738" r:id="rId4"/>
    <p:sldMasterId id="2147483762" r:id="rId5"/>
    <p:sldMasterId id="2147483786" r:id="rId6"/>
    <p:sldMasterId id="2147483802" r:id="rId7"/>
    <p:sldMasterId id="2147483842" r:id="rId8"/>
    <p:sldMasterId id="2147483858" r:id="rId9"/>
    <p:sldMasterId id="2147483886" r:id="rId10"/>
    <p:sldMasterId id="2147484018" r:id="rId11"/>
  </p:sldMasterIdLst>
  <p:notesMasterIdLst>
    <p:notesMasterId r:id="rId50"/>
  </p:notesMasterIdLst>
  <p:sldIdLst>
    <p:sldId id="1225" r:id="rId12"/>
    <p:sldId id="1228" r:id="rId13"/>
    <p:sldId id="1271" r:id="rId14"/>
    <p:sldId id="1268" r:id="rId15"/>
    <p:sldId id="1229" r:id="rId16"/>
    <p:sldId id="1230" r:id="rId17"/>
    <p:sldId id="1231" r:id="rId18"/>
    <p:sldId id="1248" r:id="rId19"/>
    <p:sldId id="1265" r:id="rId20"/>
    <p:sldId id="1250" r:id="rId21"/>
    <p:sldId id="1249" r:id="rId22"/>
    <p:sldId id="1251" r:id="rId23"/>
    <p:sldId id="1252" r:id="rId24"/>
    <p:sldId id="1267" r:id="rId25"/>
    <p:sldId id="1254" r:id="rId26"/>
    <p:sldId id="1255" r:id="rId27"/>
    <p:sldId id="1256" r:id="rId28"/>
    <p:sldId id="1257" r:id="rId29"/>
    <p:sldId id="1258" r:id="rId30"/>
    <p:sldId id="1259" r:id="rId31"/>
    <p:sldId id="1260" r:id="rId32"/>
    <p:sldId id="1261" r:id="rId33"/>
    <p:sldId id="1262" r:id="rId34"/>
    <p:sldId id="1263" r:id="rId35"/>
    <p:sldId id="1264" r:id="rId36"/>
    <p:sldId id="1266" r:id="rId37"/>
    <p:sldId id="1242" r:id="rId38"/>
    <p:sldId id="1243" r:id="rId39"/>
    <p:sldId id="1247" r:id="rId40"/>
    <p:sldId id="1273" r:id="rId41"/>
    <p:sldId id="1245" r:id="rId42"/>
    <p:sldId id="1246" r:id="rId43"/>
    <p:sldId id="1236" r:id="rId44"/>
    <p:sldId id="1237" r:id="rId45"/>
    <p:sldId id="1188" r:id="rId46"/>
    <p:sldId id="1269" r:id="rId47"/>
    <p:sldId id="1200" r:id="rId48"/>
    <p:sldId id="1272" r:id="rId4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D3C65"/>
    <a:srgbClr val="DEAD85"/>
    <a:srgbClr val="EC7D07"/>
    <a:srgbClr val="C8EFF9"/>
    <a:srgbClr val="D5D5D5"/>
    <a:srgbClr val="9FCFE5"/>
    <a:srgbClr val="1294E7"/>
    <a:srgbClr val="9DCBE1"/>
    <a:srgbClr val="D8F1FC"/>
    <a:srgbClr val="139A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56" autoAdjust="0"/>
  </p:normalViewPr>
  <p:slideViewPr>
    <p:cSldViewPr>
      <p:cViewPr varScale="1">
        <p:scale>
          <a:sx n="87" d="100"/>
          <a:sy n="87" d="100"/>
        </p:scale>
        <p:origin x="-33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50" Type="http://schemas.openxmlformats.org/officeDocument/2006/relationships/notesMaster" Target="notesMasters/notesMaster1.xml"/><Relationship Id="rId51" Type="http://schemas.openxmlformats.org/officeDocument/2006/relationships/printerSettings" Target="printerSettings/printerSettings1.bin"/><Relationship Id="rId52" Type="http://schemas.openxmlformats.org/officeDocument/2006/relationships/presProps" Target="presProps.xml"/><Relationship Id="rId53" Type="http://schemas.openxmlformats.org/officeDocument/2006/relationships/viewProps" Target="viewProps.xml"/><Relationship Id="rId54" Type="http://schemas.openxmlformats.org/officeDocument/2006/relationships/theme" Target="theme/theme1.xml"/><Relationship Id="rId55" Type="http://schemas.openxmlformats.org/officeDocument/2006/relationships/tableStyles" Target="tableStyles.xml"/><Relationship Id="rId40" Type="http://schemas.openxmlformats.org/officeDocument/2006/relationships/slide" Target="slides/slide29.xml"/><Relationship Id="rId41" Type="http://schemas.openxmlformats.org/officeDocument/2006/relationships/slide" Target="slides/slide30.xml"/><Relationship Id="rId42" Type="http://schemas.openxmlformats.org/officeDocument/2006/relationships/slide" Target="slides/slide31.xml"/><Relationship Id="rId43" Type="http://schemas.openxmlformats.org/officeDocument/2006/relationships/slide" Target="slides/slide32.xml"/><Relationship Id="rId44" Type="http://schemas.openxmlformats.org/officeDocument/2006/relationships/slide" Target="slides/slide33.xml"/><Relationship Id="rId45" Type="http://schemas.openxmlformats.org/officeDocument/2006/relationships/slide" Target="slides/slide34.xml"/><Relationship Id="rId46" Type="http://schemas.openxmlformats.org/officeDocument/2006/relationships/slide" Target="slides/slide35.xml"/><Relationship Id="rId47" Type="http://schemas.openxmlformats.org/officeDocument/2006/relationships/slide" Target="slides/slide36.xml"/><Relationship Id="rId48" Type="http://schemas.openxmlformats.org/officeDocument/2006/relationships/slide" Target="slides/slide37.xml"/><Relationship Id="rId49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9.xml"/><Relationship Id="rId31" Type="http://schemas.openxmlformats.org/officeDocument/2006/relationships/slide" Target="slides/slide20.xml"/><Relationship Id="rId32" Type="http://schemas.openxmlformats.org/officeDocument/2006/relationships/slide" Target="slides/slide21.xml"/><Relationship Id="rId33" Type="http://schemas.openxmlformats.org/officeDocument/2006/relationships/slide" Target="slides/slide22.xml"/><Relationship Id="rId34" Type="http://schemas.openxmlformats.org/officeDocument/2006/relationships/slide" Target="slides/slide23.xml"/><Relationship Id="rId35" Type="http://schemas.openxmlformats.org/officeDocument/2006/relationships/slide" Target="slides/slide24.xml"/><Relationship Id="rId36" Type="http://schemas.openxmlformats.org/officeDocument/2006/relationships/slide" Target="slides/slide25.xml"/><Relationship Id="rId37" Type="http://schemas.openxmlformats.org/officeDocument/2006/relationships/slide" Target="slides/slide26.xml"/><Relationship Id="rId38" Type="http://schemas.openxmlformats.org/officeDocument/2006/relationships/slide" Target="slides/slide27.xml"/><Relationship Id="rId39" Type="http://schemas.openxmlformats.org/officeDocument/2006/relationships/slide" Target="slides/slide28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slide" Target="slides/slide18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AA6ECB-FA8F-C942-8BDD-57C58859BDEA}" type="doc">
      <dgm:prSet loTypeId="urn:microsoft.com/office/officeart/2009/3/layout/IncreasingArrows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5B1F2A5-5855-B341-BD39-A482B0AD5AE2}">
      <dgm:prSet phldrT="[Text]"/>
      <dgm:spPr>
        <a:solidFill>
          <a:srgbClr val="2C3891"/>
        </a:solidFill>
      </dgm:spPr>
      <dgm:t>
        <a:bodyPr/>
        <a:lstStyle/>
        <a:p>
          <a:r>
            <a:rPr lang="en-US" dirty="0" smtClean="0"/>
            <a:t>PRESENT EXPERIMENTS</a:t>
          </a:r>
          <a:endParaRPr lang="en-US" dirty="0"/>
        </a:p>
      </dgm:t>
    </dgm:pt>
    <dgm:pt modelId="{7CBA065D-4C2B-F64A-81E8-00810D1213C0}" type="parTrans" cxnId="{49E921CE-EE80-AA4A-BE61-8A3840FDDCD5}">
      <dgm:prSet/>
      <dgm:spPr/>
      <dgm:t>
        <a:bodyPr/>
        <a:lstStyle/>
        <a:p>
          <a:endParaRPr lang="en-US"/>
        </a:p>
      </dgm:t>
    </dgm:pt>
    <dgm:pt modelId="{C68C6BEB-F013-784A-92DC-7F5B76EFD5A1}" type="sibTrans" cxnId="{49E921CE-EE80-AA4A-BE61-8A3840FDDCD5}">
      <dgm:prSet/>
      <dgm:spPr/>
      <dgm:t>
        <a:bodyPr/>
        <a:lstStyle/>
        <a:p>
          <a:endParaRPr lang="en-US"/>
        </a:p>
      </dgm:t>
    </dgm:pt>
    <dgm:pt modelId="{CDAE6F6E-2981-234C-B0D8-106E0ADA47F7}">
      <dgm:prSet phldrT="[Text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dirty="0" smtClean="0"/>
            <a:t>Demonstrating </a:t>
          </a:r>
          <a:br>
            <a:rPr lang="en-US" dirty="0" smtClean="0"/>
          </a:br>
          <a:r>
            <a:rPr lang="en-US" b="1" dirty="0" smtClean="0"/>
            <a:t>100 GV/m </a:t>
          </a:r>
          <a:r>
            <a:rPr lang="en-US" dirty="0" smtClean="0"/>
            <a:t>routinely</a:t>
          </a:r>
        </a:p>
        <a:p>
          <a:r>
            <a:rPr lang="en-US" dirty="0" smtClean="0"/>
            <a:t>Demonstrating </a:t>
          </a:r>
          <a:r>
            <a:rPr lang="en-US" b="1" dirty="0" err="1" smtClean="0"/>
            <a:t>GeV</a:t>
          </a:r>
          <a:r>
            <a:rPr lang="en-US" dirty="0" smtClean="0"/>
            <a:t> electron beams</a:t>
          </a:r>
        </a:p>
        <a:p>
          <a:r>
            <a:rPr lang="en-US" dirty="0" smtClean="0"/>
            <a:t>Demonstrating basic </a:t>
          </a:r>
          <a:r>
            <a:rPr lang="en-US" b="1" dirty="0" smtClean="0"/>
            <a:t>quality</a:t>
          </a:r>
          <a:endParaRPr lang="en-US" b="1" dirty="0"/>
        </a:p>
      </dgm:t>
    </dgm:pt>
    <dgm:pt modelId="{A4FD3209-9A52-3745-B61A-C45CCB3D75B4}" type="parTrans" cxnId="{92F402F1-9E12-DB46-B3BB-C38D6BF81868}">
      <dgm:prSet/>
      <dgm:spPr/>
      <dgm:t>
        <a:bodyPr/>
        <a:lstStyle/>
        <a:p>
          <a:endParaRPr lang="en-US"/>
        </a:p>
      </dgm:t>
    </dgm:pt>
    <dgm:pt modelId="{13C9050B-21E5-6F48-8F45-4606DAED4BA8}" type="sibTrans" cxnId="{92F402F1-9E12-DB46-B3BB-C38D6BF81868}">
      <dgm:prSet/>
      <dgm:spPr/>
      <dgm:t>
        <a:bodyPr/>
        <a:lstStyle/>
        <a:p>
          <a:endParaRPr lang="en-US"/>
        </a:p>
      </dgm:t>
    </dgm:pt>
    <dgm:pt modelId="{4C162A1E-BE60-6B42-BFBB-CD31EE6A16F9}">
      <dgm:prSet phldrT="[Text]" custT="1"/>
      <dgm:spPr>
        <a:solidFill>
          <a:srgbClr val="2B7AE6"/>
        </a:solidFill>
      </dgm:spPr>
      <dgm:t>
        <a:bodyPr/>
        <a:lstStyle/>
        <a:p>
          <a:r>
            <a:rPr lang="en-US" sz="2400" b="1" dirty="0" err="1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EuPRAXIA</a:t>
          </a:r>
          <a:r>
            <a:rPr lang="en-US" sz="2400" b="1" dirty="0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en-US" sz="2200" b="1" dirty="0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INFRASTRUCTURE</a:t>
          </a:r>
          <a:endParaRPr lang="en-US" sz="2200" b="1" dirty="0"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a:endParaRPr>
        </a:p>
      </dgm:t>
    </dgm:pt>
    <dgm:pt modelId="{8E86E973-972D-EA47-9244-9C0DAD66BF28}" type="parTrans" cxnId="{E540B09C-8F25-E04E-B05E-5413E30B6855}">
      <dgm:prSet/>
      <dgm:spPr/>
      <dgm:t>
        <a:bodyPr/>
        <a:lstStyle/>
        <a:p>
          <a:endParaRPr lang="en-US"/>
        </a:p>
      </dgm:t>
    </dgm:pt>
    <dgm:pt modelId="{FAEC3E6B-FDE6-324E-ACAF-C18485195E0E}" type="sibTrans" cxnId="{E540B09C-8F25-E04E-B05E-5413E30B6855}">
      <dgm:prSet/>
      <dgm:spPr/>
      <dgm:t>
        <a:bodyPr/>
        <a:lstStyle/>
        <a:p>
          <a:endParaRPr lang="en-US"/>
        </a:p>
      </dgm:t>
    </dgm:pt>
    <dgm:pt modelId="{06362CB9-459D-F949-8EE4-FECCE1E3B0B3}">
      <dgm:prSet phldrT="[Text]"/>
      <dgm:spPr>
        <a:solidFill>
          <a:schemeClr val="bg1"/>
        </a:solidFill>
      </dgm:spPr>
      <dgm:t>
        <a:bodyPr/>
        <a:lstStyle/>
        <a:p>
          <a:r>
            <a:rPr lang="en-US" b="1" dirty="0" smtClean="0"/>
            <a:t>Engineering a high quality, compact plasma accelerator</a:t>
          </a:r>
        </a:p>
        <a:p>
          <a:r>
            <a:rPr lang="en-US" b="1" dirty="0" smtClean="0"/>
            <a:t>5 </a:t>
          </a:r>
          <a:r>
            <a:rPr lang="en-US" b="1" dirty="0" err="1" smtClean="0"/>
            <a:t>GeV</a:t>
          </a:r>
          <a:r>
            <a:rPr lang="en-US" b="1" dirty="0" smtClean="0"/>
            <a:t> electron beam for the </a:t>
          </a:r>
          <a:r>
            <a:rPr lang="en-US" b="1" dirty="0" smtClean="0">
              <a:solidFill>
                <a:srgbClr val="FF0000"/>
              </a:solidFill>
            </a:rPr>
            <a:t>2020’s</a:t>
          </a:r>
        </a:p>
        <a:p>
          <a:r>
            <a:rPr lang="en-US" b="1" dirty="0" smtClean="0"/>
            <a:t>Demonstrating user readiness</a:t>
          </a:r>
        </a:p>
        <a:p>
          <a:r>
            <a:rPr lang="en-US" b="1" dirty="0" smtClean="0"/>
            <a:t>Pilot users from FEL, HEP, medicine, ...</a:t>
          </a:r>
        </a:p>
      </dgm:t>
    </dgm:pt>
    <dgm:pt modelId="{EDB2C0AF-3E8A-CF42-BB4B-56D894D6A27F}" type="parTrans" cxnId="{25F8513A-EE95-B240-9788-BE833332A39E}">
      <dgm:prSet/>
      <dgm:spPr/>
      <dgm:t>
        <a:bodyPr/>
        <a:lstStyle/>
        <a:p>
          <a:endParaRPr lang="en-US"/>
        </a:p>
      </dgm:t>
    </dgm:pt>
    <dgm:pt modelId="{870BB41F-218A-D24C-9169-9A8485EC7FED}" type="sibTrans" cxnId="{25F8513A-EE95-B240-9788-BE833332A39E}">
      <dgm:prSet/>
      <dgm:spPr/>
      <dgm:t>
        <a:bodyPr/>
        <a:lstStyle/>
        <a:p>
          <a:endParaRPr lang="en-US"/>
        </a:p>
      </dgm:t>
    </dgm:pt>
    <dgm:pt modelId="{5C375D90-0BDB-1E4F-B390-D5712FC7BCD5}">
      <dgm:prSet phldrT="[Text]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dirty="0" smtClean="0"/>
            <a:t>PRODUCTION FACILITIES</a:t>
          </a:r>
          <a:endParaRPr lang="en-US" dirty="0"/>
        </a:p>
      </dgm:t>
    </dgm:pt>
    <dgm:pt modelId="{D6D63051-47AC-DB4B-A16F-EDF14730FE66}" type="parTrans" cxnId="{06DA8072-C33E-7B47-B730-C349EE0A2FD7}">
      <dgm:prSet/>
      <dgm:spPr/>
      <dgm:t>
        <a:bodyPr/>
        <a:lstStyle/>
        <a:p>
          <a:endParaRPr lang="en-US"/>
        </a:p>
      </dgm:t>
    </dgm:pt>
    <dgm:pt modelId="{AF4C8530-CA3E-0744-8FDA-3B22BF022837}" type="sibTrans" cxnId="{06DA8072-C33E-7B47-B730-C349EE0A2FD7}">
      <dgm:prSet/>
      <dgm:spPr/>
      <dgm:t>
        <a:bodyPr/>
        <a:lstStyle/>
        <a:p>
          <a:endParaRPr lang="en-US"/>
        </a:p>
      </dgm:t>
    </dgm:pt>
    <dgm:pt modelId="{F2C01F18-B2DB-624D-BFF0-EDD1C39B05C7}">
      <dgm:prSet phldrT="[Text]"/>
      <dgm:spPr>
        <a:solidFill>
          <a:srgbClr val="D9D9D9"/>
        </a:solidFill>
      </dgm:spPr>
      <dgm:t>
        <a:bodyPr/>
        <a:lstStyle/>
        <a:p>
          <a:r>
            <a:rPr lang="en-US" dirty="0" smtClean="0"/>
            <a:t>Plasma-based </a:t>
          </a:r>
          <a:r>
            <a:rPr lang="en-US" b="1" dirty="0" smtClean="0"/>
            <a:t>linear collider</a:t>
          </a:r>
          <a:r>
            <a:rPr lang="en-US" dirty="0" smtClean="0"/>
            <a:t> in </a:t>
          </a:r>
          <a:r>
            <a:rPr lang="en-US" dirty="0" smtClean="0">
              <a:solidFill>
                <a:srgbClr val="FF0000"/>
              </a:solidFill>
            </a:rPr>
            <a:t>2040’s</a:t>
          </a:r>
        </a:p>
        <a:p>
          <a:r>
            <a:rPr lang="en-US" dirty="0" smtClean="0"/>
            <a:t>Plasma-based </a:t>
          </a:r>
          <a:r>
            <a:rPr lang="en-US" b="1" dirty="0" smtClean="0"/>
            <a:t>FEL</a:t>
          </a:r>
          <a:r>
            <a:rPr lang="en-US" dirty="0" smtClean="0"/>
            <a:t> in </a:t>
          </a:r>
          <a:r>
            <a:rPr lang="en-US" dirty="0" smtClean="0">
              <a:solidFill>
                <a:srgbClr val="FF0000"/>
              </a:solidFill>
            </a:rPr>
            <a:t>2030’s</a:t>
          </a:r>
        </a:p>
        <a:p>
          <a:r>
            <a:rPr lang="en-US" b="1" dirty="0" smtClean="0"/>
            <a:t>Medical, industrial</a:t>
          </a:r>
          <a:r>
            <a:rPr lang="en-US" dirty="0" smtClean="0"/>
            <a:t> </a:t>
          </a:r>
          <a:br>
            <a:rPr lang="en-US" dirty="0" smtClean="0"/>
          </a:br>
          <a:r>
            <a:rPr lang="en-US" dirty="0" smtClean="0"/>
            <a:t>applications soon</a:t>
          </a:r>
          <a:endParaRPr lang="en-US" dirty="0"/>
        </a:p>
      </dgm:t>
    </dgm:pt>
    <dgm:pt modelId="{E75EDD1C-FCD9-384F-A0F1-B7A33F7958C7}" type="parTrans" cxnId="{A50DE06D-90B4-4F47-A82C-2A5796D3BC51}">
      <dgm:prSet/>
      <dgm:spPr/>
      <dgm:t>
        <a:bodyPr/>
        <a:lstStyle/>
        <a:p>
          <a:endParaRPr lang="en-US"/>
        </a:p>
      </dgm:t>
    </dgm:pt>
    <dgm:pt modelId="{F5D51287-90E5-834A-85BD-50F48FFFCB0A}" type="sibTrans" cxnId="{A50DE06D-90B4-4F47-A82C-2A5796D3BC51}">
      <dgm:prSet/>
      <dgm:spPr/>
      <dgm:t>
        <a:bodyPr/>
        <a:lstStyle/>
        <a:p>
          <a:endParaRPr lang="en-US"/>
        </a:p>
      </dgm:t>
    </dgm:pt>
    <dgm:pt modelId="{B2C46E54-6D35-B942-A355-A7E9DF998DA6}" type="pres">
      <dgm:prSet presAssocID="{3CAA6ECB-FA8F-C942-8BDD-57C58859BDE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5A4834A4-EF41-E14D-A04B-C800E45C222C}" type="pres">
      <dgm:prSet presAssocID="{35B1F2A5-5855-B341-BD39-A482B0AD5AE2}" presName="parentText1" presStyleLbl="node1" presStyleIdx="0" presStyleCnt="3" custLinFactNeighborY="-2618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E4E333-0504-E14F-8DB5-71C9F4F8E826}" type="pres">
      <dgm:prSet presAssocID="{35B1F2A5-5855-B341-BD39-A482B0AD5AE2}" presName="childText1" presStyleLbl="solidAlignAcc1" presStyleIdx="0" presStyleCnt="3" custLinFactNeighborY="-1456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3346AF-8B2F-AB46-8D73-421B7ABACD85}" type="pres">
      <dgm:prSet presAssocID="{4C162A1E-BE60-6B42-BFBB-CD31EE6A16F9}" presName="parentText2" presStyleLbl="node1" presStyleIdx="1" presStyleCnt="3" custLinFactNeighborY="-14960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9A307A-8C2F-9E44-A200-D7587FF50E76}" type="pres">
      <dgm:prSet presAssocID="{4C162A1E-BE60-6B42-BFBB-CD31EE6A16F9}" presName="childText2" presStyleLbl="solidAlignAcc1" presStyleIdx="1" presStyleCnt="3" custScaleY="128283" custLinFactNeighborY="582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15A210-7A1D-D04E-8178-06F7FAB4A18C}" type="pres">
      <dgm:prSet presAssocID="{5C375D90-0BDB-1E4F-B390-D5712FC7BCD5}" presName="parentText3" presStyleLbl="node1" presStyleIdx="2" presStyleCnt="3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FEF6326-8B5D-7A4D-B3A5-6E6BE8C95FB2}" type="pres">
      <dgm:prSet presAssocID="{5C375D90-0BDB-1E4F-B390-D5712FC7BCD5}" presName="childText3" presStyleLbl="solidAlignAcc1" presStyleIdx="2" presStyleCnt="3" custScaleY="90101" custLinFactNeighborY="-68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5F4A79E-5903-8248-A124-C81F87CEB487}" type="presOf" srcId="{4C162A1E-BE60-6B42-BFBB-CD31EE6A16F9}" destId="{7A3346AF-8B2F-AB46-8D73-421B7ABACD85}" srcOrd="0" destOrd="0" presId="urn:microsoft.com/office/officeart/2009/3/layout/IncreasingArrowsProcess"/>
    <dgm:cxn modelId="{92F402F1-9E12-DB46-B3BB-C38D6BF81868}" srcId="{35B1F2A5-5855-B341-BD39-A482B0AD5AE2}" destId="{CDAE6F6E-2981-234C-B0D8-106E0ADA47F7}" srcOrd="0" destOrd="0" parTransId="{A4FD3209-9A52-3745-B61A-C45CCB3D75B4}" sibTransId="{13C9050B-21E5-6F48-8F45-4606DAED4BA8}"/>
    <dgm:cxn modelId="{5D8444E8-A1EB-514D-B0B1-F46EF9B8F017}" type="presOf" srcId="{5C375D90-0BDB-1E4F-B390-D5712FC7BCD5}" destId="{EC15A210-7A1D-D04E-8178-06F7FAB4A18C}" srcOrd="0" destOrd="0" presId="urn:microsoft.com/office/officeart/2009/3/layout/IncreasingArrowsProcess"/>
    <dgm:cxn modelId="{0FF908B8-C1A4-9F44-93DA-1DA2423922B1}" type="presOf" srcId="{3CAA6ECB-FA8F-C942-8BDD-57C58859BDEA}" destId="{B2C46E54-6D35-B942-A355-A7E9DF998DA6}" srcOrd="0" destOrd="0" presId="urn:microsoft.com/office/officeart/2009/3/layout/IncreasingArrowsProcess"/>
    <dgm:cxn modelId="{49E921CE-EE80-AA4A-BE61-8A3840FDDCD5}" srcId="{3CAA6ECB-FA8F-C942-8BDD-57C58859BDEA}" destId="{35B1F2A5-5855-B341-BD39-A482B0AD5AE2}" srcOrd="0" destOrd="0" parTransId="{7CBA065D-4C2B-F64A-81E8-00810D1213C0}" sibTransId="{C68C6BEB-F013-784A-92DC-7F5B76EFD5A1}"/>
    <dgm:cxn modelId="{1B4150DE-17F7-6743-99A0-5501D64C6304}" type="presOf" srcId="{F2C01F18-B2DB-624D-BFF0-EDD1C39B05C7}" destId="{0FEF6326-8B5D-7A4D-B3A5-6E6BE8C95FB2}" srcOrd="0" destOrd="0" presId="urn:microsoft.com/office/officeart/2009/3/layout/IncreasingArrowsProcess"/>
    <dgm:cxn modelId="{0CD7D84D-3F38-5744-8154-B9B9E7BC301A}" type="presOf" srcId="{06362CB9-459D-F949-8EE4-FECCE1E3B0B3}" destId="{E89A307A-8C2F-9E44-A200-D7587FF50E76}" srcOrd="0" destOrd="0" presId="urn:microsoft.com/office/officeart/2009/3/layout/IncreasingArrowsProcess"/>
    <dgm:cxn modelId="{93C100D5-C3E4-954B-916A-3462D97D423D}" type="presOf" srcId="{35B1F2A5-5855-B341-BD39-A482B0AD5AE2}" destId="{5A4834A4-EF41-E14D-A04B-C800E45C222C}" srcOrd="0" destOrd="0" presId="urn:microsoft.com/office/officeart/2009/3/layout/IncreasingArrowsProcess"/>
    <dgm:cxn modelId="{A50DE06D-90B4-4F47-A82C-2A5796D3BC51}" srcId="{5C375D90-0BDB-1E4F-B390-D5712FC7BCD5}" destId="{F2C01F18-B2DB-624D-BFF0-EDD1C39B05C7}" srcOrd="0" destOrd="0" parTransId="{E75EDD1C-FCD9-384F-A0F1-B7A33F7958C7}" sibTransId="{F5D51287-90E5-834A-85BD-50F48FFFCB0A}"/>
    <dgm:cxn modelId="{25F8513A-EE95-B240-9788-BE833332A39E}" srcId="{4C162A1E-BE60-6B42-BFBB-CD31EE6A16F9}" destId="{06362CB9-459D-F949-8EE4-FECCE1E3B0B3}" srcOrd="0" destOrd="0" parTransId="{EDB2C0AF-3E8A-CF42-BB4B-56D894D6A27F}" sibTransId="{870BB41F-218A-D24C-9169-9A8485EC7FED}"/>
    <dgm:cxn modelId="{E540B09C-8F25-E04E-B05E-5413E30B6855}" srcId="{3CAA6ECB-FA8F-C942-8BDD-57C58859BDEA}" destId="{4C162A1E-BE60-6B42-BFBB-CD31EE6A16F9}" srcOrd="1" destOrd="0" parTransId="{8E86E973-972D-EA47-9244-9C0DAD66BF28}" sibTransId="{FAEC3E6B-FDE6-324E-ACAF-C18485195E0E}"/>
    <dgm:cxn modelId="{06DA8072-C33E-7B47-B730-C349EE0A2FD7}" srcId="{3CAA6ECB-FA8F-C942-8BDD-57C58859BDEA}" destId="{5C375D90-0BDB-1E4F-B390-D5712FC7BCD5}" srcOrd="2" destOrd="0" parTransId="{D6D63051-47AC-DB4B-A16F-EDF14730FE66}" sibTransId="{AF4C8530-CA3E-0744-8FDA-3B22BF022837}"/>
    <dgm:cxn modelId="{C02EF41F-20F0-5C40-857B-59B163828474}" type="presOf" srcId="{CDAE6F6E-2981-234C-B0D8-106E0ADA47F7}" destId="{75E4E333-0504-E14F-8DB5-71C9F4F8E826}" srcOrd="0" destOrd="0" presId="urn:microsoft.com/office/officeart/2009/3/layout/IncreasingArrowsProcess"/>
    <dgm:cxn modelId="{7E813C79-246D-3542-A0E3-7B4742834852}" type="presParOf" srcId="{B2C46E54-6D35-B942-A355-A7E9DF998DA6}" destId="{5A4834A4-EF41-E14D-A04B-C800E45C222C}" srcOrd="0" destOrd="0" presId="urn:microsoft.com/office/officeart/2009/3/layout/IncreasingArrowsProcess"/>
    <dgm:cxn modelId="{37E4FC61-3DEA-5640-A7B8-15F4FE3FDAB7}" type="presParOf" srcId="{B2C46E54-6D35-B942-A355-A7E9DF998DA6}" destId="{75E4E333-0504-E14F-8DB5-71C9F4F8E826}" srcOrd="1" destOrd="0" presId="urn:microsoft.com/office/officeart/2009/3/layout/IncreasingArrowsProcess"/>
    <dgm:cxn modelId="{4B981355-32C7-E54C-B3CE-89A6A950F1E5}" type="presParOf" srcId="{B2C46E54-6D35-B942-A355-A7E9DF998DA6}" destId="{7A3346AF-8B2F-AB46-8D73-421B7ABACD85}" srcOrd="2" destOrd="0" presId="urn:microsoft.com/office/officeart/2009/3/layout/IncreasingArrowsProcess"/>
    <dgm:cxn modelId="{E304612A-F043-5646-8982-8E4AE3B39E4C}" type="presParOf" srcId="{B2C46E54-6D35-B942-A355-A7E9DF998DA6}" destId="{E89A307A-8C2F-9E44-A200-D7587FF50E76}" srcOrd="3" destOrd="0" presId="urn:microsoft.com/office/officeart/2009/3/layout/IncreasingArrowsProcess"/>
    <dgm:cxn modelId="{89E740CB-1DFB-A649-8F39-7049313E6E09}" type="presParOf" srcId="{B2C46E54-6D35-B942-A355-A7E9DF998DA6}" destId="{EC15A210-7A1D-D04E-8178-06F7FAB4A18C}" srcOrd="4" destOrd="0" presId="urn:microsoft.com/office/officeart/2009/3/layout/IncreasingArrowsProcess"/>
    <dgm:cxn modelId="{8ED7D873-6C8F-1547-B200-0D5884D9BCA9}" type="presParOf" srcId="{B2C46E54-6D35-B942-A355-A7E9DF998DA6}" destId="{0FEF6326-8B5D-7A4D-B3A5-6E6BE8C95FB2}" srcOrd="5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4C3D8B-F452-0E4D-BE23-D17B8CE43281}" type="doc">
      <dgm:prSet loTypeId="urn:microsoft.com/office/officeart/2005/8/layout/cycle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618FBA-75C8-EA4B-9986-09029889EF92}">
      <dgm:prSet custT="1"/>
      <dgm:spPr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</dgm:spPr>
      <dgm:t>
        <a:bodyPr/>
        <a:lstStyle/>
        <a:p>
          <a:r>
            <a:rPr lang="en-US" sz="2000" b="1" u="none" dirty="0" smtClean="0">
              <a:solidFill>
                <a:srgbClr val="000090"/>
              </a:solidFill>
            </a:rPr>
            <a:t>Short electron pulse length </a:t>
          </a:r>
          <a:r>
            <a:rPr lang="en-US" sz="1600" b="1" u="none" dirty="0" smtClean="0">
              <a:solidFill>
                <a:srgbClr val="000000"/>
              </a:solidFill>
            </a:rPr>
            <a:t>(</a:t>
          </a:r>
          <a:r>
            <a:rPr lang="en-US" sz="1600" b="1" u="none" dirty="0" err="1" smtClean="0">
              <a:solidFill>
                <a:srgbClr val="000000"/>
              </a:solidFill>
            </a:rPr>
            <a:t>femto</a:t>
          </a:r>
          <a:r>
            <a:rPr lang="en-US" sz="1600" b="1" u="none" dirty="0" smtClean="0">
              <a:solidFill>
                <a:srgbClr val="000000"/>
              </a:solidFill>
            </a:rPr>
            <a:t>-sec) </a:t>
          </a:r>
          <a:endParaRPr lang="en-US" sz="1600" u="none" dirty="0">
            <a:solidFill>
              <a:srgbClr val="000000"/>
            </a:solidFill>
          </a:endParaRPr>
        </a:p>
      </dgm:t>
    </dgm:pt>
    <dgm:pt modelId="{AB9732B1-DA0B-E243-8512-513B7E6CCBD3}" type="parTrans" cxnId="{B92BE0CD-4AF7-1A4A-A792-085BB984E72A}">
      <dgm:prSet/>
      <dgm:spPr/>
      <dgm:t>
        <a:bodyPr/>
        <a:lstStyle/>
        <a:p>
          <a:endParaRPr lang="en-US" u="none"/>
        </a:p>
      </dgm:t>
    </dgm:pt>
    <dgm:pt modelId="{8C278564-4253-3E46-98C0-927471851A9F}" type="sibTrans" cxnId="{B92BE0CD-4AF7-1A4A-A792-085BB984E72A}">
      <dgm:prSet/>
      <dgm:spPr/>
      <dgm:t>
        <a:bodyPr/>
        <a:lstStyle/>
        <a:p>
          <a:endParaRPr lang="en-US" u="none"/>
        </a:p>
      </dgm:t>
    </dgm:pt>
    <dgm:pt modelId="{F00BA443-F8C1-EA48-A358-1887B145998B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</dgm:spPr>
      <dgm:t>
        <a:bodyPr/>
        <a:lstStyle/>
        <a:p>
          <a:r>
            <a:rPr lang="en-US" sz="2000" b="1" u="none" dirty="0" smtClean="0">
              <a:solidFill>
                <a:srgbClr val="000090"/>
              </a:solidFill>
            </a:rPr>
            <a:t>PW lasers</a:t>
          </a:r>
          <a:r>
            <a:rPr lang="en-US" sz="2000" i="1" u="none" dirty="0" smtClean="0">
              <a:solidFill>
                <a:srgbClr val="000090"/>
              </a:solidFill>
            </a:rPr>
            <a:t> </a:t>
          </a:r>
          <a:r>
            <a:rPr lang="en-US" sz="1600" b="1" u="none" dirty="0" smtClean="0">
              <a:solidFill>
                <a:srgbClr val="000000"/>
              </a:solidFill>
            </a:rPr>
            <a:t>– synchronized to 5 </a:t>
          </a:r>
          <a:r>
            <a:rPr lang="en-US" sz="1600" b="1" u="none" dirty="0" err="1" smtClean="0">
              <a:solidFill>
                <a:srgbClr val="000000"/>
              </a:solidFill>
            </a:rPr>
            <a:t>GeV</a:t>
          </a:r>
          <a:r>
            <a:rPr lang="en-US" sz="1600" b="1" u="none" dirty="0" smtClean="0">
              <a:solidFill>
                <a:srgbClr val="000000"/>
              </a:solidFill>
            </a:rPr>
            <a:t> </a:t>
          </a:r>
          <a:r>
            <a:rPr lang="en-US" sz="2000" b="1" u="none" dirty="0" smtClean="0">
              <a:solidFill>
                <a:srgbClr val="000090"/>
              </a:solidFill>
            </a:rPr>
            <a:t>electron beam</a:t>
          </a:r>
          <a:endParaRPr lang="en-US" sz="2000" u="none" dirty="0">
            <a:solidFill>
              <a:srgbClr val="000090"/>
            </a:solidFill>
          </a:endParaRPr>
        </a:p>
      </dgm:t>
    </dgm:pt>
    <dgm:pt modelId="{14B9C9AA-CA75-044F-B713-6523EB2D79F6}" type="parTrans" cxnId="{5532EF47-1B2A-3044-9481-BDD985CBB60A}">
      <dgm:prSet/>
      <dgm:spPr/>
      <dgm:t>
        <a:bodyPr/>
        <a:lstStyle/>
        <a:p>
          <a:endParaRPr lang="en-US" u="none"/>
        </a:p>
      </dgm:t>
    </dgm:pt>
    <dgm:pt modelId="{133898A0-FB2B-AB43-A846-3D51C9676807}" type="sibTrans" cxnId="{5532EF47-1B2A-3044-9481-BDD985CBB60A}">
      <dgm:prSet/>
      <dgm:spPr/>
      <dgm:t>
        <a:bodyPr/>
        <a:lstStyle/>
        <a:p>
          <a:endParaRPr lang="en-US" u="none"/>
        </a:p>
      </dgm:t>
    </dgm:pt>
    <dgm:pt modelId="{899D5C2B-B32F-094B-A871-ABAB46F44296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</dgm:spPr>
      <dgm:t>
        <a:bodyPr/>
        <a:lstStyle/>
        <a:p>
          <a:r>
            <a:rPr lang="en-US" sz="1600" b="1" u="none" dirty="0" smtClean="0">
              <a:solidFill>
                <a:srgbClr val="000000"/>
              </a:solidFill>
              <a:sym typeface="Wingdings"/>
            </a:rPr>
            <a:t>Significantly </a:t>
          </a:r>
          <a:r>
            <a:rPr lang="en-US" sz="2000" b="1" u="none" dirty="0" smtClean="0">
              <a:solidFill>
                <a:srgbClr val="000090"/>
              </a:solidFill>
              <a:sym typeface="Wingdings"/>
            </a:rPr>
            <a:t>reduced size and cost</a:t>
          </a:r>
          <a:endParaRPr lang="en-US" sz="2000" u="none" dirty="0">
            <a:solidFill>
              <a:srgbClr val="000090"/>
            </a:solidFill>
          </a:endParaRPr>
        </a:p>
      </dgm:t>
    </dgm:pt>
    <dgm:pt modelId="{59C23679-9F77-7E43-A7BC-9CA9067AB721}" type="parTrans" cxnId="{3B86373D-035E-2643-B101-9B2573430A71}">
      <dgm:prSet/>
      <dgm:spPr/>
      <dgm:t>
        <a:bodyPr/>
        <a:lstStyle/>
        <a:p>
          <a:endParaRPr lang="en-US" u="none"/>
        </a:p>
      </dgm:t>
    </dgm:pt>
    <dgm:pt modelId="{C74F0F8F-82CA-8C43-9B78-49B384E15B6D}" type="sibTrans" cxnId="{3B86373D-035E-2643-B101-9B2573430A71}">
      <dgm:prSet/>
      <dgm:spPr/>
      <dgm:t>
        <a:bodyPr/>
        <a:lstStyle/>
        <a:p>
          <a:endParaRPr lang="en-US" u="none"/>
        </a:p>
      </dgm:t>
    </dgm:pt>
    <dgm:pt modelId="{808F394F-8F10-D646-88FD-C13340B0009C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</dgm:spPr>
      <dgm:t>
        <a:bodyPr/>
        <a:lstStyle/>
        <a:p>
          <a:r>
            <a:rPr lang="en-US" sz="2000" b="1" u="none" dirty="0" smtClean="0">
              <a:solidFill>
                <a:srgbClr val="000090"/>
              </a:solidFill>
              <a:sym typeface="Wingdings"/>
            </a:rPr>
            <a:t>Modularity &amp; </a:t>
          </a:r>
          <a:r>
            <a:rPr lang="en-US" sz="2000" b="1" u="none" dirty="0" err="1" smtClean="0">
              <a:solidFill>
                <a:srgbClr val="000090"/>
              </a:solidFill>
              <a:sym typeface="Wingdings"/>
            </a:rPr>
            <a:t>extendability</a:t>
          </a:r>
          <a:endParaRPr lang="en-US" sz="2000" u="none" dirty="0">
            <a:solidFill>
              <a:srgbClr val="000090"/>
            </a:solidFill>
          </a:endParaRPr>
        </a:p>
      </dgm:t>
    </dgm:pt>
    <dgm:pt modelId="{526A2D34-4C20-C142-B994-05ADDE8AEB39}" type="parTrans" cxnId="{BDF78138-1FCC-C34E-A470-EED871C290B9}">
      <dgm:prSet/>
      <dgm:spPr/>
      <dgm:t>
        <a:bodyPr/>
        <a:lstStyle/>
        <a:p>
          <a:endParaRPr lang="en-US" u="none"/>
        </a:p>
      </dgm:t>
    </dgm:pt>
    <dgm:pt modelId="{8E98EC4E-378B-0F47-95DB-0411576B1014}" type="sibTrans" cxnId="{BDF78138-1FCC-C34E-A470-EED871C290B9}">
      <dgm:prSet/>
      <dgm:spPr/>
      <dgm:t>
        <a:bodyPr/>
        <a:lstStyle/>
        <a:p>
          <a:endParaRPr lang="en-US" u="none"/>
        </a:p>
      </dgm:t>
    </dgm:pt>
    <dgm:pt modelId="{021D78CA-A934-9E4D-BED9-D3A17EB7208F}">
      <dgm:prSet phldrT="[Text]" custT="1"/>
      <dgm:spPr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</dgm:spPr>
      <dgm:t>
        <a:bodyPr/>
        <a:lstStyle/>
        <a:p>
          <a:r>
            <a:rPr lang="en-US" sz="1600" b="1" u="none" dirty="0" smtClean="0">
              <a:solidFill>
                <a:srgbClr val="000000"/>
              </a:solidFill>
              <a:sym typeface="Wingdings"/>
            </a:rPr>
            <a:t>Use of </a:t>
          </a:r>
          <a:r>
            <a:rPr lang="en-US" sz="2000" b="1" u="none" dirty="0" smtClean="0">
              <a:solidFill>
                <a:srgbClr val="000090"/>
              </a:solidFill>
              <a:sym typeface="Wingdings"/>
            </a:rPr>
            <a:t>industrial laser technology</a:t>
          </a:r>
          <a:endParaRPr lang="en-US" sz="2000" u="none" dirty="0">
            <a:solidFill>
              <a:srgbClr val="000090"/>
            </a:solidFill>
          </a:endParaRPr>
        </a:p>
      </dgm:t>
    </dgm:pt>
    <dgm:pt modelId="{A4909002-9F42-5546-81C2-9E7CB6DD4CA7}" type="parTrans" cxnId="{92E28E25-28E3-564D-8420-408B481C4669}">
      <dgm:prSet/>
      <dgm:spPr/>
      <dgm:t>
        <a:bodyPr/>
        <a:lstStyle/>
        <a:p>
          <a:endParaRPr lang="en-US" u="none"/>
        </a:p>
      </dgm:t>
    </dgm:pt>
    <dgm:pt modelId="{59F15714-2D3A-8849-91CA-465D18DB5E2F}" type="sibTrans" cxnId="{92E28E25-28E3-564D-8420-408B481C4669}">
      <dgm:prSet/>
      <dgm:spPr/>
      <dgm:t>
        <a:bodyPr/>
        <a:lstStyle/>
        <a:p>
          <a:endParaRPr lang="en-US" u="none"/>
        </a:p>
      </dgm:t>
    </dgm:pt>
    <dgm:pt modelId="{7C32801D-D942-864C-803E-6907424C8233}">
      <dgm:prSet custT="1"/>
      <dgm:spPr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</dgm:spPr>
      <dgm:t>
        <a:bodyPr/>
        <a:lstStyle/>
        <a:p>
          <a:r>
            <a:rPr lang="en-US" sz="2000" b="1" u="none" dirty="0" smtClean="0">
              <a:solidFill>
                <a:srgbClr val="000090"/>
              </a:solidFill>
              <a:sym typeface="Wingdings"/>
            </a:rPr>
            <a:t>Optimization systems </a:t>
          </a:r>
          <a:r>
            <a:rPr lang="en-US" sz="1600" b="1" u="none" dirty="0" smtClean="0">
              <a:solidFill>
                <a:srgbClr val="000000"/>
              </a:solidFill>
              <a:sym typeface="Wingdings"/>
            </a:rPr>
            <a:t>like in conventional accelerators</a:t>
          </a:r>
          <a:endParaRPr lang="en-US" sz="1600" b="1" u="none" dirty="0" smtClean="0">
            <a:solidFill>
              <a:srgbClr val="000000"/>
            </a:solidFill>
          </a:endParaRPr>
        </a:p>
      </dgm:t>
    </dgm:pt>
    <dgm:pt modelId="{7552F84A-3638-D849-9F2E-2F693C51B50D}" type="parTrans" cxnId="{3FFAE0DD-7F26-8246-8AAE-9936E69ED37E}">
      <dgm:prSet/>
      <dgm:spPr/>
      <dgm:t>
        <a:bodyPr/>
        <a:lstStyle/>
        <a:p>
          <a:endParaRPr lang="en-US" u="none"/>
        </a:p>
      </dgm:t>
    </dgm:pt>
    <dgm:pt modelId="{7411BFC8-4A1E-CD49-978A-A3EB90E32E31}" type="sibTrans" cxnId="{3FFAE0DD-7F26-8246-8AAE-9936E69ED37E}">
      <dgm:prSet/>
      <dgm:spPr/>
      <dgm:t>
        <a:bodyPr/>
        <a:lstStyle/>
        <a:p>
          <a:endParaRPr lang="en-US" u="none"/>
        </a:p>
      </dgm:t>
    </dgm:pt>
    <dgm:pt modelId="{9AC626DE-227E-5F4B-8C23-B044DC747F60}" type="pres">
      <dgm:prSet presAssocID="{994C3D8B-F452-0E4D-BE23-D17B8CE4328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18D3FD-80D4-0E44-A9BF-A045BDD738AD}" type="pres">
      <dgm:prSet presAssocID="{B9618FBA-75C8-EA4B-9986-09029889EF92}" presName="node" presStyleLbl="node1" presStyleIdx="0" presStyleCnt="6" custScaleX="1310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7039D0C-46C4-6644-AA55-1EA72843F90B}" type="pres">
      <dgm:prSet presAssocID="{B9618FBA-75C8-EA4B-9986-09029889EF92}" presName="spNode" presStyleCnt="0"/>
      <dgm:spPr/>
    </dgm:pt>
    <dgm:pt modelId="{5974B8D7-4A88-CF45-92DA-B805D18D4D3D}" type="pres">
      <dgm:prSet presAssocID="{8C278564-4253-3E46-98C0-927471851A9F}" presName="sibTrans" presStyleLbl="sibTrans1D1" presStyleIdx="0" presStyleCnt="6"/>
      <dgm:spPr/>
      <dgm:t>
        <a:bodyPr/>
        <a:lstStyle/>
        <a:p>
          <a:endParaRPr lang="en-US"/>
        </a:p>
      </dgm:t>
    </dgm:pt>
    <dgm:pt modelId="{EF8D7791-3FCF-F147-AC03-03A5E8A2C899}" type="pres">
      <dgm:prSet presAssocID="{F00BA443-F8C1-EA48-A358-1887B145998B}" presName="node" presStyleLbl="node1" presStyleIdx="1" presStyleCnt="6" custScaleX="169299" custRadScaleRad="94816" custRadScaleInc="29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CEFE96-7CE3-EF4F-9351-FB41C926F506}" type="pres">
      <dgm:prSet presAssocID="{F00BA443-F8C1-EA48-A358-1887B145998B}" presName="spNode" presStyleCnt="0"/>
      <dgm:spPr/>
    </dgm:pt>
    <dgm:pt modelId="{7C695EF9-4E33-A140-91D4-8E85EC7F22EB}" type="pres">
      <dgm:prSet presAssocID="{133898A0-FB2B-AB43-A846-3D51C9676807}" presName="sibTrans" presStyleLbl="sibTrans1D1" presStyleIdx="1" presStyleCnt="6"/>
      <dgm:spPr/>
      <dgm:t>
        <a:bodyPr/>
        <a:lstStyle/>
        <a:p>
          <a:endParaRPr lang="en-US"/>
        </a:p>
      </dgm:t>
    </dgm:pt>
    <dgm:pt modelId="{2038178F-014E-4846-A5CC-7D9DEC17A489}" type="pres">
      <dgm:prSet presAssocID="{899D5C2B-B32F-094B-A871-ABAB46F44296}" presName="node" presStyleLbl="node1" presStyleIdx="2" presStyleCnt="6" custScaleX="127378" custRadScaleRad="95387" custRadScaleInc="-260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10344A-1050-6449-B573-28A03E2B8943}" type="pres">
      <dgm:prSet presAssocID="{899D5C2B-B32F-094B-A871-ABAB46F44296}" presName="spNode" presStyleCnt="0"/>
      <dgm:spPr/>
    </dgm:pt>
    <dgm:pt modelId="{0D87DC0E-CD6B-0245-8448-E7C53D72A979}" type="pres">
      <dgm:prSet presAssocID="{C74F0F8F-82CA-8C43-9B78-49B384E15B6D}" presName="sibTrans" presStyleLbl="sibTrans1D1" presStyleIdx="2" presStyleCnt="6"/>
      <dgm:spPr/>
      <dgm:t>
        <a:bodyPr/>
        <a:lstStyle/>
        <a:p>
          <a:endParaRPr lang="en-US"/>
        </a:p>
      </dgm:t>
    </dgm:pt>
    <dgm:pt modelId="{7826B2A6-550E-644D-9305-22C71C8881E5}" type="pres">
      <dgm:prSet presAssocID="{808F394F-8F10-D646-88FD-C13340B0009C}" presName="node" presStyleLbl="node1" presStyleIdx="3" presStyleCnt="6" custScaleX="1205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B600CF-EB8E-CB44-8AE3-A7393B546013}" type="pres">
      <dgm:prSet presAssocID="{808F394F-8F10-D646-88FD-C13340B0009C}" presName="spNode" presStyleCnt="0"/>
      <dgm:spPr/>
    </dgm:pt>
    <dgm:pt modelId="{AA4A8FCE-EFE9-8944-876E-E735CB13516C}" type="pres">
      <dgm:prSet presAssocID="{8E98EC4E-378B-0F47-95DB-0411576B1014}" presName="sibTrans" presStyleLbl="sibTrans1D1" presStyleIdx="3" presStyleCnt="6"/>
      <dgm:spPr/>
      <dgm:t>
        <a:bodyPr/>
        <a:lstStyle/>
        <a:p>
          <a:endParaRPr lang="en-US"/>
        </a:p>
      </dgm:t>
    </dgm:pt>
    <dgm:pt modelId="{764B288A-556D-6C4C-9E6C-40910D6087B0}" type="pres">
      <dgm:prSet presAssocID="{021D78CA-A934-9E4D-BED9-D3A17EB7208F}" presName="node" presStyleLbl="node1" presStyleIdx="4" presStyleCnt="6" custScaleX="158819" custRadScaleRad="95387" custRadScaleInc="260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2C1794-933A-D74E-BA6E-29D1C82B1289}" type="pres">
      <dgm:prSet presAssocID="{021D78CA-A934-9E4D-BED9-D3A17EB7208F}" presName="spNode" presStyleCnt="0"/>
      <dgm:spPr/>
    </dgm:pt>
    <dgm:pt modelId="{14141673-D279-3144-BF20-E2CD3B029CF1}" type="pres">
      <dgm:prSet presAssocID="{59F15714-2D3A-8849-91CA-465D18DB5E2F}" presName="sibTrans" presStyleLbl="sibTrans1D1" presStyleIdx="4" presStyleCnt="6"/>
      <dgm:spPr/>
      <dgm:t>
        <a:bodyPr/>
        <a:lstStyle/>
        <a:p>
          <a:endParaRPr lang="en-US"/>
        </a:p>
      </dgm:t>
    </dgm:pt>
    <dgm:pt modelId="{5A898346-5A3C-4147-9499-AE4300958F4C}" type="pres">
      <dgm:prSet presAssocID="{7C32801D-D942-864C-803E-6907424C8233}" presName="node" presStyleLbl="node1" presStyleIdx="5" presStyleCnt="6" custScaleX="188645" custRadScaleRad="94816" custRadScaleInc="-2987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EBD316-3B3A-A94F-A30D-1D91268F39BB}" type="pres">
      <dgm:prSet presAssocID="{7C32801D-D942-864C-803E-6907424C8233}" presName="spNode" presStyleCnt="0"/>
      <dgm:spPr/>
    </dgm:pt>
    <dgm:pt modelId="{88C6F1BE-8E8A-2D4A-871C-1C72B148AA01}" type="pres">
      <dgm:prSet presAssocID="{7411BFC8-4A1E-CD49-978A-A3EB90E32E31}" presName="sibTrans" presStyleLbl="sibTrans1D1" presStyleIdx="5" presStyleCnt="6"/>
      <dgm:spPr/>
      <dgm:t>
        <a:bodyPr/>
        <a:lstStyle/>
        <a:p>
          <a:endParaRPr lang="en-US"/>
        </a:p>
      </dgm:t>
    </dgm:pt>
  </dgm:ptLst>
  <dgm:cxnLst>
    <dgm:cxn modelId="{BDF78138-1FCC-C34E-A470-EED871C290B9}" srcId="{994C3D8B-F452-0E4D-BE23-D17B8CE43281}" destId="{808F394F-8F10-D646-88FD-C13340B0009C}" srcOrd="3" destOrd="0" parTransId="{526A2D34-4C20-C142-B994-05ADDE8AEB39}" sibTransId="{8E98EC4E-378B-0F47-95DB-0411576B1014}"/>
    <dgm:cxn modelId="{5532EF47-1B2A-3044-9481-BDD985CBB60A}" srcId="{994C3D8B-F452-0E4D-BE23-D17B8CE43281}" destId="{F00BA443-F8C1-EA48-A358-1887B145998B}" srcOrd="1" destOrd="0" parTransId="{14B9C9AA-CA75-044F-B713-6523EB2D79F6}" sibTransId="{133898A0-FB2B-AB43-A846-3D51C9676807}"/>
    <dgm:cxn modelId="{3B86373D-035E-2643-B101-9B2573430A71}" srcId="{994C3D8B-F452-0E4D-BE23-D17B8CE43281}" destId="{899D5C2B-B32F-094B-A871-ABAB46F44296}" srcOrd="2" destOrd="0" parTransId="{59C23679-9F77-7E43-A7BC-9CA9067AB721}" sibTransId="{C74F0F8F-82CA-8C43-9B78-49B384E15B6D}"/>
    <dgm:cxn modelId="{9968BF6E-B658-5E49-93CB-A26BAE8AD059}" type="presOf" srcId="{021D78CA-A934-9E4D-BED9-D3A17EB7208F}" destId="{764B288A-556D-6C4C-9E6C-40910D6087B0}" srcOrd="0" destOrd="0" presId="urn:microsoft.com/office/officeart/2005/8/layout/cycle5"/>
    <dgm:cxn modelId="{CF717624-19BC-154C-8870-A89660347AB0}" type="presOf" srcId="{133898A0-FB2B-AB43-A846-3D51C9676807}" destId="{7C695EF9-4E33-A140-91D4-8E85EC7F22EB}" srcOrd="0" destOrd="0" presId="urn:microsoft.com/office/officeart/2005/8/layout/cycle5"/>
    <dgm:cxn modelId="{B62E3D26-D3C4-3B48-B5D3-C76F8BC7D86E}" type="presOf" srcId="{B9618FBA-75C8-EA4B-9986-09029889EF92}" destId="{7F18D3FD-80D4-0E44-A9BF-A045BDD738AD}" srcOrd="0" destOrd="0" presId="urn:microsoft.com/office/officeart/2005/8/layout/cycle5"/>
    <dgm:cxn modelId="{8D3854B7-6CDF-F646-A754-55D12E4F78F7}" type="presOf" srcId="{7411BFC8-4A1E-CD49-978A-A3EB90E32E31}" destId="{88C6F1BE-8E8A-2D4A-871C-1C72B148AA01}" srcOrd="0" destOrd="0" presId="urn:microsoft.com/office/officeart/2005/8/layout/cycle5"/>
    <dgm:cxn modelId="{EB8A1C8A-ECA9-304C-AD84-5BAFAD3399D4}" type="presOf" srcId="{808F394F-8F10-D646-88FD-C13340B0009C}" destId="{7826B2A6-550E-644D-9305-22C71C8881E5}" srcOrd="0" destOrd="0" presId="urn:microsoft.com/office/officeart/2005/8/layout/cycle5"/>
    <dgm:cxn modelId="{0DCAD2A8-C5FA-1342-BAD5-D12C84AE9ACE}" type="presOf" srcId="{C74F0F8F-82CA-8C43-9B78-49B384E15B6D}" destId="{0D87DC0E-CD6B-0245-8448-E7C53D72A979}" srcOrd="0" destOrd="0" presId="urn:microsoft.com/office/officeart/2005/8/layout/cycle5"/>
    <dgm:cxn modelId="{110438C2-272E-424B-9621-BAA52CCC3025}" type="presOf" srcId="{8E98EC4E-378B-0F47-95DB-0411576B1014}" destId="{AA4A8FCE-EFE9-8944-876E-E735CB13516C}" srcOrd="0" destOrd="0" presId="urn:microsoft.com/office/officeart/2005/8/layout/cycle5"/>
    <dgm:cxn modelId="{2152D827-F719-C24D-82DE-715E2A5F5B2C}" type="presOf" srcId="{59F15714-2D3A-8849-91CA-465D18DB5E2F}" destId="{14141673-D279-3144-BF20-E2CD3B029CF1}" srcOrd="0" destOrd="0" presId="urn:microsoft.com/office/officeart/2005/8/layout/cycle5"/>
    <dgm:cxn modelId="{06E16261-6B11-1D45-BB14-464EC6D8B77D}" type="presOf" srcId="{899D5C2B-B32F-094B-A871-ABAB46F44296}" destId="{2038178F-014E-4846-A5CC-7D9DEC17A489}" srcOrd="0" destOrd="0" presId="urn:microsoft.com/office/officeart/2005/8/layout/cycle5"/>
    <dgm:cxn modelId="{4ACB8705-6EBB-9A48-B773-8D7FD47C8BEC}" type="presOf" srcId="{7C32801D-D942-864C-803E-6907424C8233}" destId="{5A898346-5A3C-4147-9499-AE4300958F4C}" srcOrd="0" destOrd="0" presId="urn:microsoft.com/office/officeart/2005/8/layout/cycle5"/>
    <dgm:cxn modelId="{3FFAE0DD-7F26-8246-8AAE-9936E69ED37E}" srcId="{994C3D8B-F452-0E4D-BE23-D17B8CE43281}" destId="{7C32801D-D942-864C-803E-6907424C8233}" srcOrd="5" destOrd="0" parTransId="{7552F84A-3638-D849-9F2E-2F693C51B50D}" sibTransId="{7411BFC8-4A1E-CD49-978A-A3EB90E32E31}"/>
    <dgm:cxn modelId="{92E28E25-28E3-564D-8420-408B481C4669}" srcId="{994C3D8B-F452-0E4D-BE23-D17B8CE43281}" destId="{021D78CA-A934-9E4D-BED9-D3A17EB7208F}" srcOrd="4" destOrd="0" parTransId="{A4909002-9F42-5546-81C2-9E7CB6DD4CA7}" sibTransId="{59F15714-2D3A-8849-91CA-465D18DB5E2F}"/>
    <dgm:cxn modelId="{E9AEF9A1-7735-0C46-8EFC-CB27CD235608}" type="presOf" srcId="{8C278564-4253-3E46-98C0-927471851A9F}" destId="{5974B8D7-4A88-CF45-92DA-B805D18D4D3D}" srcOrd="0" destOrd="0" presId="urn:microsoft.com/office/officeart/2005/8/layout/cycle5"/>
    <dgm:cxn modelId="{BDA3D7D0-EC42-6C4E-A051-A9E3D4838D74}" type="presOf" srcId="{F00BA443-F8C1-EA48-A358-1887B145998B}" destId="{EF8D7791-3FCF-F147-AC03-03A5E8A2C899}" srcOrd="0" destOrd="0" presId="urn:microsoft.com/office/officeart/2005/8/layout/cycle5"/>
    <dgm:cxn modelId="{B92BE0CD-4AF7-1A4A-A792-085BB984E72A}" srcId="{994C3D8B-F452-0E4D-BE23-D17B8CE43281}" destId="{B9618FBA-75C8-EA4B-9986-09029889EF92}" srcOrd="0" destOrd="0" parTransId="{AB9732B1-DA0B-E243-8512-513B7E6CCBD3}" sibTransId="{8C278564-4253-3E46-98C0-927471851A9F}"/>
    <dgm:cxn modelId="{9F8E70D3-DB4C-B045-93C0-D3F4D8177287}" type="presOf" srcId="{994C3D8B-F452-0E4D-BE23-D17B8CE43281}" destId="{9AC626DE-227E-5F4B-8C23-B044DC747F60}" srcOrd="0" destOrd="0" presId="urn:microsoft.com/office/officeart/2005/8/layout/cycle5"/>
    <dgm:cxn modelId="{4F8BF252-EB6B-DF41-AC8B-CE857BDFA335}" type="presParOf" srcId="{9AC626DE-227E-5F4B-8C23-B044DC747F60}" destId="{7F18D3FD-80D4-0E44-A9BF-A045BDD738AD}" srcOrd="0" destOrd="0" presId="urn:microsoft.com/office/officeart/2005/8/layout/cycle5"/>
    <dgm:cxn modelId="{F23AEE85-B86B-5244-A285-7C598226BA6A}" type="presParOf" srcId="{9AC626DE-227E-5F4B-8C23-B044DC747F60}" destId="{27039D0C-46C4-6644-AA55-1EA72843F90B}" srcOrd="1" destOrd="0" presId="urn:microsoft.com/office/officeart/2005/8/layout/cycle5"/>
    <dgm:cxn modelId="{37881B21-57BC-524C-9E78-6327F440A54E}" type="presParOf" srcId="{9AC626DE-227E-5F4B-8C23-B044DC747F60}" destId="{5974B8D7-4A88-CF45-92DA-B805D18D4D3D}" srcOrd="2" destOrd="0" presId="urn:microsoft.com/office/officeart/2005/8/layout/cycle5"/>
    <dgm:cxn modelId="{49D7C719-BC10-994E-B37A-C2C5EA0F3C60}" type="presParOf" srcId="{9AC626DE-227E-5F4B-8C23-B044DC747F60}" destId="{EF8D7791-3FCF-F147-AC03-03A5E8A2C899}" srcOrd="3" destOrd="0" presId="urn:microsoft.com/office/officeart/2005/8/layout/cycle5"/>
    <dgm:cxn modelId="{EF9679B4-C9C4-4A4A-A51D-E0C29E4BEAB1}" type="presParOf" srcId="{9AC626DE-227E-5F4B-8C23-B044DC747F60}" destId="{BFCEFE96-7CE3-EF4F-9351-FB41C926F506}" srcOrd="4" destOrd="0" presId="urn:microsoft.com/office/officeart/2005/8/layout/cycle5"/>
    <dgm:cxn modelId="{088C8990-D941-9E47-858D-F4B45D4606C1}" type="presParOf" srcId="{9AC626DE-227E-5F4B-8C23-B044DC747F60}" destId="{7C695EF9-4E33-A140-91D4-8E85EC7F22EB}" srcOrd="5" destOrd="0" presId="urn:microsoft.com/office/officeart/2005/8/layout/cycle5"/>
    <dgm:cxn modelId="{A6A24188-3AB8-1149-BB23-1509E838A3BC}" type="presParOf" srcId="{9AC626DE-227E-5F4B-8C23-B044DC747F60}" destId="{2038178F-014E-4846-A5CC-7D9DEC17A489}" srcOrd="6" destOrd="0" presId="urn:microsoft.com/office/officeart/2005/8/layout/cycle5"/>
    <dgm:cxn modelId="{AEA15EF7-3BAB-4A4D-AA1F-F8ABF64BE77D}" type="presParOf" srcId="{9AC626DE-227E-5F4B-8C23-B044DC747F60}" destId="{2E10344A-1050-6449-B573-28A03E2B8943}" srcOrd="7" destOrd="0" presId="urn:microsoft.com/office/officeart/2005/8/layout/cycle5"/>
    <dgm:cxn modelId="{746564E5-A219-1F40-A26F-0B1022DBD6B1}" type="presParOf" srcId="{9AC626DE-227E-5F4B-8C23-B044DC747F60}" destId="{0D87DC0E-CD6B-0245-8448-E7C53D72A979}" srcOrd="8" destOrd="0" presId="urn:microsoft.com/office/officeart/2005/8/layout/cycle5"/>
    <dgm:cxn modelId="{F5B76AF5-CDCF-B144-8787-B68DDE2D939B}" type="presParOf" srcId="{9AC626DE-227E-5F4B-8C23-B044DC747F60}" destId="{7826B2A6-550E-644D-9305-22C71C8881E5}" srcOrd="9" destOrd="0" presId="urn:microsoft.com/office/officeart/2005/8/layout/cycle5"/>
    <dgm:cxn modelId="{04AE7692-64F3-8945-AA28-DF527230E1C8}" type="presParOf" srcId="{9AC626DE-227E-5F4B-8C23-B044DC747F60}" destId="{A7B600CF-EB8E-CB44-8AE3-A7393B546013}" srcOrd="10" destOrd="0" presId="urn:microsoft.com/office/officeart/2005/8/layout/cycle5"/>
    <dgm:cxn modelId="{5FD7663D-2185-094E-942A-C4A5DE1418AD}" type="presParOf" srcId="{9AC626DE-227E-5F4B-8C23-B044DC747F60}" destId="{AA4A8FCE-EFE9-8944-876E-E735CB13516C}" srcOrd="11" destOrd="0" presId="urn:microsoft.com/office/officeart/2005/8/layout/cycle5"/>
    <dgm:cxn modelId="{5369CD81-6EFD-7245-9964-DBEB603E38DE}" type="presParOf" srcId="{9AC626DE-227E-5F4B-8C23-B044DC747F60}" destId="{764B288A-556D-6C4C-9E6C-40910D6087B0}" srcOrd="12" destOrd="0" presId="urn:microsoft.com/office/officeart/2005/8/layout/cycle5"/>
    <dgm:cxn modelId="{7F6C430B-7916-D145-ABC8-A5A029918C0B}" type="presParOf" srcId="{9AC626DE-227E-5F4B-8C23-B044DC747F60}" destId="{052C1794-933A-D74E-BA6E-29D1C82B1289}" srcOrd="13" destOrd="0" presId="urn:microsoft.com/office/officeart/2005/8/layout/cycle5"/>
    <dgm:cxn modelId="{B480569A-00FD-0C4E-88E8-C55B5072B36D}" type="presParOf" srcId="{9AC626DE-227E-5F4B-8C23-B044DC747F60}" destId="{14141673-D279-3144-BF20-E2CD3B029CF1}" srcOrd="14" destOrd="0" presId="urn:microsoft.com/office/officeart/2005/8/layout/cycle5"/>
    <dgm:cxn modelId="{F2B32B93-3BC5-7445-B410-3B43F06B2152}" type="presParOf" srcId="{9AC626DE-227E-5F4B-8C23-B044DC747F60}" destId="{5A898346-5A3C-4147-9499-AE4300958F4C}" srcOrd="15" destOrd="0" presId="urn:microsoft.com/office/officeart/2005/8/layout/cycle5"/>
    <dgm:cxn modelId="{525CDB65-3D90-1744-95F7-718CA06B591B}" type="presParOf" srcId="{9AC626DE-227E-5F4B-8C23-B044DC747F60}" destId="{31EBD316-3B3A-A94F-A30D-1D91268F39BB}" srcOrd="16" destOrd="0" presId="urn:microsoft.com/office/officeart/2005/8/layout/cycle5"/>
    <dgm:cxn modelId="{7F9A2982-76A1-484E-AE2C-F0CCB5271B17}" type="presParOf" srcId="{9AC626DE-227E-5F4B-8C23-B044DC747F60}" destId="{88C6F1BE-8E8A-2D4A-871C-1C72B148AA01}" srcOrd="17" destOrd="0" presId="urn:microsoft.com/office/officeart/2005/8/layout/cycle5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4834A4-EF41-E14D-A04B-C800E45C222C}">
      <dsp:nvSpPr>
        <dsp:cNvPr id="0" name=""/>
        <dsp:cNvSpPr/>
      </dsp:nvSpPr>
      <dsp:spPr>
        <a:xfrm>
          <a:off x="0" y="89321"/>
          <a:ext cx="9144000" cy="1331714"/>
        </a:xfrm>
        <a:prstGeom prst="rightArrow">
          <a:avLst>
            <a:gd name="adj1" fmla="val 50000"/>
            <a:gd name="adj2" fmla="val 50000"/>
          </a:avLst>
        </a:prstGeom>
        <a:solidFill>
          <a:srgbClr val="2C3891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21141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PRESENT EXPERIMENTS</a:t>
          </a:r>
          <a:endParaRPr lang="en-US" sz="2200" kern="1200" dirty="0"/>
        </a:p>
      </dsp:txBody>
      <dsp:txXfrm>
        <a:off x="0" y="422250"/>
        <a:ext cx="8811072" cy="665857"/>
      </dsp:txXfrm>
    </dsp:sp>
    <dsp:sp modelId="{75E4E333-0504-E14F-8DB5-71C9F4F8E826}">
      <dsp:nvSpPr>
        <dsp:cNvPr id="0" name=""/>
        <dsp:cNvSpPr/>
      </dsp:nvSpPr>
      <dsp:spPr>
        <a:xfrm>
          <a:off x="0" y="1091261"/>
          <a:ext cx="2816352" cy="2565373"/>
        </a:xfrm>
        <a:prstGeom prst="rect">
          <a:avLst/>
        </a:prstGeom>
        <a:solidFill>
          <a:schemeClr val="bg1">
            <a:lumMod val="85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Demonstrating </a:t>
          </a:r>
          <a:br>
            <a:rPr lang="en-US" sz="2200" kern="1200" dirty="0" smtClean="0"/>
          </a:br>
          <a:r>
            <a:rPr lang="en-US" sz="2200" b="1" kern="1200" dirty="0" smtClean="0"/>
            <a:t>100 GV/m </a:t>
          </a:r>
          <a:r>
            <a:rPr lang="en-US" sz="2200" kern="1200" dirty="0" smtClean="0"/>
            <a:t>routinely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Demonstrating </a:t>
          </a:r>
          <a:r>
            <a:rPr lang="en-US" sz="2200" b="1" kern="1200" dirty="0" err="1" smtClean="0"/>
            <a:t>GeV</a:t>
          </a:r>
          <a:r>
            <a:rPr lang="en-US" sz="2200" kern="1200" dirty="0" smtClean="0"/>
            <a:t> electron beams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Demonstrating basic </a:t>
          </a:r>
          <a:r>
            <a:rPr lang="en-US" sz="2200" b="1" kern="1200" dirty="0" smtClean="0"/>
            <a:t>quality</a:t>
          </a:r>
          <a:endParaRPr lang="en-US" sz="2200" b="1" kern="1200" dirty="0"/>
        </a:p>
      </dsp:txBody>
      <dsp:txXfrm>
        <a:off x="0" y="1091261"/>
        <a:ext cx="2816352" cy="2565373"/>
      </dsp:txXfrm>
    </dsp:sp>
    <dsp:sp modelId="{7A3346AF-8B2F-AB46-8D73-421B7ABACD85}">
      <dsp:nvSpPr>
        <dsp:cNvPr id="0" name=""/>
        <dsp:cNvSpPr/>
      </dsp:nvSpPr>
      <dsp:spPr>
        <a:xfrm>
          <a:off x="2816351" y="682644"/>
          <a:ext cx="6327648" cy="1331714"/>
        </a:xfrm>
        <a:prstGeom prst="rightArrow">
          <a:avLst>
            <a:gd name="adj1" fmla="val 50000"/>
            <a:gd name="adj2" fmla="val 50000"/>
          </a:avLst>
        </a:prstGeom>
        <a:solidFill>
          <a:srgbClr val="2B7AE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21141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EuPRAXIA</a:t>
          </a:r>
          <a:r>
            <a:rPr lang="en-US" sz="2400" b="1" kern="1200" dirty="0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 </a:t>
          </a:r>
          <a:r>
            <a:rPr lang="en-US" sz="2200" b="1" kern="1200" dirty="0" smtClean="0">
              <a:effectLst>
                <a:glow rad="63500">
                  <a:schemeClr val="accent4">
                    <a:satMod val="175000"/>
                    <a:alpha val="40000"/>
                  </a:schemeClr>
                </a:glow>
              </a:effectLst>
            </a:rPr>
            <a:t>INFRASTRUCTURE</a:t>
          </a:r>
          <a:endParaRPr lang="en-US" sz="2200" b="1" kern="1200" dirty="0"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a:endParaRPr>
        </a:p>
      </dsp:txBody>
      <dsp:txXfrm>
        <a:off x="2816351" y="1015573"/>
        <a:ext cx="5994720" cy="665857"/>
      </dsp:txXfrm>
    </dsp:sp>
    <dsp:sp modelId="{E89A307A-8C2F-9E44-A200-D7587FF50E76}">
      <dsp:nvSpPr>
        <dsp:cNvPr id="0" name=""/>
        <dsp:cNvSpPr/>
      </dsp:nvSpPr>
      <dsp:spPr>
        <a:xfrm>
          <a:off x="2816351" y="1695489"/>
          <a:ext cx="2816352" cy="3290937"/>
        </a:xfrm>
        <a:prstGeom prst="rect">
          <a:avLst/>
        </a:prstGeom>
        <a:solidFill>
          <a:schemeClr val="bg1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Engineering a high quality, compact plasma accelerator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5 </a:t>
          </a:r>
          <a:r>
            <a:rPr lang="en-US" sz="2200" b="1" kern="1200" dirty="0" err="1" smtClean="0"/>
            <a:t>GeV</a:t>
          </a:r>
          <a:r>
            <a:rPr lang="en-US" sz="2200" b="1" kern="1200" dirty="0" smtClean="0"/>
            <a:t> electron beam for the </a:t>
          </a:r>
          <a:r>
            <a:rPr lang="en-US" sz="2200" b="1" kern="1200" dirty="0" smtClean="0">
              <a:solidFill>
                <a:srgbClr val="FF0000"/>
              </a:solidFill>
            </a:rPr>
            <a:t>2020’s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Demonstrating user readiness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Pilot users from FEL, HEP, medicine, ...</a:t>
          </a:r>
        </a:p>
      </dsp:txBody>
      <dsp:txXfrm>
        <a:off x="2816351" y="1695489"/>
        <a:ext cx="2816352" cy="3290937"/>
      </dsp:txXfrm>
    </dsp:sp>
    <dsp:sp modelId="{EC15A210-7A1D-D04E-8178-06F7FAB4A18C}">
      <dsp:nvSpPr>
        <dsp:cNvPr id="0" name=""/>
        <dsp:cNvSpPr/>
      </dsp:nvSpPr>
      <dsp:spPr>
        <a:xfrm>
          <a:off x="5632704" y="1325774"/>
          <a:ext cx="3511296" cy="1331714"/>
        </a:xfrm>
        <a:prstGeom prst="rightArrow">
          <a:avLst>
            <a:gd name="adj1" fmla="val 50000"/>
            <a:gd name="adj2" fmla="val 50000"/>
          </a:avLst>
        </a:prstGeom>
        <a:solidFill>
          <a:schemeClr val="bg1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254000" bIns="21141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PRODUCTION FACILITIES</a:t>
          </a:r>
          <a:endParaRPr lang="en-US" sz="2200" kern="1200" dirty="0"/>
        </a:p>
      </dsp:txBody>
      <dsp:txXfrm>
        <a:off x="5632704" y="1658703"/>
        <a:ext cx="3178368" cy="665857"/>
      </dsp:txXfrm>
    </dsp:sp>
    <dsp:sp modelId="{0FEF6326-8B5D-7A4D-B3A5-6E6BE8C95FB2}">
      <dsp:nvSpPr>
        <dsp:cNvPr id="0" name=""/>
        <dsp:cNvSpPr/>
      </dsp:nvSpPr>
      <dsp:spPr>
        <a:xfrm>
          <a:off x="5632704" y="2303539"/>
          <a:ext cx="2816352" cy="2277599"/>
        </a:xfrm>
        <a:prstGeom prst="rect">
          <a:avLst/>
        </a:prstGeom>
        <a:solidFill>
          <a:srgbClr val="D9D9D9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Plasma-based </a:t>
          </a:r>
          <a:r>
            <a:rPr lang="en-US" sz="2200" b="1" kern="1200" dirty="0" smtClean="0"/>
            <a:t>linear collider</a:t>
          </a:r>
          <a:r>
            <a:rPr lang="en-US" sz="2200" kern="1200" dirty="0" smtClean="0"/>
            <a:t> in </a:t>
          </a:r>
          <a:r>
            <a:rPr lang="en-US" sz="2200" kern="1200" dirty="0" smtClean="0">
              <a:solidFill>
                <a:srgbClr val="FF0000"/>
              </a:solidFill>
            </a:rPr>
            <a:t>2040’s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Plasma-based </a:t>
          </a:r>
          <a:r>
            <a:rPr lang="en-US" sz="2200" b="1" kern="1200" dirty="0" smtClean="0"/>
            <a:t>FEL</a:t>
          </a:r>
          <a:r>
            <a:rPr lang="en-US" sz="2200" kern="1200" dirty="0" smtClean="0"/>
            <a:t> in </a:t>
          </a:r>
          <a:r>
            <a:rPr lang="en-US" sz="2200" kern="1200" dirty="0" smtClean="0">
              <a:solidFill>
                <a:srgbClr val="FF0000"/>
              </a:solidFill>
            </a:rPr>
            <a:t>2030’s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b="1" kern="1200" dirty="0" smtClean="0"/>
            <a:t>Medical, industrial</a:t>
          </a:r>
          <a:r>
            <a:rPr lang="en-US" sz="2200" kern="1200" dirty="0" smtClean="0"/>
            <a:t> </a:t>
          </a:r>
          <a:br>
            <a:rPr lang="en-US" sz="2200" kern="1200" dirty="0" smtClean="0"/>
          </a:br>
          <a:r>
            <a:rPr lang="en-US" sz="2200" kern="1200" dirty="0" smtClean="0"/>
            <a:t>applications soon</a:t>
          </a:r>
          <a:endParaRPr lang="en-US" sz="2200" kern="1200" dirty="0"/>
        </a:p>
      </dsp:txBody>
      <dsp:txXfrm>
        <a:off x="5632704" y="2303539"/>
        <a:ext cx="2816352" cy="227759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18D3FD-80D4-0E44-A9BF-A045BDD738AD}">
      <dsp:nvSpPr>
        <dsp:cNvPr id="0" name=""/>
        <dsp:cNvSpPr/>
      </dsp:nvSpPr>
      <dsp:spPr>
        <a:xfrm>
          <a:off x="3522847" y="2227"/>
          <a:ext cx="1800196" cy="89320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solidFill>
                <a:srgbClr val="000090"/>
              </a:solidFill>
            </a:rPr>
            <a:t>Short electron pulse length </a:t>
          </a:r>
          <a:r>
            <a:rPr lang="en-US" sz="1600" b="1" u="none" kern="1200" dirty="0" smtClean="0">
              <a:solidFill>
                <a:srgbClr val="000000"/>
              </a:solidFill>
            </a:rPr>
            <a:t>(</a:t>
          </a:r>
          <a:r>
            <a:rPr lang="en-US" sz="1600" b="1" u="none" kern="1200" dirty="0" err="1" smtClean="0">
              <a:solidFill>
                <a:srgbClr val="000000"/>
              </a:solidFill>
            </a:rPr>
            <a:t>femto</a:t>
          </a:r>
          <a:r>
            <a:rPr lang="en-US" sz="1600" b="1" u="none" kern="1200" dirty="0" smtClean="0">
              <a:solidFill>
                <a:srgbClr val="000000"/>
              </a:solidFill>
            </a:rPr>
            <a:t>-sec) </a:t>
          </a:r>
          <a:endParaRPr lang="en-US" sz="1600" u="none" kern="1200" dirty="0">
            <a:solidFill>
              <a:srgbClr val="000000"/>
            </a:solidFill>
          </a:endParaRPr>
        </a:p>
      </dsp:txBody>
      <dsp:txXfrm>
        <a:off x="3566450" y="45830"/>
        <a:ext cx="1712990" cy="806000"/>
      </dsp:txXfrm>
    </dsp:sp>
    <dsp:sp modelId="{5974B8D7-4A88-CF45-92DA-B805D18D4D3D}">
      <dsp:nvSpPr>
        <dsp:cNvPr id="0" name=""/>
        <dsp:cNvSpPr/>
      </dsp:nvSpPr>
      <dsp:spPr>
        <a:xfrm>
          <a:off x="2092270" y="326383"/>
          <a:ext cx="4214906" cy="4214906"/>
        </a:xfrm>
        <a:custGeom>
          <a:avLst/>
          <a:gdLst/>
          <a:ahLst/>
          <a:cxnLst/>
          <a:rect l="0" t="0" r="0" b="0"/>
          <a:pathLst>
            <a:path>
              <a:moveTo>
                <a:pt x="3381417" y="428652"/>
              </a:moveTo>
              <a:arcTo wR="2107453" hR="2107453" stAng="18431592" swAng="9090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8D7791-3FCF-F147-AC03-03A5E8A2C899}">
      <dsp:nvSpPr>
        <dsp:cNvPr id="0" name=""/>
        <dsp:cNvSpPr/>
      </dsp:nvSpPr>
      <dsp:spPr>
        <a:xfrm>
          <a:off x="5084816" y="1296141"/>
          <a:ext cx="2326446" cy="89320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solidFill>
                <a:srgbClr val="000090"/>
              </a:solidFill>
            </a:rPr>
            <a:t>PW lasers</a:t>
          </a:r>
          <a:r>
            <a:rPr lang="en-US" sz="2000" i="1" u="none" kern="1200" dirty="0" smtClean="0">
              <a:solidFill>
                <a:srgbClr val="000090"/>
              </a:solidFill>
            </a:rPr>
            <a:t> </a:t>
          </a:r>
          <a:r>
            <a:rPr lang="en-US" sz="1600" b="1" u="none" kern="1200" dirty="0" smtClean="0">
              <a:solidFill>
                <a:srgbClr val="000000"/>
              </a:solidFill>
            </a:rPr>
            <a:t>– synchronized to 5 </a:t>
          </a:r>
          <a:r>
            <a:rPr lang="en-US" sz="1600" b="1" u="none" kern="1200" dirty="0" err="1" smtClean="0">
              <a:solidFill>
                <a:srgbClr val="000000"/>
              </a:solidFill>
            </a:rPr>
            <a:t>GeV</a:t>
          </a:r>
          <a:r>
            <a:rPr lang="en-US" sz="1600" b="1" u="none" kern="1200" dirty="0" smtClean="0">
              <a:solidFill>
                <a:srgbClr val="000000"/>
              </a:solidFill>
            </a:rPr>
            <a:t> </a:t>
          </a:r>
          <a:r>
            <a:rPr lang="en-US" sz="2000" b="1" u="none" kern="1200" dirty="0" smtClean="0">
              <a:solidFill>
                <a:srgbClr val="000090"/>
              </a:solidFill>
            </a:rPr>
            <a:t>electron beam</a:t>
          </a:r>
          <a:endParaRPr lang="en-US" sz="2000" u="none" kern="1200" dirty="0">
            <a:solidFill>
              <a:srgbClr val="000090"/>
            </a:solidFill>
          </a:endParaRPr>
        </a:p>
      </dsp:txBody>
      <dsp:txXfrm>
        <a:off x="5128419" y="1339744"/>
        <a:ext cx="2239240" cy="806000"/>
      </dsp:txXfrm>
    </dsp:sp>
    <dsp:sp modelId="{7C695EF9-4E33-A140-91D4-8E85EC7F22EB}">
      <dsp:nvSpPr>
        <dsp:cNvPr id="0" name=""/>
        <dsp:cNvSpPr/>
      </dsp:nvSpPr>
      <dsp:spPr>
        <a:xfrm>
          <a:off x="2210466" y="481351"/>
          <a:ext cx="4214906" cy="4214906"/>
        </a:xfrm>
        <a:custGeom>
          <a:avLst/>
          <a:gdLst/>
          <a:ahLst/>
          <a:cxnLst/>
          <a:rect l="0" t="0" r="0" b="0"/>
          <a:pathLst>
            <a:path>
              <a:moveTo>
                <a:pt x="4200179" y="1858748"/>
              </a:moveTo>
              <a:arcTo wR="2107453" hR="2107453" stAng="21193358" swAng="75368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38178F-014E-4846-A5CC-7D9DEC17A489}">
      <dsp:nvSpPr>
        <dsp:cNvPr id="0" name=""/>
        <dsp:cNvSpPr/>
      </dsp:nvSpPr>
      <dsp:spPr>
        <a:xfrm>
          <a:off x="5372854" y="2952330"/>
          <a:ext cx="1750383" cy="89320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none" kern="1200" dirty="0" smtClean="0">
              <a:solidFill>
                <a:srgbClr val="000000"/>
              </a:solidFill>
              <a:sym typeface="Wingdings"/>
            </a:rPr>
            <a:t>Significantly </a:t>
          </a:r>
          <a:r>
            <a:rPr lang="en-US" sz="2000" b="1" u="none" kern="1200" dirty="0" smtClean="0">
              <a:solidFill>
                <a:srgbClr val="000090"/>
              </a:solidFill>
              <a:sym typeface="Wingdings"/>
            </a:rPr>
            <a:t>reduced size and cost</a:t>
          </a:r>
          <a:endParaRPr lang="en-US" sz="2000" u="none" kern="1200" dirty="0">
            <a:solidFill>
              <a:srgbClr val="000090"/>
            </a:solidFill>
          </a:endParaRPr>
        </a:p>
      </dsp:txBody>
      <dsp:txXfrm>
        <a:off x="5416457" y="2995933"/>
        <a:ext cx="1663177" cy="806000"/>
      </dsp:txXfrm>
    </dsp:sp>
    <dsp:sp modelId="{0D87DC0E-CD6B-0245-8448-E7C53D72A979}">
      <dsp:nvSpPr>
        <dsp:cNvPr id="0" name=""/>
        <dsp:cNvSpPr/>
      </dsp:nvSpPr>
      <dsp:spPr>
        <a:xfrm>
          <a:off x="2121488" y="543765"/>
          <a:ext cx="4214906" cy="4214906"/>
        </a:xfrm>
        <a:custGeom>
          <a:avLst/>
          <a:gdLst/>
          <a:ahLst/>
          <a:cxnLst/>
          <a:rect l="0" t="0" r="0" b="0"/>
          <a:pathLst>
            <a:path>
              <a:moveTo>
                <a:pt x="3727335" y="3455540"/>
              </a:moveTo>
              <a:arcTo wR="2107453" hR="2107453" stAng="2386061" swAng="95843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26B2A6-550E-644D-9305-22C71C8881E5}">
      <dsp:nvSpPr>
        <dsp:cNvPr id="0" name=""/>
        <dsp:cNvSpPr/>
      </dsp:nvSpPr>
      <dsp:spPr>
        <a:xfrm>
          <a:off x="3594853" y="4217133"/>
          <a:ext cx="1656184" cy="89320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solidFill>
                <a:srgbClr val="000090"/>
              </a:solidFill>
              <a:sym typeface="Wingdings"/>
            </a:rPr>
            <a:t>Modularity &amp; </a:t>
          </a:r>
          <a:r>
            <a:rPr lang="en-US" sz="2000" b="1" u="none" kern="1200" dirty="0" err="1" smtClean="0">
              <a:solidFill>
                <a:srgbClr val="000090"/>
              </a:solidFill>
              <a:sym typeface="Wingdings"/>
            </a:rPr>
            <a:t>extendability</a:t>
          </a:r>
          <a:endParaRPr lang="en-US" sz="2000" u="none" kern="1200" dirty="0">
            <a:solidFill>
              <a:srgbClr val="000090"/>
            </a:solidFill>
          </a:endParaRPr>
        </a:p>
      </dsp:txBody>
      <dsp:txXfrm>
        <a:off x="3638456" y="4260736"/>
        <a:ext cx="1568978" cy="806000"/>
      </dsp:txXfrm>
    </dsp:sp>
    <dsp:sp modelId="{AA4A8FCE-EFE9-8944-876E-E735CB13516C}">
      <dsp:nvSpPr>
        <dsp:cNvPr id="0" name=""/>
        <dsp:cNvSpPr/>
      </dsp:nvSpPr>
      <dsp:spPr>
        <a:xfrm>
          <a:off x="2509496" y="543765"/>
          <a:ext cx="4214906" cy="4214906"/>
        </a:xfrm>
        <a:custGeom>
          <a:avLst/>
          <a:gdLst/>
          <a:ahLst/>
          <a:cxnLst/>
          <a:rect l="0" t="0" r="0" b="0"/>
          <a:pathLst>
            <a:path>
              <a:moveTo>
                <a:pt x="921114" y="3849279"/>
              </a:moveTo>
              <a:arcTo wR="2107453" hR="2107453" stAng="7455500" swAng="95843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B288A-556D-6C4C-9E6C-40910D6087B0}">
      <dsp:nvSpPr>
        <dsp:cNvPr id="0" name=""/>
        <dsp:cNvSpPr/>
      </dsp:nvSpPr>
      <dsp:spPr>
        <a:xfrm>
          <a:off x="1506628" y="2952330"/>
          <a:ext cx="2182434" cy="89320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u="none" kern="1200" dirty="0" smtClean="0">
              <a:solidFill>
                <a:srgbClr val="000000"/>
              </a:solidFill>
              <a:sym typeface="Wingdings"/>
            </a:rPr>
            <a:t>Use of </a:t>
          </a:r>
          <a:r>
            <a:rPr lang="en-US" sz="2000" b="1" u="none" kern="1200" dirty="0" smtClean="0">
              <a:solidFill>
                <a:srgbClr val="000090"/>
              </a:solidFill>
              <a:sym typeface="Wingdings"/>
            </a:rPr>
            <a:t>industrial laser technology</a:t>
          </a:r>
          <a:endParaRPr lang="en-US" sz="2000" u="none" kern="1200" dirty="0">
            <a:solidFill>
              <a:srgbClr val="000090"/>
            </a:solidFill>
          </a:endParaRPr>
        </a:p>
      </dsp:txBody>
      <dsp:txXfrm>
        <a:off x="1550231" y="2995933"/>
        <a:ext cx="2095228" cy="806000"/>
      </dsp:txXfrm>
    </dsp:sp>
    <dsp:sp modelId="{14141673-D279-3144-BF20-E2CD3B029CF1}">
      <dsp:nvSpPr>
        <dsp:cNvPr id="0" name=""/>
        <dsp:cNvSpPr/>
      </dsp:nvSpPr>
      <dsp:spPr>
        <a:xfrm>
          <a:off x="2420518" y="481351"/>
          <a:ext cx="4214906" cy="4214906"/>
        </a:xfrm>
        <a:custGeom>
          <a:avLst/>
          <a:gdLst/>
          <a:ahLst/>
          <a:cxnLst/>
          <a:rect l="0" t="0" r="0" b="0"/>
          <a:pathLst>
            <a:path>
              <a:moveTo>
                <a:pt x="10729" y="2319843"/>
              </a:moveTo>
              <a:arcTo wR="2107453" hR="2107453" stAng="10452953" swAng="753689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898346-5A3C-4147-9499-AE4300958F4C}">
      <dsp:nvSpPr>
        <dsp:cNvPr id="0" name=""/>
        <dsp:cNvSpPr/>
      </dsp:nvSpPr>
      <dsp:spPr>
        <a:xfrm>
          <a:off x="1301705" y="1296141"/>
          <a:ext cx="2592292" cy="893206"/>
        </a:xfrm>
        <a:prstGeom prst="roundRect">
          <a:avLst/>
        </a:prstGeom>
        <a:solidFill>
          <a:schemeClr val="accent3">
            <a:lumMod val="40000"/>
            <a:lumOff val="60000"/>
          </a:schemeClr>
        </a:solidFill>
        <a:ln>
          <a:solidFill>
            <a:srgbClr val="4F81BD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none" kern="1200" dirty="0" smtClean="0">
              <a:solidFill>
                <a:srgbClr val="000090"/>
              </a:solidFill>
              <a:sym typeface="Wingdings"/>
            </a:rPr>
            <a:t>Optimization systems </a:t>
          </a:r>
          <a:r>
            <a:rPr lang="en-US" sz="1600" b="1" u="none" kern="1200" dirty="0" smtClean="0">
              <a:solidFill>
                <a:srgbClr val="000000"/>
              </a:solidFill>
              <a:sym typeface="Wingdings"/>
            </a:rPr>
            <a:t>like in conventional accelerators</a:t>
          </a:r>
          <a:endParaRPr lang="en-US" sz="1600" b="1" u="none" kern="1200" dirty="0" smtClean="0">
            <a:solidFill>
              <a:srgbClr val="000000"/>
            </a:solidFill>
          </a:endParaRPr>
        </a:p>
      </dsp:txBody>
      <dsp:txXfrm>
        <a:off x="1345308" y="1339744"/>
        <a:ext cx="2505086" cy="806000"/>
      </dsp:txXfrm>
    </dsp:sp>
    <dsp:sp modelId="{88C6F1BE-8E8A-2D4A-871C-1C72B148AA01}">
      <dsp:nvSpPr>
        <dsp:cNvPr id="0" name=""/>
        <dsp:cNvSpPr/>
      </dsp:nvSpPr>
      <dsp:spPr>
        <a:xfrm>
          <a:off x="2538713" y="326383"/>
          <a:ext cx="4214906" cy="4214906"/>
        </a:xfrm>
        <a:custGeom>
          <a:avLst/>
          <a:gdLst/>
          <a:ahLst/>
          <a:cxnLst/>
          <a:rect l="0" t="0" r="0" b="0"/>
          <a:pathLst>
            <a:path>
              <a:moveTo>
                <a:pt x="439003" y="819961"/>
              </a:moveTo>
              <a:arcTo wR="2107453" hR="2107453" stAng="13059376" swAng="9090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D89B2D-6652-9146-BE24-1C78E9DD6121}" type="datetimeFigureOut">
              <a:rPr lang="en-US" smtClean="0"/>
              <a:t>17/10/16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1A200-5BFE-DF4D-9BA7-21BC895FF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958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652BB5-8DDB-6847-989F-6CDD5FC9379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933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7E2712-8247-4E2D-8681-C39A406D2AE0}" type="slidenum">
              <a:rPr lang="de-DE" smtClean="0"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2239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3.png"/><Relationship Id="rId3" Type="http://schemas.openxmlformats.org/officeDocument/2006/relationships/image" Target="../media/image17.jpe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13.png"/><Relationship Id="rId3" Type="http://schemas.openxmlformats.org/officeDocument/2006/relationships/image" Target="../media/image17.jpeg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18.png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1.png"/><Relationship Id="rId12" Type="http://schemas.openxmlformats.org/officeDocument/2006/relationships/image" Target="../media/image32.png"/><Relationship Id="rId13" Type="http://schemas.openxmlformats.org/officeDocument/2006/relationships/image" Target="../media/image33.png"/><Relationship Id="rId14" Type="http://schemas.openxmlformats.org/officeDocument/2006/relationships/image" Target="../media/image34.png"/><Relationship Id="rId15" Type="http://schemas.openxmlformats.org/officeDocument/2006/relationships/image" Target="../media/image35.png"/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2.JP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3.png"/><Relationship Id="rId3" Type="http://schemas.openxmlformats.org/officeDocument/2006/relationships/image" Target="../media/image17.jpeg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476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901832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6AC72D37-B847-ED43-B8BC-BE279E5E3820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44802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itel_foot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76813"/>
            <a:ext cx="9199563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G_LOGO_weissaufblau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3" y="6154738"/>
            <a:ext cx="1119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3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hteck 14"/>
          <p:cNvSpPr>
            <a:spLocks noChangeArrowheads="1"/>
          </p:cNvSpPr>
          <p:nvPr userDrawn="1"/>
        </p:nvSpPr>
        <p:spPr bwMode="auto">
          <a:xfrm>
            <a:off x="0" y="-12700"/>
            <a:ext cx="9144000" cy="1206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hteck 15"/>
          <p:cNvSpPr>
            <a:spLocks noChangeArrowheads="1"/>
          </p:cNvSpPr>
          <p:nvPr userDrawn="1"/>
        </p:nvSpPr>
        <p:spPr bwMode="auto">
          <a:xfrm>
            <a:off x="3016250" y="1092200"/>
            <a:ext cx="6127750" cy="107950"/>
          </a:xfrm>
          <a:prstGeom prst="rect">
            <a:avLst/>
          </a:prstGeom>
          <a:solidFill>
            <a:srgbClr val="0058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hteck 16"/>
          <p:cNvSpPr>
            <a:spLocks noChangeArrowheads="1"/>
          </p:cNvSpPr>
          <p:nvPr userDrawn="1"/>
        </p:nvSpPr>
        <p:spPr bwMode="auto">
          <a:xfrm>
            <a:off x="-114300" y="1092200"/>
            <a:ext cx="3136900" cy="107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5125" y="5173663"/>
            <a:ext cx="7159625" cy="549275"/>
          </a:xfrm>
        </p:spPr>
        <p:txBody>
          <a:bodyPr anchor="ctr"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0363" y="5587700"/>
            <a:ext cx="6065837" cy="541337"/>
          </a:xfrm>
        </p:spPr>
        <p:txBody>
          <a:bodyPr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2"/>
          </p:nvPr>
        </p:nvSpPr>
        <p:spPr>
          <a:xfrm>
            <a:off x="349250" y="274638"/>
            <a:ext cx="6559550" cy="685800"/>
          </a:xfrm>
        </p:spPr>
        <p:txBody>
          <a:bodyPr/>
          <a:lstStyle>
            <a:lvl1pPr marL="0" indent="0">
              <a:lnSpc>
                <a:spcPts val="2400"/>
              </a:lnSpc>
              <a:defRPr sz="2200" b="1" baseline="0">
                <a:solidFill>
                  <a:srgbClr val="00589C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/>
            </a:endParaRP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dt" sz="quarter" idx="14"/>
          </p:nvPr>
        </p:nvSpPr>
        <p:spPr bwMode="auto">
          <a:xfrm>
            <a:off x="396875" y="640238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Hamburg, </a:t>
            </a:r>
            <a:fld id="{18598838-FFFF-EF41-A663-72F2EE661788}" type="datetime1">
              <a:rPr lang="en-GB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17/10/16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632993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499" y="278651"/>
            <a:ext cx="8388965" cy="54006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529" y="1088740"/>
            <a:ext cx="8415935" cy="4905545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B4876206-824B-8641-B34A-CE56130F62E0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51895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100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CBB3160-B877-B64D-8AF3-F0D5F21698BB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82068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14C87643-6759-B744-96A7-4D4002271364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4573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2296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620000"/>
            <a:ext cx="3960000" cy="79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80000" y="1620000"/>
            <a:ext cx="3960000" cy="82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8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1F14FA7-EC91-284A-B987-5486F9D04B01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06175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B6BEE192-8E56-BF4F-8D73-A1266FE8DC87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6362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B8649CE7-F950-3447-8ECC-BA71978BD26E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4396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9" y="360000"/>
            <a:ext cx="3060000" cy="12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11750" cy="594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620000"/>
            <a:ext cx="3060000" cy="468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352D317F-9EA5-EB41-9B56-319E4E6F1A0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8270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04F7B231-E2D7-D54D-A467-B12B5FC87246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435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220549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719807F9-6F9E-5144-9E28-FA8C867AD8BF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01631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80163" y="360000"/>
            <a:ext cx="2057400" cy="52927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6375" y="360000"/>
            <a:ext cx="6021388" cy="52927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A6CA4771-8322-1C46-9CC9-DE108AACC171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80117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398963" y="1600200"/>
            <a:ext cx="4038600" cy="190023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398963" y="3652838"/>
            <a:ext cx="4038600" cy="19002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8264FCE4-C24D-5748-9F7C-CE7D6FB12806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581688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EDBAA359-A60E-0846-94E6-0CB633DDE34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63917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07963" y="1600200"/>
            <a:ext cx="8229600" cy="39528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5045992B-C07E-614D-948E-42C02D3DD887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09010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6AC72D37-B847-ED43-B8BC-BE279E5E3820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0464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itel_foot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76813"/>
            <a:ext cx="9199563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G_LOGO_weissaufblau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3" y="6154738"/>
            <a:ext cx="1119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3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hteck 14"/>
          <p:cNvSpPr>
            <a:spLocks noChangeArrowheads="1"/>
          </p:cNvSpPr>
          <p:nvPr userDrawn="1"/>
        </p:nvSpPr>
        <p:spPr bwMode="auto">
          <a:xfrm>
            <a:off x="0" y="-12700"/>
            <a:ext cx="9144000" cy="1206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hteck 15"/>
          <p:cNvSpPr>
            <a:spLocks noChangeArrowheads="1"/>
          </p:cNvSpPr>
          <p:nvPr userDrawn="1"/>
        </p:nvSpPr>
        <p:spPr bwMode="auto">
          <a:xfrm>
            <a:off x="3016250" y="1092200"/>
            <a:ext cx="6127750" cy="107950"/>
          </a:xfrm>
          <a:prstGeom prst="rect">
            <a:avLst/>
          </a:prstGeom>
          <a:solidFill>
            <a:srgbClr val="0058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hteck 16"/>
          <p:cNvSpPr>
            <a:spLocks noChangeArrowheads="1"/>
          </p:cNvSpPr>
          <p:nvPr userDrawn="1"/>
        </p:nvSpPr>
        <p:spPr bwMode="auto">
          <a:xfrm>
            <a:off x="-114300" y="1092200"/>
            <a:ext cx="3136900" cy="107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5125" y="5173663"/>
            <a:ext cx="7159625" cy="549275"/>
          </a:xfrm>
        </p:spPr>
        <p:txBody>
          <a:bodyPr anchor="ctr"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0363" y="5587700"/>
            <a:ext cx="6065837" cy="541337"/>
          </a:xfrm>
        </p:spPr>
        <p:txBody>
          <a:bodyPr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2"/>
          </p:nvPr>
        </p:nvSpPr>
        <p:spPr>
          <a:xfrm>
            <a:off x="349250" y="274638"/>
            <a:ext cx="6559550" cy="685800"/>
          </a:xfrm>
        </p:spPr>
        <p:txBody>
          <a:bodyPr/>
          <a:lstStyle>
            <a:lvl1pPr marL="0" indent="0">
              <a:lnSpc>
                <a:spcPts val="2400"/>
              </a:lnSpc>
              <a:defRPr sz="2200" b="1" baseline="0">
                <a:solidFill>
                  <a:srgbClr val="00589C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/>
            </a:endParaRP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dt" sz="quarter" idx="14"/>
          </p:nvPr>
        </p:nvSpPr>
        <p:spPr bwMode="auto">
          <a:xfrm>
            <a:off x="396875" y="640238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61989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499" y="278651"/>
            <a:ext cx="8388965" cy="54006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529" y="1088740"/>
            <a:ext cx="8415935" cy="4905545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8D276C02-583E-BA47-B494-31D954B7DD1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68064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100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9C2BF69-B2A7-284C-916D-94738525260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5646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F58CA04A-FDCE-C049-8710-6CFD519D4BE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346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2"/>
          <p:cNvSpPr>
            <a:spLocks noChangeArrowheads="1"/>
          </p:cNvSpPr>
          <p:nvPr/>
        </p:nvSpPr>
        <p:spPr bwMode="auto">
          <a:xfrm>
            <a:off x="-1588" y="2286000"/>
            <a:ext cx="9144001" cy="4572000"/>
          </a:xfrm>
          <a:prstGeom prst="rect">
            <a:avLst/>
          </a:prstGeom>
          <a:solidFill>
            <a:srgbClr val="005B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3A6F8A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5B82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59427" name="Rectangle 3"/>
          <p:cNvSpPr>
            <a:spLocks noChangeArrowheads="1"/>
          </p:cNvSpPr>
          <p:nvPr/>
        </p:nvSpPr>
        <p:spPr bwMode="auto">
          <a:xfrm>
            <a:off x="0" y="2286000"/>
            <a:ext cx="125413" cy="2286000"/>
          </a:xfrm>
          <a:prstGeom prst="rect">
            <a:avLst/>
          </a:prstGeom>
          <a:solidFill>
            <a:srgbClr val="005B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59428" name="Rectangle 4"/>
          <p:cNvSpPr>
            <a:spLocks noChangeArrowheads="1"/>
          </p:cNvSpPr>
          <p:nvPr/>
        </p:nvSpPr>
        <p:spPr bwMode="auto">
          <a:xfrm>
            <a:off x="0" y="4572000"/>
            <a:ext cx="125413" cy="2286000"/>
          </a:xfrm>
          <a:prstGeom prst="rect">
            <a:avLst/>
          </a:prstGeom>
          <a:solidFill>
            <a:srgbClr val="5153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59429" name="Rectangle 5"/>
          <p:cNvSpPr>
            <a:spLocks noChangeArrowheads="1"/>
          </p:cNvSpPr>
          <p:nvPr/>
        </p:nvSpPr>
        <p:spPr bwMode="auto">
          <a:xfrm>
            <a:off x="115888" y="0"/>
            <a:ext cx="125412" cy="2286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59430" name="Rectangle 6"/>
          <p:cNvSpPr>
            <a:spLocks noChangeArrowheads="1"/>
          </p:cNvSpPr>
          <p:nvPr/>
        </p:nvSpPr>
        <p:spPr bwMode="auto">
          <a:xfrm>
            <a:off x="114300" y="2286000"/>
            <a:ext cx="125413" cy="2286000"/>
          </a:xfrm>
          <a:prstGeom prst="rect">
            <a:avLst/>
          </a:prstGeom>
          <a:solidFill>
            <a:srgbClr val="B9BB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59431" name="Rectangle 7"/>
          <p:cNvSpPr>
            <a:spLocks noChangeArrowheads="1"/>
          </p:cNvSpPr>
          <p:nvPr/>
        </p:nvSpPr>
        <p:spPr bwMode="auto">
          <a:xfrm>
            <a:off x="114300" y="4572000"/>
            <a:ext cx="125413" cy="2286000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pic>
        <p:nvPicPr>
          <p:cNvPr id="359434" name="Picture 10" descr="Logo_FZ_Jülich_NEU_rgb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254000"/>
            <a:ext cx="2514600" cy="814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9435" name="Text Box 11"/>
          <p:cNvSpPr txBox="1">
            <a:spLocks noChangeArrowheads="1"/>
          </p:cNvSpPr>
          <p:nvPr/>
        </p:nvSpPr>
        <p:spPr bwMode="auto">
          <a:xfrm rot="-5400000">
            <a:off x="-1079500" y="933450"/>
            <a:ext cx="247650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900" smtClean="0">
                <a:solidFill>
                  <a:srgbClr val="005B82"/>
                </a:solidFill>
                <a:latin typeface="Arial MT Bd" charset="0"/>
              </a:rPr>
              <a:t>Mitglied der Helmholtz-Gemeinschaft</a:t>
            </a:r>
            <a:endParaRPr lang="en-US" sz="900">
              <a:solidFill>
                <a:srgbClr val="005B82"/>
              </a:solidFill>
              <a:latin typeface="Arial MT Bd" charset="0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 userDrawn="1"/>
        </p:nvSpPr>
        <p:spPr bwMode="auto">
          <a:xfrm>
            <a:off x="742950" y="3789040"/>
            <a:ext cx="80772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rgbClr val="FFFFFF"/>
                </a:solidFill>
                <a:latin typeface="Arial" charset="0"/>
              </a:rPr>
              <a:t>Towards a Laser-based facility </a:t>
            </a:r>
            <a:br>
              <a:rPr lang="en-US" sz="3200" b="1" dirty="0" smtClean="0">
                <a:solidFill>
                  <a:srgbClr val="FFFFFF"/>
                </a:solidFill>
                <a:latin typeface="Arial" charset="0"/>
              </a:rPr>
            </a:br>
            <a:r>
              <a:rPr lang="en-US" sz="3200" b="1" dirty="0" smtClean="0">
                <a:solidFill>
                  <a:srgbClr val="FFFFFF"/>
                </a:solidFill>
                <a:latin typeface="Arial" charset="0"/>
              </a:rPr>
              <a:t>for short-pulsed radiation </a:t>
            </a:r>
            <a:br>
              <a:rPr lang="en-US" sz="3200" b="1" dirty="0" smtClean="0">
                <a:solidFill>
                  <a:srgbClr val="FFFFFF"/>
                </a:solidFill>
                <a:latin typeface="Arial" charset="0"/>
              </a:rPr>
            </a:br>
            <a:r>
              <a:rPr lang="en-US" sz="3200" b="1" dirty="0" smtClean="0">
                <a:solidFill>
                  <a:srgbClr val="FFFFFF"/>
                </a:solidFill>
                <a:latin typeface="Arial" charset="0"/>
              </a:rPr>
              <a:t>at Forschungszentrum Jülich</a:t>
            </a:r>
          </a:p>
        </p:txBody>
      </p:sp>
      <p:sp>
        <p:nvSpPr>
          <p:cNvPr id="16" name="Text Box 6"/>
          <p:cNvSpPr txBox="1">
            <a:spLocks noChangeArrowheads="1"/>
          </p:cNvSpPr>
          <p:nvPr userDrawn="1"/>
        </p:nvSpPr>
        <p:spPr bwMode="auto">
          <a:xfrm>
            <a:off x="738981" y="5541987"/>
            <a:ext cx="7721451" cy="694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FFFFFF"/>
                </a:solidFill>
              </a:rPr>
              <a:t>24 </a:t>
            </a:r>
            <a:r>
              <a:rPr lang="en-US" sz="1800" dirty="0" err="1" smtClean="0">
                <a:solidFill>
                  <a:srgbClr val="FFFFFF"/>
                </a:solidFill>
              </a:rPr>
              <a:t>Januar</a:t>
            </a:r>
            <a:r>
              <a:rPr lang="en-US" sz="1800" dirty="0" smtClean="0">
                <a:solidFill>
                  <a:srgbClr val="FFFFFF"/>
                </a:solidFill>
              </a:rPr>
              <a:t> 2014 | Goethe </a:t>
            </a:r>
            <a:r>
              <a:rPr lang="en-US" sz="1800" dirty="0" err="1" smtClean="0">
                <a:solidFill>
                  <a:srgbClr val="FFFFFF"/>
                </a:solidFill>
              </a:rPr>
              <a:t>Universität</a:t>
            </a:r>
            <a:r>
              <a:rPr lang="en-US" sz="1800" dirty="0" smtClean="0">
                <a:solidFill>
                  <a:srgbClr val="FFFFFF"/>
                </a:solidFill>
              </a:rPr>
              <a:t> Frankfurt | Markus </a:t>
            </a:r>
            <a:r>
              <a:rPr lang="en-US" sz="1800" dirty="0" err="1" smtClean="0">
                <a:solidFill>
                  <a:srgbClr val="FFFFFF"/>
                </a:solidFill>
              </a:rPr>
              <a:t>Büscher</a:t>
            </a:r>
            <a:endParaRPr lang="en-US" sz="1800" dirty="0" smtClean="0">
              <a:solidFill>
                <a:srgbClr val="FFFFFF"/>
              </a:solidFill>
            </a:endParaRP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FFFFFF"/>
                </a:solidFill>
                <a:sym typeface="Wingdings" charset="0"/>
              </a:rPr>
              <a:t>	</a:t>
            </a:r>
            <a:endParaRPr lang="en-US" sz="1400" b="1" dirty="0">
              <a:solidFill>
                <a:srgbClr val="FFFFFF"/>
              </a:solidFill>
            </a:endParaRPr>
          </a:p>
        </p:txBody>
      </p:sp>
      <p:pic>
        <p:nvPicPr>
          <p:cNvPr id="17" name="Picture 2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2160588" cy="1246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Logo_JuSPARC_weiss_web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99" y="2348880"/>
            <a:ext cx="3975100" cy="173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40907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2296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620000"/>
            <a:ext cx="3960000" cy="79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80000" y="1620000"/>
            <a:ext cx="3960000" cy="82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8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8AFEE8F2-CFA8-634D-AC49-AA6FC660FA79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33019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866D552-1118-7747-8730-3680F5E61B8F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13670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1C7B452-BF4F-4F45-8CB0-F0632A65AB23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20619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9" y="360000"/>
            <a:ext cx="3060000" cy="12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11750" cy="594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620000"/>
            <a:ext cx="3060000" cy="468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CE5CFDA-2551-2B41-955D-82E6105D72AD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26173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745A7E41-D7F5-FE44-9580-306BEA15390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94471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08042DDC-D272-0949-936F-B34DC66CDD7D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10297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80163" y="360000"/>
            <a:ext cx="2057400" cy="52927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6375" y="360000"/>
            <a:ext cx="6021388" cy="52927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9CD196AC-BF32-3048-8222-676D338502A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54699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398963" y="1600200"/>
            <a:ext cx="4038600" cy="190023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398963" y="3652838"/>
            <a:ext cx="4038600" cy="19002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FEC35F4C-229F-0747-ADF7-53343F71A837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98242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1DF854A7-4211-6544-943E-FE2B7E9CA940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468515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07963" y="1600200"/>
            <a:ext cx="8229600" cy="39528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39FB81A2-8F47-194B-81E2-399FE3EC778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7951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Titelmasterformat durch Klicken bearbeiten</a:t>
            </a:r>
            <a:endParaRPr lang="en-US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Textmasterformat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4938793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464682EC-AB85-6B45-A437-194B9B9DB4E2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782631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 algn="r">
              <a:defRPr/>
            </a:pPr>
            <a:endParaRPr lang="de-DE" sz="2400">
              <a:solidFill>
                <a:srgbClr val="515151"/>
              </a:solidFill>
              <a:latin typeface="Arial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 algn="r">
              <a:defRPr/>
            </a:pPr>
            <a:endParaRPr lang="de-DE" sz="2400">
              <a:solidFill>
                <a:srgbClr val="515151"/>
              </a:solidFill>
              <a:latin typeface="Arial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1D67D62D-F7CB-0C49-84F4-AD72C49FFF4E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38390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6255888" y="0"/>
            <a:ext cx="2901624" cy="7027333"/>
          </a:xfrm>
          <a:prstGeom prst="rect">
            <a:avLst/>
          </a:prstGeom>
          <a:gradFill flip="none" rotWithShape="1">
            <a:gsLst>
              <a:gs pos="39000">
                <a:srgbClr val="2A4D8A"/>
              </a:gs>
              <a:gs pos="100000">
                <a:srgbClr val="FFFFFF"/>
              </a:gs>
              <a:gs pos="99000">
                <a:srgbClr val="1C287A"/>
              </a:gs>
            </a:gsLst>
            <a:lin ang="54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465113" y="-10455"/>
            <a:ext cx="2598993" cy="10162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8011898" y="72461"/>
            <a:ext cx="1052917" cy="933368"/>
            <a:chOff x="-1" y="-7"/>
            <a:chExt cx="1052917" cy="933368"/>
          </a:xfrm>
        </p:grpSpPr>
        <p:pic>
          <p:nvPicPr>
            <p:cNvPr id="27" name="Picture 2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-7"/>
              <a:ext cx="1052917" cy="702242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 userDrawn="1"/>
          </p:nvSpPr>
          <p:spPr>
            <a:xfrm>
              <a:off x="23907" y="656362"/>
              <a:ext cx="9954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b="1" dirty="0" smtClean="0">
                  <a:solidFill>
                    <a:srgbClr val="2D3C7F"/>
                  </a:solidFill>
                  <a:latin typeface="Calibri"/>
                </a:rPr>
                <a:t>Horizon2020</a:t>
              </a:r>
              <a:endParaRPr lang="en-US" sz="1200" b="1" dirty="0">
                <a:solidFill>
                  <a:srgbClr val="2D3C7F"/>
                </a:solidFill>
                <a:latin typeface="Calibri"/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345" y="72460"/>
            <a:ext cx="1522413" cy="76943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9147"/>
            <a:ext cx="6365757" cy="69011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7506" y="5723290"/>
            <a:ext cx="2550713" cy="666928"/>
          </a:xfrm>
          <a:noFill/>
          <a:ln>
            <a:noFill/>
          </a:ln>
          <a:effectLst/>
        </p:spPr>
        <p:txBody>
          <a:bodyPr/>
          <a:lstStyle>
            <a:lvl1pPr>
              <a:defRPr sz="2000"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179377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1297799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6237228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638725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60400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35846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0826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2458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414084361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233957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276989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17/10/16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6944397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54"/>
          <a:stretch/>
        </p:blipFill>
        <p:spPr>
          <a:xfrm>
            <a:off x="-1" y="0"/>
            <a:ext cx="914376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3312368" cy="932745"/>
          </a:xfrm>
        </p:spPr>
        <p:txBody>
          <a:bodyPr>
            <a:normAutofit/>
          </a:bodyPr>
          <a:lstStyle>
            <a:lvl1pPr algn="l">
              <a:defRPr sz="30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43587" y="3560706"/>
            <a:ext cx="2590801" cy="464863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author / institute</a:t>
            </a:r>
            <a:endParaRPr lang="en-GB" dirty="0"/>
          </a:p>
        </p:txBody>
      </p:sp>
      <p:sp>
        <p:nvSpPr>
          <p:cNvPr id="8" name="Rectangle 3"/>
          <p:cNvSpPr>
            <a:spLocks noChangeArrowheads="1"/>
          </p:cNvSpPr>
          <p:nvPr userDrawn="1"/>
        </p:nvSpPr>
        <p:spPr bwMode="auto">
          <a:xfrm>
            <a:off x="4139952" y="167149"/>
            <a:ext cx="4392488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GB" altLang="en-US" sz="3000" dirty="0">
                <a:solidFill>
                  <a:srgbClr val="3399FF"/>
                </a:solidFill>
                <a:latin typeface="Arial Narrow" pitchFamily="34" charset="0"/>
              </a:rPr>
              <a:t>EUROPEAN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PLASMA RESEARCH</a:t>
            </a:r>
          </a:p>
          <a:p>
            <a:r>
              <a:rPr lang="en-GB" altLang="en-US" sz="3000" dirty="0">
                <a:solidFill>
                  <a:srgbClr val="33CCFF"/>
                </a:solidFill>
                <a:latin typeface="Arial Narrow" pitchFamily="34" charset="0"/>
              </a:rPr>
              <a:t>ACCELERATOR WITH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EXCELLENCE IN</a:t>
            </a:r>
          </a:p>
          <a:p>
            <a:r>
              <a:rPr lang="en-GB" altLang="en-US" sz="3000" dirty="0">
                <a:solidFill>
                  <a:schemeClr val="bg1"/>
                </a:solidFill>
                <a:latin typeface="Arial Narrow" pitchFamily="34" charset="0"/>
              </a:rPr>
              <a:t>APPLICATIONS</a:t>
            </a:r>
          </a:p>
        </p:txBody>
      </p:sp>
      <p:sp>
        <p:nvSpPr>
          <p:cNvPr id="29" name="TextBox 28"/>
          <p:cNvSpPr txBox="1"/>
          <p:nvPr userDrawn="1"/>
        </p:nvSpPr>
        <p:spPr>
          <a:xfrm>
            <a:off x="223954" y="6402814"/>
            <a:ext cx="33094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</a:rPr>
              <a:t>This project has received funding from the European Union’s Horizon 2020 research and innovation programme under grant agreement No 653782.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223955" y="4367538"/>
            <a:ext cx="3309466" cy="1941781"/>
            <a:chOff x="223955" y="4151514"/>
            <a:chExt cx="3309466" cy="1941781"/>
          </a:xfrm>
        </p:grpSpPr>
        <p:sp>
          <p:nvSpPr>
            <p:cNvPr id="21" name="Rectangle 20"/>
            <p:cNvSpPr/>
            <p:nvPr userDrawn="1"/>
          </p:nvSpPr>
          <p:spPr>
            <a:xfrm rot="5400000">
              <a:off x="907797" y="3467672"/>
              <a:ext cx="1941781" cy="33094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/>
            <p:cNvGrpSpPr/>
            <p:nvPr userDrawn="1"/>
          </p:nvGrpSpPr>
          <p:grpSpPr>
            <a:xfrm>
              <a:off x="466286" y="4383011"/>
              <a:ext cx="2824802" cy="1478788"/>
              <a:chOff x="461901" y="4383011"/>
              <a:chExt cx="2824802" cy="1478788"/>
            </a:xfrm>
          </p:grpSpPr>
          <p:pic>
            <p:nvPicPr>
              <p:cNvPr id="27" name="Picture 26"/>
              <p:cNvPicPr>
                <a:picLocks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61901" y="4383011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0" name="Picture 29" descr="de.png"/>
              <p:cNvPicPr>
                <a:picLocks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390576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1" name="Picture 30" descr="gb.png"/>
              <p:cNvPicPr>
                <a:picLocks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8638" y="4405716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2" name="Picture 31" descr="fr.png"/>
              <p:cNvPicPr>
                <a:picLocks noChangeAspect="1"/>
              </p:cNvPicPr>
              <p:nvPr userDrawn="1"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28759" y="4390576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3" name="Picture 32" descr="it.png"/>
              <p:cNvPicPr>
                <a:picLocks noChangeAspect="1"/>
              </p:cNvPicPr>
              <p:nvPr userDrawn="1"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4909772"/>
                <a:ext cx="627656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4" name="Picture 33" descr="pt.png"/>
              <p:cNvPicPr>
                <a:picLocks noChangeAspect="1"/>
              </p:cNvPicPr>
              <p:nvPr userDrawn="1"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4918757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6" name="Picture 35" descr="jp.png"/>
              <p:cNvPicPr>
                <a:picLocks noChangeAspect="1"/>
              </p:cNvPicPr>
              <p:nvPr userDrawn="1"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896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7" name="Picture 36" descr="cz.png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9513" y="546113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8" name="Picture 37" descr="us.png"/>
              <p:cNvPicPr>
                <a:picLocks/>
              </p:cNvPicPr>
              <p:nvPr userDrawn="1"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191675" y="5461135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39" name="Picture 38" descr="hu.png"/>
              <p:cNvPicPr>
                <a:picLocks/>
              </p:cNvPicPr>
              <p:nvPr userDrawn="1"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5403" y="4918757"/>
                <a:ext cx="62806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40" name="Picture 39" descr="se.png"/>
              <p:cNvPicPr>
                <a:picLocks/>
              </p:cNvPicPr>
              <p:nvPr userDrawn="1"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931891" y="4909772"/>
                <a:ext cx="628065" cy="3970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23" name="Picture 22" descr="cn.png"/>
              <p:cNvPicPr>
                <a:picLocks noChangeAspect="1"/>
              </p:cNvPicPr>
              <p:nvPr userDrawn="1"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659048" y="5464105"/>
                <a:ext cx="627655" cy="3976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</p:grpSp>
      </p:grp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19" y="690721"/>
            <a:ext cx="3281901" cy="1484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781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05893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70339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4230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5426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761999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8690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9141009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06585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102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102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5104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181523671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6266791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25096560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259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259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39944006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142222909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82147574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3232339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08359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37129570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32804331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22811330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2209800" cy="335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77000" cy="335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37500197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3960628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111366360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410182959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43400" cy="259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343400" cy="2590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26306707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386760623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4033995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124165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10846848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311622774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5802268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19416334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2209800" cy="335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381000"/>
            <a:ext cx="6477000" cy="335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317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  <a:latin typeface="Arial"/>
              </a:rPr>
              <a:t>Vincent Bagnoud</a:t>
            </a:r>
          </a:p>
        </p:txBody>
      </p:sp>
    </p:spTree>
    <p:extLst>
      <p:ext uri="{BB962C8B-B14F-4D97-AF65-F5344CB8AC3E}">
        <p14:creationId xmlns:p14="http://schemas.microsoft.com/office/powerpoint/2010/main" val="374504329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434" name="Rectangle 2"/>
          <p:cNvSpPr>
            <a:spLocks noChangeArrowheads="1"/>
          </p:cNvSpPr>
          <p:nvPr/>
        </p:nvSpPr>
        <p:spPr bwMode="auto">
          <a:xfrm>
            <a:off x="0" y="0"/>
            <a:ext cx="9144000" cy="1254125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" charset="0"/>
              <a:buNone/>
              <a:defRPr b="1">
                <a:solidFill>
                  <a:srgbClr val="F28E00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  <p:pic>
        <p:nvPicPr>
          <p:cNvPr id="402441" name="Picture 9" descr="DESY-Logo-cyan-RGB_ger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9550" y="5729288"/>
            <a:ext cx="982663" cy="982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167" y="5911056"/>
            <a:ext cx="1525588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6483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12050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3120508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58034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8246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091620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14313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7808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7730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0851988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5154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9547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9547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474568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itel_foot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76813"/>
            <a:ext cx="9199563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G_LOGO_weissaufblau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3" y="6154738"/>
            <a:ext cx="1119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3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hteck 14"/>
          <p:cNvSpPr>
            <a:spLocks noChangeArrowheads="1"/>
          </p:cNvSpPr>
          <p:nvPr userDrawn="1"/>
        </p:nvSpPr>
        <p:spPr bwMode="auto">
          <a:xfrm>
            <a:off x="0" y="-12700"/>
            <a:ext cx="9144000" cy="1206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hteck 15"/>
          <p:cNvSpPr>
            <a:spLocks noChangeArrowheads="1"/>
          </p:cNvSpPr>
          <p:nvPr userDrawn="1"/>
        </p:nvSpPr>
        <p:spPr bwMode="auto">
          <a:xfrm>
            <a:off x="3016250" y="1092200"/>
            <a:ext cx="6127750" cy="107950"/>
          </a:xfrm>
          <a:prstGeom prst="rect">
            <a:avLst/>
          </a:prstGeom>
          <a:solidFill>
            <a:srgbClr val="0058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hteck 16"/>
          <p:cNvSpPr>
            <a:spLocks noChangeArrowheads="1"/>
          </p:cNvSpPr>
          <p:nvPr userDrawn="1"/>
        </p:nvSpPr>
        <p:spPr bwMode="auto">
          <a:xfrm>
            <a:off x="-114300" y="1092200"/>
            <a:ext cx="3136900" cy="107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5125" y="5173663"/>
            <a:ext cx="7159625" cy="549275"/>
          </a:xfrm>
        </p:spPr>
        <p:txBody>
          <a:bodyPr anchor="ctr"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0363" y="5587700"/>
            <a:ext cx="6065837" cy="541337"/>
          </a:xfrm>
        </p:spPr>
        <p:txBody>
          <a:bodyPr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2"/>
          </p:nvPr>
        </p:nvSpPr>
        <p:spPr>
          <a:xfrm>
            <a:off x="349250" y="274638"/>
            <a:ext cx="6559550" cy="685800"/>
          </a:xfrm>
        </p:spPr>
        <p:txBody>
          <a:bodyPr/>
          <a:lstStyle>
            <a:lvl1pPr marL="0" indent="0">
              <a:lnSpc>
                <a:spcPts val="2400"/>
              </a:lnSpc>
              <a:defRPr sz="2200" b="1" baseline="0">
                <a:solidFill>
                  <a:srgbClr val="00589C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/>
            </a:endParaRP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dt" sz="quarter" idx="14"/>
          </p:nvPr>
        </p:nvSpPr>
        <p:spPr bwMode="auto">
          <a:xfrm>
            <a:off x="396875" y="640238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Hamburg, </a:t>
            </a:r>
            <a:fld id="{4E3DAB05-7AE9-9C48-ADBB-A74535DF70CE}" type="datetime1">
              <a:rPr lang="en-GB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17/10/16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15155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499" y="278651"/>
            <a:ext cx="8388965" cy="54006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529" y="1088740"/>
            <a:ext cx="8415935" cy="4905545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FA07AB17-EAD1-664B-8384-F15A7501052F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72371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100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593CE591-203C-A343-8D4A-73137F859692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81963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ABEF29BE-2A32-5844-858F-433F174722B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877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278181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2296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620000"/>
            <a:ext cx="3960000" cy="79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80000" y="1620000"/>
            <a:ext cx="3960000" cy="82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8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AE826157-E553-594A-A8F3-FD314DC65272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70196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E8D7C25B-A990-B14D-ADDC-C027F9F2F097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8743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54A96659-6310-1447-AB15-BAEBD7A86AC6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58491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9" y="360000"/>
            <a:ext cx="3060000" cy="12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11750" cy="594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620000"/>
            <a:ext cx="3060000" cy="468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851B5E4A-FAA5-C047-B104-7C9462BCF530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75345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92849FE6-F99B-DA46-A59C-0B129EAAB72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93953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0653B5E1-E6FD-7A41-8AC4-469F4E511710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22656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80163" y="360000"/>
            <a:ext cx="2057400" cy="52927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6375" y="360000"/>
            <a:ext cx="6021388" cy="52927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B41E8716-B89E-D543-96E1-D04C0F84236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84822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398963" y="1600200"/>
            <a:ext cx="4038600" cy="190023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398963" y="3652838"/>
            <a:ext cx="4038600" cy="19002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719450D-877D-4847-AB52-55BA3D857D5C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15078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69E5E1B-5FFB-CA41-A593-CA1531037623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855964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07963" y="1600200"/>
            <a:ext cx="8229600" cy="39528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034E898E-7C07-6744-802C-B5AE5FE09218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83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8681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03E0EAE6-1EEB-EB45-BA1B-1F9418664A44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5024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itel_foot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76813"/>
            <a:ext cx="9199563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G_LOGO_weissaufblau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3" y="6154738"/>
            <a:ext cx="1119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3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hteck 14"/>
          <p:cNvSpPr>
            <a:spLocks noChangeArrowheads="1"/>
          </p:cNvSpPr>
          <p:nvPr userDrawn="1"/>
        </p:nvSpPr>
        <p:spPr bwMode="auto">
          <a:xfrm>
            <a:off x="0" y="-12700"/>
            <a:ext cx="9144000" cy="1206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hteck 15"/>
          <p:cNvSpPr>
            <a:spLocks noChangeArrowheads="1"/>
          </p:cNvSpPr>
          <p:nvPr userDrawn="1"/>
        </p:nvSpPr>
        <p:spPr bwMode="auto">
          <a:xfrm>
            <a:off x="3016250" y="1092200"/>
            <a:ext cx="6127750" cy="107950"/>
          </a:xfrm>
          <a:prstGeom prst="rect">
            <a:avLst/>
          </a:prstGeom>
          <a:solidFill>
            <a:srgbClr val="0058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hteck 16"/>
          <p:cNvSpPr>
            <a:spLocks noChangeArrowheads="1"/>
          </p:cNvSpPr>
          <p:nvPr userDrawn="1"/>
        </p:nvSpPr>
        <p:spPr bwMode="auto">
          <a:xfrm>
            <a:off x="-114300" y="1092200"/>
            <a:ext cx="3136900" cy="107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5125" y="5173663"/>
            <a:ext cx="7159625" cy="549275"/>
          </a:xfrm>
        </p:spPr>
        <p:txBody>
          <a:bodyPr anchor="ctr"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0363" y="5587700"/>
            <a:ext cx="6065837" cy="541337"/>
          </a:xfrm>
        </p:spPr>
        <p:txBody>
          <a:bodyPr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2"/>
          </p:nvPr>
        </p:nvSpPr>
        <p:spPr>
          <a:xfrm>
            <a:off x="349250" y="274638"/>
            <a:ext cx="6559550" cy="685800"/>
          </a:xfrm>
        </p:spPr>
        <p:txBody>
          <a:bodyPr/>
          <a:lstStyle>
            <a:lvl1pPr marL="0" indent="0">
              <a:lnSpc>
                <a:spcPts val="2400"/>
              </a:lnSpc>
              <a:defRPr sz="2200" b="1" baseline="0">
                <a:solidFill>
                  <a:srgbClr val="00589C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/>
            </a:endParaRP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dt" sz="quarter" idx="14"/>
          </p:nvPr>
        </p:nvSpPr>
        <p:spPr bwMode="auto">
          <a:xfrm>
            <a:off x="396875" y="640238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Hamburg, </a:t>
            </a:r>
            <a:fld id="{6B8FFFCB-A280-AD4C-90EA-6F07D12130BF}" type="datetime1">
              <a:rPr lang="en-GB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17/10/16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05227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499" y="278651"/>
            <a:ext cx="8388965" cy="54006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529" y="1088740"/>
            <a:ext cx="8415935" cy="4905545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7DCDCA64-1BAF-7C49-9A51-18EC24796DE1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297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100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66C48ECF-E5C7-2048-940E-2A22797D41E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43664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3F80E35B-77A7-7649-9A66-A7121DE883C3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41361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2296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620000"/>
            <a:ext cx="3960000" cy="79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80000" y="1620000"/>
            <a:ext cx="3960000" cy="82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8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722D520-ACB9-774E-85F8-378AFD2704DF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68852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6635D366-5AD0-2948-B693-11F6E4904E8E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8217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8746EF8-E317-494F-826A-385523D81DD9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5551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9" y="360000"/>
            <a:ext cx="3060000" cy="12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11750" cy="594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620000"/>
            <a:ext cx="3060000" cy="468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140924AC-CF59-8B40-B2C5-6B729A20FE67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7549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DEA6136A-4B74-2048-B763-2BC172B169F5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0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33337544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1F691498-8B9B-E14D-9519-F2757E5CC285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81481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80163" y="360000"/>
            <a:ext cx="2057400" cy="52927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6375" y="360000"/>
            <a:ext cx="6021388" cy="52927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0AB14508-CAA6-3A4F-A1B4-F9F4198E4664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2956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398963" y="1600200"/>
            <a:ext cx="4038600" cy="190023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398963" y="3652838"/>
            <a:ext cx="4038600" cy="19002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2440B48-254B-9E47-8C81-752863E35DD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88307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BC800195-2027-9344-B241-89FF24530EB6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606862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07963" y="1600200"/>
            <a:ext cx="8229600" cy="39528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496CA5C8-0E2F-FE4B-9095-22773420E028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36406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3F9B5E08-FA9B-FE44-8CB1-4D383F81CBF7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11596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titel_foote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976813"/>
            <a:ext cx="9199563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HG_LOGO_weissaufblau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0163" y="6154738"/>
            <a:ext cx="11191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3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Rechteck 14"/>
          <p:cNvSpPr>
            <a:spLocks noChangeArrowheads="1"/>
          </p:cNvSpPr>
          <p:nvPr userDrawn="1"/>
        </p:nvSpPr>
        <p:spPr bwMode="auto">
          <a:xfrm>
            <a:off x="0" y="-12700"/>
            <a:ext cx="9144000" cy="1206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" name="Rechteck 15"/>
          <p:cNvSpPr>
            <a:spLocks noChangeArrowheads="1"/>
          </p:cNvSpPr>
          <p:nvPr userDrawn="1"/>
        </p:nvSpPr>
        <p:spPr bwMode="auto">
          <a:xfrm>
            <a:off x="3016250" y="1092200"/>
            <a:ext cx="6127750" cy="107950"/>
          </a:xfrm>
          <a:prstGeom prst="rect">
            <a:avLst/>
          </a:prstGeom>
          <a:solidFill>
            <a:srgbClr val="00589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Rechteck 16"/>
          <p:cNvSpPr>
            <a:spLocks noChangeArrowheads="1"/>
          </p:cNvSpPr>
          <p:nvPr userDrawn="1"/>
        </p:nvSpPr>
        <p:spPr bwMode="auto">
          <a:xfrm>
            <a:off x="-114300" y="1092200"/>
            <a:ext cx="3136900" cy="107950"/>
          </a:xfrm>
          <a:prstGeom prst="rect">
            <a:avLst/>
          </a:prstGeom>
          <a:solidFill>
            <a:srgbClr val="B9B9B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indent="12700" fontAlgn="base">
              <a:lnSpc>
                <a:spcPts val="2000"/>
              </a:lnSpc>
              <a:spcBef>
                <a:spcPct val="20000"/>
              </a:spcBef>
              <a:spcAft>
                <a:spcPct val="0"/>
              </a:spcAft>
            </a:pPr>
            <a:endParaRPr lang="en-US" sz="2400" smtClean="0">
              <a:solidFill>
                <a:srgbClr val="515151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65125" y="5173663"/>
            <a:ext cx="7159625" cy="549275"/>
          </a:xfrm>
        </p:spPr>
        <p:txBody>
          <a:bodyPr anchor="ctr"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959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60363" y="5587700"/>
            <a:ext cx="6065837" cy="541337"/>
          </a:xfrm>
        </p:spPr>
        <p:txBody>
          <a:bodyPr/>
          <a:lstStyle>
            <a:lvl1pPr>
              <a:defRPr sz="2200" baseline="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2"/>
          </p:nvPr>
        </p:nvSpPr>
        <p:spPr>
          <a:xfrm>
            <a:off x="349250" y="274638"/>
            <a:ext cx="6559550" cy="685800"/>
          </a:xfrm>
        </p:spPr>
        <p:txBody>
          <a:bodyPr/>
          <a:lstStyle>
            <a:lvl1pPr marL="0" indent="0">
              <a:lnSpc>
                <a:spcPts val="2400"/>
              </a:lnSpc>
              <a:defRPr sz="2200" b="1" baseline="0">
                <a:solidFill>
                  <a:srgbClr val="00589C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defRPr sz="14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de-DE">
              <a:solidFill>
                <a:srgbClr val="000000"/>
              </a:solidFill>
              <a:cs typeface="Arial"/>
            </a:endParaRPr>
          </a:p>
        </p:txBody>
      </p:sp>
      <p:sp>
        <p:nvSpPr>
          <p:cNvPr id="12" name="Rectangle 7"/>
          <p:cNvSpPr>
            <a:spLocks noGrp="1" noChangeArrowheads="1"/>
          </p:cNvSpPr>
          <p:nvPr>
            <p:ph type="dt" sz="quarter" idx="14"/>
          </p:nvPr>
        </p:nvSpPr>
        <p:spPr bwMode="auto">
          <a:xfrm>
            <a:off x="396875" y="6402388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Hamburg, </a:t>
            </a:r>
            <a:fld id="{18598838-FFFF-EF41-A663-72F2EE661788}" type="datetime1">
              <a:rPr lang="en-GB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17/10/16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94717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8499" y="278651"/>
            <a:ext cx="8388965" cy="54006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529" y="1088740"/>
            <a:ext cx="8415935" cy="4905545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B4876206-824B-8641-B34A-CE56130F62E0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774111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0000" y="44100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0000" y="28800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CBB3160-B877-B64D-8AF3-F0D5F21698BB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21566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80000" y="1620000"/>
            <a:ext cx="3960000" cy="3952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14C87643-6759-B744-96A7-4D4002271364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322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67999461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0000" y="360000"/>
            <a:ext cx="8229600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60000" y="1620000"/>
            <a:ext cx="3960000" cy="792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6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80000" y="1620000"/>
            <a:ext cx="3960000" cy="828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80000" y="2520000"/>
            <a:ext cx="3960000" cy="3600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C1F14FA7-EC91-284A-B987-5486F9D04B01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20185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B6BEE192-8E56-BF4F-8D73-A1266FE8DC87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28596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B8649CE7-F950-3447-8ECC-BA71978BD26E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243937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9999" y="360000"/>
            <a:ext cx="3060000" cy="12600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0000" y="360000"/>
            <a:ext cx="5111750" cy="594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60000" y="1620000"/>
            <a:ext cx="3060000" cy="468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352D317F-9EA5-EB41-9B56-319E4E6F1A0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61842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04F7B231-E2D7-D54D-A467-B12B5FC87246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8112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719807F9-6F9E-5144-9E28-FA8C867AD8BF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156392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380163" y="360000"/>
            <a:ext cx="2057400" cy="52927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6375" y="360000"/>
            <a:ext cx="6021388" cy="52927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A6CA4771-8322-1C46-9CC9-DE108AACC171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810566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398963" y="1600200"/>
            <a:ext cx="4038600" cy="1900238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4398963" y="3652838"/>
            <a:ext cx="4038600" cy="1900237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8264FCE4-C24D-5748-9F7C-CE7D6FB12806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70530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el, Text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07963" y="1600200"/>
            <a:ext cx="4038600" cy="39528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iagrammplatzhalter 3"/>
          <p:cNvSpPr>
            <a:spLocks noGrp="1"/>
          </p:cNvSpPr>
          <p:nvPr>
            <p:ph type="chart" sz="half" idx="2"/>
          </p:nvPr>
        </p:nvSpPr>
        <p:spPr>
          <a:xfrm>
            <a:off x="4398963" y="1600200"/>
            <a:ext cx="4038600" cy="39528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EDBAA359-A60E-0846-94E6-0CB633DDE34A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6249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375" y="260350"/>
            <a:ext cx="8229600" cy="90011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iagrammplatzhalter 2"/>
          <p:cNvSpPr>
            <a:spLocks noGrp="1"/>
          </p:cNvSpPr>
          <p:nvPr>
            <p:ph type="chart" idx="1"/>
          </p:nvPr>
        </p:nvSpPr>
        <p:spPr>
          <a:xfrm>
            <a:off x="207963" y="1600200"/>
            <a:ext cx="8229600" cy="3952875"/>
          </a:xfr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>
                <a:solidFill>
                  <a:srgbClr val="FFFFFF"/>
                </a:solidFill>
              </a:rPr>
              <a:t>SEITE </a:t>
            </a:r>
            <a:fld id="{5045992B-C07E-614D-948E-42C02D3DD887}" type="slidenum">
              <a:rPr lang="de-DE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de-DE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3733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4.xml"/><Relationship Id="rId20" Type="http://schemas.openxmlformats.org/officeDocument/2006/relationships/image" Target="../media/image16.png"/><Relationship Id="rId10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29.xml"/><Relationship Id="rId15" Type="http://schemas.openxmlformats.org/officeDocument/2006/relationships/slideLayout" Target="../slideLayouts/slideLayout130.xml"/><Relationship Id="rId16" Type="http://schemas.openxmlformats.org/officeDocument/2006/relationships/slideLayout" Target="../slideLayouts/slideLayout131.xml"/><Relationship Id="rId17" Type="http://schemas.openxmlformats.org/officeDocument/2006/relationships/theme" Target="../theme/theme10.xml"/><Relationship Id="rId18" Type="http://schemas.openxmlformats.org/officeDocument/2006/relationships/image" Target="../media/image10.png"/><Relationship Id="rId19" Type="http://schemas.openxmlformats.org/officeDocument/2006/relationships/image" Target="../media/image15.jpeg"/><Relationship Id="rId1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2.xml"/><Relationship Id="rId8" Type="http://schemas.openxmlformats.org/officeDocument/2006/relationships/slideLayout" Target="../slideLayouts/slideLayout123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3.xml"/><Relationship Id="rId13" Type="http://schemas.openxmlformats.org/officeDocument/2006/relationships/theme" Target="../theme/theme11.xml"/><Relationship Id="rId14" Type="http://schemas.openxmlformats.org/officeDocument/2006/relationships/image" Target="../media/image18.png"/><Relationship Id="rId15" Type="http://schemas.openxmlformats.org/officeDocument/2006/relationships/image" Target="../media/image19.png"/><Relationship Id="rId1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6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6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7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0.xml"/><Relationship Id="rId16" Type="http://schemas.openxmlformats.org/officeDocument/2006/relationships/theme" Target="../theme/theme6.xml"/><Relationship Id="rId17" Type="http://schemas.openxmlformats.org/officeDocument/2006/relationships/image" Target="../media/image10.png"/><Relationship Id="rId18" Type="http://schemas.openxmlformats.org/officeDocument/2006/relationships/image" Target="../media/image11.jpeg"/><Relationship Id="rId19" Type="http://schemas.openxmlformats.org/officeDocument/2006/relationships/image" Target="../media/image12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1.xml"/><Relationship Id="rId12" Type="http://schemas.openxmlformats.org/officeDocument/2006/relationships/slideLayout" Target="../slideLayouts/slideLayout82.xml"/><Relationship Id="rId13" Type="http://schemas.openxmlformats.org/officeDocument/2006/relationships/slideLayout" Target="../slideLayouts/slideLayout83.xml"/><Relationship Id="rId14" Type="http://schemas.openxmlformats.org/officeDocument/2006/relationships/slideLayout" Target="../slideLayouts/slideLayout84.xml"/><Relationship Id="rId15" Type="http://schemas.openxmlformats.org/officeDocument/2006/relationships/slideLayout" Target="../slideLayouts/slideLayout85.xml"/><Relationship Id="rId16" Type="http://schemas.openxmlformats.org/officeDocument/2006/relationships/theme" Target="../theme/theme7.xml"/><Relationship Id="rId17" Type="http://schemas.openxmlformats.org/officeDocument/2006/relationships/image" Target="../media/image10.png"/><Relationship Id="rId18" Type="http://schemas.openxmlformats.org/officeDocument/2006/relationships/image" Target="../media/image11.jpeg"/><Relationship Id="rId19" Type="http://schemas.openxmlformats.org/officeDocument/2006/relationships/image" Target="../media/image12.png"/><Relationship Id="rId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72.xml"/><Relationship Id="rId3" Type="http://schemas.openxmlformats.org/officeDocument/2006/relationships/slideLayout" Target="../slideLayouts/slideLayout73.xml"/><Relationship Id="rId4" Type="http://schemas.openxmlformats.org/officeDocument/2006/relationships/slideLayout" Target="../slideLayouts/slideLayout74.xml"/><Relationship Id="rId5" Type="http://schemas.openxmlformats.org/officeDocument/2006/relationships/slideLayout" Target="../slideLayouts/slideLayout75.xml"/><Relationship Id="rId6" Type="http://schemas.openxmlformats.org/officeDocument/2006/relationships/slideLayout" Target="../slideLayouts/slideLayout76.xml"/><Relationship Id="rId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78.xml"/><Relationship Id="rId9" Type="http://schemas.openxmlformats.org/officeDocument/2006/relationships/slideLayout" Target="../slideLayouts/slideLayout79.xml"/><Relationship Id="rId10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97.xml"/><Relationship Id="rId13" Type="http://schemas.openxmlformats.org/officeDocument/2006/relationships/slideLayout" Target="../slideLayouts/slideLayout98.xml"/><Relationship Id="rId14" Type="http://schemas.openxmlformats.org/officeDocument/2006/relationships/slideLayout" Target="../slideLayouts/slideLayout99.xml"/><Relationship Id="rId15" Type="http://schemas.openxmlformats.org/officeDocument/2006/relationships/slideLayout" Target="../slideLayouts/slideLayout100.xml"/><Relationship Id="rId16" Type="http://schemas.openxmlformats.org/officeDocument/2006/relationships/theme" Target="../theme/theme8.xml"/><Relationship Id="rId17" Type="http://schemas.openxmlformats.org/officeDocument/2006/relationships/image" Target="../media/image10.png"/><Relationship Id="rId18" Type="http://schemas.openxmlformats.org/officeDocument/2006/relationships/image" Target="../media/image15.jpeg"/><Relationship Id="rId19" Type="http://schemas.openxmlformats.org/officeDocument/2006/relationships/image" Target="../media/image16.png"/><Relationship Id="rId1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9.xml"/><Relationship Id="rId5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2.xml"/><Relationship Id="rId8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5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1.xml"/><Relationship Id="rId12" Type="http://schemas.openxmlformats.org/officeDocument/2006/relationships/slideLayout" Target="../slideLayouts/slideLayout112.xml"/><Relationship Id="rId13" Type="http://schemas.openxmlformats.org/officeDocument/2006/relationships/slideLayout" Target="../slideLayouts/slideLayout113.xml"/><Relationship Id="rId14" Type="http://schemas.openxmlformats.org/officeDocument/2006/relationships/slideLayout" Target="../slideLayouts/slideLayout114.xml"/><Relationship Id="rId15" Type="http://schemas.openxmlformats.org/officeDocument/2006/relationships/slideLayout" Target="../slideLayouts/slideLayout115.xml"/><Relationship Id="rId16" Type="http://schemas.openxmlformats.org/officeDocument/2006/relationships/theme" Target="../theme/theme9.xml"/><Relationship Id="rId17" Type="http://schemas.openxmlformats.org/officeDocument/2006/relationships/image" Target="../media/image10.png"/><Relationship Id="rId18" Type="http://schemas.openxmlformats.org/officeDocument/2006/relationships/image" Target="../media/image15.jpeg"/><Relationship Id="rId19" Type="http://schemas.openxmlformats.org/officeDocument/2006/relationships/image" Target="../media/image16.png"/><Relationship Id="rId1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06.xml"/><Relationship Id="rId7" Type="http://schemas.openxmlformats.org/officeDocument/2006/relationships/slideLayout" Target="../slideLayouts/slideLayout107.xml"/><Relationship Id="rId8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Grafik 8" descr="Wissenschaftl_Info_a_Kopf.bmp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8647113" y="6583363"/>
            <a:ext cx="496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00282B22-78E0-449C-909A-2A953087F47F}" type="slidenum">
              <a:rPr lang="en-GB" sz="1200" b="1">
                <a:solidFill>
                  <a:srgbClr val="00589C"/>
                </a:solidFill>
                <a:latin typeface="Arial" charset="0"/>
                <a:cs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200" b="1">
              <a:solidFill>
                <a:srgbClr val="00589C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8647113" y="6583363"/>
            <a:ext cx="496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C25F018E-331F-414F-B88A-F5D74E51130C}" type="slidenum">
              <a:rPr lang="en-GB" sz="1200" b="1">
                <a:solidFill>
                  <a:srgbClr val="00589C"/>
                </a:solidFill>
                <a:latin typeface="Arial" charset="0"/>
                <a:cs typeface="Arial" charset="0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1200" b="1">
              <a:solidFill>
                <a:srgbClr val="00589C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-14110" y="6575610"/>
            <a:ext cx="3127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00589C"/>
                </a:solidFill>
                <a:latin typeface="Arial" charset="0"/>
                <a:cs typeface="Arial" charset="0"/>
              </a:rPr>
              <a:t>A. Jankowiak, Helmholtz-Zentrum Berlin</a:t>
            </a:r>
            <a:endParaRPr lang="en-GB" sz="1200" b="1" dirty="0">
              <a:solidFill>
                <a:srgbClr val="00589C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68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4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5156200" indent="-5156200" algn="l" rtl="0" fontAlgn="base">
        <a:lnSpc>
          <a:spcPts val="2800"/>
        </a:lnSpc>
        <a:spcBef>
          <a:spcPct val="20000"/>
        </a:spcBef>
        <a:spcAft>
          <a:spcPct val="0"/>
        </a:spcAft>
        <a:buFont typeface="Arial" charset="0"/>
        <a:defRPr sz="2100" b="1">
          <a:solidFill>
            <a:srgbClr val="00589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cs typeface="+mn-cs"/>
        </a:defRPr>
      </a:lvl2pPr>
      <a:lvl3pPr marL="5922963" indent="-180975" algn="l" rtl="0" fontAlgn="base">
        <a:spcBef>
          <a:spcPct val="20000"/>
        </a:spcBef>
        <a:spcAft>
          <a:spcPct val="0"/>
        </a:spcAft>
        <a:buFont typeface="Arial" charset="0"/>
        <a:buChar char="•"/>
        <a:tabLst>
          <a:tab pos="1169988" algn="l"/>
        </a:tabLst>
        <a:defRPr b="1">
          <a:solidFill>
            <a:schemeClr val="tx1"/>
          </a:solidFill>
          <a:latin typeface="+mn-lt"/>
          <a:cs typeface="+mn-cs"/>
        </a:defRPr>
      </a:lvl3pPr>
      <a:lvl4pPr marL="1600200" indent="3248025" algn="l" rtl="0" fontAlgn="base">
        <a:spcBef>
          <a:spcPct val="2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lien_footer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26225"/>
            <a:ext cx="91567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0363" y="284163"/>
            <a:ext cx="6751637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</a:t>
            </a:r>
            <a:br>
              <a:rPr lang="de-DE"/>
            </a:br>
            <a:r>
              <a:rPr lang="de-DE"/>
              <a:t>Unterzeile manuell auf Seite umfärben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3" y="1619250"/>
            <a:ext cx="85232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Die farbigen Sekundärfarben fungieren sowohl als Codierung (Navigation) innerhalb der Kommunikation als auch zur Auflockerung des gesamten visuellen Auftritts. </a:t>
            </a:r>
          </a:p>
          <a:p>
            <a:pPr lvl="1"/>
            <a:r>
              <a:rPr lang="de-DE"/>
              <a:t>Mastertextformat bearbeiten</a:t>
            </a:r>
          </a:p>
          <a:p>
            <a:pPr lvl="1"/>
            <a:r>
              <a:rPr lang="de-DE"/>
              <a:t>Als weitere Sekundärfarben ergänzen drei Grautöne Seriosität und Neutralität.</a:t>
            </a:r>
          </a:p>
          <a:p>
            <a:pPr lvl="1"/>
            <a:r>
              <a:rPr lang="de-DE"/>
              <a:t>Die farbigen Sekundärfarben fungieren sowohl als Codierung (Navigation) innerhalb der Kommunikation als auch zur Auflockerung des gesamten visuellen Auftritts.</a:t>
            </a:r>
          </a:p>
          <a:p>
            <a:pPr lvl="2"/>
            <a:r>
              <a:rPr lang="de-DE"/>
              <a:t>Punkt x</a:t>
            </a:r>
          </a:p>
          <a:p>
            <a:pPr lvl="2"/>
            <a:r>
              <a:rPr lang="de-DE"/>
              <a:t>Punkt y</a:t>
            </a:r>
          </a:p>
        </p:txBody>
      </p:sp>
      <p:sp>
        <p:nvSpPr>
          <p:cNvPr id="5949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7825" y="6578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SEITE </a:t>
            </a:r>
            <a:fld id="{116B10A0-31D5-B742-BA13-053EB826AD76}" type="slidenum"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30" name="Picture 6" descr="HG_LOGO_blau"/>
          <p:cNvPicPr>
            <a:picLocks noChangeAspect="1" noChangeArrowheads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8250" y="6115050"/>
            <a:ext cx="12319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9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613" y="6173788"/>
            <a:ext cx="946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254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  <p:sldLayoutId id="2147483898" r:id="rId12"/>
    <p:sldLayoutId id="2147483899" r:id="rId13"/>
    <p:sldLayoutId id="2147483900" r:id="rId14"/>
    <p:sldLayoutId id="2147483901" r:id="rId15"/>
    <p:sldLayoutId id="2147483902" r:id="rId16"/>
  </p:sldLayoutIdLst>
  <p:hf hdr="0" ftr="0" dt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44500" indent="-2651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901700" indent="-2778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3pPr>
      <a:lvl4pPr marL="2365375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925763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33829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8401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42973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47545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 rot="10800000">
            <a:off x="0" y="6417233"/>
            <a:ext cx="9144000" cy="440765"/>
          </a:xfrm>
          <a:prstGeom prst="rect">
            <a:avLst/>
          </a:prstGeom>
          <a:solidFill>
            <a:srgbClr val="D4D4E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0" y="0"/>
            <a:ext cx="9144000" cy="1023473"/>
          </a:xfrm>
          <a:prstGeom prst="rect">
            <a:avLst/>
          </a:prstGeom>
          <a:solidFill>
            <a:srgbClr val="D4D4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48829" y="1145"/>
            <a:ext cx="5914817" cy="1022328"/>
          </a:xfrm>
          <a:prstGeom prst="rect">
            <a:avLst/>
          </a:prstGeom>
          <a:solidFill>
            <a:srgbClr val="D4D4E0"/>
          </a:solidFill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Master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82" y="1166906"/>
            <a:ext cx="8958024" cy="5138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082" y="6521831"/>
            <a:ext cx="2133600" cy="274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861408C-CFE4-BF44-90FB-19975FFE709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17/10/16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1831"/>
            <a:ext cx="2895600" cy="274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30506" y="6521830"/>
            <a:ext cx="2133600" cy="2743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D8C43DE3-CD0B-5540-BE60-0074104BF67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8044763" y="68383"/>
            <a:ext cx="1052917" cy="933368"/>
            <a:chOff x="-1" y="-7"/>
            <a:chExt cx="1052917" cy="933368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1" y="-7"/>
              <a:ext cx="1052917" cy="70224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 userDrawn="1"/>
          </p:nvSpPr>
          <p:spPr>
            <a:xfrm>
              <a:off x="23907" y="656362"/>
              <a:ext cx="9954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US" sz="1200" b="1" dirty="0" smtClean="0">
                  <a:solidFill>
                    <a:srgbClr val="2D3C7F"/>
                  </a:solidFill>
                  <a:latin typeface="Calibri"/>
                </a:rPr>
                <a:t>Horizon2020</a:t>
              </a:r>
              <a:endParaRPr lang="en-US" sz="1200" b="1" dirty="0">
                <a:solidFill>
                  <a:srgbClr val="2D3C7F"/>
                </a:solidFill>
                <a:latin typeface="Calibri"/>
              </a:endParaRPr>
            </a:p>
          </p:txBody>
        </p:sp>
      </p:grpSp>
      <p:cxnSp>
        <p:nvCxnSpPr>
          <p:cNvPr id="20" name="Straight Connector 19"/>
          <p:cNvCxnSpPr/>
          <p:nvPr userDrawn="1"/>
        </p:nvCxnSpPr>
        <p:spPr>
          <a:xfrm>
            <a:off x="7966634" y="0"/>
            <a:ext cx="0" cy="1022328"/>
          </a:xfrm>
          <a:prstGeom prst="line">
            <a:avLst/>
          </a:prstGeom>
          <a:ln w="3175" cmpd="sng">
            <a:solidFill>
              <a:srgbClr val="2D3C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2048829" y="1145"/>
            <a:ext cx="0" cy="1022328"/>
          </a:xfrm>
          <a:prstGeom prst="line">
            <a:avLst/>
          </a:prstGeom>
          <a:ln w="3175" cmpd="sng">
            <a:solidFill>
              <a:srgbClr val="2D3C7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2034806" cy="1028402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>
            <a:off x="0" y="1028402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1521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  <p:sldLayoutId id="2147484055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rgbClr val="2D3C7F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rgbClr val="414272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rgbClr val="414272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rgbClr val="414272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rgbClr val="414272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rgbClr val="414272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3584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358404" name="Rectangle 4"/>
          <p:cNvSpPr>
            <a:spLocks noChangeArrowheads="1"/>
          </p:cNvSpPr>
          <p:nvPr/>
        </p:nvSpPr>
        <p:spPr bwMode="auto">
          <a:xfrm>
            <a:off x="1588" y="0"/>
            <a:ext cx="125412" cy="2286000"/>
          </a:xfrm>
          <a:prstGeom prst="rect">
            <a:avLst/>
          </a:prstGeom>
          <a:solidFill>
            <a:srgbClr val="B9BB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58405" name="Rectangle 5"/>
          <p:cNvSpPr>
            <a:spLocks noChangeArrowheads="1"/>
          </p:cNvSpPr>
          <p:nvPr/>
        </p:nvSpPr>
        <p:spPr bwMode="auto">
          <a:xfrm>
            <a:off x="0" y="4572000"/>
            <a:ext cx="125413" cy="2286000"/>
          </a:xfrm>
          <a:prstGeom prst="rect">
            <a:avLst/>
          </a:prstGeom>
          <a:solidFill>
            <a:srgbClr val="5153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58406" name="Rectangle 6"/>
          <p:cNvSpPr>
            <a:spLocks noChangeArrowheads="1"/>
          </p:cNvSpPr>
          <p:nvPr/>
        </p:nvSpPr>
        <p:spPr bwMode="auto">
          <a:xfrm>
            <a:off x="115888" y="0"/>
            <a:ext cx="125412" cy="2286000"/>
          </a:xfrm>
          <a:prstGeom prst="rect">
            <a:avLst/>
          </a:prstGeom>
          <a:solidFill>
            <a:srgbClr val="005B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58407" name="Rectangle 7"/>
          <p:cNvSpPr>
            <a:spLocks noChangeArrowheads="1"/>
          </p:cNvSpPr>
          <p:nvPr/>
        </p:nvSpPr>
        <p:spPr bwMode="auto">
          <a:xfrm>
            <a:off x="114300" y="2286000"/>
            <a:ext cx="125413" cy="2286000"/>
          </a:xfrm>
          <a:prstGeom prst="rect">
            <a:avLst/>
          </a:prstGeom>
          <a:solidFill>
            <a:srgbClr val="B9BB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FFFFFF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58408" name="Rectangle 8"/>
          <p:cNvSpPr>
            <a:spLocks noChangeArrowheads="1"/>
          </p:cNvSpPr>
          <p:nvPr/>
        </p:nvSpPr>
        <p:spPr bwMode="auto">
          <a:xfrm>
            <a:off x="114300" y="4572000"/>
            <a:ext cx="125413" cy="2286000"/>
          </a:xfrm>
          <a:prstGeom prst="rect">
            <a:avLst/>
          </a:prstGeom>
          <a:solidFill>
            <a:srgbClr val="DCDC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358409" name="Text Box 9"/>
          <p:cNvSpPr txBox="1">
            <a:spLocks noChangeArrowheads="1"/>
          </p:cNvSpPr>
          <p:nvPr/>
        </p:nvSpPr>
        <p:spPr bwMode="auto">
          <a:xfrm>
            <a:off x="457200" y="6477000"/>
            <a:ext cx="8382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DE" sz="1000">
                <a:solidFill>
                  <a:srgbClr val="3A6F8A"/>
                </a:solidFill>
                <a:latin typeface="Arial" charset="0"/>
                <a:ea typeface="ＭＳ Ｐゴシック" pitchFamily="1" charset="-128"/>
              </a:rPr>
              <a:t>								</a:t>
            </a:r>
          </a:p>
        </p:txBody>
      </p:sp>
      <p:sp>
        <p:nvSpPr>
          <p:cNvPr id="358410" name="Text Box 10"/>
          <p:cNvSpPr txBox="1">
            <a:spLocks noChangeArrowheads="1"/>
          </p:cNvSpPr>
          <p:nvPr/>
        </p:nvSpPr>
        <p:spPr bwMode="auto">
          <a:xfrm>
            <a:off x="323850" y="6461125"/>
            <a:ext cx="86868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de-DE" sz="1000" dirty="0" smtClean="0">
                <a:solidFill>
                  <a:srgbClr val="005B82"/>
                </a:solidFill>
                <a:latin typeface="Arial" charset="0"/>
                <a:ea typeface="ＭＳ Ｐゴシック" pitchFamily="1" charset="-128"/>
              </a:rPr>
              <a:t>24 Januar 2014				Markus Büscher</a:t>
            </a:r>
            <a:r>
              <a:rPr lang="de-DE" sz="1000" dirty="0" smtClean="0">
                <a:solidFill>
                  <a:srgbClr val="3A6F8A"/>
                </a:solidFill>
                <a:latin typeface="Arial" charset="0"/>
                <a:ea typeface="ＭＳ Ｐゴシック" pitchFamily="1" charset="-128"/>
              </a:rPr>
              <a:t>		</a:t>
            </a:r>
            <a:r>
              <a:rPr lang="de-DE" sz="1000" dirty="0">
                <a:solidFill>
                  <a:srgbClr val="3A6F8A"/>
                </a:solidFill>
                <a:latin typeface="Arial" charset="0"/>
                <a:ea typeface="ＭＳ Ｐゴシック" pitchFamily="1" charset="-128"/>
              </a:rPr>
              <a:t>		</a:t>
            </a:r>
            <a:fld id="{B0F9E383-DD42-4BCD-9C7F-963800368DC2}" type="slidenum">
              <a:rPr lang="de-DE" sz="1000">
                <a:solidFill>
                  <a:srgbClr val="005B82"/>
                </a:solidFill>
                <a:latin typeface="Arial" charset="0"/>
                <a:ea typeface="ＭＳ Ｐゴシック" pitchFamily="1" charset="-128"/>
              </a:rPr>
              <a:pPr eaLnBrk="0" fontAlgn="base" hangingPunct="0">
                <a:spcBef>
                  <a:spcPct val="50000"/>
                </a:spcBef>
                <a:spcAft>
                  <a:spcPct val="0"/>
                </a:spcAft>
              </a:pPr>
              <a:t>‹#›</a:t>
            </a:fld>
            <a:endParaRPr lang="de-DE" sz="1000" dirty="0">
              <a:solidFill>
                <a:srgbClr val="005B82"/>
              </a:solidFill>
              <a:latin typeface="Arial" charset="0"/>
              <a:ea typeface="ＭＳ Ｐゴシック" pitchFamily="1" charset="-128"/>
            </a:endParaRPr>
          </a:p>
        </p:txBody>
      </p:sp>
      <p:pic>
        <p:nvPicPr>
          <p:cNvPr id="358411" name="Picture 11" descr="Logo_FZ_Jülich_NEU_rgb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127000"/>
            <a:ext cx="1447800" cy="46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88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005B8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9EE0"/>
        </a:buClr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005B82"/>
        </a:buClr>
        <a:buFont typeface="Wingdings" pitchFamily="2" charset="2"/>
        <a:buChar char="§"/>
        <a:defRPr sz="22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5B82"/>
        </a:buClr>
        <a:buFont typeface="Wingdings" pitchFamily="2" charset="2"/>
        <a:buChar char="§"/>
        <a:defRPr sz="2200" i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EE0"/>
        </a:buClr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810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0" y="9906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3286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810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39200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de-DE" smtClean="0"/>
              <a:t>Click to edit Master text styles</a:t>
            </a:r>
          </a:p>
          <a:p>
            <a:pPr lvl="1"/>
            <a:r>
              <a:rPr lang="en-US" altLang="de-DE" smtClean="0"/>
              <a:t>Second level</a:t>
            </a:r>
          </a:p>
          <a:p>
            <a:pPr lvl="2"/>
            <a:r>
              <a:rPr lang="en-US" altLang="de-DE" smtClean="0"/>
              <a:t>Third level</a:t>
            </a:r>
          </a:p>
          <a:p>
            <a:pPr lvl="3"/>
            <a:r>
              <a:rPr lang="en-US" altLang="de-DE" smtClean="0"/>
              <a:t>Fourth level</a:t>
            </a:r>
          </a:p>
          <a:p>
            <a:pPr lvl="4"/>
            <a:r>
              <a:rPr lang="en-US" altLang="de-DE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>
            <a:off x="0" y="9906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963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4014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401413" name="Rectangle 5"/>
          <p:cNvSpPr>
            <a:spLocks noChangeArrowheads="1"/>
          </p:cNvSpPr>
          <p:nvPr/>
        </p:nvSpPr>
        <p:spPr bwMode="auto">
          <a:xfrm>
            <a:off x="282575" y="6480175"/>
            <a:ext cx="6680200" cy="2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b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900" b="1" dirty="0">
                <a:solidFill>
                  <a:srgbClr val="808080"/>
                </a:solidFill>
                <a:latin typeface="Arial" charset="0"/>
              </a:rPr>
              <a:t>Reinhard Brinkmann   </a:t>
            </a:r>
            <a:r>
              <a:rPr lang="en-GB" sz="900" dirty="0">
                <a:solidFill>
                  <a:srgbClr val="808080"/>
                </a:solidFill>
                <a:latin typeface="Arial" charset="0"/>
              </a:rPr>
              <a:t>|  Director Accelerator Division  |  </a:t>
            </a:r>
            <a:r>
              <a:rPr lang="en-GB" sz="900" dirty="0" smtClean="0">
                <a:solidFill>
                  <a:srgbClr val="808080"/>
                </a:solidFill>
                <a:latin typeface="Arial" charset="0"/>
              </a:rPr>
              <a:t>Accelerator R&amp;D  </a:t>
            </a:r>
            <a:r>
              <a:rPr lang="en-GB" sz="900" dirty="0">
                <a:solidFill>
                  <a:srgbClr val="808080"/>
                </a:solidFill>
                <a:latin typeface="Arial" charset="0"/>
              </a:rPr>
              <a:t>| </a:t>
            </a:r>
            <a:r>
              <a:rPr lang="en-GB" sz="900" dirty="0" smtClean="0">
                <a:solidFill>
                  <a:srgbClr val="808080"/>
                </a:solidFill>
                <a:latin typeface="Arial" charset="0"/>
              </a:rPr>
              <a:t>EuCARD2 Meeting, DESY19 May 2014  </a:t>
            </a:r>
            <a:r>
              <a:rPr lang="en-GB" sz="900" dirty="0">
                <a:solidFill>
                  <a:srgbClr val="808080"/>
                </a:solidFill>
                <a:latin typeface="Arial" charset="0"/>
              </a:rPr>
              <a:t>|  </a:t>
            </a:r>
            <a:r>
              <a:rPr lang="en-GB" sz="900" b="1" dirty="0">
                <a:solidFill>
                  <a:srgbClr val="808080"/>
                </a:solidFill>
                <a:latin typeface="Arial" charset="0"/>
              </a:rPr>
              <a:t>page </a:t>
            </a:r>
            <a:fld id="{87667C93-C4A1-4942-9FCD-DAB1887C96CF}" type="slidenum">
              <a:rPr lang="en-GB" sz="900" b="1">
                <a:solidFill>
                  <a:srgbClr val="808080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sz="900" b="1" dirty="0">
              <a:solidFill>
                <a:srgbClr val="808080"/>
              </a:solidFill>
              <a:latin typeface="Arial" charset="0"/>
            </a:endParaRPr>
          </a:p>
        </p:txBody>
      </p:sp>
      <p:pic>
        <p:nvPicPr>
          <p:cNvPr id="401418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213725" y="6105525"/>
            <a:ext cx="776288" cy="73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1420" name="Line 12"/>
          <p:cNvSpPr>
            <a:spLocks noChangeShapeType="1"/>
          </p:cNvSpPr>
          <p:nvPr userDrawn="1"/>
        </p:nvSpPr>
        <p:spPr bwMode="auto">
          <a:xfrm>
            <a:off x="282575" y="6419850"/>
            <a:ext cx="77374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9214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fontAlgn="base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fontAlgn="base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1236663" indent="-228600" algn="l" rtl="0" fontAlgn="base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fontAlgn="base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lien_footer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26225"/>
            <a:ext cx="91567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0363" y="284163"/>
            <a:ext cx="6751637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</a:t>
            </a:r>
            <a:br>
              <a:rPr lang="de-DE"/>
            </a:br>
            <a:r>
              <a:rPr lang="de-DE"/>
              <a:t>Unterzeile manuell auf Seite umfärben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3" y="1619250"/>
            <a:ext cx="85232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Die farbigen Sekundärfarben fungieren sowohl als Codierung (Navigation) innerhalb der Kommunikation als auch zur Auflockerung des gesamten visuellen Auftritts. </a:t>
            </a:r>
          </a:p>
          <a:p>
            <a:pPr lvl="1"/>
            <a:r>
              <a:rPr lang="de-DE"/>
              <a:t>Mastertextformat bearbeiten</a:t>
            </a:r>
          </a:p>
          <a:p>
            <a:pPr lvl="1"/>
            <a:r>
              <a:rPr lang="de-DE"/>
              <a:t>Als weitere Sekundärfarben ergänzen drei Grautöne Seriosität und Neutralität.</a:t>
            </a:r>
          </a:p>
          <a:p>
            <a:pPr lvl="1"/>
            <a:r>
              <a:rPr lang="de-DE"/>
              <a:t>Die farbigen Sekundärfarben fungieren sowohl als Codierung (Navigation) innerhalb der Kommunikation als auch zur Auflockerung des gesamten visuellen Auftritts.</a:t>
            </a:r>
          </a:p>
          <a:p>
            <a:pPr lvl="2"/>
            <a:r>
              <a:rPr lang="de-DE"/>
              <a:t>Punkt x</a:t>
            </a:r>
          </a:p>
          <a:p>
            <a:pPr lvl="2"/>
            <a:r>
              <a:rPr lang="de-DE"/>
              <a:t>Punkt y</a:t>
            </a:r>
          </a:p>
        </p:txBody>
      </p:sp>
      <p:sp>
        <p:nvSpPr>
          <p:cNvPr id="5949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7825" y="6578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SEITE </a:t>
            </a:r>
            <a:fld id="{BE675A6B-8821-BD46-BC57-0DF03C1E2ACA}" type="slidenum"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30" name="Picture 6" descr="HG_LOGO_blau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8250" y="6115050"/>
            <a:ext cx="12319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9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613" y="6173788"/>
            <a:ext cx="946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045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</p:sldLayoutIdLst>
  <p:hf hdr="0" ftr="0" dt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44500" indent="-2651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901700" indent="-2778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3pPr>
      <a:lvl4pPr marL="2365375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925763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33829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8401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42973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47545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lien_footer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26225"/>
            <a:ext cx="91567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0363" y="284163"/>
            <a:ext cx="6751637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</a:t>
            </a:r>
            <a:br>
              <a:rPr lang="de-DE"/>
            </a:br>
            <a:r>
              <a:rPr lang="de-DE"/>
              <a:t>Unterzeile manuell auf Seite umfärben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3" y="1619250"/>
            <a:ext cx="85232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Die farbigen Sekundärfarben fungieren sowohl als Codierung (Navigation) innerhalb der Kommunikation als auch zur Auflockerung des gesamten visuellen Auftritts. </a:t>
            </a:r>
          </a:p>
          <a:p>
            <a:pPr lvl="1"/>
            <a:r>
              <a:rPr lang="de-DE"/>
              <a:t>Mastertextformat bearbeiten</a:t>
            </a:r>
          </a:p>
          <a:p>
            <a:pPr lvl="1"/>
            <a:r>
              <a:rPr lang="de-DE"/>
              <a:t>Als weitere Sekundärfarben ergänzen drei Grautöne Seriosität und Neutralität.</a:t>
            </a:r>
          </a:p>
          <a:p>
            <a:pPr lvl="1"/>
            <a:r>
              <a:rPr lang="de-DE"/>
              <a:t>Die farbigen Sekundärfarben fungieren sowohl als Codierung (Navigation) innerhalb der Kommunikation als auch zur Auflockerung des gesamten visuellen Auftritts.</a:t>
            </a:r>
          </a:p>
          <a:p>
            <a:pPr lvl="2"/>
            <a:r>
              <a:rPr lang="de-DE"/>
              <a:t>Punkt x</a:t>
            </a:r>
          </a:p>
          <a:p>
            <a:pPr lvl="2"/>
            <a:r>
              <a:rPr lang="de-DE"/>
              <a:t>Punkt y</a:t>
            </a:r>
          </a:p>
        </p:txBody>
      </p:sp>
      <p:sp>
        <p:nvSpPr>
          <p:cNvPr id="5949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7825" y="6578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SEITE </a:t>
            </a:r>
            <a:fld id="{A3ED9C26-14D8-BB49-AEEB-6EF0A7AA7F9C}" type="slidenum"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30" name="Picture 6" descr="HG_LOGO_blau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8250" y="6115050"/>
            <a:ext cx="12319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9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613" y="6173788"/>
            <a:ext cx="946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5258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  <p:sldLayoutId id="2147483816" r:id="rId14"/>
    <p:sldLayoutId id="2147483817" r:id="rId15"/>
  </p:sldLayoutIdLst>
  <p:hf hdr="0" ftr="0" dt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44500" indent="-2651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901700" indent="-2778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3pPr>
      <a:lvl4pPr marL="2365375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925763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33829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8401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42973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47545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lien_footer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26225"/>
            <a:ext cx="91567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0363" y="284163"/>
            <a:ext cx="6751637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</a:t>
            </a:r>
            <a:br>
              <a:rPr lang="de-DE"/>
            </a:br>
            <a:r>
              <a:rPr lang="de-DE"/>
              <a:t>Unterzeile manuell auf Seite umfärben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3" y="1619250"/>
            <a:ext cx="85232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Die farbigen Sekundärfarben fungieren sowohl als Codierung (Navigation) innerhalb der Kommunikation als auch zur Auflockerung des gesamten visuellen Auftritts. </a:t>
            </a:r>
          </a:p>
          <a:p>
            <a:pPr lvl="1"/>
            <a:r>
              <a:rPr lang="de-DE"/>
              <a:t>Mastertextformat bearbeiten</a:t>
            </a:r>
          </a:p>
          <a:p>
            <a:pPr lvl="1"/>
            <a:r>
              <a:rPr lang="de-DE"/>
              <a:t>Als weitere Sekundärfarben ergänzen drei Grautöne Seriosität und Neutralität.</a:t>
            </a:r>
          </a:p>
          <a:p>
            <a:pPr lvl="1"/>
            <a:r>
              <a:rPr lang="de-DE"/>
              <a:t>Die farbigen Sekundärfarben fungieren sowohl als Codierung (Navigation) innerhalb der Kommunikation als auch zur Auflockerung des gesamten visuellen Auftritts.</a:t>
            </a:r>
          </a:p>
          <a:p>
            <a:pPr lvl="2"/>
            <a:r>
              <a:rPr lang="de-DE"/>
              <a:t>Punkt x</a:t>
            </a:r>
          </a:p>
          <a:p>
            <a:pPr lvl="2"/>
            <a:r>
              <a:rPr lang="de-DE"/>
              <a:t>Punkt y</a:t>
            </a:r>
          </a:p>
        </p:txBody>
      </p:sp>
      <p:sp>
        <p:nvSpPr>
          <p:cNvPr id="5949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7825" y="6578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SEITE </a:t>
            </a:r>
            <a:fld id="{9989342B-C09B-234F-9065-ADAA4B9AE56D}" type="slidenum"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30" name="Picture 6" descr="HG_LOGO_blau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8250" y="6115050"/>
            <a:ext cx="12319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9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613" y="6173788"/>
            <a:ext cx="946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3471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  <p:sldLayoutId id="2147483855" r:id="rId13"/>
    <p:sldLayoutId id="2147483856" r:id="rId14"/>
    <p:sldLayoutId id="2147483857" r:id="rId15"/>
  </p:sldLayoutIdLst>
  <p:hf hdr="0" ftr="0" dt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44500" indent="-2651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901700" indent="-2778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3pPr>
      <a:lvl4pPr marL="2365375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925763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33829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8401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42973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47545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olien_footer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26225"/>
            <a:ext cx="915670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60363" y="284163"/>
            <a:ext cx="6751637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TITELMASTERFORMAT</a:t>
            </a:r>
            <a:br>
              <a:rPr lang="de-DE"/>
            </a:br>
            <a:r>
              <a:rPr lang="de-DE"/>
              <a:t>Unterzeile manuell auf Seite umfärben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60363" y="1619250"/>
            <a:ext cx="85232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Die farbigen Sekundärfarben fungieren sowohl als Codierung (Navigation) innerhalb der Kommunikation als auch zur Auflockerung des gesamten visuellen Auftritts. </a:t>
            </a:r>
          </a:p>
          <a:p>
            <a:pPr lvl="1"/>
            <a:r>
              <a:rPr lang="de-DE"/>
              <a:t>Mastertextformat bearbeiten</a:t>
            </a:r>
          </a:p>
          <a:p>
            <a:pPr lvl="1"/>
            <a:r>
              <a:rPr lang="de-DE"/>
              <a:t>Als weitere Sekundärfarben ergänzen drei Grautöne Seriosität und Neutralität.</a:t>
            </a:r>
          </a:p>
          <a:p>
            <a:pPr lvl="1"/>
            <a:r>
              <a:rPr lang="de-DE"/>
              <a:t>Die farbigen Sekundärfarben fungieren sowohl als Codierung (Navigation) innerhalb der Kommunikation als auch zur Auflockerung des gesamten visuellen Auftritts.</a:t>
            </a:r>
          </a:p>
          <a:p>
            <a:pPr lvl="2"/>
            <a:r>
              <a:rPr lang="de-DE"/>
              <a:t>Punkt x</a:t>
            </a:r>
          </a:p>
          <a:p>
            <a:pPr lvl="2"/>
            <a:r>
              <a:rPr lang="de-DE"/>
              <a:t>Punkt y</a:t>
            </a:r>
          </a:p>
        </p:txBody>
      </p:sp>
      <p:sp>
        <p:nvSpPr>
          <p:cNvPr id="5949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7825" y="65786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>
                <a:solidFill>
                  <a:schemeClr val="bg1"/>
                </a:solidFill>
                <a:cs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t>SEITE </a:t>
            </a:r>
            <a:fld id="{9989342B-C09B-234F-9065-ADAA4B9AE56D}" type="slidenum">
              <a:rPr lang="de-DE">
                <a:solidFill>
                  <a:srgbClr val="FFFFFF"/>
                </a:solidFill>
                <a:latin typeface="Arial" charset="0"/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de-DE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030" name="Picture 6" descr="HG_LOGO_blau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8250" y="6115050"/>
            <a:ext cx="1231900" cy="48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9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613" y="6173788"/>
            <a:ext cx="946150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236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</p:sldLayoutIdLst>
  <p:hf hdr="0" ftr="0" dt="0"/>
  <p:txStyles>
    <p:titleStyle>
      <a:lvl1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2pPr>
      <a:lvl3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3pPr>
      <a:lvl4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4pPr>
      <a:lvl5pPr algn="l" rtl="0" eaLnBrk="0" fontAlgn="base" hangingPunct="0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ea typeface="ＭＳ Ｐゴシック" charset="0"/>
          <a:cs typeface="Arial" pitchFamily="34" charset="0"/>
        </a:defRPr>
      </a:lvl5pPr>
      <a:lvl6pPr marL="4572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6pPr>
      <a:lvl7pPr marL="9144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7pPr>
      <a:lvl8pPr marL="13716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8pPr>
      <a:lvl9pPr marL="1828800" algn="l" rtl="0" fontAlgn="base">
        <a:lnSpc>
          <a:spcPts val="3200"/>
        </a:lnSpc>
        <a:spcBef>
          <a:spcPct val="0"/>
        </a:spcBef>
        <a:spcAft>
          <a:spcPct val="0"/>
        </a:spcAft>
        <a:defRPr sz="3000" b="1">
          <a:solidFill>
            <a:srgbClr val="00589C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defRPr sz="26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444500" indent="-2651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2pPr>
      <a:lvl3pPr marL="901700" indent="-277813" algn="l" rtl="0" eaLnBrk="0" fontAlgn="base" hangingPunct="0">
        <a:lnSpc>
          <a:spcPts val="3000"/>
        </a:lnSpc>
        <a:spcBef>
          <a:spcPct val="20000"/>
        </a:spcBef>
        <a:spcAft>
          <a:spcPct val="20000"/>
        </a:spcAft>
        <a:buClr>
          <a:srgbClr val="00589C"/>
        </a:buClr>
        <a:buFont typeface="Wingdings" charset="0"/>
        <a:buChar char="§"/>
        <a:defRPr sz="2600">
          <a:solidFill>
            <a:schemeClr val="tx1"/>
          </a:solidFill>
          <a:latin typeface="+mn-lt"/>
          <a:ea typeface="Arial" charset="0"/>
          <a:cs typeface="+mn-cs"/>
        </a:defRPr>
      </a:lvl3pPr>
      <a:lvl4pPr marL="2365375" indent="-3810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4pPr>
      <a:lvl5pPr marL="2925763" indent="-3810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5pPr>
      <a:lvl6pPr marL="33829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38401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42973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4754563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6.jpeg"/><Relationship Id="rId12" Type="http://schemas.openxmlformats.org/officeDocument/2006/relationships/image" Target="../media/image67.jpeg"/><Relationship Id="rId13" Type="http://schemas.openxmlformats.org/officeDocument/2006/relationships/image" Target="../media/image68.jpe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57.jpeg"/><Relationship Id="rId3" Type="http://schemas.openxmlformats.org/officeDocument/2006/relationships/image" Target="../media/image58.jpeg"/><Relationship Id="rId4" Type="http://schemas.openxmlformats.org/officeDocument/2006/relationships/image" Target="../media/image59.jpeg"/><Relationship Id="rId5" Type="http://schemas.openxmlformats.org/officeDocument/2006/relationships/image" Target="../media/image60.jpeg"/><Relationship Id="rId6" Type="http://schemas.openxmlformats.org/officeDocument/2006/relationships/image" Target="../media/image61.jpeg"/><Relationship Id="rId7" Type="http://schemas.openxmlformats.org/officeDocument/2006/relationships/image" Target="../media/image62.jpeg"/><Relationship Id="rId8" Type="http://schemas.openxmlformats.org/officeDocument/2006/relationships/image" Target="../media/image63.jpeg"/><Relationship Id="rId9" Type="http://schemas.openxmlformats.org/officeDocument/2006/relationships/image" Target="../media/image64.jpeg"/><Relationship Id="rId10" Type="http://schemas.openxmlformats.org/officeDocument/2006/relationships/image" Target="../media/image6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6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1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7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133.xml"/><Relationship Id="rId2" Type="http://schemas.openxmlformats.org/officeDocument/2006/relationships/diagramData" Target="../diagrams/data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8" Type="http://schemas.openxmlformats.org/officeDocument/2006/relationships/image" Target="../media/image82.png"/><Relationship Id="rId9" Type="http://schemas.openxmlformats.org/officeDocument/2006/relationships/image" Target="../media/image83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7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8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8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8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8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8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88.png"/><Relationship Id="rId3" Type="http://schemas.openxmlformats.org/officeDocument/2006/relationships/image" Target="../media/image89.png"/></Relationships>
</file>

<file path=ppt/slides/_rels/slide2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2.png"/><Relationship Id="rId12" Type="http://schemas.openxmlformats.org/officeDocument/2006/relationships/image" Target="../media/image96.png"/><Relationship Id="rId13" Type="http://schemas.openxmlformats.org/officeDocument/2006/relationships/image" Target="../media/image97.png"/><Relationship Id="rId14" Type="http://schemas.openxmlformats.org/officeDocument/2006/relationships/image" Target="../media/image98.png"/><Relationship Id="rId15" Type="http://schemas.openxmlformats.org/officeDocument/2006/relationships/image" Target="../media/image99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90.png"/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6" Type="http://schemas.openxmlformats.org/officeDocument/2006/relationships/image" Target="../media/image94.png"/><Relationship Id="rId7" Type="http://schemas.openxmlformats.org/officeDocument/2006/relationships/image" Target="../media/image95.png"/><Relationship Id="rId8" Type="http://schemas.openxmlformats.org/officeDocument/2006/relationships/image" Target="../media/image79.png"/><Relationship Id="rId9" Type="http://schemas.openxmlformats.org/officeDocument/2006/relationships/image" Target="../media/image80.png"/><Relationship Id="rId10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0.png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0.png"/><Relationship Id="rId12" Type="http://schemas.openxmlformats.org/officeDocument/2006/relationships/image" Target="../media/image111.png"/><Relationship Id="rId13" Type="http://schemas.openxmlformats.org/officeDocument/2006/relationships/image" Target="../media/image112.png"/><Relationship Id="rId14" Type="http://schemas.openxmlformats.org/officeDocument/2006/relationships/image" Target="../media/image113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101.png"/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5" Type="http://schemas.openxmlformats.org/officeDocument/2006/relationships/image" Target="../media/image104.png"/><Relationship Id="rId6" Type="http://schemas.openxmlformats.org/officeDocument/2006/relationships/image" Target="../media/image105.png"/><Relationship Id="rId7" Type="http://schemas.openxmlformats.org/officeDocument/2006/relationships/image" Target="../media/image106.png"/><Relationship Id="rId8" Type="http://schemas.openxmlformats.org/officeDocument/2006/relationships/image" Target="../media/image107.png"/><Relationship Id="rId9" Type="http://schemas.openxmlformats.org/officeDocument/2006/relationships/image" Target="../media/image108.png"/><Relationship Id="rId10" Type="http://schemas.openxmlformats.org/officeDocument/2006/relationships/image" Target="../media/image10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1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115.png"/><Relationship Id="rId3" Type="http://schemas.openxmlformats.org/officeDocument/2006/relationships/image" Target="../media/image116.pn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1.png"/><Relationship Id="rId12" Type="http://schemas.openxmlformats.org/officeDocument/2006/relationships/image" Target="../media/image42.jpeg"/><Relationship Id="rId1" Type="http://schemas.openxmlformats.org/officeDocument/2006/relationships/slideLayout" Target="../slideLayouts/slideLayout13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8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9" Type="http://schemas.openxmlformats.org/officeDocument/2006/relationships/image" Target="../media/image39.jpeg"/><Relationship Id="rId10" Type="http://schemas.openxmlformats.org/officeDocument/2006/relationships/image" Target="../media/image40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4" Type="http://schemas.openxmlformats.org/officeDocument/2006/relationships/image" Target="../media/image119.png"/><Relationship Id="rId5" Type="http://schemas.openxmlformats.org/officeDocument/2006/relationships/image" Target="../media/image120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11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5" Type="http://schemas.openxmlformats.org/officeDocument/2006/relationships/image" Target="../media/image124.png"/><Relationship Id="rId6" Type="http://schemas.openxmlformats.org/officeDocument/2006/relationships/image" Target="../media/image125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12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126.png"/><Relationship Id="rId3" Type="http://schemas.openxmlformats.org/officeDocument/2006/relationships/image" Target="../media/image12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128.png"/><Relationship Id="rId3" Type="http://schemas.openxmlformats.org/officeDocument/2006/relationships/image" Target="../media/image12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4" Type="http://schemas.openxmlformats.org/officeDocument/2006/relationships/image" Target="../media/image45.JPG"/><Relationship Id="rId5" Type="http://schemas.openxmlformats.org/officeDocument/2006/relationships/image" Target="../media/image46.jpeg"/><Relationship Id="rId6" Type="http://schemas.openxmlformats.org/officeDocument/2006/relationships/hyperlink" Target="http://www.eupraxia-project.eu/" TargetMode="External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43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13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4" Type="http://schemas.openxmlformats.org/officeDocument/2006/relationships/image" Target="../media/image133.png"/><Relationship Id="rId5" Type="http://schemas.openxmlformats.org/officeDocument/2006/relationships/image" Target="../media/image134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13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4" Type="http://schemas.openxmlformats.org/officeDocument/2006/relationships/image" Target="../media/image45.JPG"/><Relationship Id="rId5" Type="http://schemas.openxmlformats.org/officeDocument/2006/relationships/image" Target="../media/image46.jpeg"/><Relationship Id="rId6" Type="http://schemas.openxmlformats.org/officeDocument/2006/relationships/hyperlink" Target="http://www.eupraxia-project.eu/" TargetMode="External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4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4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4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6" Type="http://schemas.openxmlformats.org/officeDocument/2006/relationships/image" Target="../media/image54.png"/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Relationship Id="rId2" Type="http://schemas.openxmlformats.org/officeDocument/2006/relationships/image" Target="../media/image5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9952" y="2595840"/>
            <a:ext cx="4824536" cy="932745"/>
          </a:xfrm>
          <a:noFill/>
        </p:spPr>
        <p:txBody>
          <a:bodyPr>
            <a:normAutofit fontScale="90000"/>
          </a:bodyPr>
          <a:lstStyle/>
          <a:p>
            <a:r>
              <a:rPr lang="en-GB" dirty="0" smtClean="0"/>
              <a:t>TIARA meeting</a:t>
            </a:r>
            <a:br>
              <a:rPr lang="en-GB" dirty="0" smtClean="0"/>
            </a:br>
            <a:r>
              <a:rPr lang="en-GB" dirty="0" smtClean="0"/>
              <a:t>Oct</a:t>
            </a:r>
            <a:r>
              <a:rPr lang="en-GB" dirty="0"/>
              <a:t>. </a:t>
            </a:r>
            <a:r>
              <a:rPr lang="en-GB" dirty="0" smtClean="0"/>
              <a:t>18, CERN, Geneva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43587" y="3560706"/>
            <a:ext cx="3308733" cy="1380462"/>
          </a:xfrm>
        </p:spPr>
        <p:txBody>
          <a:bodyPr>
            <a:normAutofit/>
          </a:bodyPr>
          <a:lstStyle/>
          <a:p>
            <a:r>
              <a:rPr lang="en-GB" dirty="0"/>
              <a:t>R. Assmann </a:t>
            </a:r>
          </a:p>
          <a:p>
            <a:r>
              <a:rPr lang="en-GB" dirty="0"/>
              <a:t>Leading Scientist DESY</a:t>
            </a:r>
          </a:p>
          <a:p>
            <a:r>
              <a:rPr lang="en-GB" dirty="0"/>
              <a:t>Coordinator </a:t>
            </a:r>
            <a:r>
              <a:rPr lang="en-GB" dirty="0" err="1"/>
              <a:t>EuPRAXIA</a:t>
            </a:r>
            <a:endParaRPr lang="en-GB" dirty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51520" y="3356992"/>
            <a:ext cx="30060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prstClr val="white"/>
                </a:solidFill>
              </a:rPr>
              <a:t>Horizon 2020 Design Study </a:t>
            </a:r>
            <a:r>
              <a:rPr lang="en-US" dirty="0">
                <a:solidFill>
                  <a:prstClr val="white"/>
                </a:solidFill>
              </a:rPr>
              <a:t>for a future large Research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459321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EuPRAXIA</a:t>
            </a:r>
            <a:r>
              <a:rPr lang="en-US" sz="3200" dirty="0" smtClean="0"/>
              <a:t> Laser Workshop</a:t>
            </a:r>
            <a:br>
              <a:rPr lang="en-US" sz="3200" dirty="0" smtClean="0"/>
            </a:br>
            <a:r>
              <a:rPr lang="en-US" sz="1800" i="1" dirty="0" smtClean="0"/>
              <a:t>WP4 </a:t>
            </a:r>
            <a:r>
              <a:rPr lang="en-GB" sz="1800" dirty="0"/>
              <a:t>"Laser Design </a:t>
            </a:r>
            <a:r>
              <a:rPr lang="en-GB" sz="1800" dirty="0" smtClean="0"/>
              <a:t>and </a:t>
            </a:r>
            <a:r>
              <a:rPr lang="en-GB" sz="1800" dirty="0"/>
              <a:t>Optimization</a:t>
            </a:r>
            <a:r>
              <a:rPr lang="en-GB" sz="1800" dirty="0" smtClean="0"/>
              <a:t>”</a:t>
            </a:r>
            <a:br>
              <a:rPr lang="en-GB" sz="1800" dirty="0" smtClean="0"/>
            </a:br>
            <a:r>
              <a:rPr lang="en-GB" sz="1800" dirty="0" smtClean="0"/>
              <a:t>L. </a:t>
            </a:r>
            <a:r>
              <a:rPr lang="en-GB" sz="1800" dirty="0" err="1" smtClean="0"/>
              <a:t>Gizzi</a:t>
            </a:r>
            <a:r>
              <a:rPr lang="en-GB" sz="1800" dirty="0" smtClean="0"/>
              <a:t> &amp; F. Mathieu</a:t>
            </a:r>
            <a:endParaRPr lang="en-US" sz="18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082" y="1096704"/>
            <a:ext cx="8958024" cy="513827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GB" sz="1600" dirty="0"/>
              <a:t>On </a:t>
            </a:r>
            <a:r>
              <a:rPr lang="en-GB" sz="1600" b="1" dirty="0">
                <a:solidFill>
                  <a:schemeClr val="tx1"/>
                </a:solidFill>
              </a:rPr>
              <a:t>May 18, </a:t>
            </a:r>
            <a:r>
              <a:rPr lang="en-GB" sz="1600" b="1" dirty="0" smtClean="0">
                <a:solidFill>
                  <a:schemeClr val="tx1"/>
                </a:solidFill>
              </a:rPr>
              <a:t>2016 </a:t>
            </a:r>
            <a:r>
              <a:rPr lang="en-GB" sz="1600" dirty="0" smtClean="0"/>
              <a:t>at SOLEIL </a:t>
            </a:r>
            <a:r>
              <a:rPr lang="en-GB" sz="1600" dirty="0"/>
              <a:t>- France. </a:t>
            </a:r>
            <a:endParaRPr lang="en-GB" sz="1600" dirty="0" smtClean="0"/>
          </a:p>
          <a:p>
            <a:pPr>
              <a:spcBef>
                <a:spcPts val="600"/>
              </a:spcBef>
            </a:pPr>
            <a:r>
              <a:rPr lang="en-GB" sz="1600" b="1" dirty="0" smtClean="0">
                <a:solidFill>
                  <a:schemeClr val="tx1"/>
                </a:solidFill>
              </a:rPr>
              <a:t>Leading </a:t>
            </a:r>
            <a:r>
              <a:rPr lang="en-GB" sz="1600" b="1" dirty="0">
                <a:solidFill>
                  <a:schemeClr val="tx1"/>
                </a:solidFill>
              </a:rPr>
              <a:t>international laboratories were </a:t>
            </a:r>
            <a:r>
              <a:rPr lang="en-GB" sz="1600" b="1" dirty="0" smtClean="0">
                <a:solidFill>
                  <a:schemeClr val="tx1"/>
                </a:solidFill>
              </a:rPr>
              <a:t/>
            </a:r>
            <a:br>
              <a:rPr lang="en-GB" sz="1600" b="1" dirty="0" smtClean="0">
                <a:solidFill>
                  <a:schemeClr val="tx1"/>
                </a:solidFill>
              </a:rPr>
            </a:br>
            <a:r>
              <a:rPr lang="en-GB" sz="1600" b="1" dirty="0" smtClean="0">
                <a:solidFill>
                  <a:schemeClr val="tx1"/>
                </a:solidFill>
              </a:rPr>
              <a:t>represented </a:t>
            </a:r>
            <a:r>
              <a:rPr lang="en-GB" sz="1600" dirty="0" smtClean="0"/>
              <a:t>including:</a:t>
            </a:r>
          </a:p>
          <a:p>
            <a:pPr lvl="1">
              <a:spcBef>
                <a:spcPts val="300"/>
              </a:spcBef>
            </a:pPr>
            <a:r>
              <a:rPr lang="en-GB" sz="1000" dirty="0" smtClean="0"/>
              <a:t>Intense </a:t>
            </a:r>
            <a:r>
              <a:rPr lang="en-GB" sz="1000" dirty="0"/>
              <a:t>Laser </a:t>
            </a:r>
            <a:r>
              <a:rPr lang="en-GB" sz="1000" dirty="0" smtClean="0"/>
              <a:t>Irradiation </a:t>
            </a:r>
            <a:r>
              <a:rPr lang="en-GB" sz="1000" dirty="0" err="1"/>
              <a:t>Laboratoy</a:t>
            </a:r>
            <a:r>
              <a:rPr lang="en-GB" sz="1000" dirty="0"/>
              <a:t> </a:t>
            </a:r>
            <a:r>
              <a:rPr lang="en-GB" sz="1000" dirty="0" smtClean="0"/>
              <a:t>(</a:t>
            </a:r>
            <a:r>
              <a:rPr lang="en-GB" sz="1000" dirty="0"/>
              <a:t>INO - Italy), </a:t>
            </a:r>
            <a:endParaRPr lang="en-GB" sz="1000" dirty="0" smtClean="0"/>
          </a:p>
          <a:p>
            <a:pPr lvl="1">
              <a:spcBef>
                <a:spcPts val="300"/>
              </a:spcBef>
            </a:pPr>
            <a:r>
              <a:rPr lang="en-GB" sz="1000" dirty="0" smtClean="0"/>
              <a:t>the </a:t>
            </a:r>
            <a:r>
              <a:rPr lang="en-GB" sz="1000" dirty="0" err="1" smtClean="0"/>
              <a:t>Laboratoire</a:t>
            </a:r>
            <a:r>
              <a:rPr lang="en-GB" sz="1000" dirty="0" smtClean="0"/>
              <a:t> </a:t>
            </a:r>
            <a:r>
              <a:rPr lang="en-GB" sz="1000" dirty="0" err="1"/>
              <a:t>d’Utilisations</a:t>
            </a:r>
            <a:r>
              <a:rPr lang="en-GB" sz="1000" dirty="0"/>
              <a:t> des </a:t>
            </a:r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GB" sz="1000" dirty="0" smtClean="0"/>
              <a:t>Lasers </a:t>
            </a:r>
            <a:r>
              <a:rPr lang="en-GB" sz="1000" dirty="0" err="1" smtClean="0"/>
              <a:t>Intenses</a:t>
            </a:r>
            <a:r>
              <a:rPr lang="en-GB" sz="1000" dirty="0" smtClean="0"/>
              <a:t> </a:t>
            </a:r>
            <a:r>
              <a:rPr lang="en-GB" sz="1000" dirty="0"/>
              <a:t>(CNRS - France), </a:t>
            </a:r>
            <a:endParaRPr lang="en-GB" sz="1000" dirty="0" smtClean="0"/>
          </a:p>
          <a:p>
            <a:pPr lvl="1">
              <a:spcBef>
                <a:spcPts val="300"/>
              </a:spcBef>
            </a:pPr>
            <a:r>
              <a:rPr lang="en-GB" sz="1000" dirty="0" smtClean="0"/>
              <a:t>the </a:t>
            </a:r>
            <a:r>
              <a:rPr lang="en-GB" sz="1000" dirty="0"/>
              <a:t>Lawrence </a:t>
            </a:r>
            <a:r>
              <a:rPr lang="en-GB" sz="1000" dirty="0" smtClean="0"/>
              <a:t>Livermore </a:t>
            </a:r>
            <a:r>
              <a:rPr lang="en-GB" sz="1000" dirty="0"/>
              <a:t>National Laboratory (USA), </a:t>
            </a:r>
            <a:endParaRPr lang="en-GB" sz="1000" dirty="0" smtClean="0"/>
          </a:p>
          <a:p>
            <a:pPr lvl="1">
              <a:spcBef>
                <a:spcPts val="300"/>
              </a:spcBef>
            </a:pPr>
            <a:r>
              <a:rPr lang="en-GB" sz="1000" dirty="0" smtClean="0"/>
              <a:t>the Centro de </a:t>
            </a:r>
            <a:r>
              <a:rPr lang="en-GB" sz="1000" dirty="0" err="1"/>
              <a:t>Láseres</a:t>
            </a:r>
            <a:r>
              <a:rPr lang="en-GB" sz="1000" dirty="0"/>
              <a:t> </a:t>
            </a:r>
            <a:r>
              <a:rPr lang="en-GB" sz="1000" dirty="0" err="1"/>
              <a:t>Pulsados</a:t>
            </a:r>
            <a:r>
              <a:rPr lang="en-GB" sz="1000" dirty="0"/>
              <a:t> </a:t>
            </a:r>
            <a:r>
              <a:rPr lang="en-GB" sz="1000" dirty="0" err="1"/>
              <a:t>Ultracortos</a:t>
            </a:r>
            <a:r>
              <a:rPr lang="en-GB" sz="1000" dirty="0"/>
              <a:t> </a:t>
            </a:r>
            <a:r>
              <a:rPr lang="en-GB" sz="1000" dirty="0" err="1"/>
              <a:t>Ultraintensos</a:t>
            </a:r>
            <a:r>
              <a:rPr lang="en-GB" sz="1000" dirty="0"/>
              <a:t> </a:t>
            </a:r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GB" sz="1000" dirty="0" smtClean="0"/>
              <a:t>(</a:t>
            </a:r>
            <a:r>
              <a:rPr lang="en-GB" sz="1000" dirty="0"/>
              <a:t>University of Salamanca, Spain), </a:t>
            </a:r>
            <a:endParaRPr lang="en-GB" sz="1000" dirty="0" smtClean="0"/>
          </a:p>
          <a:p>
            <a:pPr lvl="1">
              <a:spcBef>
                <a:spcPts val="300"/>
              </a:spcBef>
            </a:pPr>
            <a:r>
              <a:rPr lang="en-GB" sz="1000" dirty="0" smtClean="0"/>
              <a:t>the </a:t>
            </a:r>
            <a:r>
              <a:rPr lang="en-GB" sz="1000" dirty="0"/>
              <a:t>Central Laser </a:t>
            </a:r>
            <a:r>
              <a:rPr lang="en-GB" sz="1000" dirty="0" smtClean="0"/>
              <a:t>Facility </a:t>
            </a:r>
            <a:r>
              <a:rPr lang="en-GB" sz="1000" dirty="0"/>
              <a:t>(Science and Technology Facilities </a:t>
            </a:r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GB" sz="1000" dirty="0" smtClean="0"/>
              <a:t>Council</a:t>
            </a:r>
            <a:r>
              <a:rPr lang="en-GB" sz="1000" dirty="0"/>
              <a:t>, UK), </a:t>
            </a:r>
            <a:endParaRPr lang="en-GB" sz="1000" dirty="0" smtClean="0"/>
          </a:p>
          <a:p>
            <a:pPr lvl="1">
              <a:spcBef>
                <a:spcPts val="300"/>
              </a:spcBef>
            </a:pPr>
            <a:r>
              <a:rPr lang="en-GB" sz="1000" dirty="0" smtClean="0"/>
              <a:t>The </a:t>
            </a:r>
            <a:r>
              <a:rPr lang="en-GB" sz="1000" dirty="0" err="1"/>
              <a:t>Petawatt</a:t>
            </a:r>
            <a:r>
              <a:rPr lang="en-GB" sz="1000" dirty="0"/>
              <a:t> Laser Facility (University of Texas at Austin, USA) </a:t>
            </a:r>
            <a:endParaRPr lang="en-GB" sz="1000" dirty="0" smtClean="0"/>
          </a:p>
          <a:p>
            <a:pPr>
              <a:spcBef>
                <a:spcPts val="600"/>
              </a:spcBef>
            </a:pPr>
            <a:r>
              <a:rPr lang="en-GB" sz="1600" dirty="0" smtClean="0"/>
              <a:t>and </a:t>
            </a:r>
            <a:r>
              <a:rPr lang="en-GB" sz="1600" b="1" dirty="0">
                <a:solidFill>
                  <a:schemeClr val="tx1"/>
                </a:solidFill>
              </a:rPr>
              <a:t>international laser manufacturers </a:t>
            </a:r>
            <a:r>
              <a:rPr lang="en-GB" sz="1600" dirty="0"/>
              <a:t>such as </a:t>
            </a:r>
            <a:endParaRPr lang="en-GB" sz="1600" dirty="0" smtClean="0"/>
          </a:p>
          <a:p>
            <a:pPr lvl="1">
              <a:spcBef>
                <a:spcPts val="300"/>
              </a:spcBef>
            </a:pPr>
            <a:r>
              <a:rPr lang="en-GB" sz="1000" dirty="0" smtClean="0"/>
              <a:t>Thales </a:t>
            </a:r>
            <a:r>
              <a:rPr lang="en-GB" sz="1000" dirty="0"/>
              <a:t>(France), </a:t>
            </a:r>
            <a:endParaRPr lang="en-GB" sz="1000" dirty="0" smtClean="0"/>
          </a:p>
          <a:p>
            <a:pPr lvl="1">
              <a:spcBef>
                <a:spcPts val="300"/>
              </a:spcBef>
            </a:pPr>
            <a:r>
              <a:rPr lang="en-GB" sz="1000" dirty="0" smtClean="0"/>
              <a:t>National </a:t>
            </a:r>
            <a:r>
              <a:rPr lang="en-GB" sz="1000" dirty="0"/>
              <a:t>Energetics (USA), </a:t>
            </a:r>
            <a:endParaRPr lang="en-GB" sz="1000" dirty="0" smtClean="0"/>
          </a:p>
          <a:p>
            <a:pPr lvl="1">
              <a:spcBef>
                <a:spcPts val="300"/>
              </a:spcBef>
            </a:pPr>
            <a:r>
              <a:rPr lang="en-GB" sz="1000" dirty="0" smtClean="0"/>
              <a:t>Amplitude </a:t>
            </a:r>
            <a:r>
              <a:rPr lang="en-GB" sz="1000" dirty="0"/>
              <a:t>Technologies (France), </a:t>
            </a:r>
            <a:endParaRPr lang="en-GB" sz="1000" dirty="0" smtClean="0"/>
          </a:p>
          <a:p>
            <a:pPr lvl="1">
              <a:spcBef>
                <a:spcPts val="300"/>
              </a:spcBef>
            </a:pPr>
            <a:r>
              <a:rPr lang="en-GB" sz="1000" dirty="0" smtClean="0"/>
              <a:t>Amplitude </a:t>
            </a:r>
            <a:r>
              <a:rPr lang="en-GB" sz="1000" dirty="0" err="1"/>
              <a:t>Systèmes</a:t>
            </a:r>
            <a:r>
              <a:rPr lang="en-GB" sz="1000" dirty="0"/>
              <a:t> (France) and </a:t>
            </a:r>
            <a:endParaRPr lang="en-GB" sz="1000" dirty="0" smtClean="0"/>
          </a:p>
          <a:p>
            <a:pPr lvl="1">
              <a:spcBef>
                <a:spcPts val="300"/>
              </a:spcBef>
            </a:pPr>
            <a:r>
              <a:rPr lang="en-GB" sz="1000" dirty="0" smtClean="0"/>
              <a:t>Proton </a:t>
            </a:r>
            <a:r>
              <a:rPr lang="en-GB" sz="1000" dirty="0"/>
              <a:t>Laser (Spain). </a:t>
            </a:r>
            <a:endParaRPr lang="en-GB" sz="1000" dirty="0" smtClean="0"/>
          </a:p>
          <a:p>
            <a:pPr>
              <a:spcBef>
                <a:spcPts val="600"/>
              </a:spcBef>
            </a:pPr>
            <a:r>
              <a:rPr lang="en-GB" sz="1600" dirty="0" smtClean="0"/>
              <a:t>“</a:t>
            </a:r>
            <a:r>
              <a:rPr lang="en-GB" sz="1600" dirty="0"/>
              <a:t>B</a:t>
            </a:r>
            <a:r>
              <a:rPr lang="en-GB" sz="1600" dirty="0" smtClean="0"/>
              <a:t>rainstorming</a:t>
            </a:r>
            <a:r>
              <a:rPr lang="en-GB" sz="1600" dirty="0"/>
              <a:t>” session </a:t>
            </a:r>
            <a:r>
              <a:rPr lang="en-GB" sz="1600" dirty="0" smtClean="0"/>
              <a:t>starting </a:t>
            </a:r>
            <a:r>
              <a:rPr lang="en-GB" sz="1600" dirty="0"/>
              <a:t>basic specifications of the EUPRAXIA laser </a:t>
            </a:r>
            <a:r>
              <a:rPr lang="en-GB" sz="1600" dirty="0" smtClean="0"/>
              <a:t>from EUPRAXIA </a:t>
            </a:r>
            <a:r>
              <a:rPr lang="en-GB" sz="1600" dirty="0"/>
              <a:t>steering committee, the so-called “</a:t>
            </a:r>
            <a:r>
              <a:rPr lang="en-GB" sz="2000" b="1" dirty="0">
                <a:solidFill>
                  <a:schemeClr val="tx1"/>
                </a:solidFill>
              </a:rPr>
              <a:t>100 cube</a:t>
            </a:r>
            <a:r>
              <a:rPr lang="en-GB" sz="1600" b="1" dirty="0" smtClean="0">
                <a:solidFill>
                  <a:schemeClr val="tx1"/>
                </a:solidFill>
              </a:rPr>
              <a:t>”: </a:t>
            </a:r>
            <a:r>
              <a:rPr lang="en-GB" sz="1800" b="1" dirty="0" smtClean="0">
                <a:solidFill>
                  <a:schemeClr val="tx1"/>
                </a:solidFill>
              </a:rPr>
              <a:t>100 J, </a:t>
            </a:r>
            <a:r>
              <a:rPr lang="en-GB" sz="1800" b="1" dirty="0">
                <a:solidFill>
                  <a:schemeClr val="tx1"/>
                </a:solidFill>
              </a:rPr>
              <a:t>100 </a:t>
            </a:r>
            <a:r>
              <a:rPr lang="en-GB" sz="1800" b="1" dirty="0" err="1">
                <a:solidFill>
                  <a:schemeClr val="tx1"/>
                </a:solidFill>
              </a:rPr>
              <a:t>fs</a:t>
            </a:r>
            <a:r>
              <a:rPr lang="en-GB" sz="1800" b="1" dirty="0">
                <a:solidFill>
                  <a:schemeClr val="tx1"/>
                </a:solidFill>
              </a:rPr>
              <a:t>, 100 Hz</a:t>
            </a:r>
            <a:r>
              <a:rPr lang="en-GB" sz="1600" dirty="0"/>
              <a:t>, </a:t>
            </a:r>
            <a:r>
              <a:rPr lang="en-GB" sz="1600" dirty="0" smtClean="0"/>
              <a:t>contrast </a:t>
            </a:r>
            <a:r>
              <a:rPr lang="en-GB" sz="1600" dirty="0"/>
              <a:t>10</a:t>
            </a:r>
            <a:r>
              <a:rPr lang="en-GB" sz="1600" baseline="30000" dirty="0"/>
              <a:t>10</a:t>
            </a:r>
            <a:r>
              <a:rPr lang="en-GB" sz="1600" dirty="0"/>
              <a:t> at </a:t>
            </a:r>
            <a:r>
              <a:rPr lang="en-GB" sz="1600" dirty="0" smtClean="0"/>
              <a:t>10ps </a:t>
            </a:r>
            <a:r>
              <a:rPr lang="en-GB" sz="1600" dirty="0" smtClean="0">
                <a:sym typeface="Wingdings"/>
              </a:rPr>
              <a:t> </a:t>
            </a:r>
            <a:r>
              <a:rPr lang="en-GB" sz="1600" dirty="0" smtClean="0"/>
              <a:t>1PW </a:t>
            </a:r>
            <a:r>
              <a:rPr lang="en-GB" sz="1600" dirty="0"/>
              <a:t>@</a:t>
            </a:r>
            <a:r>
              <a:rPr lang="en-GB" sz="1600" dirty="0" smtClean="0"/>
              <a:t> 100Hz</a:t>
            </a:r>
          </a:p>
          <a:p>
            <a:pPr>
              <a:spcBef>
                <a:spcPts val="600"/>
              </a:spcBef>
            </a:pPr>
            <a:r>
              <a:rPr lang="en-GB" sz="1600" dirty="0"/>
              <a:t>D</a:t>
            </a:r>
            <a:r>
              <a:rPr lang="en-GB" sz="1600" dirty="0" smtClean="0"/>
              <a:t>etailed </a:t>
            </a:r>
            <a:r>
              <a:rPr lang="en-GB" sz="1600" dirty="0"/>
              <a:t>report is in preparation </a:t>
            </a:r>
            <a:r>
              <a:rPr lang="en-GB" sz="1600" dirty="0" smtClean="0"/>
              <a:t>for Pisa meeting in June </a:t>
            </a:r>
            <a:r>
              <a:rPr lang="en-GB" sz="1600" dirty="0"/>
              <a:t>29, 2016. </a:t>
            </a:r>
            <a:r>
              <a:rPr lang="en-GB" sz="1600" b="1" dirty="0" smtClean="0">
                <a:solidFill>
                  <a:schemeClr val="tx1"/>
                </a:solidFill>
              </a:rPr>
              <a:t>Participants </a:t>
            </a:r>
            <a:r>
              <a:rPr lang="en-GB" sz="1600" b="1" dirty="0">
                <a:solidFill>
                  <a:schemeClr val="tx1"/>
                </a:solidFill>
              </a:rPr>
              <a:t>agreed to meet regularly every 6 </a:t>
            </a:r>
            <a:r>
              <a:rPr lang="en-GB" sz="1600" b="1" dirty="0" smtClean="0">
                <a:solidFill>
                  <a:schemeClr val="tx1"/>
                </a:solidFill>
              </a:rPr>
              <a:t>months</a:t>
            </a:r>
            <a:r>
              <a:rPr lang="en-US" sz="1600" b="1" dirty="0" smtClean="0">
                <a:solidFill>
                  <a:schemeClr val="tx1"/>
                </a:solidFill>
              </a:rPr>
              <a:t>.</a:t>
            </a:r>
            <a:endParaRPr lang="en-US" sz="1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8308" y="1257206"/>
            <a:ext cx="4389212" cy="20613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321206">
            <a:off x="5819414" y="3567401"/>
            <a:ext cx="2646878" cy="954107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venir Black"/>
                <a:cs typeface="Avenir Black"/>
              </a:rPr>
              <a:t>100cube Laser </a:t>
            </a:r>
            <a:b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venir Black"/>
                <a:cs typeface="Avenir Black"/>
              </a:rPr>
            </a:b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venir Black"/>
                <a:cs typeface="Avenir Black"/>
              </a:rPr>
              <a:t>Challenge</a:t>
            </a:r>
            <a:endParaRPr lang="en-US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2881784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Pisa Meeting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June/July 2016, 120 participants</a:t>
            </a:r>
            <a:endParaRPr lang="en-US" sz="2000" dirty="0"/>
          </a:p>
        </p:txBody>
      </p:sp>
      <p:pic>
        <p:nvPicPr>
          <p:cNvPr id="4" name="Picture 3" descr="_MG_9889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797152"/>
            <a:ext cx="2103742" cy="1402637"/>
          </a:xfrm>
          <a:prstGeom prst="rect">
            <a:avLst/>
          </a:prstGeom>
        </p:spPr>
      </p:pic>
      <p:pic>
        <p:nvPicPr>
          <p:cNvPr id="5" name="Picture 4" descr="_MG_993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1" y="3429001"/>
            <a:ext cx="912194" cy="1368152"/>
          </a:xfrm>
          <a:prstGeom prst="rect">
            <a:avLst/>
          </a:prstGeom>
        </p:spPr>
      </p:pic>
      <p:pic>
        <p:nvPicPr>
          <p:cNvPr id="6" name="Picture 5" descr="_MG_9936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3429000"/>
            <a:ext cx="912101" cy="1368152"/>
          </a:xfrm>
          <a:prstGeom prst="rect">
            <a:avLst/>
          </a:prstGeom>
        </p:spPr>
      </p:pic>
      <p:pic>
        <p:nvPicPr>
          <p:cNvPr id="7" name="Picture 6" descr="_MG_9998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797152"/>
            <a:ext cx="1374039" cy="2060848"/>
          </a:xfrm>
          <a:prstGeom prst="rect">
            <a:avLst/>
          </a:prstGeom>
        </p:spPr>
      </p:pic>
      <p:pic>
        <p:nvPicPr>
          <p:cNvPr id="8" name="Picture 7" descr="_MG_9834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429000"/>
            <a:ext cx="2052228" cy="1368152"/>
          </a:xfrm>
          <a:prstGeom prst="rect">
            <a:avLst/>
          </a:prstGeom>
        </p:spPr>
      </p:pic>
      <p:pic>
        <p:nvPicPr>
          <p:cNvPr id="9" name="Picture 8" descr="_MG_9806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97151"/>
            <a:ext cx="1368152" cy="2052015"/>
          </a:xfrm>
          <a:prstGeom prst="rect">
            <a:avLst/>
          </a:prstGeom>
        </p:spPr>
      </p:pic>
      <p:pic>
        <p:nvPicPr>
          <p:cNvPr id="10" name="Picture 9" descr="_MG_9789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4797153"/>
            <a:ext cx="2052444" cy="1368152"/>
          </a:xfrm>
          <a:prstGeom prst="rect">
            <a:avLst/>
          </a:prstGeom>
        </p:spPr>
      </p:pic>
      <p:pic>
        <p:nvPicPr>
          <p:cNvPr id="11" name="Picture 10" descr="_MG_9782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97152"/>
            <a:ext cx="2052228" cy="1368152"/>
          </a:xfrm>
          <a:prstGeom prst="rect">
            <a:avLst/>
          </a:prstGeom>
        </p:spPr>
      </p:pic>
      <p:pic>
        <p:nvPicPr>
          <p:cNvPr id="12" name="Picture 11" descr="_MG_9738.jp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11" y="3429000"/>
            <a:ext cx="2054531" cy="1369525"/>
          </a:xfrm>
          <a:prstGeom prst="rect">
            <a:avLst/>
          </a:prstGeom>
        </p:spPr>
      </p:pic>
      <p:pic>
        <p:nvPicPr>
          <p:cNvPr id="13" name="Picture 12" descr="_MG_9736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429000"/>
            <a:ext cx="2088232" cy="1392009"/>
          </a:xfrm>
          <a:prstGeom prst="rect">
            <a:avLst/>
          </a:prstGeom>
        </p:spPr>
      </p:pic>
      <p:pic>
        <p:nvPicPr>
          <p:cNvPr id="14" name="Picture 13" descr="_MG_0092.jpg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31" b="37805"/>
          <a:stretch/>
        </p:blipFill>
        <p:spPr>
          <a:xfrm>
            <a:off x="-5521" y="1052736"/>
            <a:ext cx="9144000" cy="2369902"/>
          </a:xfrm>
          <a:prstGeom prst="rect">
            <a:avLst/>
          </a:prstGeom>
        </p:spPr>
      </p:pic>
      <p:pic>
        <p:nvPicPr>
          <p:cNvPr id="15" name="Picture 14" descr="_MG_0080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388" y="3429000"/>
            <a:ext cx="912092" cy="136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63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Users Mini-Workshop</a:t>
            </a:r>
            <a:br>
              <a:rPr lang="en-US" sz="3200" dirty="0" smtClean="0"/>
            </a:br>
            <a:r>
              <a:rPr lang="en-US" sz="2400" b="0" i="1" dirty="0" err="1" smtClean="0"/>
              <a:t>ecole</a:t>
            </a:r>
            <a:r>
              <a:rPr lang="en-US" sz="2400" b="0" i="1" dirty="0" smtClean="0"/>
              <a:t> </a:t>
            </a:r>
            <a:r>
              <a:rPr lang="en-US" sz="2400" b="0" i="1" dirty="0" err="1" smtClean="0"/>
              <a:t>polytechnique</a:t>
            </a:r>
            <a:r>
              <a:rPr lang="en-US" sz="2400" b="0" i="1" dirty="0" smtClean="0"/>
              <a:t>, Oct 11 -13</a:t>
            </a:r>
            <a:endParaRPr lang="en-US" sz="2400" b="0" i="1" dirty="0"/>
          </a:p>
        </p:txBody>
      </p:sp>
      <p:pic>
        <p:nvPicPr>
          <p:cNvPr id="5" name="Picture 4" descr="Screen Shot 2016-10-17 at 15.22.1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64" y="1052736"/>
            <a:ext cx="8420100" cy="1524000"/>
          </a:xfrm>
          <a:prstGeom prst="rect">
            <a:avLst/>
          </a:prstGeom>
        </p:spPr>
      </p:pic>
      <p:pic>
        <p:nvPicPr>
          <p:cNvPr id="6" name="Picture 5" descr="Screen Shot 2016-10-17 at 15.22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4904"/>
            <a:ext cx="8394700" cy="20447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1124745"/>
            <a:ext cx="4793256" cy="1903608"/>
          </a:xfrm>
          <a:prstGeom prst="rect">
            <a:avLst/>
          </a:prstGeom>
        </p:spPr>
      </p:pic>
      <p:pic>
        <p:nvPicPr>
          <p:cNvPr id="7" name="Picture 6" descr="Screen Shot 2016-10-17 at 15.22.48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329"/>
          <a:stretch/>
        </p:blipFill>
        <p:spPr>
          <a:xfrm>
            <a:off x="19124" y="6149904"/>
            <a:ext cx="8369300" cy="708095"/>
          </a:xfrm>
          <a:prstGeom prst="rect">
            <a:avLst/>
          </a:prstGeom>
        </p:spPr>
      </p:pic>
      <p:pic>
        <p:nvPicPr>
          <p:cNvPr id="8" name="Picture 7" descr="Screen Shot 2016-10-17 at 15.22.48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72"/>
          <a:stretch/>
        </p:blipFill>
        <p:spPr>
          <a:xfrm>
            <a:off x="0" y="4653136"/>
            <a:ext cx="8369300" cy="1467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351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Users Mini-Workshop</a:t>
            </a:r>
            <a:br>
              <a:rPr lang="en-US" sz="3200" dirty="0" smtClean="0"/>
            </a:br>
            <a:r>
              <a:rPr lang="en-US" sz="2400" b="0" i="1" dirty="0" err="1" smtClean="0"/>
              <a:t>ecole</a:t>
            </a:r>
            <a:r>
              <a:rPr lang="en-US" sz="2400" b="0" i="1" dirty="0" smtClean="0"/>
              <a:t> </a:t>
            </a:r>
            <a:r>
              <a:rPr lang="en-US" sz="2400" b="0" i="1" dirty="0" err="1" smtClean="0"/>
              <a:t>polytechnique</a:t>
            </a:r>
            <a:r>
              <a:rPr lang="en-US" sz="2400" b="0" i="1" dirty="0" smtClean="0"/>
              <a:t>, Oct 11 -13</a:t>
            </a:r>
            <a:endParaRPr lang="en-US" sz="2400" b="0" i="1" dirty="0"/>
          </a:p>
        </p:txBody>
      </p:sp>
      <p:pic>
        <p:nvPicPr>
          <p:cNvPr id="3" name="Picture 2" descr="Screen Shot 2016-10-17 at 15.23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" y="1052736"/>
            <a:ext cx="8394700" cy="1536700"/>
          </a:xfrm>
          <a:prstGeom prst="rect">
            <a:avLst/>
          </a:prstGeom>
        </p:spPr>
      </p:pic>
      <p:pic>
        <p:nvPicPr>
          <p:cNvPr id="9" name="Picture 8" descr="Screen Shot 2016-10-17 at 15.23.2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4" y="2591668"/>
            <a:ext cx="8356600" cy="2349500"/>
          </a:xfrm>
          <a:prstGeom prst="rect">
            <a:avLst/>
          </a:prstGeom>
        </p:spPr>
      </p:pic>
      <p:pic>
        <p:nvPicPr>
          <p:cNvPr id="10" name="Picture 9" descr="Screen Shot 2016-10-17 at 15.23.3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1" y="4604513"/>
            <a:ext cx="8382000" cy="2260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1124745"/>
            <a:ext cx="4793256" cy="1903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275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Highlight Features </a:t>
            </a:r>
            <a:r>
              <a:rPr lang="en-US" sz="3200" dirty="0" err="1" smtClean="0"/>
              <a:t>EuPRAXIA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2400" b="0" dirty="0" smtClean="0"/>
              <a:t>some guaranteed, others required goals</a:t>
            </a:r>
            <a:endParaRPr lang="en-US" sz="2400" b="0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72423162"/>
              </p:ext>
            </p:extLst>
          </p:nvPr>
        </p:nvGraphicFramePr>
        <p:xfrm>
          <a:off x="251520" y="1196752"/>
          <a:ext cx="8712968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5760640" y="1196752"/>
            <a:ext cx="3203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ym typeface="Wingdings"/>
              </a:rPr>
              <a:t>high density beams, ultra-fast </a:t>
            </a:r>
            <a:r>
              <a:rPr lang="en-US" i="1" dirty="0" smtClean="0">
                <a:sym typeface="Wingdings"/>
              </a:rPr>
              <a:t>science</a:t>
            </a:r>
            <a:endParaRPr lang="en-US" i="1" dirty="0"/>
          </a:p>
        </p:txBody>
      </p:sp>
      <p:sp>
        <p:nvSpPr>
          <p:cNvPr id="7" name="Rectangle 6"/>
          <p:cNvSpPr/>
          <p:nvPr/>
        </p:nvSpPr>
        <p:spPr>
          <a:xfrm>
            <a:off x="7812360" y="2420888"/>
            <a:ext cx="1331640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i="1" dirty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i="1" dirty="0">
                <a:sym typeface="Wingdings"/>
              </a:rPr>
              <a:t> – </a:t>
            </a:r>
            <a:r>
              <a:rPr lang="en-US" i="1" dirty="0" smtClean="0">
                <a:sym typeface="Wingdings"/>
              </a:rPr>
              <a:t>e, </a:t>
            </a:r>
            <a:r>
              <a:rPr lang="en-US" i="1" dirty="0">
                <a:latin typeface="Symbol" charset="2"/>
                <a:cs typeface="Symbol" charset="2"/>
                <a:sym typeface="Wingdings"/>
              </a:rPr>
              <a:t>g – g </a:t>
            </a:r>
            <a:r>
              <a:rPr lang="en-US" i="1" dirty="0" smtClean="0">
                <a:sym typeface="Wingdings"/>
              </a:rPr>
              <a:t>interaction, </a:t>
            </a:r>
            <a:r>
              <a:rPr lang="en-US" i="1" dirty="0">
                <a:sym typeface="Wingdings"/>
              </a:rPr>
              <a:t>novel rad. sources, optical </a:t>
            </a:r>
            <a:r>
              <a:rPr lang="en-US" i="1" dirty="0" err="1">
                <a:sym typeface="Wingdings"/>
              </a:rPr>
              <a:t>undulators</a:t>
            </a:r>
            <a:endParaRPr lang="en-US" i="1" dirty="0">
              <a:sym typeface="Wingding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228184" y="5192032"/>
            <a:ext cx="2808312" cy="147732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i="1" dirty="0" smtClean="0">
                <a:sym typeface="Wingdings"/>
              </a:rPr>
              <a:t>limited </a:t>
            </a:r>
            <a:r>
              <a:rPr lang="en-US" i="1" dirty="0">
                <a:sym typeface="Wingdings"/>
              </a:rPr>
              <a:t>environments (</a:t>
            </a:r>
            <a:r>
              <a:rPr lang="en-US" i="1" dirty="0" err="1" smtClean="0">
                <a:sym typeface="Wingdings"/>
              </a:rPr>
              <a:t>uni-versities</a:t>
            </a:r>
            <a:r>
              <a:rPr lang="en-US" i="1" dirty="0">
                <a:sym typeface="Wingdings"/>
              </a:rPr>
              <a:t>/hospitals), </a:t>
            </a:r>
            <a:r>
              <a:rPr lang="en-US" i="1" dirty="0" err="1" smtClean="0">
                <a:sym typeface="Wingdings"/>
              </a:rPr>
              <a:t>comple-mentary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>
                <a:sym typeface="Wingdings"/>
              </a:rPr>
              <a:t>to big facilities, </a:t>
            </a:r>
            <a:r>
              <a:rPr lang="en-US" i="1" dirty="0" smtClean="0">
                <a:sym typeface="Wingdings"/>
              </a:rPr>
              <a:t>outreach to </a:t>
            </a:r>
            <a:r>
              <a:rPr lang="en-US" i="1" dirty="0">
                <a:sym typeface="Wingdings"/>
              </a:rPr>
              <a:t>less developed nations</a:t>
            </a:r>
            <a:endParaRPr lang="en-US" i="1" dirty="0"/>
          </a:p>
        </p:txBody>
      </p:sp>
      <p:sp>
        <p:nvSpPr>
          <p:cNvPr id="9" name="Rectangle 8"/>
          <p:cNvSpPr/>
          <p:nvPr/>
        </p:nvSpPr>
        <p:spPr>
          <a:xfrm>
            <a:off x="1331640" y="5661248"/>
            <a:ext cx="23762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r"/>
            <a:r>
              <a:rPr lang="en-US" i="1" dirty="0" smtClean="0">
                <a:sym typeface="Wingdings"/>
              </a:rPr>
              <a:t>path </a:t>
            </a:r>
            <a:r>
              <a:rPr lang="en-US" i="1" dirty="0">
                <a:sym typeface="Wingdings"/>
              </a:rPr>
              <a:t>to higher energy by multiple stages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496" y="3884855"/>
            <a:ext cx="15841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r"/>
            <a:r>
              <a:rPr lang="en-US" i="1" dirty="0">
                <a:sym typeface="Wingdings"/>
              </a:rPr>
              <a:t>Profit from rapid </a:t>
            </a:r>
            <a:r>
              <a:rPr lang="en-US" i="1" dirty="0" smtClean="0">
                <a:sym typeface="Wingdings"/>
              </a:rPr>
              <a:t>develop-</a:t>
            </a:r>
            <a:r>
              <a:rPr lang="en-US" i="1" dirty="0" err="1" smtClean="0">
                <a:sym typeface="Wingdings"/>
              </a:rPr>
              <a:t>ments</a:t>
            </a:r>
            <a:r>
              <a:rPr lang="en-US" i="1" dirty="0" smtClean="0">
                <a:sym typeface="Wingdings"/>
              </a:rPr>
              <a:t> </a:t>
            </a:r>
            <a:r>
              <a:rPr lang="en-US" i="1" dirty="0">
                <a:sym typeface="Wingdings"/>
              </a:rPr>
              <a:t>in laser industry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9512" y="1412776"/>
            <a:ext cx="2232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r"/>
            <a:r>
              <a:rPr lang="en-US" i="1" dirty="0" smtClean="0">
                <a:sym typeface="Wingdings"/>
              </a:rPr>
              <a:t>Reduced background, guaranteed beam quality </a:t>
            </a:r>
            <a:endParaRPr lang="en-US" i="1" dirty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465587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Preliminary Study Concept </a:t>
            </a:r>
            <a:r>
              <a:rPr lang="en-GB" sz="2800" b="0" dirty="0"/>
              <a:t>(</a:t>
            </a:r>
            <a:r>
              <a:rPr lang="en-GB" sz="2800" b="0" dirty="0" smtClean="0"/>
              <a:t>Deliverable 1.2)</a:t>
            </a:r>
            <a:endParaRPr lang="en-US" sz="2800" b="0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251519" y="1340768"/>
            <a:ext cx="4518209" cy="4608512"/>
            <a:chOff x="5823786" y="1114690"/>
            <a:chExt cx="2209652" cy="2253815"/>
          </a:xfrm>
        </p:grpSpPr>
        <p:pic>
          <p:nvPicPr>
            <p:cNvPr id="5" name="Picture 6" descr="C:\Users\pawalker\Downloads\3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98096">
              <a:off x="6494018" y="1208505"/>
              <a:ext cx="1539420" cy="216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7" descr="C:\Users\pawalker\Downloads\2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0395">
              <a:off x="6145974" y="1156063"/>
              <a:ext cx="1535040" cy="216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8" descr="C:\Users\pawalker\Downloads\1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23786" y="1114690"/>
              <a:ext cx="1518960" cy="2160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4932040" y="3429000"/>
            <a:ext cx="3919720" cy="2955694"/>
            <a:chOff x="6493547" y="4746860"/>
            <a:chExt cx="1789900" cy="1349687"/>
          </a:xfrm>
        </p:grpSpPr>
        <p:pic>
          <p:nvPicPr>
            <p:cNvPr id="9" name="Picture 10" descr="C:\Users\pawalker\Downloads\5_4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7134" y="4746860"/>
              <a:ext cx="1236313" cy="8745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C:\Users\pawalker\Downloads\5_3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3203" y="4893601"/>
              <a:ext cx="1236313" cy="8718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 descr="C:\Users\pawalker\Downloads\5_2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027" y="5045324"/>
              <a:ext cx="1236313" cy="8715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1" descr="C:\Users\pawalker\Downloads\5_1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3547" y="5226111"/>
              <a:ext cx="1236313" cy="870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6228184" y="1196752"/>
            <a:ext cx="2304256" cy="1584176"/>
            <a:chOff x="0" y="1052736"/>
            <a:chExt cx="9144000" cy="5544616"/>
          </a:xfrm>
        </p:grpSpPr>
        <p:pic>
          <p:nvPicPr>
            <p:cNvPr id="14" name="Picture 15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559" t="17873" r="12041" b="12683"/>
            <a:stretch>
              <a:fillRect/>
            </a:stretch>
          </p:blipFill>
          <p:spPr bwMode="auto">
            <a:xfrm>
              <a:off x="0" y="1052736"/>
              <a:ext cx="9144000" cy="55446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6"/>
            <p:cNvSpPr txBox="1">
              <a:spLocks noChangeArrowheads="1"/>
            </p:cNvSpPr>
            <p:nvPr/>
          </p:nvSpPr>
          <p:spPr bwMode="auto">
            <a:xfrm>
              <a:off x="6437839" y="1628801"/>
              <a:ext cx="2598655" cy="754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4300">
                  <a:solidFill>
                    <a:srgbClr val="000000"/>
                  </a:solidFill>
                  <a:latin typeface="Helvetica Neue Light" charset="0"/>
                  <a:ea typeface="ヒラギノ角ゴ ProN W3" charset="0"/>
                  <a:cs typeface="ヒラギノ角ゴ ProN W3" charset="0"/>
                  <a:sym typeface="Helvetica Neue Light" charset="0"/>
                </a:defRPr>
              </a:lvl1pPr>
              <a:lvl2pPr marL="742950" indent="-285750" eaLnBrk="0" hangingPunct="0">
                <a:defRPr sz="4300">
                  <a:solidFill>
                    <a:srgbClr val="000000"/>
                  </a:solidFill>
                  <a:latin typeface="Helvetica Neue Light" charset="0"/>
                  <a:ea typeface="ヒラギノ角ゴ ProN W3" charset="0"/>
                  <a:cs typeface="ヒラギノ角ゴ ProN W3" charset="0"/>
                  <a:sym typeface="Helvetica Neue Light" charset="0"/>
                </a:defRPr>
              </a:lvl2pPr>
              <a:lvl3pPr marL="1143000" indent="-228600" eaLnBrk="0" hangingPunct="0">
                <a:defRPr sz="4300">
                  <a:solidFill>
                    <a:srgbClr val="000000"/>
                  </a:solidFill>
                  <a:latin typeface="Helvetica Neue Light" charset="0"/>
                  <a:ea typeface="ヒラギノ角ゴ ProN W3" charset="0"/>
                  <a:cs typeface="ヒラギノ角ゴ ProN W3" charset="0"/>
                  <a:sym typeface="Helvetica Neue Light" charset="0"/>
                </a:defRPr>
              </a:lvl3pPr>
              <a:lvl4pPr marL="1600200" indent="-228600" eaLnBrk="0" hangingPunct="0">
                <a:defRPr sz="4300">
                  <a:solidFill>
                    <a:srgbClr val="000000"/>
                  </a:solidFill>
                  <a:latin typeface="Helvetica Neue Light" charset="0"/>
                  <a:ea typeface="ヒラギノ角ゴ ProN W3" charset="0"/>
                  <a:cs typeface="ヒラギノ角ゴ ProN W3" charset="0"/>
                  <a:sym typeface="Helvetica Neue Light" charset="0"/>
                </a:defRPr>
              </a:lvl4pPr>
              <a:lvl5pPr marL="2057400" indent="-228600" eaLnBrk="0" hangingPunct="0">
                <a:defRPr sz="4300">
                  <a:solidFill>
                    <a:srgbClr val="000000"/>
                  </a:solidFill>
                  <a:latin typeface="Helvetica Neue Light" charset="0"/>
                  <a:ea typeface="ヒラギノ角ゴ ProN W3" charset="0"/>
                  <a:cs typeface="ヒラギノ角ゴ ProN W3" charset="0"/>
                  <a:sym typeface="Helvetica Neue Light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Helvetica Neue Light" charset="0"/>
                  <a:ea typeface="ヒラギノ角ゴ ProN W3" charset="0"/>
                  <a:cs typeface="ヒラギノ角ゴ ProN W3" charset="0"/>
                  <a:sym typeface="Helvetica Neue Light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Helvetica Neue Light" charset="0"/>
                  <a:ea typeface="ヒラギノ角ゴ ProN W3" charset="0"/>
                  <a:cs typeface="ヒラギノ角ゴ ProN W3" charset="0"/>
                  <a:sym typeface="Helvetica Neue Light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Helvetica Neue Light" charset="0"/>
                  <a:ea typeface="ヒラギノ角ゴ ProN W3" charset="0"/>
                  <a:cs typeface="ヒラギノ角ゴ ProN W3" charset="0"/>
                  <a:sym typeface="Helvetica Neue Light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300">
                  <a:solidFill>
                    <a:srgbClr val="000000"/>
                  </a:solidFill>
                  <a:latin typeface="Helvetica Neue Light" charset="0"/>
                  <a:ea typeface="ヒラギノ角ゴ ProN W3" charset="0"/>
                  <a:cs typeface="ヒラギノ角ゴ ProN W3" charset="0"/>
                  <a:sym typeface="Helvetica Neue Light" charset="0"/>
                </a:defRPr>
              </a:lvl9pPr>
            </a:lstStyle>
            <a:p>
              <a:pPr algn="r" eaLnBrk="1" hangingPunct="1"/>
              <a:r>
                <a:rPr lang="en-US" sz="400" dirty="0" smtClean="0">
                  <a:latin typeface="Arial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400" b="1" dirty="0" smtClean="0">
                  <a:latin typeface="Arial" charset="0"/>
                  <a:ea typeface="ＭＳ Ｐゴシック" charset="0"/>
                  <a:cs typeface="ＭＳ Ｐゴシック" charset="0"/>
                </a:rPr>
                <a:t>5 </a:t>
              </a:r>
              <a:r>
                <a:rPr lang="en-US" sz="400" b="1" dirty="0" err="1" smtClean="0">
                  <a:latin typeface="Arial" charset="0"/>
                  <a:ea typeface="ＭＳ Ｐゴシック" charset="0"/>
                  <a:cs typeface="ＭＳ Ｐゴシック" charset="0"/>
                </a:rPr>
                <a:t>GeV</a:t>
              </a:r>
              <a:r>
                <a:rPr lang="en-US" sz="400" b="1" dirty="0" smtClean="0">
                  <a:latin typeface="Arial" charset="0"/>
                  <a:ea typeface="ＭＳ Ｐゴシック" charset="0"/>
                  <a:cs typeface="ＭＳ Ｐゴシック" charset="0"/>
                </a:rPr>
                <a:t> e</a:t>
              </a:r>
              <a:r>
                <a:rPr lang="en-US" sz="400" b="1" baseline="30000" dirty="0" smtClean="0">
                  <a:latin typeface="Arial" charset="0"/>
                  <a:ea typeface="ＭＳ Ｐゴシック" charset="0"/>
                  <a:cs typeface="ＭＳ Ｐゴシック" charset="0"/>
                </a:rPr>
                <a:t>-</a:t>
              </a:r>
              <a:r>
                <a:rPr lang="en-US" sz="400" b="1" dirty="0" smtClean="0">
                  <a:latin typeface="Arial" charset="0"/>
                  <a:ea typeface="ＭＳ Ｐゴシック" charset="0"/>
                  <a:cs typeface="ＭＳ Ｐゴシック" charset="0"/>
                </a:rPr>
                <a:t> </a:t>
              </a:r>
              <a:r>
                <a:rPr lang="en-US" sz="400" dirty="0" smtClean="0">
                  <a:latin typeface="Arial" charset="0"/>
                  <a:ea typeface="ＭＳ Ｐゴシック" charset="0"/>
                  <a:cs typeface="ＭＳ Ｐゴシック" charset="0"/>
                </a:rPr>
                <a:t>Research </a:t>
              </a:r>
              <a:r>
                <a:rPr lang="en-US" sz="400" dirty="0">
                  <a:latin typeface="Arial" charset="0"/>
                  <a:ea typeface="ＭＳ Ｐゴシック" charset="0"/>
                  <a:cs typeface="ＭＳ Ｐゴシック" charset="0"/>
                </a:rPr>
                <a:t>Infrastructure</a:t>
              </a:r>
            </a:p>
          </p:txBody>
        </p:sp>
      </p:grpSp>
      <p:sp>
        <p:nvSpPr>
          <p:cNvPr id="16" name="Down Arrow 15"/>
          <p:cNvSpPr/>
          <p:nvPr/>
        </p:nvSpPr>
        <p:spPr>
          <a:xfrm>
            <a:off x="7236296" y="2852936"/>
            <a:ext cx="504056" cy="36004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Arrow 16"/>
          <p:cNvSpPr/>
          <p:nvPr/>
        </p:nvSpPr>
        <p:spPr>
          <a:xfrm>
            <a:off x="5364088" y="1700808"/>
            <a:ext cx="648072" cy="504056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324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92045" y="1772816"/>
            <a:ext cx="4139323" cy="2448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251520" y="1196752"/>
            <a:ext cx="5760640" cy="50405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/>
              <a:t>Technical diagrams include: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dirty="0" smtClean="0"/>
              <a:t>Technologies (boxes) used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dirty="0" smtClean="0"/>
              <a:t>Interplay between boxes (and WPs)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dirty="0" smtClean="0"/>
              <a:t>Connections to applications</a:t>
            </a:r>
            <a:endParaRPr lang="en-GB" sz="2400" dirty="0"/>
          </a:p>
          <a:p>
            <a:r>
              <a:rPr lang="en-GB" sz="2400" b="1" dirty="0" smtClean="0"/>
              <a:t>Design philosophy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dirty="0" smtClean="0"/>
              <a:t>Applications define parameters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dirty="0" smtClean="0"/>
              <a:t>Realistic RF &amp; LWFA e-beam parameters defined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dirty="0" smtClean="0"/>
              <a:t>Plasma &amp; transport structures are defined from need and availability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400" dirty="0" smtClean="0"/>
              <a:t>RF/Laser infrastructure designed around it</a:t>
            </a:r>
          </a:p>
        </p:txBody>
      </p:sp>
      <p:sp>
        <p:nvSpPr>
          <p:cNvPr id="16" name="Footer Placeholder 3"/>
          <p:cNvSpPr txBox="1">
            <a:spLocks/>
          </p:cNvSpPr>
          <p:nvPr/>
        </p:nvSpPr>
        <p:spPr>
          <a:xfrm>
            <a:off x="2816248" y="6477192"/>
            <a:ext cx="41320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3" y="-1"/>
            <a:ext cx="3203848" cy="68841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829" y="1145"/>
            <a:ext cx="4107347" cy="1022328"/>
          </a:xfrm>
        </p:spPr>
        <p:txBody>
          <a:bodyPr/>
          <a:lstStyle/>
          <a:p>
            <a:r>
              <a:rPr lang="en-US" sz="3600" dirty="0" err="1" smtClean="0"/>
              <a:t>EuPRAXIA</a:t>
            </a:r>
            <a:r>
              <a:rPr lang="en-US" sz="3600" dirty="0" smtClean="0"/>
              <a:t> Concept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002319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92045" y="1772816"/>
            <a:ext cx="4139323" cy="2448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ooter Placeholder 3"/>
          <p:cNvSpPr txBox="1">
            <a:spLocks/>
          </p:cNvSpPr>
          <p:nvPr/>
        </p:nvSpPr>
        <p:spPr>
          <a:xfrm>
            <a:off x="2816248" y="6477192"/>
            <a:ext cx="41320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09"/>
          <a:stretch/>
        </p:blipFill>
        <p:spPr>
          <a:xfrm>
            <a:off x="0" y="1161901"/>
            <a:ext cx="9144000" cy="5696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829" y="1145"/>
            <a:ext cx="5835539" cy="1022328"/>
          </a:xfrm>
        </p:spPr>
        <p:txBody>
          <a:bodyPr/>
          <a:lstStyle/>
          <a:p>
            <a:r>
              <a:rPr lang="en-US" sz="3600" dirty="0" err="1" smtClean="0"/>
              <a:t>EuPRAXIA</a:t>
            </a:r>
            <a:r>
              <a:rPr lang="en-US" sz="3600" dirty="0" smtClean="0"/>
              <a:t> Design 1</a:t>
            </a:r>
            <a:endParaRPr lang="en-US" sz="36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994" y="1772816"/>
            <a:ext cx="0" cy="4104456"/>
          </a:xfrm>
          <a:prstGeom prst="straightConnector1">
            <a:avLst/>
          </a:prstGeom>
          <a:ln w="762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1212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92045" y="1772816"/>
            <a:ext cx="4139323" cy="2448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ooter Placeholder 3"/>
          <p:cNvSpPr txBox="1">
            <a:spLocks/>
          </p:cNvSpPr>
          <p:nvPr/>
        </p:nvSpPr>
        <p:spPr>
          <a:xfrm>
            <a:off x="2816248" y="6477192"/>
            <a:ext cx="41320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05" b="28904"/>
          <a:stretch/>
        </p:blipFill>
        <p:spPr>
          <a:xfrm>
            <a:off x="0" y="1161901"/>
            <a:ext cx="9144000" cy="5696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829" y="1145"/>
            <a:ext cx="5835539" cy="1022328"/>
          </a:xfrm>
        </p:spPr>
        <p:txBody>
          <a:bodyPr/>
          <a:lstStyle/>
          <a:p>
            <a:r>
              <a:rPr lang="en-US" sz="3600" dirty="0" err="1" smtClean="0"/>
              <a:t>EuPRAXIA</a:t>
            </a:r>
            <a:r>
              <a:rPr lang="en-US" sz="3600" dirty="0" smtClean="0"/>
              <a:t> Design 2</a:t>
            </a:r>
            <a:endParaRPr lang="en-US" sz="36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994" y="1772816"/>
            <a:ext cx="0" cy="4104456"/>
          </a:xfrm>
          <a:prstGeom prst="straightConnector1">
            <a:avLst/>
          </a:prstGeom>
          <a:ln w="762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6361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92045" y="1772816"/>
            <a:ext cx="4139323" cy="2448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ooter Placeholder 3"/>
          <p:cNvSpPr txBox="1">
            <a:spLocks/>
          </p:cNvSpPr>
          <p:nvPr/>
        </p:nvSpPr>
        <p:spPr>
          <a:xfrm>
            <a:off x="2816248" y="6477192"/>
            <a:ext cx="41320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256" b="45753"/>
          <a:stretch/>
        </p:blipFill>
        <p:spPr>
          <a:xfrm>
            <a:off x="0" y="1161901"/>
            <a:ext cx="9144000" cy="5696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829" y="1145"/>
            <a:ext cx="5835539" cy="1022328"/>
          </a:xfrm>
        </p:spPr>
        <p:txBody>
          <a:bodyPr/>
          <a:lstStyle/>
          <a:p>
            <a:r>
              <a:rPr lang="en-US" sz="3600" dirty="0" err="1" smtClean="0"/>
              <a:t>EuPRAXIA</a:t>
            </a:r>
            <a:r>
              <a:rPr lang="en-US" sz="3600" dirty="0" smtClean="0"/>
              <a:t> Design 3</a:t>
            </a:r>
            <a:endParaRPr lang="en-US" sz="36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994" y="1772816"/>
            <a:ext cx="0" cy="4104456"/>
          </a:xfrm>
          <a:prstGeom prst="straightConnector1">
            <a:avLst/>
          </a:prstGeom>
          <a:ln w="762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292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magin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144187" cy="652534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Screen Shot 2016-07-31 at 16.43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891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5654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292045" y="1772816"/>
            <a:ext cx="4139323" cy="24482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Footer Placeholder 3"/>
          <p:cNvSpPr txBox="1">
            <a:spLocks/>
          </p:cNvSpPr>
          <p:nvPr/>
        </p:nvSpPr>
        <p:spPr>
          <a:xfrm>
            <a:off x="2816248" y="6477192"/>
            <a:ext cx="41320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6" t="4123" r="286" b="66886"/>
          <a:stretch/>
        </p:blipFill>
        <p:spPr>
          <a:xfrm>
            <a:off x="0" y="1161901"/>
            <a:ext cx="9144000" cy="5696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8829" y="1145"/>
            <a:ext cx="5835539" cy="1022328"/>
          </a:xfrm>
        </p:spPr>
        <p:txBody>
          <a:bodyPr/>
          <a:lstStyle/>
          <a:p>
            <a:r>
              <a:rPr lang="en-US" sz="3600" dirty="0" err="1" smtClean="0"/>
              <a:t>EuPRAXIA</a:t>
            </a:r>
            <a:r>
              <a:rPr lang="en-US" sz="3600" dirty="0" smtClean="0"/>
              <a:t> Design 4</a:t>
            </a:r>
            <a:endParaRPr lang="en-US" sz="36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366994" y="1772816"/>
            <a:ext cx="0" cy="4104456"/>
          </a:xfrm>
          <a:prstGeom prst="straightConnector1">
            <a:avLst/>
          </a:prstGeom>
          <a:ln w="76200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7508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Multiple Operating Modes</a:t>
            </a:r>
            <a:br>
              <a:rPr lang="en-US" sz="3600" dirty="0" smtClean="0"/>
            </a:br>
            <a:r>
              <a:rPr lang="en-US" sz="1800" b="0" i="1" dirty="0" smtClean="0"/>
              <a:t>Laser Wakefield Acc. with internal or external injection</a:t>
            </a:r>
            <a:endParaRPr lang="en-US" sz="1800" b="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24744"/>
            <a:ext cx="2596897" cy="55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124744"/>
            <a:ext cx="2596897" cy="55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124744"/>
            <a:ext cx="2596897" cy="55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0066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Multiple Operating Modes</a:t>
            </a:r>
            <a:br>
              <a:rPr lang="en-US" sz="3600" dirty="0" smtClean="0"/>
            </a:br>
            <a:r>
              <a:rPr lang="en-US" sz="1800" b="0" i="1" dirty="0" smtClean="0"/>
              <a:t>Beam-driven or hybrid plasma accelerator</a:t>
            </a:r>
            <a:endParaRPr lang="en-US" sz="1800" b="0" i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39" y="1124744"/>
            <a:ext cx="2596897" cy="55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124744"/>
            <a:ext cx="2596897" cy="55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5102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Parameter Tables</a:t>
            </a:r>
            <a:br>
              <a:rPr lang="en-US" dirty="0" smtClean="0"/>
            </a:br>
            <a:r>
              <a:rPr lang="en-US" sz="2800" b="0" i="1" dirty="0" smtClean="0"/>
              <a:t>Study Version 2016</a:t>
            </a:r>
            <a:endParaRPr lang="en-US" sz="2800" b="0" i="1" dirty="0"/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323528" y="1226011"/>
            <a:ext cx="3960440" cy="2563029"/>
            <a:chOff x="5220072" y="1268760"/>
            <a:chExt cx="3240000" cy="2096790"/>
          </a:xfrm>
        </p:grpSpPr>
        <p:pic>
          <p:nvPicPr>
            <p:cNvPr id="5" name="Picture 5" descr="C:\Users\pawalker\Downloads\9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0072" y="1268760"/>
              <a:ext cx="1440000" cy="1014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4" descr="C:\Users\pawalker\Downloads\8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2056" y="1484784"/>
              <a:ext cx="1440000" cy="101735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C:\Users\pawalker\Downloads\7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2386" y="1700808"/>
              <a:ext cx="1440000" cy="101754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3" descr="C:\Users\pawalker\Downloads\6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9824" y="1916832"/>
              <a:ext cx="1440000" cy="10166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4" descr="C:\Users\pawalker\Downloads\5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66245" y="2134040"/>
              <a:ext cx="1440000" cy="10186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5" descr="C:\Users\pawalker\Downloads\4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2" y="2348880"/>
              <a:ext cx="1440000" cy="10166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323528" y="3797020"/>
            <a:ext cx="4752528" cy="2883235"/>
            <a:chOff x="5873950" y="5074289"/>
            <a:chExt cx="2154434" cy="1307039"/>
          </a:xfrm>
        </p:grpSpPr>
        <p:pic>
          <p:nvPicPr>
            <p:cNvPr id="12" name="Picture 10" descr="C:\Users\pawalker\Downloads\5_4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2071" y="5074289"/>
              <a:ext cx="1236313" cy="8745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1" descr="C:\Users\pawalker\Downloads\5_3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0882" y="5194307"/>
              <a:ext cx="1236313" cy="8718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2" descr="C:\Users\pawalker\Downloads\5_2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60385" y="5362700"/>
              <a:ext cx="1236313" cy="87151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3" descr="C:\Users\pawalker\Downloads\5_1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3950" y="5510892"/>
              <a:ext cx="1236313" cy="87043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4355976" y="1412776"/>
            <a:ext cx="4464496" cy="2769162"/>
            <a:chOff x="5873950" y="3381276"/>
            <a:chExt cx="2166610" cy="1343868"/>
          </a:xfrm>
        </p:grpSpPr>
        <p:pic>
          <p:nvPicPr>
            <p:cNvPr id="17" name="Picture 6" descr="C:\Users\pawalker\Downloads\3_4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04248" y="3381276"/>
              <a:ext cx="1236312" cy="87269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7" descr="C:\Users\pawalker\Downloads\3_3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8988" y="3532002"/>
              <a:ext cx="1236312" cy="87183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8" descr="C:\Users\pawalker\Downloads\3_2.PNG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3910" y="3699895"/>
              <a:ext cx="1236312" cy="86924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9" descr="C:\Users\pawalker\Downloads\3_1.PNG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3950" y="3854390"/>
              <a:ext cx="1236312" cy="8707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" name="Content Placeholder 5"/>
          <p:cNvSpPr txBox="1">
            <a:spLocks/>
          </p:cNvSpPr>
          <p:nvPr/>
        </p:nvSpPr>
        <p:spPr>
          <a:xfrm>
            <a:off x="395536" y="1268760"/>
            <a:ext cx="928458" cy="3976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 smtClean="0"/>
              <a:t>1 GeV</a:t>
            </a:r>
          </a:p>
        </p:txBody>
      </p:sp>
      <p:sp>
        <p:nvSpPr>
          <p:cNvPr id="22" name="Content Placeholder 5"/>
          <p:cNvSpPr txBox="1">
            <a:spLocks/>
          </p:cNvSpPr>
          <p:nvPr/>
        </p:nvSpPr>
        <p:spPr>
          <a:xfrm>
            <a:off x="7884368" y="3789040"/>
            <a:ext cx="931018" cy="4244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 smtClean="0"/>
              <a:t>3 GeV</a:t>
            </a:r>
          </a:p>
        </p:txBody>
      </p:sp>
      <p:sp>
        <p:nvSpPr>
          <p:cNvPr id="23" name="Content Placeholder 5"/>
          <p:cNvSpPr txBox="1">
            <a:spLocks/>
          </p:cNvSpPr>
          <p:nvPr/>
        </p:nvSpPr>
        <p:spPr>
          <a:xfrm>
            <a:off x="4644008" y="5877272"/>
            <a:ext cx="852210" cy="432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 smtClean="0"/>
              <a:t>5 GeV</a:t>
            </a:r>
          </a:p>
        </p:txBody>
      </p:sp>
    </p:spTree>
    <p:extLst>
      <p:ext uri="{BB962C8B-B14F-4D97-AF65-F5344CB8AC3E}">
        <p14:creationId xmlns:p14="http://schemas.microsoft.com/office/powerpoint/2010/main" val="14521788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</a:t>
            </a:r>
            <a:r>
              <a:rPr lang="en-GB" dirty="0" smtClean="0"/>
              <a:t>Tables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40768"/>
            <a:ext cx="7715200" cy="503120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Baseline parameter shown in blue with range</a:t>
            </a:r>
            <a:endParaRPr lang="en-GB" sz="2400" dirty="0"/>
          </a:p>
          <a:p>
            <a:r>
              <a:rPr lang="en-GB" sz="2400" dirty="0" smtClean="0"/>
              <a:t>Definitions are in bold print </a:t>
            </a:r>
          </a:p>
          <a:p>
            <a:r>
              <a:rPr lang="en-GB" sz="2400" dirty="0" smtClean="0"/>
              <a:t>    Diagram shows which element is being defined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/>
          </a:p>
          <a:p>
            <a:pPr marL="0" indent="0">
              <a:buNone/>
            </a:pPr>
            <a:r>
              <a:rPr lang="en-GB" sz="2800" dirty="0" smtClean="0"/>
              <a:t>   </a:t>
            </a:r>
          </a:p>
        </p:txBody>
      </p:sp>
      <p:pic>
        <p:nvPicPr>
          <p:cNvPr id="2062" name="Picture 14" descr="C:\Users\pawalker\Downloads\tabl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8287902" cy="217024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971600" y="2204864"/>
            <a:ext cx="0" cy="28803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419872" y="2708920"/>
            <a:ext cx="3312368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672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Case Studies</a:t>
            </a:r>
            <a:endParaRPr lang="en-GB" dirty="0"/>
          </a:p>
        </p:txBody>
      </p:sp>
      <p:grpSp>
        <p:nvGrpSpPr>
          <p:cNvPr id="70" name="Group 69"/>
          <p:cNvGrpSpPr/>
          <p:nvPr/>
        </p:nvGrpSpPr>
        <p:grpSpPr>
          <a:xfrm>
            <a:off x="4644008" y="3875287"/>
            <a:ext cx="1943744" cy="2001985"/>
            <a:chOff x="4860504" y="3947674"/>
            <a:chExt cx="1943744" cy="2001985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6608" y="3978504"/>
              <a:ext cx="1007640" cy="1440000"/>
            </a:xfrm>
            <a:prstGeom prst="rect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504" y="3947674"/>
              <a:ext cx="1016800" cy="1440000"/>
            </a:xfrm>
            <a:prstGeom prst="rect">
              <a:avLst/>
            </a:prstGeom>
          </p:spPr>
        </p:pic>
        <p:sp>
          <p:nvSpPr>
            <p:cNvPr id="50" name="Content Placeholder 5"/>
            <p:cNvSpPr txBox="1">
              <a:spLocks/>
            </p:cNvSpPr>
            <p:nvPr/>
          </p:nvSpPr>
          <p:spPr>
            <a:xfrm>
              <a:off x="4860504" y="5517232"/>
              <a:ext cx="1419369" cy="43242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100" dirty="0" smtClean="0"/>
                <a:t>Case 4B</a:t>
              </a:r>
            </a:p>
          </p:txBody>
        </p:sp>
      </p:grpSp>
      <p:sp>
        <p:nvSpPr>
          <p:cNvPr id="58" name="Content Placeholder 5"/>
          <p:cNvSpPr txBox="1">
            <a:spLocks/>
          </p:cNvSpPr>
          <p:nvPr/>
        </p:nvSpPr>
        <p:spPr>
          <a:xfrm>
            <a:off x="7761143" y="3860289"/>
            <a:ext cx="1419369" cy="14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100" dirty="0" smtClean="0"/>
          </a:p>
        </p:txBody>
      </p:sp>
      <p:grpSp>
        <p:nvGrpSpPr>
          <p:cNvPr id="71" name="Group 70"/>
          <p:cNvGrpSpPr/>
          <p:nvPr/>
        </p:nvGrpSpPr>
        <p:grpSpPr>
          <a:xfrm>
            <a:off x="2484240" y="3896352"/>
            <a:ext cx="1954424" cy="1981853"/>
            <a:chOff x="2484240" y="3968739"/>
            <a:chExt cx="1954424" cy="1981853"/>
          </a:xfrm>
        </p:grpSpPr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0344" y="3989414"/>
              <a:ext cx="1018320" cy="1440000"/>
            </a:xfrm>
            <a:prstGeom prst="rect">
              <a:avLst/>
            </a:prstGeom>
          </p:spPr>
        </p:pic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4240" y="3968739"/>
              <a:ext cx="1013880" cy="1440000"/>
            </a:xfrm>
            <a:prstGeom prst="rect">
              <a:avLst/>
            </a:prstGeom>
          </p:spPr>
        </p:pic>
        <p:sp>
          <p:nvSpPr>
            <p:cNvPr id="62" name="Content Placeholder 5"/>
            <p:cNvSpPr txBox="1">
              <a:spLocks/>
            </p:cNvSpPr>
            <p:nvPr/>
          </p:nvSpPr>
          <p:spPr>
            <a:xfrm>
              <a:off x="2484240" y="5518165"/>
              <a:ext cx="1419369" cy="43242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100" dirty="0" smtClean="0"/>
                <a:t>Case 4A</a:t>
              </a: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183477" y="1248260"/>
            <a:ext cx="1940251" cy="1964337"/>
            <a:chOff x="183477" y="1032615"/>
            <a:chExt cx="1940251" cy="1964337"/>
          </a:xfrm>
        </p:grpSpPr>
        <p:sp>
          <p:nvSpPr>
            <p:cNvPr id="63" name="Content Placeholder 5"/>
            <p:cNvSpPr txBox="1">
              <a:spLocks/>
            </p:cNvSpPr>
            <p:nvPr/>
          </p:nvSpPr>
          <p:spPr>
            <a:xfrm>
              <a:off x="183477" y="2564525"/>
              <a:ext cx="1419369" cy="43242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100" dirty="0" smtClean="0"/>
                <a:t>Case 1</a:t>
              </a:r>
              <a:r>
                <a:rPr lang="en-GB" sz="2100" dirty="0"/>
                <a:t>A</a:t>
              </a:r>
              <a:endParaRPr lang="en-GB" sz="2100" dirty="0" smtClean="0"/>
            </a:p>
          </p:txBody>
        </p:sp>
        <p:pic>
          <p:nvPicPr>
            <p:cNvPr id="1026" name="Picture 2" descr="C:\Users\pawalker\Downloads\1A_2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9950" y="1091937"/>
              <a:ext cx="1013778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7" name="Picture 3" descr="C:\Users\pawalker\Downloads\1A_1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477" y="1032615"/>
              <a:ext cx="1004147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7" name="Group 66"/>
          <p:cNvGrpSpPr/>
          <p:nvPr/>
        </p:nvGrpSpPr>
        <p:grpSpPr>
          <a:xfrm>
            <a:off x="2288535" y="1268381"/>
            <a:ext cx="1419369" cy="1944595"/>
            <a:chOff x="2288535" y="1052736"/>
            <a:chExt cx="1419369" cy="1944595"/>
          </a:xfrm>
        </p:grpSpPr>
        <p:pic>
          <p:nvPicPr>
            <p:cNvPr id="1028" name="Picture 4" descr="C:\Users\pawalker\Downloads\1B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8535" y="1052736"/>
              <a:ext cx="1006551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8" name="Content Placeholder 5"/>
            <p:cNvSpPr txBox="1">
              <a:spLocks/>
            </p:cNvSpPr>
            <p:nvPr/>
          </p:nvSpPr>
          <p:spPr>
            <a:xfrm>
              <a:off x="2288535" y="2564904"/>
              <a:ext cx="1419369" cy="43242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100" dirty="0" smtClean="0"/>
                <a:t>Case 1</a:t>
              </a:r>
              <a:r>
                <a:rPr lang="en-GB" sz="2100" dirty="0"/>
                <a:t>B</a:t>
              </a:r>
              <a:endParaRPr lang="en-GB" sz="2100" dirty="0" smtClean="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707904" y="1268381"/>
            <a:ext cx="2880319" cy="1944595"/>
            <a:chOff x="3707904" y="1052736"/>
            <a:chExt cx="2880319" cy="1944595"/>
          </a:xfrm>
        </p:grpSpPr>
        <p:pic>
          <p:nvPicPr>
            <p:cNvPr id="1029" name="Picture 5" descr="C:\Users\pawalker\Downloads\2A_3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5806" y="1072800"/>
              <a:ext cx="1042417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pawalker\Downloads\2A_1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7904" y="1052736"/>
              <a:ext cx="1010623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 descr="C:\Users\pawalker\Downloads\2A_2.PNG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1092584"/>
              <a:ext cx="1010683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2" name="Content Placeholder 5"/>
            <p:cNvSpPr txBox="1">
              <a:spLocks/>
            </p:cNvSpPr>
            <p:nvPr/>
          </p:nvSpPr>
          <p:spPr>
            <a:xfrm>
              <a:off x="3707904" y="2564904"/>
              <a:ext cx="1419369" cy="43242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100" dirty="0" smtClean="0"/>
                <a:t>Case </a:t>
              </a:r>
              <a:r>
                <a:rPr lang="en-GB" sz="2100" dirty="0"/>
                <a:t>2</a:t>
              </a:r>
              <a:r>
                <a:rPr lang="en-GB" sz="2100" dirty="0" smtClean="0"/>
                <a:t>A</a:t>
              </a: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6732000" y="1308229"/>
            <a:ext cx="2037866" cy="1904747"/>
            <a:chOff x="6732000" y="1092584"/>
            <a:chExt cx="2037866" cy="1904747"/>
          </a:xfrm>
        </p:grpSpPr>
        <p:pic>
          <p:nvPicPr>
            <p:cNvPr id="1033" name="Picture 9" descr="C:\Users\pawalker\Downloads\2B_1.PNG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0342" y="1092584"/>
              <a:ext cx="1032018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5" name="Content Placeholder 5"/>
            <p:cNvSpPr txBox="1">
              <a:spLocks/>
            </p:cNvSpPr>
            <p:nvPr/>
          </p:nvSpPr>
          <p:spPr>
            <a:xfrm>
              <a:off x="6732000" y="2564904"/>
              <a:ext cx="1419369" cy="43242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GB" sz="2100" dirty="0" smtClean="0"/>
                <a:t>Case 2</a:t>
              </a:r>
              <a:r>
                <a:rPr lang="en-GB" sz="2100" dirty="0"/>
                <a:t>B</a:t>
              </a:r>
              <a:endParaRPr lang="en-GB" sz="2100" dirty="0" smtClean="0"/>
            </a:p>
          </p:txBody>
        </p:sp>
        <p:pic>
          <p:nvPicPr>
            <p:cNvPr id="1032" name="Picture 8" descr="C:\Users\pawalker\Downloads\2B_2.PNG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0352" y="1116845"/>
              <a:ext cx="1029514" cy="14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2" name="Content Placeholder 5"/>
          <p:cNvSpPr txBox="1">
            <a:spLocks/>
          </p:cNvSpPr>
          <p:nvPr/>
        </p:nvSpPr>
        <p:spPr>
          <a:xfrm>
            <a:off x="179512" y="5445421"/>
            <a:ext cx="1656184" cy="4324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 smtClean="0"/>
              <a:t>Case 3A/3B</a:t>
            </a:r>
          </a:p>
        </p:txBody>
      </p:sp>
      <p:sp>
        <p:nvSpPr>
          <p:cNvPr id="83" name="Content Placeholder 5"/>
          <p:cNvSpPr txBox="1">
            <a:spLocks/>
          </p:cNvSpPr>
          <p:nvPr/>
        </p:nvSpPr>
        <p:spPr>
          <a:xfrm>
            <a:off x="6780342" y="5445778"/>
            <a:ext cx="1656184" cy="4324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 smtClean="0"/>
              <a:t>Case 5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79512" y="1196373"/>
            <a:ext cx="3318608" cy="201660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Rectangle 84"/>
          <p:cNvSpPr/>
          <p:nvPr/>
        </p:nvSpPr>
        <p:spPr>
          <a:xfrm>
            <a:off x="3635896" y="1196374"/>
            <a:ext cx="5184576" cy="201622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Rectangle 85"/>
          <p:cNvSpPr/>
          <p:nvPr/>
        </p:nvSpPr>
        <p:spPr>
          <a:xfrm>
            <a:off x="183477" y="3788661"/>
            <a:ext cx="2012259" cy="21516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7" name="Rectangle 86"/>
          <p:cNvSpPr/>
          <p:nvPr/>
        </p:nvSpPr>
        <p:spPr>
          <a:xfrm>
            <a:off x="2411760" y="3788661"/>
            <a:ext cx="4248472" cy="21516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Rectangle 87"/>
          <p:cNvSpPr/>
          <p:nvPr/>
        </p:nvSpPr>
        <p:spPr>
          <a:xfrm>
            <a:off x="6808213" y="3788661"/>
            <a:ext cx="2012259" cy="215169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Content Placeholder 5"/>
          <p:cNvSpPr txBox="1">
            <a:spLocks/>
          </p:cNvSpPr>
          <p:nvPr/>
        </p:nvSpPr>
        <p:spPr>
          <a:xfrm>
            <a:off x="179512" y="3284605"/>
            <a:ext cx="3122425" cy="432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/>
              <a:t>LWFA, internal injection</a:t>
            </a:r>
          </a:p>
        </p:txBody>
      </p:sp>
      <p:sp>
        <p:nvSpPr>
          <p:cNvPr id="90" name="Content Placeholder 5"/>
          <p:cNvSpPr txBox="1">
            <a:spLocks/>
          </p:cNvSpPr>
          <p:nvPr/>
        </p:nvSpPr>
        <p:spPr>
          <a:xfrm>
            <a:off x="3707904" y="3284605"/>
            <a:ext cx="4437189" cy="432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/>
              <a:t>LWFA, external injection (RF)</a:t>
            </a:r>
          </a:p>
        </p:txBody>
      </p:sp>
      <p:sp>
        <p:nvSpPr>
          <p:cNvPr id="92" name="Content Placeholder 5"/>
          <p:cNvSpPr txBox="1">
            <a:spLocks/>
          </p:cNvSpPr>
          <p:nvPr/>
        </p:nvSpPr>
        <p:spPr>
          <a:xfrm>
            <a:off x="193165" y="6020909"/>
            <a:ext cx="2002571" cy="43242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100" dirty="0" smtClean="0"/>
              <a:t>LWFA, ext. inj. (LWFA)</a:t>
            </a:r>
          </a:p>
        </p:txBody>
      </p:sp>
      <p:sp>
        <p:nvSpPr>
          <p:cNvPr id="94" name="Content Placeholder 5"/>
          <p:cNvSpPr txBox="1">
            <a:spLocks/>
          </p:cNvSpPr>
          <p:nvPr/>
        </p:nvSpPr>
        <p:spPr>
          <a:xfrm>
            <a:off x="2412000" y="5975629"/>
            <a:ext cx="2002571" cy="432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/>
              <a:t>PWFA</a:t>
            </a:r>
          </a:p>
        </p:txBody>
      </p:sp>
      <p:sp>
        <p:nvSpPr>
          <p:cNvPr id="95" name="Content Placeholder 5"/>
          <p:cNvSpPr txBox="1">
            <a:spLocks/>
          </p:cNvSpPr>
          <p:nvPr/>
        </p:nvSpPr>
        <p:spPr>
          <a:xfrm>
            <a:off x="6817901" y="5975628"/>
            <a:ext cx="2002571" cy="432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600" dirty="0" smtClean="0"/>
              <a:t>Hybrid</a:t>
            </a:r>
          </a:p>
        </p:txBody>
      </p:sp>
      <p:sp>
        <p:nvSpPr>
          <p:cNvPr id="96" name="Rectangle 95"/>
          <p:cNvSpPr/>
          <p:nvPr/>
        </p:nvSpPr>
        <p:spPr>
          <a:xfrm>
            <a:off x="179512" y="3212976"/>
            <a:ext cx="3318608" cy="43166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" name="Rectangle 97"/>
          <p:cNvSpPr/>
          <p:nvPr/>
        </p:nvSpPr>
        <p:spPr>
          <a:xfrm>
            <a:off x="3635896" y="3212597"/>
            <a:ext cx="5184576" cy="43204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Rectangle 101"/>
          <p:cNvSpPr/>
          <p:nvPr/>
        </p:nvSpPr>
        <p:spPr>
          <a:xfrm>
            <a:off x="183600" y="5940359"/>
            <a:ext cx="2012259" cy="3685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3" name="Rectangle 102"/>
          <p:cNvSpPr/>
          <p:nvPr/>
        </p:nvSpPr>
        <p:spPr>
          <a:xfrm>
            <a:off x="2411760" y="5940360"/>
            <a:ext cx="4248472" cy="36858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5" name="Rectangle 104"/>
          <p:cNvSpPr/>
          <p:nvPr/>
        </p:nvSpPr>
        <p:spPr>
          <a:xfrm>
            <a:off x="6807600" y="5940360"/>
            <a:ext cx="2012872" cy="36858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6" name="Straight Connector 75"/>
          <p:cNvCxnSpPr/>
          <p:nvPr/>
        </p:nvCxnSpPr>
        <p:spPr>
          <a:xfrm flipH="1">
            <a:off x="2195736" y="1196374"/>
            <a:ext cx="123" cy="201660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6660232" y="1196373"/>
            <a:ext cx="123" cy="201660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>
            <a:off x="4572001" y="3788661"/>
            <a:ext cx="1" cy="2142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8" name="Picture 7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1" y="3873703"/>
            <a:ext cx="932272" cy="2003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08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Comments Technical Approach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Study cases </a:t>
            </a:r>
            <a:r>
              <a:rPr lang="en-US" dirty="0" smtClean="0"/>
              <a:t>will be published and will focus the collaboration on the same goals and assumptions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range for exploration </a:t>
            </a:r>
            <a:r>
              <a:rPr lang="en-US" dirty="0" smtClean="0"/>
              <a:t>is indicated, making sure we do not miss the best case.</a:t>
            </a:r>
          </a:p>
          <a:p>
            <a:r>
              <a:rPr lang="en-US" dirty="0" smtClean="0"/>
              <a:t>“</a:t>
            </a:r>
            <a:r>
              <a:rPr lang="en-US" b="1" dirty="0" smtClean="0"/>
              <a:t>Boxes</a:t>
            </a:r>
            <a:r>
              <a:rPr lang="en-US" dirty="0" smtClean="0"/>
              <a:t>” are technical units and will allow relatively “easy” estimations on required footprint and investment.</a:t>
            </a:r>
          </a:p>
          <a:p>
            <a:r>
              <a:rPr lang="en-US" dirty="0" smtClean="0"/>
              <a:t>Important for second year:</a:t>
            </a:r>
          </a:p>
          <a:p>
            <a:pPr lvl="1"/>
            <a:r>
              <a:rPr lang="en-US" dirty="0" smtClean="0"/>
              <a:t>First </a:t>
            </a:r>
            <a:r>
              <a:rPr lang="en-US" b="1" dirty="0" smtClean="0"/>
              <a:t>generic facility layouts</a:t>
            </a:r>
            <a:r>
              <a:rPr lang="en-US" dirty="0" smtClean="0"/>
              <a:t> with space requirements</a:t>
            </a:r>
          </a:p>
          <a:p>
            <a:pPr lvl="1"/>
            <a:r>
              <a:rPr lang="en-US" dirty="0" smtClean="0"/>
              <a:t>First </a:t>
            </a:r>
            <a:r>
              <a:rPr lang="en-US" b="1" dirty="0" smtClean="0"/>
              <a:t>cost estimates </a:t>
            </a:r>
            <a:r>
              <a:rPr lang="en-US" dirty="0" smtClean="0"/>
              <a:t>for technical units</a:t>
            </a:r>
          </a:p>
          <a:p>
            <a:pPr lvl="1"/>
            <a:r>
              <a:rPr lang="en-US" dirty="0" smtClean="0"/>
              <a:t>Comparative </a:t>
            </a:r>
            <a:r>
              <a:rPr lang="en-US" b="1" dirty="0" smtClean="0"/>
              <a:t>performance</a:t>
            </a:r>
            <a:r>
              <a:rPr lang="en-US" dirty="0" smtClean="0"/>
              <a:t> simulations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559255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Scientific Landscape for </a:t>
            </a:r>
            <a:r>
              <a:rPr lang="en-US" sz="3200" dirty="0" err="1" smtClean="0"/>
              <a:t>EuPRAXIA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082" y="1200896"/>
            <a:ext cx="3385798" cy="5036416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EuroNNAc2 </a:t>
            </a:r>
            <a:r>
              <a:rPr lang="en-US" sz="2400" dirty="0" smtClean="0">
                <a:sym typeface="Wingdings"/>
              </a:rPr>
              <a:t> EuroNNAc3 in ARIES (</a:t>
            </a:r>
            <a:r>
              <a:rPr lang="en-US" sz="1800" i="1" dirty="0" smtClean="0">
                <a:sym typeface="Wingdings"/>
              </a:rPr>
              <a:t>thanks to Maurizio and Roy</a:t>
            </a:r>
            <a:r>
              <a:rPr lang="en-US" sz="2400" dirty="0" smtClean="0">
                <a:sym typeface="Wingdings"/>
              </a:rPr>
              <a:t>).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Projects and facilities in Europe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International projects: </a:t>
            </a:r>
            <a:r>
              <a:rPr lang="en-US" sz="2400" dirty="0" err="1" smtClean="0"/>
              <a:t>ImPACT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New national initiatives relevant for </a:t>
            </a:r>
            <a:r>
              <a:rPr lang="en-US" sz="2400" dirty="0" err="1" smtClean="0"/>
              <a:t>EuPRAXIA</a:t>
            </a:r>
            <a:r>
              <a:rPr lang="en-US" sz="2400" dirty="0" smtClean="0"/>
              <a:t> (impact on site choice)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99267">
            <a:off x="3496245" y="1574121"/>
            <a:ext cx="5220072" cy="37219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572023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Immagin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187" cy="652534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35496" y="5733256"/>
            <a:ext cx="2977496" cy="1077218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2D3C7F"/>
                </a:solidFill>
                <a:latin typeface="Arial"/>
                <a:ea typeface="+mj-ea"/>
                <a:cs typeface="Arial"/>
              </a:rPr>
              <a:t>The backbone of our work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561761" y="6453336"/>
            <a:ext cx="55579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>
                <a:solidFill>
                  <a:srgbClr val="2D3C7F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2000" b="1" i="1" dirty="0" smtClean="0">
                <a:solidFill>
                  <a:srgbClr val="2D3C7F"/>
                </a:solidFill>
                <a:latin typeface="Arial"/>
                <a:cs typeface="Arial"/>
                <a:sym typeface="Wingdings"/>
              </a:rPr>
              <a:t>  the </a:t>
            </a:r>
            <a:r>
              <a:rPr lang="en-US" sz="2000" b="1" i="1" dirty="0">
                <a:solidFill>
                  <a:srgbClr val="2D3C7F"/>
                </a:solidFill>
                <a:latin typeface="Arial"/>
                <a:cs typeface="Arial"/>
                <a:sym typeface="Wingdings"/>
              </a:rPr>
              <a:t>European </a:t>
            </a:r>
            <a:r>
              <a:rPr lang="en-US" sz="2000" b="1" i="1" dirty="0" smtClean="0">
                <a:solidFill>
                  <a:srgbClr val="2D3C7F"/>
                </a:solidFill>
                <a:latin typeface="Arial"/>
                <a:cs typeface="Arial"/>
                <a:sym typeface="Wingdings"/>
              </a:rPr>
              <a:t>facilities and experiments</a:t>
            </a:r>
            <a:endParaRPr lang="en-US" sz="2000" i="1" dirty="0"/>
          </a:p>
        </p:txBody>
      </p:sp>
    </p:spTree>
    <p:extLst>
      <p:ext uri="{BB962C8B-B14F-4D97-AF65-F5344CB8AC3E}">
        <p14:creationId xmlns:p14="http://schemas.microsoft.com/office/powerpoint/2010/main" val="257121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Japanese Vision</a:t>
            </a:r>
            <a:br>
              <a:rPr lang="en-US" sz="3200" dirty="0" smtClean="0"/>
            </a:br>
            <a:r>
              <a:rPr lang="en-US" sz="1400" dirty="0" smtClean="0"/>
              <a:t>(working together within </a:t>
            </a:r>
            <a:r>
              <a:rPr lang="en-US" sz="1400" dirty="0" err="1" smtClean="0"/>
              <a:t>EuPRAXIA</a:t>
            </a:r>
            <a:r>
              <a:rPr lang="en-US" sz="1400" dirty="0" smtClean="0"/>
              <a:t> consortium)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202435"/>
            <a:ext cx="4772737" cy="3378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1327" y="3096612"/>
            <a:ext cx="6605169" cy="35007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148064" y="1196752"/>
            <a:ext cx="367240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500 M€ </a:t>
            </a:r>
            <a:r>
              <a:rPr lang="en-US" dirty="0" err="1" smtClean="0"/>
              <a:t>ImPACT</a:t>
            </a:r>
            <a:r>
              <a:rPr lang="en-US" dirty="0" smtClean="0"/>
              <a:t> program for novel technologies in Japan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About 30 M€ investment into laser plasma FEL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Being constructed at SPRING-8/SACLA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3671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7719" y="5994299"/>
            <a:ext cx="2002777" cy="8731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 European Strategy for</a:t>
            </a:r>
            <a:br>
              <a:rPr lang="en-US" sz="3600" dirty="0" smtClean="0"/>
            </a:br>
            <a:r>
              <a:rPr lang="en-US" sz="3600" dirty="0" smtClean="0"/>
              <a:t>Accelerator Innovation</a:t>
            </a:r>
            <a:endParaRPr lang="en-US" sz="3600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4091557"/>
              </p:ext>
            </p:extLst>
          </p:nvPr>
        </p:nvGraphicFramePr>
        <p:xfrm>
          <a:off x="0" y="901316"/>
          <a:ext cx="9144000" cy="5274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" name="Picture 23" descr="C:\Users\rmun\AppData\Local\Microsoft\Windows\Temporary Internet Files\Content.Outlook\M7WKAF2O\H61A9216-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00152"/>
            <a:ext cx="1532820" cy="2167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5753" y="6024390"/>
            <a:ext cx="930613" cy="84310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9641" y="6024390"/>
            <a:ext cx="1491214" cy="843106"/>
          </a:xfrm>
          <a:prstGeom prst="rect">
            <a:avLst/>
          </a:prstGeom>
        </p:spPr>
      </p:pic>
      <p:pic>
        <p:nvPicPr>
          <p:cNvPr id="12" name="Picture 22" descr="C:\Users\rmun\AppData\Local\Microsoft\Windows\Temporary Internet Files\Content.Outlook\M7WKAF2O\H61A9182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74510" y="6057006"/>
            <a:ext cx="1619148" cy="81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10128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4834A4-EF41-E14D-A04B-C800E45C222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5E4E333-0504-E14F-8DB5-71C9F4F8E8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A3346AF-8B2F-AB46-8D73-421B7ABACD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89A307A-8C2F-9E44-A200-D7587FF50E7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C15A210-7A1D-D04E-8178-06F7FAB4A18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FEF6326-8B5D-7A4D-B3A5-6E6BE8C95FB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14349"/>
            <a:ext cx="9144001" cy="44789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077" y="0"/>
            <a:ext cx="4109053" cy="148478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8184" y="4988747"/>
            <a:ext cx="2915816" cy="18936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-27384"/>
            <a:ext cx="6084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Eu</a:t>
            </a:r>
            <a:r>
              <a:rPr lang="en-US" sz="3200" b="1" dirty="0" smtClean="0">
                <a:solidFill>
                  <a:srgbClr val="4D3C65"/>
                </a:solidFill>
              </a:rPr>
              <a:t>ropean </a:t>
            </a:r>
            <a:r>
              <a:rPr lang="en-US" sz="3200" b="1" dirty="0" smtClean="0">
                <a:solidFill>
                  <a:srgbClr val="FF0000"/>
                </a:solidFill>
              </a:rPr>
              <a:t>S</a:t>
            </a:r>
            <a:r>
              <a:rPr lang="en-US" sz="3200" b="1" dirty="0" smtClean="0">
                <a:solidFill>
                  <a:srgbClr val="4D3C65"/>
                </a:solidFill>
              </a:rPr>
              <a:t>ource for </a:t>
            </a:r>
            <a:r>
              <a:rPr lang="en-US" sz="3200" b="1" dirty="0" smtClean="0">
                <a:solidFill>
                  <a:srgbClr val="FF0000"/>
                </a:solidFill>
              </a:rPr>
              <a:t>P</a:t>
            </a:r>
            <a:r>
              <a:rPr lang="en-US" sz="3200" b="1" dirty="0" smtClean="0">
                <a:solidFill>
                  <a:srgbClr val="4D3C65"/>
                </a:solidFill>
              </a:rPr>
              <a:t>lasma </a:t>
            </a:r>
            <a:r>
              <a:rPr lang="en-US" sz="3200" b="1" dirty="0" smtClean="0">
                <a:solidFill>
                  <a:srgbClr val="FF0000"/>
                </a:solidFill>
              </a:rPr>
              <a:t>A</a:t>
            </a:r>
            <a:r>
              <a:rPr lang="en-US" sz="3200" b="1" dirty="0" smtClean="0">
                <a:solidFill>
                  <a:srgbClr val="4D3C65"/>
                </a:solidFill>
              </a:rPr>
              <a:t>ccelerators and </a:t>
            </a:r>
            <a:r>
              <a:rPr lang="en-US" sz="3200" b="1" dirty="0" smtClean="0">
                <a:solidFill>
                  <a:srgbClr val="FF0000"/>
                </a:solidFill>
              </a:rPr>
              <a:t>R</a:t>
            </a:r>
            <a:r>
              <a:rPr lang="en-US" sz="3200" b="1" dirty="0" smtClean="0">
                <a:solidFill>
                  <a:srgbClr val="4D3C65"/>
                </a:solidFill>
              </a:rPr>
              <a:t>adiation </a:t>
            </a:r>
            <a:br>
              <a:rPr lang="en-US" sz="3200" b="1" dirty="0" smtClean="0">
                <a:solidFill>
                  <a:srgbClr val="4D3C65"/>
                </a:solidFill>
              </a:rPr>
            </a:br>
            <a:r>
              <a:rPr lang="en-US" sz="3200" b="1" dirty="0" smtClean="0">
                <a:solidFill>
                  <a:srgbClr val="4D3C65"/>
                </a:solidFill>
              </a:rPr>
              <a:t>user </a:t>
            </a:r>
            <a:r>
              <a:rPr lang="en-US" sz="3200" b="1" dirty="0" smtClean="0">
                <a:solidFill>
                  <a:srgbClr val="FF0000"/>
                </a:solidFill>
              </a:rPr>
              <a:t>C</a:t>
            </a:r>
            <a:r>
              <a:rPr lang="en-US" sz="3200" b="1" dirty="0" smtClean="0">
                <a:solidFill>
                  <a:srgbClr val="4D3C65"/>
                </a:solidFill>
              </a:rPr>
              <a:t>ommunities</a:t>
            </a:r>
            <a:endParaRPr lang="en-US" sz="3200" b="1" dirty="0">
              <a:solidFill>
                <a:srgbClr val="4D3C65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7297" y="1605959"/>
            <a:ext cx="1946703" cy="1621286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8352928" y="1571061"/>
            <a:ext cx="755576" cy="7200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978" y="6121834"/>
            <a:ext cx="6015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Study for a future extension of SPARC at </a:t>
            </a:r>
            <a:r>
              <a:rPr lang="en-US" dirty="0" err="1" smtClean="0"/>
              <a:t>Frascati</a:t>
            </a:r>
            <a:r>
              <a:rPr lang="en-US" dirty="0" smtClean="0"/>
              <a:t>. Led by Massimo </a:t>
            </a:r>
            <a:r>
              <a:rPr lang="en-US" dirty="0" err="1" smtClean="0"/>
              <a:t>Ferrario</a:t>
            </a:r>
            <a:r>
              <a:rPr lang="en-US" dirty="0" smtClean="0"/>
              <a:t>. New project for INFN </a:t>
            </a:r>
            <a:r>
              <a:rPr lang="en-US" dirty="0" err="1" smtClean="0"/>
              <a:t>Frascati</a:t>
            </a:r>
            <a:r>
              <a:rPr lang="en-US" dirty="0" smtClean="0"/>
              <a:t>, Rome.</a:t>
            </a:r>
            <a:endParaRPr lang="en-US" dirty="0"/>
          </a:p>
        </p:txBody>
      </p:sp>
      <p:sp>
        <p:nvSpPr>
          <p:cNvPr id="3" name="Freeform 2"/>
          <p:cNvSpPr/>
          <p:nvPr/>
        </p:nvSpPr>
        <p:spPr>
          <a:xfrm>
            <a:off x="3304756" y="1904800"/>
            <a:ext cx="3578950" cy="3232387"/>
          </a:xfrm>
          <a:custGeom>
            <a:avLst/>
            <a:gdLst>
              <a:gd name="connsiteX0" fmla="*/ 57725 w 3477931"/>
              <a:gd name="connsiteY0" fmla="*/ 115442 h 3232387"/>
              <a:gd name="connsiteX1" fmla="*/ 1327675 w 3477931"/>
              <a:gd name="connsiteY1" fmla="*/ 0 h 3232387"/>
              <a:gd name="connsiteX2" fmla="*/ 3477931 w 3477931"/>
              <a:gd name="connsiteY2" fmla="*/ 2655175 h 3232387"/>
              <a:gd name="connsiteX3" fmla="*/ 1212225 w 3477931"/>
              <a:gd name="connsiteY3" fmla="*/ 3232387 h 3232387"/>
              <a:gd name="connsiteX4" fmla="*/ 0 w 3477931"/>
              <a:gd name="connsiteY4" fmla="*/ 187593 h 3232387"/>
              <a:gd name="connsiteX0" fmla="*/ 57725 w 3564519"/>
              <a:gd name="connsiteY0" fmla="*/ 115442 h 3232387"/>
              <a:gd name="connsiteX1" fmla="*/ 1327675 w 3564519"/>
              <a:gd name="connsiteY1" fmla="*/ 0 h 3232387"/>
              <a:gd name="connsiteX2" fmla="*/ 3564519 w 3564519"/>
              <a:gd name="connsiteY2" fmla="*/ 2756188 h 3232387"/>
              <a:gd name="connsiteX3" fmla="*/ 1212225 w 3564519"/>
              <a:gd name="connsiteY3" fmla="*/ 3232387 h 3232387"/>
              <a:gd name="connsiteX4" fmla="*/ 0 w 3564519"/>
              <a:gd name="connsiteY4" fmla="*/ 187593 h 3232387"/>
              <a:gd name="connsiteX0" fmla="*/ 72156 w 3578950"/>
              <a:gd name="connsiteY0" fmla="*/ 115442 h 3232387"/>
              <a:gd name="connsiteX1" fmla="*/ 1342106 w 3578950"/>
              <a:gd name="connsiteY1" fmla="*/ 0 h 3232387"/>
              <a:gd name="connsiteX2" fmla="*/ 3578950 w 3578950"/>
              <a:gd name="connsiteY2" fmla="*/ 2756188 h 3232387"/>
              <a:gd name="connsiteX3" fmla="*/ 1226656 w 3578950"/>
              <a:gd name="connsiteY3" fmla="*/ 3232387 h 3232387"/>
              <a:gd name="connsiteX4" fmla="*/ 0 w 3578950"/>
              <a:gd name="connsiteY4" fmla="*/ 144302 h 3232387"/>
              <a:gd name="connsiteX0" fmla="*/ 14431 w 3578950"/>
              <a:gd name="connsiteY0" fmla="*/ 115442 h 3232387"/>
              <a:gd name="connsiteX1" fmla="*/ 1342106 w 3578950"/>
              <a:gd name="connsiteY1" fmla="*/ 0 h 3232387"/>
              <a:gd name="connsiteX2" fmla="*/ 3578950 w 3578950"/>
              <a:gd name="connsiteY2" fmla="*/ 2756188 h 3232387"/>
              <a:gd name="connsiteX3" fmla="*/ 1226656 w 3578950"/>
              <a:gd name="connsiteY3" fmla="*/ 3232387 h 3232387"/>
              <a:gd name="connsiteX4" fmla="*/ 0 w 3578950"/>
              <a:gd name="connsiteY4" fmla="*/ 144302 h 323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8950" h="3232387">
                <a:moveTo>
                  <a:pt x="14431" y="115442"/>
                </a:moveTo>
                <a:lnTo>
                  <a:pt x="1342106" y="0"/>
                </a:lnTo>
                <a:lnTo>
                  <a:pt x="3578950" y="2756188"/>
                </a:lnTo>
                <a:lnTo>
                  <a:pt x="1226656" y="3232387"/>
                </a:lnTo>
                <a:lnTo>
                  <a:pt x="0" y="144302"/>
                </a:lnTo>
              </a:path>
            </a:pathLst>
          </a:custGeom>
          <a:ln w="762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627784" y="4653136"/>
            <a:ext cx="1656184" cy="1512168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6897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Helmholtz Association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52936"/>
            <a:ext cx="9144000" cy="35296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409975">
            <a:off x="6675817" y="1329343"/>
            <a:ext cx="2282548" cy="32340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72" y="1124744"/>
            <a:ext cx="2412296" cy="100853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8" y="2204864"/>
            <a:ext cx="6444208" cy="5600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51920" y="1340768"/>
            <a:ext cx="2480940" cy="2814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79512" y="5459493"/>
            <a:ext cx="590465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452320" y="4974267"/>
            <a:ext cx="1656184" cy="8309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600" b="1" i="1" dirty="0" smtClean="0">
                <a:solidFill>
                  <a:srgbClr val="FF0000"/>
                </a:solidFill>
              </a:rPr>
              <a:t>New generations of compact accelerators.</a:t>
            </a:r>
            <a:endParaRPr lang="en-US" sz="1600" b="1" i="1" dirty="0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>
            <a:stCxn id="10" idx="3"/>
          </p:cNvCxnSpPr>
          <p:nvPr/>
        </p:nvCxnSpPr>
        <p:spPr>
          <a:xfrm flipV="1">
            <a:off x="6084168" y="5589240"/>
            <a:ext cx="1368152" cy="142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03780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INBAD-PR-3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48" b="23572"/>
          <a:stretch/>
        </p:blipFill>
        <p:spPr>
          <a:xfrm>
            <a:off x="0" y="0"/>
            <a:ext cx="9144000" cy="4460991"/>
          </a:xfrm>
          <a:prstGeom prst="rect">
            <a:avLst/>
          </a:prstGeom>
        </p:spPr>
      </p:pic>
      <p:pic>
        <p:nvPicPr>
          <p:cNvPr id="6" name="Picture 5" descr="SINBAD_logo_RGB_V_72dp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748" y="3803981"/>
            <a:ext cx="3147042" cy="208686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5949280"/>
            <a:ext cx="4248472" cy="707886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Facility for </a:t>
            </a:r>
            <a:r>
              <a:rPr lang="en-US" sz="2000" b="1" dirty="0" smtClean="0">
                <a:solidFill>
                  <a:srgbClr val="1294E7"/>
                </a:solidFill>
              </a:rPr>
              <a:t>S</a:t>
            </a:r>
            <a:r>
              <a:rPr lang="en-US" dirty="0" smtClean="0"/>
              <a:t>hort </a:t>
            </a:r>
            <a:r>
              <a:rPr lang="en-US" sz="2000" b="1" dirty="0" err="1" smtClean="0">
                <a:solidFill>
                  <a:srgbClr val="1294E7"/>
                </a:solidFill>
              </a:rPr>
              <a:t>IN</a:t>
            </a:r>
            <a:r>
              <a:rPr lang="en-US" dirty="0" err="1" smtClean="0"/>
              <a:t>novative</a:t>
            </a:r>
            <a:r>
              <a:rPr lang="en-US" dirty="0" smtClean="0"/>
              <a:t> </a:t>
            </a:r>
            <a:r>
              <a:rPr lang="en-US" sz="2000" b="1" dirty="0" smtClean="0">
                <a:solidFill>
                  <a:srgbClr val="1294E7"/>
                </a:solidFill>
              </a:rPr>
              <a:t>B</a:t>
            </a:r>
            <a:r>
              <a:rPr lang="en-US" dirty="0" smtClean="0"/>
              <a:t>unches and </a:t>
            </a:r>
            <a:r>
              <a:rPr lang="en-US" sz="2000" b="1" dirty="0" smtClean="0">
                <a:solidFill>
                  <a:srgbClr val="1294E7"/>
                </a:solidFill>
              </a:rPr>
              <a:t>A</a:t>
            </a:r>
            <a:r>
              <a:rPr lang="en-US" dirty="0" smtClean="0"/>
              <a:t>ccelerators at </a:t>
            </a:r>
            <a:r>
              <a:rPr lang="en-US" sz="2000" b="1" dirty="0" smtClean="0">
                <a:solidFill>
                  <a:srgbClr val="1294E7"/>
                </a:solidFill>
              </a:rPr>
              <a:t>D</a:t>
            </a:r>
            <a:r>
              <a:rPr lang="en-US" dirty="0" smtClean="0"/>
              <a:t>ESY (ex DORIS collider)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55976" y="4551927"/>
            <a:ext cx="4788023" cy="2308324"/>
          </a:xfrm>
          <a:prstGeom prst="rect">
            <a:avLst/>
          </a:prstGeom>
          <a:solidFill>
            <a:srgbClr val="FFFFFF"/>
          </a:solidFill>
          <a:effectLst/>
        </p:spPr>
        <p:txBody>
          <a:bodyPr wrap="square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139AE8"/>
                </a:solidFill>
              </a:rPr>
              <a:t>dedicated acc. R&amp;D facility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139AE8"/>
                </a:solidFill>
              </a:rPr>
              <a:t>280 m beam tunnel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139AE8"/>
                </a:solidFill>
              </a:rPr>
              <a:t>accelerator science programs</a:t>
            </a: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139AE8"/>
                </a:solidFill>
              </a:rPr>
              <a:t>a</a:t>
            </a:r>
            <a:r>
              <a:rPr lang="en-US" b="1" dirty="0" smtClean="0">
                <a:solidFill>
                  <a:srgbClr val="139AE8"/>
                </a:solidFill>
              </a:rPr>
              <a:t>djacent laser laboratories</a:t>
            </a: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139AE8"/>
                </a:solidFill>
              </a:rPr>
              <a:t>p</a:t>
            </a:r>
            <a:r>
              <a:rPr lang="en-US" b="1" dirty="0" smtClean="0">
                <a:solidFill>
                  <a:srgbClr val="139AE8"/>
                </a:solidFill>
              </a:rPr>
              <a:t>hoton science labs</a:t>
            </a: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139AE8"/>
                </a:solidFill>
              </a:rPr>
              <a:t>central campus </a:t>
            </a:r>
            <a:r>
              <a:rPr lang="en-US" b="1" dirty="0" smtClean="0">
                <a:solidFill>
                  <a:srgbClr val="139AE8"/>
                </a:solidFill>
              </a:rPr>
              <a:t>location</a:t>
            </a:r>
          </a:p>
          <a:p>
            <a:pPr marL="342900" indent="-342900">
              <a:buFont typeface="Arial"/>
              <a:buChar char="•"/>
            </a:pPr>
            <a:r>
              <a:rPr lang="en-US" b="1" dirty="0">
                <a:solidFill>
                  <a:srgbClr val="139AE8"/>
                </a:solidFill>
              </a:rPr>
              <a:t>h</a:t>
            </a:r>
            <a:r>
              <a:rPr lang="en-US" b="1" dirty="0" smtClean="0">
                <a:solidFill>
                  <a:srgbClr val="139AE8"/>
                </a:solidFill>
              </a:rPr>
              <a:t>ome for future </a:t>
            </a:r>
            <a:r>
              <a:rPr lang="en-US" b="1" dirty="0" err="1" smtClean="0">
                <a:solidFill>
                  <a:srgbClr val="139AE8"/>
                </a:solidFill>
              </a:rPr>
              <a:t>ATHENA</a:t>
            </a:r>
            <a:r>
              <a:rPr lang="en-US" b="1" baseline="-25000" dirty="0" err="1" smtClean="0">
                <a:solidFill>
                  <a:srgbClr val="139AE8"/>
                </a:solidFill>
              </a:rPr>
              <a:t>e</a:t>
            </a:r>
            <a:r>
              <a:rPr lang="en-US" b="1" dirty="0" smtClean="0">
                <a:solidFill>
                  <a:srgbClr val="139AE8"/>
                </a:solidFill>
              </a:rPr>
              <a:t> facility, if funded by Helmholtz</a:t>
            </a:r>
          </a:p>
        </p:txBody>
      </p:sp>
    </p:spTree>
    <p:extLst>
      <p:ext uri="{BB962C8B-B14F-4D97-AF65-F5344CB8AC3E}">
        <p14:creationId xmlns:p14="http://schemas.microsoft.com/office/powerpoint/2010/main" val="2952509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Important, </a:t>
            </a:r>
            <a:r>
              <a:rPr lang="en-US" sz="3200" dirty="0"/>
              <a:t>R</a:t>
            </a:r>
            <a:r>
              <a:rPr lang="en-US" sz="3200" dirty="0" smtClean="0"/>
              <a:t>ealistic Projects:</a:t>
            </a:r>
            <a:br>
              <a:rPr lang="en-US" sz="3200" dirty="0" smtClean="0"/>
            </a:br>
            <a:r>
              <a:rPr lang="en-US" sz="3200" dirty="0" smtClean="0"/>
              <a:t>Get on the ESFRI Roadmap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803" t="3225" r="567"/>
          <a:stretch/>
        </p:blipFill>
        <p:spPr>
          <a:xfrm>
            <a:off x="203811" y="2336312"/>
            <a:ext cx="4938464" cy="384650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12641"/>
          <a:stretch/>
        </p:blipFill>
        <p:spPr>
          <a:xfrm>
            <a:off x="203810" y="1128954"/>
            <a:ext cx="4910148" cy="1207352"/>
          </a:xfrm>
          <a:prstGeom prst="rect">
            <a:avLst/>
          </a:prstGeom>
        </p:spPr>
      </p:pic>
      <p:sp>
        <p:nvSpPr>
          <p:cNvPr id="7" name="Curved Left Arrow 6"/>
          <p:cNvSpPr/>
          <p:nvPr/>
        </p:nvSpPr>
        <p:spPr>
          <a:xfrm>
            <a:off x="5173631" y="3810218"/>
            <a:ext cx="1050403" cy="1818869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87258" y="2024959"/>
            <a:ext cx="24255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ESFRI = European Strategy for Research Infrastructures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49605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AHEAD: European Strategy for Research Infrastructures (ESFRI)</a:t>
            </a:r>
            <a:endParaRPr lang="en-US" sz="2800" dirty="0"/>
          </a:p>
        </p:txBody>
      </p:sp>
      <p:sp>
        <p:nvSpPr>
          <p:cNvPr id="4" name="Rounded Rectangle 3"/>
          <p:cNvSpPr/>
          <p:nvPr/>
        </p:nvSpPr>
        <p:spPr>
          <a:xfrm>
            <a:off x="3806225" y="1197858"/>
            <a:ext cx="2637983" cy="1529608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EU Design Study </a:t>
            </a:r>
            <a:r>
              <a:rPr lang="en-US" sz="2400" b="1" dirty="0" err="1" smtClean="0"/>
              <a:t>EuPRAXIA</a:t>
            </a:r>
            <a:r>
              <a:rPr lang="en-US" sz="2400" b="1" dirty="0" smtClean="0"/>
              <a:t> </a:t>
            </a:r>
            <a:r>
              <a:rPr lang="en-US" sz="2400" dirty="0" smtClean="0"/>
              <a:t>common project</a:t>
            </a:r>
          </a:p>
          <a:p>
            <a:pPr algn="ctr"/>
            <a:r>
              <a:rPr lang="en-US" sz="2000" dirty="0" smtClean="0"/>
              <a:t>(3 M€)</a:t>
            </a:r>
            <a:endParaRPr lang="en-US" sz="2000" dirty="0"/>
          </a:p>
        </p:txBody>
      </p:sp>
      <p:sp>
        <p:nvSpPr>
          <p:cNvPr id="5" name="Rounded Rectangle 4"/>
          <p:cNvSpPr/>
          <p:nvPr/>
        </p:nvSpPr>
        <p:spPr>
          <a:xfrm>
            <a:off x="3851920" y="3492276"/>
            <a:ext cx="2637983" cy="88834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Preparatory Phase</a:t>
            </a:r>
          </a:p>
          <a:p>
            <a:pPr algn="ctr"/>
            <a:r>
              <a:rPr lang="en-US" sz="2000" b="1" dirty="0" smtClean="0"/>
              <a:t>(2 M€)</a:t>
            </a:r>
            <a:endParaRPr lang="en-US" sz="2000" b="1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3635896" y="2857336"/>
            <a:ext cx="5354772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3851920" y="4994791"/>
            <a:ext cx="2637983" cy="139797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Individual support </a:t>
            </a:r>
          </a:p>
          <a:p>
            <a:pPr algn="ctr">
              <a:lnSpc>
                <a:spcPts val="1400"/>
              </a:lnSpc>
            </a:pPr>
            <a:r>
              <a:rPr lang="en-US" sz="1200" dirty="0" smtClean="0"/>
              <a:t>to </a:t>
            </a:r>
            <a:r>
              <a:rPr lang="en-US" sz="1200" b="1" dirty="0"/>
              <a:t>ESFRI and other world-class </a:t>
            </a:r>
            <a:r>
              <a:rPr lang="en-US" sz="1200" b="1" dirty="0" smtClean="0"/>
              <a:t>research infrastructures</a:t>
            </a:r>
            <a:endParaRPr lang="en-US" sz="2000" b="1" dirty="0" smtClean="0"/>
          </a:p>
          <a:p>
            <a:pPr algn="ctr"/>
            <a:r>
              <a:rPr lang="en-US" b="1" dirty="0" smtClean="0"/>
              <a:t>(5 M€)</a:t>
            </a:r>
            <a:endParaRPr lang="en-US" b="1" dirty="0"/>
          </a:p>
        </p:txBody>
      </p:sp>
      <p:grpSp>
        <p:nvGrpSpPr>
          <p:cNvPr id="35" name="Group 34"/>
          <p:cNvGrpSpPr/>
          <p:nvPr/>
        </p:nvGrpSpPr>
        <p:grpSpPr>
          <a:xfrm>
            <a:off x="6444208" y="1671191"/>
            <a:ext cx="2418867" cy="1316015"/>
            <a:chOff x="6444208" y="1671191"/>
            <a:chExt cx="2418867" cy="1316015"/>
          </a:xfrm>
        </p:grpSpPr>
        <p:sp>
          <p:nvSpPr>
            <p:cNvPr id="11" name="Rounded Rectangle 10"/>
            <p:cNvSpPr/>
            <p:nvPr/>
          </p:nvSpPr>
          <p:spPr>
            <a:xfrm>
              <a:off x="6444208" y="2446069"/>
              <a:ext cx="2306984" cy="541137"/>
            </a:xfrm>
            <a:prstGeom prst="round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/>
                <a:t>ESFRI Roadmap</a:t>
              </a:r>
            </a:p>
          </p:txBody>
        </p:sp>
        <p:cxnSp>
          <p:nvCxnSpPr>
            <p:cNvPr id="6" name="Straight Arrow Connector 5"/>
            <p:cNvCxnSpPr>
              <a:stCxn id="4" idx="3"/>
              <a:endCxn id="11" idx="0"/>
            </p:cNvCxnSpPr>
            <p:nvPr/>
          </p:nvCxnSpPr>
          <p:spPr>
            <a:xfrm>
              <a:off x="6444208" y="1962662"/>
              <a:ext cx="1153492" cy="48340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6804248" y="1671191"/>
              <a:ext cx="2058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</a:rPr>
                <a:t>2018 or 2020 ?</a:t>
              </a:r>
              <a:endParaRPr lang="en-US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endParaRPr>
            </a:p>
          </p:txBody>
        </p:sp>
      </p:grpSp>
      <p:cxnSp>
        <p:nvCxnSpPr>
          <p:cNvPr id="12" name="Straight Arrow Connector 11"/>
          <p:cNvCxnSpPr>
            <a:stCxn id="11" idx="2"/>
            <a:endCxn id="5" idx="0"/>
          </p:cNvCxnSpPr>
          <p:nvPr/>
        </p:nvCxnSpPr>
        <p:spPr>
          <a:xfrm flipH="1">
            <a:off x="5170912" y="2987206"/>
            <a:ext cx="2426788" cy="5050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2"/>
            <a:endCxn id="10" idx="0"/>
          </p:cNvCxnSpPr>
          <p:nvPr/>
        </p:nvCxnSpPr>
        <p:spPr>
          <a:xfrm>
            <a:off x="5170912" y="4380616"/>
            <a:ext cx="0" cy="614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489903" y="3492276"/>
            <a:ext cx="2306984" cy="290049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Additional national and international funding</a:t>
            </a:r>
          </a:p>
        </p:txBody>
      </p:sp>
      <p:cxnSp>
        <p:nvCxnSpPr>
          <p:cNvPr id="17" name="Straight Arrow Connector 16"/>
          <p:cNvCxnSpPr>
            <a:stCxn id="11" idx="2"/>
            <a:endCxn id="15" idx="0"/>
          </p:cNvCxnSpPr>
          <p:nvPr/>
        </p:nvCxnSpPr>
        <p:spPr>
          <a:xfrm>
            <a:off x="7597700" y="2987206"/>
            <a:ext cx="45695" cy="5050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421849" y="1196752"/>
            <a:ext cx="2493967" cy="5256584"/>
          </a:xfrm>
          <a:prstGeom prst="roundRect">
            <a:avLst/>
          </a:prstGeom>
          <a:solidFill>
            <a:srgbClr val="77933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2800" b="1" dirty="0" smtClean="0"/>
              <a:t>Individual experiments and facilities in various countries</a:t>
            </a:r>
          </a:p>
          <a:p>
            <a:pPr algn="ctr">
              <a:spcAft>
                <a:spcPts val="600"/>
              </a:spcAft>
            </a:pP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Independent funding from national funding agencies</a:t>
            </a:r>
          </a:p>
        </p:txBody>
      </p:sp>
      <p:cxnSp>
        <p:nvCxnSpPr>
          <p:cNvPr id="25" name="Straight Arrow Connector 24"/>
          <p:cNvCxnSpPr>
            <a:endCxn id="4" idx="1"/>
          </p:cNvCxnSpPr>
          <p:nvPr/>
        </p:nvCxnSpPr>
        <p:spPr>
          <a:xfrm flipV="1">
            <a:off x="2915816" y="1962662"/>
            <a:ext cx="890409" cy="2617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523048" y="2780928"/>
            <a:ext cx="17301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Project Decision</a:t>
            </a:r>
            <a:endParaRPr lang="en-US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901498" y="6466853"/>
            <a:ext cx="1541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EXPERIMENTS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429890" y="6453336"/>
            <a:ext cx="35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DESIGN WORK  </a:t>
            </a:r>
            <a:r>
              <a:rPr lang="en-US" b="1" dirty="0" smtClean="0">
                <a:sym typeface="Wingdings"/>
              </a:rPr>
              <a:t>  PROJECT WORK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65884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5" grpId="0" animBg="1"/>
      <p:bldP spid="3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Conclusion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082" y="1166906"/>
            <a:ext cx="8958024" cy="5430446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US" sz="2000" dirty="0" err="1" smtClean="0"/>
              <a:t>EuPRAXIA</a:t>
            </a:r>
            <a:r>
              <a:rPr lang="en-US" sz="2000" dirty="0" smtClean="0"/>
              <a:t> is the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one of two EU design study</a:t>
            </a:r>
            <a:r>
              <a:rPr lang="en-US" sz="2000" dirty="0" smtClean="0"/>
              <a:t> for future accelerator research infrastructures in Horizon2020 research program of EU.</a:t>
            </a:r>
          </a:p>
          <a:p>
            <a:pPr>
              <a:spcAft>
                <a:spcPts val="600"/>
              </a:spcAft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32 partners and associated partners </a:t>
            </a:r>
            <a:r>
              <a:rPr lang="en-US" sz="2000" dirty="0" smtClean="0"/>
              <a:t>presently. More candidates. We aim at an open and integrative approach.</a:t>
            </a:r>
          </a:p>
          <a:p>
            <a:pPr>
              <a:spcAft>
                <a:spcPts val="600"/>
              </a:spcAft>
            </a:pP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Technical approaches</a:t>
            </a:r>
            <a:r>
              <a:rPr lang="en-US" sz="2000" dirty="0"/>
              <a:t> </a:t>
            </a:r>
            <a:r>
              <a:rPr lang="en-US" sz="2000" dirty="0" smtClean="0"/>
              <a:t>being followed towards 2019 proposal: 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100cube laser challenge, compact accelerator, cost-effectiveness, modular approach, stages with “conventional” beam forming, RF </a:t>
            </a:r>
            <a:r>
              <a:rPr lang="en-US" sz="1800" dirty="0" err="1" smtClean="0"/>
              <a:t>vs</a:t>
            </a:r>
            <a:r>
              <a:rPr lang="en-US" sz="1800" dirty="0" smtClean="0"/>
              <a:t> novel injectors, best approach (laser </a:t>
            </a:r>
            <a:r>
              <a:rPr lang="en-US" sz="1800" dirty="0" err="1" smtClean="0"/>
              <a:t>vs</a:t>
            </a:r>
            <a:r>
              <a:rPr lang="en-US" sz="1800" dirty="0" smtClean="0"/>
              <a:t> beam </a:t>
            </a:r>
            <a:r>
              <a:rPr lang="en-US" sz="1800" dirty="0" err="1" smtClean="0"/>
              <a:t>vs</a:t>
            </a:r>
            <a:r>
              <a:rPr lang="en-US" sz="1800" dirty="0" smtClean="0"/>
              <a:t> hybrid driver), short bunches, feedbacks,... </a:t>
            </a:r>
          </a:p>
          <a:p>
            <a:pPr>
              <a:spcAft>
                <a:spcPts val="600"/>
              </a:spcAft>
            </a:pPr>
            <a:r>
              <a:rPr lang="en-US" sz="2000" dirty="0" smtClean="0"/>
              <a:t>Project started Nov 2015. </a:t>
            </a:r>
            <a:r>
              <a:rPr lang="en-US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Next steps</a:t>
            </a:r>
            <a:r>
              <a:rPr lang="en-US" sz="2000" dirty="0" smtClean="0"/>
              <a:t>:</a:t>
            </a:r>
            <a:endParaRPr lang="en-US" dirty="0" smtClean="0"/>
          </a:p>
          <a:p>
            <a:pPr lvl="1">
              <a:spcAft>
                <a:spcPts val="600"/>
              </a:spcAft>
            </a:pPr>
            <a:r>
              <a:rPr lang="en-US" sz="1800" b="1" dirty="0" smtClean="0"/>
              <a:t>Use cases</a:t>
            </a:r>
            <a:r>
              <a:rPr lang="en-US" sz="1800" dirty="0" smtClean="0"/>
              <a:t>: Think out of the box – we are flexible at this point – propose what you would need to do interesting pioneering science...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Set of </a:t>
            </a:r>
            <a:r>
              <a:rPr lang="en-US" sz="1800" b="1" dirty="0" smtClean="0"/>
              <a:t>parameters for first study version </a:t>
            </a:r>
            <a:r>
              <a:rPr lang="en-US" sz="1800" dirty="0" smtClean="0"/>
              <a:t>end October 2016.</a:t>
            </a:r>
          </a:p>
          <a:p>
            <a:pPr lvl="1">
              <a:spcAft>
                <a:spcPts val="600"/>
              </a:spcAft>
            </a:pPr>
            <a:r>
              <a:rPr lang="en-US" sz="1800" dirty="0" smtClean="0"/>
              <a:t>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yearly meeting in 27/28 October in Paris.</a:t>
            </a:r>
          </a:p>
        </p:txBody>
      </p:sp>
    </p:spTree>
    <p:extLst>
      <p:ext uri="{BB962C8B-B14F-4D97-AF65-F5344CB8AC3E}">
        <p14:creationId xmlns:p14="http://schemas.microsoft.com/office/powerpoint/2010/main" val="3639466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808" y="2924944"/>
            <a:ext cx="1377680" cy="27156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37" y="1387198"/>
            <a:ext cx="4180839" cy="31219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0728"/>
            <a:ext cx="1921768" cy="27168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61048"/>
            <a:ext cx="1697846" cy="23925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75137" y="4881934"/>
            <a:ext cx="41808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www.eupraxia-project.eu</a:t>
            </a: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#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EuPRAXIA</a:t>
            </a: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#plasma</a:t>
            </a:r>
          </a:p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#accelerator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620598"/>
            <a:ext cx="545394" cy="44340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25069" y="0"/>
            <a:ext cx="5643275" cy="9716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Thank you for your attention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1886360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Our Roadmap to a Plasma LC</a:t>
            </a: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52" y="1124744"/>
            <a:ext cx="8469920" cy="5503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705598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72516" y="1628800"/>
            <a:ext cx="778109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0">
                    <a:alpha val="22000"/>
                  </a:srgbClr>
                </a:solidFill>
              </a:rPr>
              <a:t>eXcellence</a:t>
            </a:r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0">
                    <a:alpha val="22000"/>
                  </a:srgbClr>
                </a:solidFill>
              </a:rPr>
              <a:t> </a:t>
            </a:r>
          </a:p>
          <a:p>
            <a:pPr algn="ctr"/>
            <a:r>
              <a:rPr lang="en-US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90">
                    <a:alpha val="22000"/>
                  </a:srgbClr>
                </a:solidFill>
              </a:rPr>
              <a:t>In Applications</a:t>
            </a:r>
            <a:endParaRPr lang="en-US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90">
                  <a:alpha val="22000"/>
                </a:srgbClr>
              </a:solidFill>
            </a:endParaRPr>
          </a:p>
        </p:txBody>
      </p:sp>
      <p:pic>
        <p:nvPicPr>
          <p:cNvPr id="7" name="Picture 6" descr="Screen Shot 2016-07-31 at 15.26.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433"/>
            <a:ext cx="4104456" cy="30865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creen Shot 2016-07-31 at 15.26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8640"/>
            <a:ext cx="413724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Screen Shot 2016-07-31 at 15.26.4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501008"/>
            <a:ext cx="4119712" cy="3096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9" descr="Screen Shot 2016-07-31 at 15.27.0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7" y="3488166"/>
            <a:ext cx="4128053" cy="3109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8838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808" y="2924944"/>
            <a:ext cx="1377680" cy="27156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137" y="1387198"/>
            <a:ext cx="4180839" cy="31219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980728"/>
            <a:ext cx="1921768" cy="27168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61048"/>
            <a:ext cx="1697846" cy="239254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175137" y="4881934"/>
            <a:ext cx="418083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www.eupraxia-project.eu</a:t>
            </a: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#</a:t>
            </a:r>
            <a:r>
              <a:rPr lang="en-GB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EuPRAXIA</a:t>
            </a:r>
            <a:endParaRPr lang="en-GB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#plasma</a:t>
            </a:r>
          </a:p>
          <a:p>
            <a:r>
              <a:rPr lang="en-GB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#accelerator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5620598"/>
            <a:ext cx="545394" cy="44340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25069" y="0"/>
            <a:ext cx="5643275" cy="971600"/>
          </a:xfrm>
        </p:spPr>
        <p:txBody>
          <a:bodyPr>
            <a:noAutofit/>
          </a:bodyPr>
          <a:lstStyle/>
          <a:p>
            <a:r>
              <a:rPr lang="en-US" sz="3600" b="1" dirty="0" err="1" smtClean="0"/>
              <a:t>EuPRAXIA</a:t>
            </a:r>
            <a:r>
              <a:rPr lang="en-US" sz="3600" b="1" dirty="0" smtClean="0"/>
              <a:t> Outreach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458269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025069" y="0"/>
            <a:ext cx="5787291" cy="971600"/>
          </a:xfrm>
        </p:spPr>
        <p:txBody>
          <a:bodyPr/>
          <a:lstStyle/>
          <a:p>
            <a:r>
              <a:rPr lang="en-GB" sz="3200" dirty="0" smtClean="0"/>
              <a:t>Project Organization &amp; Bodies</a:t>
            </a:r>
            <a:endParaRPr lang="en-GB" sz="3200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246" t="3591" r="2571" b="8123"/>
          <a:stretch/>
        </p:blipFill>
        <p:spPr bwMode="auto">
          <a:xfrm>
            <a:off x="2267744" y="1073600"/>
            <a:ext cx="5302887" cy="5667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70" t="57545" r="80326" b="25178"/>
          <a:stretch/>
        </p:blipFill>
        <p:spPr bwMode="auto">
          <a:xfrm>
            <a:off x="1169778" y="4264111"/>
            <a:ext cx="1187225" cy="1109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0689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052736"/>
            <a:ext cx="9144000" cy="580526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Participating </a:t>
            </a:r>
            <a:r>
              <a:rPr lang="en-GB" sz="3600" dirty="0" smtClean="0"/>
              <a:t>Institutions</a:t>
            </a:r>
            <a:br>
              <a:rPr lang="en-GB" sz="3600" dirty="0" smtClean="0"/>
            </a:br>
            <a:r>
              <a:rPr lang="en-GB" sz="2000" b="0" i="1" dirty="0" smtClean="0"/>
              <a:t>16 beneficiaries, 16 associated partners</a:t>
            </a:r>
            <a:endParaRPr lang="en-GB" sz="2000" b="0" i="1" dirty="0"/>
          </a:p>
        </p:txBody>
      </p:sp>
      <p:grpSp>
        <p:nvGrpSpPr>
          <p:cNvPr id="4" name="Group 3"/>
          <p:cNvGrpSpPr/>
          <p:nvPr/>
        </p:nvGrpSpPr>
        <p:grpSpPr>
          <a:xfrm>
            <a:off x="60072" y="1124744"/>
            <a:ext cx="9048432" cy="5610056"/>
            <a:chOff x="-36512" y="843280"/>
            <a:chExt cx="9048432" cy="5610056"/>
          </a:xfrm>
        </p:grpSpPr>
        <p:pic>
          <p:nvPicPr>
            <p:cNvPr id="92" name="Picture 9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33" r="2705" b="11615"/>
            <a:stretch/>
          </p:blipFill>
          <p:spPr>
            <a:xfrm>
              <a:off x="359680" y="843280"/>
              <a:ext cx="8652240" cy="5312446"/>
            </a:xfrm>
            <a:prstGeom prst="rect">
              <a:avLst/>
            </a:prstGeom>
          </p:spPr>
        </p:pic>
        <p:grpSp>
          <p:nvGrpSpPr>
            <p:cNvPr id="97" name="Group 96"/>
            <p:cNvGrpSpPr/>
            <p:nvPr/>
          </p:nvGrpSpPr>
          <p:grpSpPr>
            <a:xfrm>
              <a:off x="4533129" y="2766661"/>
              <a:ext cx="288032" cy="184666"/>
              <a:chOff x="395536" y="709841"/>
              <a:chExt cx="288032" cy="184666"/>
            </a:xfrm>
          </p:grpSpPr>
          <p:sp>
            <p:nvSpPr>
              <p:cNvPr id="99" name="Rectangle 98"/>
              <p:cNvSpPr/>
              <p:nvPr/>
            </p:nvSpPr>
            <p:spPr>
              <a:xfrm>
                <a:off x="485146" y="754241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395536" y="709841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4607677" y="2759036"/>
              <a:ext cx="288032" cy="184666"/>
              <a:chOff x="395536" y="863382"/>
              <a:chExt cx="288032" cy="184666"/>
            </a:xfrm>
          </p:grpSpPr>
          <p:sp>
            <p:nvSpPr>
              <p:cNvPr id="103" name="Rectangle 102"/>
              <p:cNvSpPr/>
              <p:nvPr/>
            </p:nvSpPr>
            <p:spPr>
              <a:xfrm>
                <a:off x="485146" y="899398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395536" y="863382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5" name="Group 104"/>
            <p:cNvGrpSpPr/>
            <p:nvPr/>
          </p:nvGrpSpPr>
          <p:grpSpPr>
            <a:xfrm>
              <a:off x="4633077" y="2836784"/>
              <a:ext cx="288032" cy="184666"/>
              <a:chOff x="395536" y="1008162"/>
              <a:chExt cx="288032" cy="184666"/>
            </a:xfrm>
          </p:grpSpPr>
          <p:sp>
            <p:nvSpPr>
              <p:cNvPr id="107" name="Rectangle 106"/>
              <p:cNvSpPr/>
              <p:nvPr/>
            </p:nvSpPr>
            <p:spPr>
              <a:xfrm>
                <a:off x="485146" y="1044178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8" name="TextBox 107"/>
              <p:cNvSpPr txBox="1"/>
              <p:nvPr/>
            </p:nvSpPr>
            <p:spPr>
              <a:xfrm>
                <a:off x="395536" y="1008162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09" name="Group 108"/>
            <p:cNvGrpSpPr/>
            <p:nvPr/>
          </p:nvGrpSpPr>
          <p:grpSpPr>
            <a:xfrm>
              <a:off x="4674605" y="2910821"/>
              <a:ext cx="288032" cy="184666"/>
              <a:chOff x="395536" y="1154197"/>
              <a:chExt cx="288032" cy="184666"/>
            </a:xfrm>
          </p:grpSpPr>
          <p:sp>
            <p:nvSpPr>
              <p:cNvPr id="111" name="Rectangle 110"/>
              <p:cNvSpPr/>
              <p:nvPr/>
            </p:nvSpPr>
            <p:spPr>
              <a:xfrm>
                <a:off x="485146" y="1190213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395536" y="1154197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4734676" y="1448962"/>
              <a:ext cx="1571277" cy="430887"/>
              <a:chOff x="4529583" y="1681649"/>
              <a:chExt cx="1571277" cy="430887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4570352" y="1722483"/>
                <a:ext cx="1506959" cy="36004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4529583" y="1681649"/>
                <a:ext cx="1571277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de-DE" sz="1000" b="1" dirty="0" smtClean="0">
                    <a:solidFill>
                      <a:prstClr val="white"/>
                    </a:solidFill>
                    <a:latin typeface="Calibri"/>
                  </a:rPr>
                  <a:t>DESY</a:t>
                </a:r>
                <a:endParaRPr lang="de-DE" sz="900" b="1" dirty="0" smtClean="0">
                  <a:solidFill>
                    <a:prstClr val="white"/>
                  </a:solidFill>
                  <a:latin typeface="Calibri"/>
                </a:endParaRPr>
              </a:p>
              <a:p>
                <a:r>
                  <a:rPr lang="de-DE" sz="600" dirty="0" smtClean="0">
                    <a:solidFill>
                      <a:prstClr val="white"/>
                    </a:solidFill>
                    <a:latin typeface="Calibri"/>
                  </a:rPr>
                  <a:t>Stiftung Deutsches Elektronen Synchrotron, Germany</a:t>
                </a:r>
                <a:endParaRPr lang="en-GB" sz="6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106" name="Group 105"/>
            <p:cNvGrpSpPr/>
            <p:nvPr/>
          </p:nvGrpSpPr>
          <p:grpSpPr>
            <a:xfrm>
              <a:off x="5465014" y="3221713"/>
              <a:ext cx="1400311" cy="430887"/>
              <a:chOff x="4900409" y="3454400"/>
              <a:chExt cx="1400311" cy="430887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4949185" y="3498783"/>
                <a:ext cx="1299847" cy="360040"/>
              </a:xfrm>
              <a:prstGeom prst="rect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>
              <a:xfrm>
                <a:off x="4900409" y="3454400"/>
                <a:ext cx="1400311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sz="1000" b="1" dirty="0" smtClean="0">
                    <a:solidFill>
                      <a:prstClr val="white"/>
                    </a:solidFill>
                    <a:latin typeface="Calibri"/>
                  </a:rPr>
                  <a:t>INFN</a:t>
                </a:r>
                <a:endParaRPr lang="it-IT" sz="600" b="1" dirty="0">
                  <a:solidFill>
                    <a:prstClr val="white"/>
                  </a:solidFill>
                  <a:latin typeface="Calibri"/>
                </a:endParaRPr>
              </a:p>
              <a:p>
                <a:r>
                  <a:rPr lang="it-IT" sz="600" dirty="0">
                    <a:solidFill>
                      <a:prstClr val="white"/>
                    </a:solidFill>
                    <a:latin typeface="Calibri"/>
                  </a:rPr>
                  <a:t>Instituto Nazionale di Fisica Nucleare, Italy</a:t>
                </a: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4322777" y="2998927"/>
              <a:ext cx="1003729" cy="184666"/>
              <a:chOff x="4117684" y="3231614"/>
              <a:chExt cx="1003729" cy="184666"/>
            </a:xfrm>
          </p:grpSpPr>
          <p:sp>
            <p:nvSpPr>
              <p:cNvPr id="117" name="Flowchart: Connector 116"/>
              <p:cNvSpPr>
                <a:spLocks noChangeAspect="1"/>
              </p:cNvSpPr>
              <p:nvPr/>
            </p:nvSpPr>
            <p:spPr>
              <a:xfrm>
                <a:off x="4564939" y="3271445"/>
                <a:ext cx="108813" cy="108814"/>
              </a:xfrm>
              <a:prstGeom prst="flowChartConnector">
                <a:avLst/>
              </a:prstGeom>
              <a:solidFill>
                <a:srgbClr val="00206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4117684" y="3231614"/>
                <a:ext cx="1003729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9" name="Group 118"/>
            <p:cNvGrpSpPr/>
            <p:nvPr/>
          </p:nvGrpSpPr>
          <p:grpSpPr>
            <a:xfrm>
              <a:off x="4368668" y="2710895"/>
              <a:ext cx="912481" cy="184666"/>
              <a:chOff x="4163575" y="2943582"/>
              <a:chExt cx="912481" cy="184666"/>
            </a:xfrm>
          </p:grpSpPr>
          <p:sp>
            <p:nvSpPr>
              <p:cNvPr id="120" name="Flowchart: Connector 119"/>
              <p:cNvSpPr>
                <a:spLocks noChangeAspect="1"/>
              </p:cNvSpPr>
              <p:nvPr/>
            </p:nvSpPr>
            <p:spPr>
              <a:xfrm>
                <a:off x="4566247" y="2981508"/>
                <a:ext cx="108813" cy="108814"/>
              </a:xfrm>
              <a:prstGeom prst="flowChartConnector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4163575" y="2943582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 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22" name="Flowchart: Connector 121"/>
            <p:cNvSpPr>
              <a:spLocks noChangeAspect="1"/>
            </p:cNvSpPr>
            <p:nvPr/>
          </p:nvSpPr>
          <p:spPr>
            <a:xfrm>
              <a:off x="4823055" y="3109713"/>
              <a:ext cx="108813" cy="108814"/>
            </a:xfrm>
            <a:prstGeom prst="flowChartConnector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4464081" y="3071336"/>
              <a:ext cx="829528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  </a:t>
              </a:r>
              <a:endParaRPr lang="en-GB" sz="6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4" name="Group 123"/>
            <p:cNvGrpSpPr/>
            <p:nvPr/>
          </p:nvGrpSpPr>
          <p:grpSpPr>
            <a:xfrm>
              <a:off x="5603950" y="3540380"/>
              <a:ext cx="1400311" cy="482787"/>
              <a:chOff x="5076770" y="3783227"/>
              <a:chExt cx="1400311" cy="482787"/>
            </a:xfrm>
          </p:grpSpPr>
          <p:sp>
            <p:nvSpPr>
              <p:cNvPr id="125" name="Rectangle 124"/>
              <p:cNvSpPr/>
              <p:nvPr/>
            </p:nvSpPr>
            <p:spPr>
              <a:xfrm>
                <a:off x="5121169" y="3905974"/>
                <a:ext cx="1221389" cy="36004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5076770" y="3783227"/>
                <a:ext cx="1400311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it-IT" sz="600" dirty="0">
                  <a:solidFill>
                    <a:prstClr val="white"/>
                  </a:solidFill>
                  <a:latin typeface="Calibri"/>
                </a:endParaRPr>
              </a:p>
              <a:p>
                <a:r>
                  <a:rPr lang="it-IT" sz="1000" b="1" dirty="0">
                    <a:solidFill>
                      <a:prstClr val="white"/>
                    </a:solidFill>
                    <a:latin typeface="Calibri"/>
                  </a:rPr>
                  <a:t>CNR</a:t>
                </a:r>
                <a:endParaRPr lang="it-IT" sz="600" b="1" dirty="0">
                  <a:solidFill>
                    <a:prstClr val="white"/>
                  </a:solidFill>
                  <a:latin typeface="Calibri"/>
                </a:endParaRPr>
              </a:p>
              <a:p>
                <a:r>
                  <a:rPr lang="it-IT" sz="600" dirty="0">
                    <a:solidFill>
                      <a:prstClr val="white"/>
                    </a:solidFill>
                    <a:latin typeface="Calibri"/>
                  </a:rPr>
                  <a:t>Consiglio Nazionale delle Ricerche, Italy</a:t>
                </a:r>
              </a:p>
            </p:txBody>
          </p:sp>
        </p:grpSp>
        <p:grpSp>
          <p:nvGrpSpPr>
            <p:cNvPr id="127" name="Group 126"/>
            <p:cNvGrpSpPr/>
            <p:nvPr/>
          </p:nvGrpSpPr>
          <p:grpSpPr>
            <a:xfrm>
              <a:off x="4172964" y="2860502"/>
              <a:ext cx="912481" cy="184666"/>
              <a:chOff x="3967871" y="3046958"/>
              <a:chExt cx="912481" cy="184666"/>
            </a:xfrm>
          </p:grpSpPr>
          <p:sp>
            <p:nvSpPr>
              <p:cNvPr id="128" name="Flowchart: Connector 127"/>
              <p:cNvSpPr>
                <a:spLocks noChangeAspect="1"/>
              </p:cNvSpPr>
              <p:nvPr/>
            </p:nvSpPr>
            <p:spPr>
              <a:xfrm>
                <a:off x="4371241" y="3084884"/>
                <a:ext cx="108813" cy="108814"/>
              </a:xfrm>
              <a:prstGeom prst="flowChartConnector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29" name="TextBox 128"/>
              <p:cNvSpPr txBox="1"/>
              <p:nvPr/>
            </p:nvSpPr>
            <p:spPr>
              <a:xfrm>
                <a:off x="3967871" y="3046958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 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0" name="Group 129"/>
            <p:cNvGrpSpPr/>
            <p:nvPr/>
          </p:nvGrpSpPr>
          <p:grpSpPr>
            <a:xfrm>
              <a:off x="2930285" y="3278481"/>
              <a:ext cx="1236690" cy="430887"/>
              <a:chOff x="2339381" y="3318735"/>
              <a:chExt cx="1236690" cy="430887"/>
            </a:xfrm>
          </p:grpSpPr>
          <p:sp>
            <p:nvSpPr>
              <p:cNvPr id="131" name="Rectangle 130"/>
              <p:cNvSpPr/>
              <p:nvPr/>
            </p:nvSpPr>
            <p:spPr>
              <a:xfrm>
                <a:off x="2385989" y="3358142"/>
                <a:ext cx="1190082" cy="35923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32" name="Rectangle 131"/>
              <p:cNvSpPr/>
              <p:nvPr/>
            </p:nvSpPr>
            <p:spPr>
              <a:xfrm>
                <a:off x="2339381" y="3318735"/>
                <a:ext cx="1190082" cy="43088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fr-FR" sz="1000" b="1" dirty="0">
                    <a:solidFill>
                      <a:prstClr val="white"/>
                    </a:solidFill>
                    <a:latin typeface="Calibri"/>
                  </a:rPr>
                  <a:t>CNRS</a:t>
                </a:r>
                <a:endParaRPr lang="fr-FR" sz="600" b="1" dirty="0">
                  <a:solidFill>
                    <a:prstClr val="white"/>
                  </a:solidFill>
                  <a:latin typeface="Calibri"/>
                </a:endParaRPr>
              </a:p>
              <a:p>
                <a:r>
                  <a:rPr lang="fr-FR" sz="600" dirty="0">
                    <a:solidFill>
                      <a:prstClr val="white"/>
                    </a:solidFill>
                    <a:latin typeface="Calibri"/>
                  </a:rPr>
                  <a:t>Centre National de la Recherche Scientifique, France</a:t>
                </a:r>
                <a:endParaRPr lang="it-IT" sz="6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134" name="Rectangle 133"/>
            <p:cNvSpPr/>
            <p:nvPr/>
          </p:nvSpPr>
          <p:spPr>
            <a:xfrm>
              <a:off x="3406076" y="987783"/>
              <a:ext cx="1190082" cy="296891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3347093" y="962500"/>
              <a:ext cx="1190082" cy="4096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solidFill>
                    <a:prstClr val="white"/>
                  </a:solidFill>
                  <a:latin typeface="Calibri"/>
                </a:rPr>
                <a:t>USTRATH</a:t>
              </a:r>
              <a:endParaRPr lang="en-GB" sz="600" b="1" dirty="0">
                <a:solidFill>
                  <a:prstClr val="white"/>
                </a:solidFill>
                <a:latin typeface="Calibri"/>
              </a:endParaRPr>
            </a:p>
            <a:p>
              <a:r>
                <a:rPr lang="en-GB" sz="600" dirty="0">
                  <a:solidFill>
                    <a:prstClr val="white"/>
                  </a:solidFill>
                  <a:latin typeface="Calibri"/>
                </a:rPr>
                <a:t>University of Strathclyde, UK</a:t>
              </a:r>
              <a:endParaRPr lang="it-IT" sz="60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36" name="Group 135"/>
            <p:cNvGrpSpPr/>
            <p:nvPr/>
          </p:nvGrpSpPr>
          <p:grpSpPr>
            <a:xfrm>
              <a:off x="4040729" y="2495749"/>
              <a:ext cx="912481" cy="184666"/>
              <a:chOff x="3835636" y="2728436"/>
              <a:chExt cx="912481" cy="184666"/>
            </a:xfrm>
          </p:grpSpPr>
          <p:sp>
            <p:nvSpPr>
              <p:cNvPr id="137" name="Flowchart: Connector 136"/>
              <p:cNvSpPr>
                <a:spLocks noChangeAspect="1"/>
              </p:cNvSpPr>
              <p:nvPr/>
            </p:nvSpPr>
            <p:spPr>
              <a:xfrm>
                <a:off x="4238282" y="2766362"/>
                <a:ext cx="108813" cy="108814"/>
              </a:xfrm>
              <a:prstGeom prst="flowChartConnector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3835636" y="2728436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 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9" name="Group 138"/>
            <p:cNvGrpSpPr/>
            <p:nvPr/>
          </p:nvGrpSpPr>
          <p:grpSpPr>
            <a:xfrm>
              <a:off x="3912997" y="3102293"/>
              <a:ext cx="912481" cy="184666"/>
              <a:chOff x="3707904" y="3334980"/>
              <a:chExt cx="912481" cy="184666"/>
            </a:xfrm>
          </p:grpSpPr>
          <p:sp>
            <p:nvSpPr>
              <p:cNvPr id="140" name="Flowchart: Connector 139"/>
              <p:cNvSpPr>
                <a:spLocks noChangeAspect="1"/>
              </p:cNvSpPr>
              <p:nvPr/>
            </p:nvSpPr>
            <p:spPr>
              <a:xfrm>
                <a:off x="4108709" y="3373114"/>
                <a:ext cx="108813" cy="108814"/>
              </a:xfrm>
              <a:prstGeom prst="flowChartConnector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1" name="TextBox 140"/>
              <p:cNvSpPr txBox="1"/>
              <p:nvPr/>
            </p:nvSpPr>
            <p:spPr>
              <a:xfrm>
                <a:off x="3707904" y="3334980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 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5" name="Group 144"/>
            <p:cNvGrpSpPr/>
            <p:nvPr/>
          </p:nvGrpSpPr>
          <p:grpSpPr>
            <a:xfrm>
              <a:off x="4138293" y="2609285"/>
              <a:ext cx="829528" cy="184666"/>
              <a:chOff x="3933200" y="2841972"/>
              <a:chExt cx="829528" cy="184666"/>
            </a:xfrm>
          </p:grpSpPr>
          <p:sp>
            <p:nvSpPr>
              <p:cNvPr id="146" name="Flowchart: Connector 145"/>
              <p:cNvSpPr>
                <a:spLocks noChangeAspect="1"/>
              </p:cNvSpPr>
              <p:nvPr/>
            </p:nvSpPr>
            <p:spPr>
              <a:xfrm>
                <a:off x="4290217" y="2879898"/>
                <a:ext cx="108813" cy="108814"/>
              </a:xfrm>
              <a:prstGeom prst="flowChartConnector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3933200" y="2841972"/>
                <a:ext cx="8295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 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49" name="Rectangle 148"/>
            <p:cNvSpPr/>
            <p:nvPr/>
          </p:nvSpPr>
          <p:spPr>
            <a:xfrm>
              <a:off x="3164235" y="1318261"/>
              <a:ext cx="1203973" cy="35883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3127072" y="1261774"/>
              <a:ext cx="1190082" cy="482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>
                  <a:solidFill>
                    <a:prstClr val="white"/>
                  </a:solidFill>
                  <a:latin typeface="Calibri"/>
                </a:rPr>
                <a:t>STFC</a:t>
              </a:r>
              <a:endParaRPr lang="en-GB" sz="1000" b="1" dirty="0">
                <a:solidFill>
                  <a:prstClr val="white"/>
                </a:solidFill>
                <a:latin typeface="Calibri"/>
              </a:endParaRPr>
            </a:p>
            <a:p>
              <a:r>
                <a:rPr lang="en-GB" sz="600" dirty="0">
                  <a:solidFill>
                    <a:prstClr val="white"/>
                  </a:solidFill>
                  <a:latin typeface="Calibri"/>
                </a:rPr>
                <a:t>Science &amp; Technology Facilities Council, UK</a:t>
              </a:r>
              <a:endParaRPr lang="it-IT" sz="6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2" name="Flowchart: Connector 151"/>
            <p:cNvSpPr>
              <a:spLocks noChangeAspect="1"/>
            </p:cNvSpPr>
            <p:nvPr/>
          </p:nvSpPr>
          <p:spPr>
            <a:xfrm>
              <a:off x="4503412" y="2932134"/>
              <a:ext cx="108813" cy="108814"/>
            </a:xfrm>
            <a:prstGeom prst="flowChartConnector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4101844" y="2900661"/>
              <a:ext cx="912481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 </a:t>
              </a:r>
              <a:r>
                <a:rPr lang="en-GB" sz="6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sz="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2688861" y="3719575"/>
              <a:ext cx="1313802" cy="35986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</p:spPr>
          <p:txBody>
            <a:bodyPr wrap="square">
              <a:spAutoFit/>
            </a:bodyPr>
            <a:lstStyle/>
            <a:p>
              <a:endParaRPr lang="it-IT" sz="60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57" name="Group 156"/>
            <p:cNvGrpSpPr/>
            <p:nvPr/>
          </p:nvGrpSpPr>
          <p:grpSpPr>
            <a:xfrm>
              <a:off x="4025992" y="2683119"/>
              <a:ext cx="912481" cy="184666"/>
              <a:chOff x="3820899" y="2915806"/>
              <a:chExt cx="912481" cy="184666"/>
            </a:xfrm>
          </p:grpSpPr>
          <p:sp>
            <p:nvSpPr>
              <p:cNvPr id="158" name="Flowchart: Connector 157"/>
              <p:cNvSpPr>
                <a:spLocks noChangeAspect="1"/>
              </p:cNvSpPr>
              <p:nvPr/>
            </p:nvSpPr>
            <p:spPr>
              <a:xfrm>
                <a:off x="4222415" y="2956336"/>
                <a:ext cx="108813" cy="108814"/>
              </a:xfrm>
              <a:prstGeom prst="flowChartConnector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59" name="TextBox 158"/>
              <p:cNvSpPr txBox="1"/>
              <p:nvPr/>
            </p:nvSpPr>
            <p:spPr>
              <a:xfrm>
                <a:off x="3820899" y="2915806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 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0" name="Group 159"/>
            <p:cNvGrpSpPr/>
            <p:nvPr/>
          </p:nvGrpSpPr>
          <p:grpSpPr>
            <a:xfrm>
              <a:off x="2875512" y="1667678"/>
              <a:ext cx="1237405" cy="338554"/>
              <a:chOff x="2686523" y="1916832"/>
              <a:chExt cx="1237405" cy="338554"/>
            </a:xfrm>
          </p:grpSpPr>
          <p:sp>
            <p:nvSpPr>
              <p:cNvPr id="161" name="Rectangle 160"/>
              <p:cNvSpPr/>
              <p:nvPr/>
            </p:nvSpPr>
            <p:spPr>
              <a:xfrm>
                <a:off x="2733846" y="1960242"/>
                <a:ext cx="1190082" cy="269600"/>
              </a:xfrm>
              <a:prstGeom prst="rect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2686523" y="1916832"/>
                <a:ext cx="119008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000" b="1" dirty="0">
                    <a:solidFill>
                      <a:prstClr val="white"/>
                    </a:solidFill>
                    <a:latin typeface="Calibri"/>
                  </a:rPr>
                  <a:t>UNIMAN</a:t>
                </a:r>
                <a:endParaRPr lang="en-GB" sz="600" b="1" dirty="0">
                  <a:solidFill>
                    <a:prstClr val="white"/>
                  </a:solidFill>
                  <a:latin typeface="Calibri"/>
                </a:endParaRPr>
              </a:p>
              <a:p>
                <a:r>
                  <a:rPr lang="en-GB" sz="600" dirty="0">
                    <a:solidFill>
                      <a:prstClr val="white"/>
                    </a:solidFill>
                    <a:latin typeface="Calibri"/>
                  </a:rPr>
                  <a:t>University of Manchester​, UK</a:t>
                </a:r>
                <a:endParaRPr lang="it-IT" sz="6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grpSp>
          <p:nvGrpSpPr>
            <p:cNvPr id="163" name="Group 162"/>
            <p:cNvGrpSpPr/>
            <p:nvPr/>
          </p:nvGrpSpPr>
          <p:grpSpPr>
            <a:xfrm>
              <a:off x="4001797" y="2593198"/>
              <a:ext cx="912481" cy="184666"/>
              <a:chOff x="3796704" y="2825885"/>
              <a:chExt cx="912481" cy="184666"/>
            </a:xfrm>
          </p:grpSpPr>
          <p:sp>
            <p:nvSpPr>
              <p:cNvPr id="164" name="Flowchart: Connector 163"/>
              <p:cNvSpPr>
                <a:spLocks noChangeAspect="1"/>
              </p:cNvSpPr>
              <p:nvPr/>
            </p:nvSpPr>
            <p:spPr>
              <a:xfrm>
                <a:off x="4201319" y="2861087"/>
                <a:ext cx="108813" cy="108814"/>
              </a:xfrm>
              <a:prstGeom prst="flowChartConnector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65" name="TextBox 164"/>
              <p:cNvSpPr txBox="1"/>
              <p:nvPr/>
            </p:nvSpPr>
            <p:spPr>
              <a:xfrm>
                <a:off x="3796704" y="2825885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 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66" name="Group 165"/>
            <p:cNvGrpSpPr/>
            <p:nvPr/>
          </p:nvGrpSpPr>
          <p:grpSpPr>
            <a:xfrm>
              <a:off x="3098195" y="1982337"/>
              <a:ext cx="1246850" cy="338554"/>
              <a:chOff x="2893102" y="2265030"/>
              <a:chExt cx="1246850" cy="338554"/>
            </a:xfrm>
          </p:grpSpPr>
          <p:sp>
            <p:nvSpPr>
              <p:cNvPr id="167" name="Rectangle 166"/>
              <p:cNvSpPr/>
              <p:nvPr/>
            </p:nvSpPr>
            <p:spPr>
              <a:xfrm>
                <a:off x="2949870" y="2295304"/>
                <a:ext cx="1190082" cy="269600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2893102" y="2265030"/>
                <a:ext cx="1190082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GB" sz="1000" b="1" dirty="0">
                    <a:solidFill>
                      <a:prstClr val="white"/>
                    </a:solidFill>
                    <a:latin typeface="Calibri"/>
                  </a:rPr>
                  <a:t>ULIV</a:t>
                </a:r>
                <a:endParaRPr lang="en-GB" sz="600" b="1" dirty="0">
                  <a:solidFill>
                    <a:prstClr val="white"/>
                  </a:solidFill>
                  <a:latin typeface="Calibri"/>
                </a:endParaRPr>
              </a:p>
              <a:p>
                <a:r>
                  <a:rPr lang="en-GB" sz="600" dirty="0">
                    <a:solidFill>
                      <a:prstClr val="white"/>
                    </a:solidFill>
                    <a:latin typeface="Calibri"/>
                  </a:rPr>
                  <a:t>University of Liverpool​, UK</a:t>
                </a:r>
              </a:p>
            </p:txBody>
          </p:sp>
        </p:grpSp>
        <p:grpSp>
          <p:nvGrpSpPr>
            <p:cNvPr id="169" name="Group 168"/>
            <p:cNvGrpSpPr/>
            <p:nvPr/>
          </p:nvGrpSpPr>
          <p:grpSpPr>
            <a:xfrm>
              <a:off x="4512684" y="3102293"/>
              <a:ext cx="912481" cy="184666"/>
              <a:chOff x="4307591" y="3334980"/>
              <a:chExt cx="912481" cy="184666"/>
            </a:xfrm>
          </p:grpSpPr>
          <p:sp>
            <p:nvSpPr>
              <p:cNvPr id="170" name="Flowchart: Connector 169"/>
              <p:cNvSpPr>
                <a:spLocks noChangeAspect="1"/>
              </p:cNvSpPr>
              <p:nvPr/>
            </p:nvSpPr>
            <p:spPr>
              <a:xfrm>
                <a:off x="4709031" y="3374176"/>
                <a:ext cx="108813" cy="108814"/>
              </a:xfrm>
              <a:prstGeom prst="flowChartConnector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>
                <a:off x="4307591" y="3334980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11 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2" name="Group 171"/>
            <p:cNvGrpSpPr/>
            <p:nvPr/>
          </p:nvGrpSpPr>
          <p:grpSpPr>
            <a:xfrm>
              <a:off x="5719459" y="4021007"/>
              <a:ext cx="1535823" cy="523220"/>
              <a:chOff x="5192278" y="4289254"/>
              <a:chExt cx="1577915" cy="523220"/>
            </a:xfrm>
          </p:grpSpPr>
          <p:sp>
            <p:nvSpPr>
              <p:cNvPr id="173" name="Rectangle 172"/>
              <p:cNvSpPr/>
              <p:nvPr/>
            </p:nvSpPr>
            <p:spPr>
              <a:xfrm>
                <a:off x="5236914" y="4329025"/>
                <a:ext cx="1533279" cy="452373"/>
              </a:xfrm>
              <a:prstGeom prst="rect">
                <a:avLst/>
              </a:pr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74" name="Rectangle 173"/>
              <p:cNvSpPr/>
              <p:nvPr/>
            </p:nvSpPr>
            <p:spPr>
              <a:xfrm>
                <a:off x="5192278" y="4289254"/>
                <a:ext cx="1550122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sz="1000" b="1" dirty="0">
                    <a:solidFill>
                      <a:prstClr val="white"/>
                    </a:solidFill>
                    <a:latin typeface="Calibri"/>
                  </a:rPr>
                  <a:t>ENEA</a:t>
                </a:r>
                <a:endParaRPr lang="it-IT" sz="600" b="1" dirty="0">
                  <a:solidFill>
                    <a:prstClr val="white"/>
                  </a:solidFill>
                  <a:latin typeface="Calibri"/>
                </a:endParaRPr>
              </a:p>
              <a:p>
                <a:r>
                  <a:rPr lang="it-IT" sz="600" dirty="0">
                    <a:solidFill>
                      <a:prstClr val="white"/>
                    </a:solidFill>
                    <a:latin typeface="Calibri"/>
                  </a:rPr>
                  <a:t>Agenzia nazionale per le nuove tecnologie, l'energia e lo sviluppo economico sostenibile, Italy</a:t>
                </a:r>
                <a:endParaRPr lang="en-GB" sz="600" dirty="0">
                  <a:solidFill>
                    <a:prstClr val="white"/>
                  </a:solidFill>
                  <a:latin typeface="Calibri"/>
                </a:endParaRPr>
              </a:p>
            </p:txBody>
          </p:sp>
        </p:grpSp>
        <p:sp>
          <p:nvSpPr>
            <p:cNvPr id="178" name="Rectangle 177"/>
            <p:cNvSpPr/>
            <p:nvPr/>
          </p:nvSpPr>
          <p:spPr>
            <a:xfrm>
              <a:off x="2505734" y="4117177"/>
              <a:ext cx="1305006" cy="359863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txBody>
            <a:bodyPr wrap="square">
              <a:spAutoFit/>
            </a:bodyPr>
            <a:lstStyle/>
            <a:p>
              <a:endParaRPr lang="fr-FR" sz="60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79" name="Group 178"/>
            <p:cNvGrpSpPr/>
            <p:nvPr/>
          </p:nvGrpSpPr>
          <p:grpSpPr>
            <a:xfrm>
              <a:off x="4436805" y="3160747"/>
              <a:ext cx="912481" cy="184666"/>
              <a:chOff x="4231712" y="3393434"/>
              <a:chExt cx="912481" cy="184666"/>
            </a:xfrm>
          </p:grpSpPr>
          <p:sp>
            <p:nvSpPr>
              <p:cNvPr id="180" name="Flowchart: Connector 179"/>
              <p:cNvSpPr>
                <a:spLocks noChangeAspect="1"/>
              </p:cNvSpPr>
              <p:nvPr/>
            </p:nvSpPr>
            <p:spPr>
              <a:xfrm>
                <a:off x="4636962" y="3431360"/>
                <a:ext cx="108813" cy="108814"/>
              </a:xfrm>
              <a:prstGeom prst="flowChartConnector">
                <a:avLst/>
              </a:prstGeom>
              <a:solidFill>
                <a:srgbClr val="C234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4231712" y="3393434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13 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2" name="Rectangle 181"/>
            <p:cNvSpPr/>
            <p:nvPr/>
          </p:nvSpPr>
          <p:spPr>
            <a:xfrm>
              <a:off x="5857213" y="4539149"/>
              <a:ext cx="1376464" cy="270370"/>
            </a:xfrm>
            <a:prstGeom prst="rect">
              <a:avLst/>
            </a:prstGeom>
            <a:solidFill>
              <a:srgbClr val="C2348F"/>
            </a:solidFill>
          </p:spPr>
          <p:txBody>
            <a:bodyPr wrap="square">
              <a:spAutoFit/>
            </a:bodyPr>
            <a:lstStyle/>
            <a:p>
              <a:endParaRPr lang="it-IT" sz="60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75" name="Group 174"/>
            <p:cNvGrpSpPr/>
            <p:nvPr/>
          </p:nvGrpSpPr>
          <p:grpSpPr>
            <a:xfrm>
              <a:off x="4224652" y="3083655"/>
              <a:ext cx="912481" cy="184666"/>
              <a:chOff x="4016384" y="3126895"/>
              <a:chExt cx="912481" cy="184666"/>
            </a:xfrm>
          </p:grpSpPr>
          <p:sp>
            <p:nvSpPr>
              <p:cNvPr id="176" name="Flowchart: Connector 175"/>
              <p:cNvSpPr>
                <a:spLocks noChangeAspect="1"/>
              </p:cNvSpPr>
              <p:nvPr/>
            </p:nvSpPr>
            <p:spPr>
              <a:xfrm>
                <a:off x="4421762" y="3165272"/>
                <a:ext cx="108813" cy="108814"/>
              </a:xfrm>
              <a:prstGeom prst="flowChartConnector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77" name="TextBox 176"/>
              <p:cNvSpPr txBox="1"/>
              <p:nvPr/>
            </p:nvSpPr>
            <p:spPr>
              <a:xfrm>
                <a:off x="4016384" y="3126895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12 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3" name="Group 182"/>
            <p:cNvGrpSpPr/>
            <p:nvPr/>
          </p:nvGrpSpPr>
          <p:grpSpPr>
            <a:xfrm>
              <a:off x="4417053" y="2782903"/>
              <a:ext cx="912481" cy="184666"/>
              <a:chOff x="4235583" y="3015590"/>
              <a:chExt cx="912481" cy="184666"/>
            </a:xfrm>
          </p:grpSpPr>
          <p:sp>
            <p:nvSpPr>
              <p:cNvPr id="184" name="Flowchart: Connector 183"/>
              <p:cNvSpPr>
                <a:spLocks noChangeAspect="1"/>
              </p:cNvSpPr>
              <p:nvPr/>
            </p:nvSpPr>
            <p:spPr>
              <a:xfrm>
                <a:off x="4640833" y="3050792"/>
                <a:ext cx="108813" cy="108814"/>
              </a:xfrm>
              <a:prstGeom prst="flowChartConnector">
                <a:avLst/>
              </a:prstGeom>
              <a:solidFill>
                <a:srgbClr val="1201F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4235583" y="3015590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14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6" name="Rectangle 185"/>
            <p:cNvSpPr/>
            <p:nvPr/>
          </p:nvSpPr>
          <p:spPr>
            <a:xfrm>
              <a:off x="4664287" y="1884929"/>
              <a:ext cx="1550122" cy="270370"/>
            </a:xfrm>
            <a:prstGeom prst="rect">
              <a:avLst/>
            </a:prstGeom>
            <a:solidFill>
              <a:srgbClr val="1201F5"/>
            </a:solidFill>
          </p:spPr>
          <p:txBody>
            <a:bodyPr wrap="square">
              <a:spAutoFit/>
            </a:bodyPr>
            <a:lstStyle/>
            <a:p>
              <a:endParaRPr lang="it-IT" sz="600" dirty="0">
                <a:solidFill>
                  <a:prstClr val="white"/>
                </a:solidFill>
                <a:latin typeface="Calibri"/>
              </a:endParaRPr>
            </a:p>
          </p:txBody>
        </p:sp>
        <p:grpSp>
          <p:nvGrpSpPr>
            <p:cNvPr id="187" name="Group 186"/>
            <p:cNvGrpSpPr/>
            <p:nvPr/>
          </p:nvGrpSpPr>
          <p:grpSpPr>
            <a:xfrm>
              <a:off x="4057013" y="2764265"/>
              <a:ext cx="912481" cy="184666"/>
              <a:chOff x="3923928" y="2921982"/>
              <a:chExt cx="912481" cy="184666"/>
            </a:xfrm>
          </p:grpSpPr>
          <p:sp>
            <p:nvSpPr>
              <p:cNvPr id="188" name="Flowchart: Connector 187"/>
              <p:cNvSpPr>
                <a:spLocks noChangeAspect="1"/>
              </p:cNvSpPr>
              <p:nvPr/>
            </p:nvSpPr>
            <p:spPr>
              <a:xfrm>
                <a:off x="4325368" y="2957184"/>
                <a:ext cx="108813" cy="108814"/>
              </a:xfrm>
              <a:prstGeom prst="flowChartConnector">
                <a:avLst/>
              </a:prstGeom>
              <a:solidFill>
                <a:srgbClr val="F3F30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89" name="TextBox 188"/>
              <p:cNvSpPr txBox="1"/>
              <p:nvPr/>
            </p:nvSpPr>
            <p:spPr>
              <a:xfrm>
                <a:off x="3923928" y="2921982"/>
                <a:ext cx="912481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91" name="Rectangle 190"/>
            <p:cNvSpPr/>
            <p:nvPr/>
          </p:nvSpPr>
          <p:spPr>
            <a:xfrm>
              <a:off x="2794923" y="2627751"/>
              <a:ext cx="1190082" cy="270370"/>
            </a:xfrm>
            <a:prstGeom prst="rect">
              <a:avLst/>
            </a:prstGeom>
            <a:solidFill>
              <a:srgbClr val="9E6958"/>
            </a:solidFill>
          </p:spPr>
          <p:txBody>
            <a:bodyPr wrap="square">
              <a:spAutoFit/>
            </a:bodyPr>
            <a:lstStyle/>
            <a:p>
              <a:endParaRPr lang="it-IT" sz="6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3048901" y="2322057"/>
              <a:ext cx="1190082" cy="270370"/>
            </a:xfrm>
            <a:prstGeom prst="rect">
              <a:avLst/>
            </a:prstGeom>
            <a:solidFill>
              <a:srgbClr val="F3F303"/>
            </a:solidFill>
          </p:spPr>
          <p:txBody>
            <a:bodyPr wrap="square">
              <a:spAutoFit/>
            </a:bodyPr>
            <a:lstStyle/>
            <a:p>
              <a:endParaRPr lang="it-IT" sz="60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92" name="Group 191"/>
            <p:cNvGrpSpPr/>
            <p:nvPr/>
          </p:nvGrpSpPr>
          <p:grpSpPr>
            <a:xfrm>
              <a:off x="4163589" y="2692257"/>
              <a:ext cx="829528" cy="184666"/>
              <a:chOff x="3893448" y="3006695"/>
              <a:chExt cx="829528" cy="184666"/>
            </a:xfrm>
          </p:grpSpPr>
          <p:sp>
            <p:nvSpPr>
              <p:cNvPr id="193" name="Flowchart: Connector 192"/>
              <p:cNvSpPr>
                <a:spLocks noChangeAspect="1"/>
              </p:cNvSpPr>
              <p:nvPr/>
            </p:nvSpPr>
            <p:spPr>
              <a:xfrm>
                <a:off x="4257172" y="3041897"/>
                <a:ext cx="108813" cy="108814"/>
              </a:xfrm>
              <a:prstGeom prst="flowChartConnector">
                <a:avLst/>
              </a:prstGeom>
              <a:solidFill>
                <a:srgbClr val="9E695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3893448" y="3006695"/>
                <a:ext cx="829528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16</a:t>
                </a:r>
                <a:r>
                  <a:rPr lang="en-GB" sz="600" dirty="0" smtClean="0">
                    <a:solidFill>
                      <a:prstClr val="black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89" name="Rectangle 88"/>
            <p:cNvSpPr/>
            <p:nvPr/>
          </p:nvSpPr>
          <p:spPr>
            <a:xfrm>
              <a:off x="7174005" y="3388207"/>
              <a:ext cx="108813" cy="10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7084395" y="3352637"/>
              <a:ext cx="28803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GB" sz="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Rectangle 90"/>
            <p:cNvSpPr/>
            <p:nvPr/>
          </p:nvSpPr>
          <p:spPr>
            <a:xfrm>
              <a:off x="7098951" y="3191233"/>
              <a:ext cx="108813" cy="10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7009341" y="3155663"/>
              <a:ext cx="288032" cy="18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600" dirty="0" smtClean="0">
                  <a:solidFill>
                    <a:prstClr val="white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4818621" y="2871430"/>
              <a:ext cx="288032" cy="184666"/>
              <a:chOff x="4644008" y="3140968"/>
              <a:chExt cx="288032" cy="184666"/>
            </a:xfrm>
          </p:grpSpPr>
          <p:sp>
            <p:nvSpPr>
              <p:cNvPr id="94" name="Rectangle 93"/>
              <p:cNvSpPr/>
              <p:nvPr/>
            </p:nvSpPr>
            <p:spPr>
              <a:xfrm>
                <a:off x="4733618" y="3182253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4644008" y="3140968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4890629" y="2908281"/>
              <a:ext cx="288032" cy="184666"/>
              <a:chOff x="395536" y="1300118"/>
              <a:chExt cx="288032" cy="184666"/>
            </a:xfrm>
          </p:grpSpPr>
          <p:sp>
            <p:nvSpPr>
              <p:cNvPr id="114" name="Rectangle 113"/>
              <p:cNvSpPr/>
              <p:nvPr/>
            </p:nvSpPr>
            <p:spPr>
              <a:xfrm>
                <a:off x="485146" y="1335688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>
                <a:off x="395536" y="1300118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99" name="Group 198"/>
            <p:cNvGrpSpPr/>
            <p:nvPr/>
          </p:nvGrpSpPr>
          <p:grpSpPr>
            <a:xfrm>
              <a:off x="4571229" y="2939639"/>
              <a:ext cx="288032" cy="184666"/>
              <a:chOff x="395536" y="1446803"/>
              <a:chExt cx="288032" cy="184666"/>
            </a:xfrm>
          </p:grpSpPr>
          <p:sp>
            <p:nvSpPr>
              <p:cNvPr id="200" name="Rectangle 199"/>
              <p:cNvSpPr/>
              <p:nvPr/>
            </p:nvSpPr>
            <p:spPr>
              <a:xfrm>
                <a:off x="485146" y="1482373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395536" y="1446803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2" name="Group 201"/>
            <p:cNvGrpSpPr/>
            <p:nvPr/>
          </p:nvGrpSpPr>
          <p:grpSpPr>
            <a:xfrm>
              <a:off x="7585405" y="3155663"/>
              <a:ext cx="288032" cy="184666"/>
              <a:chOff x="395536" y="1590055"/>
              <a:chExt cx="288032" cy="184666"/>
            </a:xfrm>
          </p:grpSpPr>
          <p:sp>
            <p:nvSpPr>
              <p:cNvPr id="203" name="Rectangle 202"/>
              <p:cNvSpPr/>
              <p:nvPr/>
            </p:nvSpPr>
            <p:spPr>
              <a:xfrm>
                <a:off x="485146" y="162562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4" name="TextBox 203"/>
              <p:cNvSpPr txBox="1"/>
              <p:nvPr/>
            </p:nvSpPr>
            <p:spPr>
              <a:xfrm>
                <a:off x="395536" y="159005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7441389" y="3299679"/>
              <a:ext cx="288032" cy="184666"/>
              <a:chOff x="395536" y="1734835"/>
              <a:chExt cx="288032" cy="184666"/>
            </a:xfrm>
          </p:grpSpPr>
          <p:sp>
            <p:nvSpPr>
              <p:cNvPr id="206" name="Rectangle 205"/>
              <p:cNvSpPr/>
              <p:nvPr/>
            </p:nvSpPr>
            <p:spPr>
              <a:xfrm>
                <a:off x="485146" y="177040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07" name="TextBox 206"/>
              <p:cNvSpPr txBox="1"/>
              <p:nvPr/>
            </p:nvSpPr>
            <p:spPr>
              <a:xfrm>
                <a:off x="395536" y="173483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08" name="Group 207"/>
            <p:cNvGrpSpPr/>
            <p:nvPr/>
          </p:nvGrpSpPr>
          <p:grpSpPr>
            <a:xfrm>
              <a:off x="7554037" y="3268321"/>
              <a:ext cx="288032" cy="184666"/>
              <a:chOff x="395536" y="1879615"/>
              <a:chExt cx="288032" cy="184666"/>
            </a:xfrm>
          </p:grpSpPr>
          <p:sp>
            <p:nvSpPr>
              <p:cNvPr id="209" name="Rectangle 208"/>
              <p:cNvSpPr/>
              <p:nvPr/>
            </p:nvSpPr>
            <p:spPr>
              <a:xfrm>
                <a:off x="485146" y="191518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10" name="TextBox 209"/>
              <p:cNvSpPr txBox="1"/>
              <p:nvPr/>
            </p:nvSpPr>
            <p:spPr>
              <a:xfrm>
                <a:off x="395536" y="187961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1" name="Group 210"/>
            <p:cNvGrpSpPr/>
            <p:nvPr/>
          </p:nvGrpSpPr>
          <p:grpSpPr>
            <a:xfrm>
              <a:off x="4777093" y="2579599"/>
              <a:ext cx="288032" cy="184666"/>
              <a:chOff x="395536" y="2024395"/>
              <a:chExt cx="288032" cy="184666"/>
            </a:xfrm>
          </p:grpSpPr>
          <p:sp>
            <p:nvSpPr>
              <p:cNvPr id="212" name="Rectangle 211"/>
              <p:cNvSpPr/>
              <p:nvPr/>
            </p:nvSpPr>
            <p:spPr>
              <a:xfrm>
                <a:off x="485146" y="205996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13" name="TextBox 212"/>
              <p:cNvSpPr txBox="1"/>
              <p:nvPr/>
            </p:nvSpPr>
            <p:spPr>
              <a:xfrm>
                <a:off x="395536" y="202439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13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4" name="Group 213"/>
            <p:cNvGrpSpPr/>
            <p:nvPr/>
          </p:nvGrpSpPr>
          <p:grpSpPr>
            <a:xfrm>
              <a:off x="2771800" y="3068960"/>
              <a:ext cx="288032" cy="184666"/>
              <a:chOff x="395536" y="2169175"/>
              <a:chExt cx="288032" cy="184666"/>
            </a:xfrm>
          </p:grpSpPr>
          <p:sp>
            <p:nvSpPr>
              <p:cNvPr id="215" name="Rectangle 214"/>
              <p:cNvSpPr/>
              <p:nvPr/>
            </p:nvSpPr>
            <p:spPr>
              <a:xfrm>
                <a:off x="485146" y="220474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16" name="TextBox 215"/>
              <p:cNvSpPr txBox="1"/>
              <p:nvPr/>
            </p:nvSpPr>
            <p:spPr>
              <a:xfrm>
                <a:off x="395536" y="216917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14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17" name="Group 216"/>
            <p:cNvGrpSpPr/>
            <p:nvPr/>
          </p:nvGrpSpPr>
          <p:grpSpPr>
            <a:xfrm>
              <a:off x="1717080" y="3140968"/>
              <a:ext cx="288032" cy="184666"/>
              <a:chOff x="395536" y="2313955"/>
              <a:chExt cx="288032" cy="184666"/>
            </a:xfrm>
          </p:grpSpPr>
          <p:sp>
            <p:nvSpPr>
              <p:cNvPr id="218" name="Rectangle 217"/>
              <p:cNvSpPr/>
              <p:nvPr/>
            </p:nvSpPr>
            <p:spPr>
              <a:xfrm>
                <a:off x="485146" y="234952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19" name="TextBox 218"/>
              <p:cNvSpPr txBox="1"/>
              <p:nvPr/>
            </p:nvSpPr>
            <p:spPr>
              <a:xfrm>
                <a:off x="395536" y="231395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0" name="Group 219"/>
            <p:cNvGrpSpPr/>
            <p:nvPr/>
          </p:nvGrpSpPr>
          <p:grpSpPr>
            <a:xfrm>
              <a:off x="1763688" y="3253616"/>
              <a:ext cx="288032" cy="184666"/>
              <a:chOff x="395536" y="2458735"/>
              <a:chExt cx="288032" cy="184666"/>
            </a:xfrm>
          </p:grpSpPr>
          <p:sp>
            <p:nvSpPr>
              <p:cNvPr id="221" name="Rectangle 220"/>
              <p:cNvSpPr/>
              <p:nvPr/>
            </p:nvSpPr>
            <p:spPr>
              <a:xfrm>
                <a:off x="485146" y="249430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222" name="TextBox 221"/>
              <p:cNvSpPr txBox="1"/>
              <p:nvPr/>
            </p:nvSpPr>
            <p:spPr>
              <a:xfrm>
                <a:off x="395536" y="245873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16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4" name="TextBox 283"/>
            <p:cNvSpPr txBox="1"/>
            <p:nvPr/>
          </p:nvSpPr>
          <p:spPr>
            <a:xfrm>
              <a:off x="90359" y="2882990"/>
              <a:ext cx="1529313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100" b="1" dirty="0" smtClean="0">
                  <a:solidFill>
                    <a:prstClr val="black"/>
                  </a:solidFill>
                  <a:latin typeface="Calibri"/>
                </a:rPr>
                <a:t>Associated Partners </a:t>
              </a:r>
              <a:br>
                <a:rPr lang="en-GB" sz="1100" b="1" dirty="0" smtClean="0">
                  <a:solidFill>
                    <a:prstClr val="black"/>
                  </a:solidFill>
                  <a:latin typeface="Calibri"/>
                </a:rPr>
              </a:br>
              <a:r>
                <a:rPr lang="en-GB" sz="800" b="1" i="1" dirty="0" smtClean="0">
                  <a:solidFill>
                    <a:prstClr val="black"/>
                  </a:solidFill>
                  <a:latin typeface="Calibri"/>
                </a:rPr>
                <a:t>(as of August 2016)</a:t>
              </a:r>
              <a:endParaRPr lang="en-GB" sz="800" b="1" i="1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4056820" y="4220802"/>
              <a:ext cx="1547129" cy="3671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4007172" y="4092928"/>
              <a:ext cx="1596777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pt-BR" sz="600" dirty="0">
                <a:solidFill>
                  <a:prstClr val="white"/>
                </a:solidFill>
                <a:latin typeface="Calibri"/>
              </a:endParaRPr>
            </a:p>
            <a:p>
              <a:r>
                <a:rPr lang="pt-BR" sz="1000" b="1" dirty="0">
                  <a:solidFill>
                    <a:prstClr val="white"/>
                  </a:solidFill>
                  <a:latin typeface="Calibri"/>
                </a:rPr>
                <a:t>IST-ID</a:t>
              </a:r>
            </a:p>
            <a:p>
              <a:r>
                <a:rPr lang="pt-BR" sz="600" dirty="0">
                  <a:solidFill>
                    <a:prstClr val="white"/>
                  </a:solidFill>
                  <a:latin typeface="Calibri"/>
                </a:rPr>
                <a:t>Associacao do instituto superior tecnico para a investigacao e desenvolvimento,  Portugal</a:t>
              </a:r>
              <a:endParaRPr lang="it-IT" sz="6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625130" y="1844567"/>
              <a:ext cx="15385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000" b="1" dirty="0">
                  <a:solidFill>
                    <a:prstClr val="white"/>
                  </a:solidFill>
                  <a:latin typeface="Calibri"/>
                </a:rPr>
                <a:t>UHH</a:t>
              </a:r>
            </a:p>
            <a:p>
              <a:r>
                <a:rPr lang="de-DE" sz="600" dirty="0">
                  <a:solidFill>
                    <a:prstClr val="white"/>
                  </a:solidFill>
                  <a:latin typeface="Calibri"/>
                </a:rPr>
                <a:t>Universität Hansestadt Hamburg, </a:t>
              </a:r>
              <a:r>
                <a:rPr lang="de-DE" sz="600" dirty="0" smtClean="0">
                  <a:solidFill>
                    <a:prstClr val="white"/>
                  </a:solidFill>
                  <a:latin typeface="Calibri"/>
                </a:rPr>
                <a:t>Germany</a:t>
              </a:r>
              <a:endParaRPr lang="it-IT" sz="600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751595" y="2589769"/>
              <a:ext cx="116140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b="1" dirty="0">
                  <a:solidFill>
                    <a:prstClr val="white"/>
                  </a:solidFill>
                  <a:latin typeface="Calibri"/>
                </a:rPr>
                <a:t>UOXF</a:t>
              </a:r>
            </a:p>
            <a:p>
              <a:r>
                <a:rPr lang="it-IT" sz="600" dirty="0">
                  <a:solidFill>
                    <a:prstClr val="white"/>
                  </a:solidFill>
                  <a:latin typeface="Calibri"/>
                </a:rPr>
                <a:t>University of Oxford, UK</a:t>
              </a:r>
            </a:p>
            <a:p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645326" y="3682981"/>
              <a:ext cx="13806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>
                  <a:solidFill>
                    <a:prstClr val="white"/>
                  </a:solidFill>
                  <a:latin typeface="Calibri"/>
                </a:rPr>
                <a:t>SOLEIL</a:t>
              </a:r>
            </a:p>
            <a:p>
              <a:r>
                <a:rPr lang="fr-FR" sz="600" dirty="0">
                  <a:solidFill>
                    <a:prstClr val="white"/>
                  </a:solidFill>
                  <a:latin typeface="Calibri"/>
                </a:rPr>
                <a:t>Synchrotron SOLEIL - French National Synchrotron​, France</a:t>
              </a:r>
              <a:endParaRPr lang="it-IT" sz="600" dirty="0">
                <a:solidFill>
                  <a:prstClr val="white"/>
                </a:solidFill>
                <a:latin typeface="Calibri"/>
              </a:endParaRPr>
            </a:p>
            <a:p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456254" y="4077693"/>
              <a:ext cx="129240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b="1" dirty="0">
                  <a:solidFill>
                    <a:prstClr val="white"/>
                  </a:solidFill>
                  <a:latin typeface="Calibri"/>
                </a:rPr>
                <a:t>CEA</a:t>
              </a:r>
            </a:p>
            <a:p>
              <a:r>
                <a:rPr lang="fr-FR" sz="600" dirty="0">
                  <a:solidFill>
                    <a:prstClr val="white"/>
                  </a:solidFill>
                  <a:latin typeface="Calibri"/>
                </a:rPr>
                <a:t>Commissariat à l'Énergie Atomique et aux énergies alternatives, France</a:t>
              </a:r>
            </a:p>
            <a:p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10605" y="4497537"/>
              <a:ext cx="13888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b="1" dirty="0">
                  <a:solidFill>
                    <a:prstClr val="white"/>
                  </a:solidFill>
                  <a:latin typeface="Calibri"/>
                </a:rPr>
                <a:t>UROM</a:t>
              </a:r>
            </a:p>
            <a:p>
              <a:r>
                <a:rPr lang="it-IT" sz="600" dirty="0">
                  <a:solidFill>
                    <a:prstClr val="white"/>
                  </a:solidFill>
                  <a:latin typeface="Calibri"/>
                </a:rPr>
                <a:t>Sapienza Universita di Roma, Italy</a:t>
              </a:r>
            </a:p>
            <a:p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992133" y="2285609"/>
              <a:ext cx="158269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00" b="1" dirty="0">
                  <a:solidFill>
                    <a:prstClr val="black"/>
                  </a:solidFill>
                  <a:latin typeface="Calibri"/>
                </a:rPr>
                <a:t>ICL</a:t>
              </a:r>
            </a:p>
            <a:p>
              <a:r>
                <a:rPr lang="it-IT" sz="600" dirty="0">
                  <a:solidFill>
                    <a:prstClr val="black"/>
                  </a:solidFill>
                  <a:latin typeface="Calibri"/>
                </a:rPr>
                <a:t>Imperial College London, UK</a:t>
              </a:r>
            </a:p>
            <a:p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333" name="Group 332"/>
            <p:cNvGrpSpPr/>
            <p:nvPr/>
          </p:nvGrpSpPr>
          <p:grpSpPr>
            <a:xfrm>
              <a:off x="-36512" y="3273808"/>
              <a:ext cx="288032" cy="184666"/>
              <a:chOff x="-36512" y="4078977"/>
              <a:chExt cx="288032" cy="184666"/>
            </a:xfrm>
          </p:grpSpPr>
          <p:sp>
            <p:nvSpPr>
              <p:cNvPr id="334" name="Rectangle 333"/>
              <p:cNvSpPr/>
              <p:nvPr/>
            </p:nvSpPr>
            <p:spPr>
              <a:xfrm>
                <a:off x="53098" y="4113088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35" name="TextBox 334"/>
              <p:cNvSpPr txBox="1"/>
              <p:nvPr/>
            </p:nvSpPr>
            <p:spPr>
              <a:xfrm>
                <a:off x="-36512" y="4078977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6" name="Group 335"/>
            <p:cNvGrpSpPr/>
            <p:nvPr/>
          </p:nvGrpSpPr>
          <p:grpSpPr>
            <a:xfrm>
              <a:off x="-36512" y="3467470"/>
              <a:ext cx="288032" cy="184666"/>
              <a:chOff x="-36512" y="4221852"/>
              <a:chExt cx="288032" cy="184666"/>
            </a:xfrm>
          </p:grpSpPr>
          <p:sp>
            <p:nvSpPr>
              <p:cNvPr id="337" name="Rectangle 336"/>
              <p:cNvSpPr/>
              <p:nvPr/>
            </p:nvSpPr>
            <p:spPr>
              <a:xfrm>
                <a:off x="53098" y="4257422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38" name="TextBox 337"/>
              <p:cNvSpPr txBox="1"/>
              <p:nvPr/>
            </p:nvSpPr>
            <p:spPr>
              <a:xfrm>
                <a:off x="-36512" y="4221852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9" name="Group 338"/>
            <p:cNvGrpSpPr/>
            <p:nvPr/>
          </p:nvGrpSpPr>
          <p:grpSpPr>
            <a:xfrm>
              <a:off x="-36512" y="3658232"/>
              <a:ext cx="288032" cy="184666"/>
              <a:chOff x="-36512" y="4365104"/>
              <a:chExt cx="288032" cy="184666"/>
            </a:xfrm>
          </p:grpSpPr>
          <p:sp>
            <p:nvSpPr>
              <p:cNvPr id="340" name="Rectangle 339"/>
              <p:cNvSpPr/>
              <p:nvPr/>
            </p:nvSpPr>
            <p:spPr>
              <a:xfrm>
                <a:off x="53098" y="4406389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41" name="TextBox 340"/>
              <p:cNvSpPr txBox="1"/>
              <p:nvPr/>
            </p:nvSpPr>
            <p:spPr>
              <a:xfrm>
                <a:off x="-36512" y="4365104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42" name="Group 341"/>
            <p:cNvGrpSpPr/>
            <p:nvPr/>
          </p:nvGrpSpPr>
          <p:grpSpPr>
            <a:xfrm>
              <a:off x="-36512" y="3862942"/>
              <a:ext cx="288032" cy="184666"/>
              <a:chOff x="395536" y="709841"/>
              <a:chExt cx="288032" cy="184666"/>
            </a:xfrm>
          </p:grpSpPr>
          <p:sp>
            <p:nvSpPr>
              <p:cNvPr id="343" name="Rectangle 342"/>
              <p:cNvSpPr/>
              <p:nvPr/>
            </p:nvSpPr>
            <p:spPr>
              <a:xfrm>
                <a:off x="485146" y="754241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44" name="TextBox 343"/>
              <p:cNvSpPr txBox="1"/>
              <p:nvPr/>
            </p:nvSpPr>
            <p:spPr>
              <a:xfrm>
                <a:off x="395536" y="709841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45" name="Group 344"/>
            <p:cNvGrpSpPr/>
            <p:nvPr/>
          </p:nvGrpSpPr>
          <p:grpSpPr>
            <a:xfrm>
              <a:off x="-36512" y="4070847"/>
              <a:ext cx="288032" cy="184666"/>
              <a:chOff x="395536" y="863382"/>
              <a:chExt cx="288032" cy="184666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485146" y="899398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47" name="TextBox 346"/>
              <p:cNvSpPr txBox="1"/>
              <p:nvPr/>
            </p:nvSpPr>
            <p:spPr>
              <a:xfrm>
                <a:off x="395536" y="863382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48" name="Group 347"/>
            <p:cNvGrpSpPr/>
            <p:nvPr/>
          </p:nvGrpSpPr>
          <p:grpSpPr>
            <a:xfrm>
              <a:off x="-36512" y="4264395"/>
              <a:ext cx="288032" cy="184666"/>
              <a:chOff x="395536" y="1008162"/>
              <a:chExt cx="288032" cy="184666"/>
            </a:xfrm>
          </p:grpSpPr>
          <p:sp>
            <p:nvSpPr>
              <p:cNvPr id="349" name="Rectangle 348"/>
              <p:cNvSpPr/>
              <p:nvPr/>
            </p:nvSpPr>
            <p:spPr>
              <a:xfrm>
                <a:off x="485146" y="1044178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50" name="TextBox 349"/>
              <p:cNvSpPr txBox="1"/>
              <p:nvPr/>
            </p:nvSpPr>
            <p:spPr>
              <a:xfrm>
                <a:off x="395536" y="1008162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1" name="Group 350"/>
            <p:cNvGrpSpPr/>
            <p:nvPr/>
          </p:nvGrpSpPr>
          <p:grpSpPr>
            <a:xfrm>
              <a:off x="-36512" y="4459198"/>
              <a:ext cx="288032" cy="184666"/>
              <a:chOff x="395536" y="1154197"/>
              <a:chExt cx="288032" cy="184666"/>
            </a:xfrm>
          </p:grpSpPr>
          <p:sp>
            <p:nvSpPr>
              <p:cNvPr id="352" name="Rectangle 351"/>
              <p:cNvSpPr/>
              <p:nvPr/>
            </p:nvSpPr>
            <p:spPr>
              <a:xfrm>
                <a:off x="485146" y="1190213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53" name="TextBox 352"/>
              <p:cNvSpPr txBox="1"/>
              <p:nvPr/>
            </p:nvSpPr>
            <p:spPr>
              <a:xfrm>
                <a:off x="395536" y="1154197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4" name="Group 353"/>
            <p:cNvGrpSpPr/>
            <p:nvPr/>
          </p:nvGrpSpPr>
          <p:grpSpPr>
            <a:xfrm>
              <a:off x="-36512" y="5058118"/>
              <a:ext cx="288032" cy="184666"/>
              <a:chOff x="395536" y="1590055"/>
              <a:chExt cx="288032" cy="184666"/>
            </a:xfrm>
          </p:grpSpPr>
          <p:sp>
            <p:nvSpPr>
              <p:cNvPr id="355" name="Rectangle 354"/>
              <p:cNvSpPr/>
              <p:nvPr/>
            </p:nvSpPr>
            <p:spPr>
              <a:xfrm>
                <a:off x="485146" y="162562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56" name="TextBox 355"/>
              <p:cNvSpPr txBox="1"/>
              <p:nvPr/>
            </p:nvSpPr>
            <p:spPr>
              <a:xfrm>
                <a:off x="395536" y="159005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7" name="Group 356"/>
            <p:cNvGrpSpPr/>
            <p:nvPr/>
          </p:nvGrpSpPr>
          <p:grpSpPr>
            <a:xfrm>
              <a:off x="-36512" y="4659983"/>
              <a:ext cx="288032" cy="184666"/>
              <a:chOff x="395536" y="1300118"/>
              <a:chExt cx="288032" cy="184666"/>
            </a:xfrm>
          </p:grpSpPr>
          <p:sp>
            <p:nvSpPr>
              <p:cNvPr id="358" name="Rectangle 357"/>
              <p:cNvSpPr/>
              <p:nvPr/>
            </p:nvSpPr>
            <p:spPr>
              <a:xfrm>
                <a:off x="485146" y="1335688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59" name="TextBox 358"/>
              <p:cNvSpPr txBox="1"/>
              <p:nvPr/>
            </p:nvSpPr>
            <p:spPr>
              <a:xfrm>
                <a:off x="395536" y="1300118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0" name="Group 359"/>
            <p:cNvGrpSpPr/>
            <p:nvPr/>
          </p:nvGrpSpPr>
          <p:grpSpPr>
            <a:xfrm>
              <a:off x="-36512" y="4858862"/>
              <a:ext cx="288032" cy="184666"/>
              <a:chOff x="395536" y="1446803"/>
              <a:chExt cx="288032" cy="184666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485146" y="1482373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62" name="TextBox 361"/>
              <p:cNvSpPr txBox="1"/>
              <p:nvPr/>
            </p:nvSpPr>
            <p:spPr>
              <a:xfrm>
                <a:off x="395536" y="1446803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3" name="Group 362"/>
            <p:cNvGrpSpPr/>
            <p:nvPr/>
          </p:nvGrpSpPr>
          <p:grpSpPr>
            <a:xfrm>
              <a:off x="-36512" y="5259552"/>
              <a:ext cx="288032" cy="184666"/>
              <a:chOff x="395536" y="1734835"/>
              <a:chExt cx="288032" cy="184666"/>
            </a:xfrm>
          </p:grpSpPr>
          <p:sp>
            <p:nvSpPr>
              <p:cNvPr id="364" name="Rectangle 363"/>
              <p:cNvSpPr/>
              <p:nvPr/>
            </p:nvSpPr>
            <p:spPr>
              <a:xfrm>
                <a:off x="485146" y="177040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65" name="TextBox 364"/>
              <p:cNvSpPr txBox="1"/>
              <p:nvPr/>
            </p:nvSpPr>
            <p:spPr>
              <a:xfrm>
                <a:off x="395536" y="173483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11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6" name="Group 365"/>
            <p:cNvGrpSpPr/>
            <p:nvPr/>
          </p:nvGrpSpPr>
          <p:grpSpPr>
            <a:xfrm>
              <a:off x="-36512" y="5457288"/>
              <a:ext cx="288032" cy="184666"/>
              <a:chOff x="395536" y="1879615"/>
              <a:chExt cx="288032" cy="184666"/>
            </a:xfrm>
          </p:grpSpPr>
          <p:sp>
            <p:nvSpPr>
              <p:cNvPr id="367" name="Rectangle 366"/>
              <p:cNvSpPr/>
              <p:nvPr/>
            </p:nvSpPr>
            <p:spPr>
              <a:xfrm>
                <a:off x="485146" y="191518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68" name="TextBox 367"/>
              <p:cNvSpPr txBox="1"/>
              <p:nvPr/>
            </p:nvSpPr>
            <p:spPr>
              <a:xfrm>
                <a:off x="395536" y="187961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12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9" name="Group 368"/>
            <p:cNvGrpSpPr/>
            <p:nvPr/>
          </p:nvGrpSpPr>
          <p:grpSpPr>
            <a:xfrm>
              <a:off x="-36512" y="5650072"/>
              <a:ext cx="288032" cy="184666"/>
              <a:chOff x="395536" y="2024395"/>
              <a:chExt cx="288032" cy="184666"/>
            </a:xfrm>
          </p:grpSpPr>
          <p:sp>
            <p:nvSpPr>
              <p:cNvPr id="370" name="Rectangle 369"/>
              <p:cNvSpPr/>
              <p:nvPr/>
            </p:nvSpPr>
            <p:spPr>
              <a:xfrm>
                <a:off x="485146" y="205996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71" name="TextBox 370"/>
              <p:cNvSpPr txBox="1"/>
              <p:nvPr/>
            </p:nvSpPr>
            <p:spPr>
              <a:xfrm>
                <a:off x="395536" y="202439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13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2" name="Group 371"/>
            <p:cNvGrpSpPr/>
            <p:nvPr/>
          </p:nvGrpSpPr>
          <p:grpSpPr>
            <a:xfrm>
              <a:off x="-36512" y="5843734"/>
              <a:ext cx="288032" cy="184666"/>
              <a:chOff x="395536" y="2169175"/>
              <a:chExt cx="288032" cy="184666"/>
            </a:xfrm>
          </p:grpSpPr>
          <p:sp>
            <p:nvSpPr>
              <p:cNvPr id="373" name="Rectangle 372"/>
              <p:cNvSpPr/>
              <p:nvPr/>
            </p:nvSpPr>
            <p:spPr>
              <a:xfrm>
                <a:off x="485146" y="220474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74" name="TextBox 373"/>
              <p:cNvSpPr txBox="1"/>
              <p:nvPr/>
            </p:nvSpPr>
            <p:spPr>
              <a:xfrm>
                <a:off x="395536" y="216917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14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5" name="Group 374"/>
            <p:cNvGrpSpPr/>
            <p:nvPr/>
          </p:nvGrpSpPr>
          <p:grpSpPr>
            <a:xfrm>
              <a:off x="-36512" y="6041470"/>
              <a:ext cx="288032" cy="184666"/>
              <a:chOff x="395536" y="2313955"/>
              <a:chExt cx="288032" cy="184666"/>
            </a:xfrm>
          </p:grpSpPr>
          <p:sp>
            <p:nvSpPr>
              <p:cNvPr id="376" name="Rectangle 375"/>
              <p:cNvSpPr/>
              <p:nvPr/>
            </p:nvSpPr>
            <p:spPr>
              <a:xfrm>
                <a:off x="485146" y="234952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77" name="TextBox 376"/>
              <p:cNvSpPr txBox="1"/>
              <p:nvPr/>
            </p:nvSpPr>
            <p:spPr>
              <a:xfrm>
                <a:off x="395536" y="231395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15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78" name="Group 377"/>
            <p:cNvGrpSpPr/>
            <p:nvPr/>
          </p:nvGrpSpPr>
          <p:grpSpPr>
            <a:xfrm>
              <a:off x="-36512" y="6239206"/>
              <a:ext cx="288032" cy="184666"/>
              <a:chOff x="395536" y="2458735"/>
              <a:chExt cx="288032" cy="184666"/>
            </a:xfrm>
          </p:grpSpPr>
          <p:sp>
            <p:nvSpPr>
              <p:cNvPr id="379" name="Rectangle 378"/>
              <p:cNvSpPr/>
              <p:nvPr/>
            </p:nvSpPr>
            <p:spPr>
              <a:xfrm>
                <a:off x="485146" y="2494305"/>
                <a:ext cx="108813" cy="1080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380" name="TextBox 379"/>
              <p:cNvSpPr txBox="1"/>
              <p:nvPr/>
            </p:nvSpPr>
            <p:spPr>
              <a:xfrm>
                <a:off x="395536" y="2458735"/>
                <a:ext cx="288032" cy="1846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600" dirty="0" smtClean="0">
                    <a:solidFill>
                      <a:prstClr val="white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16</a:t>
                </a:r>
                <a:endParaRPr lang="en-GB" sz="6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81" name="TextBox 380"/>
            <p:cNvSpPr txBox="1"/>
            <p:nvPr/>
          </p:nvSpPr>
          <p:spPr>
            <a:xfrm>
              <a:off x="118167" y="3243030"/>
              <a:ext cx="152931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JUS</a:t>
              </a:r>
              <a:r>
                <a:rPr lang="en-GB" sz="10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Jiao Tong-University </a:t>
              </a:r>
              <a:r>
                <a:rPr lang="en-GB" sz="600" dirty="0">
                  <a:solidFill>
                    <a:prstClr val="black"/>
                  </a:solidFill>
                  <a:latin typeface="Calibri"/>
                </a:rPr>
                <a:t>Shanghai</a:t>
              </a:r>
            </a:p>
          </p:txBody>
        </p:sp>
        <p:sp>
          <p:nvSpPr>
            <p:cNvPr id="382" name="TextBox 381"/>
            <p:cNvSpPr txBox="1"/>
            <p:nvPr/>
          </p:nvSpPr>
          <p:spPr>
            <a:xfrm>
              <a:off x="110184" y="3435096"/>
              <a:ext cx="131138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TUB</a:t>
              </a:r>
              <a:r>
                <a:rPr lang="en-GB" sz="10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sz="600" dirty="0" err="1" smtClean="0">
                  <a:solidFill>
                    <a:prstClr val="black"/>
                  </a:solidFill>
                  <a:latin typeface="Calibri"/>
                </a:rPr>
                <a:t>Tsingua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University Beijing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3" name="TextBox 382"/>
            <p:cNvSpPr txBox="1"/>
            <p:nvPr/>
          </p:nvSpPr>
          <p:spPr>
            <a:xfrm>
              <a:off x="109480" y="3635486"/>
              <a:ext cx="174343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ELI-B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 Extreme Light Infrastructure-Beams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4" name="TextBox 383"/>
            <p:cNvSpPr txBox="1"/>
            <p:nvPr/>
          </p:nvSpPr>
          <p:spPr>
            <a:xfrm>
              <a:off x="118624" y="3836947"/>
              <a:ext cx="11521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PHLAM</a:t>
              </a:r>
              <a:r>
                <a:rPr lang="en-GB" sz="10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Lille University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5" name="TextBox 384"/>
            <p:cNvSpPr txBox="1"/>
            <p:nvPr/>
          </p:nvSpPr>
          <p:spPr>
            <a:xfrm>
              <a:off x="118624" y="4040779"/>
              <a:ext cx="231759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HIJ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Helmholtz Institute Jena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6" name="TextBox 385"/>
            <p:cNvSpPr txBox="1"/>
            <p:nvPr/>
          </p:nvSpPr>
          <p:spPr>
            <a:xfrm>
              <a:off x="118624" y="4233280"/>
              <a:ext cx="231759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HZDR</a:t>
              </a:r>
              <a:r>
                <a:rPr lang="en-GB" sz="10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Helmholtz-</a:t>
              </a:r>
              <a:r>
                <a:rPr lang="en-GB" sz="600" dirty="0" err="1" smtClean="0">
                  <a:solidFill>
                    <a:prstClr val="black"/>
                  </a:solidFill>
                  <a:latin typeface="Calibri"/>
                </a:rPr>
                <a:t>Zentrum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Dresden-</a:t>
              </a:r>
              <a:r>
                <a:rPr lang="en-GB" sz="600" dirty="0" err="1" smtClean="0">
                  <a:solidFill>
                    <a:prstClr val="black"/>
                  </a:solidFill>
                  <a:latin typeface="Calibri"/>
                </a:rPr>
                <a:t>Rossendorf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7" name="TextBox 386"/>
            <p:cNvSpPr txBox="1"/>
            <p:nvPr/>
          </p:nvSpPr>
          <p:spPr>
            <a:xfrm>
              <a:off x="117480" y="4431016"/>
              <a:ext cx="224748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LMU</a:t>
              </a:r>
              <a:r>
                <a:rPr lang="en-GB" sz="10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Ludwig-</a:t>
              </a:r>
              <a:r>
                <a:rPr lang="en-GB" sz="600" dirty="0" err="1" smtClean="0">
                  <a:solidFill>
                    <a:prstClr val="black"/>
                  </a:solidFill>
                  <a:latin typeface="Calibri"/>
                </a:rPr>
                <a:t>Maximilians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-</a:t>
              </a:r>
              <a:r>
                <a:rPr lang="en-GB" sz="600" dirty="0" err="1" smtClean="0">
                  <a:solidFill>
                    <a:prstClr val="black"/>
                  </a:solidFill>
                  <a:latin typeface="Calibri"/>
                </a:rPr>
                <a:t>Universität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sz="600" dirty="0" err="1" smtClean="0">
                  <a:solidFill>
                    <a:prstClr val="black"/>
                  </a:solidFill>
                  <a:latin typeface="Calibri"/>
                </a:rPr>
                <a:t>München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8" name="TextBox 387"/>
            <p:cNvSpPr txBox="1"/>
            <p:nvPr/>
          </p:nvSpPr>
          <p:spPr>
            <a:xfrm>
              <a:off x="111385" y="4827240"/>
              <a:ext cx="21015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CERN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European Organization for Nuclear Research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89" name="TextBox 388"/>
            <p:cNvSpPr txBox="1"/>
            <p:nvPr/>
          </p:nvSpPr>
          <p:spPr>
            <a:xfrm>
              <a:off x="117480" y="5234435"/>
              <a:ext cx="11521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OU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Osaka University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0" name="TextBox 389"/>
            <p:cNvSpPr txBox="1"/>
            <p:nvPr/>
          </p:nvSpPr>
          <p:spPr>
            <a:xfrm>
              <a:off x="118624" y="5427219"/>
              <a:ext cx="11521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RSC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RIKEN SPring-8 </a:t>
              </a:r>
              <a:r>
                <a:rPr lang="en-GB" sz="600" dirty="0" err="1" smtClean="0">
                  <a:solidFill>
                    <a:prstClr val="black"/>
                  </a:solidFill>
                  <a:latin typeface="Calibri"/>
                </a:rPr>
                <a:t>Center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1" name="TextBox 390"/>
            <p:cNvSpPr txBox="1"/>
            <p:nvPr/>
          </p:nvSpPr>
          <p:spPr>
            <a:xfrm>
              <a:off x="118624" y="5624955"/>
              <a:ext cx="11521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LU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Lund University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2" name="TextBox 391"/>
            <p:cNvSpPr txBox="1"/>
            <p:nvPr/>
          </p:nvSpPr>
          <p:spPr>
            <a:xfrm>
              <a:off x="109480" y="6015192"/>
              <a:ext cx="21754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LBNL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Lawrence Berkeley National Laboratory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3" name="TextBox 392"/>
            <p:cNvSpPr txBox="1"/>
            <p:nvPr/>
          </p:nvSpPr>
          <p:spPr>
            <a:xfrm>
              <a:off x="112528" y="6207115"/>
              <a:ext cx="21034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UCLA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University of California, Los Angeles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4" name="TextBox 393"/>
            <p:cNvSpPr txBox="1"/>
            <p:nvPr/>
          </p:nvSpPr>
          <p:spPr>
            <a:xfrm>
              <a:off x="118624" y="4634848"/>
              <a:ext cx="28216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WIGNER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Wigner Research Centre of the Hungarian Academy of Science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5" name="TextBox 394"/>
            <p:cNvSpPr txBox="1"/>
            <p:nvPr/>
          </p:nvSpPr>
          <p:spPr>
            <a:xfrm>
              <a:off x="118624" y="5026384"/>
              <a:ext cx="267953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KPSI/JAEA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Kansai Photon Science Institute, Japan Atomic Energy Agency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396" name="TextBox 395"/>
            <p:cNvSpPr txBox="1"/>
            <p:nvPr/>
          </p:nvSpPr>
          <p:spPr>
            <a:xfrm>
              <a:off x="107504" y="5815811"/>
              <a:ext cx="275154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dirty="0" smtClean="0">
                  <a:solidFill>
                    <a:prstClr val="black"/>
                  </a:solidFill>
                  <a:latin typeface="Calibri"/>
                </a:rPr>
                <a:t>CASE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en-GB" sz="600" dirty="0" err="1" smtClean="0">
                  <a:solidFill>
                    <a:prstClr val="black"/>
                  </a:solidFill>
                  <a:latin typeface="Calibri"/>
                </a:rPr>
                <a:t>Center</a:t>
              </a:r>
              <a:r>
                <a:rPr lang="en-GB" sz="600" dirty="0" smtClean="0">
                  <a:solidFill>
                    <a:prstClr val="black"/>
                  </a:solidFill>
                  <a:latin typeface="Calibri"/>
                </a:rPr>
                <a:t> for Accelerator Science and Education at Stony Brook U &amp; BNL</a:t>
              </a:r>
              <a:endParaRPr lang="en-GB" sz="600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07504" y="1124744"/>
            <a:ext cx="149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Status 8/2016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6480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052736"/>
            <a:ext cx="9144000" cy="5805264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New Partners</a:t>
            </a:r>
            <a:br>
              <a:rPr lang="en-GB" sz="3200" dirty="0" smtClean="0"/>
            </a:br>
            <a:r>
              <a:rPr lang="en-GB" sz="3200" dirty="0" smtClean="0"/>
              <a:t>Industrial Participation</a:t>
            </a:r>
            <a:endParaRPr lang="en-GB" sz="3200" dirty="0"/>
          </a:p>
        </p:txBody>
      </p:sp>
      <p:pic>
        <p:nvPicPr>
          <p:cNvPr id="223" name="Picture 2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9912" y="1204707"/>
            <a:ext cx="3304307" cy="568109"/>
          </a:xfrm>
          <a:prstGeom prst="rect">
            <a:avLst/>
          </a:prstGeom>
        </p:spPr>
      </p:pic>
      <p:pic>
        <p:nvPicPr>
          <p:cNvPr id="224" name="Picture 2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2852936"/>
            <a:ext cx="1659557" cy="829779"/>
          </a:xfrm>
          <a:prstGeom prst="rect">
            <a:avLst/>
          </a:prstGeom>
        </p:spPr>
      </p:pic>
      <p:pic>
        <p:nvPicPr>
          <p:cNvPr id="225" name="Picture 2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924" y="2845597"/>
            <a:ext cx="1631188" cy="1087459"/>
          </a:xfrm>
          <a:prstGeom prst="rect">
            <a:avLst/>
          </a:prstGeom>
        </p:spPr>
      </p:pic>
      <p:pic>
        <p:nvPicPr>
          <p:cNvPr id="226" name="Picture 2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1920" y="1777036"/>
            <a:ext cx="3261631" cy="100906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2" name="TextBox 11"/>
          <p:cNvSpPr txBox="1"/>
          <p:nvPr/>
        </p:nvSpPr>
        <p:spPr>
          <a:xfrm>
            <a:off x="179512" y="4005064"/>
            <a:ext cx="8568952" cy="256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New associate partners </a:t>
            </a:r>
            <a:r>
              <a:rPr lang="en-US" dirty="0" smtClean="0"/>
              <a:t>(documents complete – vote CB 27 Oct 2016):		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Karlsruhe Institute of Technology, Germany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Hebrew </a:t>
            </a:r>
            <a:r>
              <a:rPr lang="en-US" dirty="0"/>
              <a:t>University </a:t>
            </a:r>
            <a:r>
              <a:rPr lang="en-US" dirty="0" smtClean="0"/>
              <a:t>of Jerusalem, Israel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Institute </a:t>
            </a:r>
            <a:r>
              <a:rPr lang="en-US" dirty="0"/>
              <a:t>of Applied </a:t>
            </a:r>
            <a:r>
              <a:rPr lang="en-US" dirty="0" smtClean="0"/>
              <a:t>Physics, Nizhny </a:t>
            </a:r>
            <a:r>
              <a:rPr lang="en-US" dirty="0"/>
              <a:t>Novgorod, </a:t>
            </a:r>
            <a:r>
              <a:rPr lang="en-US" dirty="0" smtClean="0"/>
              <a:t>Russia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Joint Institute for </a:t>
            </a:r>
            <a:r>
              <a:rPr lang="en-US" dirty="0" smtClean="0"/>
              <a:t>High Temperatures, Russian </a:t>
            </a:r>
            <a:r>
              <a:rPr lang="en-US" dirty="0"/>
              <a:t>Academy </a:t>
            </a:r>
            <a:r>
              <a:rPr lang="en-US" dirty="0" smtClean="0"/>
              <a:t>of Sciences, Moscow</a:t>
            </a:r>
            <a:r>
              <a:rPr lang="en-US" dirty="0"/>
              <a:t>, </a:t>
            </a:r>
            <a:r>
              <a:rPr lang="en-US" dirty="0" smtClean="0"/>
              <a:t>Russia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University of Rome, Tor </a:t>
            </a:r>
            <a:r>
              <a:rPr lang="en-US" dirty="0" err="1" smtClean="0"/>
              <a:t>Vergata</a:t>
            </a:r>
            <a:r>
              <a:rPr lang="en-US" dirty="0" smtClean="0"/>
              <a:t>, Italy</a:t>
            </a:r>
            <a:br>
              <a:rPr lang="en-US" dirty="0" smtClean="0"/>
            </a:br>
            <a:r>
              <a:rPr lang="en-US" sz="1100" dirty="0" smtClean="0"/>
              <a:t> </a:t>
            </a:r>
          </a:p>
          <a:p>
            <a:r>
              <a:rPr lang="en-US" b="1" u="sng" dirty="0" smtClean="0"/>
              <a:t>New associate partners </a:t>
            </a:r>
            <a:r>
              <a:rPr lang="en-US" dirty="0" smtClean="0"/>
              <a:t>(documents under preparation):</a:t>
            </a:r>
          </a:p>
          <a:p>
            <a:r>
              <a:rPr lang="en-US" dirty="0" smtClean="0"/>
              <a:t>1) </a:t>
            </a:r>
            <a:r>
              <a:rPr lang="en-US" dirty="0" err="1" smtClean="0"/>
              <a:t>Forschungszentrum</a:t>
            </a:r>
            <a:r>
              <a:rPr lang="en-US" dirty="0" smtClean="0"/>
              <a:t> </a:t>
            </a:r>
            <a:r>
              <a:rPr lang="en-US" dirty="0" err="1" smtClean="0"/>
              <a:t>Jülich</a:t>
            </a:r>
            <a:r>
              <a:rPr lang="en-US" dirty="0" smtClean="0"/>
              <a:t>, Germany, 2) FNAL (</a:t>
            </a:r>
            <a:r>
              <a:rPr lang="en-US" dirty="0" err="1" smtClean="0"/>
              <a:t>Fermilab</a:t>
            </a:r>
            <a:r>
              <a:rPr lang="en-US" dirty="0" smtClean="0"/>
              <a:t>), US, 3) SLAC, US</a:t>
            </a:r>
          </a:p>
        </p:txBody>
      </p:sp>
      <p:sp>
        <p:nvSpPr>
          <p:cNvPr id="227" name="TextBox 226"/>
          <p:cNvSpPr txBox="1"/>
          <p:nvPr/>
        </p:nvSpPr>
        <p:spPr>
          <a:xfrm>
            <a:off x="251520" y="1196752"/>
            <a:ext cx="3096344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Industry:</a:t>
            </a:r>
            <a:r>
              <a:rPr lang="en-US" dirty="0" smtClean="0"/>
              <a:t> involved through workshops and </a:t>
            </a:r>
            <a:br>
              <a:rPr lang="en-US" dirty="0" smtClean="0"/>
            </a:br>
            <a:r>
              <a:rPr lang="en-US" u="sng" dirty="0" smtClean="0"/>
              <a:t>Scientific Advisory Board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Contacts still evolving, several </a:t>
            </a:r>
            <a:r>
              <a:rPr lang="en-US" dirty="0" err="1" smtClean="0"/>
              <a:t>cooperations</a:t>
            </a:r>
            <a:r>
              <a:rPr lang="en-US" dirty="0" smtClean="0"/>
              <a:t> under discussion</a:t>
            </a:r>
          </a:p>
        </p:txBody>
      </p:sp>
      <p:pic>
        <p:nvPicPr>
          <p:cNvPr id="2" name="Picture 1" descr="Screen Shot 2016-10-17 at 15.04.24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1" y="1196752"/>
            <a:ext cx="1547335" cy="1512168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3779912" y="1124744"/>
            <a:ext cx="5112568" cy="165618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771800" y="2060848"/>
            <a:ext cx="1008112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5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Work Proceeding in Dedicated WP Meetings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052736"/>
            <a:ext cx="8352928" cy="5733316"/>
          </a:xfrm>
          <a:prstGeom prst="rect">
            <a:avLst/>
          </a:prstGeom>
        </p:spPr>
      </p:pic>
      <p:sp>
        <p:nvSpPr>
          <p:cNvPr id="5" name="5-Point Star 4"/>
          <p:cNvSpPr/>
          <p:nvPr/>
        </p:nvSpPr>
        <p:spPr>
          <a:xfrm>
            <a:off x="49767" y="1326499"/>
            <a:ext cx="360040" cy="36004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-Point Star 5"/>
          <p:cNvSpPr/>
          <p:nvPr/>
        </p:nvSpPr>
        <p:spPr>
          <a:xfrm>
            <a:off x="35496" y="1988840"/>
            <a:ext cx="360040" cy="36004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5-Point Star 6"/>
          <p:cNvSpPr/>
          <p:nvPr/>
        </p:nvSpPr>
        <p:spPr>
          <a:xfrm>
            <a:off x="-4046" y="5805264"/>
            <a:ext cx="360040" cy="360040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74405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43058"/>
            <a:ext cx="8236522" cy="513827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Proposal submission: 			09.2014</a:t>
            </a:r>
          </a:p>
          <a:p>
            <a:r>
              <a:rPr lang="en-US" dirty="0" smtClean="0"/>
              <a:t>Approval: 						07.2015</a:t>
            </a:r>
          </a:p>
          <a:p>
            <a:r>
              <a:rPr lang="en-US" dirty="0" smtClean="0"/>
              <a:t>Start: 								11.2015</a:t>
            </a:r>
          </a:p>
          <a:p>
            <a:r>
              <a:rPr lang="en-US" b="1" u="sng" dirty="0" smtClean="0"/>
              <a:t>1</a:t>
            </a:r>
            <a:r>
              <a:rPr lang="en-US" b="1" u="sng" baseline="30000" dirty="0" smtClean="0"/>
              <a:t>st</a:t>
            </a:r>
            <a:r>
              <a:rPr lang="en-US" b="1" u="sng" dirty="0" smtClean="0"/>
              <a:t> year: </a:t>
            </a:r>
          </a:p>
          <a:p>
            <a:pPr lvl="1"/>
            <a:r>
              <a:rPr lang="en-US" dirty="0" smtClean="0"/>
              <a:t>Organization (collaboration agreements, …)</a:t>
            </a:r>
          </a:p>
          <a:p>
            <a:pPr lvl="1"/>
            <a:r>
              <a:rPr lang="en-US" dirty="0" smtClean="0"/>
              <a:t>Hiring of dedicated personnel</a:t>
            </a:r>
          </a:p>
          <a:p>
            <a:pPr lvl="1"/>
            <a:r>
              <a:rPr lang="en-US" dirty="0" smtClean="0"/>
              <a:t>Ten workshops on </a:t>
            </a:r>
            <a:r>
              <a:rPr lang="en-US" dirty="0" err="1" smtClean="0"/>
              <a:t>EuPRAXIA</a:t>
            </a:r>
            <a:r>
              <a:rPr lang="en-US" dirty="0" smtClean="0"/>
              <a:t>/</a:t>
            </a:r>
            <a:r>
              <a:rPr lang="en-US" dirty="0" err="1"/>
              <a:t>E</a:t>
            </a:r>
            <a:r>
              <a:rPr lang="en-US" dirty="0" err="1" smtClean="0"/>
              <a:t>uroNNAc</a:t>
            </a:r>
            <a:r>
              <a:rPr lang="en-US" dirty="0" smtClean="0"/>
              <a:t> matters</a:t>
            </a:r>
            <a:endParaRPr lang="en-US" dirty="0"/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yearly meeting Oct. 2016: Decision on set </a:t>
            </a:r>
            <a:r>
              <a:rPr lang="en-US" dirty="0"/>
              <a:t>of parameters for first study </a:t>
            </a:r>
            <a:r>
              <a:rPr lang="en-US" dirty="0" smtClean="0"/>
              <a:t>versions.</a:t>
            </a:r>
            <a:endParaRPr lang="en-US" dirty="0"/>
          </a:p>
          <a:p>
            <a:r>
              <a:rPr lang="en-US" dirty="0" smtClean="0"/>
              <a:t>Final report &amp; project end: 	10.2019</a:t>
            </a:r>
          </a:p>
          <a:p>
            <a:r>
              <a:rPr lang="en-US" dirty="0"/>
              <a:t>Future </a:t>
            </a:r>
            <a:r>
              <a:rPr lang="en-US" dirty="0" smtClean="0"/>
              <a:t>Targets:</a:t>
            </a:r>
          </a:p>
          <a:p>
            <a:pPr lvl="1"/>
            <a:r>
              <a:rPr lang="en-US" b="1" u="sng" dirty="0" smtClean="0"/>
              <a:t>ESFRI </a:t>
            </a:r>
            <a:r>
              <a:rPr lang="en-US" b="1" u="sng" dirty="0"/>
              <a:t>roadmap</a:t>
            </a:r>
            <a:r>
              <a:rPr lang="en-US" dirty="0"/>
              <a:t> in 2018 or 2020</a:t>
            </a:r>
          </a:p>
          <a:p>
            <a:pPr lvl="1"/>
            <a:r>
              <a:rPr lang="en-US" dirty="0"/>
              <a:t>CDR for 2020</a:t>
            </a:r>
          </a:p>
          <a:p>
            <a:pPr lvl="1"/>
            <a:r>
              <a:rPr lang="en-US" dirty="0"/>
              <a:t>Operation 2025 to 2035</a:t>
            </a:r>
          </a:p>
          <a:p>
            <a:pPr lvl="1"/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P.A.Walker – EuPRAXIA WP7 workshop – Frascati –  11.-13.10.2016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5536" y="1196752"/>
            <a:ext cx="0" cy="5040560"/>
          </a:xfrm>
          <a:prstGeom prst="straightConnector1">
            <a:avLst/>
          </a:prstGeom>
          <a:ln w="952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6181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-Design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Larissa-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9050" cap="flat" cmpd="sng" algn="ctr">
          <a:solidFill>
            <a:srgbClr val="000000"/>
          </a:solidFill>
          <a:prstDash val="solid"/>
          <a:round/>
          <a:headEnd type="none" w="med" len="med"/>
          <a:tailEnd type="triangl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600" b="1" i="0" u="none" strike="noStrike" cap="none" normalizeH="0" baseline="0" smtClean="0">
            <a:ln>
              <a:noFill/>
            </a:ln>
            <a:solidFill>
              <a:srgbClr val="00589C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Larissa-Design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SIPhelixTemplate">
  <a:themeElements>
    <a:clrScheme name="GSIPhelix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Phelix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SIPhelix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Phelix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Phelix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Phelix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Phelix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Phelix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GSIPhelixTemplate">
  <a:themeElements>
    <a:clrScheme name="GSIPhelix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Phelix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SIPhelix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Phelix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Phelix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Phelix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Phelix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Phelix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Phelix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12700" algn="l" defTabSz="914400" rtl="0" eaLnBrk="1" fontAlgn="base" latinLnBrk="0" hangingPunct="1">
          <a:lnSpc>
            <a:spcPts val="2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rgbClr val="51515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53589</TotalTime>
  <Words>1230</Words>
  <Application>Microsoft Macintosh PowerPoint</Application>
  <PresentationFormat>On-screen Show (4:3)</PresentationFormat>
  <Paragraphs>302</Paragraphs>
  <Slides>38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11</vt:i4>
      </vt:variant>
      <vt:variant>
        <vt:lpstr>Slide Titles</vt:lpstr>
      </vt:variant>
      <vt:variant>
        <vt:i4>38</vt:i4>
      </vt:variant>
    </vt:vector>
  </HeadingPairs>
  <TitlesOfParts>
    <vt:vector size="49" baseType="lpstr">
      <vt:lpstr>Larissa-Design</vt:lpstr>
      <vt:lpstr>Standarddesign</vt:lpstr>
      <vt:lpstr>GSIPhelixTemplate</vt:lpstr>
      <vt:lpstr>1_GSIPhelixTemplate</vt:lpstr>
      <vt:lpstr>3_DESY_Vortrag_3-1</vt:lpstr>
      <vt:lpstr>Benutzerdefiniertes Design</vt:lpstr>
      <vt:lpstr>1_Benutzerdefiniertes Design</vt:lpstr>
      <vt:lpstr>2_Benutzerdefiniertes Design</vt:lpstr>
      <vt:lpstr>3_Benutzerdefiniertes Design</vt:lpstr>
      <vt:lpstr>4_Benutzerdefiniertes Design</vt:lpstr>
      <vt:lpstr>1_Office Theme</vt:lpstr>
      <vt:lpstr>TIARA meeting Oct. 18, CERN, Geneva</vt:lpstr>
      <vt:lpstr>PowerPoint Presentation</vt:lpstr>
      <vt:lpstr>A European Strategy for Accelerator Innovation</vt:lpstr>
      <vt:lpstr>EuPRAXIA Outreach</vt:lpstr>
      <vt:lpstr>Project Organization &amp; Bodies</vt:lpstr>
      <vt:lpstr>Participating Institutions 16 beneficiaries, 16 associated partners</vt:lpstr>
      <vt:lpstr>New Partners Industrial Participation</vt:lpstr>
      <vt:lpstr>Work Proceeding in Dedicated WP Meetings</vt:lpstr>
      <vt:lpstr>Timeline</vt:lpstr>
      <vt:lpstr>EuPRAXIA Laser Workshop WP4 "Laser Design and Optimization” L. Gizzi &amp; F. Mathieu</vt:lpstr>
      <vt:lpstr>Pisa Meeting June/July 2016, 120 participants</vt:lpstr>
      <vt:lpstr>Users Mini-Workshop ecole polytechnique, Oct 11 -13</vt:lpstr>
      <vt:lpstr>Users Mini-Workshop ecole polytechnique, Oct 11 -13</vt:lpstr>
      <vt:lpstr>Highlight Features EuPRAXIA some guaranteed, others required goals</vt:lpstr>
      <vt:lpstr>Preliminary Study Concept (Deliverable 1.2)</vt:lpstr>
      <vt:lpstr>EuPRAXIA Concept</vt:lpstr>
      <vt:lpstr>EuPRAXIA Design 1</vt:lpstr>
      <vt:lpstr>EuPRAXIA Design 2</vt:lpstr>
      <vt:lpstr>EuPRAXIA Design 3</vt:lpstr>
      <vt:lpstr>EuPRAXIA Design 4</vt:lpstr>
      <vt:lpstr>Multiple Operating Modes Laser Wakefield Acc. with internal or external injection</vt:lpstr>
      <vt:lpstr>Multiple Operating Modes Beam-driven or hybrid plasma accelerator</vt:lpstr>
      <vt:lpstr>Parameter Tables Study Version 2016</vt:lpstr>
      <vt:lpstr>Parameter Tables</vt:lpstr>
      <vt:lpstr>Case Studies</vt:lpstr>
      <vt:lpstr>Comments Technical Approach</vt:lpstr>
      <vt:lpstr>Scientific Landscape for EuPRAXIA</vt:lpstr>
      <vt:lpstr>PowerPoint Presentation</vt:lpstr>
      <vt:lpstr>Japanese Vision (working together within EuPRAXIA consortium)</vt:lpstr>
      <vt:lpstr>PowerPoint Presentation</vt:lpstr>
      <vt:lpstr>Helmholtz Association</vt:lpstr>
      <vt:lpstr>PowerPoint Presentation</vt:lpstr>
      <vt:lpstr>Important, Realistic Projects: Get on the ESFRI Roadmap</vt:lpstr>
      <vt:lpstr>AHEAD: European Strategy for Research Infrastructures (ESFRI)</vt:lpstr>
      <vt:lpstr>Conclusion</vt:lpstr>
      <vt:lpstr>Thank you for your attention</vt:lpstr>
      <vt:lpstr>Our Roadmap to a Plasma LC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EuCARD2 Annual Meeting  May 19-22, 2014</dc:title>
  <dc:creator>Oevermann, Christel</dc:creator>
  <cp:lastModifiedBy>Ralph Assmann</cp:lastModifiedBy>
  <cp:revision>1673</cp:revision>
  <cp:lastPrinted>2014-11-26T22:47:53Z</cp:lastPrinted>
  <dcterms:created xsi:type="dcterms:W3CDTF">2013-12-10T12:05:24Z</dcterms:created>
  <dcterms:modified xsi:type="dcterms:W3CDTF">2016-10-17T20:49:41Z</dcterms:modified>
</cp:coreProperties>
</file>