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  <p:sldMasterId id="2147483810" r:id="rId7"/>
    <p:sldMasterId id="2147483822" r:id="rId8"/>
    <p:sldMasterId id="2147483852" r:id="rId9"/>
    <p:sldMasterId id="2147483873" r:id="rId10"/>
  </p:sldMasterIdLst>
  <p:notesMasterIdLst>
    <p:notesMasterId r:id="rId29"/>
  </p:notesMasterIdLst>
  <p:sldIdLst>
    <p:sldId id="294" r:id="rId11"/>
    <p:sldId id="424" r:id="rId12"/>
    <p:sldId id="432" r:id="rId13"/>
    <p:sldId id="428" r:id="rId14"/>
    <p:sldId id="520" r:id="rId15"/>
    <p:sldId id="429" r:id="rId16"/>
    <p:sldId id="511" r:id="rId17"/>
    <p:sldId id="521" r:id="rId18"/>
    <p:sldId id="509" r:id="rId19"/>
    <p:sldId id="512" r:id="rId20"/>
    <p:sldId id="513" r:id="rId21"/>
    <p:sldId id="514" r:id="rId22"/>
    <p:sldId id="515" r:id="rId23"/>
    <p:sldId id="516" r:id="rId24"/>
    <p:sldId id="517" r:id="rId25"/>
    <p:sldId id="518" r:id="rId26"/>
    <p:sldId id="502" r:id="rId27"/>
    <p:sldId id="51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177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35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53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70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5883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060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236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413" algn="l" defTabSz="914353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66CCFF"/>
    <a:srgbClr val="3399FF"/>
    <a:srgbClr val="CCFF99"/>
    <a:srgbClr val="66FF66"/>
    <a:srgbClr val="0000FF"/>
    <a:srgbClr val="F1FA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709" autoAdjust="0"/>
  </p:normalViewPr>
  <p:slideViewPr>
    <p:cSldViewPr snapToGrid="0">
      <p:cViewPr>
        <p:scale>
          <a:sx n="90" d="100"/>
          <a:sy n="90" d="100"/>
        </p:scale>
        <p:origin x="-768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F807570F-0115-4626-8242-F1732411AF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877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1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3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5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70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67851-891A-4A80-93C2-C4ECABAA56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F8E7-B960-4EF4-A73B-66C1E786C3C2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3008AD3-9742-4E6F-BCF8-3D73690201EF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EEC152C-8A2B-44FD-B91F-EB4CDA8A4428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B1556A7-4B38-4DAC-916C-E1D80EAB73EC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1615A00-52EB-4F38-B68E-02885AC075D5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02ED732-D589-408D-B688-4B2757026C98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7DB4239-E0C8-4E01-A744-5AFA34CC7B4B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8CCEBB7-D95B-45CC-ACF9-8F525BDC7B51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FC17DE4-2A91-4D98-857E-B6957D8FD963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3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1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43BAB2E-50C2-4CBC-8D9D-054D684AB8BE}" type="datetime1">
              <a:rPr lang="en-US"/>
              <a:pPr>
                <a:defRPr/>
              </a:pPr>
              <a:t>10/18/2016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36" y="115889"/>
            <a:ext cx="8515928" cy="66920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5" y="877456"/>
            <a:ext cx="8552872" cy="500264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B8DE-92B3-4A0F-AB12-4DF1FCF370C2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E0F7E-845A-4571-ADAA-87E7C4035B3B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40A2A-704B-4936-A86A-193833F8C0DA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111E2-1B1C-4B6F-9318-64B825D3AF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EFA4-3C40-4CFA-B2B1-92FAD36D0E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5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F4C7-5920-4C6D-87B4-07679A01E1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81F6-B8EF-4D67-B182-DEFCC975125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4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1E41B-3B55-44C1-9566-C288540C7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9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7DF6A-B752-4A21-9B70-32EAE17CE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1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9724B-3EEA-49B4-9CF2-FD44B884E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4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3188-3D30-4CFA-9531-5322F337B7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3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FC12-FE7C-41FD-A9CF-E7AC3E4D8CC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68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DEF-DF9C-4E55-9D6C-2269A16C0B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1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CD944-4E3A-4EF0-B35B-81402E52D077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DCBE-956F-4AC4-A497-AD8997895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6BC42-8A1D-4887-B90F-41EBE06C9EC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2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CLIC PM Quadrupoles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57ACE-A54F-443F-96BF-E13DF3CFB1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8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3"/>
            <a:ext cx="9144000" cy="719361"/>
          </a:xfrm>
        </p:spPr>
        <p:txBody>
          <a:bodyPr/>
          <a:lstStyle>
            <a:lvl1pPr>
              <a:defRPr sz="320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12" indent="-285736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2942" indent="-228588">
              <a:buFont typeface="Calibri" panose="020F0502020204030204" pitchFamily="34" charset="0"/>
              <a:buChar char="-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pic>
        <p:nvPicPr>
          <p:cNvPr id="4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4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1121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30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8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1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596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6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329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0547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866527"/>
          </a:xfrm>
          <a:prstGeom prst="rect">
            <a:avLst/>
          </a:prstGeom>
        </p:spPr>
        <p:txBody>
          <a:bodyPr/>
          <a:lstStyle>
            <a:lvl1pPr algn="ctr">
              <a:defRPr sz="3600" b="0" i="0" baseline="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175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>
              <a:defRPr sz="3600" b="0" i="0" baseline="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30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824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1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1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503E-BD4A-4FFD-B5FE-F214DB9274D4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5F307-A3D7-41C0-B98A-9A50BD3A0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29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713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70C0"/>
                </a:solidFill>
                <a:latin typeface="Arial-BoldM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1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3433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40709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487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839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593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Font typeface="Calibri" panose="020F0502020204030204" pitchFamily="34" charset="0"/>
              <a:buChar char="-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pic>
        <p:nvPicPr>
          <p:cNvPr id="4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4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05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5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7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9" y="2571745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3214687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156A-89A4-45A5-8AC3-6E275A8626CF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12F6-D8FD-482C-8ACE-3090D8146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5619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564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66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07577-4761-4B08-991E-CD66C8F9E315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EE23-FD9F-43B7-90E0-702AA6F140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B66F5-E92F-433B-9609-E3EF0C633CAA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928DE-0092-4C4A-894B-9C6524E0B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3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5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357431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BC031-B488-41B8-BD76-E56ECB6E15BE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7BDD7-C360-4D13-8E09-55D214ABDB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6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27835-CF22-4F46-B9A4-7C6EF5BF0238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C4223-B9ED-4A2E-9910-F9DCD75B24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1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CEE180C4-B78F-490F-9F37-9BBD271FCF08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034148E-5DB7-480A-8EE2-5325B7920E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8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DAF6C69D-8288-48A6-B7A9-80F829D7BCAB}" type="datetime1">
              <a:rPr lang="en-US"/>
              <a:pPr>
                <a:defRPr/>
              </a:pPr>
              <a:t>10/18/2016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1AC5E92-D581-43F6-BC86-EE10FEFEA6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94314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79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Ben Shepherd</a:t>
            </a:r>
          </a:p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CLIC PM Quadrupoles</a:t>
            </a:r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489C57-28E9-44F1-96CE-8CFCCB616C8C}" type="slidenum">
              <a:rPr lang="en-GB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36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4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88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842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80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4" y="404814"/>
            <a:ext cx="8207375" cy="3241675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accent2"/>
                </a:solidFill>
              </a:rPr>
              <a:t>CompactLight:</a:t>
            </a:r>
            <a:br>
              <a:rPr lang="en-GB" sz="4000" b="1" dirty="0" smtClean="0">
                <a:solidFill>
                  <a:schemeClr val="accent2"/>
                </a:solidFill>
              </a:rPr>
            </a:br>
            <a:r>
              <a:rPr lang="en-GB" sz="4000" b="1" dirty="0" smtClean="0">
                <a:solidFill>
                  <a:schemeClr val="accent2"/>
                </a:solidFill>
              </a:rPr>
              <a:t>H2020 Design Study </a:t>
            </a:r>
            <a:r>
              <a:rPr lang="en-GB" sz="4000" b="1" dirty="0" smtClean="0">
                <a:solidFill>
                  <a:schemeClr val="accent2"/>
                </a:solidFill>
              </a:rPr>
              <a:t>Proposal </a:t>
            </a:r>
            <a:r>
              <a:rPr lang="en-GB" sz="3200" b="1" dirty="0" smtClean="0">
                <a:solidFill>
                  <a:srgbClr val="00B050"/>
                </a:solidFill>
              </a:rPr>
              <a:t>(previously XbFEL)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3228975"/>
            <a:ext cx="8201025" cy="3390900"/>
          </a:xfrm>
        </p:spPr>
        <p:txBody>
          <a:bodyPr/>
          <a:lstStyle/>
          <a:p>
            <a:endParaRPr lang="en-GB" sz="2400" b="1" dirty="0" smtClean="0"/>
          </a:p>
          <a:p>
            <a:r>
              <a:rPr lang="en-GB" sz="2400" b="1" dirty="0" smtClean="0"/>
              <a:t>Jim </a:t>
            </a:r>
            <a:r>
              <a:rPr lang="en-GB" sz="2400" b="1" dirty="0" smtClean="0"/>
              <a:t>Clarke on behalf of the CompactLight Collaboration</a:t>
            </a:r>
            <a:br>
              <a:rPr lang="en-GB" sz="2400" b="1" dirty="0" smtClean="0"/>
            </a:b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  <a:p>
            <a:r>
              <a:rPr lang="en-GB" sz="2000" b="1" dirty="0" smtClean="0"/>
              <a:t>TIARA Collaboration Council</a:t>
            </a:r>
            <a:br>
              <a:rPr lang="en-GB" sz="2000" b="1" dirty="0" smtClean="0"/>
            </a:br>
            <a:r>
              <a:rPr lang="en-GB" sz="2000" b="1" dirty="0"/>
              <a:t>18/10/2016 (CERN)</a:t>
            </a:r>
          </a:p>
          <a:p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16716" y="1477818"/>
            <a:ext cx="6336145" cy="4645891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89144"/>
          </a:xfrm>
        </p:spPr>
        <p:txBody>
          <a:bodyPr/>
          <a:lstStyle/>
          <a:p>
            <a:r>
              <a:rPr lang="en-GB" sz="3200" b="1" dirty="0" smtClean="0"/>
              <a:t>Work Package Structure</a:t>
            </a:r>
            <a:endParaRPr lang="en-GB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360232" y="1477818"/>
            <a:ext cx="831273" cy="4645891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2000" b="1" dirty="0" smtClean="0"/>
              <a:t>WP 1. Project Management and Coordination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2410660" y="1653301"/>
            <a:ext cx="5938981" cy="895927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2. Facility Design and Integration</a:t>
            </a:r>
            <a:endParaRPr lang="en-GB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2766241" y="2798592"/>
            <a:ext cx="2503054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3. Gun and Injector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5509440" y="2793980"/>
            <a:ext cx="2512193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4</a:t>
            </a:r>
            <a:r>
              <a:rPr lang="en-GB" sz="2000" b="1" smtClean="0"/>
              <a:t>. </a:t>
            </a:r>
            <a:r>
              <a:rPr lang="en-GB" sz="2000" b="1" smtClean="0"/>
              <a:t>Main Linac &amp; RF </a:t>
            </a:r>
            <a:r>
              <a:rPr lang="en-GB" sz="2000" b="1" dirty="0" smtClean="0"/>
              <a:t>Systems </a:t>
            </a:r>
            <a:endParaRPr lang="en-GB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2761629" y="4493404"/>
            <a:ext cx="2503054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5. Undulators and Light Production</a:t>
            </a:r>
            <a:endParaRPr lang="en-GB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5490992" y="4488792"/>
            <a:ext cx="2512193" cy="1422400"/>
          </a:xfrm>
          <a:prstGeom prst="rect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WP 6. Beam Dynamics and Start to End Modelling</a:t>
            </a:r>
            <a:endParaRPr lang="en-GB" sz="20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1397003" y="1893455"/>
            <a:ext cx="683491" cy="3754581"/>
            <a:chOff x="1397003" y="1893455"/>
            <a:chExt cx="683491" cy="3754581"/>
          </a:xfrm>
          <a:solidFill>
            <a:srgbClr val="00B0F0"/>
          </a:solidFill>
        </p:grpSpPr>
        <p:sp>
          <p:nvSpPr>
            <p:cNvPr id="7" name="Left-Right Arrow 6"/>
            <p:cNvSpPr/>
            <p:nvPr/>
          </p:nvSpPr>
          <p:spPr>
            <a:xfrm>
              <a:off x="1397003" y="1893455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Left-Right Arrow 12"/>
            <p:cNvSpPr/>
            <p:nvPr/>
          </p:nvSpPr>
          <p:spPr>
            <a:xfrm>
              <a:off x="1397003" y="2751282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1397003" y="3609109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1397003" y="4466936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1397003" y="5324764"/>
              <a:ext cx="683491" cy="323272"/>
            </a:xfrm>
            <a:prstGeom prst="leftRightArrow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Quad Arrow 10"/>
          <p:cNvSpPr/>
          <p:nvPr/>
        </p:nvSpPr>
        <p:spPr>
          <a:xfrm rot="2754294">
            <a:off x="4765900" y="3676073"/>
            <a:ext cx="1228500" cy="1262910"/>
          </a:xfrm>
          <a:prstGeom prst="quadArrow">
            <a:avLst>
              <a:gd name="adj1" fmla="val 8011"/>
              <a:gd name="adj2" fmla="val 12668"/>
              <a:gd name="adj3" fmla="val 15773"/>
            </a:avLst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Left-Right Arrow 17"/>
          <p:cNvSpPr/>
          <p:nvPr/>
        </p:nvSpPr>
        <p:spPr>
          <a:xfrm rot="5400000">
            <a:off x="6423790" y="2571173"/>
            <a:ext cx="683491" cy="323272"/>
          </a:xfrm>
          <a:prstGeom prst="leftRight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Left-Right Arrow 19"/>
          <p:cNvSpPr/>
          <p:nvPr/>
        </p:nvSpPr>
        <p:spPr>
          <a:xfrm rot="5400000">
            <a:off x="3671410" y="2551546"/>
            <a:ext cx="683491" cy="323272"/>
          </a:xfrm>
          <a:prstGeom prst="leftRight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Left-Up Arrow 16"/>
          <p:cNvSpPr/>
          <p:nvPr/>
        </p:nvSpPr>
        <p:spPr>
          <a:xfrm>
            <a:off x="7887849" y="2583878"/>
            <a:ext cx="452582" cy="2611582"/>
          </a:xfrm>
          <a:prstGeom prst="leftUp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Left-Up Arrow 23"/>
          <p:cNvSpPr/>
          <p:nvPr/>
        </p:nvSpPr>
        <p:spPr>
          <a:xfrm flipH="1">
            <a:off x="2392200" y="2588410"/>
            <a:ext cx="452582" cy="2611582"/>
          </a:xfrm>
          <a:prstGeom prst="leftUpArrow">
            <a:avLst/>
          </a:prstGeom>
          <a:solidFill>
            <a:srgbClr val="66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29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WP1. Project Management and </a:t>
            </a:r>
            <a:r>
              <a:rPr lang="en-GB" sz="3200" b="1" dirty="0" smtClean="0"/>
              <a:t>Coordination 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/>
              <a:t>Elettra - Sincrotrone </a:t>
            </a:r>
            <a:r>
              <a:rPr lang="en-US" sz="2000" dirty="0" smtClean="0"/>
              <a:t>Trieste (D’Auria)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General governance </a:t>
            </a:r>
            <a:r>
              <a:rPr lang="en-GB" sz="1600" dirty="0" smtClean="0">
                <a:solidFill>
                  <a:srgbClr val="0000FF"/>
                </a:solidFill>
              </a:rPr>
              <a:t>of Design </a:t>
            </a:r>
            <a:r>
              <a:rPr lang="en-GB" sz="1600" dirty="0">
                <a:solidFill>
                  <a:srgbClr val="0000FF"/>
                </a:solidFill>
              </a:rPr>
              <a:t>Study and </a:t>
            </a:r>
            <a:r>
              <a:rPr lang="en-GB" sz="1600" dirty="0" smtClean="0">
                <a:solidFill>
                  <a:srgbClr val="0000FF"/>
                </a:solidFill>
              </a:rPr>
              <a:t>Project Management</a:t>
            </a:r>
            <a:r>
              <a:rPr lang="en-GB" sz="1600" dirty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Coordination </a:t>
            </a:r>
            <a:r>
              <a:rPr lang="en-GB" sz="1600" dirty="0">
                <a:solidFill>
                  <a:srgbClr val="0000FF"/>
                </a:solidFill>
              </a:rPr>
              <a:t>among the participants, communication, meeting organization, </a:t>
            </a:r>
            <a:r>
              <a:rPr lang="en-GB" sz="1600" dirty="0" smtClean="0">
                <a:solidFill>
                  <a:srgbClr val="0000FF"/>
                </a:solidFill>
              </a:rPr>
              <a:t>project monitoring </a:t>
            </a:r>
            <a:r>
              <a:rPr lang="en-GB" sz="1600" dirty="0">
                <a:solidFill>
                  <a:srgbClr val="0000FF"/>
                </a:solidFill>
              </a:rPr>
              <a:t>and reporting.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Administrative </a:t>
            </a:r>
            <a:r>
              <a:rPr lang="en-GB" sz="1600" dirty="0">
                <a:solidFill>
                  <a:srgbClr val="0000FF"/>
                </a:solidFill>
              </a:rPr>
              <a:t>and financial coordination, handling and distribution of funds.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Dissemination </a:t>
            </a:r>
            <a:r>
              <a:rPr lang="en-GB" sz="1600" dirty="0">
                <a:solidFill>
                  <a:srgbClr val="0000FF"/>
                </a:solidFill>
              </a:rPr>
              <a:t>of information</a:t>
            </a:r>
            <a:r>
              <a:rPr lang="en-GB" sz="1600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Coordination </a:t>
            </a:r>
            <a:r>
              <a:rPr lang="en-GB" sz="1600" dirty="0">
                <a:solidFill>
                  <a:srgbClr val="0000FF"/>
                </a:solidFill>
              </a:rPr>
              <a:t>and integration with national and European project roadmaps and siting</a:t>
            </a:r>
            <a:endParaRPr lang="en-GB" sz="1600" dirty="0" smtClean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5" b="7561"/>
          <a:stretch/>
        </p:blipFill>
        <p:spPr>
          <a:xfrm>
            <a:off x="2684788" y="3343550"/>
            <a:ext cx="6449953" cy="3500582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WP2. </a:t>
            </a:r>
            <a:r>
              <a:rPr lang="en-GB" sz="3200" b="1" dirty="0"/>
              <a:t>Facility Design and </a:t>
            </a:r>
            <a:r>
              <a:rPr lang="en-GB" sz="3200" b="1" dirty="0" smtClean="0"/>
              <a:t>Integration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STFC (Clarke)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Specification Control and Parameter Tables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Engineering layouts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Cost Estimates for Construction and Operation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Siting specific implementations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Industry relations and involvement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CDR coordination and production</a:t>
            </a:r>
          </a:p>
          <a:p>
            <a:pPr lvl="1"/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6 Resim" descr="layou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507" y="4095699"/>
            <a:ext cx="4936459" cy="91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WP3. </a:t>
            </a:r>
            <a:r>
              <a:rPr lang="en-GB" sz="3200" b="1" dirty="0"/>
              <a:t>Gun and </a:t>
            </a:r>
            <a:r>
              <a:rPr lang="en-GB" sz="3200" b="1" dirty="0" smtClean="0"/>
              <a:t>Injector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Eindhoven (Luiten)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State of the art </a:t>
            </a:r>
            <a:r>
              <a:rPr lang="en-GB" sz="1600" dirty="0">
                <a:solidFill>
                  <a:srgbClr val="0000FF"/>
                </a:solidFill>
              </a:rPr>
              <a:t>Gun/Injector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Development of novel high rep rate </a:t>
            </a:r>
            <a:r>
              <a:rPr lang="en-GB" sz="1600" dirty="0">
                <a:solidFill>
                  <a:srgbClr val="0000FF"/>
                </a:solidFill>
              </a:rPr>
              <a:t>G</a:t>
            </a:r>
            <a:r>
              <a:rPr lang="en-GB" sz="1600" dirty="0" smtClean="0">
                <a:solidFill>
                  <a:srgbClr val="0000FF"/>
                </a:solidFill>
              </a:rPr>
              <a:t>un/Injector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Prototyping and test</a:t>
            </a:r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79617" y="3536908"/>
            <a:ext cx="4136792" cy="2366439"/>
            <a:chOff x="3999345" y="3139760"/>
            <a:chExt cx="4136792" cy="2366439"/>
          </a:xfrm>
        </p:grpSpPr>
        <p:pic>
          <p:nvPicPr>
            <p:cNvPr id="5" name="Picture 4" descr="PC130012"/>
            <p:cNvPicPr>
              <a:picLocks noChangeAspect="1" noChangeArrowheads="1"/>
            </p:cNvPicPr>
            <p:nvPr/>
          </p:nvPicPr>
          <p:blipFill>
            <a:blip r:embed="rId3" cstate="print"/>
            <a:srcRect l="2657" t="13385" r="13184" b="29922"/>
            <a:stretch>
              <a:fillRect/>
            </a:stretch>
          </p:blipFill>
          <p:spPr bwMode="auto">
            <a:xfrm>
              <a:off x="3999345" y="3139760"/>
              <a:ext cx="4136792" cy="2089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3999345" y="5229200"/>
              <a:ext cx="41367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nl-NL" sz="1200" smtClean="0"/>
                <a:t>Ultra-low emittance electron source, TU/e</a:t>
              </a:r>
              <a:endParaRPr lang="en-GB" sz="12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64" y="3513530"/>
            <a:ext cx="2817091" cy="211281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06764" y="5627612"/>
            <a:ext cx="28170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400Hz S-band RF gun in CLARA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WP4</a:t>
            </a:r>
            <a:r>
              <a:rPr lang="en-GB" sz="3200" b="1" smtClean="0"/>
              <a:t>. </a:t>
            </a:r>
            <a:r>
              <a:rPr lang="en-GB" sz="3200" b="1" smtClean="0"/>
              <a:t>Main </a:t>
            </a:r>
            <a:r>
              <a:rPr lang="en-GB" sz="3200" b="1" smtClean="0"/>
              <a:t>Linac &amp; </a:t>
            </a:r>
            <a:r>
              <a:rPr lang="en-GB" sz="3200" b="1" smtClean="0"/>
              <a:t>RF </a:t>
            </a:r>
            <a:r>
              <a:rPr lang="en-GB" sz="3200" b="1" dirty="0" smtClean="0"/>
              <a:t>Systems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CERN (Wuensch)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Accelerator </a:t>
            </a:r>
            <a:r>
              <a:rPr lang="en-GB" sz="1600" dirty="0">
                <a:solidFill>
                  <a:srgbClr val="0000FF"/>
                </a:solidFill>
              </a:rPr>
              <a:t>Structure </a:t>
            </a:r>
            <a:r>
              <a:rPr lang="en-GB" sz="1600" dirty="0" smtClean="0">
                <a:solidFill>
                  <a:srgbClr val="0000FF"/>
                </a:solidFill>
              </a:rPr>
              <a:t>design and optimization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Prototype testing in XBoxes </a:t>
            </a:r>
            <a:r>
              <a:rPr lang="en-GB" sz="1600" dirty="0">
                <a:solidFill>
                  <a:srgbClr val="0000FF"/>
                </a:solidFill>
              </a:rPr>
              <a:t>and </a:t>
            </a:r>
            <a:r>
              <a:rPr lang="en-GB" sz="1600" dirty="0" smtClean="0">
                <a:solidFill>
                  <a:srgbClr val="0000FF"/>
                </a:solidFill>
              </a:rPr>
              <a:t>CALIFES (if approved</a:t>
            </a:r>
            <a:r>
              <a:rPr lang="en-GB" sz="1600" dirty="0">
                <a:solidFill>
                  <a:srgbClr val="0000FF"/>
                </a:solidFill>
              </a:rPr>
              <a:t>), </a:t>
            </a:r>
            <a:r>
              <a:rPr lang="en-GB" sz="1600" dirty="0" smtClean="0">
                <a:solidFill>
                  <a:srgbClr val="0000FF"/>
                </a:solidFill>
              </a:rPr>
              <a:t>synergy with TNA in ARIES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High stability LLRF</a:t>
            </a:r>
            <a:r>
              <a:rPr lang="en-GB" sz="1600" dirty="0">
                <a:solidFill>
                  <a:srgbClr val="0000FF"/>
                </a:solidFill>
              </a:rPr>
              <a:t>, timing, control 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RF </a:t>
            </a:r>
            <a:r>
              <a:rPr lang="en-GB" sz="1600" dirty="0">
                <a:solidFill>
                  <a:srgbClr val="0000FF"/>
                </a:solidFill>
              </a:rPr>
              <a:t>system studies </a:t>
            </a:r>
            <a:r>
              <a:rPr lang="en-GB" sz="1600" dirty="0" smtClean="0">
                <a:solidFill>
                  <a:srgbClr val="0000FF"/>
                </a:solidFill>
              </a:rPr>
              <a:t>including </a:t>
            </a:r>
            <a:r>
              <a:rPr lang="en-GB" sz="1600" dirty="0">
                <a:solidFill>
                  <a:srgbClr val="0000FF"/>
                </a:solidFill>
              </a:rPr>
              <a:t>improvements </a:t>
            </a:r>
            <a:r>
              <a:rPr lang="en-GB" sz="1600" dirty="0" smtClean="0">
                <a:solidFill>
                  <a:srgbClr val="0000FF"/>
                </a:solidFill>
              </a:rPr>
              <a:t>exploiting new ideas on high efficiency </a:t>
            </a:r>
            <a:r>
              <a:rPr lang="en-GB" sz="1600" dirty="0">
                <a:solidFill>
                  <a:srgbClr val="0000FF"/>
                </a:solidFill>
              </a:rPr>
              <a:t>klystrons </a:t>
            </a: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16" y="4216429"/>
            <a:ext cx="3169128" cy="21127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4" y="4217158"/>
            <a:ext cx="2817002" cy="21127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224" y="6329181"/>
            <a:ext cx="28170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XBox-3: 50 </a:t>
            </a:r>
            <a:r>
              <a:rPr lang="en-GB" sz="1200" dirty="0" smtClean="0"/>
              <a:t>MW, 400 Hz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3035416" y="6352645"/>
            <a:ext cx="3169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XBox-3: </a:t>
            </a:r>
            <a:r>
              <a:rPr lang="en-GB" sz="1200" dirty="0" smtClean="0"/>
              <a:t>Structure under test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155" y="3484931"/>
            <a:ext cx="3017683" cy="178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908154" y="5271453"/>
            <a:ext cx="30176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smtClean="0"/>
              <a:t>CLIC Accelerating Structure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WP5. </a:t>
            </a:r>
            <a:r>
              <a:rPr lang="en-GB" sz="3200" b="1" dirty="0"/>
              <a:t>Undulators and Light </a:t>
            </a:r>
            <a:r>
              <a:rPr lang="en-GB" sz="3200" b="1" dirty="0" smtClean="0"/>
              <a:t>Production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US" sz="2000" dirty="0" smtClean="0"/>
              <a:t>TBD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Comparative studies of “ambitious” undulators on the timescale of 4-5 years, matched to overall </a:t>
            </a:r>
            <a:r>
              <a:rPr lang="en-GB" sz="1600" dirty="0" smtClean="0">
                <a:solidFill>
                  <a:srgbClr val="0000FF"/>
                </a:solidFill>
              </a:rPr>
              <a:t>design (eg cryo PMU, SCU)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Similar </a:t>
            </a:r>
            <a:r>
              <a:rPr lang="en-GB" sz="1600" dirty="0">
                <a:solidFill>
                  <a:srgbClr val="0000FF"/>
                </a:solidFill>
              </a:rPr>
              <a:t>for CBS: state of art, future </a:t>
            </a:r>
            <a:r>
              <a:rPr lang="en-GB" sz="1600" dirty="0" smtClean="0">
                <a:solidFill>
                  <a:srgbClr val="0000FF"/>
                </a:solidFill>
              </a:rPr>
              <a:t>capabilities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FEL modelling and optimisation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CBS output modelling</a:t>
            </a:r>
            <a:endParaRPr lang="en-GB" sz="1600" dirty="0">
              <a:solidFill>
                <a:srgbClr val="0000FF"/>
              </a:solidFill>
            </a:endParaRP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908" y="3133333"/>
            <a:ext cx="3426527" cy="240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827" y="4516184"/>
            <a:ext cx="29337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89" t="15968" r="20365" b="24407"/>
          <a:stretch/>
        </p:blipFill>
        <p:spPr bwMode="auto">
          <a:xfrm>
            <a:off x="162540" y="3584234"/>
            <a:ext cx="3652079" cy="281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2540" y="6394200"/>
            <a:ext cx="3652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Superconducting Undulator installed at KIT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4346908" y="5542376"/>
            <a:ext cx="1777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Cryo PM Undulator prototypes: HZB/UCLA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WP6. </a:t>
            </a:r>
            <a:r>
              <a:rPr lang="en-GB" sz="3200" b="1" dirty="0"/>
              <a:t>Beam Dynamics and Start to End Modelling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Lead Institute: </a:t>
            </a:r>
            <a:r>
              <a:rPr lang="en-GB" sz="2000" dirty="0"/>
              <a:t>IAT </a:t>
            </a:r>
            <a:r>
              <a:rPr lang="en-US" sz="2000" dirty="0"/>
              <a:t>Ankara </a:t>
            </a:r>
            <a:r>
              <a:rPr lang="en-US" sz="2000" dirty="0" smtClean="0"/>
              <a:t>(Aksoy)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Main Tasks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Modelling and optimisation of physics layout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S</a:t>
            </a:r>
            <a:r>
              <a:rPr lang="en-GB" sz="1600" dirty="0" smtClean="0">
                <a:solidFill>
                  <a:srgbClr val="0000FF"/>
                </a:solidFill>
              </a:rPr>
              <a:t>tart </a:t>
            </a:r>
            <a:r>
              <a:rPr lang="en-GB" sz="1600" dirty="0">
                <a:solidFill>
                  <a:srgbClr val="0000FF"/>
                </a:solidFill>
              </a:rPr>
              <a:t>to end simulations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Delivery of </a:t>
            </a:r>
            <a:r>
              <a:rPr lang="en-GB" sz="1600" dirty="0">
                <a:solidFill>
                  <a:srgbClr val="0000FF"/>
                </a:solidFill>
              </a:rPr>
              <a:t>consistent tools</a:t>
            </a:r>
            <a:r>
              <a:rPr lang="en-GB" sz="1600" dirty="0" smtClean="0">
                <a:solidFill>
                  <a:srgbClr val="0000FF"/>
                </a:solidFill>
              </a:rPr>
              <a:t>, beam </a:t>
            </a:r>
            <a:r>
              <a:rPr lang="en-GB" sz="1600" dirty="0">
                <a:solidFill>
                  <a:srgbClr val="0000FF"/>
                </a:solidFill>
              </a:rPr>
              <a:t>parameters for all </a:t>
            </a:r>
            <a:r>
              <a:rPr lang="en-GB" sz="1600" dirty="0" smtClean="0">
                <a:solidFill>
                  <a:srgbClr val="0000FF"/>
                </a:solidFill>
              </a:rPr>
              <a:t>options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endParaRPr lang="en-GB" sz="16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6" name="Picture 5" descr="twis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6145" y="3507710"/>
            <a:ext cx="4680886" cy="2324166"/>
          </a:xfrm>
          <a:prstGeom prst="rect">
            <a:avLst/>
          </a:prstGeom>
          <a:noFill/>
        </p:spPr>
      </p:pic>
      <p:pic>
        <p:nvPicPr>
          <p:cNvPr id="7" name="Picture 29" descr="l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79" y="3574473"/>
            <a:ext cx="2801757" cy="2289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87980" y="5987800"/>
            <a:ext cx="76693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Simulations for Turkish X-band FEL accelerator section, Ankara University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68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&amp; Resources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dirty="0" smtClean="0"/>
              <a:t>Anticipated Request </a:t>
            </a:r>
            <a:r>
              <a:rPr lang="en-GB" sz="2000" dirty="0"/>
              <a:t>from EU: </a:t>
            </a:r>
            <a:r>
              <a:rPr lang="en-GB" sz="2000" dirty="0" smtClean="0"/>
              <a:t>3.0M€</a:t>
            </a:r>
          </a:p>
          <a:p>
            <a:r>
              <a:rPr lang="en-GB" sz="2000" dirty="0" smtClean="0"/>
              <a:t>Anticipated Duration: </a:t>
            </a:r>
            <a:r>
              <a:rPr lang="en-GB" sz="2000" dirty="0"/>
              <a:t>3 </a:t>
            </a:r>
            <a:r>
              <a:rPr lang="en-GB" sz="2000" dirty="0" smtClean="0"/>
              <a:t>or 4 years</a:t>
            </a:r>
          </a:p>
          <a:p>
            <a:r>
              <a:rPr lang="en-GB" sz="2000" dirty="0" smtClean="0"/>
              <a:t>Assumed start date: Jan 2018</a:t>
            </a:r>
            <a:endParaRPr lang="en-GB" sz="2000" dirty="0"/>
          </a:p>
          <a:p>
            <a:pPr lvl="0"/>
            <a:endParaRPr lang="en-GB" sz="2000" dirty="0"/>
          </a:p>
          <a:p>
            <a:pPr lvl="1"/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3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64276"/>
            <a:ext cx="8788400" cy="60937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GB" sz="2000" dirty="0"/>
              <a:t>Establish complete team for proposal </a:t>
            </a:r>
            <a:r>
              <a:rPr lang="en-GB" sz="2000" dirty="0" smtClean="0"/>
              <a:t>preparation</a:t>
            </a:r>
          </a:p>
          <a:p>
            <a:pPr lvl="0"/>
            <a:r>
              <a:rPr lang="en-GB" sz="2000" dirty="0" smtClean="0"/>
              <a:t>Confirm WP leadership, participation and contributions</a:t>
            </a:r>
            <a:endParaRPr lang="en-GB" sz="2000" dirty="0"/>
          </a:p>
          <a:p>
            <a:pPr lvl="0"/>
            <a:r>
              <a:rPr lang="en-GB" sz="2000" dirty="0" smtClean="0"/>
              <a:t>Hold detailed meeting in November </a:t>
            </a:r>
          </a:p>
          <a:p>
            <a:pPr lvl="0"/>
            <a:endParaRPr lang="en-GB" sz="2000" dirty="0" smtClean="0"/>
          </a:p>
          <a:p>
            <a:pPr lvl="0"/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55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0737"/>
          </a:xfrm>
        </p:spPr>
        <p:txBody>
          <a:bodyPr/>
          <a:lstStyle/>
          <a:p>
            <a:r>
              <a:rPr lang="en-GB" sz="3200" b="1" dirty="0" smtClean="0"/>
              <a:t>Contents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5376"/>
            <a:ext cx="8229600" cy="5030788"/>
          </a:xfrm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XbFEL bid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 from EU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CompactLight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Aims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Participants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Package Breakdown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 level summary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details</a:t>
            </a: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Timeline and Resources</a:t>
            </a:r>
            <a:endParaRPr lang="en-GB" sz="2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</a:t>
            </a:r>
            <a:endParaRPr lang="en-GB" sz="2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89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XbFEL Design Study was submitted Sept 2014 (INFRADEV-1-2014-1)</a:t>
            </a:r>
          </a:p>
          <a:p>
            <a:r>
              <a:rPr lang="en-GB" sz="2000" dirty="0" smtClean="0"/>
              <a:t>Extract from abstract “With </a:t>
            </a:r>
            <a:r>
              <a:rPr lang="en-GB" sz="2000" dirty="0"/>
              <a:t>the “X-band technology for FELs (XbFEL)” Design Study we intend to </a:t>
            </a:r>
            <a:r>
              <a:rPr lang="en-GB" sz="2000" b="1" dirty="0"/>
              <a:t>validate the use of the X-band technology for </a:t>
            </a:r>
            <a:r>
              <a:rPr lang="en-GB" sz="2000" b="1" dirty="0" smtClean="0"/>
              <a:t>the construction </a:t>
            </a:r>
            <a:r>
              <a:rPr lang="en-GB" sz="2000" b="1" dirty="0"/>
              <a:t>of future FEL</a:t>
            </a:r>
            <a:r>
              <a:rPr lang="en-GB" sz="2000" dirty="0"/>
              <a:t> based photon sources. The </a:t>
            </a:r>
            <a:r>
              <a:rPr lang="en-GB" sz="2000" b="1" dirty="0"/>
              <a:t>objective is to promote the construction</a:t>
            </a:r>
            <a:r>
              <a:rPr lang="en-GB" sz="2000" dirty="0"/>
              <a:t> of a new generation of </a:t>
            </a:r>
            <a:r>
              <a:rPr lang="en-GB" sz="2000" dirty="0" smtClean="0"/>
              <a:t>FELs based </a:t>
            </a:r>
            <a:r>
              <a:rPr lang="en-GB" sz="2000" dirty="0"/>
              <a:t>on a technological solution that is cost and space effective, and power efficient. Our </a:t>
            </a:r>
            <a:r>
              <a:rPr lang="en-GB" sz="2000" b="1" dirty="0"/>
              <a:t>aim is to demonstrate </a:t>
            </a:r>
            <a:r>
              <a:rPr lang="en-GB" sz="2000" b="1" dirty="0" smtClean="0"/>
              <a:t>the maturity </a:t>
            </a:r>
            <a:r>
              <a:rPr lang="en-GB" sz="2000" b="1" dirty="0"/>
              <a:t>of the concept through a dedicated design study</a:t>
            </a:r>
            <a:r>
              <a:rPr lang="en-GB" sz="2000" dirty="0"/>
              <a:t>, opening the way to the next generation research infrastructures </a:t>
            </a:r>
            <a:r>
              <a:rPr lang="en-GB" sz="2000" dirty="0" smtClean="0"/>
              <a:t>in this </a:t>
            </a:r>
            <a:r>
              <a:rPr lang="en-GB" sz="2000" dirty="0"/>
              <a:t>strategically important area of scientific research</a:t>
            </a:r>
            <a:r>
              <a:rPr lang="en-GB" sz="2000" dirty="0" smtClean="0"/>
              <a:t>.”</a:t>
            </a:r>
            <a:endParaRPr lang="en-GB" sz="2000" dirty="0"/>
          </a:p>
          <a:p>
            <a:r>
              <a:rPr lang="en-GB" sz="2000" dirty="0" smtClean="0"/>
              <a:t>Duration 3 years</a:t>
            </a:r>
          </a:p>
          <a:p>
            <a:r>
              <a:rPr lang="en-GB" sz="2000" dirty="0"/>
              <a:t>Lead Institute: ELETTRA - </a:t>
            </a:r>
            <a:r>
              <a:rPr lang="en-GB" sz="2000" dirty="0" smtClean="0"/>
              <a:t>Sincrotrone Trieste</a:t>
            </a:r>
          </a:p>
          <a:p>
            <a:r>
              <a:rPr lang="en-GB" sz="2000" dirty="0" smtClean="0"/>
              <a:t>12 participants</a:t>
            </a:r>
          </a:p>
          <a:p>
            <a:r>
              <a:rPr lang="en-GB" sz="2000" dirty="0" smtClean="0"/>
              <a:t>Resources</a:t>
            </a:r>
          </a:p>
          <a:p>
            <a:pPr lvl="1"/>
            <a:r>
              <a:rPr lang="en-GB" sz="1600" dirty="0" smtClean="0"/>
              <a:t>Full proposal cost: 3.52 M€</a:t>
            </a:r>
          </a:p>
          <a:p>
            <a:pPr lvl="1"/>
            <a:r>
              <a:rPr lang="en-GB" sz="1600" dirty="0"/>
              <a:t>Request from </a:t>
            </a:r>
            <a:r>
              <a:rPr lang="en-GB" sz="1600" dirty="0" smtClean="0"/>
              <a:t>EU: 2.91M€</a:t>
            </a:r>
            <a:endParaRPr lang="en-GB" sz="1600" dirty="0"/>
          </a:p>
          <a:p>
            <a:pPr lvl="1"/>
            <a:r>
              <a:rPr lang="en-GB" sz="1600" dirty="0" smtClean="0"/>
              <a:t>No matching resources specified except contributions of SINAP (China) &amp; Australian Synchrotron (total 0.62M€) who are not eligible</a:t>
            </a:r>
          </a:p>
          <a:p>
            <a:pPr lvl="1"/>
            <a:r>
              <a:rPr lang="en-GB" sz="1600" dirty="0" smtClean="0"/>
              <a:t>Own resources was described in the text for each institute</a:t>
            </a:r>
          </a:p>
          <a:p>
            <a:pPr marL="457177" lvl="1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662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44478"/>
          </a:xfrm>
        </p:spPr>
        <p:txBody>
          <a:bodyPr/>
          <a:lstStyle/>
          <a:p>
            <a:r>
              <a:rPr lang="en-GB" sz="3200" b="1" dirty="0" smtClean="0"/>
              <a:t>Feedback from EU</a:t>
            </a:r>
            <a:endParaRPr lang="en-GB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119116"/>
            <a:ext cx="8229600" cy="5527344"/>
          </a:xfrm>
          <a:noFill/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Scored very highly, overall very positive</a:t>
            </a: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24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Too much emphasis on demonstration of (X-band) brilliant technology instead of designing a fully fledged user facility.</a:t>
            </a:r>
          </a:p>
          <a:p>
            <a:r>
              <a:rPr lang="en-GB" sz="2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More clarity needed on how XbFEL fits into ESFRI landscape</a:t>
            </a:r>
            <a:endParaRPr lang="en-GB" sz="2400" dirty="0" smtClean="0">
              <a:solidFill>
                <a:srgbClr val="0000FF"/>
              </a:solidFill>
            </a:endParaRPr>
          </a:p>
          <a:p>
            <a:pPr lvl="1"/>
            <a:endParaRPr lang="en-GB" sz="2400" dirty="0">
              <a:solidFill>
                <a:srgbClr val="008000"/>
              </a:solidFill>
            </a:endParaRPr>
          </a:p>
          <a:p>
            <a:pPr lvl="1"/>
            <a:endParaRPr lang="en-GB" sz="2400" dirty="0">
              <a:solidFill>
                <a:srgbClr val="00B050"/>
              </a:solidFill>
            </a:endParaRPr>
          </a:p>
          <a:p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1436" b="53168"/>
          <a:stretch/>
        </p:blipFill>
        <p:spPr>
          <a:xfrm>
            <a:off x="610468" y="1634836"/>
            <a:ext cx="7557025" cy="19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4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6098"/>
            <a:ext cx="8229600" cy="565871"/>
          </a:xfrm>
        </p:spPr>
        <p:txBody>
          <a:bodyPr/>
          <a:lstStyle/>
          <a:p>
            <a:r>
              <a:rPr lang="en-GB" sz="2800" b="1" dirty="0" smtClean="0"/>
              <a:t>Detailed Feedback from EU</a:t>
            </a:r>
            <a:endParaRPr lang="en-GB" sz="40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711200"/>
            <a:ext cx="8229600" cy="5935260"/>
          </a:xfrm>
          <a:noFill/>
        </p:spPr>
        <p:txBody>
          <a:bodyPr>
            <a:normAutofit fontScale="25000" lnSpcReduction="20000"/>
          </a:bodyPr>
          <a:lstStyle/>
          <a:p>
            <a:r>
              <a:rPr lang="en-GB" sz="56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Excellence</a:t>
            </a:r>
          </a:p>
          <a:p>
            <a:pPr lvl="1"/>
            <a:r>
              <a:rPr lang="en-GB" sz="5600" dirty="0" smtClean="0">
                <a:latin typeface="+mj-lt"/>
              </a:rPr>
              <a:t>The </a:t>
            </a:r>
            <a:r>
              <a:rPr lang="en-GB" sz="5600" b="1" dirty="0" smtClean="0">
                <a:latin typeface="+mj-lt"/>
              </a:rPr>
              <a:t>objectives are very clear and pertinent</a:t>
            </a:r>
            <a:r>
              <a:rPr lang="en-GB" sz="5600" dirty="0" smtClean="0">
                <a:latin typeface="+mj-lt"/>
              </a:rPr>
              <a:t>. The proposed approach is credible and fit to achieve the proposed goals. The </a:t>
            </a:r>
            <a:r>
              <a:rPr lang="en-GB" sz="5600" b="1" dirty="0" smtClean="0">
                <a:latin typeface="+mj-lt"/>
              </a:rPr>
              <a:t>concept</a:t>
            </a:r>
            <a:r>
              <a:rPr lang="en-GB" sz="5600" dirty="0" smtClean="0">
                <a:latin typeface="+mj-lt"/>
              </a:rPr>
              <a:t> for the design of a new generation </a:t>
            </a:r>
            <a:r>
              <a:rPr lang="en-GB" sz="5600" b="1" dirty="0" smtClean="0">
                <a:latin typeface="+mj-lt"/>
              </a:rPr>
              <a:t>of FEL facilities using X-band </a:t>
            </a:r>
            <a:r>
              <a:rPr lang="en-GB" sz="5600" dirty="0" smtClean="0">
                <a:latin typeface="+mj-lt"/>
              </a:rPr>
              <a:t>technology </a:t>
            </a:r>
            <a:r>
              <a:rPr lang="en-GB" sz="5600" b="1" dirty="0" smtClean="0">
                <a:latin typeface="+mj-lt"/>
              </a:rPr>
              <a:t>is very sound</a:t>
            </a:r>
            <a:r>
              <a:rPr lang="en-GB" sz="5600" dirty="0" smtClean="0">
                <a:latin typeface="+mj-lt"/>
              </a:rPr>
              <a:t>: X-band technology has demonstrated improved performances in terms of high brightness and cost and power efficiency in a reduced space. However,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the proposal </a:t>
            </a:r>
            <a:r>
              <a:rPr lang="en-GB" sz="5600" dirty="0" smtClean="0">
                <a:latin typeface="+mj-lt"/>
              </a:rPr>
              <a:t>builds on the outcome of the CLIC study and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does not sufficiently address the need for a further design study </a:t>
            </a:r>
            <a:r>
              <a:rPr lang="en-GB" sz="5600" dirty="0" smtClean="0">
                <a:latin typeface="+mj-lt"/>
              </a:rPr>
              <a:t>on a similar technology. Also, the proposal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does not sufficiently demonstrate the scientific added value of its final design product </a:t>
            </a:r>
            <a:r>
              <a:rPr lang="en-GB" sz="5600" dirty="0" smtClean="0">
                <a:latin typeface="+mj-lt"/>
              </a:rPr>
              <a:t>when compared with the existing X-FEL applications.</a:t>
            </a:r>
          </a:p>
          <a:p>
            <a:r>
              <a:rPr lang="en-GB" sz="5600" b="1" dirty="0" smtClean="0">
                <a:solidFill>
                  <a:srgbClr val="0000FF"/>
                </a:solidFill>
                <a:latin typeface="+mj-lt"/>
              </a:rPr>
              <a:t>Impact</a:t>
            </a:r>
          </a:p>
          <a:p>
            <a:pPr lvl="1"/>
            <a:r>
              <a:rPr lang="en-GB" sz="5600" dirty="0">
                <a:latin typeface="+mj-lt"/>
              </a:rPr>
              <a:t>The proposal exhibits a </a:t>
            </a:r>
            <a:r>
              <a:rPr lang="en-GB" sz="5600" b="1" dirty="0">
                <a:latin typeface="+mj-lt"/>
              </a:rPr>
              <a:t>very good potential impact</a:t>
            </a:r>
            <a:r>
              <a:rPr lang="en-GB" sz="5600" dirty="0">
                <a:latin typeface="+mj-lt"/>
              </a:rPr>
              <a:t>.</a:t>
            </a:r>
          </a:p>
          <a:p>
            <a:pPr lvl="1"/>
            <a:r>
              <a:rPr lang="en-GB" sz="5600" dirty="0">
                <a:latin typeface="+mj-lt"/>
              </a:rPr>
              <a:t>Outreach to industry and technology transfer aspects are adequately addressed, thus enhancing the innovation capacity and integration </a:t>
            </a:r>
            <a:r>
              <a:rPr lang="en-GB" sz="5600" dirty="0" smtClean="0">
                <a:latin typeface="+mj-lt"/>
              </a:rPr>
              <a:t>of new </a:t>
            </a:r>
            <a:r>
              <a:rPr lang="en-GB" sz="5600" dirty="0">
                <a:latin typeface="+mj-lt"/>
              </a:rPr>
              <a:t>knowledge triggered by the proposal.</a:t>
            </a:r>
          </a:p>
          <a:p>
            <a:pPr lvl="1"/>
            <a:r>
              <a:rPr lang="en-GB" sz="5600" dirty="0">
                <a:latin typeface="+mj-lt"/>
              </a:rPr>
              <a:t>A pool of potential industrial partners is identified by building on existing industrial relations of Elettra-Sincrotrone Trieste and the </a:t>
            </a:r>
            <a:r>
              <a:rPr lang="en-GB" sz="5600" dirty="0" smtClean="0">
                <a:latin typeface="+mj-lt"/>
              </a:rPr>
              <a:t>CLIC collaboration </a:t>
            </a:r>
            <a:r>
              <a:rPr lang="en-GB" sz="5600" dirty="0">
                <a:latin typeface="+mj-lt"/>
              </a:rPr>
              <a:t>at CERN.</a:t>
            </a:r>
          </a:p>
          <a:p>
            <a:pPr lvl="1"/>
            <a:r>
              <a:rPr lang="en-GB" sz="5600" dirty="0">
                <a:latin typeface="+mj-lt"/>
              </a:rPr>
              <a:t>The proposal </a:t>
            </a:r>
            <a:r>
              <a:rPr lang="en-GB" sz="5600" b="1" dirty="0">
                <a:latin typeface="+mj-lt"/>
              </a:rPr>
              <a:t>positively contributes to industrial competitiveness</a:t>
            </a:r>
            <a:r>
              <a:rPr lang="en-GB" sz="5600" dirty="0">
                <a:latin typeface="+mj-lt"/>
              </a:rPr>
              <a:t>.</a:t>
            </a:r>
          </a:p>
          <a:p>
            <a:pPr lvl="1"/>
            <a:r>
              <a:rPr lang="en-GB" sz="5600" dirty="0">
                <a:latin typeface="+mj-lt"/>
              </a:rPr>
              <a:t>The development of </a:t>
            </a:r>
            <a:r>
              <a:rPr lang="en-GB" sz="5600" b="1" dirty="0">
                <a:latin typeface="+mj-lt"/>
              </a:rPr>
              <a:t>new technologies for X-FEL facilities</a:t>
            </a:r>
            <a:r>
              <a:rPr lang="en-GB" sz="5600" dirty="0">
                <a:latin typeface="+mj-lt"/>
              </a:rPr>
              <a:t>, also of interest to scientific partners in other regions of the world, </a:t>
            </a:r>
            <a:r>
              <a:rPr lang="en-GB" sz="5600" b="1" dirty="0">
                <a:latin typeface="+mj-lt"/>
              </a:rPr>
              <a:t>would create </a:t>
            </a:r>
            <a:r>
              <a:rPr lang="en-GB" sz="5600" b="1" dirty="0" smtClean="0">
                <a:latin typeface="+mj-lt"/>
              </a:rPr>
              <a:t>new opportunities </a:t>
            </a:r>
            <a:r>
              <a:rPr lang="en-GB" sz="5600" b="1" dirty="0">
                <a:latin typeface="+mj-lt"/>
              </a:rPr>
              <a:t>for European industry </a:t>
            </a:r>
            <a:r>
              <a:rPr lang="en-GB" sz="5600" dirty="0">
                <a:latin typeface="+mj-lt"/>
              </a:rPr>
              <a:t>in supplying advanced components.</a:t>
            </a:r>
          </a:p>
          <a:p>
            <a:pPr lvl="1"/>
            <a:r>
              <a:rPr lang="en-GB" sz="5600" dirty="0">
                <a:latin typeface="+mj-lt"/>
              </a:rPr>
              <a:t>Other aspects adding value to the proposal include </a:t>
            </a:r>
            <a:r>
              <a:rPr lang="en-GB" sz="5600" b="1" dirty="0">
                <a:latin typeface="+mj-lt"/>
              </a:rPr>
              <a:t>new potential applications of X-FEL beams </a:t>
            </a:r>
            <a:r>
              <a:rPr lang="en-GB" sz="5600" dirty="0">
                <a:latin typeface="+mj-lt"/>
              </a:rPr>
              <a:t>in other fields, as well as </a:t>
            </a:r>
            <a:r>
              <a:rPr lang="en-GB" sz="5600" dirty="0" smtClean="0">
                <a:latin typeface="+mj-lt"/>
              </a:rPr>
              <a:t>positive environmental </a:t>
            </a:r>
            <a:r>
              <a:rPr lang="en-GB" sz="5600" dirty="0">
                <a:latin typeface="+mj-lt"/>
              </a:rPr>
              <a:t>aspects linked to the efficiency of X-band technology in terms of minimized size of installation.</a:t>
            </a:r>
          </a:p>
          <a:p>
            <a:pPr lvl="1"/>
            <a:r>
              <a:rPr lang="en-GB" sz="5600" dirty="0">
                <a:latin typeface="+mj-lt"/>
              </a:rPr>
              <a:t>However, </a:t>
            </a:r>
            <a:r>
              <a:rPr lang="en-GB" sz="5600" b="1" dirty="0">
                <a:solidFill>
                  <a:srgbClr val="FF0000"/>
                </a:solidFill>
                <a:latin typeface="+mj-lt"/>
              </a:rPr>
              <a:t>the overall and wider impact on the European Research Area, namely synergies with existing ESFRI RIs (e.g. EuroFEL) is </a:t>
            </a:r>
            <a:r>
              <a:rPr lang="en-GB" sz="5600" b="1" dirty="0" smtClean="0">
                <a:solidFill>
                  <a:srgbClr val="FF0000"/>
                </a:solidFill>
                <a:latin typeface="+mj-lt"/>
              </a:rPr>
              <a:t>not sufficiently </a:t>
            </a:r>
            <a:r>
              <a:rPr lang="en-GB" sz="5600" b="1" dirty="0">
                <a:solidFill>
                  <a:srgbClr val="FF0000"/>
                </a:solidFill>
                <a:latin typeface="+mj-lt"/>
              </a:rPr>
              <a:t>addressed</a:t>
            </a:r>
            <a:r>
              <a:rPr lang="en-GB" sz="5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5600" dirty="0">
                <a:latin typeface="+mj-lt"/>
              </a:rPr>
              <a:t>and demonstrated</a:t>
            </a:r>
            <a:r>
              <a:rPr lang="en-GB" sz="5600" dirty="0" smtClean="0">
                <a:latin typeface="+mj-lt"/>
              </a:rPr>
              <a:t>.</a:t>
            </a:r>
          </a:p>
          <a:p>
            <a:r>
              <a:rPr lang="en-GB" sz="5600" b="1" dirty="0">
                <a:solidFill>
                  <a:srgbClr val="0000FF"/>
                </a:solidFill>
                <a:latin typeface="+mj-lt"/>
              </a:rPr>
              <a:t>Quality and efficiency of the </a:t>
            </a:r>
            <a:r>
              <a:rPr lang="en-GB" sz="5600" b="1" dirty="0" smtClean="0">
                <a:solidFill>
                  <a:srgbClr val="0000FF"/>
                </a:solidFill>
                <a:latin typeface="+mj-lt"/>
              </a:rPr>
              <a:t>implementation</a:t>
            </a:r>
          </a:p>
          <a:p>
            <a:pPr lvl="1"/>
            <a:r>
              <a:rPr lang="en-GB" sz="5600" dirty="0">
                <a:latin typeface="+mj-lt"/>
              </a:rPr>
              <a:t>The proposal presents an </a:t>
            </a:r>
            <a:r>
              <a:rPr lang="en-GB" sz="5600" b="1" dirty="0">
                <a:latin typeface="+mj-lt"/>
              </a:rPr>
              <a:t>excellent work plan</a:t>
            </a:r>
            <a:r>
              <a:rPr lang="en-GB" sz="5600" dirty="0">
                <a:latin typeface="+mj-lt"/>
              </a:rPr>
              <a:t>. The work plan is very coherent and </a:t>
            </a:r>
            <a:r>
              <a:rPr lang="en-GB" sz="5600" b="1" dirty="0">
                <a:latin typeface="+mj-lt"/>
              </a:rPr>
              <a:t>the work packages are very well structured </a:t>
            </a:r>
            <a:r>
              <a:rPr lang="en-GB" sz="5600" dirty="0">
                <a:latin typeface="+mj-lt"/>
              </a:rPr>
              <a:t>to </a:t>
            </a:r>
            <a:r>
              <a:rPr lang="en-GB" sz="5600" dirty="0" smtClean="0">
                <a:latin typeface="+mj-lt"/>
              </a:rPr>
              <a:t>ensure effectiveness</a:t>
            </a:r>
            <a:r>
              <a:rPr lang="en-GB" sz="5600" dirty="0">
                <a:latin typeface="+mj-lt"/>
              </a:rPr>
              <a:t>. The partners have the capacity and competences to successfully manage the project and they have a very good degree </a:t>
            </a:r>
            <a:r>
              <a:rPr lang="en-GB" sz="5600" dirty="0" smtClean="0">
                <a:latin typeface="+mj-lt"/>
              </a:rPr>
              <a:t>of complementarity</a:t>
            </a:r>
            <a:r>
              <a:rPr lang="en-GB" sz="5600" dirty="0">
                <a:latin typeface="+mj-lt"/>
              </a:rPr>
              <a:t>. The </a:t>
            </a:r>
            <a:r>
              <a:rPr lang="en-GB" sz="5600" b="1" dirty="0">
                <a:latin typeface="+mj-lt"/>
              </a:rPr>
              <a:t>resources committed to the tasks are appropriate</a:t>
            </a:r>
            <a:r>
              <a:rPr lang="en-GB" sz="5600" dirty="0">
                <a:latin typeface="+mj-lt"/>
              </a:rPr>
              <a:t>. Risk and innovation management are very well addressed, </a:t>
            </a:r>
            <a:r>
              <a:rPr lang="en-GB" sz="5600" dirty="0" smtClean="0">
                <a:latin typeface="+mj-lt"/>
              </a:rPr>
              <a:t>including a </a:t>
            </a:r>
            <a:r>
              <a:rPr lang="en-GB" sz="5600" dirty="0">
                <a:latin typeface="+mj-lt"/>
              </a:rPr>
              <a:t>work package aimed at relations with industry (WP 6). Given the relatively low-cost "upgrade" capability of the high gradient </a:t>
            </a:r>
            <a:r>
              <a:rPr lang="en-GB" sz="5600" dirty="0" smtClean="0">
                <a:latin typeface="+mj-lt"/>
              </a:rPr>
              <a:t>accelerators proposed</a:t>
            </a:r>
            <a:r>
              <a:rPr lang="en-GB" sz="5600" dirty="0">
                <a:latin typeface="+mj-lt"/>
              </a:rPr>
              <a:t>, effort was put into enhancing impact through a specially designed integration work package (WP 5) which looks at the </a:t>
            </a:r>
            <a:r>
              <a:rPr lang="en-GB" sz="5600" dirty="0" smtClean="0">
                <a:latin typeface="+mj-lt"/>
              </a:rPr>
              <a:t>operational and </a:t>
            </a:r>
            <a:r>
              <a:rPr lang="en-GB" sz="5600" dirty="0">
                <a:latin typeface="+mj-lt"/>
              </a:rPr>
              <a:t>cost aspects of new accelerator constructions and of upgrading existing infrastructures.</a:t>
            </a:r>
          </a:p>
          <a:p>
            <a:pPr lvl="1"/>
            <a:endParaRPr lang="en-GB" sz="2400" dirty="0">
              <a:solidFill>
                <a:srgbClr val="008000"/>
              </a:solidFill>
            </a:endParaRPr>
          </a:p>
          <a:p>
            <a:pPr lvl="1"/>
            <a:endParaRPr lang="en-GB" sz="2400" dirty="0">
              <a:solidFill>
                <a:srgbClr val="00B050"/>
              </a:solidFill>
            </a:endParaRPr>
          </a:p>
          <a:p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3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CompactLight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Submission to INFRADEV-1-2017 (29</a:t>
            </a:r>
            <a:r>
              <a:rPr lang="en-GB" sz="2000" baseline="30000" dirty="0" smtClean="0">
                <a:solidFill>
                  <a:srgbClr val="0000FF"/>
                </a:solidFill>
              </a:rPr>
              <a:t>th</a:t>
            </a:r>
            <a:r>
              <a:rPr lang="en-GB" sz="2000" dirty="0" smtClean="0">
                <a:solidFill>
                  <a:srgbClr val="0000FF"/>
                </a:solidFill>
              </a:rPr>
              <a:t> March 2017)</a:t>
            </a:r>
          </a:p>
          <a:p>
            <a:r>
              <a:rPr lang="en-GB" sz="2000" dirty="0" smtClean="0"/>
              <a:t>Primary Goal: </a:t>
            </a:r>
            <a:r>
              <a:rPr lang="en-US" sz="2000" dirty="0"/>
              <a:t>Advance photon science by reducing the size and cost of national and university-scale light source infrastructure</a:t>
            </a:r>
            <a:endParaRPr lang="en-GB" sz="2000" dirty="0" smtClean="0"/>
          </a:p>
          <a:p>
            <a:pPr lvl="1"/>
            <a:r>
              <a:rPr lang="en-GB" sz="1600" dirty="0" smtClean="0">
                <a:solidFill>
                  <a:srgbClr val="008000"/>
                </a:solidFill>
              </a:rPr>
              <a:t>Design of compact, cost-effective to build and operate (low power consumption), “high” rep rate normal conducting hard X-ray FEL facility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State of the art Gun and Injector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X-band Linac with RF systems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Emerging Undulator technologies 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Include “options” within study for using parts of design for other infrastructure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Soft X-ray FEL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Upgrading an existing accelerator to higher energy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Compton back scattering X-ray source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The possibility to also operate these infrastructures at “low” rep rate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Clear </a:t>
            </a:r>
            <a:r>
              <a:rPr lang="en-GB" sz="2000" dirty="0">
                <a:solidFill>
                  <a:srgbClr val="0000FF"/>
                </a:solidFill>
              </a:rPr>
              <a:t>focus on </a:t>
            </a:r>
            <a:r>
              <a:rPr lang="en-GB" sz="2000" dirty="0" smtClean="0">
                <a:solidFill>
                  <a:srgbClr val="0000FF"/>
                </a:solidFill>
              </a:rPr>
              <a:t>conceptual </a:t>
            </a:r>
            <a:r>
              <a:rPr lang="en-GB" sz="2000" dirty="0">
                <a:solidFill>
                  <a:srgbClr val="0000FF"/>
                </a:solidFill>
              </a:rPr>
              <a:t>design of </a:t>
            </a:r>
            <a:r>
              <a:rPr lang="en-GB" sz="2000" dirty="0" smtClean="0">
                <a:solidFill>
                  <a:srgbClr val="0000FF"/>
                </a:solidFill>
              </a:rPr>
              <a:t>a facility </a:t>
            </a:r>
            <a:r>
              <a:rPr lang="en-GB" sz="2000" dirty="0">
                <a:solidFill>
                  <a:srgbClr val="0000FF"/>
                </a:solidFill>
              </a:rPr>
              <a:t>rather than demonstration of the technical maturity of the </a:t>
            </a:r>
            <a:r>
              <a:rPr lang="en-GB" sz="2000" dirty="0" smtClean="0">
                <a:solidFill>
                  <a:srgbClr val="0000FF"/>
                </a:solidFill>
              </a:rPr>
              <a:t>X-band technology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The “options” will widen the relevance and applicability </a:t>
            </a:r>
          </a:p>
          <a:p>
            <a:r>
              <a:rPr lang="en-GB" sz="2000" dirty="0"/>
              <a:t>Primary </a:t>
            </a:r>
            <a:r>
              <a:rPr lang="en-GB" sz="2000" dirty="0" smtClean="0"/>
              <a:t>Deliverable: CDR of hard </a:t>
            </a:r>
            <a:r>
              <a:rPr lang="en-GB" sz="2000" dirty="0"/>
              <a:t>X-ray FEL </a:t>
            </a:r>
            <a:r>
              <a:rPr lang="en-GB" sz="2000" dirty="0" smtClean="0"/>
              <a:t>facility with annexes for the 3 infrastructure options above</a:t>
            </a:r>
            <a:endParaRPr lang="en-GB" sz="2000" dirty="0"/>
          </a:p>
          <a:p>
            <a:endParaRPr lang="en-GB" sz="1600" dirty="0" smtClean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43939" y="2660076"/>
            <a:ext cx="3239165" cy="701964"/>
            <a:chOff x="4230255" y="2752436"/>
            <a:chExt cx="3239165" cy="701964"/>
          </a:xfrm>
        </p:grpSpPr>
        <p:sp>
          <p:nvSpPr>
            <p:cNvPr id="2" name="Right Brace 1"/>
            <p:cNvSpPr/>
            <p:nvPr/>
          </p:nvSpPr>
          <p:spPr>
            <a:xfrm>
              <a:off x="4230255" y="2752436"/>
              <a:ext cx="286327" cy="701964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01904" y="2928001"/>
              <a:ext cx="2867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  <a:latin typeface="+mj-lt"/>
                </a:rPr>
                <a:t>with future ambition for </a:t>
              </a:r>
              <a:r>
                <a:rPr lang="en-GB" sz="1600" dirty="0" smtClean="0">
                  <a:solidFill>
                    <a:srgbClr val="FF0000"/>
                  </a:solidFill>
                  <a:latin typeface="+mj-lt"/>
                </a:rPr>
                <a:t>2020+</a:t>
              </a:r>
              <a:endParaRPr lang="en-GB" sz="1600" dirty="0">
                <a:solidFill>
                  <a:srgbClr val="FF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84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15253"/>
          </a:xfrm>
        </p:spPr>
        <p:txBody>
          <a:bodyPr/>
          <a:lstStyle/>
          <a:p>
            <a:r>
              <a:rPr lang="en-GB" sz="3200" b="1" dirty="0" smtClean="0"/>
              <a:t>Relevant National/Institute Ambitions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265383"/>
            <a:ext cx="8229600" cy="5285542"/>
          </a:xfrm>
          <a:noFill/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Hard X-ray FEL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UK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Turkey</a:t>
            </a:r>
            <a:endParaRPr lang="en-GB" sz="1600" dirty="0">
              <a:solidFill>
                <a:srgbClr val="0000FF"/>
              </a:solidFill>
            </a:endParaRP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Shanghai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Australia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Soft X-ray FEL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Netherlands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Accelerator Energy Upgrade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Italy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Compton X-ray source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Sweden</a:t>
            </a:r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Netherlands</a:t>
            </a:r>
          </a:p>
          <a:p>
            <a:pPr marL="457176" lvl="1" indent="0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9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4909" y="274638"/>
            <a:ext cx="8229600" cy="815253"/>
          </a:xfrm>
        </p:spPr>
        <p:txBody>
          <a:bodyPr/>
          <a:lstStyle/>
          <a:p>
            <a:r>
              <a:rPr lang="en-GB" sz="3200" b="1" dirty="0" smtClean="0"/>
              <a:t>Relevant National/Institute Ambitions</a:t>
            </a:r>
            <a:endParaRPr lang="en-GB" sz="3200" b="1" dirty="0"/>
          </a:p>
        </p:txBody>
      </p:sp>
      <p:pic>
        <p:nvPicPr>
          <p:cNvPr id="4" name="Picture 3" descr="Screen Shot 2016-06-27 at 16.19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74" y="1178382"/>
            <a:ext cx="3780075" cy="2360649"/>
          </a:xfrm>
          <a:prstGeom prst="rect">
            <a:avLst/>
          </a:prstGeom>
        </p:spPr>
      </p:pic>
      <p:pic>
        <p:nvPicPr>
          <p:cNvPr id="6" name="Picture 5" descr="Screen Shot 2016-06-27 at 16.39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31" y="4221175"/>
            <a:ext cx="5412118" cy="18655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09818" y="6089120"/>
            <a:ext cx="5336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Stockholm/Uppsala FEL </a:t>
            </a:r>
            <a:r>
              <a:rPr lang="en-US" sz="1200" dirty="0" smtClean="0"/>
              <a:t>centre: X-ray &amp; THz </a:t>
            </a:r>
            <a:r>
              <a:rPr lang="en-US" sz="1200" dirty="0"/>
              <a:t>radiation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5065774" y="3539031"/>
            <a:ext cx="37800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Eindhoven University of Technology: Smart*Light </a:t>
            </a:r>
            <a:endParaRPr lang="en-GB" sz="1200" dirty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62" y="1371779"/>
            <a:ext cx="4758160" cy="8237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7362" y="2207107"/>
            <a:ext cx="47581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University of Groningen: FEL-NL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2"/>
          <a:stretch/>
        </p:blipFill>
        <p:spPr bwMode="auto">
          <a:xfrm>
            <a:off x="157362" y="2807854"/>
            <a:ext cx="3938588" cy="159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81" y="4424856"/>
            <a:ext cx="1377945" cy="1944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18335" y="4511580"/>
            <a:ext cx="13943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UK FEL Strategy &amp; Timeline towards Hard X-ray FEL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860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6635"/>
          </a:xfrm>
        </p:spPr>
        <p:txBody>
          <a:bodyPr/>
          <a:lstStyle/>
          <a:p>
            <a:r>
              <a:rPr lang="en-GB" sz="3200" b="1" dirty="0" smtClean="0"/>
              <a:t>Participants</a:t>
            </a:r>
            <a:endParaRPr lang="en-GB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812800"/>
            <a:ext cx="8229600" cy="5818909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GB" sz="2100" dirty="0"/>
              <a:t>From previous application: </a:t>
            </a:r>
          </a:p>
          <a:p>
            <a:pPr lvl="1"/>
            <a:r>
              <a:rPr lang="en-US" sz="1800" b="1" dirty="0" smtClean="0"/>
              <a:t>ST</a:t>
            </a:r>
            <a:r>
              <a:rPr lang="en-US" sz="1800" dirty="0"/>
              <a:t>	</a:t>
            </a:r>
            <a:r>
              <a:rPr lang="en-US" sz="1800" dirty="0" smtClean="0"/>
              <a:t>Elettra </a:t>
            </a:r>
            <a:r>
              <a:rPr lang="en-US" sz="1800" dirty="0"/>
              <a:t>- Sincrotrone Trieste, Italy.</a:t>
            </a:r>
            <a:endParaRPr lang="en-GB" sz="1800" dirty="0"/>
          </a:p>
          <a:p>
            <a:pPr lvl="1"/>
            <a:r>
              <a:rPr lang="en-US" sz="1800" b="1" dirty="0"/>
              <a:t>CERN</a:t>
            </a:r>
            <a:r>
              <a:rPr lang="en-US" sz="1800" dirty="0"/>
              <a:t>	CERN Geneva, Switzerland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b="1" dirty="0" smtClean="0"/>
              <a:t>STFC</a:t>
            </a:r>
            <a:r>
              <a:rPr lang="en-US" sz="1800" dirty="0"/>
              <a:t>	Daresbury </a:t>
            </a:r>
            <a:r>
              <a:rPr lang="en-US" sz="1800" dirty="0" smtClean="0"/>
              <a:t>Laboratory, </a:t>
            </a:r>
            <a:r>
              <a:rPr lang="en-US" sz="1800" dirty="0"/>
              <a:t>UK</a:t>
            </a:r>
            <a:endParaRPr lang="en-GB" sz="1800" dirty="0"/>
          </a:p>
          <a:p>
            <a:pPr lvl="1"/>
            <a:r>
              <a:rPr lang="en-US" sz="1800" b="1" dirty="0"/>
              <a:t>SINAP</a:t>
            </a:r>
            <a:r>
              <a:rPr lang="en-US" sz="1800" dirty="0"/>
              <a:t>	</a:t>
            </a:r>
            <a:r>
              <a:rPr lang="en-US" sz="1800" dirty="0" smtClean="0"/>
              <a:t>Shanghai </a:t>
            </a:r>
            <a:r>
              <a:rPr lang="en-US" sz="1800" dirty="0"/>
              <a:t>Institute of Applied Physics, Shanghai, China.</a:t>
            </a:r>
            <a:endParaRPr lang="en-GB" sz="1800" dirty="0"/>
          </a:p>
          <a:p>
            <a:pPr lvl="1"/>
            <a:r>
              <a:rPr lang="en-US" sz="1800" b="1" dirty="0"/>
              <a:t>VDL </a:t>
            </a:r>
            <a:r>
              <a:rPr lang="en-US" sz="1800" dirty="0"/>
              <a:t>	VDL ETG T&amp;D B.V., Eindhoven, Netherlands.</a:t>
            </a:r>
            <a:endParaRPr lang="en-GB" sz="1800" dirty="0"/>
          </a:p>
          <a:p>
            <a:pPr lvl="1"/>
            <a:r>
              <a:rPr lang="en-US" sz="1800" b="1" dirty="0"/>
              <a:t>OSLO</a:t>
            </a:r>
            <a:r>
              <a:rPr lang="en-US" sz="1800" dirty="0"/>
              <a:t>	University of Oslo, Norway.</a:t>
            </a:r>
            <a:endParaRPr lang="en-GB" sz="1800" dirty="0"/>
          </a:p>
          <a:p>
            <a:pPr lvl="1"/>
            <a:r>
              <a:rPr lang="en-US" sz="1800" b="1" dirty="0"/>
              <a:t>IASA</a:t>
            </a:r>
            <a:r>
              <a:rPr lang="en-US" sz="1800" dirty="0"/>
              <a:t>	National Technical University of Athens, Greece.</a:t>
            </a:r>
            <a:endParaRPr lang="en-GB" sz="1800" dirty="0"/>
          </a:p>
          <a:p>
            <a:pPr lvl="1"/>
            <a:r>
              <a:rPr lang="en-US" sz="1800" b="1" dirty="0"/>
              <a:t>UU</a:t>
            </a:r>
            <a:r>
              <a:rPr lang="en-US" sz="1800" dirty="0"/>
              <a:t>	Uppsala University, Uppsala, Sweden.</a:t>
            </a:r>
            <a:endParaRPr lang="en-GB" sz="1800" dirty="0"/>
          </a:p>
          <a:p>
            <a:pPr lvl="1"/>
            <a:r>
              <a:rPr lang="en-US" sz="1800" b="1" dirty="0"/>
              <a:t>ASLS</a:t>
            </a:r>
            <a:r>
              <a:rPr lang="en-US" sz="1800" dirty="0"/>
              <a:t>	Australian Synchrotron, Clayton, Australia.</a:t>
            </a:r>
            <a:endParaRPr lang="en-GB" sz="1800" dirty="0"/>
          </a:p>
          <a:p>
            <a:pPr lvl="1"/>
            <a:r>
              <a:rPr lang="en-US" sz="1800" b="1" dirty="0" smtClean="0"/>
              <a:t>UA-IAT	</a:t>
            </a:r>
            <a:r>
              <a:rPr lang="en-US" sz="1800" dirty="0" smtClean="0"/>
              <a:t>Institute </a:t>
            </a:r>
            <a:r>
              <a:rPr lang="en-US" sz="1800" dirty="0"/>
              <a:t>of Accelerator Technologies, Ankara, Turkey.</a:t>
            </a:r>
            <a:endParaRPr lang="en-GB" sz="1800" dirty="0"/>
          </a:p>
          <a:p>
            <a:pPr lvl="1"/>
            <a:r>
              <a:rPr lang="en-US" sz="1800" b="1" dirty="0"/>
              <a:t>ULANC</a:t>
            </a:r>
            <a:r>
              <a:rPr lang="en-US" sz="1800" dirty="0"/>
              <a:t>	Lancaster University, Lancaster, UK</a:t>
            </a:r>
            <a:r>
              <a:rPr lang="en-US" sz="1800" dirty="0" smtClean="0"/>
              <a:t>.</a:t>
            </a:r>
            <a:endParaRPr lang="en-GB" sz="1800" dirty="0"/>
          </a:p>
          <a:p>
            <a:r>
              <a:rPr lang="en-US" sz="2100" dirty="0" smtClean="0"/>
              <a:t>New, additional, participants:</a:t>
            </a:r>
            <a:endParaRPr lang="en-GB" sz="2100" dirty="0"/>
          </a:p>
          <a:p>
            <a:pPr lvl="1"/>
            <a:r>
              <a:rPr lang="en-US" sz="1800" b="1" dirty="0"/>
              <a:t>TU</a:t>
            </a:r>
            <a:r>
              <a:rPr lang="en-US" sz="1800" dirty="0"/>
              <a:t>	</a:t>
            </a:r>
            <a:r>
              <a:rPr lang="en-US" sz="1800" dirty="0" smtClean="0"/>
              <a:t>Eindhoven </a:t>
            </a:r>
            <a:r>
              <a:rPr lang="en-US" sz="1800" dirty="0"/>
              <a:t>Technical </a:t>
            </a:r>
            <a:r>
              <a:rPr lang="en-US" sz="1800" dirty="0" smtClean="0"/>
              <a:t>University, </a:t>
            </a:r>
            <a:r>
              <a:rPr lang="en-US" sz="1800" dirty="0"/>
              <a:t>Netherlands</a:t>
            </a:r>
            <a:endParaRPr lang="en-GB" sz="1800" dirty="0"/>
          </a:p>
          <a:p>
            <a:pPr lvl="1"/>
            <a:r>
              <a:rPr lang="en-US" sz="1800" b="1" dirty="0"/>
              <a:t>LNF</a:t>
            </a:r>
            <a:r>
              <a:rPr lang="en-US" sz="1800" dirty="0"/>
              <a:t>	Frascati National Laboratory, INFN, Italy</a:t>
            </a:r>
            <a:endParaRPr lang="en-GB" sz="1800" dirty="0"/>
          </a:p>
          <a:p>
            <a:pPr lvl="1"/>
            <a:r>
              <a:rPr lang="en-US" sz="1800" b="1" dirty="0"/>
              <a:t>Kyma</a:t>
            </a:r>
            <a:r>
              <a:rPr lang="en-US" sz="1800" dirty="0"/>
              <a:t>	Undulators production, Italy-Slovenia  </a:t>
            </a:r>
            <a:endParaRPr lang="en-US" sz="1800" dirty="0" smtClean="0"/>
          </a:p>
          <a:p>
            <a:pPr lvl="1"/>
            <a:r>
              <a:rPr lang="en-US" sz="1800" b="1" dirty="0" smtClean="0"/>
              <a:t>PSI</a:t>
            </a:r>
            <a:r>
              <a:rPr lang="en-US" sz="1800" dirty="0" smtClean="0"/>
              <a:t>	Paul Scherrer Institute, Switzerland</a:t>
            </a:r>
          </a:p>
          <a:p>
            <a:pPr lvl="1"/>
            <a:r>
              <a:rPr lang="en-GB" sz="1800" b="1" dirty="0" smtClean="0"/>
              <a:t>RUG</a:t>
            </a:r>
            <a:r>
              <a:rPr lang="en-GB" sz="1800" dirty="0" smtClean="0"/>
              <a:t>	University of Groningen, Netherlands</a:t>
            </a:r>
            <a:endParaRPr lang="en-GB" sz="1800" dirty="0"/>
          </a:p>
          <a:p>
            <a:pPr lvl="1"/>
            <a:r>
              <a:rPr lang="en-GB" sz="1800" b="1" dirty="0" smtClean="0"/>
              <a:t>IFIC 	</a:t>
            </a:r>
            <a:r>
              <a:rPr lang="en-GB" sz="1800" dirty="0" smtClean="0"/>
              <a:t>CSIC/Valencia, Spain</a:t>
            </a:r>
          </a:p>
          <a:p>
            <a:pPr lvl="1"/>
            <a:r>
              <a:rPr lang="en-GB" sz="1800" b="1" dirty="0" smtClean="0"/>
              <a:t>ALBA	</a:t>
            </a:r>
            <a:r>
              <a:rPr lang="en-GB" sz="1800" dirty="0" smtClean="0"/>
              <a:t>CELLS, Spain</a:t>
            </a:r>
          </a:p>
          <a:p>
            <a:pPr lvl="1"/>
            <a:r>
              <a:rPr lang="en-GB" sz="1800" b="1" dirty="0" smtClean="0"/>
              <a:t>LAL 	</a:t>
            </a:r>
            <a:r>
              <a:rPr lang="en-GB" sz="1800" dirty="0" smtClean="0"/>
              <a:t>CNRS, France</a:t>
            </a:r>
          </a:p>
          <a:p>
            <a:pPr lvl="1"/>
            <a:r>
              <a:rPr lang="en-GB" sz="1800" b="1" dirty="0" smtClean="0"/>
              <a:t>KIT	</a:t>
            </a:r>
            <a:r>
              <a:rPr lang="en-GB" sz="1800" dirty="0" smtClean="0"/>
              <a:t>Karlsruhe, Germany</a:t>
            </a:r>
            <a:endParaRPr lang="en-GB" sz="1800" dirty="0"/>
          </a:p>
          <a:p>
            <a:pPr lvl="0"/>
            <a:r>
              <a:rPr lang="en-GB" sz="1800" dirty="0"/>
              <a:t>Discussing with: </a:t>
            </a:r>
            <a:r>
              <a:rPr lang="en-GB" sz="1800" b="1" dirty="0" smtClean="0"/>
              <a:t>Singapore, CIEMAT</a:t>
            </a:r>
            <a:endParaRPr lang="en-GB" sz="1800" dirty="0"/>
          </a:p>
          <a:p>
            <a:pPr lvl="0"/>
            <a:r>
              <a:rPr lang="en-GB" sz="1800" dirty="0"/>
              <a:t>Will discuss with </a:t>
            </a:r>
            <a:r>
              <a:rPr lang="en-GB" sz="1800" b="1" dirty="0"/>
              <a:t>DESY</a:t>
            </a:r>
            <a:r>
              <a:rPr lang="en-GB" sz="1800" dirty="0"/>
              <a:t> (already collaborate with them for special </a:t>
            </a:r>
            <a:r>
              <a:rPr lang="en-GB" sz="1800" dirty="0" smtClean="0"/>
              <a:t>X-band </a:t>
            </a:r>
            <a:r>
              <a:rPr lang="en-GB" sz="1800" dirty="0"/>
              <a:t>elements) and </a:t>
            </a:r>
            <a:r>
              <a:rPr lang="en-GB" sz="1800" b="1" dirty="0"/>
              <a:t>Milan</a:t>
            </a:r>
            <a:r>
              <a:rPr lang="en-GB" sz="1800" dirty="0"/>
              <a:t> (Compton Back Scattering) </a:t>
            </a:r>
          </a:p>
          <a:p>
            <a:pPr lvl="1"/>
            <a:endParaRPr lang="en-GB" sz="20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2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2F2F2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F2F2F2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8FF15D0A08244E9B0A8B73D2B45452" ma:contentTypeVersion="9" ma:contentTypeDescription="Create a new document." ma:contentTypeScope="" ma:versionID="774668baf1c77c7022cd70b6a246a690">
  <xsd:schema xmlns:xsd="http://www.w3.org/2001/XMLSchema" xmlns:xs="http://www.w3.org/2001/XMLSchema" xmlns:p="http://schemas.microsoft.com/office/2006/metadata/properties" xmlns:ns2="d42cb1d1-c14c-4cbc-89fc-122c3ac3befa" xmlns:ns3="7f93d1d4-b6c0-4687-a6e2-1572f4d181b3" targetNamespace="http://schemas.microsoft.com/office/2006/metadata/properties" ma:root="true" ma:fieldsID="d21ffa4a9c8f27bd00499659bc9dde0f" ns2:_="" ns3:_="">
    <xsd:import namespace="d42cb1d1-c14c-4cbc-89fc-122c3ac3befa"/>
    <xsd:import namespace="7f93d1d4-b6c0-4687-a6e2-1572f4d181b3"/>
    <xsd:element name="properties">
      <xsd:complexType>
        <xsd:sequence>
          <xsd:element name="documentManagement">
            <xsd:complexType>
              <xsd:all>
                <xsd:element ref="ns2:Presenter_x0020__x0028_christian_x0020_name_x0020_followed_x0020_by_x0020_surname_x0029_"/>
                <xsd:element ref="ns2:Presented_x0020_at_x003a_"/>
                <xsd:element ref="ns2:Date_x0020_Presente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2cb1d1-c14c-4cbc-89fc-122c3ac3befa" elementFormDefault="qualified">
    <xsd:import namespace="http://schemas.microsoft.com/office/2006/documentManagement/types"/>
    <xsd:import namespace="http://schemas.microsoft.com/office/infopath/2007/PartnerControls"/>
    <xsd:element name="Presenter_x0020__x0028_christian_x0020_name_x0020_followed_x0020_by_x0020_surname_x0029_" ma:index="2" ma:displayName="Presenter (eg John Smith)" ma:internalName="Presenter_x0020__x0028_christian_x0020_name_x0020_followed_x0020_by_x0020_surname_x0029_">
      <xsd:simpleType>
        <xsd:restriction base="dms:Text">
          <xsd:maxLength value="255"/>
        </xsd:restriction>
      </xsd:simpleType>
    </xsd:element>
    <xsd:element name="Presented_x0020_at_x003a_" ma:index="3" ma:displayName="Presented at:" ma:default="CI Seminar Series" ma:format="RadioButtons" ma:internalName="Presented_x0020_at_x003a_">
      <xsd:simpleType>
        <xsd:union memberTypes="dms:Text">
          <xsd:simpleType>
            <xsd:restriction base="dms:Choice">
              <xsd:enumeration value="CI Seminar Series"/>
            </xsd:restriction>
          </xsd:simpleType>
        </xsd:union>
      </xsd:simpleType>
    </xsd:element>
    <xsd:element name="Date_x0020_Presented" ma:index="4" nillable="true" ma:displayName="Date Presented" ma:format="DateOnly" ma:internalName="Date_x0020_Presen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93d1d4-b6c0-4687-a6e2-1572f4d181b3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axOccurs="1" ma:index="1" ma:displayName="Presentation 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d_x0020_at_x003a_ xmlns="d42cb1d1-c14c-4cbc-89fc-122c3ac3befa">Erice 2016</Presented_x0020_at_x003a_>
    <Presenter_x0020__x0028_christian_x0020_name_x0020_followed_x0020_by_x0020_surname_x0029_ xmlns="d42cb1d1-c14c-4cbc-89fc-122c3ac3befa">Jim Clarke</Presenter_x0020__x0028_christian_x0020_name_x0020_followed_x0020_by_x0020_surname_x0029_>
    <Date_x0020_Presented xmlns="d42cb1d1-c14c-4cbc-89fc-122c3ac3befa">2016-01-20T00:00:00+00:00</Date_x0020_Presented>
    <_dlc_DocId xmlns="7f93d1d4-b6c0-4687-a6e2-1572f4d181b3">ZUJDRRXMF7WW-131-16</_dlc_DocId>
    <_dlc_DocIdUrl xmlns="7f93d1d4-b6c0-4687-a6e2-1572f4d181b3">
      <Url>https://org.stfc.ac.uk/sites/astec/_layouts/DocIdRedir.aspx?ID=ZUJDRRXMF7WW-131-16</Url>
      <Description>ZUJDRRXMF7WW-131-16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5F5FB36-73DC-4B1E-A9D6-CCD087307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2cb1d1-c14c-4cbc-89fc-122c3ac3befa"/>
    <ds:schemaRef ds:uri="7f93d1d4-b6c0-4687-a6e2-1572f4d181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EDA4FD-B2AE-4DD1-91EA-670D735D2793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7f93d1d4-b6c0-4687-a6e2-1572f4d181b3"/>
    <ds:schemaRef ds:uri="d42cb1d1-c14c-4cbc-89fc-122c3ac3befa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94D217A-46E5-4D76-B397-ECEAA04B529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B61D76D-CDEB-4301-BD5D-094B2D5751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23056</TotalTime>
  <Words>1329</Words>
  <Application>Microsoft Office PowerPoint</Application>
  <PresentationFormat>On-screen Show (4:3)</PresentationFormat>
  <Paragraphs>194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Blank Presentation</vt:lpstr>
      <vt:lpstr>1_Blank Presentation</vt:lpstr>
      <vt:lpstr>Default Design</vt:lpstr>
      <vt:lpstr>2_Blank Presentation</vt:lpstr>
      <vt:lpstr>3_Blank Presentation</vt:lpstr>
      <vt:lpstr>4_Blank Presentation</vt:lpstr>
      <vt:lpstr>CompactLight: H2020 Design Study Proposal (previously XbFEL)</vt:lpstr>
      <vt:lpstr>Contents</vt:lpstr>
      <vt:lpstr>Context</vt:lpstr>
      <vt:lpstr>Feedback from EU</vt:lpstr>
      <vt:lpstr>Detailed Feedback from EU</vt:lpstr>
      <vt:lpstr>CompactLight</vt:lpstr>
      <vt:lpstr>Relevant National/Institute Ambitions</vt:lpstr>
      <vt:lpstr>Relevant National/Institute Ambitions</vt:lpstr>
      <vt:lpstr>Participants</vt:lpstr>
      <vt:lpstr>Work Package Structure</vt:lpstr>
      <vt:lpstr>WP1. Project Management and Coordination </vt:lpstr>
      <vt:lpstr>WP2. Facility Design and Integration</vt:lpstr>
      <vt:lpstr>WP3. Gun and Injector</vt:lpstr>
      <vt:lpstr>WP4. Main Linac &amp; RF Systems</vt:lpstr>
      <vt:lpstr>WP5. Undulators and Light Production</vt:lpstr>
      <vt:lpstr>WP6. Beam Dynamics and Start to End Modelling</vt:lpstr>
      <vt:lpstr>Timeline &amp; Resources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Trends</dc:title>
  <dc:subject>Undulators</dc:subject>
  <dc:creator>jim.clarke@stfc.ac.uk</dc:creator>
  <cp:keywords>CLIC PM Magnets</cp:keywords>
  <cp:lastModifiedBy>temp</cp:lastModifiedBy>
  <cp:revision>694</cp:revision>
  <dcterms:created xsi:type="dcterms:W3CDTF">2007-03-15T09:55:48Z</dcterms:created>
  <dcterms:modified xsi:type="dcterms:W3CDTF">2016-10-18T10:10:23Z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0x010100B78FF15D0A08244E9B0A8B73D2B45452</vt:lpwstr>
  </property>
  <property fmtid="{D5CDD505-2E9C-101B-9397-08002B2CF9AE}" pid="3" name="_dlc_DocIdItemGuid">
    <vt:lpwstr>e6b3a159-051f-4be4-b9d2-e8250050771a</vt:lpwstr>
  </property>
</Properties>
</file>