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7" r:id="rId2"/>
    <p:sldMasterId id="2147483703" r:id="rId3"/>
    <p:sldMasterId id="2147483705" r:id="rId4"/>
    <p:sldMasterId id="2147483707" r:id="rId5"/>
    <p:sldMasterId id="2147483709" r:id="rId6"/>
    <p:sldMasterId id="2147483711" r:id="rId7"/>
    <p:sldMasterId id="2147483713" r:id="rId8"/>
  </p:sldMasterIdLst>
  <p:notesMasterIdLst>
    <p:notesMasterId r:id="rId29"/>
  </p:notesMasterIdLst>
  <p:handoutMasterIdLst>
    <p:handoutMasterId r:id="rId30"/>
  </p:handoutMasterIdLst>
  <p:sldIdLst>
    <p:sldId id="634" r:id="rId9"/>
    <p:sldId id="629" r:id="rId10"/>
    <p:sldId id="630" r:id="rId11"/>
    <p:sldId id="640" r:id="rId12"/>
    <p:sldId id="637" r:id="rId13"/>
    <p:sldId id="655" r:id="rId14"/>
    <p:sldId id="645" r:id="rId15"/>
    <p:sldId id="650" r:id="rId16"/>
    <p:sldId id="646" r:id="rId17"/>
    <p:sldId id="631" r:id="rId18"/>
    <p:sldId id="633" r:id="rId19"/>
    <p:sldId id="648" r:id="rId20"/>
    <p:sldId id="632" r:id="rId21"/>
    <p:sldId id="641" r:id="rId22"/>
    <p:sldId id="647" r:id="rId23"/>
    <p:sldId id="657" r:id="rId24"/>
    <p:sldId id="651" r:id="rId25"/>
    <p:sldId id="656" r:id="rId26"/>
    <p:sldId id="652" r:id="rId27"/>
    <p:sldId id="653" r:id="rId28"/>
  </p:sldIdLst>
  <p:sldSz cx="9144000" cy="6858000" type="screen4x3"/>
  <p:notesSz cx="6794500" cy="99314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FFCC"/>
    <a:srgbClr val="FF99FF"/>
    <a:srgbClr val="FFFF66"/>
    <a:srgbClr val="66FFFF"/>
    <a:srgbClr val="FFFF99"/>
    <a:srgbClr val="CCCC00"/>
    <a:srgbClr val="00FF00"/>
    <a:srgbClr val="00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9" autoAdjust="0"/>
    <p:restoredTop sz="98872" autoAdjust="0"/>
  </p:normalViewPr>
  <p:slideViewPr>
    <p:cSldViewPr>
      <p:cViewPr varScale="1">
        <p:scale>
          <a:sx n="71" d="100"/>
          <a:sy n="71" d="100"/>
        </p:scale>
        <p:origin x="110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MP\TLEP-VHELHC\accelerator%20issues\gg-colliders\Back_compt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200"/>
              <a:t>Compton</a:t>
            </a:r>
            <a:r>
              <a:rPr lang="fr-FR" sz="1200" baseline="0"/>
              <a:t> Scattering e-beam with laser </a:t>
            </a:r>
            <a:endParaRPr lang="fr-FR" sz="12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306496747514691"/>
          <c:y val="0.13010425780110821"/>
          <c:w val="0.82912288800262146"/>
          <c:h val="0.81494957141537949"/>
        </c:manualLayout>
      </c:layout>
      <c:lineChart>
        <c:grouping val="standard"/>
        <c:varyColors val="0"/>
        <c:ser>
          <c:idx val="1"/>
          <c:order val="0"/>
          <c:tx>
            <c:strRef>
              <c:f>'back compton'!$K$1</c:f>
              <c:strCache>
                <c:ptCount val="1"/>
                <c:pt idx="0">
                  <c:v>laser=515nm</c:v>
                </c:pt>
              </c:strCache>
            </c:strRef>
          </c:tx>
          <c:marker>
            <c:symbol val="none"/>
          </c:marker>
          <c:cat>
            <c:numRef>
              <c:f>'back compton'!$B$5:$B$35</c:f>
              <c:numCache>
                <c:formatCode>0.00E+00</c:formatCode>
                <c:ptCount val="31"/>
                <c:pt idx="0">
                  <c:v>100</c:v>
                </c:pt>
                <c:pt idx="1">
                  <c:v>125</c:v>
                </c:pt>
                <c:pt idx="2">
                  <c:v>150</c:v>
                </c:pt>
                <c:pt idx="3">
                  <c:v>175</c:v>
                </c:pt>
                <c:pt idx="4">
                  <c:v>200</c:v>
                </c:pt>
                <c:pt idx="5">
                  <c:v>225</c:v>
                </c:pt>
                <c:pt idx="6">
                  <c:v>250</c:v>
                </c:pt>
                <c:pt idx="7">
                  <c:v>275</c:v>
                </c:pt>
                <c:pt idx="8">
                  <c:v>300</c:v>
                </c:pt>
                <c:pt idx="9">
                  <c:v>325</c:v>
                </c:pt>
                <c:pt idx="10">
                  <c:v>350</c:v>
                </c:pt>
                <c:pt idx="11">
                  <c:v>375</c:v>
                </c:pt>
                <c:pt idx="12">
                  <c:v>400</c:v>
                </c:pt>
                <c:pt idx="13">
                  <c:v>425</c:v>
                </c:pt>
                <c:pt idx="14">
                  <c:v>450</c:v>
                </c:pt>
                <c:pt idx="15">
                  <c:v>475</c:v>
                </c:pt>
                <c:pt idx="16">
                  <c:v>500</c:v>
                </c:pt>
                <c:pt idx="17">
                  <c:v>525</c:v>
                </c:pt>
                <c:pt idx="18">
                  <c:v>550</c:v>
                </c:pt>
                <c:pt idx="19">
                  <c:v>575</c:v>
                </c:pt>
                <c:pt idx="20">
                  <c:v>600</c:v>
                </c:pt>
                <c:pt idx="21">
                  <c:v>625</c:v>
                </c:pt>
                <c:pt idx="22">
                  <c:v>650</c:v>
                </c:pt>
                <c:pt idx="23">
                  <c:v>675</c:v>
                </c:pt>
                <c:pt idx="24">
                  <c:v>700</c:v>
                </c:pt>
                <c:pt idx="25">
                  <c:v>725</c:v>
                </c:pt>
                <c:pt idx="26">
                  <c:v>750</c:v>
                </c:pt>
                <c:pt idx="27">
                  <c:v>775</c:v>
                </c:pt>
                <c:pt idx="28">
                  <c:v>800</c:v>
                </c:pt>
                <c:pt idx="29">
                  <c:v>825</c:v>
                </c:pt>
                <c:pt idx="30">
                  <c:v>850</c:v>
                </c:pt>
              </c:numCache>
            </c:numRef>
          </c:cat>
          <c:val>
            <c:numRef>
              <c:f>'back compton'!$H$5:$H$35</c:f>
              <c:numCache>
                <c:formatCode>0.00E+00</c:formatCode>
                <c:ptCount val="31"/>
                <c:pt idx="0">
                  <c:v>0.36781960051129658</c:v>
                </c:pt>
                <c:pt idx="1">
                  <c:v>0.57419012983845619</c:v>
                </c:pt>
                <c:pt idx="2">
                  <c:v>0.82607486850974965</c:v>
                </c:pt>
                <c:pt idx="3">
                  <c:v>1.1233486043042831</c:v>
                </c:pt>
                <c:pt idx="4">
                  <c:v>1.4658865838684108</c:v>
                </c:pt>
                <c:pt idx="5">
                  <c:v>1.8535645106156835</c:v>
                </c:pt>
                <c:pt idx="6">
                  <c:v>2.2862585426382509</c:v>
                </c:pt>
                <c:pt idx="7">
                  <c:v>2.7638452906297744</c:v>
                </c:pt>
                <c:pt idx="8">
                  <c:v>3.2862018158197088</c:v>
                </c:pt>
                <c:pt idx="9">
                  <c:v>3.8532056279186122</c:v>
                </c:pt>
                <c:pt idx="10">
                  <c:v>4.4647346830752781</c:v>
                </c:pt>
                <c:pt idx="11">
                  <c:v>5.1206673818445552</c:v>
                </c:pt>
                <c:pt idx="12">
                  <c:v>5.8208825671662225</c:v>
                </c:pt>
                <c:pt idx="13">
                  <c:v>6.5652595223552339</c:v>
                </c:pt>
                <c:pt idx="14">
                  <c:v>7.3536779691025913</c:v>
                </c:pt>
                <c:pt idx="15">
                  <c:v>8.1860180654873602</c:v>
                </c:pt>
                <c:pt idx="16">
                  <c:v>9.0621604039994281</c:v>
                </c:pt>
                <c:pt idx="17">
                  <c:v>9.981986009572438</c:v>
                </c:pt>
                <c:pt idx="18">
                  <c:v>10.945376337628545</c:v>
                </c:pt>
                <c:pt idx="19">
                  <c:v>11.952213272132781</c:v>
                </c:pt>
                <c:pt idx="20">
                  <c:v>13.002379123658216</c:v>
                </c:pt>
                <c:pt idx="21">
                  <c:v>14.095756627462151</c:v>
                </c:pt>
                <c:pt idx="22">
                  <c:v>15.232228941571634</c:v>
                </c:pt>
                <c:pt idx="23">
                  <c:v>16.411679644880223</c:v>
                </c:pt>
                <c:pt idx="24">
                  <c:v>17.633992735254878</c:v>
                </c:pt>
                <c:pt idx="25">
                  <c:v>18.89905262765285</c:v>
                </c:pt>
                <c:pt idx="26">
                  <c:v>20.206744152248348</c:v>
                </c:pt>
                <c:pt idx="27">
                  <c:v>21.556952552570351</c:v>
                </c:pt>
                <c:pt idx="28">
                  <c:v>22.94956348364974</c:v>
                </c:pt>
                <c:pt idx="29">
                  <c:v>24.384463010175637</c:v>
                </c:pt>
                <c:pt idx="30">
                  <c:v>25.861537604663795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15791752"/>
        <c:axId val="253694920"/>
      </c:lineChart>
      <c:catAx>
        <c:axId val="31579175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Electron beam energy (MeV)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b="1"/>
            </a:pPr>
            <a:endParaRPr lang="fr-FR"/>
          </a:p>
        </c:txPr>
        <c:crossAx val="253694920"/>
        <c:crosses val="autoZero"/>
        <c:auto val="1"/>
        <c:lblAlgn val="ctr"/>
        <c:lblOffset val="100"/>
        <c:tickLblSkip val="5"/>
        <c:noMultiLvlLbl val="0"/>
      </c:catAx>
      <c:valAx>
        <c:axId val="253694920"/>
        <c:scaling>
          <c:logBase val="10"/>
          <c:orientation val="minMax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 </a:t>
                </a:r>
                <a:r>
                  <a:rPr lang="en-US">
                    <a:latin typeface="Symbol" panose="05050102010706020507" pitchFamily="18" charset="2"/>
                  </a:rPr>
                  <a:t>g</a:t>
                </a:r>
                <a:r>
                  <a:rPr lang="en-US"/>
                  <a:t>-Ray Energy (MeV)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fr-FR"/>
          </a:p>
        </c:txPr>
        <c:crossAx val="31579175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baseline="0">
                <a:latin typeface="Calibri" panose="020F0502020204030204" pitchFamily="34" charset="0"/>
              </a:defRPr>
            </a:pPr>
            <a:endParaRPr lang="fr-FR"/>
          </a:p>
        </c:txPr>
      </c:legendEntry>
      <c:layout>
        <c:manualLayout>
          <c:xMode val="edge"/>
          <c:yMode val="edge"/>
          <c:x val="0.73357840663728779"/>
          <c:y val="1.5525600916532808E-2"/>
          <c:w val="0.24159479037159828"/>
          <c:h val="8.3717191601049873E-2"/>
        </c:manualLayout>
      </c:layout>
      <c:overlay val="0"/>
    </c:legend>
    <c:plotVisOnly val="1"/>
    <c:dispBlanksAs val="gap"/>
    <c:showDLblsOverMax val="0"/>
  </c:chart>
  <c:spPr>
    <a:solidFill>
      <a:srgbClr val="FFFFCC"/>
    </a:solidFill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wmf"/><Relationship Id="rId1" Type="http://schemas.openxmlformats.org/officeDocument/2006/relationships/image" Target="../media/image18.emf"/><Relationship Id="rId4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300"/>
            </a:lvl1pPr>
          </a:lstStyle>
          <a:p>
            <a:endParaRPr lang="fr-FR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endParaRPr lang="fr-FR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300"/>
            </a:lvl1pPr>
          </a:lstStyle>
          <a:p>
            <a:endParaRPr lang="fr-F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4513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F21F73CF-8A3D-4FEB-97FE-B9EB1D28CDC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029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/>
            </a:lvl1pPr>
          </a:lstStyle>
          <a:p>
            <a:endParaRPr lang="fr-FR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endParaRPr lang="fr-FR"/>
          </a:p>
        </p:txBody>
      </p:sp>
      <p:sp>
        <p:nvSpPr>
          <p:cNvPr id="1198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98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/>
            </a:lvl1pPr>
          </a:lstStyle>
          <a:p>
            <a:endParaRPr lang="fr-FR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fld id="{40BFFA65-E53C-4CA9-8014-17DE6073630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311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105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3303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8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150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1855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7104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0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571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895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176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171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402" name="Group 2"/>
          <p:cNvGrpSpPr>
            <a:grpSpLocks/>
          </p:cNvGrpSpPr>
          <p:nvPr/>
        </p:nvGrpSpPr>
        <p:grpSpPr bwMode="auto">
          <a:xfrm>
            <a:off x="0" y="908050"/>
            <a:ext cx="9132888" cy="152400"/>
            <a:chOff x="0" y="720"/>
            <a:chExt cx="5753" cy="144"/>
          </a:xfrm>
        </p:grpSpPr>
        <p:sp>
          <p:nvSpPr>
            <p:cNvPr id="230403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0404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3040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0407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0408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 sz="1800">
              <a:latin typeface="Arial" charset="0"/>
            </a:endParaRPr>
          </a:p>
        </p:txBody>
      </p:sp>
      <p:pic>
        <p:nvPicPr>
          <p:cNvPr id="230409" name="Picture 9" descr="logoPHI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4913" y="0"/>
            <a:ext cx="1589087" cy="906463"/>
          </a:xfrm>
          <a:prstGeom prst="rect">
            <a:avLst/>
          </a:prstGeom>
          <a:noFill/>
        </p:spPr>
      </p:pic>
      <p:pic>
        <p:nvPicPr>
          <p:cNvPr id="230410" name="Picture 10" descr="AB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00250" cy="61722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584835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799FDB0C-E14E-451D-A2D5-FA056A6DC3C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8BD51CC0-2C69-49E9-84E7-70A32C1D265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4069F78A-4806-4066-9CD2-5E359E3BE13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0C7E0F73-B8EB-4700-8D55-EAEDE980531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0C1B5A64-DCA5-4A64-B97C-D8ECB4F4C63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F2887834-61A5-4870-B0E0-8B2ED475790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BE06D892-B0BB-4484-AE6E-4CD8B56199B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E0BF127E-2598-436E-8499-F02644BC72F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AA12C650-2B7E-450B-8B81-68E3923179E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2ACC9A23-4F05-4A49-A0DF-2030AED121D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9AE2325A-2FF6-4F60-8C56-A18B4A266FF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7336A-E486-4FBB-9C5B-191E50DD064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5672-0B29-4C25-925C-5B74FF8F8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30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378" name="Group 2"/>
          <p:cNvGrpSpPr>
            <a:grpSpLocks/>
          </p:cNvGrpSpPr>
          <p:nvPr/>
        </p:nvGrpSpPr>
        <p:grpSpPr bwMode="auto">
          <a:xfrm>
            <a:off x="11113" y="908050"/>
            <a:ext cx="9132887" cy="152400"/>
            <a:chOff x="0" y="720"/>
            <a:chExt cx="5753" cy="144"/>
          </a:xfrm>
        </p:grpSpPr>
        <p:sp>
          <p:nvSpPr>
            <p:cNvPr id="229379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9380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293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2400"/>
            <a:ext cx="65579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66800"/>
            <a:ext cx="8001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9383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 sz="1800">
              <a:latin typeface="Arial" charset="0"/>
            </a:endParaRPr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6584950" y="6453188"/>
            <a:ext cx="24685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600">
                <a:latin typeface="Arial Unicode MS" pitchFamily="34" charset="-128"/>
              </a:rPr>
              <a:t>CARE 05, 23/11/2005</a:t>
            </a: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611188" y="6453188"/>
            <a:ext cx="42989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400">
                <a:latin typeface="Arial" charset="0"/>
              </a:rPr>
              <a:t>R. Losito, </a:t>
            </a:r>
            <a:r>
              <a:rPr lang="en-US" sz="1800" i="1"/>
              <a:t>The PHIN Photoinjector for CTF3</a:t>
            </a:r>
          </a:p>
        </p:txBody>
      </p:sp>
      <p:pic>
        <p:nvPicPr>
          <p:cNvPr id="229387" name="Picture 11" descr="logoPHIN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4913" y="0"/>
            <a:ext cx="1589087" cy="906463"/>
          </a:xfrm>
          <a:prstGeom prst="rect">
            <a:avLst/>
          </a:prstGeom>
          <a:noFill/>
        </p:spPr>
      </p:pic>
      <p:pic>
        <p:nvPicPr>
          <p:cNvPr id="229388" name="Picture 12" descr="AB-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FF"/>
        </a:buClr>
        <a:buSzPct val="80000"/>
        <a:buFont typeface="Symbol" pitchFamily="18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C0128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54775"/>
            <a:ext cx="21336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FF"/>
                </a:solidFill>
                <a:latin typeface="+mn-lt"/>
              </a:defRPr>
            </a:lvl1pPr>
          </a:lstStyle>
          <a:p>
            <a:r>
              <a:rPr lang="fr-FR"/>
              <a:t>              </a:t>
            </a:r>
            <a:fld id="{CE710782-01FE-490E-95F7-3873E9C503F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280579" name="Rectangle 3"/>
          <p:cNvSpPr>
            <a:spLocks noChangeArrowheads="1"/>
          </p:cNvSpPr>
          <p:nvPr userDrawn="1"/>
        </p:nvSpPr>
        <p:spPr bwMode="auto">
          <a:xfrm>
            <a:off x="730250" y="6484938"/>
            <a:ext cx="1482725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/>
            <a:r>
              <a:rPr lang="en-US" sz="1400" i="1">
                <a:solidFill>
                  <a:srgbClr val="0000FF"/>
                </a:solidFill>
                <a:latin typeface="Arial" charset="0"/>
              </a:rPr>
              <a:t>Bernard  Visentin</a:t>
            </a:r>
          </a:p>
        </p:txBody>
      </p:sp>
      <p:pic>
        <p:nvPicPr>
          <p:cNvPr id="280580" name="Picture 4" descr="barre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8925" y="6092825"/>
            <a:ext cx="8855075" cy="431800"/>
          </a:xfrm>
          <a:prstGeom prst="rect">
            <a:avLst/>
          </a:prstGeom>
          <a:noFill/>
        </p:spPr>
      </p:pic>
      <p:sp>
        <p:nvSpPr>
          <p:cNvPr id="280581" name="Rectangle 5"/>
          <p:cNvSpPr>
            <a:spLocks noChangeArrowheads="1"/>
          </p:cNvSpPr>
          <p:nvPr userDrawn="1"/>
        </p:nvSpPr>
        <p:spPr bwMode="auto">
          <a:xfrm>
            <a:off x="2679700" y="6496050"/>
            <a:ext cx="407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/>
            <a:r>
              <a:rPr lang="en-US" sz="1400">
                <a:solidFill>
                  <a:srgbClr val="0000FF"/>
                </a:solidFill>
                <a:latin typeface="Arial" charset="0"/>
              </a:rPr>
              <a:t>      Annual Meeting                  CERN – 23/11/ 2005</a:t>
            </a:r>
          </a:p>
        </p:txBody>
      </p:sp>
      <p:pic>
        <p:nvPicPr>
          <p:cNvPr id="280582" name="Picture 6" descr="logoCARE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27525" y="6381750"/>
            <a:ext cx="677863" cy="419100"/>
          </a:xfrm>
          <a:prstGeom prst="rect">
            <a:avLst/>
          </a:prstGeom>
          <a:noFill/>
        </p:spPr>
      </p:pic>
      <p:grpSp>
        <p:nvGrpSpPr>
          <p:cNvPr id="280583" name="Group 7"/>
          <p:cNvGrpSpPr>
            <a:grpSpLocks/>
          </p:cNvGrpSpPr>
          <p:nvPr userDrawn="1"/>
        </p:nvGrpSpPr>
        <p:grpSpPr bwMode="auto">
          <a:xfrm>
            <a:off x="150813" y="177800"/>
            <a:ext cx="8834437" cy="503238"/>
            <a:chOff x="105" y="165"/>
            <a:chExt cx="5565" cy="317"/>
          </a:xfrm>
        </p:grpSpPr>
        <p:pic>
          <p:nvPicPr>
            <p:cNvPr id="280584" name="Picture 8" descr="barre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5" y="220"/>
              <a:ext cx="5565" cy="262"/>
            </a:xfrm>
            <a:prstGeom prst="rect">
              <a:avLst/>
            </a:prstGeom>
            <a:noFill/>
          </p:spPr>
        </p:pic>
        <p:pic>
          <p:nvPicPr>
            <p:cNvPr id="280585" name="Picture 9" descr="elan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370" y="165"/>
              <a:ext cx="1069" cy="309"/>
            </a:xfrm>
            <a:prstGeom prst="rect">
              <a:avLst/>
            </a:prstGeom>
            <a:noFill/>
          </p:spPr>
        </p:pic>
      </p:grpSp>
      <p:pic>
        <p:nvPicPr>
          <p:cNvPr id="280586" name="Picture 10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5250" y="768350"/>
            <a:ext cx="577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547336A-E486-4FBB-9C5B-191E50DD064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10/17/2016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2225672-0B29-4C25-925C-5B74FF8F8BE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675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6.png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8" Type="http://schemas.openxmlformats.org/officeDocument/2006/relationships/image" Target="../media/image170.png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21.wmf"/><Relationship Id="rId7" Type="http://schemas.openxmlformats.org/officeDocument/2006/relationships/oleObject" Target="../embeddings/oleObject1.bin"/><Relationship Id="rId12" Type="http://schemas.openxmlformats.org/officeDocument/2006/relationships/image" Target="../media/image20.emf"/><Relationship Id="rId17" Type="http://schemas.openxmlformats.org/officeDocument/2006/relationships/image" Target="../media/image160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180.png"/><Relationship Id="rId20" Type="http://schemas.openxmlformats.org/officeDocument/2006/relationships/oleObject" Target="../embeddings/oleObject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22.png"/><Relationship Id="rId10" Type="http://schemas.openxmlformats.org/officeDocument/2006/relationships/image" Target="../media/image19.wmf"/><Relationship Id="rId19" Type="http://schemas.openxmlformats.org/officeDocument/2006/relationships/image" Target="../media/image190.png"/><Relationship Id="rId4" Type="http://schemas.openxmlformats.org/officeDocument/2006/relationships/image" Target="../media/image8.png"/><Relationship Id="rId9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126781" y="-28024"/>
            <a:ext cx="19902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R</a:t>
            </a:r>
            <a:r>
              <a:rPr lang="en-US" sz="1800" b="1" dirty="0">
                <a:solidFill>
                  <a:schemeClr val="bg1"/>
                </a:solidFill>
              </a:rPr>
              <a:t>. </a:t>
            </a:r>
            <a:r>
              <a:rPr lang="en-US" sz="1800" b="1" dirty="0" smtClean="0">
                <a:solidFill>
                  <a:schemeClr val="bg1"/>
                </a:solidFill>
              </a:rPr>
              <a:t>Aleksan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 CEA/DSM/IRFU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October 18</a:t>
            </a:r>
            <a:r>
              <a:rPr lang="en-US" sz="18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1800" b="1" dirty="0" smtClean="0">
                <a:solidFill>
                  <a:schemeClr val="bg1"/>
                </a:solidFill>
              </a:rPr>
              <a:t>, 2016</a:t>
            </a:r>
            <a:endParaRPr lang="fr-FR" sz="1800" b="1" dirty="0">
              <a:solidFill>
                <a:schemeClr val="bg1"/>
              </a:solidFill>
            </a:endParaRP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3635896" y="74869"/>
            <a:ext cx="1939955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CAMPUS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71500" y="845359"/>
            <a:ext cx="8856476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hlink"/>
                </a:solidFill>
              </a:rPr>
              <a:t>Complex of Accelerator for </a:t>
            </a:r>
            <a:r>
              <a:rPr lang="en-US" b="1" dirty="0" err="1" smtClean="0">
                <a:solidFill>
                  <a:schemeClr val="hlink"/>
                </a:solidFill>
              </a:rPr>
              <a:t>Mutidisciplinary</a:t>
            </a:r>
            <a:r>
              <a:rPr lang="en-US" b="1" dirty="0" smtClean="0">
                <a:solidFill>
                  <a:schemeClr val="hlink"/>
                </a:solidFill>
              </a:rPr>
              <a:t> Projects and </a:t>
            </a:r>
            <a:r>
              <a:rPr lang="en-US" b="1" dirty="0" err="1" smtClean="0">
                <a:solidFill>
                  <a:schemeClr val="hlink"/>
                </a:solidFill>
              </a:rPr>
              <a:t>USers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251520" y="2784993"/>
            <a:ext cx="831692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FR" b="1" dirty="0" err="1" smtClean="0"/>
              <a:t>Study</a:t>
            </a:r>
            <a:r>
              <a:rPr lang="fr-FR" b="1" dirty="0"/>
              <a:t> </a:t>
            </a:r>
            <a:r>
              <a:rPr lang="fr-FR" b="1" dirty="0" smtClean="0"/>
              <a:t>an </a:t>
            </a:r>
            <a:r>
              <a:rPr lang="fr-FR" b="1" dirty="0" err="1" smtClean="0"/>
              <a:t>accelerator</a:t>
            </a:r>
            <a:r>
              <a:rPr lang="fr-FR" b="1" dirty="0" smtClean="0"/>
              <a:t> </a:t>
            </a:r>
            <a:r>
              <a:rPr lang="fr-FR" b="1" dirty="0" err="1" smtClean="0"/>
              <a:t>complex</a:t>
            </a:r>
            <a:r>
              <a:rPr lang="fr-FR" b="1" dirty="0" smtClean="0"/>
              <a:t> </a:t>
            </a:r>
            <a:r>
              <a:rPr lang="fr-FR" b="1" dirty="0" err="1" smtClean="0"/>
              <a:t>based</a:t>
            </a:r>
            <a:r>
              <a:rPr lang="fr-FR" b="1" dirty="0" smtClean="0"/>
              <a:t> on a High-Performance CW </a:t>
            </a:r>
            <a:r>
              <a:rPr lang="fr-FR" b="1" dirty="0" err="1" smtClean="0"/>
              <a:t>superconductive</a:t>
            </a:r>
            <a:r>
              <a:rPr lang="fr-FR" b="1" dirty="0" smtClean="0"/>
              <a:t> </a:t>
            </a:r>
            <a:r>
              <a:rPr lang="fr-FR" b="1" dirty="0" err="1" smtClean="0"/>
              <a:t>electron</a:t>
            </a:r>
            <a:r>
              <a:rPr lang="fr-FR" b="1" dirty="0" smtClean="0"/>
              <a:t> </a:t>
            </a:r>
            <a:r>
              <a:rPr lang="fr-FR" b="1" dirty="0" err="1" smtClean="0"/>
              <a:t>linac</a:t>
            </a:r>
            <a:endParaRPr lang="fr-FR" b="1" dirty="0" smtClean="0"/>
          </a:p>
        </p:txBody>
      </p:sp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3293858" y="2134876"/>
            <a:ext cx="2232248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66809" y="3619776"/>
            <a:ext cx="629231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FR" b="1" dirty="0" smtClean="0"/>
              <a:t>High Performance, i.e. High-Charge short </a:t>
            </a:r>
            <a:r>
              <a:rPr lang="fr-FR" b="1" dirty="0" err="1" smtClean="0"/>
              <a:t>bunch</a:t>
            </a:r>
            <a:r>
              <a:rPr lang="fr-FR" b="1" dirty="0" smtClean="0"/>
              <a:t>, </a:t>
            </a:r>
            <a:r>
              <a:rPr lang="fr-FR" b="1" dirty="0" err="1" smtClean="0"/>
              <a:t>low</a:t>
            </a:r>
            <a:r>
              <a:rPr lang="fr-FR" b="1" dirty="0" smtClean="0"/>
              <a:t> </a:t>
            </a:r>
            <a:r>
              <a:rPr lang="fr-FR" b="1" dirty="0" err="1" smtClean="0"/>
              <a:t>emittance</a:t>
            </a:r>
            <a:r>
              <a:rPr lang="fr-FR" b="1" dirty="0"/>
              <a:t>, </a:t>
            </a:r>
            <a:r>
              <a:rPr lang="fr-FR" b="1" dirty="0" smtClean="0"/>
              <a:t>High </a:t>
            </a:r>
            <a:r>
              <a:rPr lang="fr-FR" b="1" dirty="0" err="1"/>
              <a:t>r</a:t>
            </a:r>
            <a:r>
              <a:rPr lang="fr-FR" b="1" dirty="0" err="1" smtClean="0"/>
              <a:t>epetition</a:t>
            </a:r>
            <a:r>
              <a:rPr lang="fr-FR" b="1" dirty="0" smtClean="0"/>
              <a:t> rate … (to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defined</a:t>
            </a:r>
            <a:r>
              <a:rPr lang="fr-FR" b="1" dirty="0" smtClean="0"/>
              <a:t> </a:t>
            </a:r>
            <a:r>
              <a:rPr lang="fr-FR" b="1" dirty="0" err="1" smtClean="0"/>
              <a:t>according</a:t>
            </a:r>
            <a:r>
              <a:rPr lang="fr-FR" b="1" dirty="0" smtClean="0"/>
              <a:t> to applications)</a:t>
            </a:r>
            <a:endParaRPr lang="fr-FR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2288734" y="4735900"/>
            <a:ext cx="627039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FR" b="1" dirty="0"/>
              <a:t>i</a:t>
            </a:r>
            <a:r>
              <a:rPr lang="fr-FR" b="1" dirty="0" smtClean="0"/>
              <a:t>n the range </a:t>
            </a:r>
            <a:r>
              <a:rPr lang="fr-FR" b="1" dirty="0" err="1" smtClean="0"/>
              <a:t>from</a:t>
            </a:r>
            <a:r>
              <a:rPr lang="fr-FR" b="1" dirty="0" smtClean="0"/>
              <a:t> 500 MeV min to 1 </a:t>
            </a:r>
            <a:r>
              <a:rPr lang="fr-FR" b="1" dirty="0" err="1" smtClean="0"/>
              <a:t>GeV</a:t>
            </a:r>
            <a:r>
              <a:rPr lang="fr-FR" b="1" dirty="0" smtClean="0"/>
              <a:t> (or more!)</a:t>
            </a:r>
            <a:endParaRPr lang="fr-FR" dirty="0"/>
          </a:p>
        </p:txBody>
      </p:sp>
      <p:sp>
        <p:nvSpPr>
          <p:cNvPr id="21" name="Étoile à 4 branches 20"/>
          <p:cNvSpPr/>
          <p:nvPr/>
        </p:nvSpPr>
        <p:spPr>
          <a:xfrm>
            <a:off x="1178305" y="3619776"/>
            <a:ext cx="360040" cy="432048"/>
          </a:xfrm>
          <a:prstGeom prst="star4">
            <a:avLst/>
          </a:prstGeom>
          <a:solidFill>
            <a:srgbClr val="66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288733" y="5275960"/>
            <a:ext cx="6270391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FR" b="1" dirty="0" smtClean="0"/>
              <a:t>Able to serve </a:t>
            </a:r>
            <a:r>
              <a:rPr lang="fr-FR" b="1" dirty="0" err="1" smtClean="0"/>
              <a:t>several</a:t>
            </a:r>
            <a:r>
              <a:rPr lang="fr-FR" b="1" dirty="0" smtClean="0"/>
              <a:t> </a:t>
            </a:r>
            <a:r>
              <a:rPr lang="fr-FR" b="1" dirty="0" err="1" smtClean="0"/>
              <a:t>thematics</a:t>
            </a:r>
            <a:r>
              <a:rPr lang="fr-FR" b="1" dirty="0" smtClean="0"/>
              <a:t> and </a:t>
            </a:r>
            <a:r>
              <a:rPr lang="fr-FR" b="1" dirty="0" err="1" smtClean="0"/>
              <a:t>communauties</a:t>
            </a:r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2288733" y="5816020"/>
            <a:ext cx="6270391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potential</a:t>
            </a:r>
            <a:r>
              <a:rPr lang="fr-FR" b="1" dirty="0" smtClean="0"/>
              <a:t> to </a:t>
            </a:r>
            <a:r>
              <a:rPr lang="fr-FR" b="1" dirty="0" err="1" smtClean="0"/>
              <a:t>be</a:t>
            </a:r>
            <a:r>
              <a:rPr lang="fr-FR" b="1" dirty="0" smtClean="0"/>
              <a:t> « </a:t>
            </a:r>
            <a:r>
              <a:rPr lang="fr-FR" b="1" dirty="0" err="1" smtClean="0"/>
              <a:t>easily</a:t>
            </a:r>
            <a:r>
              <a:rPr lang="fr-FR" b="1" dirty="0" smtClean="0"/>
              <a:t> » </a:t>
            </a:r>
            <a:r>
              <a:rPr lang="fr-FR" b="1" dirty="0" err="1" smtClean="0"/>
              <a:t>upgradable</a:t>
            </a:r>
            <a:r>
              <a:rPr lang="fr-FR" b="1" dirty="0" smtClean="0"/>
              <a:t> </a:t>
            </a:r>
            <a:endParaRPr lang="fr-FR" dirty="0"/>
          </a:p>
        </p:txBody>
      </p:sp>
      <p:sp>
        <p:nvSpPr>
          <p:cNvPr id="24" name="Étoile à 4 branches 23"/>
          <p:cNvSpPr/>
          <p:nvPr/>
        </p:nvSpPr>
        <p:spPr>
          <a:xfrm>
            <a:off x="1188413" y="4620846"/>
            <a:ext cx="360040" cy="432048"/>
          </a:xfrm>
          <a:prstGeom prst="star4">
            <a:avLst/>
          </a:prstGeom>
          <a:solidFill>
            <a:srgbClr val="66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Étoile à 4 branches 24"/>
          <p:cNvSpPr/>
          <p:nvPr/>
        </p:nvSpPr>
        <p:spPr>
          <a:xfrm>
            <a:off x="1188413" y="5259991"/>
            <a:ext cx="360040" cy="432048"/>
          </a:xfrm>
          <a:prstGeom prst="star4">
            <a:avLst/>
          </a:prstGeom>
          <a:solidFill>
            <a:srgbClr val="66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Étoile à 4 branches 25"/>
          <p:cNvSpPr/>
          <p:nvPr/>
        </p:nvSpPr>
        <p:spPr>
          <a:xfrm>
            <a:off x="1188413" y="5843382"/>
            <a:ext cx="360040" cy="432048"/>
          </a:xfrm>
          <a:prstGeom prst="star4">
            <a:avLst/>
          </a:prstGeom>
          <a:solidFill>
            <a:srgbClr val="66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0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727956" y="953108"/>
            <a:ext cx="8244916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/>
            <a:r>
              <a:rPr lang="fr-FR" dirty="0" err="1" smtClean="0"/>
              <a:t>Development</a:t>
            </a:r>
            <a:r>
              <a:rPr lang="fr-FR" dirty="0" smtClean="0"/>
              <a:t> of </a:t>
            </a:r>
            <a:r>
              <a:rPr lang="fr-FR" dirty="0" err="1" smtClean="0">
                <a:latin typeface="Symbol" panose="05050102010706020507" pitchFamily="18" charset="2"/>
              </a:rPr>
              <a:t>g-</a:t>
            </a:r>
            <a:r>
              <a:rPr lang="fr-FR" dirty="0" err="1" smtClean="0"/>
              <a:t>ray</a:t>
            </a:r>
            <a:r>
              <a:rPr lang="fr-FR" dirty="0" smtClean="0"/>
              <a:t> sources in the range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b="1" dirty="0" smtClean="0"/>
              <a:t>100 </a:t>
            </a:r>
            <a:r>
              <a:rPr lang="fr-FR" b="1" dirty="0" err="1"/>
              <a:t>KeV</a:t>
            </a:r>
            <a:r>
              <a:rPr lang="fr-FR" b="1" dirty="0"/>
              <a:t> </a:t>
            </a:r>
            <a:r>
              <a:rPr lang="fr-FR" b="1" dirty="0" smtClean="0"/>
              <a:t>to </a:t>
            </a:r>
            <a:r>
              <a:rPr lang="fr-FR" b="1" dirty="0" err="1" smtClean="0"/>
              <a:t>several</a:t>
            </a:r>
            <a:r>
              <a:rPr lang="fr-FR" b="1" dirty="0" smtClean="0"/>
              <a:t> MeV </a:t>
            </a:r>
            <a:r>
              <a:rPr lang="fr-FR" b="1" dirty="0"/>
              <a:t>( </a:t>
            </a:r>
            <a:r>
              <a:rPr lang="fr-FR" b="1" dirty="0" smtClean="0"/>
              <a:t>&lt;37 MeV for 1 </a:t>
            </a:r>
            <a:r>
              <a:rPr lang="fr-FR" b="1" dirty="0" err="1" smtClean="0"/>
              <a:t>GeV</a:t>
            </a:r>
            <a:r>
              <a:rPr lang="fr-FR" b="1" dirty="0" smtClean="0"/>
              <a:t> e)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727956" y="1736812"/>
            <a:ext cx="824491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/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achieved</a:t>
            </a:r>
            <a:r>
              <a:rPr lang="fr-FR" dirty="0" smtClean="0"/>
              <a:t> by </a:t>
            </a:r>
            <a:r>
              <a:rPr lang="fr-FR" dirty="0" err="1" smtClean="0"/>
              <a:t>backward</a:t>
            </a:r>
            <a:r>
              <a:rPr lang="fr-FR" dirty="0" smtClean="0"/>
              <a:t> </a:t>
            </a:r>
            <a:r>
              <a:rPr lang="fr-FR" dirty="0" err="1"/>
              <a:t>compton</a:t>
            </a:r>
            <a:r>
              <a:rPr lang="fr-FR" dirty="0"/>
              <a:t> </a:t>
            </a:r>
            <a:r>
              <a:rPr lang="fr-FR" dirty="0" err="1" smtClean="0"/>
              <a:t>scattering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an intense laser source </a:t>
            </a:r>
            <a:r>
              <a:rPr lang="fr-FR" dirty="0" err="1" smtClean="0"/>
              <a:t>with</a:t>
            </a:r>
            <a:r>
              <a:rPr lang="fr-FR" dirty="0" smtClean="0"/>
              <a:t> a high </a:t>
            </a:r>
            <a:r>
              <a:rPr lang="fr-FR" dirty="0" err="1" smtClean="0"/>
              <a:t>average</a:t>
            </a:r>
            <a:r>
              <a:rPr lang="fr-FR" dirty="0" smtClean="0"/>
              <a:t> power as </a:t>
            </a:r>
            <a:r>
              <a:rPr lang="fr-FR" dirty="0" err="1" smtClean="0"/>
              <a:t>proposed</a:t>
            </a:r>
            <a:r>
              <a:rPr lang="fr-FR" dirty="0" smtClean="0"/>
              <a:t> by par </a:t>
            </a:r>
            <a:r>
              <a:rPr lang="fr-FR" dirty="0"/>
              <a:t>G. </a:t>
            </a:r>
            <a:r>
              <a:rPr lang="fr-FR" dirty="0" err="1"/>
              <a:t>Mourou</a:t>
            </a:r>
            <a:r>
              <a:rPr lang="fr-FR" dirty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large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fiber</a:t>
            </a:r>
            <a:r>
              <a:rPr lang="fr-FR" dirty="0" smtClean="0"/>
              <a:t> lasers or Fabry-</a:t>
            </a:r>
            <a:r>
              <a:rPr lang="fr-FR" dirty="0" err="1" smtClean="0"/>
              <a:t>Perot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r>
              <a:rPr lang="fr-FR" dirty="0" smtClean="0"/>
              <a:t> or a </a:t>
            </a:r>
            <a:r>
              <a:rPr lang="fr-FR" dirty="0" err="1" smtClean="0"/>
              <a:t>combination</a:t>
            </a:r>
            <a:r>
              <a:rPr lang="fr-FR" dirty="0" smtClean="0"/>
              <a:t> of </a:t>
            </a:r>
            <a:r>
              <a:rPr lang="fr-FR" dirty="0" err="1" smtClean="0"/>
              <a:t>both</a:t>
            </a:r>
            <a:r>
              <a:rPr lang="fr-FR" dirty="0" smtClean="0"/>
              <a:t>. </a:t>
            </a:r>
            <a:endParaRPr lang="fr-FR" dirty="0"/>
          </a:p>
        </p:txBody>
      </p:sp>
      <p:graphicFrame>
        <p:nvGraphicFramePr>
          <p:cNvPr id="43" name="Graphique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2226621"/>
              </p:ext>
            </p:extLst>
          </p:nvPr>
        </p:nvGraphicFramePr>
        <p:xfrm>
          <a:off x="2710622" y="2916188"/>
          <a:ext cx="6420936" cy="3941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4" name="Groupe 43"/>
          <p:cNvGrpSpPr/>
          <p:nvPr/>
        </p:nvGrpSpPr>
        <p:grpSpPr>
          <a:xfrm>
            <a:off x="7835414" y="4193704"/>
            <a:ext cx="742511" cy="873410"/>
            <a:chOff x="791580" y="1592796"/>
            <a:chExt cx="742511" cy="873410"/>
          </a:xfrm>
        </p:grpSpPr>
        <p:sp>
          <p:nvSpPr>
            <p:cNvPr id="45" name="ZoneTexte 44"/>
            <p:cNvSpPr txBox="1"/>
            <p:nvPr/>
          </p:nvSpPr>
          <p:spPr>
            <a:xfrm>
              <a:off x="791580" y="2096874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 smtClean="0"/>
                <a:t>6 CM</a:t>
              </a:r>
              <a:endParaRPr lang="fr-FR" sz="1800" b="1" dirty="0"/>
            </a:p>
          </p:txBody>
        </p:sp>
        <p:cxnSp>
          <p:nvCxnSpPr>
            <p:cNvPr id="46" name="Connecteur droit avec flèche 45"/>
            <p:cNvCxnSpPr/>
            <p:nvPr/>
          </p:nvCxnSpPr>
          <p:spPr>
            <a:xfrm flipV="1">
              <a:off x="1162835" y="1592796"/>
              <a:ext cx="0" cy="54006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 46"/>
          <p:cNvGrpSpPr/>
          <p:nvPr/>
        </p:nvGrpSpPr>
        <p:grpSpPr>
          <a:xfrm>
            <a:off x="6948887" y="4364410"/>
            <a:ext cx="742511" cy="873410"/>
            <a:chOff x="791580" y="1592796"/>
            <a:chExt cx="742511" cy="873410"/>
          </a:xfrm>
        </p:grpSpPr>
        <p:sp>
          <p:nvSpPr>
            <p:cNvPr id="48" name="ZoneTexte 47"/>
            <p:cNvSpPr txBox="1"/>
            <p:nvPr/>
          </p:nvSpPr>
          <p:spPr>
            <a:xfrm>
              <a:off x="791580" y="2096874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/>
                <a:t>5</a:t>
              </a:r>
              <a:r>
                <a:rPr lang="fr-FR" sz="1800" b="1" dirty="0" smtClean="0"/>
                <a:t> CM</a:t>
              </a:r>
              <a:endParaRPr lang="fr-FR" sz="1800" b="1" dirty="0"/>
            </a:p>
          </p:txBody>
        </p:sp>
        <p:cxnSp>
          <p:nvCxnSpPr>
            <p:cNvPr id="49" name="Connecteur droit avec flèche 48"/>
            <p:cNvCxnSpPr/>
            <p:nvPr/>
          </p:nvCxnSpPr>
          <p:spPr>
            <a:xfrm flipV="1">
              <a:off x="1162835" y="1592796"/>
              <a:ext cx="0" cy="54006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e 49"/>
          <p:cNvGrpSpPr/>
          <p:nvPr/>
        </p:nvGrpSpPr>
        <p:grpSpPr>
          <a:xfrm>
            <a:off x="6071218" y="4580434"/>
            <a:ext cx="742511" cy="873410"/>
            <a:chOff x="791580" y="1592796"/>
            <a:chExt cx="742511" cy="873410"/>
          </a:xfrm>
        </p:grpSpPr>
        <p:sp>
          <p:nvSpPr>
            <p:cNvPr id="51" name="ZoneTexte 50"/>
            <p:cNvSpPr txBox="1"/>
            <p:nvPr/>
          </p:nvSpPr>
          <p:spPr>
            <a:xfrm>
              <a:off x="791580" y="2096874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 smtClean="0">
                  <a:solidFill>
                    <a:srgbClr val="FF0000"/>
                  </a:solidFill>
                </a:rPr>
                <a:t>4 CM</a:t>
              </a:r>
              <a:endParaRPr lang="fr-FR" sz="1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52" name="Connecteur droit avec flèche 51"/>
            <p:cNvCxnSpPr/>
            <p:nvPr/>
          </p:nvCxnSpPr>
          <p:spPr>
            <a:xfrm flipV="1">
              <a:off x="1162835" y="1592796"/>
              <a:ext cx="0" cy="54006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e 52"/>
          <p:cNvGrpSpPr/>
          <p:nvPr/>
        </p:nvGrpSpPr>
        <p:grpSpPr>
          <a:xfrm>
            <a:off x="5087390" y="3887976"/>
            <a:ext cx="742511" cy="952867"/>
            <a:chOff x="884118" y="2608401"/>
            <a:chExt cx="742511" cy="952867"/>
          </a:xfrm>
        </p:grpSpPr>
        <p:sp>
          <p:nvSpPr>
            <p:cNvPr id="54" name="ZoneTexte 53"/>
            <p:cNvSpPr txBox="1"/>
            <p:nvPr/>
          </p:nvSpPr>
          <p:spPr>
            <a:xfrm>
              <a:off x="884118" y="2608401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 smtClean="0"/>
                <a:t>3 CM</a:t>
              </a:r>
              <a:endParaRPr lang="fr-FR" sz="1800" b="1" dirty="0"/>
            </a:p>
          </p:txBody>
        </p:sp>
        <p:cxnSp>
          <p:nvCxnSpPr>
            <p:cNvPr id="55" name="Connecteur droit avec flèche 54"/>
            <p:cNvCxnSpPr/>
            <p:nvPr/>
          </p:nvCxnSpPr>
          <p:spPr>
            <a:xfrm>
              <a:off x="1255373" y="2977733"/>
              <a:ext cx="0" cy="58353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e 55"/>
          <p:cNvGrpSpPr/>
          <p:nvPr/>
        </p:nvGrpSpPr>
        <p:grpSpPr>
          <a:xfrm>
            <a:off x="4235603" y="4282757"/>
            <a:ext cx="742511" cy="952867"/>
            <a:chOff x="884118" y="2608401"/>
            <a:chExt cx="742511" cy="952867"/>
          </a:xfrm>
        </p:grpSpPr>
        <p:sp>
          <p:nvSpPr>
            <p:cNvPr id="57" name="ZoneTexte 56"/>
            <p:cNvSpPr txBox="1"/>
            <p:nvPr/>
          </p:nvSpPr>
          <p:spPr>
            <a:xfrm>
              <a:off x="884118" y="2608401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/>
                <a:t>2</a:t>
              </a:r>
              <a:r>
                <a:rPr lang="fr-FR" sz="1800" b="1" dirty="0" smtClean="0"/>
                <a:t> CM</a:t>
              </a:r>
              <a:endParaRPr lang="fr-FR" sz="1800" b="1" dirty="0"/>
            </a:p>
          </p:txBody>
        </p:sp>
        <p:cxnSp>
          <p:nvCxnSpPr>
            <p:cNvPr id="58" name="Connecteur droit avec flèche 57"/>
            <p:cNvCxnSpPr/>
            <p:nvPr/>
          </p:nvCxnSpPr>
          <p:spPr>
            <a:xfrm>
              <a:off x="1255373" y="2977733"/>
              <a:ext cx="0" cy="58353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62" y="2893578"/>
            <a:ext cx="3013085" cy="13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2339752" y="0"/>
            <a:ext cx="4536504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Lab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10088" y="476256"/>
            <a:ext cx="1059906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fr-FR" b="1" dirty="0" err="1" smtClean="0"/>
              <a:t>Step</a:t>
            </a:r>
            <a:r>
              <a:rPr lang="fr-FR" b="1" dirty="0" smtClean="0"/>
              <a:t> 2</a:t>
            </a:r>
            <a:r>
              <a:rPr lang="fr-FR" dirty="0"/>
              <a:t> : </a:t>
            </a:r>
          </a:p>
        </p:txBody>
      </p:sp>
    </p:spTree>
    <p:extLst>
      <p:ext uri="{BB962C8B-B14F-4D97-AF65-F5344CB8AC3E}">
        <p14:creationId xmlns:p14="http://schemas.microsoft.com/office/powerpoint/2010/main" val="375783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859" y="4874384"/>
            <a:ext cx="8244916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/>
            <a:r>
              <a:rPr lang="fr-FR" dirty="0" err="1" smtClean="0"/>
              <a:t>Useful</a:t>
            </a:r>
            <a:r>
              <a:rPr lang="fr-FR" dirty="0" smtClean="0"/>
              <a:t> for :</a:t>
            </a:r>
            <a:endParaRPr lang="fr-FR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fr-FR" dirty="0" smtClean="0"/>
              <a:t>test </a:t>
            </a:r>
            <a:r>
              <a:rPr lang="fr-FR" dirty="0" smtClean="0">
                <a:latin typeface="Symbol" panose="05050102010706020507" pitchFamily="18" charset="2"/>
              </a:rPr>
              <a:t>g-</a:t>
            </a:r>
            <a:r>
              <a:rPr lang="fr-FR" dirty="0" err="1" smtClean="0"/>
              <a:t>beam</a:t>
            </a:r>
            <a:r>
              <a:rPr lang="fr-FR" dirty="0" smtClean="0"/>
              <a:t> for detector system R&amp;D</a:t>
            </a:r>
            <a:endParaRPr lang="fr-FR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fr-FR" dirty="0" smtClean="0"/>
              <a:t>Accelerator R&amp;D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(</a:t>
            </a:r>
            <a:r>
              <a:rPr lang="fr-FR" dirty="0" err="1" smtClean="0"/>
              <a:t>photo-fission</a:t>
            </a:r>
            <a:r>
              <a:rPr lang="fr-FR" dirty="0" smtClean="0"/>
              <a:t>…)</a:t>
            </a:r>
            <a:endParaRPr lang="fr-FR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fr-FR" dirty="0" smtClean="0"/>
              <a:t>… </a:t>
            </a:r>
            <a:r>
              <a:rPr lang="fr-FR" dirty="0"/>
              <a:t>+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/>
              <a:t>applications </a:t>
            </a:r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r>
              <a:rPr lang="fr-FR" dirty="0" smtClean="0"/>
              <a:t>, </a:t>
            </a:r>
            <a:r>
              <a:rPr lang="fr-FR" dirty="0" err="1" smtClean="0"/>
              <a:t>e.g</a:t>
            </a:r>
            <a:r>
              <a:rPr lang="fr-FR" dirty="0" smtClean="0"/>
              <a:t>. </a:t>
            </a:r>
            <a:r>
              <a:rPr lang="fr-FR" dirty="0" err="1" smtClean="0"/>
              <a:t>neurobiology</a:t>
            </a:r>
            <a:r>
              <a:rPr lang="fr-FR" dirty="0" smtClean="0"/>
              <a:t> (</a:t>
            </a:r>
            <a:r>
              <a:rPr lang="fr-FR" dirty="0" err="1" smtClean="0"/>
              <a:t>brain</a:t>
            </a:r>
            <a:r>
              <a:rPr lang="fr-FR" dirty="0" smtClean="0"/>
              <a:t> </a:t>
            </a:r>
            <a:r>
              <a:rPr lang="fr-FR" dirty="0" err="1" smtClean="0"/>
              <a:t>tomography</a:t>
            </a:r>
            <a:r>
              <a:rPr lang="fr-FR" dirty="0" smtClean="0"/>
              <a:t>) </a:t>
            </a:r>
            <a:r>
              <a:rPr lang="fr-FR" dirty="0" err="1" smtClean="0"/>
              <a:t>supplementary</a:t>
            </a:r>
            <a:r>
              <a:rPr lang="fr-FR" dirty="0" smtClean="0"/>
              <a:t> to IRM)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07504" y="130317"/>
            <a:ext cx="2381293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l"/>
            <a:r>
              <a:rPr lang="fr-FR" b="1" dirty="0" smtClean="0"/>
              <a:t>Target </a:t>
            </a:r>
            <a:r>
              <a:rPr lang="fr-FR" b="1" dirty="0" err="1" smtClean="0"/>
              <a:t>Parameters</a:t>
            </a:r>
            <a:r>
              <a:rPr lang="fr-FR" b="1" dirty="0" smtClean="0"/>
              <a:t>:</a:t>
            </a: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146384"/>
              </p:ext>
            </p:extLst>
          </p:nvPr>
        </p:nvGraphicFramePr>
        <p:xfrm>
          <a:off x="2771738" y="96597"/>
          <a:ext cx="6300762" cy="1516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5473"/>
                <a:gridCol w="1034908"/>
                <a:gridCol w="1034908"/>
                <a:gridCol w="2115473"/>
              </a:tblGrid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>
                          <a:effectLst/>
                        </a:rPr>
                        <a:t> </a:t>
                      </a:r>
                      <a:r>
                        <a:rPr lang="fr-FR" sz="1600" b="1" u="none" strike="noStrike" dirty="0" err="1" smtClean="0">
                          <a:effectLst/>
                        </a:rPr>
                        <a:t>Linac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 err="1" smtClean="0">
                          <a:effectLst/>
                        </a:rPr>
                        <a:t>Low</a:t>
                      </a:r>
                      <a:r>
                        <a:rPr lang="fr-FR" sz="1600" b="1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600" b="1" u="none" strike="noStrike" baseline="0" dirty="0" err="1" smtClean="0">
                          <a:effectLst/>
                        </a:rPr>
                        <a:t>R</a:t>
                      </a:r>
                      <a:r>
                        <a:rPr lang="fr-FR" sz="1600" b="1" u="none" strike="noStrike" dirty="0" err="1" smtClean="0">
                          <a:effectLst/>
                        </a:rPr>
                        <a:t>ep</a:t>
                      </a:r>
                      <a:r>
                        <a:rPr lang="fr-FR" sz="1600" u="none" strike="noStrike" dirty="0" smtClean="0">
                          <a:effectLst/>
                        </a:rPr>
                        <a:t>.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 </a:t>
                      </a:r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>
                          <a:effectLst/>
                        </a:rPr>
                        <a:t>Comments</a:t>
                      </a:r>
                      <a:endParaRPr lang="fr-F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Bunch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</a:rPr>
                        <a:t>length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</a:rPr>
                        <a:t>rms</a:t>
                      </a:r>
                      <a:r>
                        <a:rPr lang="fr-FR" sz="1600" u="none" strike="noStrike" dirty="0">
                          <a:effectLst/>
                        </a:rPr>
                        <a:t> (</a:t>
                      </a:r>
                      <a:r>
                        <a:rPr lang="fr-FR" sz="1600" u="none" strike="noStrike" dirty="0" err="1">
                          <a:effectLst/>
                        </a:rPr>
                        <a:t>fs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500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to be confirmed by simulations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Norm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</a:rPr>
                        <a:t>Emittance</a:t>
                      </a:r>
                      <a:r>
                        <a:rPr lang="fr-FR" sz="1600" u="none" strike="noStrike" dirty="0">
                          <a:effectLst/>
                        </a:rPr>
                        <a:t> (</a:t>
                      </a:r>
                      <a:r>
                        <a:rPr lang="fr-FR" sz="1600" u="none" strike="noStrike" dirty="0" err="1">
                          <a:effectLst/>
                        </a:rPr>
                        <a:t>mm.mrad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0,55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Beta* (mm)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 err="1">
                          <a:effectLst/>
                        </a:rPr>
                        <a:t>Beam</a:t>
                      </a:r>
                      <a:r>
                        <a:rPr lang="fr-FR" sz="1600" b="1" u="none" strike="noStrike" dirty="0">
                          <a:effectLst/>
                        </a:rPr>
                        <a:t> size </a:t>
                      </a:r>
                      <a:r>
                        <a:rPr lang="fr-FR" sz="1600" b="1" u="none" strike="noStrike" dirty="0" err="1">
                          <a:effectLst/>
                        </a:rPr>
                        <a:t>rms</a:t>
                      </a:r>
                      <a:r>
                        <a:rPr lang="fr-FR" sz="1600" b="1" u="none" strike="noStrike" dirty="0">
                          <a:effectLst/>
                        </a:rPr>
                        <a:t> (</a:t>
                      </a:r>
                      <a:r>
                        <a:rPr lang="fr-FR" sz="1600" b="1" u="none" strike="noStrike" dirty="0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fr-FR" sz="1600" b="1" u="none" strike="noStrike" dirty="0">
                          <a:effectLst/>
                        </a:rPr>
                        <a:t>m)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~4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~3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119030"/>
              </p:ext>
            </p:extLst>
          </p:nvPr>
        </p:nvGraphicFramePr>
        <p:xfrm>
          <a:off x="2807195" y="1678114"/>
          <a:ext cx="6265304" cy="20389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3568"/>
                <a:gridCol w="1029084"/>
                <a:gridCol w="1029084"/>
                <a:gridCol w="2103568"/>
              </a:tblGrid>
              <a:tr h="2520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>
                          <a:effectLst/>
                        </a:rPr>
                        <a:t> </a:t>
                      </a:r>
                      <a:r>
                        <a:rPr lang="fr-FR" sz="1600" b="1" u="none" strike="noStrike" dirty="0" smtClean="0">
                          <a:effectLst/>
                        </a:rPr>
                        <a:t>Laser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High</a:t>
                      </a:r>
                      <a:r>
                        <a:rPr lang="fr-FR" sz="16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pulse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pulse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 err="1">
                          <a:effectLst/>
                        </a:rPr>
                        <a:t>Comments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 smtClean="0">
                          <a:effectLst/>
                        </a:rPr>
                        <a:t>Energy</a:t>
                      </a:r>
                      <a:r>
                        <a:rPr lang="fr-FR" sz="1600" u="none" strike="noStrike" baseline="0" dirty="0" smtClean="0">
                          <a:effectLst/>
                        </a:rPr>
                        <a:t>/pulse (J)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&gt;1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&gt;0,1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to be confirmed by </a:t>
                      </a:r>
                      <a:r>
                        <a:rPr lang="en-US" sz="1600" u="none" strike="noStrike" dirty="0" smtClean="0">
                          <a:effectLst/>
                        </a:rPr>
                        <a:t>simulations;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a0 may be an issue,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sizes need to be optimized for better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energy spread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Wavelegth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(nm)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&lt;515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&lt;515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Rate (kHz)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</a:t>
                      </a:r>
                      <a:r>
                        <a:rPr lang="fr-FR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fr-FR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</a:t>
                      </a:r>
                      <a:r>
                        <a:rPr lang="fr-FR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fr-FR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smtClean="0">
                          <a:effectLst/>
                        </a:rPr>
                        <a:t>Ave. Power (kW)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</a:t>
                      </a:r>
                      <a:r>
                        <a:rPr lang="fr-FR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fr-FR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</a:t>
                      </a:r>
                      <a:r>
                        <a:rPr lang="fr-FR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fr-FR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a0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0,31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0,17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Beam</a:t>
                      </a:r>
                      <a:r>
                        <a:rPr lang="fr-FR" sz="1600" u="none" strike="noStrike" dirty="0">
                          <a:effectLst/>
                        </a:rPr>
                        <a:t> size </a:t>
                      </a:r>
                      <a:r>
                        <a:rPr lang="fr-FR" sz="1600" u="none" strike="noStrike" dirty="0" err="1">
                          <a:effectLst/>
                        </a:rPr>
                        <a:t>rms</a:t>
                      </a:r>
                      <a:r>
                        <a:rPr lang="fr-FR" sz="1600" u="none" strike="noStrike" dirty="0">
                          <a:effectLst/>
                        </a:rPr>
                        <a:t> (</a:t>
                      </a:r>
                      <a:r>
                        <a:rPr lang="fr-FR" sz="1600" u="none" strike="noStrike" dirty="0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fr-FR" sz="1600" u="none" strike="noStrike" dirty="0">
                          <a:effectLst/>
                        </a:rPr>
                        <a:t>m)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~4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~</a:t>
                      </a:r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Dn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/n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1.5</a:t>
                      </a:r>
                      <a:r>
                        <a:rPr lang="fr-FR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fr-FR" sz="1600" b="0" i="0" u="none" strike="noStrike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- 3</a:t>
                      </a:r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1.5</a:t>
                      </a:r>
                      <a:r>
                        <a:rPr lang="fr-FR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fr-FR" sz="1600" b="0" i="0" u="none" strike="noStrike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- 3</a:t>
                      </a:r>
                      <a:r>
                        <a:rPr lang="fr-FR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686471"/>
              </p:ext>
            </p:extLst>
          </p:nvPr>
        </p:nvGraphicFramePr>
        <p:xfrm>
          <a:off x="2771801" y="3789216"/>
          <a:ext cx="6300698" cy="1043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5451"/>
                <a:gridCol w="1034898"/>
                <a:gridCol w="1034898"/>
                <a:gridCol w="2115451"/>
              </a:tblGrid>
              <a:tr h="1878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 smtClean="0">
                          <a:effectLst/>
                        </a:rPr>
                        <a:t>Gamma </a:t>
                      </a:r>
                      <a:r>
                        <a:rPr lang="fr-FR" sz="1600" b="1" u="none" strike="noStrike" dirty="0" err="1" smtClean="0">
                          <a:effectLst/>
                        </a:rPr>
                        <a:t>Beam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 err="1">
                          <a:effectLst/>
                        </a:rPr>
                        <a:t>Comments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fr-FR" sz="16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max (MeV)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~9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~9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to be confirmed by simulations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 gamma/s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 10</a:t>
                      </a:r>
                      <a:r>
                        <a:rPr lang="fr-FR" sz="16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&gt;6 10</a:t>
                      </a:r>
                      <a:r>
                        <a:rPr lang="fr-FR" sz="16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Peak </a:t>
                      </a:r>
                      <a:r>
                        <a:rPr lang="fr-FR" b="1" dirty="0" err="1" smtClean="0"/>
                        <a:t>Brilliance</a:t>
                      </a:r>
                      <a:endParaRPr lang="fr-FR" b="1" dirty="0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&gt;3 10</a:t>
                      </a:r>
                      <a:r>
                        <a:rPr lang="fr-FR" sz="16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&gt;7 10</a:t>
                      </a:r>
                      <a:r>
                        <a:rPr lang="fr-FR" sz="16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0" y="1436357"/>
            <a:ext cx="2730069" cy="378565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b="1" dirty="0" err="1" smtClean="0"/>
              <a:t>Could</a:t>
            </a:r>
            <a:r>
              <a:rPr lang="fr-FR" b="1" dirty="0" smtClean="0"/>
              <a:t> </a:t>
            </a:r>
            <a:r>
              <a:rPr lang="fr-FR" b="1" dirty="0" err="1" smtClean="0"/>
              <a:t>envision</a:t>
            </a:r>
            <a:r>
              <a:rPr lang="fr-FR" b="1" dirty="0" smtClean="0"/>
              <a:t> ERL</a:t>
            </a:r>
          </a:p>
          <a:p>
            <a:pPr algn="l"/>
            <a:r>
              <a:rPr lang="fr-FR" b="1" dirty="0" smtClean="0"/>
              <a:t>Pro: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Low</a:t>
            </a:r>
            <a:r>
              <a:rPr lang="fr-FR" b="1" dirty="0" smtClean="0"/>
              <a:t> power budget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Increase</a:t>
            </a:r>
            <a:r>
              <a:rPr lang="fr-FR" b="1" dirty="0"/>
              <a:t> </a:t>
            </a:r>
            <a:r>
              <a:rPr lang="fr-FR" b="1" dirty="0" err="1" smtClean="0"/>
              <a:t>Rep</a:t>
            </a:r>
            <a:r>
              <a:rPr lang="fr-FR" b="1" dirty="0" smtClean="0"/>
              <a:t>. Rate and </a:t>
            </a:r>
            <a:r>
              <a:rPr lang="fr-FR" b="1" dirty="0" err="1" smtClean="0"/>
              <a:t>bunch</a:t>
            </a:r>
            <a:r>
              <a:rPr lang="fr-FR" b="1" dirty="0" smtClean="0"/>
              <a:t> charge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Higher</a:t>
            </a:r>
            <a:r>
              <a:rPr lang="fr-FR" b="1" dirty="0" smtClean="0"/>
              <a:t> </a:t>
            </a:r>
            <a:r>
              <a:rPr lang="fr-FR" b="1" dirty="0" smtClean="0">
                <a:latin typeface="Symbol" panose="05050102010706020507" pitchFamily="18" charset="2"/>
              </a:rPr>
              <a:t>g</a:t>
            </a:r>
            <a:r>
              <a:rPr lang="fr-FR" b="1" dirty="0" smtClean="0"/>
              <a:t> flux </a:t>
            </a:r>
          </a:p>
          <a:p>
            <a:pPr algn="l"/>
            <a:r>
              <a:rPr lang="fr-FR" b="1" dirty="0" smtClean="0"/>
              <a:t>Con: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Energy</a:t>
            </a:r>
            <a:r>
              <a:rPr lang="fr-FR" b="1" dirty="0" smtClean="0"/>
              <a:t> upgrade more </a:t>
            </a:r>
            <a:r>
              <a:rPr lang="fr-FR" b="1" dirty="0" err="1" smtClean="0"/>
              <a:t>complicated</a:t>
            </a:r>
            <a:r>
              <a:rPr lang="fr-FR" b="1" dirty="0"/>
              <a:t> </a:t>
            </a:r>
            <a:r>
              <a:rPr lang="fr-FR" b="1" dirty="0" smtClean="0"/>
              <a:t>but possible </a:t>
            </a:r>
            <a:r>
              <a:rPr lang="fr-FR" b="1" dirty="0" err="1" smtClean="0"/>
              <a:t>through</a:t>
            </a:r>
            <a:r>
              <a:rPr lang="fr-FR" b="1" dirty="0" smtClean="0"/>
              <a:t> </a:t>
            </a:r>
            <a:r>
              <a:rPr lang="fr-FR" b="1" dirty="0" err="1" smtClean="0"/>
              <a:t>multipass</a:t>
            </a:r>
            <a:r>
              <a:rPr lang="fr-FR" b="1" dirty="0" smtClean="0"/>
              <a:t> ERL</a:t>
            </a:r>
          </a:p>
        </p:txBody>
      </p:sp>
    </p:spTree>
    <p:extLst>
      <p:ext uri="{BB962C8B-B14F-4D97-AF65-F5344CB8AC3E}">
        <p14:creationId xmlns:p14="http://schemas.microsoft.com/office/powerpoint/2010/main" val="242189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5006" y="1505545"/>
            <a:ext cx="6693988" cy="384690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167845" y="620688"/>
            <a:ext cx="248657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CAIN Simulation</a:t>
            </a:r>
            <a:endParaRPr lang="fr-FR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3430245" y="1952836"/>
            <a:ext cx="2283510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fr-FR" b="1" dirty="0" smtClean="0"/>
              <a:t>Total Flux &gt;10</a:t>
            </a:r>
            <a:r>
              <a:rPr lang="fr-FR" b="1" baseline="30000" dirty="0" smtClean="0"/>
              <a:t>15</a:t>
            </a:r>
            <a:r>
              <a:rPr lang="fr-FR" b="1" dirty="0" smtClean="0"/>
              <a:t> </a:t>
            </a:r>
            <a:r>
              <a:rPr lang="fr-FR" b="1" dirty="0" smtClean="0">
                <a:latin typeface="Symbol" panose="05050102010706020507" pitchFamily="18" charset="2"/>
              </a:rPr>
              <a:t>g</a:t>
            </a:r>
            <a:r>
              <a:rPr lang="fr-FR" b="1" dirty="0" smtClean="0"/>
              <a:t>/s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982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9" name="Picture 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624" y="2439605"/>
            <a:ext cx="6196872" cy="404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49968" y="737847"/>
            <a:ext cx="640032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/>
            <a:r>
              <a:rPr lang="fr-FR" dirty="0" err="1" smtClean="0"/>
              <a:t>Development</a:t>
            </a:r>
            <a:r>
              <a:rPr lang="fr-FR" dirty="0" smtClean="0"/>
              <a:t> for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g-</a:t>
            </a:r>
            <a:r>
              <a:rPr lang="fr-FR" dirty="0" smtClean="0"/>
              <a:t>e, </a:t>
            </a:r>
            <a:r>
              <a:rPr lang="fr-FR" dirty="0" err="1" smtClean="0"/>
              <a:t>then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g-g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r>
              <a:rPr lang="fr-FR" dirty="0" smtClean="0"/>
              <a:t>: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real challenge</a:t>
            </a:r>
          </a:p>
        </p:txBody>
      </p:sp>
      <p:pic>
        <p:nvPicPr>
          <p:cNvPr id="2050" name="Picture 2" descr="D:\TEMP\TLEP-VHELHC\accelerator issues\gg-colliders\write-up\gg-scatteri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451"/>
            <a:ext cx="2492375" cy="189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881351"/>
              </p:ext>
            </p:extLst>
          </p:nvPr>
        </p:nvGraphicFramePr>
        <p:xfrm>
          <a:off x="2097261" y="3493495"/>
          <a:ext cx="981075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" name="Equation" r:id="rId7" imgW="647700" imgH="203200" progId="">
                  <p:embed/>
                </p:oleObj>
              </mc:Choice>
              <mc:Fallback>
                <p:oleObj name="Equation" r:id="rId7" imgW="647700" imgH="203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7261" y="3493495"/>
                        <a:ext cx="981075" cy="3063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280666"/>
              </p:ext>
            </p:extLst>
          </p:nvPr>
        </p:nvGraphicFramePr>
        <p:xfrm>
          <a:off x="4283968" y="4455586"/>
          <a:ext cx="2417204" cy="611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1" name="Equation" r:id="rId9" imgW="1955520" imgH="495000" progId="Equation.3">
                  <p:embed/>
                </p:oleObj>
              </mc:Choice>
              <mc:Fallback>
                <p:oleObj name="Equation" r:id="rId9" imgW="195552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4455586"/>
                        <a:ext cx="2417204" cy="61192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0669750"/>
              </p:ext>
            </p:extLst>
          </p:nvPr>
        </p:nvGraphicFramePr>
        <p:xfrm>
          <a:off x="5482950" y="6433393"/>
          <a:ext cx="113506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" name="Equation" r:id="rId11" imgW="749300" imgH="203200" progId="">
                  <p:embed/>
                </p:oleObj>
              </mc:Choice>
              <mc:Fallback>
                <p:oleObj name="Equation" r:id="rId11" imgW="749300" imgH="203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2950" y="6433393"/>
                        <a:ext cx="1135062" cy="3079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4608004" y="2583164"/>
            <a:ext cx="1622497" cy="3546136"/>
          </a:xfrm>
          <a:prstGeom prst="rect">
            <a:avLst/>
          </a:prstGeom>
          <a:solidFill>
            <a:srgbClr val="FFFFCC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/>
          <p:nvPr/>
        </p:nvCxnSpPr>
        <p:spPr>
          <a:xfrm flipH="1" flipV="1">
            <a:off x="4515677" y="3841002"/>
            <a:ext cx="252028" cy="3743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4294545" y="4095520"/>
                <a:ext cx="11583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/>
                          <a:ea typeface="Cambria Math"/>
                        </a:rPr>
                        <m:t>𝛾𝛾</m:t>
                      </m:r>
                      <m:r>
                        <a:rPr lang="fr-FR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fr-FR" i="1" smtClean="0">
                          <a:latin typeface="Cambria Math"/>
                          <a:ea typeface="Cambria Math"/>
                        </a:rPr>
                        <m:t>𝛾𝛾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545" y="4095520"/>
                <a:ext cx="1158394" cy="400110"/>
              </a:xfrm>
              <a:prstGeom prst="rect">
                <a:avLst/>
              </a:prstGeom>
              <a:blipFill rotWithShape="1">
                <a:blip r:embed="rId16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4585943" y="2962572"/>
                <a:ext cx="159838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/>
                          <a:ea typeface="Cambria Math"/>
                        </a:rPr>
                        <m:t>𝛾𝛾</m:t>
                      </m:r>
                      <m:r>
                        <a:rPr lang="fr-FR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fr-FR" i="1" smtClean="0">
                          <a:latin typeface="Cambria Math"/>
                          <a:ea typeface="Cambria Math"/>
                        </a:rPr>
                        <m:t>𝛾</m:t>
                      </m:r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</a:rPr>
                            <m:t>(~10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−3</m:t>
                          </m:r>
                        </m:sup>
                      </m:sSup>
                      <m:r>
                        <a:rPr lang="fr-FR" b="0" i="1" smtClean="0">
                          <a:latin typeface="Cambria Math"/>
                        </a:rPr>
                        <m:t>𝑏</m:t>
                      </m:r>
                      <m:r>
                        <a:rPr lang="fr-FR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943" y="2962572"/>
                <a:ext cx="1598386" cy="707886"/>
              </a:xfrm>
              <a:prstGeom prst="rect">
                <a:avLst/>
              </a:prstGeom>
              <a:blipFill rotWithShape="1">
                <a:blip r:embed="rId17"/>
                <a:stretch>
                  <a:fillRect b="-86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cteur droit avec flèche 21"/>
          <p:cNvCxnSpPr/>
          <p:nvPr/>
        </p:nvCxnSpPr>
        <p:spPr>
          <a:xfrm flipV="1">
            <a:off x="4956914" y="2550588"/>
            <a:ext cx="0" cy="3743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2972848" y="1772816"/>
                <a:ext cx="2221507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i="1" smtClean="0">
                        <a:latin typeface="Cambria Math"/>
                        <a:ea typeface="Cambria Math"/>
                      </a:rPr>
                      <m:t>𝛾𝛾</m:t>
                    </m:r>
                    <m:r>
                      <a:rPr lang="fr-FR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fr-FR" dirty="0" smtClean="0"/>
                  <a:t> (~0.1</a:t>
                </a:r>
                <a:r>
                  <a:rPr lang="fr-FR" i="1" dirty="0" smtClean="0"/>
                  <a:t>b</a:t>
                </a:r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848" y="1772816"/>
                <a:ext cx="2221507" cy="400110"/>
              </a:xfrm>
              <a:prstGeom prst="rect">
                <a:avLst/>
              </a:prstGeom>
              <a:blipFill rotWithShape="1">
                <a:blip r:embed="rId18"/>
                <a:stretch>
                  <a:fillRect t="-7692" r="-2198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cteur droit avec flèche 24"/>
          <p:cNvCxnSpPr>
            <a:stCxn id="24" idx="2"/>
          </p:cNvCxnSpPr>
          <p:nvPr/>
        </p:nvCxnSpPr>
        <p:spPr>
          <a:xfrm>
            <a:off x="4083602" y="2172926"/>
            <a:ext cx="684103" cy="3386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/>
              <p:cNvSpPr txBox="1"/>
              <p:nvPr/>
            </p:nvSpPr>
            <p:spPr>
              <a:xfrm>
                <a:off x="5305945" y="1792130"/>
                <a:ext cx="3046475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i="1" smtClean="0">
                        <a:latin typeface="Cambria Math"/>
                        <a:ea typeface="Cambria Math"/>
                      </a:rPr>
                      <m:t>𝛾𝛾</m:t>
                    </m:r>
                    <m:r>
                      <a:rPr lang="fr-FR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fr-FR" dirty="0" smtClean="0"/>
                  <a:t> (~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 b="0" i="1" dirty="0" smtClean="0">
                            <a:latin typeface="Cambria Math"/>
                          </a:rPr>
                          <m:t>−4</m:t>
                        </m:r>
                      </m:sup>
                    </m:sSup>
                    <m:r>
                      <a:rPr lang="fr-FR" b="0" i="1" dirty="0" smtClean="0">
                        <a:latin typeface="Cambria Math"/>
                      </a:rPr>
                      <m:t>𝑏</m:t>
                    </m:r>
                    <m:r>
                      <a:rPr lang="fr-FR" b="0" i="1" dirty="0" smtClean="0">
                        <a:latin typeface="Cambria Math"/>
                      </a:rPr>
                      <m:t>)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945" y="1792130"/>
                <a:ext cx="3046475" cy="400110"/>
              </a:xfrm>
              <a:prstGeom prst="rect">
                <a:avLst/>
              </a:prstGeom>
              <a:blipFill rotWithShape="1">
                <a:blip r:embed="rId19"/>
                <a:stretch>
                  <a:fillRect t="-7576" r="-800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cteur droit avec flèche 28"/>
          <p:cNvCxnSpPr/>
          <p:nvPr/>
        </p:nvCxnSpPr>
        <p:spPr>
          <a:xfrm flipH="1">
            <a:off x="5100937" y="2192240"/>
            <a:ext cx="637686" cy="36082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277671"/>
              </p:ext>
            </p:extLst>
          </p:nvPr>
        </p:nvGraphicFramePr>
        <p:xfrm>
          <a:off x="7127875" y="2901950"/>
          <a:ext cx="1584325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3" name="Equation" r:id="rId20" imgW="1282680" imgH="469800" progId="Equation.3">
                  <p:embed/>
                </p:oleObj>
              </mc:Choice>
              <mc:Fallback>
                <p:oleObj name="Equation" r:id="rId20" imgW="1282680" imgH="469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7875" y="2901950"/>
                        <a:ext cx="1584325" cy="5794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Connecteur droit avec flèche 26"/>
          <p:cNvCxnSpPr/>
          <p:nvPr/>
        </p:nvCxnSpPr>
        <p:spPr>
          <a:xfrm flipH="1">
            <a:off x="7641440" y="3501008"/>
            <a:ext cx="278932" cy="59775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2843808" y="2672916"/>
            <a:ext cx="4090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1.0</a:t>
            </a:r>
            <a:endParaRPr lang="fr-FR" sz="1400" b="1" dirty="0"/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2339752" y="0"/>
            <a:ext cx="6444716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Study of Collider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-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 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g-g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demonstrator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36262" y="123110"/>
            <a:ext cx="1059906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fr-FR" b="1" dirty="0" err="1" smtClean="0"/>
              <a:t>Step</a:t>
            </a:r>
            <a:r>
              <a:rPr lang="fr-FR" b="1" dirty="0" smtClean="0"/>
              <a:t> 3</a:t>
            </a:r>
            <a:r>
              <a:rPr lang="fr-FR" dirty="0"/>
              <a:t> : </a:t>
            </a:r>
          </a:p>
        </p:txBody>
      </p:sp>
    </p:spTree>
    <p:extLst>
      <p:ext uri="{BB962C8B-B14F-4D97-AF65-F5344CB8AC3E}">
        <p14:creationId xmlns:p14="http://schemas.microsoft.com/office/powerpoint/2010/main" val="34234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575556" y="4509120"/>
            <a:ext cx="824491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/>
            <a:r>
              <a:rPr lang="fr-FR" dirty="0" err="1" smtClean="0"/>
              <a:t>Useful</a:t>
            </a:r>
            <a:r>
              <a:rPr lang="fr-FR" dirty="0" smtClean="0"/>
              <a:t> for:</a:t>
            </a:r>
            <a:endParaRPr lang="fr-FR" dirty="0">
              <a:latin typeface="Symbol" panose="05050102010706020507" pitchFamily="18" charset="2"/>
            </a:endParaRPr>
          </a:p>
          <a:p>
            <a:pPr lvl="1" algn="just"/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endParaRPr lang="fr-FR" dirty="0"/>
          </a:p>
          <a:p>
            <a:pPr lvl="1" algn="just"/>
            <a:r>
              <a:rPr lang="fr-FR" dirty="0" smtClean="0"/>
              <a:t>Accelerator R&amp;D for high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g-g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40919" y="152636"/>
            <a:ext cx="2381293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l"/>
            <a:r>
              <a:rPr lang="fr-FR" b="1" dirty="0" smtClean="0"/>
              <a:t>Target </a:t>
            </a:r>
            <a:r>
              <a:rPr lang="fr-FR" b="1" dirty="0" err="1" smtClean="0"/>
              <a:t>Parameters</a:t>
            </a:r>
            <a:r>
              <a:rPr lang="fr-FR" b="1" dirty="0" smtClean="0"/>
              <a:t>: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75556" y="764704"/>
            <a:ext cx="824491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/>
            <a:r>
              <a:rPr lang="fr-FR" dirty="0" smtClean="0">
                <a:latin typeface="Symbol" panose="05050102010706020507" pitchFamily="18" charset="2"/>
              </a:rPr>
              <a:t>g-</a:t>
            </a:r>
            <a:r>
              <a:rPr lang="fr-FR" dirty="0" smtClean="0"/>
              <a:t>e : E(cm) &lt; 140 MeV (10 MeV vs 500 MeV)</a:t>
            </a:r>
          </a:p>
          <a:p>
            <a:pPr lvl="0" algn="just"/>
            <a:r>
              <a:rPr lang="fr-FR" dirty="0" smtClean="0">
                <a:latin typeface="Symbol" panose="05050102010706020507" pitchFamily="18" charset="2"/>
              </a:rPr>
              <a:t>g-g : </a:t>
            </a:r>
            <a:r>
              <a:rPr lang="fr-FR" dirty="0" smtClean="0">
                <a:latin typeface="+mn-lt"/>
              </a:rPr>
              <a:t>E(cm) &lt; 10 MeV </a:t>
            </a:r>
            <a:endParaRPr lang="fr-FR" dirty="0">
              <a:latin typeface="+mn-lt"/>
            </a:endParaRPr>
          </a:p>
          <a:p>
            <a:pPr lvl="0" algn="just"/>
            <a:r>
              <a:rPr lang="fr-FR" dirty="0" err="1"/>
              <a:t>w</a:t>
            </a:r>
            <a:r>
              <a:rPr lang="fr-FR" dirty="0" err="1" smtClean="0"/>
              <a:t>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by </a:t>
            </a:r>
            <a:r>
              <a:rPr lang="fr-FR" dirty="0" err="1" smtClean="0"/>
              <a:t>adding</a:t>
            </a:r>
            <a:r>
              <a:rPr lang="fr-FR" dirty="0" smtClean="0"/>
              <a:t> a second </a:t>
            </a:r>
            <a:r>
              <a:rPr lang="fr-FR" dirty="0" err="1" smtClean="0"/>
              <a:t>linac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characteristics</a:t>
            </a:r>
            <a:r>
              <a:rPr lang="fr-FR" dirty="0" smtClean="0"/>
              <a:t>. </a:t>
            </a:r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419883"/>
              </p:ext>
            </p:extLst>
          </p:nvPr>
        </p:nvGraphicFramePr>
        <p:xfrm>
          <a:off x="1626408" y="2134158"/>
          <a:ext cx="5416762" cy="2266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6098"/>
                <a:gridCol w="1064566"/>
                <a:gridCol w="2176098"/>
              </a:tblGrid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>
                          <a:effectLst/>
                        </a:rPr>
                        <a:t> </a:t>
                      </a:r>
                      <a:r>
                        <a:rPr lang="fr-FR" sz="1600" b="1" u="none" strike="noStrike" dirty="0" err="1" smtClean="0">
                          <a:effectLst/>
                        </a:rPr>
                        <a:t>Linac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Low</a:t>
                      </a:r>
                      <a:r>
                        <a:rPr lang="fr-FR" sz="16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600" b="1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Rep</a:t>
                      </a:r>
                      <a:r>
                        <a:rPr lang="fr-FR" sz="16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>
                          <a:effectLst/>
                        </a:rPr>
                        <a:t>Comments</a:t>
                      </a:r>
                      <a:endParaRPr lang="fr-F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Bunch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</a:rPr>
                        <a:t>length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</a:rPr>
                        <a:t>rms</a:t>
                      </a:r>
                      <a:r>
                        <a:rPr lang="fr-FR" sz="1600" u="none" strike="noStrike" dirty="0">
                          <a:effectLst/>
                        </a:rPr>
                        <a:t> (</a:t>
                      </a:r>
                      <a:r>
                        <a:rPr lang="fr-FR" sz="1600" u="none" strike="noStrike" dirty="0" err="1">
                          <a:effectLst/>
                        </a:rPr>
                        <a:t>fs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500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to be confirmed by simulations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Norm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</a:rPr>
                        <a:t>Emittance</a:t>
                      </a:r>
                      <a:r>
                        <a:rPr lang="fr-FR" sz="1600" u="none" strike="noStrike" dirty="0">
                          <a:effectLst/>
                        </a:rPr>
                        <a:t> (</a:t>
                      </a:r>
                      <a:r>
                        <a:rPr lang="fr-FR" sz="1600" u="none" strike="noStrike" dirty="0" err="1">
                          <a:effectLst/>
                        </a:rPr>
                        <a:t>mm.mrad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0,55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Beta* (mm)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 smtClean="0">
                          <a:effectLst/>
                        </a:rPr>
                        <a:t>e </a:t>
                      </a:r>
                      <a:r>
                        <a:rPr lang="fr-FR" sz="1600" b="1" u="none" strike="noStrike" dirty="0" err="1" smtClean="0">
                          <a:effectLst/>
                        </a:rPr>
                        <a:t>Beam</a:t>
                      </a:r>
                      <a:r>
                        <a:rPr lang="fr-FR" sz="1600" b="1" u="none" strike="noStrike" dirty="0" smtClean="0">
                          <a:effectLst/>
                        </a:rPr>
                        <a:t> </a:t>
                      </a:r>
                      <a:r>
                        <a:rPr lang="fr-FR" sz="1600" b="1" u="none" strike="noStrike" dirty="0">
                          <a:effectLst/>
                        </a:rPr>
                        <a:t>size </a:t>
                      </a:r>
                      <a:r>
                        <a:rPr lang="fr-FR" sz="1600" b="1" u="none" strike="noStrike" dirty="0" err="1">
                          <a:effectLst/>
                        </a:rPr>
                        <a:t>rms</a:t>
                      </a:r>
                      <a:r>
                        <a:rPr lang="fr-FR" sz="1600" b="1" u="none" strike="noStrike" dirty="0">
                          <a:effectLst/>
                        </a:rPr>
                        <a:t> </a:t>
                      </a:r>
                      <a:r>
                        <a:rPr lang="fr-FR" sz="1600" b="1" u="none" strike="noStrike" dirty="0" smtClean="0">
                          <a:effectLst/>
                        </a:rPr>
                        <a:t>(</a:t>
                      </a:r>
                      <a:r>
                        <a:rPr lang="fr-FR" sz="1600" b="1" u="none" strike="noStrike" dirty="0" smtClean="0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fr-FR" sz="1600" b="1" u="none" strike="noStrike" dirty="0" smtClean="0">
                          <a:effectLst/>
                        </a:rPr>
                        <a:t>m)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~4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 </a:t>
                      </a:r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size  </a:t>
                      </a:r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CP (</a:t>
                      </a:r>
                      <a:r>
                        <a:rPr lang="fr-FR" sz="1600" b="1" u="none" strike="noStrike" dirty="0" smtClean="0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fr-FR" sz="1600" b="1" u="none" strike="noStrike" dirty="0" smtClean="0">
                          <a:effectLst/>
                        </a:rPr>
                        <a:t>m)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~4</a:t>
                      </a: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4245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Luminosity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(cm</a:t>
                      </a:r>
                      <a:r>
                        <a:rPr lang="fr-FR" sz="16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</a:t>
                      </a:r>
                      <a:r>
                        <a:rPr lang="fr-FR" sz="16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1 10</a:t>
                      </a:r>
                      <a:r>
                        <a:rPr lang="fr-FR" sz="1600" b="1" i="0" u="none" strike="noStrike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29</a:t>
                      </a:r>
                      <a:endParaRPr lang="fr-FR" sz="1600" b="1" i="0" u="none" strike="noStrike" dirty="0" smtClean="0">
                        <a:solidFill>
                          <a:schemeClr val="dk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CP-IP = 10mm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very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préliminary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311325" y="5625244"/>
            <a:ext cx="786107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1800" b="1" dirty="0" smtClean="0"/>
              <a:t>Note: </a:t>
            </a:r>
            <a:r>
              <a:rPr lang="fr-FR" sz="1800" dirty="0" smtClean="0"/>
              <a:t>construction of a second </a:t>
            </a:r>
            <a:r>
              <a:rPr lang="fr-FR" sz="1800" dirty="0" err="1" smtClean="0"/>
              <a:t>Linac</a:t>
            </a:r>
            <a:r>
              <a:rPr lang="fr-FR" sz="1800" dirty="0" smtClean="0"/>
              <a:t> </a:t>
            </a:r>
            <a:r>
              <a:rPr lang="fr-FR" sz="1800" dirty="0" err="1" smtClean="0"/>
              <a:t>may</a:t>
            </a:r>
            <a:r>
              <a:rPr lang="fr-FR" sz="1800" dirty="0" smtClean="0"/>
              <a:t> </a:t>
            </a:r>
            <a:r>
              <a:rPr lang="fr-FR" sz="1800" dirty="0" err="1" smtClean="0"/>
              <a:t>also</a:t>
            </a:r>
            <a:r>
              <a:rPr lang="fr-FR" sz="1800" dirty="0" smtClean="0"/>
              <a:t> </a:t>
            </a:r>
            <a:r>
              <a:rPr lang="fr-FR" sz="1800" dirty="0" err="1" smtClean="0"/>
              <a:t>allow</a:t>
            </a:r>
            <a:r>
              <a:rPr lang="fr-FR" sz="1800" dirty="0" smtClean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800" dirty="0" smtClean="0"/>
              <a:t>To </a:t>
            </a:r>
            <a:r>
              <a:rPr lang="fr-FR" sz="1800" dirty="0" err="1" smtClean="0"/>
              <a:t>increase</a:t>
            </a:r>
            <a:r>
              <a:rPr lang="fr-FR" sz="1800" dirty="0" smtClean="0"/>
              <a:t> the e</a:t>
            </a:r>
            <a:r>
              <a:rPr lang="fr-FR" sz="1800" baseline="30000" dirty="0" smtClean="0"/>
              <a:t>-</a:t>
            </a:r>
            <a:r>
              <a:rPr lang="fr-FR" sz="1800" dirty="0" smtClean="0"/>
              <a:t> </a:t>
            </a:r>
            <a:r>
              <a:rPr lang="fr-FR" sz="1800" dirty="0" err="1" smtClean="0"/>
              <a:t>energy</a:t>
            </a:r>
            <a:r>
              <a:rPr lang="fr-FR" sz="1800" dirty="0" smtClean="0"/>
              <a:t> (i.e. 700-1000 MeV) for a single </a:t>
            </a:r>
            <a:r>
              <a:rPr lang="fr-FR" sz="1800" dirty="0" err="1" smtClean="0"/>
              <a:t>beam</a:t>
            </a:r>
            <a:endParaRPr lang="fr-FR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800" dirty="0" err="1" smtClean="0"/>
              <a:t>Higher</a:t>
            </a:r>
            <a:r>
              <a:rPr lang="fr-FR" sz="1800" dirty="0" smtClean="0"/>
              <a:t> </a:t>
            </a:r>
            <a:r>
              <a:rPr lang="fr-FR" sz="1800" dirty="0" smtClean="0">
                <a:latin typeface="Symbol" panose="05050102010706020507" pitchFamily="18" charset="2"/>
              </a:rPr>
              <a:t>g</a:t>
            </a:r>
            <a:r>
              <a:rPr lang="fr-FR" sz="1800" dirty="0" smtClean="0"/>
              <a:t> </a:t>
            </a:r>
            <a:r>
              <a:rPr lang="fr-FR" sz="1800" dirty="0" err="1" smtClean="0"/>
              <a:t>energy</a:t>
            </a:r>
            <a:r>
              <a:rPr lang="fr-FR" sz="1800" dirty="0" smtClean="0"/>
              <a:t> (35 </a:t>
            </a:r>
            <a:r>
              <a:rPr lang="fr-FR" sz="1800" dirty="0" err="1" smtClean="0"/>
              <a:t>Mev</a:t>
            </a:r>
            <a:r>
              <a:rPr lang="fr-FR" sz="18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800" dirty="0" smtClean="0"/>
              <a:t>ERL for the </a:t>
            </a:r>
            <a:r>
              <a:rPr lang="fr-FR" sz="1800" dirty="0" err="1" smtClean="0"/>
              <a:t>collider</a:t>
            </a:r>
            <a:r>
              <a:rPr lang="fr-FR" sz="1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77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5675" y="116632"/>
            <a:ext cx="6242845" cy="309703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5590" y="3409595"/>
            <a:ext cx="5243014" cy="343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08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69747" y="4007967"/>
            <a:ext cx="7488974" cy="523220"/>
          </a:xfrm>
          <a:prstGeom prst="rect">
            <a:avLst/>
          </a:prstGeom>
          <a:solidFill>
            <a:srgbClr val="FFFF00">
              <a:alpha val="45000"/>
            </a:srgbClr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A workshop on applications </a:t>
            </a:r>
            <a:r>
              <a:rPr lang="fr-FR" sz="2800" b="1" dirty="0" err="1" smtClean="0"/>
              <a:t>would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be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necessary</a:t>
            </a:r>
            <a:endParaRPr lang="fr-FR" sz="28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935596" y="512676"/>
            <a:ext cx="7128792" cy="3046988"/>
          </a:xfrm>
          <a:prstGeom prst="rect">
            <a:avLst/>
          </a:prstGeom>
          <a:solidFill>
            <a:srgbClr val="FFFF00">
              <a:alpha val="45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2400" b="1" dirty="0" smtClean="0"/>
              <a:t>To </a:t>
            </a:r>
            <a:r>
              <a:rPr lang="fr-FR" sz="2400" b="1" dirty="0" err="1" smtClean="0"/>
              <a:t>be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successful</a:t>
            </a:r>
            <a:r>
              <a:rPr lang="fr-FR" sz="2400" b="1" dirty="0" smtClean="0"/>
              <a:t>, </a:t>
            </a:r>
            <a:r>
              <a:rPr lang="fr-FR" sz="2400" b="1" dirty="0" err="1" smtClean="0"/>
              <a:t>mandatory</a:t>
            </a:r>
            <a:r>
              <a:rPr lang="fr-FR" sz="2400" b="1" dirty="0" smtClean="0"/>
              <a:t> to </a:t>
            </a:r>
            <a:r>
              <a:rPr lang="fr-FR" sz="2400" b="1" dirty="0" err="1" smtClean="0"/>
              <a:t>get</a:t>
            </a:r>
            <a:r>
              <a:rPr lang="fr-FR" sz="2400" b="1" dirty="0" smtClean="0"/>
              <a:t> the support of the </a:t>
            </a:r>
            <a:r>
              <a:rPr lang="fr-FR" sz="2400" b="1" dirty="0" err="1" smtClean="0"/>
              <a:t>potential</a:t>
            </a:r>
            <a:r>
              <a:rPr lang="fr-FR" sz="2400" b="1" dirty="0" smtClean="0"/>
              <a:t> user </a:t>
            </a:r>
            <a:r>
              <a:rPr lang="fr-FR" sz="2400" b="1" dirty="0" err="1" smtClean="0"/>
              <a:t>community</a:t>
            </a:r>
            <a:r>
              <a:rPr lang="fr-FR" sz="2400" b="1" dirty="0" smtClean="0"/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400" b="1" dirty="0" err="1" smtClean="0"/>
              <a:t>Particle</a:t>
            </a:r>
            <a:r>
              <a:rPr lang="fr-FR" sz="2400" b="1" dirty="0" smtClean="0"/>
              <a:t> and </a:t>
            </a:r>
            <a:r>
              <a:rPr lang="fr-FR" sz="2400" b="1" dirty="0" err="1" smtClean="0"/>
              <a:t>Nuclear</a:t>
            </a:r>
            <a:r>
              <a:rPr lang="fr-FR" sz="2400" b="1" dirty="0" smtClean="0"/>
              <a:t> </a:t>
            </a:r>
            <a:r>
              <a:rPr lang="fr-FR" sz="2400" b="1" dirty="0" err="1"/>
              <a:t>P</a:t>
            </a:r>
            <a:r>
              <a:rPr lang="fr-FR" sz="2400" b="1" dirty="0" err="1" smtClean="0"/>
              <a:t>hysics</a:t>
            </a:r>
            <a:r>
              <a:rPr lang="fr-FR" sz="2400" b="1" dirty="0" smtClean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400" b="1" dirty="0" smtClean="0"/>
              <a:t>Condensed </a:t>
            </a:r>
            <a:r>
              <a:rPr lang="fr-FR" sz="2400" b="1" dirty="0" err="1" smtClean="0"/>
              <a:t>Matter</a:t>
            </a:r>
            <a:r>
              <a:rPr lang="fr-FR" sz="2400" b="1" dirty="0" smtClean="0"/>
              <a:t> and </a:t>
            </a:r>
            <a:r>
              <a:rPr lang="fr-FR" sz="2400" b="1" dirty="0"/>
              <a:t>S</a:t>
            </a:r>
            <a:r>
              <a:rPr lang="fr-FR" sz="2400" b="1" dirty="0" smtClean="0"/>
              <a:t>olid </a:t>
            </a:r>
            <a:r>
              <a:rPr lang="fr-FR" sz="2400" b="1" dirty="0"/>
              <a:t>S</a:t>
            </a:r>
            <a:r>
              <a:rPr lang="fr-FR" sz="2400" b="1" dirty="0" smtClean="0"/>
              <a:t>tate </a:t>
            </a:r>
            <a:r>
              <a:rPr lang="fr-FR" sz="2400" b="1" dirty="0" err="1" smtClean="0"/>
              <a:t>Physics</a:t>
            </a:r>
            <a:endParaRPr lang="fr-FR" sz="24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400" b="1" dirty="0" smtClean="0"/>
              <a:t>Light Sources (</a:t>
            </a:r>
            <a:r>
              <a:rPr lang="fr-FR" sz="2400" b="1" dirty="0" err="1" smtClean="0"/>
              <a:t>THz</a:t>
            </a:r>
            <a:r>
              <a:rPr lang="fr-FR" sz="2400" b="1" dirty="0" smtClean="0"/>
              <a:t>, FEL, </a:t>
            </a:r>
            <a:r>
              <a:rPr lang="fr-FR" sz="2400" b="1" dirty="0" smtClean="0">
                <a:latin typeface="Symbol" panose="05050102010706020507" pitchFamily="18" charset="2"/>
              </a:rPr>
              <a:t>g</a:t>
            </a:r>
            <a:r>
              <a:rPr lang="fr-FR" sz="2400" b="1" dirty="0" smtClean="0"/>
              <a:t>) </a:t>
            </a:r>
            <a:r>
              <a:rPr lang="fr-FR" sz="2400" b="1" dirty="0" err="1" smtClean="0"/>
              <a:t>users</a:t>
            </a:r>
            <a:endParaRPr lang="fr-FR" sz="24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400" b="1" dirty="0" smtClean="0"/>
              <a:t>Accelerator and Detectors </a:t>
            </a:r>
            <a:r>
              <a:rPr lang="fr-FR" sz="2400" b="1" dirty="0" err="1" smtClean="0"/>
              <a:t>developpers</a:t>
            </a:r>
            <a:endParaRPr lang="fr-FR" sz="24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400" b="1" dirty="0" smtClean="0"/>
              <a:t>Applications industrielles (</a:t>
            </a:r>
            <a:r>
              <a:rPr lang="fr-FR" sz="2400" b="1" dirty="0" err="1" smtClean="0"/>
              <a:t>e.g</a:t>
            </a:r>
            <a:r>
              <a:rPr lang="fr-FR" sz="2400" b="1" dirty="0" smtClean="0"/>
              <a:t>. </a:t>
            </a:r>
            <a:r>
              <a:rPr lang="fr-FR" sz="2400" b="1" smtClean="0"/>
              <a:t>Lithographie)</a:t>
            </a:r>
            <a:endParaRPr lang="fr-FR" sz="24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400" b="1" dirty="0" smtClean="0"/>
              <a:t>…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49838" y="4905164"/>
            <a:ext cx="7128792" cy="1200329"/>
          </a:xfrm>
          <a:prstGeom prst="rect">
            <a:avLst/>
          </a:prstGeom>
          <a:solidFill>
            <a:srgbClr val="FFFF00">
              <a:alpha val="45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2400" b="1" dirty="0" err="1" smtClean="0"/>
              <a:t>Several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potential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partners</a:t>
            </a:r>
            <a:r>
              <a:rPr lang="fr-FR" sz="2400" b="1" dirty="0" smtClean="0"/>
              <a:t> have been </a:t>
            </a:r>
            <a:r>
              <a:rPr lang="fr-FR" sz="2400" b="1" dirty="0" err="1" smtClean="0"/>
              <a:t>contacted</a:t>
            </a:r>
            <a:r>
              <a:rPr lang="fr-FR" sz="2400" b="1" dirty="0" smtClean="0"/>
              <a:t> and </a:t>
            </a:r>
            <a:r>
              <a:rPr lang="fr-FR" sz="2400" b="1" dirty="0" err="1" smtClean="0"/>
              <a:t>there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</a:t>
            </a:r>
            <a:r>
              <a:rPr lang="fr-FR" sz="2400" b="1" dirty="0" err="1"/>
              <a:t>i</a:t>
            </a:r>
            <a:r>
              <a:rPr lang="fr-FR" sz="2400" b="1" dirty="0" err="1" smtClean="0"/>
              <a:t>nterest</a:t>
            </a:r>
            <a:r>
              <a:rPr lang="fr-FR" sz="2400" b="1" dirty="0" smtClean="0"/>
              <a:t> in </a:t>
            </a:r>
            <a:r>
              <a:rPr lang="fr-FR" sz="2400" b="1" dirty="0" err="1" smtClean="0"/>
              <a:t>several</a:t>
            </a:r>
            <a:r>
              <a:rPr lang="fr-FR" sz="2400" b="1" dirty="0" smtClean="0"/>
              <a:t> countries:</a:t>
            </a:r>
          </a:p>
          <a:p>
            <a:pPr algn="l"/>
            <a:r>
              <a:rPr lang="fr-FR" sz="2400" b="1" dirty="0" smtClean="0"/>
              <a:t>CERN, </a:t>
            </a:r>
            <a:r>
              <a:rPr lang="fr-FR" sz="2400" b="1" dirty="0" err="1" smtClean="0"/>
              <a:t>Italy</a:t>
            </a:r>
            <a:r>
              <a:rPr lang="fr-FR" sz="2400" b="1" dirty="0" smtClean="0"/>
              <a:t>, Germany, Spain, UK</a:t>
            </a:r>
          </a:p>
        </p:txBody>
      </p:sp>
    </p:spTree>
    <p:extLst>
      <p:ext uri="{BB962C8B-B14F-4D97-AF65-F5344CB8AC3E}">
        <p14:creationId xmlns:p14="http://schemas.microsoft.com/office/powerpoint/2010/main" val="24319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850667" y="633208"/>
            <a:ext cx="7884876" cy="215443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2400" b="1" dirty="0" smtClean="0"/>
              <a:t>CAMPUS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an </a:t>
            </a:r>
            <a:r>
              <a:rPr lang="fr-FR" sz="2400" b="1" dirty="0" err="1" smtClean="0"/>
              <a:t>ambitious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project</a:t>
            </a:r>
            <a:endParaRPr lang="fr-FR" sz="2400" b="1" dirty="0" smtClean="0"/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fr-FR" sz="2200" b="1" dirty="0" err="1" smtClean="0"/>
              <a:t>With</a:t>
            </a:r>
            <a:r>
              <a:rPr lang="fr-FR" sz="2200" b="1" dirty="0" smtClean="0"/>
              <a:t> high </a:t>
            </a:r>
            <a:r>
              <a:rPr lang="fr-FR" sz="2200" b="1" dirty="0" err="1" smtClean="0"/>
              <a:t>scientific</a:t>
            </a:r>
            <a:r>
              <a:rPr lang="fr-FR" sz="2200" b="1" dirty="0" smtClean="0"/>
              <a:t> and </a:t>
            </a:r>
            <a:r>
              <a:rPr lang="fr-FR" sz="2200" b="1" dirty="0" err="1" smtClean="0"/>
              <a:t>technical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potential</a:t>
            </a:r>
            <a:endParaRPr lang="fr-FR" sz="2200" b="1" dirty="0" smtClean="0"/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fr-FR" sz="2200" b="1" dirty="0" err="1" smtClean="0"/>
              <a:t>Muldisciplinary</a:t>
            </a:r>
            <a:r>
              <a:rPr lang="fr-FR" sz="2200" b="1" dirty="0" smtClean="0"/>
              <a:t> </a:t>
            </a:r>
          </a:p>
          <a:p>
            <a:pPr marL="1371600" lvl="2" indent="-457200" algn="l">
              <a:buFont typeface="Wingdings" panose="05000000000000000000" pitchFamily="2" charset="2"/>
              <a:buChar char="Ø"/>
            </a:pPr>
            <a:r>
              <a:rPr lang="fr-FR" sz="2200" b="1" dirty="0" smtClean="0"/>
              <a:t>For </a:t>
            </a:r>
            <a:r>
              <a:rPr lang="fr-FR" sz="2200" b="1" dirty="0" err="1" smtClean="0"/>
              <a:t>its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realization</a:t>
            </a:r>
            <a:endParaRPr lang="fr-FR" sz="2200" b="1" dirty="0" smtClean="0"/>
          </a:p>
          <a:p>
            <a:pPr marL="1371600" lvl="2" indent="-457200" algn="l">
              <a:buFont typeface="Wingdings" panose="05000000000000000000" pitchFamily="2" charset="2"/>
              <a:buChar char="Ø"/>
            </a:pPr>
            <a:r>
              <a:rPr lang="fr-FR" sz="2200" b="1" dirty="0" smtClean="0"/>
              <a:t>For </a:t>
            </a:r>
            <a:r>
              <a:rPr lang="fr-FR" sz="2200" b="1" dirty="0" err="1" smtClean="0"/>
              <a:t>its</a:t>
            </a:r>
            <a:r>
              <a:rPr lang="fr-FR" sz="2200" b="1" dirty="0" smtClean="0"/>
              <a:t> exploitation 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fr-FR" sz="2200" b="1" dirty="0" smtClean="0"/>
              <a:t>It </a:t>
            </a:r>
            <a:r>
              <a:rPr lang="fr-FR" sz="2200" b="1" dirty="0" err="1" smtClean="0"/>
              <a:t>could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federate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many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communities</a:t>
            </a:r>
            <a:endParaRPr lang="fr-FR" sz="2200" b="1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850667" y="3717032"/>
            <a:ext cx="7884876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2400" b="1" dirty="0" smtClean="0"/>
              <a:t>For go </a:t>
            </a:r>
            <a:r>
              <a:rPr lang="fr-FR" sz="2400" b="1" dirty="0" err="1" smtClean="0"/>
              <a:t>forward</a:t>
            </a:r>
            <a:r>
              <a:rPr lang="fr-FR" sz="2400" b="1" dirty="0" smtClean="0"/>
              <a:t>, a </a:t>
            </a:r>
            <a:r>
              <a:rPr lang="fr-FR" sz="2400" b="1" dirty="0" err="1" smtClean="0"/>
              <a:t>larger</a:t>
            </a:r>
            <a:r>
              <a:rPr lang="fr-FR" sz="2400" b="1" dirty="0" smtClean="0"/>
              <a:t> effort at </a:t>
            </a:r>
            <a:r>
              <a:rPr lang="fr-FR" sz="2400" b="1" dirty="0" err="1" smtClean="0"/>
              <a:t>European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level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necessary</a:t>
            </a:r>
            <a:endParaRPr lang="fr-FR" sz="2400" b="1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3599892" y="19134"/>
            <a:ext cx="2166701" cy="523220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Conclusions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50667" y="4732395"/>
            <a:ext cx="7964070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2400" b="1" dirty="0" err="1" smtClean="0"/>
              <a:t>Initiate</a:t>
            </a:r>
            <a:r>
              <a:rPr lang="fr-FR" sz="2400" b="1" dirty="0" smtClean="0"/>
              <a:t> discussion </a:t>
            </a:r>
            <a:r>
              <a:rPr lang="fr-FR" sz="2400" b="1" dirty="0" err="1" smtClean="0"/>
              <a:t>within</a:t>
            </a:r>
            <a:r>
              <a:rPr lang="fr-FR" sz="2400" b="1" dirty="0" smtClean="0"/>
              <a:t> TIARA to </a:t>
            </a:r>
            <a:r>
              <a:rPr lang="fr-FR" sz="2400" b="1" dirty="0" err="1" smtClean="0"/>
              <a:t>launch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possibly</a:t>
            </a:r>
            <a:r>
              <a:rPr lang="fr-FR" sz="2400" b="1" dirty="0" smtClean="0"/>
              <a:t> a DS in H2020: </a:t>
            </a:r>
            <a:r>
              <a:rPr lang="fr-FR" sz="2400" b="1" dirty="0" err="1" smtClean="0"/>
              <a:t>interest</a:t>
            </a:r>
            <a:r>
              <a:rPr lang="fr-FR" sz="2400" b="1" dirty="0" smtClean="0"/>
              <a:t> in </a:t>
            </a:r>
            <a:r>
              <a:rPr lang="fr-FR" sz="2400" b="1" dirty="0" err="1" smtClean="0"/>
              <a:t>Italy</a:t>
            </a:r>
            <a:r>
              <a:rPr lang="fr-FR" sz="2400" b="1" dirty="0" smtClean="0"/>
              <a:t>, </a:t>
            </a:r>
            <a:r>
              <a:rPr lang="fr-FR" sz="2400" b="1" dirty="0" err="1" smtClean="0"/>
              <a:t>Gernamy</a:t>
            </a:r>
            <a:r>
              <a:rPr lang="fr-FR" sz="2400" b="1" dirty="0" smtClean="0"/>
              <a:t>, Spain, UK</a:t>
            </a:r>
          </a:p>
        </p:txBody>
      </p:sp>
      <p:sp>
        <p:nvSpPr>
          <p:cNvPr id="2" name="Rectangle 1"/>
          <p:cNvSpPr/>
          <p:nvPr/>
        </p:nvSpPr>
        <p:spPr>
          <a:xfrm>
            <a:off x="2777015" y="3089447"/>
            <a:ext cx="4221861" cy="461665"/>
          </a:xfrm>
          <a:prstGeom prst="rect">
            <a:avLst/>
          </a:prstGeom>
          <a:solidFill>
            <a:srgbClr val="00FFCC"/>
          </a:solidFill>
        </p:spPr>
        <p:txBody>
          <a:bodyPr wrap="none">
            <a:spAutoFit/>
          </a:bodyPr>
          <a:lstStyle/>
          <a:p>
            <a:pPr algn="l"/>
            <a:r>
              <a:rPr lang="fr-FR" sz="2400" b="1" dirty="0"/>
              <a:t>CAMPUS </a:t>
            </a:r>
            <a:r>
              <a:rPr lang="fr-FR" sz="2400" b="1" dirty="0" smtClean="0"/>
              <a:t>an </a:t>
            </a:r>
            <a:r>
              <a:rPr lang="fr-FR" sz="2400" b="1" dirty="0" err="1" smtClean="0"/>
              <a:t>emerging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project</a:t>
            </a:r>
            <a:endParaRPr lang="fr-FR" sz="24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486229" y="5733256"/>
            <a:ext cx="8394025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As a first </a:t>
            </a:r>
            <a:r>
              <a:rPr lang="fr-FR" sz="2800" b="1" dirty="0" err="1" smtClean="0"/>
              <a:t>step</a:t>
            </a:r>
            <a:r>
              <a:rPr lang="fr-FR" sz="2800" b="1" dirty="0" smtClean="0"/>
              <a:t>, a workshop on applications </a:t>
            </a:r>
            <a:r>
              <a:rPr lang="fr-FR" sz="2800" b="1" dirty="0" err="1" smtClean="0"/>
              <a:t>would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be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necessary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63954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92327" y="1448780"/>
            <a:ext cx="3480440" cy="646331"/>
          </a:xfrm>
          <a:prstGeom prst="rect">
            <a:avLst/>
          </a:prstGeom>
          <a:solidFill>
            <a:srgbClr val="FFFF00">
              <a:alpha val="45000"/>
            </a:srgbClr>
          </a:solidFill>
        </p:spPr>
        <p:txBody>
          <a:bodyPr wrap="none" rtlCol="0">
            <a:spAutoFit/>
          </a:bodyPr>
          <a:lstStyle/>
          <a:p>
            <a:r>
              <a:rPr lang="fr-FR" sz="3600" b="1" dirty="0" err="1" smtClean="0">
                <a:solidFill>
                  <a:srgbClr val="000000"/>
                </a:solidFill>
              </a:rPr>
              <a:t>Additional</a:t>
            </a:r>
            <a:r>
              <a:rPr lang="fr-FR" sz="3600" b="1" dirty="0" smtClean="0">
                <a:solidFill>
                  <a:srgbClr val="000000"/>
                </a:solidFill>
              </a:rPr>
              <a:t> slides</a:t>
            </a:r>
            <a:endParaRPr lang="fr-FR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81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79318" y="754778"/>
            <a:ext cx="4616606" cy="3456384"/>
          </a:xfrm>
          <a:prstGeom prst="rect">
            <a:avLst/>
          </a:prstGeom>
          <a:solidFill>
            <a:sysClr val="window" lastClr="FFFFFF"/>
          </a:solidFill>
          <a:ln w="5715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56761" y="1906906"/>
            <a:ext cx="1152908" cy="108012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16889" y="1895128"/>
            <a:ext cx="429278" cy="108012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 smtClean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4" name="Connecteur droit avec flèche 43"/>
          <p:cNvCxnSpPr>
            <a:endCxn id="43" idx="1"/>
          </p:cNvCxnSpPr>
          <p:nvPr/>
        </p:nvCxnSpPr>
        <p:spPr>
          <a:xfrm>
            <a:off x="224719" y="2435188"/>
            <a:ext cx="692170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45" name="Connecteur droit avec flèche 44"/>
          <p:cNvCxnSpPr>
            <a:stCxn id="43" idx="3"/>
            <a:endCxn id="46" idx="1"/>
          </p:cNvCxnSpPr>
          <p:nvPr/>
        </p:nvCxnSpPr>
        <p:spPr>
          <a:xfrm flipV="1">
            <a:off x="1346167" y="2167192"/>
            <a:ext cx="493008" cy="26799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46" name="ZoneTexte 45"/>
          <p:cNvSpPr txBox="1"/>
          <p:nvPr/>
        </p:nvSpPr>
        <p:spPr>
          <a:xfrm>
            <a:off x="1839175" y="2013303"/>
            <a:ext cx="520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>
                <a:solidFill>
                  <a:prstClr val="black"/>
                </a:solidFill>
                <a:latin typeface="Calibri"/>
              </a:rPr>
              <a:t>e</a:t>
            </a:r>
            <a:r>
              <a:rPr lang="fr-FR" sz="1400" baseline="30000" smtClean="0">
                <a:solidFill>
                  <a:prstClr val="black"/>
                </a:solidFill>
                <a:latin typeface="Calibri"/>
              </a:rPr>
              <a:t>+</a:t>
            </a:r>
            <a:endParaRPr lang="en-GB" sz="1400" baseline="300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1841533" y="2281300"/>
            <a:ext cx="520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e</a:t>
            </a:r>
            <a:r>
              <a:rPr lang="fr-FR" sz="1400" baseline="30000" smtClean="0">
                <a:solidFill>
                  <a:prstClr val="black"/>
                </a:solidFill>
                <a:latin typeface="Calibri"/>
              </a:rPr>
              <a:t>-</a:t>
            </a:r>
            <a:endParaRPr lang="en-GB" sz="1400" baseline="3000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8" name="Connecteur droit avec flèche 47"/>
          <p:cNvCxnSpPr>
            <a:stCxn id="46" idx="3"/>
          </p:cNvCxnSpPr>
          <p:nvPr/>
        </p:nvCxnSpPr>
        <p:spPr>
          <a:xfrm>
            <a:off x="2360107" y="2167192"/>
            <a:ext cx="199148" cy="30777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9" name="Forme libre 48"/>
          <p:cNvSpPr/>
          <p:nvPr/>
        </p:nvSpPr>
        <p:spPr>
          <a:xfrm>
            <a:off x="2095922" y="2087072"/>
            <a:ext cx="867753" cy="617242"/>
          </a:xfrm>
          <a:custGeom>
            <a:avLst/>
            <a:gdLst>
              <a:gd name="connsiteX0" fmla="*/ 0 w 804292"/>
              <a:gd name="connsiteY0" fmla="*/ 101426 h 617242"/>
              <a:gd name="connsiteX1" fmla="*/ 111370 w 804292"/>
              <a:gd name="connsiteY1" fmla="*/ 95565 h 617242"/>
              <a:gd name="connsiteX2" fmla="*/ 275493 w 804292"/>
              <a:gd name="connsiteY2" fmla="*/ 107288 h 617242"/>
              <a:gd name="connsiteX3" fmla="*/ 293077 w 804292"/>
              <a:gd name="connsiteY3" fmla="*/ 119011 h 617242"/>
              <a:gd name="connsiteX4" fmla="*/ 298939 w 804292"/>
              <a:gd name="connsiteY4" fmla="*/ 148319 h 617242"/>
              <a:gd name="connsiteX5" fmla="*/ 304800 w 804292"/>
              <a:gd name="connsiteY5" fmla="*/ 165903 h 617242"/>
              <a:gd name="connsiteX6" fmla="*/ 310662 w 804292"/>
              <a:gd name="connsiteY6" fmla="*/ 253826 h 617242"/>
              <a:gd name="connsiteX7" fmla="*/ 328247 w 804292"/>
              <a:gd name="connsiteY7" fmla="*/ 242103 h 617242"/>
              <a:gd name="connsiteX8" fmla="*/ 369277 w 804292"/>
              <a:gd name="connsiteY8" fmla="*/ 206934 h 617242"/>
              <a:gd name="connsiteX9" fmla="*/ 398585 w 804292"/>
              <a:gd name="connsiteY9" fmla="*/ 177626 h 617242"/>
              <a:gd name="connsiteX10" fmla="*/ 416170 w 804292"/>
              <a:gd name="connsiteY10" fmla="*/ 154180 h 617242"/>
              <a:gd name="connsiteX11" fmla="*/ 457200 w 804292"/>
              <a:gd name="connsiteY11" fmla="*/ 95565 h 617242"/>
              <a:gd name="connsiteX12" fmla="*/ 486508 w 804292"/>
              <a:gd name="connsiteY12" fmla="*/ 36949 h 617242"/>
              <a:gd name="connsiteX13" fmla="*/ 498231 w 804292"/>
              <a:gd name="connsiteY13" fmla="*/ 1780 h 617242"/>
              <a:gd name="connsiteX14" fmla="*/ 480647 w 804292"/>
              <a:gd name="connsiteY14" fmla="*/ 25226 h 617242"/>
              <a:gd name="connsiteX15" fmla="*/ 463062 w 804292"/>
              <a:gd name="connsiteY15" fmla="*/ 42811 h 617242"/>
              <a:gd name="connsiteX16" fmla="*/ 416170 w 804292"/>
              <a:gd name="connsiteY16" fmla="*/ 101426 h 617242"/>
              <a:gd name="connsiteX17" fmla="*/ 398585 w 804292"/>
              <a:gd name="connsiteY17" fmla="*/ 142457 h 617242"/>
              <a:gd name="connsiteX18" fmla="*/ 386862 w 804292"/>
              <a:gd name="connsiteY18" fmla="*/ 160042 h 617242"/>
              <a:gd name="connsiteX19" fmla="*/ 381000 w 804292"/>
              <a:gd name="connsiteY19" fmla="*/ 183488 h 617242"/>
              <a:gd name="connsiteX20" fmla="*/ 369277 w 804292"/>
              <a:gd name="connsiteY20" fmla="*/ 212796 h 617242"/>
              <a:gd name="connsiteX21" fmla="*/ 375139 w 804292"/>
              <a:gd name="connsiteY21" fmla="*/ 265549 h 617242"/>
              <a:gd name="connsiteX22" fmla="*/ 398585 w 804292"/>
              <a:gd name="connsiteY22" fmla="*/ 288996 h 617242"/>
              <a:gd name="connsiteX23" fmla="*/ 433754 w 804292"/>
              <a:gd name="connsiteY23" fmla="*/ 300719 h 617242"/>
              <a:gd name="connsiteX24" fmla="*/ 468923 w 804292"/>
              <a:gd name="connsiteY24" fmla="*/ 294857 h 617242"/>
              <a:gd name="connsiteX25" fmla="*/ 509954 w 804292"/>
              <a:gd name="connsiteY25" fmla="*/ 242103 h 617242"/>
              <a:gd name="connsiteX26" fmla="*/ 527539 w 804292"/>
              <a:gd name="connsiteY26" fmla="*/ 189349 h 617242"/>
              <a:gd name="connsiteX27" fmla="*/ 515816 w 804292"/>
              <a:gd name="connsiteY27" fmla="*/ 218657 h 617242"/>
              <a:gd name="connsiteX28" fmla="*/ 504093 w 804292"/>
              <a:gd name="connsiteY28" fmla="*/ 236242 h 617242"/>
              <a:gd name="connsiteX29" fmla="*/ 498231 w 804292"/>
              <a:gd name="connsiteY29" fmla="*/ 253826 h 617242"/>
              <a:gd name="connsiteX30" fmla="*/ 486508 w 804292"/>
              <a:gd name="connsiteY30" fmla="*/ 277272 h 617242"/>
              <a:gd name="connsiteX31" fmla="*/ 480647 w 804292"/>
              <a:gd name="connsiteY31" fmla="*/ 318303 h 617242"/>
              <a:gd name="connsiteX32" fmla="*/ 504093 w 804292"/>
              <a:gd name="connsiteY32" fmla="*/ 312442 h 617242"/>
              <a:gd name="connsiteX33" fmla="*/ 515816 w 804292"/>
              <a:gd name="connsiteY33" fmla="*/ 288996 h 617242"/>
              <a:gd name="connsiteX34" fmla="*/ 539262 w 804292"/>
              <a:gd name="connsiteY34" fmla="*/ 253826 h 617242"/>
              <a:gd name="connsiteX35" fmla="*/ 550985 w 804292"/>
              <a:gd name="connsiteY35" fmla="*/ 224519 h 617242"/>
              <a:gd name="connsiteX36" fmla="*/ 562708 w 804292"/>
              <a:gd name="connsiteY36" fmla="*/ 183488 h 617242"/>
              <a:gd name="connsiteX37" fmla="*/ 556847 w 804292"/>
              <a:gd name="connsiteY37" fmla="*/ 160042 h 617242"/>
              <a:gd name="connsiteX38" fmla="*/ 574431 w 804292"/>
              <a:gd name="connsiteY38" fmla="*/ 142457 h 617242"/>
              <a:gd name="connsiteX39" fmla="*/ 580293 w 804292"/>
              <a:gd name="connsiteY39" fmla="*/ 119011 h 617242"/>
              <a:gd name="connsiteX40" fmla="*/ 586154 w 804292"/>
              <a:gd name="connsiteY40" fmla="*/ 72119 h 617242"/>
              <a:gd name="connsiteX41" fmla="*/ 580293 w 804292"/>
              <a:gd name="connsiteY41" fmla="*/ 54534 h 617242"/>
              <a:gd name="connsiteX42" fmla="*/ 568570 w 804292"/>
              <a:gd name="connsiteY42" fmla="*/ 101426 h 617242"/>
              <a:gd name="connsiteX43" fmla="*/ 580293 w 804292"/>
              <a:gd name="connsiteY43" fmla="*/ 148319 h 617242"/>
              <a:gd name="connsiteX44" fmla="*/ 568570 w 804292"/>
              <a:gd name="connsiteY44" fmla="*/ 206934 h 617242"/>
              <a:gd name="connsiteX45" fmla="*/ 556847 w 804292"/>
              <a:gd name="connsiteY45" fmla="*/ 242103 h 617242"/>
              <a:gd name="connsiteX46" fmla="*/ 545123 w 804292"/>
              <a:gd name="connsiteY46" fmla="*/ 253826 h 617242"/>
              <a:gd name="connsiteX47" fmla="*/ 574431 w 804292"/>
              <a:gd name="connsiteY47" fmla="*/ 283134 h 617242"/>
              <a:gd name="connsiteX48" fmla="*/ 592016 w 804292"/>
              <a:gd name="connsiteY48" fmla="*/ 300719 h 617242"/>
              <a:gd name="connsiteX49" fmla="*/ 644770 w 804292"/>
              <a:gd name="connsiteY49" fmla="*/ 371057 h 617242"/>
              <a:gd name="connsiteX50" fmla="*/ 615462 w 804292"/>
              <a:gd name="connsiteY50" fmla="*/ 394503 h 617242"/>
              <a:gd name="connsiteX51" fmla="*/ 562708 w 804292"/>
              <a:gd name="connsiteY51" fmla="*/ 412088 h 617242"/>
              <a:gd name="connsiteX52" fmla="*/ 533400 w 804292"/>
              <a:gd name="connsiteY52" fmla="*/ 417949 h 617242"/>
              <a:gd name="connsiteX53" fmla="*/ 463062 w 804292"/>
              <a:gd name="connsiteY53" fmla="*/ 429672 h 617242"/>
              <a:gd name="connsiteX54" fmla="*/ 474785 w 804292"/>
              <a:gd name="connsiteY54" fmla="*/ 441396 h 617242"/>
              <a:gd name="connsiteX55" fmla="*/ 498231 w 804292"/>
              <a:gd name="connsiteY55" fmla="*/ 447257 h 617242"/>
              <a:gd name="connsiteX56" fmla="*/ 480647 w 804292"/>
              <a:gd name="connsiteY56" fmla="*/ 482426 h 617242"/>
              <a:gd name="connsiteX57" fmla="*/ 562708 w 804292"/>
              <a:gd name="connsiteY57" fmla="*/ 523457 h 617242"/>
              <a:gd name="connsiteX58" fmla="*/ 644770 w 804292"/>
              <a:gd name="connsiteY58" fmla="*/ 558626 h 617242"/>
              <a:gd name="connsiteX59" fmla="*/ 767862 w 804292"/>
              <a:gd name="connsiteY59" fmla="*/ 599657 h 617242"/>
              <a:gd name="connsiteX60" fmla="*/ 785447 w 804292"/>
              <a:gd name="connsiteY60" fmla="*/ 611380 h 617242"/>
              <a:gd name="connsiteX61" fmla="*/ 803031 w 804292"/>
              <a:gd name="connsiteY61" fmla="*/ 617242 h 617242"/>
              <a:gd name="connsiteX62" fmla="*/ 762000 w 804292"/>
              <a:gd name="connsiteY62" fmla="*/ 611380 h 617242"/>
              <a:gd name="connsiteX63" fmla="*/ 756139 w 804292"/>
              <a:gd name="connsiteY63" fmla="*/ 564488 h 617242"/>
              <a:gd name="connsiteX64" fmla="*/ 750277 w 804292"/>
              <a:gd name="connsiteY64" fmla="*/ 546903 h 617242"/>
              <a:gd name="connsiteX65" fmla="*/ 738554 w 804292"/>
              <a:gd name="connsiteY65" fmla="*/ 564488 h 617242"/>
              <a:gd name="connsiteX66" fmla="*/ 720970 w 804292"/>
              <a:gd name="connsiteY66" fmla="*/ 558626 h 617242"/>
              <a:gd name="connsiteX67" fmla="*/ 726831 w 804292"/>
              <a:gd name="connsiteY67" fmla="*/ 535180 h 617242"/>
              <a:gd name="connsiteX68" fmla="*/ 732693 w 804292"/>
              <a:gd name="connsiteY68" fmla="*/ 517596 h 617242"/>
              <a:gd name="connsiteX69" fmla="*/ 715108 w 804292"/>
              <a:gd name="connsiteY69" fmla="*/ 529319 h 617242"/>
              <a:gd name="connsiteX70" fmla="*/ 697523 w 804292"/>
              <a:gd name="connsiteY70" fmla="*/ 535180 h 61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804292" h="617242">
                <a:moveTo>
                  <a:pt x="0" y="101426"/>
                </a:moveTo>
                <a:cubicBezTo>
                  <a:pt x="37123" y="99472"/>
                  <a:pt x="74195" y="95565"/>
                  <a:pt x="111370" y="95565"/>
                </a:cubicBezTo>
                <a:cubicBezTo>
                  <a:pt x="140700" y="95565"/>
                  <a:pt x="239992" y="104329"/>
                  <a:pt x="275493" y="107288"/>
                </a:cubicBezTo>
                <a:cubicBezTo>
                  <a:pt x="281354" y="111196"/>
                  <a:pt x="289582" y="112895"/>
                  <a:pt x="293077" y="119011"/>
                </a:cubicBezTo>
                <a:cubicBezTo>
                  <a:pt x="298020" y="127661"/>
                  <a:pt x="296523" y="138654"/>
                  <a:pt x="298939" y="148319"/>
                </a:cubicBezTo>
                <a:cubicBezTo>
                  <a:pt x="300437" y="154313"/>
                  <a:pt x="302846" y="160042"/>
                  <a:pt x="304800" y="165903"/>
                </a:cubicBezTo>
                <a:cubicBezTo>
                  <a:pt x="306754" y="195211"/>
                  <a:pt x="302024" y="225752"/>
                  <a:pt x="310662" y="253826"/>
                </a:cubicBezTo>
                <a:cubicBezTo>
                  <a:pt x="312734" y="260559"/>
                  <a:pt x="322835" y="246613"/>
                  <a:pt x="328247" y="242103"/>
                </a:cubicBezTo>
                <a:cubicBezTo>
                  <a:pt x="401748" y="180853"/>
                  <a:pt x="281440" y="272814"/>
                  <a:pt x="369277" y="206934"/>
                </a:cubicBezTo>
                <a:cubicBezTo>
                  <a:pt x="399444" y="146600"/>
                  <a:pt x="361622" y="208428"/>
                  <a:pt x="398585" y="177626"/>
                </a:cubicBezTo>
                <a:cubicBezTo>
                  <a:pt x="406090" y="171372"/>
                  <a:pt x="410568" y="162183"/>
                  <a:pt x="416170" y="154180"/>
                </a:cubicBezTo>
                <a:cubicBezTo>
                  <a:pt x="466701" y="81993"/>
                  <a:pt x="416140" y="150314"/>
                  <a:pt x="457200" y="95565"/>
                </a:cubicBezTo>
                <a:cubicBezTo>
                  <a:pt x="470470" y="42489"/>
                  <a:pt x="451614" y="106738"/>
                  <a:pt x="486508" y="36949"/>
                </a:cubicBezTo>
                <a:cubicBezTo>
                  <a:pt x="492034" y="25896"/>
                  <a:pt x="505645" y="-8106"/>
                  <a:pt x="498231" y="1780"/>
                </a:cubicBezTo>
                <a:cubicBezTo>
                  <a:pt x="492370" y="9595"/>
                  <a:pt x="487005" y="17809"/>
                  <a:pt x="480647" y="25226"/>
                </a:cubicBezTo>
                <a:cubicBezTo>
                  <a:pt x="475252" y="31520"/>
                  <a:pt x="468569" y="36615"/>
                  <a:pt x="463062" y="42811"/>
                </a:cubicBezTo>
                <a:cubicBezTo>
                  <a:pt x="456561" y="50125"/>
                  <a:pt x="424306" y="88408"/>
                  <a:pt x="416170" y="101426"/>
                </a:cubicBezTo>
                <a:cubicBezTo>
                  <a:pt x="385679" y="150212"/>
                  <a:pt x="418528" y="102572"/>
                  <a:pt x="398585" y="142457"/>
                </a:cubicBezTo>
                <a:cubicBezTo>
                  <a:pt x="395434" y="148758"/>
                  <a:pt x="390770" y="154180"/>
                  <a:pt x="386862" y="160042"/>
                </a:cubicBezTo>
                <a:cubicBezTo>
                  <a:pt x="384908" y="167857"/>
                  <a:pt x="383548" y="175846"/>
                  <a:pt x="381000" y="183488"/>
                </a:cubicBezTo>
                <a:cubicBezTo>
                  <a:pt x="377673" y="193470"/>
                  <a:pt x="370027" y="202301"/>
                  <a:pt x="369277" y="212796"/>
                </a:cubicBezTo>
                <a:cubicBezTo>
                  <a:pt x="368017" y="230444"/>
                  <a:pt x="368788" y="249036"/>
                  <a:pt x="375139" y="265549"/>
                </a:cubicBezTo>
                <a:cubicBezTo>
                  <a:pt x="379107" y="275865"/>
                  <a:pt x="389107" y="283309"/>
                  <a:pt x="398585" y="288996"/>
                </a:cubicBezTo>
                <a:cubicBezTo>
                  <a:pt x="409181" y="295354"/>
                  <a:pt x="433754" y="300719"/>
                  <a:pt x="433754" y="300719"/>
                </a:cubicBezTo>
                <a:cubicBezTo>
                  <a:pt x="445477" y="298765"/>
                  <a:pt x="458489" y="300548"/>
                  <a:pt x="468923" y="294857"/>
                </a:cubicBezTo>
                <a:cubicBezTo>
                  <a:pt x="488293" y="284292"/>
                  <a:pt x="502245" y="262145"/>
                  <a:pt x="509954" y="242103"/>
                </a:cubicBezTo>
                <a:cubicBezTo>
                  <a:pt x="516608" y="224803"/>
                  <a:pt x="534423" y="172139"/>
                  <a:pt x="527539" y="189349"/>
                </a:cubicBezTo>
                <a:cubicBezTo>
                  <a:pt x="523631" y="199118"/>
                  <a:pt x="520521" y="209246"/>
                  <a:pt x="515816" y="218657"/>
                </a:cubicBezTo>
                <a:cubicBezTo>
                  <a:pt x="512666" y="224958"/>
                  <a:pt x="507244" y="229941"/>
                  <a:pt x="504093" y="236242"/>
                </a:cubicBezTo>
                <a:cubicBezTo>
                  <a:pt x="501330" y="241768"/>
                  <a:pt x="500665" y="248147"/>
                  <a:pt x="498231" y="253826"/>
                </a:cubicBezTo>
                <a:cubicBezTo>
                  <a:pt x="494789" y="261857"/>
                  <a:pt x="490416" y="269457"/>
                  <a:pt x="486508" y="277272"/>
                </a:cubicBezTo>
                <a:cubicBezTo>
                  <a:pt x="484554" y="290949"/>
                  <a:pt x="474468" y="305946"/>
                  <a:pt x="480647" y="318303"/>
                </a:cubicBezTo>
                <a:cubicBezTo>
                  <a:pt x="484250" y="325508"/>
                  <a:pt x="497904" y="317599"/>
                  <a:pt x="504093" y="312442"/>
                </a:cubicBezTo>
                <a:cubicBezTo>
                  <a:pt x="510806" y="306848"/>
                  <a:pt x="511320" y="296489"/>
                  <a:pt x="515816" y="288996"/>
                </a:cubicBezTo>
                <a:cubicBezTo>
                  <a:pt x="523065" y="276914"/>
                  <a:pt x="532515" y="266195"/>
                  <a:pt x="539262" y="253826"/>
                </a:cubicBezTo>
                <a:cubicBezTo>
                  <a:pt x="544300" y="244589"/>
                  <a:pt x="547291" y="234371"/>
                  <a:pt x="550985" y="224519"/>
                </a:cubicBezTo>
                <a:cubicBezTo>
                  <a:pt x="557293" y="207697"/>
                  <a:pt x="558088" y="201970"/>
                  <a:pt x="562708" y="183488"/>
                </a:cubicBezTo>
                <a:cubicBezTo>
                  <a:pt x="560754" y="175673"/>
                  <a:pt x="554634" y="167788"/>
                  <a:pt x="556847" y="160042"/>
                </a:cubicBezTo>
                <a:cubicBezTo>
                  <a:pt x="559124" y="152072"/>
                  <a:pt x="570318" y="149654"/>
                  <a:pt x="574431" y="142457"/>
                </a:cubicBezTo>
                <a:cubicBezTo>
                  <a:pt x="578428" y="135462"/>
                  <a:pt x="578339" y="126826"/>
                  <a:pt x="580293" y="119011"/>
                </a:cubicBezTo>
                <a:cubicBezTo>
                  <a:pt x="582247" y="103380"/>
                  <a:pt x="586154" y="87871"/>
                  <a:pt x="586154" y="72119"/>
                </a:cubicBezTo>
                <a:cubicBezTo>
                  <a:pt x="586154" y="65940"/>
                  <a:pt x="583472" y="49236"/>
                  <a:pt x="580293" y="54534"/>
                </a:cubicBezTo>
                <a:cubicBezTo>
                  <a:pt x="572004" y="68350"/>
                  <a:pt x="568570" y="101426"/>
                  <a:pt x="568570" y="101426"/>
                </a:cubicBezTo>
                <a:cubicBezTo>
                  <a:pt x="572478" y="117057"/>
                  <a:pt x="583453" y="132520"/>
                  <a:pt x="580293" y="148319"/>
                </a:cubicBezTo>
                <a:cubicBezTo>
                  <a:pt x="576385" y="167857"/>
                  <a:pt x="573403" y="187604"/>
                  <a:pt x="568570" y="206934"/>
                </a:cubicBezTo>
                <a:cubicBezTo>
                  <a:pt x="565573" y="218922"/>
                  <a:pt x="565585" y="233366"/>
                  <a:pt x="556847" y="242103"/>
                </a:cubicBezTo>
                <a:lnTo>
                  <a:pt x="545123" y="253826"/>
                </a:lnTo>
                <a:lnTo>
                  <a:pt x="574431" y="283134"/>
                </a:lnTo>
                <a:cubicBezTo>
                  <a:pt x="580293" y="288996"/>
                  <a:pt x="586927" y="294176"/>
                  <a:pt x="592016" y="300719"/>
                </a:cubicBezTo>
                <a:cubicBezTo>
                  <a:pt x="637372" y="359033"/>
                  <a:pt x="620690" y="334936"/>
                  <a:pt x="644770" y="371057"/>
                </a:cubicBezTo>
                <a:cubicBezTo>
                  <a:pt x="635876" y="397736"/>
                  <a:pt x="645533" y="385250"/>
                  <a:pt x="615462" y="394503"/>
                </a:cubicBezTo>
                <a:cubicBezTo>
                  <a:pt x="597746" y="399954"/>
                  <a:pt x="580531" y="406996"/>
                  <a:pt x="562708" y="412088"/>
                </a:cubicBezTo>
                <a:cubicBezTo>
                  <a:pt x="553129" y="414825"/>
                  <a:pt x="543126" y="415788"/>
                  <a:pt x="533400" y="417949"/>
                </a:cubicBezTo>
                <a:cubicBezTo>
                  <a:pt x="483599" y="429016"/>
                  <a:pt x="539600" y="420106"/>
                  <a:pt x="463062" y="429672"/>
                </a:cubicBezTo>
                <a:cubicBezTo>
                  <a:pt x="466970" y="433580"/>
                  <a:pt x="469842" y="438924"/>
                  <a:pt x="474785" y="441396"/>
                </a:cubicBezTo>
                <a:cubicBezTo>
                  <a:pt x="481990" y="444999"/>
                  <a:pt x="493397" y="440812"/>
                  <a:pt x="498231" y="447257"/>
                </a:cubicBezTo>
                <a:cubicBezTo>
                  <a:pt x="502514" y="452968"/>
                  <a:pt x="481692" y="480859"/>
                  <a:pt x="480647" y="482426"/>
                </a:cubicBezTo>
                <a:cubicBezTo>
                  <a:pt x="552947" y="530626"/>
                  <a:pt x="475087" y="482567"/>
                  <a:pt x="562708" y="523457"/>
                </a:cubicBezTo>
                <a:cubicBezTo>
                  <a:pt x="669889" y="573475"/>
                  <a:pt x="540012" y="524954"/>
                  <a:pt x="644770" y="558626"/>
                </a:cubicBezTo>
                <a:cubicBezTo>
                  <a:pt x="685945" y="571861"/>
                  <a:pt x="731875" y="575667"/>
                  <a:pt x="767862" y="599657"/>
                </a:cubicBezTo>
                <a:cubicBezTo>
                  <a:pt x="773724" y="603565"/>
                  <a:pt x="779146" y="608229"/>
                  <a:pt x="785447" y="611380"/>
                </a:cubicBezTo>
                <a:cubicBezTo>
                  <a:pt x="790973" y="614143"/>
                  <a:pt x="809209" y="617242"/>
                  <a:pt x="803031" y="617242"/>
                </a:cubicBezTo>
                <a:cubicBezTo>
                  <a:pt x="789215" y="617242"/>
                  <a:pt x="775677" y="613334"/>
                  <a:pt x="762000" y="611380"/>
                </a:cubicBezTo>
                <a:cubicBezTo>
                  <a:pt x="760046" y="595749"/>
                  <a:pt x="758957" y="579986"/>
                  <a:pt x="756139" y="564488"/>
                </a:cubicBezTo>
                <a:cubicBezTo>
                  <a:pt x="755034" y="558409"/>
                  <a:pt x="756456" y="546903"/>
                  <a:pt x="750277" y="546903"/>
                </a:cubicBezTo>
                <a:cubicBezTo>
                  <a:pt x="743232" y="546903"/>
                  <a:pt x="742462" y="558626"/>
                  <a:pt x="738554" y="564488"/>
                </a:cubicBezTo>
                <a:cubicBezTo>
                  <a:pt x="732693" y="562534"/>
                  <a:pt x="723265" y="564363"/>
                  <a:pt x="720970" y="558626"/>
                </a:cubicBezTo>
                <a:cubicBezTo>
                  <a:pt x="717978" y="551146"/>
                  <a:pt x="724618" y="542926"/>
                  <a:pt x="726831" y="535180"/>
                </a:cubicBezTo>
                <a:cubicBezTo>
                  <a:pt x="728528" y="529239"/>
                  <a:pt x="738219" y="520359"/>
                  <a:pt x="732693" y="517596"/>
                </a:cubicBezTo>
                <a:cubicBezTo>
                  <a:pt x="726392" y="514446"/>
                  <a:pt x="721409" y="526169"/>
                  <a:pt x="715108" y="529319"/>
                </a:cubicBezTo>
                <a:cubicBezTo>
                  <a:pt x="709582" y="532082"/>
                  <a:pt x="697523" y="535180"/>
                  <a:pt x="697523" y="535180"/>
                </a:cubicBez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 smtClea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0" name="Connecteur droit avec flèche 49"/>
          <p:cNvCxnSpPr/>
          <p:nvPr/>
        </p:nvCxnSpPr>
        <p:spPr>
          <a:xfrm flipV="1">
            <a:off x="3027838" y="2704314"/>
            <a:ext cx="204124" cy="2722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51" name="ZoneTexte 50"/>
          <p:cNvSpPr txBox="1"/>
          <p:nvPr/>
        </p:nvSpPr>
        <p:spPr>
          <a:xfrm>
            <a:off x="1624024" y="1372072"/>
            <a:ext cx="1587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Moderator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(annealed W)</a:t>
            </a:r>
            <a:endParaRPr lang="en-GB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596331" y="1249365"/>
            <a:ext cx="787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Electron target</a:t>
            </a:r>
            <a:endParaRPr lang="en-GB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2656518" y="3045663"/>
            <a:ext cx="946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Positrons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~eV</a:t>
            </a:r>
            <a:endParaRPr lang="en-GB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55764" y="2013303"/>
            <a:ext cx="2232248" cy="829707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smtClean="0">
                <a:solidFill>
                  <a:prstClr val="black"/>
                </a:solidFill>
                <a:latin typeface="Calibri"/>
              </a:rPr>
              <a:t>Beam transport (keV energy to keep timing)</a:t>
            </a:r>
            <a:endParaRPr lang="en-GB" sz="14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208092" y="1906906"/>
            <a:ext cx="1008112" cy="108012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smtClean="0">
                <a:solidFill>
                  <a:prstClr val="black"/>
                </a:solidFill>
                <a:latin typeface="Calibri"/>
              </a:rPr>
              <a:t>Beam shaping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smtClean="0">
                <a:solidFill>
                  <a:prstClr val="black"/>
                </a:solidFill>
                <a:latin typeface="Calibri"/>
              </a:rPr>
              <a:t>(buncher, chopper, focussing)</a:t>
            </a:r>
            <a:endParaRPr lang="en-GB" sz="14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720260" y="1906906"/>
            <a:ext cx="864096" cy="1080120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smtClean="0">
                <a:solidFill>
                  <a:prstClr val="black"/>
                </a:solidFill>
                <a:latin typeface="Calibri"/>
              </a:rPr>
              <a:t>Sample</a:t>
            </a:r>
            <a:endParaRPr lang="en-GB" sz="14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730819" y="585014"/>
            <a:ext cx="864096" cy="80138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smtClean="0">
                <a:solidFill>
                  <a:prstClr val="white"/>
                </a:solidFill>
                <a:latin typeface="Calibri"/>
              </a:rPr>
              <a:t>Fast gamma detector (time)</a:t>
            </a:r>
            <a:endParaRPr lang="en-GB" sz="14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771488" y="3168933"/>
            <a:ext cx="17095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Bremsstrahlung</a:t>
            </a:r>
            <a:endParaRPr lang="en-GB" sz="140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0" name="Connecteur droit avec flèche 59"/>
          <p:cNvCxnSpPr>
            <a:stCxn id="55" idx="3"/>
            <a:endCxn id="56" idx="1"/>
          </p:cNvCxnSpPr>
          <p:nvPr/>
        </p:nvCxnSpPr>
        <p:spPr>
          <a:xfrm>
            <a:off x="7216204" y="2446966"/>
            <a:ext cx="504056" cy="0"/>
          </a:xfrm>
          <a:prstGeom prst="straightConnector1">
            <a:avLst/>
          </a:prstGeom>
          <a:noFill/>
          <a:ln w="38100" cap="flat" cmpd="sng" algn="ctr">
            <a:solidFill>
              <a:schemeClr val="bg1"/>
            </a:solidFill>
            <a:prstDash val="solid"/>
            <a:tailEnd type="arrow"/>
          </a:ln>
          <a:effectLst/>
        </p:spPr>
      </p:cxnSp>
      <p:sp>
        <p:nvSpPr>
          <p:cNvPr id="61" name="ZoneTexte 60"/>
          <p:cNvSpPr txBox="1"/>
          <p:nvPr/>
        </p:nvSpPr>
        <p:spPr>
          <a:xfrm>
            <a:off x="6602662" y="3045151"/>
            <a:ext cx="93070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black"/>
                </a:solidFill>
                <a:latin typeface="Calibri"/>
              </a:rPr>
              <a:t>0-30 </a:t>
            </a:r>
            <a:r>
              <a:rPr lang="fr-FR" sz="1400" dirty="0" err="1" smtClean="0">
                <a:solidFill>
                  <a:prstClr val="black"/>
                </a:solidFill>
                <a:latin typeface="Calibri"/>
              </a:rPr>
              <a:t>keV</a:t>
            </a:r>
            <a:r>
              <a:rPr lang="fr-FR" sz="14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black"/>
                </a:solidFill>
                <a:latin typeface="Calibri"/>
              </a:rPr>
              <a:t>(-100 </a:t>
            </a:r>
            <a:r>
              <a:rPr lang="fr-FR" sz="1400" dirty="0" err="1" smtClean="0">
                <a:solidFill>
                  <a:prstClr val="black"/>
                </a:solidFill>
                <a:latin typeface="Calibri"/>
              </a:rPr>
              <a:t>keV</a:t>
            </a:r>
            <a:r>
              <a:rPr lang="fr-FR" sz="14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black"/>
                </a:solidFill>
                <a:latin typeface="Calibri"/>
              </a:rPr>
              <a:t>~100 </a:t>
            </a:r>
            <a:r>
              <a:rPr lang="fr-FR" sz="1400" dirty="0" err="1" smtClean="0">
                <a:solidFill>
                  <a:prstClr val="black"/>
                </a:solidFill>
                <a:latin typeface="Calibri"/>
              </a:rPr>
              <a:t>ps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159420" y="2013303"/>
            <a:ext cx="43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800" smtClean="0">
                <a:solidFill>
                  <a:prstClr val="black"/>
                </a:solidFill>
                <a:latin typeface="Calibri"/>
              </a:rPr>
              <a:t>e</a:t>
            </a:r>
            <a:r>
              <a:rPr lang="fr-FR" sz="1800" baseline="30000" smtClean="0">
                <a:solidFill>
                  <a:prstClr val="black"/>
                </a:solidFill>
                <a:latin typeface="Calibri"/>
              </a:rPr>
              <a:t>-</a:t>
            </a:r>
            <a:endParaRPr lang="en-GB" sz="1800" baseline="300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2801863" y="754778"/>
            <a:ext cx="2135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Biological shield</a:t>
            </a:r>
            <a:endParaRPr lang="en-GB" sz="140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4" name="Connecteur droit avec flèche 63"/>
          <p:cNvCxnSpPr>
            <a:stCxn id="54" idx="3"/>
            <a:endCxn id="55" idx="1"/>
          </p:cNvCxnSpPr>
          <p:nvPr/>
        </p:nvCxnSpPr>
        <p:spPr>
          <a:xfrm>
            <a:off x="5488012" y="2428157"/>
            <a:ext cx="720080" cy="18809"/>
          </a:xfrm>
          <a:prstGeom prst="straightConnector1">
            <a:avLst/>
          </a:prstGeom>
          <a:noFill/>
          <a:ln w="38100" cap="flat" cmpd="sng" algn="ctr">
            <a:solidFill>
              <a:schemeClr val="bg1"/>
            </a:solidFill>
            <a:prstDash val="solid"/>
            <a:tailEnd type="arrow"/>
          </a:ln>
          <a:effectLst/>
        </p:spPr>
      </p:cxnSp>
      <p:sp>
        <p:nvSpPr>
          <p:cNvPr id="65" name="ZoneTexte 64"/>
          <p:cNvSpPr txBox="1"/>
          <p:nvPr/>
        </p:nvSpPr>
        <p:spPr>
          <a:xfrm>
            <a:off x="51515" y="2645160"/>
            <a:ext cx="999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500 MeV</a:t>
            </a:r>
            <a:endParaRPr lang="en-GB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1344388" y="1967234"/>
            <a:ext cx="343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800" smtClean="0">
                <a:solidFill>
                  <a:prstClr val="black"/>
                </a:solidFill>
                <a:latin typeface="Symbol" panose="05050102010706020507" pitchFamily="18" charset="2"/>
              </a:rPr>
              <a:t>g</a:t>
            </a:r>
            <a:endParaRPr lang="en-GB" sz="1800">
              <a:solidFill>
                <a:prstClr val="black"/>
              </a:solidFill>
              <a:latin typeface="Symbol" panose="05050102010706020507" pitchFamily="18" charset="2"/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2823717" y="2337383"/>
            <a:ext cx="515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>
                <a:solidFill>
                  <a:prstClr val="black"/>
                </a:solidFill>
                <a:latin typeface="Calibri"/>
              </a:rPr>
              <a:t>e</a:t>
            </a:r>
            <a:r>
              <a:rPr lang="fr-FR" sz="1400" baseline="30000" smtClean="0">
                <a:solidFill>
                  <a:prstClr val="black"/>
                </a:solidFill>
                <a:latin typeface="Calibri"/>
              </a:rPr>
              <a:t>+</a:t>
            </a:r>
            <a:endParaRPr lang="en-GB" sz="1400" baseline="300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4648730" y="4365104"/>
            <a:ext cx="3384376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Time resolution: ~100 ps FWHM</a:t>
            </a:r>
          </a:p>
          <a:p>
            <a:pPr marL="2857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Lifetime range to measure:</a:t>
            </a:r>
            <a:br>
              <a:rPr lang="fr-FR" sz="1400" smtClean="0">
                <a:solidFill>
                  <a:prstClr val="black"/>
                </a:solidFill>
                <a:latin typeface="Calibri"/>
              </a:rPr>
            </a:br>
            <a:r>
              <a:rPr lang="fr-FR" sz="1400" smtClean="0">
                <a:solidFill>
                  <a:prstClr val="black"/>
                </a:solidFill>
                <a:latin typeface="Calibri"/>
              </a:rPr>
              <a:t>	 ~90 ps … 142 ns</a:t>
            </a:r>
          </a:p>
          <a:p>
            <a:pPr marL="2857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Detection methods:</a:t>
            </a:r>
            <a:br>
              <a:rPr lang="fr-FR" sz="1400" smtClean="0">
                <a:solidFill>
                  <a:prstClr val="black"/>
                </a:solidFill>
                <a:latin typeface="Calibri"/>
              </a:rPr>
            </a:br>
            <a:r>
              <a:rPr lang="fr-FR" sz="1400" smtClean="0">
                <a:solidFill>
                  <a:prstClr val="black"/>
                </a:solidFill>
                <a:latin typeface="Calibri"/>
              </a:rPr>
              <a:t>	lifetime</a:t>
            </a:r>
            <a:br>
              <a:rPr lang="fr-FR" sz="1400" smtClean="0">
                <a:solidFill>
                  <a:prstClr val="black"/>
                </a:solidFill>
                <a:latin typeface="Calibri"/>
              </a:rPr>
            </a:br>
            <a:r>
              <a:rPr lang="fr-FR" sz="1400" smtClean="0">
                <a:solidFill>
                  <a:prstClr val="black"/>
                </a:solidFill>
                <a:latin typeface="Calibri"/>
              </a:rPr>
              <a:t>	Doppler broadening</a:t>
            </a:r>
            <a:br>
              <a:rPr lang="fr-FR" sz="1400" smtClean="0">
                <a:solidFill>
                  <a:prstClr val="black"/>
                </a:solidFill>
                <a:latin typeface="Calibri"/>
              </a:rPr>
            </a:br>
            <a:r>
              <a:rPr lang="fr-FR" sz="1400" smtClean="0">
                <a:solidFill>
                  <a:prstClr val="black"/>
                </a:solidFill>
                <a:latin typeface="Calibri"/>
              </a:rPr>
              <a:t>	angular correlation</a:t>
            </a:r>
          </a:p>
          <a:p>
            <a:pPr marL="2857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µm beam diameter is an advantage (possible only with a loss of intensity)</a:t>
            </a:r>
            <a:endParaRPr lang="en-GB" sz="1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Ellipse 68"/>
          <p:cNvSpPr/>
          <p:nvPr/>
        </p:nvSpPr>
        <p:spPr>
          <a:xfrm>
            <a:off x="7792268" y="2645160"/>
            <a:ext cx="216024" cy="197850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7730819" y="2577646"/>
            <a:ext cx="421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>
                <a:solidFill>
                  <a:prstClr val="black"/>
                </a:solidFill>
                <a:latin typeface="Calibri"/>
              </a:rPr>
              <a:t>e</a:t>
            </a:r>
            <a:r>
              <a:rPr lang="fr-FR" sz="1400" baseline="30000" smtClean="0">
                <a:solidFill>
                  <a:prstClr val="black"/>
                </a:solidFill>
                <a:latin typeface="Calibri"/>
              </a:rPr>
              <a:t>+</a:t>
            </a:r>
            <a:endParaRPr lang="en-GB" sz="1400" baseline="300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Ellipse 70"/>
          <p:cNvSpPr/>
          <p:nvPr/>
        </p:nvSpPr>
        <p:spPr>
          <a:xfrm>
            <a:off x="7941563" y="2799048"/>
            <a:ext cx="210745" cy="187978"/>
          </a:xfrm>
          <a:prstGeom prst="ellipse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ZoneTexte 71"/>
          <p:cNvSpPr txBox="1"/>
          <p:nvPr/>
        </p:nvSpPr>
        <p:spPr>
          <a:xfrm>
            <a:off x="7891842" y="2704314"/>
            <a:ext cx="520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400" smtClean="0">
                <a:solidFill>
                  <a:prstClr val="black"/>
                </a:solidFill>
                <a:latin typeface="Calibri"/>
              </a:rPr>
              <a:t>e</a:t>
            </a:r>
            <a:r>
              <a:rPr lang="fr-FR" sz="1400" baseline="30000" smtClean="0">
                <a:solidFill>
                  <a:prstClr val="black"/>
                </a:solidFill>
                <a:latin typeface="Calibri"/>
              </a:rPr>
              <a:t>-</a:t>
            </a:r>
            <a:endParaRPr lang="en-GB" sz="1400" baseline="3000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3" name="Connecteur droit avec flèche 72"/>
          <p:cNvCxnSpPr/>
          <p:nvPr/>
        </p:nvCxnSpPr>
        <p:spPr>
          <a:xfrm flipV="1">
            <a:off x="7994248" y="1746292"/>
            <a:ext cx="52687" cy="87257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74" name="Connecteur droit avec flèche 73"/>
          <p:cNvCxnSpPr/>
          <p:nvPr/>
        </p:nvCxnSpPr>
        <p:spPr>
          <a:xfrm flipH="1">
            <a:off x="7925043" y="3045151"/>
            <a:ext cx="33201" cy="64672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75" name="ZoneTexte 74"/>
          <p:cNvSpPr txBox="1"/>
          <p:nvPr/>
        </p:nvSpPr>
        <p:spPr>
          <a:xfrm>
            <a:off x="7875223" y="3221354"/>
            <a:ext cx="343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800" b="1" dirty="0" smtClean="0">
                <a:solidFill>
                  <a:srgbClr val="FFFFFF"/>
                </a:solidFill>
                <a:latin typeface="Symbol" panose="05050102010706020507" pitchFamily="18" charset="2"/>
              </a:rPr>
              <a:t>g</a:t>
            </a:r>
            <a:endParaRPr lang="en-GB" sz="1800" b="1" dirty="0">
              <a:solidFill>
                <a:srgbClr val="FFFFFF"/>
              </a:solidFill>
              <a:latin typeface="Symbol" panose="05050102010706020507" pitchFamily="18" charset="2"/>
            </a:endParaRPr>
          </a:p>
        </p:txBody>
      </p:sp>
      <p:sp>
        <p:nvSpPr>
          <p:cNvPr id="76" name="ZoneTexte 75"/>
          <p:cNvSpPr txBox="1"/>
          <p:nvPr/>
        </p:nvSpPr>
        <p:spPr>
          <a:xfrm>
            <a:off x="8003104" y="1537574"/>
            <a:ext cx="343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fr-FR" sz="1800" b="1" smtClean="0">
                <a:solidFill>
                  <a:srgbClr val="FFFFFF"/>
                </a:solidFill>
                <a:latin typeface="Symbol" panose="05050102010706020507" pitchFamily="18" charset="2"/>
              </a:rPr>
              <a:t>g</a:t>
            </a:r>
            <a:endParaRPr lang="en-GB" sz="1800" b="1">
              <a:solidFill>
                <a:srgbClr val="FFFFFF"/>
              </a:solidFill>
              <a:latin typeface="Symbol" panose="05050102010706020507" pitchFamily="18" charset="2"/>
            </a:endParaRPr>
          </a:p>
        </p:txBody>
      </p:sp>
      <p:sp>
        <p:nvSpPr>
          <p:cNvPr id="77" name="Titre 55"/>
          <p:cNvSpPr txBox="1">
            <a:spLocks/>
          </p:cNvSpPr>
          <p:nvPr/>
        </p:nvSpPr>
        <p:spPr>
          <a:xfrm>
            <a:off x="498772" y="116632"/>
            <a:ext cx="8229600" cy="310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fr-FR" sz="2400" smtClean="0">
                <a:solidFill>
                  <a:sysClr val="windowText" lastClr="000000"/>
                </a:solidFill>
                <a:latin typeface="Calibri"/>
              </a:rPr>
              <a:t>Linac-based positron source for positron spectroscopy</a:t>
            </a:r>
            <a:endParaRPr lang="en-GB" sz="240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715010" y="3691877"/>
            <a:ext cx="864096" cy="889251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smtClean="0">
                <a:solidFill>
                  <a:prstClr val="white"/>
                </a:solidFill>
                <a:latin typeface="Calibri"/>
              </a:rPr>
              <a:t>Gamma detector (HPGe)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smtClean="0">
                <a:solidFill>
                  <a:prstClr val="white"/>
                </a:solidFill>
                <a:latin typeface="Calibri"/>
              </a:rPr>
              <a:t>energy</a:t>
            </a:r>
            <a:endParaRPr lang="en-GB" sz="1400" kern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344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55576" y="2348880"/>
            <a:ext cx="7920880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Research</a:t>
            </a:r>
            <a:r>
              <a:rPr lang="fr-FR" b="1" dirty="0" smtClean="0"/>
              <a:t> in </a:t>
            </a:r>
            <a:r>
              <a:rPr lang="fr-FR" b="1" dirty="0" err="1" smtClean="0"/>
              <a:t>Particle</a:t>
            </a:r>
            <a:r>
              <a:rPr lang="fr-FR" b="1" dirty="0" smtClean="0"/>
              <a:t> and </a:t>
            </a:r>
            <a:r>
              <a:rPr lang="fr-FR" b="1" dirty="0" err="1" smtClean="0"/>
              <a:t>Nuclear</a:t>
            </a:r>
            <a:r>
              <a:rPr lang="fr-FR" b="1" dirty="0" smtClean="0"/>
              <a:t> </a:t>
            </a:r>
            <a:r>
              <a:rPr lang="fr-FR" b="1" dirty="0" err="1" smtClean="0"/>
              <a:t>Physics</a:t>
            </a:r>
            <a:endParaRPr lang="fr-FR" b="1" dirty="0" smtClean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Research</a:t>
            </a:r>
            <a:r>
              <a:rPr lang="fr-FR" b="1" dirty="0" smtClean="0"/>
              <a:t> in </a:t>
            </a:r>
            <a:r>
              <a:rPr lang="fr-FR" b="1" dirty="0" err="1" smtClean="0"/>
              <a:t>condensed</a:t>
            </a:r>
            <a:r>
              <a:rPr lang="fr-FR" b="1" dirty="0" smtClean="0"/>
              <a:t> </a:t>
            </a:r>
            <a:r>
              <a:rPr lang="fr-FR" b="1" dirty="0" err="1" smtClean="0"/>
              <a:t>matter</a:t>
            </a:r>
            <a:r>
              <a:rPr lang="fr-FR" b="1" dirty="0" smtClean="0"/>
              <a:t> and </a:t>
            </a:r>
            <a:r>
              <a:rPr lang="fr-FR" b="1" dirty="0" err="1" smtClean="0"/>
              <a:t>solid</a:t>
            </a:r>
            <a:r>
              <a:rPr lang="fr-FR" b="1" dirty="0" smtClean="0"/>
              <a:t> state </a:t>
            </a:r>
            <a:r>
              <a:rPr lang="fr-FR" b="1" dirty="0" err="1" smtClean="0"/>
              <a:t>physics</a:t>
            </a:r>
            <a:endParaRPr lang="fr-FR" b="1" dirty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Research</a:t>
            </a:r>
            <a:r>
              <a:rPr lang="fr-FR" b="1" dirty="0" smtClean="0"/>
              <a:t> in </a:t>
            </a:r>
            <a:r>
              <a:rPr lang="fr-FR" b="1" dirty="0" err="1" smtClean="0"/>
              <a:t>particle</a:t>
            </a:r>
            <a:r>
              <a:rPr lang="fr-FR" b="1" dirty="0" smtClean="0"/>
              <a:t> </a:t>
            </a:r>
            <a:r>
              <a:rPr lang="fr-FR" b="1" dirty="0" err="1" smtClean="0"/>
              <a:t>accelerator</a:t>
            </a:r>
            <a:r>
              <a:rPr lang="fr-FR" b="1" dirty="0" smtClean="0"/>
              <a:t> science and </a:t>
            </a:r>
            <a:r>
              <a:rPr lang="fr-FR" b="1" dirty="0" err="1" smtClean="0"/>
              <a:t>technology</a:t>
            </a:r>
            <a:r>
              <a:rPr lang="fr-FR" b="1" dirty="0"/>
              <a:t> </a:t>
            </a:r>
            <a:r>
              <a:rPr lang="fr-FR" b="1" dirty="0" smtClean="0"/>
              <a:t>(</a:t>
            </a:r>
            <a:r>
              <a:rPr lang="fr-FR" b="1" dirty="0" err="1" smtClean="0"/>
              <a:t>possibly</a:t>
            </a:r>
            <a:r>
              <a:rPr lang="fr-FR" b="1" dirty="0" smtClean="0"/>
              <a:t> </a:t>
            </a:r>
            <a:r>
              <a:rPr lang="fr-FR" b="1" dirty="0" err="1" smtClean="0"/>
              <a:t>including</a:t>
            </a:r>
            <a:r>
              <a:rPr lang="fr-FR" b="1" dirty="0" smtClean="0"/>
              <a:t> </a:t>
            </a:r>
            <a:r>
              <a:rPr lang="fr-FR" b="1" dirty="0" err="1" smtClean="0"/>
              <a:t>also</a:t>
            </a:r>
            <a:r>
              <a:rPr lang="fr-FR" b="1" dirty="0"/>
              <a:t> </a:t>
            </a:r>
            <a:r>
              <a:rPr lang="fr-FR" b="1" dirty="0" smtClean="0"/>
              <a:t>PWFA)</a:t>
            </a:r>
            <a:endParaRPr lang="fr-FR" b="1" dirty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Research</a:t>
            </a:r>
            <a:r>
              <a:rPr lang="fr-FR" b="1" dirty="0" smtClean="0"/>
              <a:t> in science and </a:t>
            </a:r>
            <a:r>
              <a:rPr lang="fr-FR" b="1" dirty="0" err="1" smtClean="0"/>
              <a:t>technology</a:t>
            </a:r>
            <a:r>
              <a:rPr lang="fr-FR" b="1" dirty="0" smtClean="0"/>
              <a:t> for detector </a:t>
            </a:r>
            <a:r>
              <a:rPr lang="fr-FR" b="1" dirty="0" err="1" smtClean="0"/>
              <a:t>systems</a:t>
            </a:r>
            <a:r>
              <a:rPr lang="fr-FR" b="1" dirty="0" smtClean="0"/>
              <a:t> (</a:t>
            </a:r>
            <a:r>
              <a:rPr lang="fr-FR" b="1" dirty="0" err="1" smtClean="0"/>
              <a:t>beam</a:t>
            </a:r>
            <a:r>
              <a:rPr lang="fr-FR" b="1" dirty="0" smtClean="0"/>
              <a:t> tests)</a:t>
            </a:r>
            <a:endParaRPr lang="fr-FR" b="1" dirty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Generation</a:t>
            </a:r>
            <a:r>
              <a:rPr lang="fr-FR" b="1" dirty="0" smtClean="0"/>
              <a:t> of light source </a:t>
            </a:r>
            <a:r>
              <a:rPr lang="fr-FR" b="1" dirty="0" err="1" smtClean="0"/>
              <a:t>THz</a:t>
            </a:r>
            <a:r>
              <a:rPr lang="fr-FR" b="1" dirty="0" smtClean="0"/>
              <a:t> and FEL, (note </a:t>
            </a:r>
            <a:r>
              <a:rPr lang="fr-FR" b="1" dirty="0" err="1" smtClean="0"/>
              <a:t>however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CAMPUS </a:t>
            </a:r>
            <a:r>
              <a:rPr lang="fr-FR" b="1" dirty="0" err="1" smtClean="0"/>
              <a:t>would</a:t>
            </a:r>
            <a:r>
              <a:rPr lang="fr-FR" b="1" dirty="0" smtClean="0"/>
              <a:t> not </a:t>
            </a:r>
            <a:r>
              <a:rPr lang="fr-FR" b="1" dirty="0" err="1" smtClean="0"/>
              <a:t>be</a:t>
            </a:r>
            <a:r>
              <a:rPr lang="fr-FR" b="1" dirty="0" smtClean="0"/>
              <a:t> a </a:t>
            </a:r>
            <a:r>
              <a:rPr lang="fr-FR" b="1" dirty="0" err="1" smtClean="0"/>
              <a:t>dedicated</a:t>
            </a:r>
            <a:r>
              <a:rPr lang="fr-FR" b="1" dirty="0" smtClean="0"/>
              <a:t> light source)</a:t>
            </a: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3095836" y="116632"/>
            <a:ext cx="2232248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Thematics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1052736"/>
            <a:ext cx="8064896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fr-FR" b="1" dirty="0" smtClean="0"/>
              <a:t>Possible </a:t>
            </a:r>
            <a:r>
              <a:rPr lang="fr-FR" b="1" dirty="0" err="1" smtClean="0"/>
              <a:t>scientific</a:t>
            </a:r>
            <a:r>
              <a:rPr lang="fr-FR" b="1" dirty="0" smtClean="0"/>
              <a:t> areas </a:t>
            </a:r>
            <a:r>
              <a:rPr lang="fr-FR" b="1" dirty="0" err="1" smtClean="0"/>
              <a:t>addressed</a:t>
            </a:r>
            <a:r>
              <a:rPr lang="fr-FR" b="1" dirty="0" smtClean="0"/>
              <a:t> by the </a:t>
            </a:r>
            <a:r>
              <a:rPr lang="fr-FR" b="1" dirty="0" err="1" smtClean="0"/>
              <a:t>complex</a:t>
            </a:r>
            <a:r>
              <a:rPr lang="fr-FR" b="1" dirty="0" smtClean="0"/>
              <a:t> </a:t>
            </a:r>
            <a:r>
              <a:rPr lang="fr-FR" b="1" dirty="0" err="1" smtClean="0"/>
              <a:t>includes</a:t>
            </a:r>
            <a:r>
              <a:rPr lang="fr-FR" b="1" dirty="0" smtClean="0"/>
              <a:t>: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833992" y="5937979"/>
            <a:ext cx="134748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Warning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663788" y="5936189"/>
            <a:ext cx="6012668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b="1" dirty="0" smtClean="0"/>
              <a:t>The </a:t>
            </a:r>
            <a:r>
              <a:rPr lang="fr-FR" b="1" dirty="0" err="1" smtClean="0"/>
              <a:t>following</a:t>
            </a:r>
            <a:r>
              <a:rPr lang="fr-FR" b="1" dirty="0" smtClean="0"/>
              <a:t> information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very</a:t>
            </a:r>
            <a:r>
              <a:rPr lang="fr-FR" b="1" dirty="0" smtClean="0"/>
              <a:t> </a:t>
            </a:r>
            <a:r>
              <a:rPr lang="fr-FR" b="1" dirty="0" err="1" smtClean="0"/>
              <a:t>preliminary</a:t>
            </a:r>
            <a:r>
              <a:rPr lang="fr-FR" b="1" dirty="0" smtClean="0"/>
              <a:t> and </a:t>
            </a:r>
            <a:r>
              <a:rPr lang="fr-FR" b="1" dirty="0" err="1" smtClean="0"/>
              <a:t>specifics</a:t>
            </a:r>
            <a:r>
              <a:rPr lang="fr-FR" b="1" dirty="0" smtClean="0"/>
              <a:t> </a:t>
            </a:r>
            <a:r>
              <a:rPr lang="fr-FR" b="1" dirty="0" err="1" smtClean="0"/>
              <a:t>may</a:t>
            </a:r>
            <a:r>
              <a:rPr lang="fr-FR" b="1" dirty="0" smtClean="0"/>
              <a:t> change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89098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2339752" y="0"/>
            <a:ext cx="4536504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Positron Lab </a:t>
            </a:r>
            <a:endParaRPr 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794372"/>
              </p:ext>
            </p:extLst>
          </p:nvPr>
        </p:nvGraphicFramePr>
        <p:xfrm>
          <a:off x="-1" y="386544"/>
          <a:ext cx="9072501" cy="64733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525"/>
                <a:gridCol w="1687938"/>
                <a:gridCol w="804819"/>
                <a:gridCol w="1060897"/>
                <a:gridCol w="804819"/>
                <a:gridCol w="1024315"/>
                <a:gridCol w="1426724"/>
                <a:gridCol w="1097480"/>
                <a:gridCol w="877984"/>
              </a:tblGrid>
              <a:tr h="601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Nr</a:t>
                      </a:r>
                      <a:r>
                        <a:rPr lang="en-US" sz="900" dirty="0">
                          <a:effectLst/>
                        </a:rPr>
                        <a:t>.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Name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Incident beam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 energy of incident beam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Power of incident beam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Time resolution of </a:t>
                      </a:r>
                      <a:r>
                        <a:rPr lang="en-US" sz="1200" dirty="0" smtClean="0">
                          <a:effectLst/>
                        </a:rPr>
                        <a:t>positrons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Slow positron flux</a:t>
                      </a:r>
                      <a:endParaRPr lang="fr-FR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(e+/s)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References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Remarks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584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Livermore NL (USA)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effectLst/>
                        </a:rPr>
                        <a:t>electron</a:t>
                      </a:r>
                      <a:r>
                        <a:rPr lang="fr-FR" sz="1200" dirty="0">
                          <a:effectLst/>
                        </a:rPr>
                        <a:t> </a:t>
                      </a:r>
                      <a:r>
                        <a:rPr lang="fr-FR" sz="1200" dirty="0" err="1">
                          <a:effectLst/>
                        </a:rPr>
                        <a:t>linac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100 MeV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40-48 kW (?)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max 1440 cps, 10 ns - 3 µs  pulses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</a:rPr>
                        <a:t>1.2x10</a:t>
                      </a:r>
                      <a:r>
                        <a:rPr lang="fr-FR" sz="1200" b="0" baseline="30000" dirty="0">
                          <a:effectLst/>
                        </a:rPr>
                        <a:t>9</a:t>
                      </a:r>
                      <a:r>
                        <a:rPr lang="fr-FR" sz="1200" b="0" dirty="0">
                          <a:effectLst/>
                        </a:rPr>
                        <a:t> (</a:t>
                      </a:r>
                      <a:r>
                        <a:rPr lang="fr-FR" sz="1200" b="0" dirty="0" err="1">
                          <a:effectLst/>
                        </a:rPr>
                        <a:t>peak</a:t>
                      </a:r>
                      <a:r>
                        <a:rPr lang="fr-FR" sz="1200" b="0" dirty="0"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effectLst/>
                        </a:rPr>
                        <a:t>5.4x10</a:t>
                      </a:r>
                      <a:r>
                        <a:rPr lang="fr-FR" sz="1200" b="0" baseline="30000" dirty="0">
                          <a:effectLst/>
                        </a:rPr>
                        <a:t>8</a:t>
                      </a:r>
                      <a:r>
                        <a:rPr lang="fr-FR" sz="1200" b="0" dirty="0">
                          <a:effectLst/>
                        </a:rPr>
                        <a:t>(</a:t>
                      </a:r>
                      <a:r>
                        <a:rPr lang="fr-FR" sz="1200" b="0" dirty="0" err="1">
                          <a:effectLst/>
                        </a:rPr>
                        <a:t>continuous</a:t>
                      </a:r>
                      <a:r>
                        <a:rPr lang="fr-FR" sz="1200" b="0" dirty="0">
                          <a:effectLst/>
                        </a:rPr>
                        <a:t>)</a:t>
                      </a:r>
                      <a:endParaRPr lang="fr-FR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[Livermore1985]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dismounted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385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2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Univ. Mainz (Germany)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electron linac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200 MeV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5.6-28 kW </a:t>
                      </a:r>
                      <a:endParaRPr lang="fr-FR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100 Hz, µs pulses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5x10</a:t>
                      </a:r>
                      <a:r>
                        <a:rPr lang="en-GB" sz="1200" baseline="30000">
                          <a:effectLst/>
                        </a:rPr>
                        <a:t>6</a:t>
                      </a:r>
                      <a:r>
                        <a:rPr lang="en-GB" sz="1200">
                          <a:effectLst/>
                        </a:rPr>
                        <a:t> (steady state)</a:t>
                      </a:r>
                      <a:endParaRPr lang="fr-FR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2x10</a:t>
                      </a:r>
                      <a:r>
                        <a:rPr lang="en-GB" sz="1200" baseline="30000">
                          <a:effectLst/>
                        </a:rPr>
                        <a:t>7</a:t>
                      </a:r>
                      <a:r>
                        <a:rPr lang="en-GB" sz="1200">
                          <a:effectLst/>
                        </a:rPr>
                        <a:t> (short run)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[Mainz1984],  [Mainz1988]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dismounted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314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Justus-Liebig-Universität Giessen (Germany)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electron linac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 MeV</a:t>
                      </a:r>
                      <a:endParaRPr lang="fr-FR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(65 MeV max.)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~3500 W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µs pulses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1.5x10</a:t>
                      </a:r>
                      <a:r>
                        <a:rPr lang="en-US" sz="1200" baseline="30000">
                          <a:effectLst/>
                        </a:rPr>
                        <a:t>7 </a:t>
                      </a:r>
                      <a:r>
                        <a:rPr lang="en-US" sz="1200">
                          <a:effectLst/>
                        </a:rPr>
                        <a:t>(continuous)</a:t>
                      </a:r>
                      <a:endParaRPr lang="fr-FR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1.05x10</a:t>
                      </a:r>
                      <a:r>
                        <a:rPr lang="en-US" sz="1200" baseline="30000">
                          <a:effectLst/>
                        </a:rPr>
                        <a:t>8</a:t>
                      </a:r>
                      <a:r>
                        <a:rPr lang="en-US" sz="1200">
                          <a:effectLst/>
                        </a:rPr>
                        <a:t> (short run)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[Giessen1987], [Giessen1988], [Mainz1988]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dismounted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1923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Oak Ridge NL (USA)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electron linac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 MeV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 kW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6-20 ns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?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[OakRidge1990]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584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University of Ghent (Belgium)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electron linac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 MeV used (90 MeV max.)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 kW (?) 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quasi-continuous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2x10</a:t>
                      </a:r>
                      <a:r>
                        <a:rPr lang="en-US" sz="1200" baseline="30000">
                          <a:effectLst/>
                        </a:rPr>
                        <a:t>7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[Ghent1990a], [Ghent1990b]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dismounted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584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5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AIST, Tsukuba (Japan)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electron linac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70 MeV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300 W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 µs</a:t>
                      </a:r>
                      <a:endParaRPr lang="fr-FR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(</a:t>
                      </a: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200 </a:t>
                      </a:r>
                      <a:r>
                        <a:rPr lang="en-GB" sz="1200" b="1" dirty="0" err="1">
                          <a:solidFill>
                            <a:srgbClr val="FF0000"/>
                          </a:solidFill>
                          <a:effectLst/>
                        </a:rPr>
                        <a:t>ps</a:t>
                      </a: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1200" dirty="0">
                          <a:effectLst/>
                        </a:rPr>
                        <a:t>bunched)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</a:t>
                      </a:r>
                      <a:r>
                        <a:rPr lang="en-GB" sz="1200" baseline="30000" dirty="0">
                          <a:effectLst/>
                        </a:rPr>
                        <a:t>7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[Akahane1990]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 regular use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385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6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Mitsubishi (Japan)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electron linac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18 MeV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33 W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 µs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7.7x10</a:t>
                      </a:r>
                      <a:r>
                        <a:rPr lang="en-GB" sz="1200" baseline="30000" dirty="0">
                          <a:effectLst/>
                        </a:rPr>
                        <a:t>5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[Mitsubishi 1991]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test only?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1923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7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KEK (Tsukuba)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electron linac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55 MeV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?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 ns or 1 µs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5x10</a:t>
                      </a:r>
                      <a:r>
                        <a:rPr lang="en-GB" sz="1200" baseline="30000" dirty="0">
                          <a:effectLst/>
                        </a:rPr>
                        <a:t>7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[KEK2012]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 regular use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385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8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Rossendorf  (Germany)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electron linac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30 MeV CW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 kW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250 </a:t>
                      </a:r>
                      <a:r>
                        <a:rPr lang="en-GB" sz="1200" b="1" dirty="0" err="1">
                          <a:solidFill>
                            <a:srgbClr val="FF0000"/>
                          </a:solidFill>
                          <a:effectLst/>
                        </a:rPr>
                        <a:t>ps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</a:t>
                      </a:r>
                      <a:r>
                        <a:rPr lang="en-GB" sz="1200" baseline="30000" dirty="0">
                          <a:effectLst/>
                        </a:rPr>
                        <a:t>6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[Rossendorf2016]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starting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385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9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Beijing (China)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electron linac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1.3 GeV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?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2.5 ns, 12.5 Hz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5x10</a:t>
                      </a:r>
                      <a:r>
                        <a:rPr lang="en-GB" sz="1200" baseline="30000" dirty="0">
                          <a:effectLst/>
                        </a:rPr>
                        <a:t>6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[Beijing2004]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?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385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10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NEPOMUC (Munich, Germany)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high n flux reactor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n.a.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n.a.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200 </a:t>
                      </a:r>
                      <a:r>
                        <a:rPr lang="en-GB" sz="1200" b="1" dirty="0" err="1">
                          <a:solidFill>
                            <a:srgbClr val="FF0000"/>
                          </a:solidFill>
                          <a:effectLst/>
                        </a:rPr>
                        <a:t>ps</a:t>
                      </a:r>
                      <a:r>
                        <a:rPr lang="en-GB" sz="1200" dirty="0">
                          <a:effectLst/>
                        </a:rPr>
                        <a:t> (bunched)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FF0000"/>
                          </a:solidFill>
                          <a:effectLst/>
                        </a:rPr>
                        <a:t>0.9x10</a:t>
                      </a:r>
                      <a:r>
                        <a:rPr lang="en-GB" sz="1200" b="1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(&lt;10</a:t>
                      </a:r>
                      <a:r>
                        <a:rPr lang="en-GB" sz="1200" b="1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en-GB" sz="1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@200ps)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 regular use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  <a:tr h="335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11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Nort Carolina State Univ, PULSTAR (USA)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reactor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n.a.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n.a.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6x10</a:t>
                      </a:r>
                      <a:r>
                        <a:rPr lang="en-GB" sz="1200" baseline="30000" dirty="0">
                          <a:effectLst/>
                        </a:rPr>
                        <a:t>8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[PULSTAR2009]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13" marR="5421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95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2339752" y="0"/>
            <a:ext cx="4536504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Accelerator Complex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9532" y="800708"/>
            <a:ext cx="846094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fr-FR" b="1" dirty="0" smtClean="0"/>
              <a:t>This </a:t>
            </a:r>
            <a:r>
              <a:rPr lang="en-US" b="1" dirty="0" smtClean="0"/>
              <a:t>complex should be versatile and would be developed progressively in several stages.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485546" y="2924944"/>
            <a:ext cx="8244916" cy="31700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/>
            <a:r>
              <a:rPr lang="fr-FR" dirty="0" smtClean="0"/>
              <a:t>Construction of an </a:t>
            </a:r>
            <a:r>
              <a:rPr lang="fr-FR" dirty="0" err="1" smtClean="0"/>
              <a:t>electron</a:t>
            </a:r>
            <a:r>
              <a:rPr lang="fr-FR" dirty="0" smtClean="0"/>
              <a:t> CW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accelerator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an </a:t>
            </a:r>
            <a:r>
              <a:rPr lang="fr-FR" dirty="0" err="1" smtClean="0"/>
              <a:t>energy</a:t>
            </a:r>
            <a:r>
              <a:rPr lang="fr-FR" dirty="0" smtClean="0"/>
              <a:t> of </a:t>
            </a:r>
            <a:r>
              <a:rPr lang="fr-FR" b="1" dirty="0" smtClean="0"/>
              <a:t>500</a:t>
            </a:r>
            <a:r>
              <a:rPr lang="fr-FR" dirty="0" smtClean="0"/>
              <a:t> (and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upgraded</a:t>
            </a:r>
            <a:r>
              <a:rPr lang="fr-FR" dirty="0" smtClean="0"/>
              <a:t> </a:t>
            </a:r>
            <a:r>
              <a:rPr lang="fr-FR" b="1" dirty="0" smtClean="0"/>
              <a:t>1 </a:t>
            </a:r>
            <a:r>
              <a:rPr lang="fr-FR" b="1" dirty="0" err="1" smtClean="0"/>
              <a:t>GeV</a:t>
            </a:r>
            <a:r>
              <a:rPr lang="fr-FR" b="1" dirty="0" smtClean="0"/>
              <a:t> (or more)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:</a:t>
            </a:r>
            <a:endParaRPr lang="fr-FR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fr-FR" dirty="0" err="1" smtClean="0"/>
              <a:t>Provide</a:t>
            </a:r>
            <a:r>
              <a:rPr lang="fr-FR" dirty="0" smtClean="0"/>
              <a:t> a </a:t>
            </a:r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facility</a:t>
            </a:r>
            <a:r>
              <a:rPr lang="fr-FR" dirty="0" smtClean="0"/>
              <a:t> for detector system R&amp;D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fr-FR" dirty="0" err="1" smtClean="0"/>
              <a:t>Enable</a:t>
            </a:r>
            <a:r>
              <a:rPr lang="fr-FR" dirty="0" smtClean="0"/>
              <a:t> </a:t>
            </a:r>
            <a:r>
              <a:rPr lang="fr-FR" dirty="0" err="1" smtClean="0"/>
              <a:t>accelerator</a:t>
            </a:r>
            <a:r>
              <a:rPr lang="fr-FR" dirty="0" smtClean="0"/>
              <a:t> R&amp;D to push the </a:t>
            </a:r>
            <a:r>
              <a:rPr lang="fr-FR" dirty="0" err="1" smtClean="0"/>
              <a:t>beam</a:t>
            </a:r>
            <a:r>
              <a:rPr lang="fr-FR" dirty="0" smtClean="0"/>
              <a:t> performance (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emittance</a:t>
            </a:r>
            <a:r>
              <a:rPr lang="fr-FR" dirty="0" smtClean="0"/>
              <a:t>, </a:t>
            </a:r>
            <a:r>
              <a:rPr lang="fr-FR" dirty="0">
                <a:latin typeface="Symbol" panose="05050102010706020507" pitchFamily="18" charset="2"/>
              </a:rPr>
              <a:t>D</a:t>
            </a:r>
            <a:r>
              <a:rPr lang="fr-FR" dirty="0"/>
              <a:t>E/E et </a:t>
            </a:r>
            <a:r>
              <a:rPr lang="fr-FR" dirty="0" smtClean="0"/>
              <a:t>pulse sizes, high </a:t>
            </a:r>
            <a:r>
              <a:rPr lang="fr-FR" dirty="0" err="1" smtClean="0"/>
              <a:t>rep</a:t>
            </a:r>
            <a:r>
              <a:rPr lang="fr-FR" dirty="0" smtClean="0"/>
              <a:t> rate and </a:t>
            </a:r>
            <a:r>
              <a:rPr lang="fr-FR" dirty="0" err="1" smtClean="0"/>
              <a:t>intensity</a:t>
            </a:r>
            <a:r>
              <a:rPr lang="fr-FR" dirty="0" smtClean="0"/>
              <a:t>…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fr-FR" dirty="0" err="1" smtClean="0"/>
              <a:t>Enable</a:t>
            </a:r>
            <a:r>
              <a:rPr lang="fr-FR" dirty="0" smtClean="0"/>
              <a:t>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/>
              <a:t>p</a:t>
            </a:r>
            <a:r>
              <a:rPr lang="fr-FR" dirty="0" smtClean="0"/>
              <a:t>hysique </a:t>
            </a:r>
            <a:r>
              <a:rPr lang="fr-FR" dirty="0" err="1" smtClean="0"/>
              <a:t>studies</a:t>
            </a:r>
            <a:r>
              <a:rPr lang="fr-FR" dirty="0"/>
              <a:t> </a:t>
            </a:r>
            <a:r>
              <a:rPr lang="fr-FR" dirty="0" smtClean="0"/>
              <a:t>(fixe</a:t>
            </a:r>
            <a:r>
              <a:rPr lang="fr-FR" dirty="0"/>
              <a:t> </a:t>
            </a:r>
            <a:r>
              <a:rPr lang="fr-FR" dirty="0" err="1" smtClean="0"/>
              <a:t>target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explored</a:t>
            </a:r>
            <a:r>
              <a:rPr lang="fr-FR" dirty="0" smtClean="0"/>
              <a:t>)?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interesting</a:t>
            </a:r>
            <a:r>
              <a:rPr lang="fr-FR" dirty="0" smtClean="0"/>
              <a:t> applications: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fr-FR" dirty="0" smtClean="0"/>
              <a:t>Positron Source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fr-FR" dirty="0" smtClean="0"/>
              <a:t>Neutron Source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fr-FR" dirty="0" smtClean="0"/>
              <a:t>Photon and </a:t>
            </a:r>
            <a:r>
              <a:rPr lang="fr-FR" dirty="0" smtClean="0">
                <a:latin typeface="Symbol" panose="05050102010706020507" pitchFamily="18" charset="2"/>
              </a:rPr>
              <a:t>g</a:t>
            </a:r>
            <a:r>
              <a:rPr lang="fr-FR" dirty="0" smtClean="0"/>
              <a:t> sources (</a:t>
            </a:r>
            <a:r>
              <a:rPr lang="fr-FR" dirty="0" err="1" smtClean="0"/>
              <a:t>THz</a:t>
            </a:r>
            <a:r>
              <a:rPr lang="fr-FR" dirty="0" smtClean="0"/>
              <a:t>, FEL and Compton </a:t>
            </a:r>
            <a:r>
              <a:rPr lang="fr-FR" dirty="0" err="1" smtClean="0">
                <a:latin typeface="Symbol" panose="05050102010706020507" pitchFamily="18" charset="2"/>
              </a:rPr>
              <a:t>g</a:t>
            </a:r>
            <a:r>
              <a:rPr lang="fr-FR" dirty="0" err="1" smtClean="0"/>
              <a:t>’s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57473" y="2132856"/>
            <a:ext cx="1059906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fr-FR" b="1" dirty="0" err="1" smtClean="0"/>
              <a:t>Step</a:t>
            </a:r>
            <a:r>
              <a:rPr lang="fr-FR" b="1" dirty="0" smtClean="0"/>
              <a:t> </a:t>
            </a:r>
            <a:r>
              <a:rPr lang="fr-FR" b="1" dirty="0"/>
              <a:t>1</a:t>
            </a:r>
            <a:r>
              <a:rPr lang="fr-FR" dirty="0"/>
              <a:t> : </a:t>
            </a:r>
          </a:p>
        </p:txBody>
      </p:sp>
    </p:spTree>
    <p:extLst>
      <p:ext uri="{BB962C8B-B14F-4D97-AF65-F5344CB8AC3E}">
        <p14:creationId xmlns:p14="http://schemas.microsoft.com/office/powerpoint/2010/main" val="351360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6133" y="332656"/>
            <a:ext cx="3654077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l"/>
            <a:r>
              <a:rPr lang="fr-FR" b="1" dirty="0" smtClean="0"/>
              <a:t>Target </a:t>
            </a:r>
            <a:r>
              <a:rPr lang="fr-FR" b="1" dirty="0" err="1" smtClean="0"/>
              <a:t>Parameters</a:t>
            </a:r>
            <a:r>
              <a:rPr lang="fr-FR" b="1" dirty="0" smtClean="0"/>
              <a:t> of the </a:t>
            </a:r>
            <a:r>
              <a:rPr lang="fr-FR" b="1" dirty="0" err="1" smtClean="0"/>
              <a:t>linac</a:t>
            </a:r>
            <a:r>
              <a:rPr lang="fr-FR" b="1" dirty="0" smtClean="0"/>
              <a:t>:</a:t>
            </a: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826758"/>
              </p:ext>
            </p:extLst>
          </p:nvPr>
        </p:nvGraphicFramePr>
        <p:xfrm>
          <a:off x="1079610" y="2250169"/>
          <a:ext cx="7632849" cy="30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2720"/>
                <a:gridCol w="1409135"/>
                <a:gridCol w="1140713"/>
                <a:gridCol w="2520281"/>
              </a:tblGrid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 err="1" smtClean="0">
                          <a:effectLst/>
                        </a:rPr>
                        <a:t>Low</a:t>
                      </a:r>
                      <a:r>
                        <a:rPr lang="fr-FR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600" u="none" strike="noStrike" baseline="0" dirty="0" err="1" smtClean="0">
                          <a:effectLst/>
                        </a:rPr>
                        <a:t>Rep</a:t>
                      </a:r>
                      <a:r>
                        <a:rPr lang="fr-FR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600" u="none" strike="noStrike" dirty="0" smtClean="0">
                          <a:effectLst/>
                        </a:rPr>
                        <a:t>(</a:t>
                      </a:r>
                      <a:r>
                        <a:rPr lang="fr-FR" sz="1600" u="none" strike="noStrike" dirty="0" err="1" smtClean="0">
                          <a:effectLst/>
                        </a:rPr>
                        <a:t>baseline</a:t>
                      </a:r>
                      <a:r>
                        <a:rPr lang="fr-FR" sz="1600" u="none" strike="noStrike" dirty="0" smtClean="0">
                          <a:effectLst/>
                        </a:rPr>
                        <a:t>)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High </a:t>
                      </a:r>
                      <a:r>
                        <a:rPr lang="fr-FR" sz="1600" u="none" strike="noStrike" dirty="0" err="1" smtClean="0">
                          <a:effectLst/>
                        </a:rPr>
                        <a:t>Rep</a:t>
                      </a:r>
                      <a:r>
                        <a:rPr lang="fr-FR" sz="1600" u="none" strike="noStrike" dirty="0" smtClean="0">
                          <a:effectLst/>
                        </a:rPr>
                        <a:t> 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>
                          <a:effectLst/>
                        </a:rPr>
                        <a:t>Comments</a:t>
                      </a:r>
                      <a:endParaRPr lang="fr-F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Energy</a:t>
                      </a:r>
                      <a:r>
                        <a:rPr lang="fr-FR" sz="1600" u="none" strike="noStrike" dirty="0">
                          <a:effectLst/>
                        </a:rPr>
                        <a:t> (MeV)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500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500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4</a:t>
                      </a:r>
                      <a:r>
                        <a:rPr lang="fr-FR" sz="1600" u="none" strike="noStrike" dirty="0" smtClean="0">
                          <a:effectLst/>
                        </a:rPr>
                        <a:t> </a:t>
                      </a:r>
                      <a:r>
                        <a:rPr lang="fr-FR" sz="1600" u="none" strike="noStrike" dirty="0">
                          <a:effectLst/>
                        </a:rPr>
                        <a:t>CW TESLA modules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Bunch</a:t>
                      </a:r>
                      <a:r>
                        <a:rPr lang="fr-FR" sz="1600" u="none" strike="noStrike" dirty="0">
                          <a:effectLst/>
                        </a:rPr>
                        <a:t> charge (</a:t>
                      </a:r>
                      <a:r>
                        <a:rPr lang="fr-FR" sz="1600" u="none" strike="noStrike" dirty="0" err="1">
                          <a:effectLst/>
                        </a:rPr>
                        <a:t>pC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300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APEX </a:t>
                      </a:r>
                      <a:r>
                        <a:rPr lang="fr-FR" sz="1600" u="none" strike="noStrike" dirty="0" smtClean="0">
                          <a:effectLst/>
                        </a:rPr>
                        <a:t>type gun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Frep</a:t>
                      </a:r>
                      <a:r>
                        <a:rPr lang="fr-FR" sz="1600" u="none" strike="noStrike" dirty="0">
                          <a:effectLst/>
                        </a:rPr>
                        <a:t> max (kHz)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1000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 smtClean="0">
                          <a:effectLst/>
                        </a:rPr>
                        <a:t>10 000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Spread 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E/E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&lt;10</a:t>
                      </a:r>
                      <a:r>
                        <a:rPr lang="fr-FR" sz="16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?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&lt;10</a:t>
                      </a:r>
                      <a:r>
                        <a:rPr lang="fr-FR" sz="16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?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Beam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</a:rPr>
                        <a:t>Current</a:t>
                      </a:r>
                      <a:r>
                        <a:rPr lang="fr-FR" sz="1600" u="none" strike="noStrike" dirty="0">
                          <a:effectLst/>
                        </a:rPr>
                        <a:t> (mA)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0,3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 smtClean="0">
                          <a:effectLst/>
                        </a:rPr>
                        <a:t>0,6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Beam</a:t>
                      </a:r>
                      <a:r>
                        <a:rPr lang="fr-FR" sz="1600" u="none" strike="noStrike" dirty="0">
                          <a:effectLst/>
                        </a:rPr>
                        <a:t> Power (kW)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 smtClean="0">
                          <a:effectLst/>
                        </a:rPr>
                        <a:t>150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300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LCLS-II = 250 kW @4GeV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Bunch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</a:rPr>
                        <a:t>length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smtClean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fr-FR" sz="1600" u="none" strike="noStrike" dirty="0" smtClean="0">
                          <a:effectLst/>
                        </a:rPr>
                        <a:t> </a:t>
                      </a:r>
                      <a:r>
                        <a:rPr lang="fr-FR" sz="1600" u="none" strike="noStrike" dirty="0" err="1" smtClean="0">
                          <a:effectLst/>
                        </a:rPr>
                        <a:t>rms</a:t>
                      </a:r>
                      <a:r>
                        <a:rPr lang="fr-FR" sz="1600" u="none" strike="noStrike" dirty="0" smtClean="0">
                          <a:effectLst/>
                        </a:rPr>
                        <a:t> </a:t>
                      </a:r>
                      <a:r>
                        <a:rPr lang="fr-FR" sz="1600" u="none" strike="noStrike" dirty="0">
                          <a:effectLst/>
                        </a:rPr>
                        <a:t>(</a:t>
                      </a:r>
                      <a:r>
                        <a:rPr lang="fr-FR" sz="1600" u="none" strike="noStrike" dirty="0" err="1">
                          <a:effectLst/>
                        </a:rPr>
                        <a:t>fs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5</a:t>
                      </a:r>
                      <a:r>
                        <a:rPr lang="fr-FR" sz="1600" b="1" u="none" strike="noStrike" dirty="0" smtClean="0">
                          <a:effectLst/>
                        </a:rPr>
                        <a:t>00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5</a:t>
                      </a:r>
                      <a:r>
                        <a:rPr lang="fr-FR" sz="1600" b="1" u="none" strike="noStrike" dirty="0" smtClean="0">
                          <a:effectLst/>
                        </a:rPr>
                        <a:t>00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to be confirmed by simulations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>
                          <a:effectLst/>
                        </a:rPr>
                        <a:t>I </a:t>
                      </a:r>
                      <a:r>
                        <a:rPr lang="fr-FR" sz="1600" u="none" strike="noStrike" dirty="0" err="1">
                          <a:effectLst/>
                        </a:rPr>
                        <a:t>peak</a:t>
                      </a:r>
                      <a:r>
                        <a:rPr lang="fr-FR" sz="1600" u="none" strike="noStrike" dirty="0">
                          <a:effectLst/>
                        </a:rPr>
                        <a:t> (kA)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 smtClean="0">
                          <a:effectLst/>
                        </a:rPr>
                        <a:t>0,6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 smtClean="0">
                          <a:effectLst/>
                        </a:rPr>
                        <a:t>0,12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>
                          <a:effectLst/>
                        </a:rPr>
                        <a:t>Norm Emittance (mm.mrad)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 smtClean="0">
                          <a:effectLst/>
                        </a:rPr>
                        <a:t>0,55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0,24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u="none" strike="noStrike" dirty="0" err="1">
                          <a:effectLst/>
                        </a:rPr>
                        <a:t>Linear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</a:rPr>
                        <a:t>Polarization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&gt; 90%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&gt; 90%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564643" y="1371110"/>
            <a:ext cx="5586081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l"/>
            <a:r>
              <a:rPr lang="fr-FR" b="1" dirty="0" err="1" smtClean="0"/>
              <a:t>Very</a:t>
            </a:r>
            <a:r>
              <a:rPr lang="fr-FR" b="1" dirty="0" smtClean="0"/>
              <a:t> intense </a:t>
            </a:r>
            <a:r>
              <a:rPr lang="fr-FR" b="1" dirty="0" err="1" smtClean="0"/>
              <a:t>electron</a:t>
            </a:r>
            <a:r>
              <a:rPr lang="fr-FR" b="1" dirty="0" smtClean="0"/>
              <a:t> source </a:t>
            </a:r>
            <a:r>
              <a:rPr lang="fr-FR" b="1" dirty="0" err="1" smtClean="0"/>
              <a:t>with</a:t>
            </a:r>
            <a:r>
              <a:rPr lang="fr-FR" b="1" dirty="0" smtClean="0"/>
              <a:t> excellent timing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815085" y="6021288"/>
            <a:ext cx="7905562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l"/>
            <a:r>
              <a:rPr lang="fr-FR" b="1" dirty="0" smtClean="0"/>
              <a:t>ERL (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higher</a:t>
            </a:r>
            <a:r>
              <a:rPr lang="fr-FR" b="1" dirty="0" smtClean="0"/>
              <a:t> </a:t>
            </a:r>
            <a:r>
              <a:rPr lang="fr-FR" b="1" dirty="0" err="1" smtClean="0"/>
              <a:t>rep</a:t>
            </a:r>
            <a:r>
              <a:rPr lang="fr-FR" b="1" dirty="0" smtClean="0"/>
              <a:t> rate) </a:t>
            </a:r>
            <a:r>
              <a:rPr lang="fr-FR" b="1" dirty="0" err="1" smtClean="0"/>
              <a:t>may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 </a:t>
            </a:r>
            <a:r>
              <a:rPr lang="fr-FR" b="1" dirty="0" err="1" smtClean="0"/>
              <a:t>envisioned</a:t>
            </a:r>
            <a:r>
              <a:rPr lang="fr-FR" b="1" dirty="0" smtClean="0"/>
              <a:t> for </a:t>
            </a:r>
            <a:r>
              <a:rPr lang="fr-FR" b="1" dirty="0" err="1" smtClean="0"/>
              <a:t>specific</a:t>
            </a:r>
            <a:r>
              <a:rPr lang="fr-FR" b="1" dirty="0" smtClean="0"/>
              <a:t> applications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799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8913124" cy="2121592"/>
          </a:xfrm>
          <a:prstGeom prst="rect">
            <a:avLst/>
          </a:prstGeom>
        </p:spPr>
      </p:pic>
      <p:pic>
        <p:nvPicPr>
          <p:cNvPr id="266" name="Image 26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660" y="2412268"/>
            <a:ext cx="4803340" cy="3344023"/>
          </a:xfrm>
          <a:prstGeom prst="rect">
            <a:avLst/>
          </a:prstGeom>
        </p:spPr>
      </p:pic>
      <p:pic>
        <p:nvPicPr>
          <p:cNvPr id="564" name="Image 56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2268"/>
            <a:ext cx="4803341" cy="3344023"/>
          </a:xfrm>
          <a:prstGeom prst="rect">
            <a:avLst/>
          </a:prstGeom>
        </p:spPr>
      </p:pic>
      <p:sp>
        <p:nvSpPr>
          <p:cNvPr id="586" name="Rectangle 585"/>
          <p:cNvSpPr/>
          <p:nvPr/>
        </p:nvSpPr>
        <p:spPr>
          <a:xfrm>
            <a:off x="503781" y="5799173"/>
            <a:ext cx="8277009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l"/>
            <a:r>
              <a:rPr lang="fr-FR" b="1" dirty="0" smtClean="0"/>
              <a:t>ERL (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higher</a:t>
            </a:r>
            <a:r>
              <a:rPr lang="fr-FR" b="1" dirty="0" smtClean="0"/>
              <a:t> </a:t>
            </a:r>
            <a:r>
              <a:rPr lang="fr-FR" b="1" dirty="0" err="1" smtClean="0"/>
              <a:t>rep</a:t>
            </a:r>
            <a:r>
              <a:rPr lang="fr-FR" b="1" dirty="0" smtClean="0"/>
              <a:t> rate) </a:t>
            </a:r>
            <a:r>
              <a:rPr lang="fr-FR" b="1" dirty="0" err="1" smtClean="0"/>
              <a:t>may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 </a:t>
            </a:r>
            <a:r>
              <a:rPr lang="fr-FR" b="1" dirty="0" err="1" smtClean="0"/>
              <a:t>envisioned</a:t>
            </a:r>
            <a:r>
              <a:rPr lang="fr-FR" b="1" dirty="0" smtClean="0"/>
              <a:t> for </a:t>
            </a:r>
            <a:r>
              <a:rPr lang="fr-FR" b="1" dirty="0" err="1" smtClean="0"/>
              <a:t>specific</a:t>
            </a:r>
            <a:r>
              <a:rPr lang="fr-FR" b="1" dirty="0" smtClean="0"/>
              <a:t> applications.</a:t>
            </a:r>
          </a:p>
          <a:p>
            <a:pPr algn="l"/>
            <a:r>
              <a:rPr lang="fr-FR" b="1" dirty="0" smtClean="0"/>
              <a:t>Recirculation arc </a:t>
            </a:r>
            <a:r>
              <a:rPr lang="fr-FR" b="1" dirty="0" err="1" smtClean="0"/>
              <a:t>would</a:t>
            </a:r>
            <a:r>
              <a:rPr lang="fr-FR" b="1" dirty="0" smtClean="0"/>
              <a:t> </a:t>
            </a:r>
            <a:r>
              <a:rPr lang="fr-FR" b="1" dirty="0" err="1" smtClean="0"/>
              <a:t>need</a:t>
            </a:r>
            <a:r>
              <a:rPr lang="fr-FR" b="1" dirty="0" smtClean="0"/>
              <a:t>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inserted</a:t>
            </a:r>
            <a:r>
              <a:rPr lang="fr-FR" b="1" dirty="0" smtClean="0"/>
              <a:t> </a:t>
            </a:r>
            <a:r>
              <a:rPr lang="fr-FR" b="1" dirty="0" err="1" smtClean="0"/>
              <a:t>between</a:t>
            </a:r>
            <a:r>
              <a:rPr lang="fr-FR" b="1" dirty="0" smtClean="0"/>
              <a:t> </a:t>
            </a:r>
            <a:r>
              <a:rPr lang="fr-FR" b="1" dirty="0" err="1" smtClean="0"/>
              <a:t>cryomodules</a:t>
            </a:r>
            <a:r>
              <a:rPr lang="fr-FR" b="1" dirty="0" smtClean="0"/>
              <a:t> </a:t>
            </a:r>
            <a:r>
              <a:rPr lang="fr-FR" b="1" dirty="0"/>
              <a:t>2 </a:t>
            </a:r>
            <a:r>
              <a:rPr lang="fr-FR" b="1" dirty="0" smtClean="0"/>
              <a:t>and </a:t>
            </a:r>
            <a:r>
              <a:rPr lang="fr-FR" b="1" dirty="0"/>
              <a:t>3</a:t>
            </a:r>
            <a:r>
              <a:rPr lang="fr-FR" b="1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78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" y="8620"/>
            <a:ext cx="9126995" cy="54366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55620" y="8620"/>
            <a:ext cx="4626844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l"/>
            <a:r>
              <a:rPr lang="fr-FR" b="1" dirty="0" smtClean="0"/>
              <a:t>Baseline </a:t>
            </a:r>
            <a:r>
              <a:rPr lang="fr-FR" b="1" dirty="0" err="1" smtClean="0"/>
              <a:t>with</a:t>
            </a:r>
            <a:r>
              <a:rPr lang="fr-FR" b="1" dirty="0" smtClean="0"/>
              <a:t> «</a:t>
            </a:r>
            <a:r>
              <a:rPr lang="fr-FR" b="1" dirty="0" smtClean="0"/>
              <a:t> ERL compatible » </a:t>
            </a:r>
            <a:r>
              <a:rPr lang="fr-FR" b="1" dirty="0" err="1" smtClean="0"/>
              <a:t>layout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31540" y="5517232"/>
            <a:ext cx="8495274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l"/>
            <a:r>
              <a:rPr lang="fr-FR" b="1" dirty="0" smtClean="0"/>
              <a:t>ERL </a:t>
            </a:r>
            <a:r>
              <a:rPr lang="fr-FR" b="1" dirty="0" err="1" smtClean="0"/>
              <a:t>operation</a:t>
            </a:r>
            <a:r>
              <a:rPr lang="fr-FR" b="1" dirty="0" smtClean="0"/>
              <a:t> </a:t>
            </a:r>
            <a:r>
              <a:rPr lang="fr-FR" b="1" dirty="0" err="1" smtClean="0"/>
              <a:t>useful</a:t>
            </a:r>
            <a:r>
              <a:rPr lang="fr-FR" b="1" dirty="0" smtClean="0"/>
              <a:t> for </a:t>
            </a:r>
            <a:r>
              <a:rPr lang="fr-FR" b="1" dirty="0" err="1" smtClean="0"/>
              <a:t>specific</a:t>
            </a:r>
            <a:r>
              <a:rPr lang="fr-FR" b="1" dirty="0" smtClean="0"/>
              <a:t> applications, </a:t>
            </a:r>
            <a:r>
              <a:rPr lang="fr-FR" b="1" dirty="0" err="1" smtClean="0"/>
              <a:t>e.g</a:t>
            </a:r>
            <a:r>
              <a:rPr lang="fr-FR" b="1" dirty="0" smtClean="0"/>
              <a:t>. FEL, </a:t>
            </a:r>
            <a:r>
              <a:rPr lang="fr-FR" b="1" dirty="0" err="1" smtClean="0"/>
              <a:t>THz</a:t>
            </a:r>
            <a:r>
              <a:rPr lang="fr-FR" b="1" dirty="0" smtClean="0"/>
              <a:t>, </a:t>
            </a:r>
            <a:r>
              <a:rPr lang="fr-FR" b="1" dirty="0" err="1" smtClean="0">
                <a:latin typeface="Symbol" panose="05050102010706020507" pitchFamily="18" charset="2"/>
              </a:rPr>
              <a:t>g</a:t>
            </a:r>
            <a:r>
              <a:rPr lang="fr-FR" b="1" dirty="0" err="1" smtClean="0"/>
              <a:t>-ray</a:t>
            </a:r>
            <a:r>
              <a:rPr lang="fr-FR" b="1" dirty="0" smtClean="0"/>
              <a:t> </a:t>
            </a:r>
            <a:r>
              <a:rPr lang="fr-FR" b="1" dirty="0" err="1" smtClean="0"/>
              <a:t>beams</a:t>
            </a:r>
            <a:r>
              <a:rPr lang="fr-FR" b="1" dirty="0" smtClean="0"/>
              <a:t>...</a:t>
            </a:r>
          </a:p>
          <a:p>
            <a:pPr algn="l"/>
            <a:r>
              <a:rPr lang="fr-FR" b="1" u="sng" dirty="0" smtClean="0"/>
              <a:t>Baseline: single </a:t>
            </a:r>
            <a:r>
              <a:rPr lang="fr-FR" b="1" u="sng" dirty="0" err="1" smtClean="0"/>
              <a:t>pass</a:t>
            </a:r>
            <a:r>
              <a:rPr lang="fr-FR" b="1" u="sng" dirty="0" smtClean="0"/>
              <a:t> ERL</a:t>
            </a:r>
            <a:r>
              <a:rPr lang="fr-FR" b="1" dirty="0" smtClean="0"/>
              <a:t>. Multi-</a:t>
            </a:r>
            <a:r>
              <a:rPr lang="fr-FR" b="1" dirty="0" err="1" smtClean="0"/>
              <a:t>Pass</a:t>
            </a:r>
            <a:r>
              <a:rPr lang="fr-FR" b="1" dirty="0" smtClean="0"/>
              <a:t> </a:t>
            </a:r>
            <a:r>
              <a:rPr lang="fr-FR" b="1" dirty="0" err="1" smtClean="0"/>
              <a:t>could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studied</a:t>
            </a:r>
            <a:r>
              <a:rPr lang="fr-FR" b="1" dirty="0" smtClean="0"/>
              <a:t> for </a:t>
            </a:r>
            <a:r>
              <a:rPr lang="fr-FR" b="1" dirty="0" err="1" smtClean="0"/>
              <a:t>energy</a:t>
            </a:r>
            <a:r>
              <a:rPr lang="fr-FR" b="1" dirty="0" smtClean="0"/>
              <a:t> upgrade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540" y="6381328"/>
            <a:ext cx="7183954" cy="400110"/>
          </a:xfrm>
          <a:prstGeom prst="rect">
            <a:avLst/>
          </a:prstGeom>
          <a:solidFill>
            <a:srgbClr val="00FFCC"/>
          </a:solidFill>
        </p:spPr>
        <p:txBody>
          <a:bodyPr wrap="none">
            <a:spAutoFit/>
          </a:bodyPr>
          <a:lstStyle/>
          <a:p>
            <a:pPr algn="l"/>
            <a:r>
              <a:rPr lang="fr-FR" b="1" dirty="0" err="1" smtClean="0"/>
              <a:t>Strong</a:t>
            </a:r>
            <a:r>
              <a:rPr lang="fr-FR" b="1" dirty="0" smtClean="0"/>
              <a:t> </a:t>
            </a:r>
            <a:r>
              <a:rPr lang="fr-FR" b="1" dirty="0" err="1" smtClean="0"/>
              <a:t>synergy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the PERLE </a:t>
            </a:r>
            <a:r>
              <a:rPr lang="fr-FR" b="1" dirty="0" err="1" smtClean="0"/>
              <a:t>project</a:t>
            </a:r>
            <a:r>
              <a:rPr lang="fr-FR" b="1" dirty="0" smtClean="0"/>
              <a:t> possible :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explored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215369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2339752" y="0"/>
            <a:ext cx="4536504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Lab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9532" y="800708"/>
            <a:ext cx="381642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fr-FR" sz="2400" b="1" dirty="0" err="1" smtClean="0"/>
              <a:t>Many</a:t>
            </a:r>
            <a:r>
              <a:rPr lang="fr-FR" sz="2400" b="1" dirty="0" smtClean="0"/>
              <a:t> applications</a:t>
            </a:r>
            <a:endParaRPr lang="fr-FR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791580" y="1592796"/>
            <a:ext cx="7092788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FEL </a:t>
            </a:r>
            <a:r>
              <a:rPr lang="fr-FR" b="1" dirty="0" err="1" smtClean="0"/>
              <a:t>Studies</a:t>
            </a:r>
            <a:r>
              <a:rPr lang="fr-FR" b="1" dirty="0" smtClean="0"/>
              <a:t> (</a:t>
            </a:r>
            <a:r>
              <a:rPr lang="fr-FR" b="1" dirty="0" err="1" smtClean="0"/>
              <a:t>Strong</a:t>
            </a:r>
            <a:r>
              <a:rPr lang="fr-FR" b="1" dirty="0" smtClean="0"/>
              <a:t> synergies </a:t>
            </a:r>
            <a:r>
              <a:rPr lang="fr-FR" b="1" dirty="0" err="1" smtClean="0"/>
              <a:t>with</a:t>
            </a:r>
            <a:r>
              <a:rPr lang="fr-FR" b="1" dirty="0" smtClean="0"/>
              <a:t> LUNEX5 @SOLEIL)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THz</a:t>
            </a:r>
            <a:r>
              <a:rPr lang="fr-FR" b="1" dirty="0" smtClean="0"/>
              <a:t> source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Test </a:t>
            </a:r>
            <a:r>
              <a:rPr lang="fr-FR" b="1" dirty="0" err="1" smtClean="0"/>
              <a:t>Beam</a:t>
            </a:r>
            <a:r>
              <a:rPr lang="fr-FR" b="1" dirty="0" smtClean="0"/>
              <a:t> Facility for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Accelerator R&amp;D</a:t>
            </a:r>
            <a:endParaRPr lang="fr-FR" b="1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Detector R&amp;D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err="1" smtClean="0"/>
              <a:t>Nuclear</a:t>
            </a:r>
            <a:r>
              <a:rPr lang="fr-FR" b="1" dirty="0" smtClean="0"/>
              <a:t> </a:t>
            </a:r>
            <a:r>
              <a:rPr lang="fr-FR" b="1" dirty="0" err="1" smtClean="0"/>
              <a:t>Physics</a:t>
            </a:r>
            <a:r>
              <a:rPr lang="fr-FR" b="1" dirty="0" smtClean="0"/>
              <a:t> </a:t>
            </a:r>
            <a:r>
              <a:rPr lang="fr-FR" b="1" dirty="0" err="1" smtClean="0"/>
              <a:t>Studies</a:t>
            </a:r>
            <a:r>
              <a:rPr lang="fr-FR" b="1" dirty="0" smtClean="0"/>
              <a:t>?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91765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2339752" y="0"/>
            <a:ext cx="4536504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Positron Lab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9532" y="800708"/>
            <a:ext cx="3816424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fr-FR" b="1" dirty="0" smtClean="0"/>
              <a:t>Slow Positron source (0-50 </a:t>
            </a:r>
            <a:r>
              <a:rPr lang="fr-FR" b="1" dirty="0" err="1" smtClean="0"/>
              <a:t>KeV</a:t>
            </a:r>
            <a:r>
              <a:rPr lang="fr-FR" b="1" dirty="0" smtClean="0"/>
              <a:t>)</a:t>
            </a:r>
            <a:endParaRPr lang="fr-FR" b="1" dirty="0"/>
          </a:p>
        </p:txBody>
      </p:sp>
      <p:sp>
        <p:nvSpPr>
          <p:cNvPr id="7" name="Rectangle 6"/>
          <p:cNvSpPr/>
          <p:nvPr/>
        </p:nvSpPr>
        <p:spPr>
          <a:xfrm>
            <a:off x="791580" y="1592796"/>
            <a:ext cx="8028892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fr-FR" b="1" dirty="0" smtClean="0"/>
              <a:t>Flux of 1-3 10</a:t>
            </a:r>
            <a:r>
              <a:rPr lang="fr-FR" b="1" baseline="30000" dirty="0" smtClean="0"/>
              <a:t>9</a:t>
            </a:r>
            <a:r>
              <a:rPr lang="fr-FR" b="1" dirty="0" smtClean="0"/>
              <a:t> e</a:t>
            </a:r>
            <a:r>
              <a:rPr lang="fr-FR" b="1" baseline="30000" dirty="0" smtClean="0"/>
              <a:t>+</a:t>
            </a:r>
            <a:r>
              <a:rPr lang="fr-FR" b="1" dirty="0" smtClean="0"/>
              <a:t>/s </a:t>
            </a:r>
            <a:r>
              <a:rPr lang="fr-FR" b="1" dirty="0" err="1" smtClean="0"/>
              <a:t>could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envisioned</a:t>
            </a:r>
            <a:r>
              <a:rPr lang="fr-FR" b="1" dirty="0" smtClean="0"/>
              <a:t> (</a:t>
            </a:r>
            <a:r>
              <a:rPr lang="fr-FR" b="1" dirty="0" err="1" smtClean="0"/>
              <a:t>may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increased</a:t>
            </a:r>
            <a:r>
              <a:rPr lang="fr-FR" b="1" dirty="0" smtClean="0"/>
              <a:t> </a:t>
            </a:r>
            <a:r>
              <a:rPr lang="fr-FR" b="1" dirty="0" err="1" smtClean="0"/>
              <a:t>further</a:t>
            </a:r>
            <a:r>
              <a:rPr lang="fr-FR" b="1" dirty="0" smtClean="0"/>
              <a:t> </a:t>
            </a:r>
            <a:r>
              <a:rPr lang="fr-FR" b="1" dirty="0" err="1" smtClean="0"/>
              <a:t>depending</a:t>
            </a:r>
            <a:r>
              <a:rPr lang="fr-FR" b="1" dirty="0" smtClean="0"/>
              <a:t> on </a:t>
            </a:r>
            <a:r>
              <a:rPr lang="fr-FR" b="1" dirty="0" err="1" smtClean="0"/>
              <a:t>target</a:t>
            </a:r>
            <a:r>
              <a:rPr lang="fr-FR" b="1" dirty="0" smtClean="0"/>
              <a:t>) </a:t>
            </a:r>
            <a:r>
              <a:rPr lang="fr-FR" b="1" dirty="0" err="1" smtClean="0"/>
              <a:t>with</a:t>
            </a:r>
            <a:r>
              <a:rPr lang="fr-FR" b="1" dirty="0" smtClean="0"/>
              <a:t> excellent timing (&lt;100ps </a:t>
            </a:r>
            <a:r>
              <a:rPr lang="fr-FR" b="1" dirty="0" err="1" smtClean="0"/>
              <a:t>limited</a:t>
            </a:r>
            <a:r>
              <a:rPr lang="fr-FR" b="1" dirty="0" smtClean="0"/>
              <a:t> by the </a:t>
            </a:r>
            <a:r>
              <a:rPr lang="fr-FR" b="1" dirty="0" err="1" smtClean="0"/>
              <a:t>moderation</a:t>
            </a:r>
            <a:r>
              <a:rPr lang="fr-FR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Unique in the world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err="1"/>
              <a:t>S</a:t>
            </a:r>
            <a:r>
              <a:rPr lang="fr-FR" b="1" dirty="0" err="1" smtClean="0"/>
              <a:t>trong</a:t>
            </a:r>
            <a:r>
              <a:rPr lang="fr-FR" b="1" dirty="0" smtClean="0"/>
              <a:t> expertise in the </a:t>
            </a:r>
            <a:r>
              <a:rPr lang="fr-FR" b="1" dirty="0" err="1" smtClean="0"/>
              <a:t>field</a:t>
            </a:r>
            <a:r>
              <a:rPr lang="fr-FR" b="1" dirty="0" smtClean="0"/>
              <a:t> in l’IRFU </a:t>
            </a:r>
            <a:r>
              <a:rPr lang="fr-FR" b="1" dirty="0"/>
              <a:t>(</a:t>
            </a:r>
            <a:r>
              <a:rPr lang="fr-FR" b="1" dirty="0" err="1" smtClean="0"/>
              <a:t>Gbar</a:t>
            </a:r>
            <a:r>
              <a:rPr lang="fr-FR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Condensed </a:t>
            </a:r>
            <a:r>
              <a:rPr lang="fr-FR" b="1" dirty="0" err="1" smtClean="0"/>
              <a:t>matter</a:t>
            </a:r>
            <a:r>
              <a:rPr lang="fr-FR" b="1" dirty="0" smtClean="0"/>
              <a:t> and </a:t>
            </a:r>
            <a:r>
              <a:rPr lang="fr-FR" b="1" dirty="0" err="1" smtClean="0"/>
              <a:t>solid</a:t>
            </a:r>
            <a:r>
              <a:rPr lang="fr-FR" b="1" dirty="0" smtClean="0"/>
              <a:t> state </a:t>
            </a:r>
            <a:r>
              <a:rPr lang="fr-FR" b="1" dirty="0" err="1" smtClean="0"/>
              <a:t>physics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>
            <a:off x="791580" y="3969801"/>
            <a:ext cx="8028892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fr-FR" b="1" dirty="0" smtClean="0"/>
              <a:t>Target and </a:t>
            </a:r>
            <a:r>
              <a:rPr lang="fr-FR" b="1" dirty="0" err="1" smtClean="0"/>
              <a:t>moderator</a:t>
            </a:r>
            <a:r>
              <a:rPr lang="fr-FR" b="1" dirty="0" smtClean="0"/>
              <a:t> design </a:t>
            </a:r>
            <a:r>
              <a:rPr lang="fr-FR" b="1" dirty="0" err="1" smtClean="0"/>
              <a:t>dealing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full </a:t>
            </a:r>
            <a:r>
              <a:rPr lang="fr-FR" b="1" dirty="0" err="1" smtClean="0"/>
              <a:t>beam</a:t>
            </a:r>
            <a:r>
              <a:rPr lang="fr-FR" b="1" dirty="0" smtClean="0"/>
              <a:t> power are the </a:t>
            </a:r>
            <a:r>
              <a:rPr lang="fr-FR" b="1" dirty="0" err="1" smtClean="0"/>
              <a:t>critical</a:t>
            </a:r>
            <a:r>
              <a:rPr lang="fr-FR" b="1" dirty="0" smtClean="0"/>
              <a:t> issues.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fr-FR" b="1" dirty="0" err="1"/>
              <a:t>C</a:t>
            </a:r>
            <a:r>
              <a:rPr lang="fr-FR" b="1" dirty="0" err="1" smtClean="0"/>
              <a:t>ould</a:t>
            </a:r>
            <a:r>
              <a:rPr lang="fr-FR" b="1" dirty="0" smtClean="0"/>
              <a:t> </a:t>
            </a:r>
            <a:r>
              <a:rPr lang="fr-FR" b="1" dirty="0" err="1" smtClean="0"/>
              <a:t>possibly</a:t>
            </a:r>
            <a:r>
              <a:rPr lang="fr-FR" b="1" dirty="0" smtClean="0"/>
              <a:t> </a:t>
            </a:r>
            <a:r>
              <a:rPr lang="fr-FR" b="1" dirty="0" err="1" smtClean="0"/>
              <a:t>enable</a:t>
            </a:r>
            <a:r>
              <a:rPr lang="fr-FR" b="1" dirty="0" smtClean="0"/>
              <a:t> to </a:t>
            </a:r>
            <a:r>
              <a:rPr lang="fr-FR" b="1" dirty="0" err="1" smtClean="0"/>
              <a:t>increase</a:t>
            </a:r>
            <a:r>
              <a:rPr lang="fr-FR" b="1" dirty="0" smtClean="0"/>
              <a:t> </a:t>
            </a:r>
            <a:r>
              <a:rPr lang="fr-FR" b="1" dirty="0" err="1" smtClean="0"/>
              <a:t>further</a:t>
            </a:r>
            <a:r>
              <a:rPr lang="fr-FR" b="1" dirty="0" smtClean="0"/>
              <a:t> the flux up to 10</a:t>
            </a:r>
            <a:r>
              <a:rPr lang="fr-FR" b="1" baseline="30000" dirty="0" smtClean="0"/>
              <a:t>10</a:t>
            </a:r>
            <a:r>
              <a:rPr lang="fr-FR" b="1" dirty="0" smtClean="0"/>
              <a:t> </a:t>
            </a:r>
            <a:r>
              <a:rPr lang="fr-FR" b="1" dirty="0"/>
              <a:t>e</a:t>
            </a:r>
            <a:r>
              <a:rPr lang="fr-FR" b="1" baseline="30000" dirty="0"/>
              <a:t>+</a:t>
            </a:r>
            <a:r>
              <a:rPr lang="fr-FR" b="1" dirty="0"/>
              <a:t>/s </a:t>
            </a:r>
            <a:r>
              <a:rPr lang="fr-FR" b="1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067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2339752" y="0"/>
            <a:ext cx="4536504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Lab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9330" y="365528"/>
            <a:ext cx="198022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fr-FR" b="1" dirty="0" smtClean="0"/>
              <a:t>Neutron Source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>
            <a:off x="863588" y="743609"/>
            <a:ext cx="7128792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fr-FR" b="1" dirty="0" smtClean="0"/>
              <a:t>Flux </a:t>
            </a:r>
            <a:r>
              <a:rPr lang="fr-FR" b="1" dirty="0" err="1" smtClean="0"/>
              <a:t>with</a:t>
            </a:r>
            <a:r>
              <a:rPr lang="fr-FR" b="1" dirty="0" smtClean="0"/>
              <a:t> CAMPUS : ~4 10</a:t>
            </a:r>
            <a:r>
              <a:rPr lang="fr-FR" b="1" baseline="30000" dirty="0" smtClean="0"/>
              <a:t>14</a:t>
            </a:r>
            <a:r>
              <a:rPr lang="fr-FR" b="1" dirty="0" smtClean="0"/>
              <a:t> n/s for </a:t>
            </a:r>
            <a:r>
              <a:rPr lang="fr-FR" b="1" dirty="0" err="1" smtClean="0"/>
              <a:t>E</a:t>
            </a:r>
            <a:r>
              <a:rPr lang="fr-FR" b="1" baseline="-25000" dirty="0" err="1" smtClean="0"/>
              <a:t>e</a:t>
            </a:r>
            <a:r>
              <a:rPr lang="fr-FR" b="1" dirty="0" smtClean="0"/>
              <a:t> = 500 MeV and 150 kW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Thermal neutron </a:t>
            </a:r>
            <a:r>
              <a:rPr lang="fr-FR" b="1" dirty="0" err="1" smtClean="0"/>
              <a:t>Radiography</a:t>
            </a:r>
            <a:endParaRPr lang="fr-FR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Neutron </a:t>
            </a:r>
            <a:r>
              <a:rPr lang="fr-FR" b="1" dirty="0" err="1" smtClean="0"/>
              <a:t>based</a:t>
            </a:r>
            <a:r>
              <a:rPr lang="fr-FR" b="1" dirty="0" smtClean="0"/>
              <a:t> </a:t>
            </a:r>
            <a:r>
              <a:rPr lang="fr-FR" b="1" dirty="0" err="1" smtClean="0"/>
              <a:t>material</a:t>
            </a:r>
            <a:r>
              <a:rPr lang="fr-FR" b="1" dirty="0" smtClean="0"/>
              <a:t> </a:t>
            </a:r>
            <a:r>
              <a:rPr lang="fr-FR" b="1" dirty="0" err="1" smtClean="0"/>
              <a:t>research</a:t>
            </a:r>
            <a:endParaRPr lang="fr-FR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BNCT </a:t>
            </a:r>
            <a:r>
              <a:rPr lang="fr-FR" b="1" dirty="0" err="1" smtClean="0"/>
              <a:t>studies</a:t>
            </a:r>
            <a:endParaRPr lang="fr-FR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352789"/>
            <a:ext cx="3962743" cy="24443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53056" y="2092786"/>
            <a:ext cx="5623099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fr-FR" b="1" dirty="0" smtClean="0"/>
              <a:t>Target design </a:t>
            </a:r>
            <a:r>
              <a:rPr lang="fr-FR" b="1" dirty="0" err="1" smtClean="0"/>
              <a:t>is</a:t>
            </a:r>
            <a:r>
              <a:rPr lang="fr-FR" b="1" dirty="0" smtClean="0"/>
              <a:t> the </a:t>
            </a:r>
            <a:r>
              <a:rPr lang="fr-FR" b="1" dirty="0" err="1" smtClean="0"/>
              <a:t>critical</a:t>
            </a:r>
            <a:r>
              <a:rPr lang="fr-FR" b="1" dirty="0" smtClean="0"/>
              <a:t> issue</a:t>
            </a:r>
            <a:endParaRPr lang="fr-FR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58" y="2522422"/>
            <a:ext cx="4620127" cy="227473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 rot="16200000">
            <a:off x="-86510" y="3519187"/>
            <a:ext cx="51168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n/e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443446" y="2636912"/>
            <a:ext cx="2125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~0.2 n/e(500MeV)</a:t>
            </a:r>
            <a:endParaRPr lang="fr-FR" b="1" dirty="0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863588" y="3014441"/>
            <a:ext cx="144016" cy="6305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9220" y="4802747"/>
            <a:ext cx="6353572" cy="210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9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 Talk template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SL Talk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L Talk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 Talk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Conception personnalisée">
  <a:themeElements>
    <a:clrScheme name="4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4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27026</TotalTime>
  <Words>1719</Words>
  <Application>Microsoft Office PowerPoint</Application>
  <PresentationFormat>Affichage à l'écran (4:3)</PresentationFormat>
  <Paragraphs>446</Paragraphs>
  <Slides>20</Slides>
  <Notes>19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8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36" baseType="lpstr">
      <vt:lpstr>Arial Unicode MS</vt:lpstr>
      <vt:lpstr>Arial</vt:lpstr>
      <vt:lpstr>Calibri</vt:lpstr>
      <vt:lpstr>Cambria Math</vt:lpstr>
      <vt:lpstr>Symbol</vt:lpstr>
      <vt:lpstr>Times New Roman</vt:lpstr>
      <vt:lpstr>Wingdings</vt:lpstr>
      <vt:lpstr>SL Talk template</vt:lpstr>
      <vt:lpstr>4_Conception personnalisée</vt:lpstr>
      <vt:lpstr>1_Modèle par défaut</vt:lpstr>
      <vt:lpstr>3_Modèle par défaut</vt:lpstr>
      <vt:lpstr>4_Modèle par défaut</vt:lpstr>
      <vt:lpstr>5_Modèle par défaut</vt:lpstr>
      <vt:lpstr>6_Modèle par défaut</vt:lpstr>
      <vt:lpstr>Office Theme</vt:lpstr>
      <vt:lpstr>Equation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CEA/DSM/DAPNIA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</dc:creator>
  <cp:lastModifiedBy>ALEKSAN Roy</cp:lastModifiedBy>
  <cp:revision>1337</cp:revision>
  <dcterms:created xsi:type="dcterms:W3CDTF">2002-09-23T10:15:47Z</dcterms:created>
  <dcterms:modified xsi:type="dcterms:W3CDTF">2016-10-17T19:23:18Z</dcterms:modified>
</cp:coreProperties>
</file>