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10"/>
  </p:notesMasterIdLst>
  <p:handoutMasterIdLst>
    <p:handoutMasterId r:id="rId11"/>
  </p:handoutMasterIdLst>
  <p:sldIdLst>
    <p:sldId id="294" r:id="rId2"/>
    <p:sldId id="319" r:id="rId3"/>
    <p:sldId id="301" r:id="rId4"/>
    <p:sldId id="320" r:id="rId5"/>
    <p:sldId id="321" r:id="rId6"/>
    <p:sldId id="322" r:id="rId7"/>
    <p:sldId id="323" r:id="rId8"/>
    <p:sldId id="325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7" autoAdjust="0"/>
    <p:restoredTop sz="94660"/>
  </p:normalViewPr>
  <p:slideViewPr>
    <p:cSldViewPr snapToGrid="0" snapToObjects="1" showGuides="1">
      <p:cViewPr varScale="1">
        <p:scale>
          <a:sx n="80" d="100"/>
          <a:sy n="80" d="100"/>
        </p:scale>
        <p:origin x="108" y="690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10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5981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6588" y="6504213"/>
            <a:ext cx="775607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0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69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105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A.V. Zlobin| 15 T Dipole Demonstrator: design parameters and work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0CB4-0542-4E30-BE70-383758A28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56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 smtClean="0"/>
              <a:t>Alexander V. Zlobin</a:t>
            </a:r>
            <a:endParaRPr lang="en-US" dirty="0"/>
          </a:p>
          <a:p>
            <a:r>
              <a:rPr lang="en-US" dirty="0" smtClean="0"/>
              <a:t>US-</a:t>
            </a:r>
            <a:r>
              <a:rPr lang="en-US" dirty="0" err="1" smtClean="0"/>
              <a:t>EuroCirCol</a:t>
            </a:r>
            <a:r>
              <a:rPr lang="en-US" dirty="0" smtClean="0"/>
              <a:t> video meeting</a:t>
            </a:r>
            <a:endParaRPr lang="en-US" dirty="0"/>
          </a:p>
          <a:p>
            <a:r>
              <a:rPr lang="en-US" dirty="0" smtClean="0"/>
              <a:t>18 October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15 T Dipole Demonstrator: design parameters and work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1" y="5913676"/>
            <a:ext cx="8405260" cy="438997"/>
          </a:xfrm>
        </p:spPr>
        <p:txBody>
          <a:bodyPr/>
          <a:lstStyle/>
          <a:p>
            <a:r>
              <a:rPr lang="en-US" sz="2000" dirty="0" smtClean="0"/>
              <a:t>FNAL 15 T Dipole demonstrator is the program key milestone for FY17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Magnet Development program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6" r="4963" b="8842"/>
          <a:stretch/>
        </p:blipFill>
        <p:spPr>
          <a:xfrm>
            <a:off x="5378316" y="770022"/>
            <a:ext cx="2846066" cy="50532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00123" y="2569947"/>
            <a:ext cx="2816103" cy="3639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" r="4838" b="2199"/>
          <a:stretch/>
        </p:blipFill>
        <p:spPr>
          <a:xfrm>
            <a:off x="823329" y="770023"/>
            <a:ext cx="3908100" cy="505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687" y="857492"/>
            <a:ext cx="4574406" cy="1501216"/>
          </a:xfrm>
        </p:spPr>
        <p:txBody>
          <a:bodyPr/>
          <a:lstStyle/>
          <a:p>
            <a:r>
              <a:rPr lang="en-US" altLang="en-US" sz="1800" dirty="0"/>
              <a:t>Coil aperture: </a:t>
            </a:r>
            <a:r>
              <a:rPr lang="en-US" altLang="en-US" sz="1800" dirty="0">
                <a:solidFill>
                  <a:srgbClr val="7030A0"/>
                </a:solidFill>
              </a:rPr>
              <a:t>60 mm</a:t>
            </a:r>
          </a:p>
          <a:p>
            <a:r>
              <a:rPr lang="en-US" altLang="en-US" sz="1800" dirty="0"/>
              <a:t>Coil cross-section: </a:t>
            </a:r>
            <a:r>
              <a:rPr lang="en-US" altLang="en-US" sz="1800" dirty="0">
                <a:solidFill>
                  <a:srgbClr val="7030A0"/>
                </a:solidFill>
              </a:rPr>
              <a:t>4 layers, graded </a:t>
            </a:r>
          </a:p>
          <a:p>
            <a:r>
              <a:rPr lang="en-US" altLang="en-US" sz="1800" dirty="0"/>
              <a:t>Design parameters: </a:t>
            </a:r>
            <a:r>
              <a:rPr lang="en-US" altLang="en-US" sz="1800" dirty="0" err="1">
                <a:solidFill>
                  <a:srgbClr val="7030A0"/>
                </a:solidFill>
              </a:rPr>
              <a:t>B</a:t>
            </a:r>
            <a:r>
              <a:rPr lang="en-US" altLang="en-US" sz="1800" baseline="-25000" dirty="0" err="1">
                <a:solidFill>
                  <a:srgbClr val="7030A0"/>
                </a:solidFill>
              </a:rPr>
              <a:t>max</a:t>
            </a:r>
            <a:r>
              <a:rPr lang="en-US" altLang="en-US" sz="1800" dirty="0">
                <a:solidFill>
                  <a:srgbClr val="7030A0"/>
                </a:solidFill>
              </a:rPr>
              <a:t>, </a:t>
            </a:r>
            <a:r>
              <a:rPr lang="en-US" altLang="en-US" sz="1800" dirty="0" smtClean="0">
                <a:solidFill>
                  <a:srgbClr val="7030A0"/>
                </a:solidFill>
              </a:rPr>
              <a:t>a</a:t>
            </a:r>
            <a:r>
              <a:rPr lang="en-US" altLang="en-US" sz="1800" baseline="-25000" dirty="0" smtClean="0">
                <a:solidFill>
                  <a:srgbClr val="7030A0"/>
                </a:solidFill>
              </a:rPr>
              <a:t>n</a:t>
            </a:r>
            <a:r>
              <a:rPr lang="en-US" altLang="en-US" sz="1800" dirty="0" smtClean="0">
                <a:solidFill>
                  <a:srgbClr val="7030A0"/>
                </a:solidFill>
              </a:rPr>
              <a:t>/</a:t>
            </a:r>
            <a:r>
              <a:rPr lang="en-US" altLang="en-US" sz="1800" dirty="0" err="1" smtClean="0">
                <a:solidFill>
                  <a:srgbClr val="7030A0"/>
                </a:solidFill>
              </a:rPr>
              <a:t>b</a:t>
            </a:r>
            <a:r>
              <a:rPr lang="en-US" altLang="en-US" sz="1800" baseline="-25000" dirty="0" err="1" smtClean="0">
                <a:solidFill>
                  <a:srgbClr val="7030A0"/>
                </a:solidFill>
              </a:rPr>
              <a:t>n</a:t>
            </a:r>
            <a:r>
              <a:rPr lang="en-US" altLang="en-US" sz="1800" dirty="0" smtClean="0">
                <a:solidFill>
                  <a:srgbClr val="7030A0"/>
                </a:solidFill>
              </a:rPr>
              <a:t>, </a:t>
            </a:r>
            <a:r>
              <a:rPr lang="en-US" altLang="en-US" sz="1800" dirty="0">
                <a:solidFill>
                  <a:srgbClr val="7030A0"/>
                </a:solidFill>
              </a:rPr>
              <a:t>coil volume, </a:t>
            </a:r>
            <a:r>
              <a:rPr lang="en-US" altLang="en-US" sz="1800" dirty="0" smtClean="0">
                <a:solidFill>
                  <a:srgbClr val="7030A0"/>
                </a:solidFill>
              </a:rPr>
              <a:t>coil </a:t>
            </a:r>
            <a:r>
              <a:rPr lang="en-US" altLang="en-US" sz="1800" dirty="0">
                <a:solidFill>
                  <a:srgbClr val="7030A0"/>
                </a:solidFill>
              </a:rPr>
              <a:t>stress, quench </a:t>
            </a:r>
            <a:r>
              <a:rPr lang="en-US" altLang="en-US" sz="1800" dirty="0" smtClean="0">
                <a:solidFill>
                  <a:srgbClr val="7030A0"/>
                </a:solidFill>
              </a:rPr>
              <a:t>protection</a:t>
            </a:r>
            <a:endParaRPr lang="en-US" altLang="en-US" sz="1800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Coil Design </a:t>
            </a:r>
            <a:r>
              <a:rPr lang="en-US" altLang="en-US" dirty="0" smtClean="0"/>
              <a:t>Study [1]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 smtClean="0"/>
              <a:t>10/18/2016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46677" y="2528669"/>
            <a:ext cx="8876444" cy="3683202"/>
            <a:chOff x="462455" y="623739"/>
            <a:chExt cx="8249433" cy="3423031"/>
          </a:xfrm>
        </p:grpSpPr>
        <p:grpSp>
          <p:nvGrpSpPr>
            <p:cNvPr id="8" name="Group 2"/>
            <p:cNvGrpSpPr>
              <a:grpSpLocks noChangeAspect="1"/>
            </p:cNvGrpSpPr>
            <p:nvPr/>
          </p:nvGrpSpPr>
          <p:grpSpPr bwMode="auto">
            <a:xfrm>
              <a:off x="462455" y="623739"/>
              <a:ext cx="8249433" cy="1428136"/>
              <a:chOff x="-1012136" y="591087"/>
              <a:chExt cx="10999244" cy="1904629"/>
            </a:xfrm>
          </p:grpSpPr>
          <p:pic>
            <p:nvPicPr>
              <p:cNvPr id="13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12136" y="591087"/>
                <a:ext cx="10999244" cy="1904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Box 1"/>
              <p:cNvSpPr txBox="1">
                <a:spLocks noChangeArrowheads="1"/>
              </p:cNvSpPr>
              <p:nvPr/>
            </p:nvSpPr>
            <p:spPr bwMode="auto">
              <a:xfrm>
                <a:off x="-207778" y="2116219"/>
                <a:ext cx="522810" cy="28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4L-1</a:t>
                </a:r>
              </a:p>
            </p:txBody>
          </p:sp>
          <p:sp>
            <p:nvSpPr>
              <p:cNvPr id="15" name="TextBox 13"/>
              <p:cNvSpPr txBox="1">
                <a:spLocks noChangeArrowheads="1"/>
              </p:cNvSpPr>
              <p:nvPr/>
            </p:nvSpPr>
            <p:spPr bwMode="auto">
              <a:xfrm>
                <a:off x="2000107" y="2097190"/>
                <a:ext cx="522810" cy="28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4L-2</a:t>
                </a:r>
              </a:p>
            </p:txBody>
          </p:sp>
          <p:sp>
            <p:nvSpPr>
              <p:cNvPr id="16" name="TextBox 14"/>
              <p:cNvSpPr txBox="1">
                <a:spLocks noChangeArrowheads="1"/>
              </p:cNvSpPr>
              <p:nvPr/>
            </p:nvSpPr>
            <p:spPr bwMode="auto">
              <a:xfrm>
                <a:off x="4219733" y="2091887"/>
                <a:ext cx="522810" cy="28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4L-3</a:t>
                </a:r>
              </a:p>
            </p:txBody>
          </p:sp>
          <p:sp>
            <p:nvSpPr>
              <p:cNvPr id="17" name="TextBox 15"/>
              <p:cNvSpPr txBox="1">
                <a:spLocks noChangeArrowheads="1"/>
              </p:cNvSpPr>
              <p:nvPr/>
            </p:nvSpPr>
            <p:spPr bwMode="auto">
              <a:xfrm>
                <a:off x="6428597" y="2085200"/>
                <a:ext cx="522810" cy="28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4L-4</a:t>
                </a:r>
              </a:p>
            </p:txBody>
          </p:sp>
          <p:sp>
            <p:nvSpPr>
              <p:cNvPr id="18" name="TextBox 16"/>
              <p:cNvSpPr txBox="1">
                <a:spLocks noChangeArrowheads="1"/>
              </p:cNvSpPr>
              <p:nvPr/>
            </p:nvSpPr>
            <p:spPr bwMode="auto">
              <a:xfrm>
                <a:off x="8632198" y="2073330"/>
                <a:ext cx="522810" cy="28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4L-5</a:t>
                </a:r>
              </a:p>
            </p:txBody>
          </p:sp>
        </p:grp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462455" y="2121905"/>
              <a:ext cx="8140821" cy="1924865"/>
              <a:chOff x="120502" y="2669968"/>
              <a:chExt cx="8976890" cy="1832840"/>
            </a:xfrm>
          </p:grpSpPr>
          <p:pic>
            <p:nvPicPr>
              <p:cNvPr id="10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2043" y="2669968"/>
                <a:ext cx="2895349" cy="18328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7145" y="2687004"/>
                <a:ext cx="2895851" cy="179877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502" y="2669969"/>
                <a:ext cx="3003698" cy="179877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9" name="Rectangle 18"/>
          <p:cNvSpPr/>
          <p:nvPr/>
        </p:nvSpPr>
        <p:spPr>
          <a:xfrm>
            <a:off x="7318142" y="2528669"/>
            <a:ext cx="1795994" cy="16120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435547"/>
              </p:ext>
            </p:extLst>
          </p:nvPr>
        </p:nvGraphicFramePr>
        <p:xfrm>
          <a:off x="4930810" y="662663"/>
          <a:ext cx="3579281" cy="1691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2233"/>
                <a:gridCol w="766872"/>
                <a:gridCol w="930176"/>
              </a:tblGrid>
              <a:tr h="3009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</a:rPr>
                        <a:t>Parameter</a:t>
                      </a:r>
                      <a:endParaRPr lang="en-US" sz="16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</a:rPr>
                        <a:t>Cable 1</a:t>
                      </a:r>
                      <a:endParaRPr lang="en-US" sz="16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</a:rPr>
                        <a:t>Cable 2</a:t>
                      </a:r>
                      <a:endParaRPr lang="en-US" sz="16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09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accent6"/>
                          </a:solidFill>
                          <a:effectLst/>
                        </a:rPr>
                        <a:t>Number of strands</a:t>
                      </a:r>
                      <a:endParaRPr lang="en-US" sz="1600" b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40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0475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accent6"/>
                          </a:solidFill>
                        </a:rPr>
                        <a:t>Strand ID, mm</a:t>
                      </a:r>
                      <a:endParaRPr lang="en-US" sz="1600" b="0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</a:t>
                      </a:r>
                      <a:endParaRPr lang="en-US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</a:t>
                      </a:r>
                      <a:endParaRPr lang="en-US" sz="1600" dirty="0"/>
                    </a:p>
                  </a:txBody>
                  <a:tcPr marL="68580" marR="68580" marT="0" marB="0" anchor="ctr"/>
                </a:tc>
              </a:tr>
              <a:tr h="1504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accent6"/>
                          </a:solidFill>
                          <a:effectLst/>
                        </a:rPr>
                        <a:t>Mid-thickness, mm</a:t>
                      </a:r>
                      <a:endParaRPr lang="en-US" sz="1600" b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1.870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1.319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09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accent6"/>
                          </a:solidFill>
                          <a:effectLst/>
                        </a:rPr>
                        <a:t>Width, mm</a:t>
                      </a:r>
                      <a:endParaRPr lang="en-US" sz="1600" b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15.10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15.10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09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accent6"/>
                          </a:solidFill>
                          <a:effectLst/>
                        </a:rPr>
                        <a:t>Keystone angle, </a:t>
                      </a:r>
                      <a:r>
                        <a:rPr lang="en-US" sz="1600" b="0" dirty="0" err="1" smtClean="0">
                          <a:solidFill>
                            <a:schemeClr val="accent6"/>
                          </a:solidFill>
                          <a:effectLst/>
                        </a:rPr>
                        <a:t>deg</a:t>
                      </a:r>
                      <a:endParaRPr lang="en-US" sz="1600" b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0.805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0.805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38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457304"/>
            <a:ext cx="8672513" cy="2573609"/>
          </a:xfrm>
        </p:spPr>
        <p:txBody>
          <a:bodyPr/>
          <a:lstStyle/>
          <a:p>
            <a:pPr marL="274320" indent="-274320">
              <a:defRPr/>
            </a:pPr>
            <a:r>
              <a:rPr lang="en-US" sz="2000" dirty="0" smtClean="0">
                <a:solidFill>
                  <a:schemeClr val="tx1"/>
                </a:solidFill>
                <a:ea typeface="MS PGothic" pitchFamily="34" charset="-128"/>
              </a:rPr>
              <a:t>Thin coil-yoke spacer (no collar)</a:t>
            </a:r>
          </a:p>
          <a:p>
            <a:pPr marL="274320" indent="-274320">
              <a:defRPr/>
            </a:pPr>
            <a:r>
              <a:rPr lang="en-US" sz="2000" dirty="0" smtClean="0">
                <a:solidFill>
                  <a:schemeClr val="tx1"/>
                </a:solidFill>
                <a:ea typeface="MS PGothic" pitchFamily="34" charset="-128"/>
              </a:rPr>
              <a:t>Mechanical structure:</a:t>
            </a:r>
          </a:p>
          <a:p>
            <a:pPr marL="674370" lvl="1" indent="-274320">
              <a:defRPr/>
            </a:pPr>
            <a:r>
              <a:rPr lang="en-US" sz="1800" dirty="0" smtClean="0">
                <a:solidFill>
                  <a:schemeClr val="tx1"/>
                </a:solidFill>
                <a:ea typeface="MS PGothic" pitchFamily="34" charset="-128"/>
              </a:rPr>
              <a:t>Design 1: SS C-clamps and 20-mm thick skin</a:t>
            </a:r>
          </a:p>
          <a:p>
            <a:pPr marL="674370" lvl="1" indent="-274320">
              <a:defRPr/>
            </a:pPr>
            <a:r>
              <a:rPr lang="en-US" sz="1800" dirty="0">
                <a:solidFill>
                  <a:schemeClr val="tx1"/>
                </a:solidFill>
                <a:ea typeface="MS PGothic" pitchFamily="34" charset="-128"/>
              </a:rPr>
              <a:t>Design </a:t>
            </a:r>
            <a:r>
              <a:rPr lang="en-US" sz="1800" dirty="0" smtClean="0">
                <a:solidFill>
                  <a:schemeClr val="tx1"/>
                </a:solidFill>
                <a:ea typeface="MS PGothic" pitchFamily="34" charset="-128"/>
              </a:rPr>
              <a:t>2: Al I-clamps </a:t>
            </a:r>
            <a:r>
              <a:rPr lang="en-US" sz="1800" dirty="0">
                <a:solidFill>
                  <a:schemeClr val="tx1"/>
                </a:solidFill>
                <a:ea typeface="MS PGothic" pitchFamily="34" charset="-128"/>
              </a:rPr>
              <a:t>and </a:t>
            </a:r>
            <a:r>
              <a:rPr lang="en-US" sz="1800" dirty="0" smtClean="0">
                <a:solidFill>
                  <a:schemeClr val="tx1"/>
                </a:solidFill>
                <a:ea typeface="MS PGothic" pitchFamily="34" charset="-128"/>
              </a:rPr>
              <a:t>12-mm </a:t>
            </a:r>
            <a:r>
              <a:rPr lang="en-US" sz="1800" dirty="0">
                <a:solidFill>
                  <a:schemeClr val="tx1"/>
                </a:solidFill>
                <a:ea typeface="MS PGothic" pitchFamily="34" charset="-128"/>
              </a:rPr>
              <a:t>thick </a:t>
            </a:r>
            <a:r>
              <a:rPr lang="en-US" sz="1800" dirty="0" smtClean="0">
                <a:solidFill>
                  <a:schemeClr val="tx1"/>
                </a:solidFill>
                <a:ea typeface="MS PGothic" pitchFamily="34" charset="-128"/>
              </a:rPr>
              <a:t>skin</a:t>
            </a:r>
            <a:endParaRPr lang="en-US" sz="1800" dirty="0">
              <a:solidFill>
                <a:schemeClr val="tx1"/>
              </a:solidFill>
              <a:ea typeface="MS PGothic" pitchFamily="34" charset="-128"/>
            </a:endParaRPr>
          </a:p>
          <a:p>
            <a:pPr marL="674370" lvl="1" indent="-274320">
              <a:defRPr/>
            </a:pPr>
            <a:r>
              <a:rPr lang="en-US" sz="1800" dirty="0">
                <a:solidFill>
                  <a:schemeClr val="tx1"/>
                </a:solidFill>
                <a:ea typeface="MS PGothic" pitchFamily="34" charset="-128"/>
              </a:rPr>
              <a:t>Design 1: </a:t>
            </a:r>
            <a:r>
              <a:rPr lang="en-US" sz="1800" dirty="0" smtClean="0">
                <a:solidFill>
                  <a:schemeClr val="tx1"/>
                </a:solidFill>
                <a:ea typeface="MS PGothic" pitchFamily="34" charset="-128"/>
              </a:rPr>
              <a:t>50-mm </a:t>
            </a:r>
            <a:r>
              <a:rPr lang="en-US" sz="1800" dirty="0">
                <a:solidFill>
                  <a:schemeClr val="tx1"/>
                </a:solidFill>
                <a:ea typeface="MS PGothic" pitchFamily="34" charset="-128"/>
              </a:rPr>
              <a:t>thick </a:t>
            </a:r>
            <a:r>
              <a:rPr lang="en-US" sz="1800" dirty="0" smtClean="0">
                <a:solidFill>
                  <a:schemeClr val="tx1"/>
                </a:solidFill>
                <a:ea typeface="MS PGothic" pitchFamily="34" charset="-128"/>
              </a:rPr>
              <a:t>Al shell</a:t>
            </a:r>
            <a:endParaRPr lang="en-US" sz="1800" dirty="0">
              <a:solidFill>
                <a:schemeClr val="tx1"/>
              </a:solidFill>
              <a:ea typeface="MS PGothic" pitchFamily="34" charset="-128"/>
            </a:endParaRPr>
          </a:p>
          <a:p>
            <a:pPr marL="274320" indent="-274320">
              <a:defRPr/>
            </a:pPr>
            <a:r>
              <a:rPr lang="en-US" sz="2000" dirty="0">
                <a:solidFill>
                  <a:schemeClr val="tx1"/>
                </a:solidFill>
              </a:rPr>
              <a:t>Axial support: </a:t>
            </a:r>
            <a:r>
              <a:rPr lang="en-US" sz="2000" dirty="0">
                <a:solidFill>
                  <a:srgbClr val="7030A0"/>
                </a:solidFill>
              </a:rPr>
              <a:t>thick SS rods and end plates</a:t>
            </a:r>
          </a:p>
          <a:p>
            <a:pPr marL="274320" indent="-274320">
              <a:defRPr/>
            </a:pPr>
            <a:r>
              <a:rPr lang="en-US" sz="2000" dirty="0" smtClean="0">
                <a:solidFill>
                  <a:schemeClr val="tx1"/>
                </a:solidFill>
                <a:ea typeface="MS PGothic" pitchFamily="34" charset="-128"/>
              </a:rPr>
              <a:t>Cold </a:t>
            </a:r>
            <a:r>
              <a:rPr lang="en-US" sz="2000" dirty="0">
                <a:solidFill>
                  <a:schemeClr val="tx1"/>
                </a:solidFill>
                <a:ea typeface="MS PGothic" pitchFamily="34" charset="-128"/>
              </a:rPr>
              <a:t>mass OD&lt;610 </a:t>
            </a:r>
            <a:r>
              <a:rPr lang="en-US" sz="2000" dirty="0" smtClean="0">
                <a:solidFill>
                  <a:schemeClr val="tx1"/>
                </a:solidFill>
                <a:ea typeface="MS PGothic" pitchFamily="34" charset="-128"/>
              </a:rPr>
              <a:t>mm (</a:t>
            </a:r>
            <a:r>
              <a:rPr lang="en-US" sz="2000" dirty="0" smtClean="0">
                <a:solidFill>
                  <a:srgbClr val="7030A0"/>
                </a:solidFill>
              </a:rPr>
              <a:t>VMTF </a:t>
            </a:r>
            <a:r>
              <a:rPr lang="en-US" sz="2000" dirty="0">
                <a:solidFill>
                  <a:srgbClr val="7030A0"/>
                </a:solidFill>
              </a:rPr>
              <a:t>Dewar </a:t>
            </a:r>
            <a:r>
              <a:rPr lang="en-US" sz="2000" dirty="0" smtClean="0">
                <a:solidFill>
                  <a:srgbClr val="7030A0"/>
                </a:solidFill>
              </a:rPr>
              <a:t>limit)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</a:t>
            </a:r>
            <a:r>
              <a:rPr lang="en-US" dirty="0" smtClean="0"/>
              <a:t>Structure [2], [3], [5]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 smtClean="0"/>
              <a:t>10/18/2016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97" y="1070285"/>
            <a:ext cx="2458490" cy="215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345" y="1070285"/>
            <a:ext cx="3219310" cy="215000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809186" y="951779"/>
            <a:ext cx="6106213" cy="23870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6823" y="1070285"/>
            <a:ext cx="2282128" cy="225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93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 </a:t>
            </a:r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 smtClean="0"/>
              <a:t>10/18/2016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38101"/>
            <a:ext cx="4004035" cy="51843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468" b="41741"/>
          <a:stretch/>
        </p:blipFill>
        <p:spPr>
          <a:xfrm>
            <a:off x="4298023" y="1462086"/>
            <a:ext cx="4798243" cy="21681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66952" b="1514"/>
          <a:stretch/>
        </p:blipFill>
        <p:spPr>
          <a:xfrm>
            <a:off x="4298023" y="4978350"/>
            <a:ext cx="4798243" cy="12254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31702" y="2385912"/>
            <a:ext cx="4581427" cy="3205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4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782322"/>
            <a:ext cx="8672513" cy="1248591"/>
          </a:xfrm>
        </p:spPr>
        <p:txBody>
          <a:bodyPr/>
          <a:lstStyle/>
          <a:p>
            <a:r>
              <a:rPr lang="en-US" dirty="0"/>
              <a:t>Magnet short sample </a:t>
            </a:r>
            <a:r>
              <a:rPr lang="en-US" dirty="0" smtClean="0"/>
              <a:t>estimated </a:t>
            </a:r>
            <a:r>
              <a:rPr lang="en-US" dirty="0"/>
              <a:t>based on the cable test data: 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11.1 </a:t>
            </a:r>
            <a:r>
              <a:rPr lang="en-US" sz="2000" dirty="0">
                <a:solidFill>
                  <a:srgbClr val="7030A0"/>
                </a:solidFill>
              </a:rPr>
              <a:t>kA (</a:t>
            </a:r>
            <a:r>
              <a:rPr lang="en-US" sz="2000" dirty="0" smtClean="0">
                <a:solidFill>
                  <a:srgbClr val="7030A0"/>
                </a:solidFill>
              </a:rPr>
              <a:t>B</a:t>
            </a:r>
            <a:r>
              <a:rPr lang="en-US" sz="2000" baseline="-25000" dirty="0" smtClean="0">
                <a:solidFill>
                  <a:srgbClr val="7030A0"/>
                </a:solidFill>
              </a:rPr>
              <a:t>ap</a:t>
            </a:r>
            <a:r>
              <a:rPr lang="en-US" sz="2000" dirty="0" smtClean="0">
                <a:solidFill>
                  <a:srgbClr val="7030A0"/>
                </a:solidFill>
              </a:rPr>
              <a:t>=15.3 </a:t>
            </a:r>
            <a:r>
              <a:rPr lang="en-US" sz="2000" dirty="0">
                <a:solidFill>
                  <a:srgbClr val="7030A0"/>
                </a:solidFill>
              </a:rPr>
              <a:t>T) at 4.5 K 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12.2 kA (</a:t>
            </a:r>
            <a:r>
              <a:rPr lang="en-US" sz="2000" dirty="0" smtClean="0">
                <a:solidFill>
                  <a:srgbClr val="7030A0"/>
                </a:solidFill>
              </a:rPr>
              <a:t>B</a:t>
            </a:r>
            <a:r>
              <a:rPr lang="en-US" sz="2000" baseline="-25000" dirty="0" smtClean="0">
                <a:solidFill>
                  <a:srgbClr val="7030A0"/>
                </a:solidFill>
              </a:rPr>
              <a:t>ap</a:t>
            </a:r>
            <a:r>
              <a:rPr lang="en-US" sz="2000" dirty="0" smtClean="0">
                <a:solidFill>
                  <a:srgbClr val="7030A0"/>
                </a:solidFill>
              </a:rPr>
              <a:t>=16.7 </a:t>
            </a:r>
            <a:r>
              <a:rPr lang="en-US" sz="2000" dirty="0">
                <a:solidFill>
                  <a:srgbClr val="7030A0"/>
                </a:solidFill>
              </a:rPr>
              <a:t>T) at 1.9 </a:t>
            </a:r>
            <a:r>
              <a:rPr lang="en-US" sz="2000" dirty="0" smtClean="0">
                <a:solidFill>
                  <a:srgbClr val="7030A0"/>
                </a:solidFill>
              </a:rPr>
              <a:t>K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Strands and </a:t>
            </a:r>
            <a:r>
              <a:rPr lang="en-US" dirty="0" smtClean="0"/>
              <a:t>Cables [4]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 smtClean="0"/>
              <a:t>10/18/2016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221" y="1147495"/>
            <a:ext cx="4758179" cy="3383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284" y="2979267"/>
            <a:ext cx="3742001" cy="53298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031835" y="848904"/>
            <a:ext cx="1261174" cy="1522060"/>
            <a:chOff x="6564043" y="970254"/>
            <a:chExt cx="1261174" cy="152206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4043" y="970254"/>
              <a:ext cx="1261174" cy="12758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813226" y="2246093"/>
              <a:ext cx="9140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RRP150/169</a:t>
              </a:r>
              <a:endParaRPr lang="en-US" sz="1000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06450" y="982850"/>
            <a:ext cx="944498" cy="1145155"/>
            <a:chOff x="6413692" y="889122"/>
            <a:chExt cx="944498" cy="1145155"/>
          </a:xfrm>
        </p:grpSpPr>
        <p:pic>
          <p:nvPicPr>
            <p:cNvPr id="13" name="Picture 24" descr="12521-1_compresse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692" y="889122"/>
              <a:ext cx="914034" cy="930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444157" y="1788056"/>
              <a:ext cx="9140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RRP108/127</a:t>
              </a:r>
              <a:endParaRPr lang="en-US" sz="1000" b="1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45722"/>
            <a:ext cx="3751685" cy="406883"/>
          </a:xfrm>
          <a:prstGeom prst="rect">
            <a:avLst/>
          </a:prstGeom>
          <a:noFill/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l="15690" b="9337"/>
          <a:stretch/>
        </p:blipFill>
        <p:spPr>
          <a:xfrm rot="5400000">
            <a:off x="1633279" y="2188608"/>
            <a:ext cx="963613" cy="37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332997"/>
          </a:xfrm>
        </p:spPr>
        <p:txBody>
          <a:bodyPr/>
          <a:lstStyle/>
          <a:p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Magnet </a:t>
            </a:r>
            <a:r>
              <a:rPr lang="en-US" sz="2600" dirty="0">
                <a:solidFill>
                  <a:schemeClr val="accent3">
                    <a:lumMod val="75000"/>
                  </a:schemeClr>
                </a:solidFill>
              </a:rPr>
              <a:t>design study phase is complete </a:t>
            </a:r>
          </a:p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</a:rPr>
              <a:t>Magnet </a:t>
            </a: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(design 2) and </a:t>
            </a: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tooling engineering </a:t>
            </a:r>
            <a:r>
              <a:rPr lang="en-US" sz="2600" dirty="0">
                <a:solidFill>
                  <a:schemeClr val="accent3">
                    <a:lumMod val="75000"/>
                  </a:schemeClr>
                </a:solidFill>
              </a:rPr>
              <a:t>design </a:t>
            </a: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is complete</a:t>
            </a:r>
          </a:p>
          <a:p>
            <a:pPr lvl="1"/>
            <a:r>
              <a:rPr lang="en-US" dirty="0" smtClean="0">
                <a:solidFill>
                  <a:schemeClr val="accent6"/>
                </a:solidFill>
              </a:rPr>
              <a:t>Engineering design of design 3 is planned for Q1 FY17</a:t>
            </a: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Tooling and parts </a:t>
            </a: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procurement </a:t>
            </a: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is </a:t>
            </a:r>
            <a:r>
              <a:rPr lang="en-US" sz="2600" dirty="0">
                <a:solidFill>
                  <a:schemeClr val="accent3">
                    <a:lumMod val="75000"/>
                  </a:schemeClr>
                </a:solidFill>
              </a:rPr>
              <a:t>in progress</a:t>
            </a:r>
          </a:p>
          <a:p>
            <a:r>
              <a:rPr lang="en-US" sz="2600" dirty="0" smtClean="0">
                <a:solidFill>
                  <a:srgbClr val="0070C0"/>
                </a:solidFill>
              </a:rPr>
              <a:t>L1-L2 c</a:t>
            </a:r>
            <a:r>
              <a:rPr lang="en-US" sz="2600" dirty="0" smtClean="0">
                <a:solidFill>
                  <a:srgbClr val="0070C0"/>
                </a:solidFill>
              </a:rPr>
              <a:t>able was </a:t>
            </a:r>
            <a:r>
              <a:rPr lang="en-US" sz="2600" dirty="0" smtClean="0">
                <a:solidFill>
                  <a:srgbClr val="0070C0"/>
                </a:solidFill>
              </a:rPr>
              <a:t>developed, </a:t>
            </a:r>
            <a:r>
              <a:rPr lang="en-US" sz="2600" dirty="0">
                <a:solidFill>
                  <a:srgbClr val="0070C0"/>
                </a:solidFill>
              </a:rPr>
              <a:t>fabricated and </a:t>
            </a:r>
            <a:r>
              <a:rPr lang="en-US" sz="2600" dirty="0" smtClean="0">
                <a:solidFill>
                  <a:srgbClr val="0070C0"/>
                </a:solidFill>
              </a:rPr>
              <a:t>tested</a:t>
            </a:r>
          </a:p>
          <a:p>
            <a:r>
              <a:rPr lang="en-US" sz="2600" dirty="0" smtClean="0">
                <a:solidFill>
                  <a:srgbClr val="0070C0"/>
                </a:solidFill>
              </a:rPr>
              <a:t>L3-L4 cable is </a:t>
            </a:r>
            <a:r>
              <a:rPr lang="en-US" sz="2600" dirty="0" smtClean="0">
                <a:solidFill>
                  <a:srgbClr val="0070C0"/>
                </a:solidFill>
              </a:rPr>
              <a:t>available from the 11 T </a:t>
            </a:r>
            <a:r>
              <a:rPr lang="en-US" sz="2600" dirty="0" smtClean="0">
                <a:solidFill>
                  <a:srgbClr val="0070C0"/>
                </a:solidFill>
              </a:rPr>
              <a:t>dipole program </a:t>
            </a:r>
            <a:endParaRPr lang="en-US" sz="2600" dirty="0" smtClean="0">
              <a:solidFill>
                <a:srgbClr val="0070C0"/>
              </a:solidFill>
            </a:endParaRPr>
          </a:p>
          <a:p>
            <a:r>
              <a:rPr lang="en-US" sz="2600" dirty="0" smtClean="0">
                <a:solidFill>
                  <a:srgbClr val="0070C0"/>
                </a:solidFill>
              </a:rPr>
              <a:t>Outer (L3 </a:t>
            </a:r>
            <a:r>
              <a:rPr lang="en-US" sz="2600" dirty="0" smtClean="0">
                <a:solidFill>
                  <a:srgbClr val="0070C0"/>
                </a:solidFill>
              </a:rPr>
              <a:t>and </a:t>
            </a:r>
            <a:r>
              <a:rPr lang="en-US" sz="2600" dirty="0" smtClean="0">
                <a:solidFill>
                  <a:srgbClr val="0070C0"/>
                </a:solidFill>
              </a:rPr>
              <a:t>L4</a:t>
            </a:r>
            <a:r>
              <a:rPr lang="en-US" sz="2600" dirty="0" smtClean="0">
                <a:solidFill>
                  <a:srgbClr val="0070C0"/>
                </a:solidFill>
              </a:rPr>
              <a:t>) </a:t>
            </a:r>
            <a:r>
              <a:rPr lang="en-US" sz="2600" dirty="0" smtClean="0">
                <a:solidFill>
                  <a:srgbClr val="0070C0"/>
                </a:solidFill>
              </a:rPr>
              <a:t>and inner (L1 and L2) practice coils are complete</a:t>
            </a:r>
            <a:endParaRPr lang="en-US" sz="2600" dirty="0" smtClean="0">
              <a:solidFill>
                <a:srgbClr val="0070C0"/>
              </a:solidFill>
            </a:endParaRPr>
          </a:p>
          <a:p>
            <a:r>
              <a:rPr lang="en-US" sz="2600" dirty="0" smtClean="0">
                <a:solidFill>
                  <a:srgbClr val="7030A0"/>
                </a:solidFill>
              </a:rPr>
              <a:t>Coil fabrication has started</a:t>
            </a:r>
          </a:p>
          <a:p>
            <a:r>
              <a:rPr lang="en-US" sz="2600" dirty="0" smtClean="0">
                <a:solidFill>
                  <a:srgbClr val="7030A0"/>
                </a:solidFill>
              </a:rPr>
              <a:t>Magnet assembly </a:t>
            </a:r>
            <a:r>
              <a:rPr lang="en-US" sz="2600" dirty="0">
                <a:solidFill>
                  <a:srgbClr val="7030A0"/>
                </a:solidFill>
              </a:rPr>
              <a:t>and first </a:t>
            </a:r>
            <a:r>
              <a:rPr lang="en-US" sz="2600" dirty="0" smtClean="0">
                <a:solidFill>
                  <a:srgbClr val="7030A0"/>
                </a:solidFill>
              </a:rPr>
              <a:t>tests </a:t>
            </a:r>
            <a:r>
              <a:rPr lang="en-US" sz="2600" dirty="0">
                <a:solidFill>
                  <a:srgbClr val="7030A0"/>
                </a:solidFill>
              </a:rPr>
              <a:t>are planned for </a:t>
            </a:r>
            <a:r>
              <a:rPr lang="en-US" sz="2600" dirty="0" smtClean="0">
                <a:solidFill>
                  <a:srgbClr val="7030A0"/>
                </a:solidFill>
              </a:rPr>
              <a:t>summer 2017</a:t>
            </a:r>
            <a:endParaRPr lang="en-US" sz="2600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 </a:t>
            </a:r>
            <a:r>
              <a:rPr lang="en-US" dirty="0"/>
              <a:t>T </a:t>
            </a:r>
            <a:r>
              <a:rPr lang="en-US" dirty="0" smtClean="0"/>
              <a:t>Dipole Demonstrator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 smtClean="0"/>
              <a:t>10/18/2016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070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2000" dirty="0" smtClean="0">
                <a:solidFill>
                  <a:srgbClr val="7030A0"/>
                </a:solidFill>
              </a:rPr>
              <a:t>A.V</a:t>
            </a:r>
            <a:r>
              <a:rPr lang="en-US" sz="2000" dirty="0">
                <a:solidFill>
                  <a:srgbClr val="7030A0"/>
                </a:solidFill>
              </a:rPr>
              <a:t>. Zlobin, N. Andreev, E. </a:t>
            </a:r>
            <a:r>
              <a:rPr lang="en-US" sz="2000" dirty="0" err="1">
                <a:solidFill>
                  <a:srgbClr val="7030A0"/>
                </a:solidFill>
              </a:rPr>
              <a:t>Barzi</a:t>
            </a:r>
            <a:r>
              <a:rPr lang="en-US" sz="2000" dirty="0">
                <a:solidFill>
                  <a:srgbClr val="7030A0"/>
                </a:solidFill>
              </a:rPr>
              <a:t>, V.V. </a:t>
            </a:r>
            <a:r>
              <a:rPr lang="en-US" sz="2000" dirty="0" err="1">
                <a:solidFill>
                  <a:srgbClr val="7030A0"/>
                </a:solidFill>
              </a:rPr>
              <a:t>Kashikhin</a:t>
            </a:r>
            <a:r>
              <a:rPr lang="en-US" sz="2000" dirty="0">
                <a:solidFill>
                  <a:srgbClr val="7030A0"/>
                </a:solidFill>
              </a:rPr>
              <a:t>, I. </a:t>
            </a:r>
            <a:r>
              <a:rPr lang="en-US" sz="2000" dirty="0" err="1">
                <a:solidFill>
                  <a:srgbClr val="7030A0"/>
                </a:solidFill>
              </a:rPr>
              <a:t>Novitski</a:t>
            </a:r>
            <a:r>
              <a:rPr lang="en-US" sz="2000" dirty="0">
                <a:solidFill>
                  <a:srgbClr val="7030A0"/>
                </a:solidFill>
              </a:rPr>
              <a:t>, “Design concept and parameters of a 15 T Nb</a:t>
            </a:r>
            <a:r>
              <a:rPr lang="en-US" sz="2000" baseline="-25000" dirty="0">
                <a:solidFill>
                  <a:srgbClr val="7030A0"/>
                </a:solidFill>
              </a:rPr>
              <a:t>3</a:t>
            </a:r>
            <a:r>
              <a:rPr lang="en-US" sz="2000" dirty="0">
                <a:solidFill>
                  <a:srgbClr val="7030A0"/>
                </a:solidFill>
              </a:rPr>
              <a:t>Sn dipole demonstrator for a 100 </a:t>
            </a:r>
            <a:r>
              <a:rPr lang="en-US" sz="2000" dirty="0" err="1">
                <a:solidFill>
                  <a:srgbClr val="7030A0"/>
                </a:solidFill>
              </a:rPr>
              <a:t>TeV</a:t>
            </a:r>
            <a:r>
              <a:rPr lang="en-US" sz="2000" dirty="0">
                <a:solidFill>
                  <a:srgbClr val="7030A0"/>
                </a:solidFill>
              </a:rPr>
              <a:t> hadron collider”, </a:t>
            </a:r>
            <a:r>
              <a:rPr lang="en-US" sz="2000" dirty="0" smtClean="0">
                <a:solidFill>
                  <a:srgbClr val="7030A0"/>
                </a:solidFill>
              </a:rPr>
              <a:t>IPAC2015, Richmond, May 2015.</a:t>
            </a:r>
            <a:endParaRPr lang="en-US" sz="2000" dirty="0">
              <a:solidFill>
                <a:srgbClr val="7030A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solidFill>
                  <a:srgbClr val="7030A0"/>
                </a:solidFill>
              </a:rPr>
              <a:t>V.V</a:t>
            </a:r>
            <a:r>
              <a:rPr lang="en-US" sz="2000" dirty="0">
                <a:solidFill>
                  <a:srgbClr val="7030A0"/>
                </a:solidFill>
              </a:rPr>
              <a:t>. </a:t>
            </a:r>
            <a:r>
              <a:rPr lang="en-US" sz="2000" dirty="0" err="1" smtClean="0">
                <a:solidFill>
                  <a:srgbClr val="7030A0"/>
                </a:solidFill>
              </a:rPr>
              <a:t>Kashikhin</a:t>
            </a:r>
            <a:r>
              <a:rPr lang="en-US" sz="2000" dirty="0">
                <a:solidFill>
                  <a:srgbClr val="7030A0"/>
                </a:solidFill>
              </a:rPr>
              <a:t>, N. Andreev, E. </a:t>
            </a:r>
            <a:r>
              <a:rPr lang="en-US" sz="2000" dirty="0" err="1">
                <a:solidFill>
                  <a:srgbClr val="7030A0"/>
                </a:solidFill>
              </a:rPr>
              <a:t>Barzi</a:t>
            </a:r>
            <a:r>
              <a:rPr lang="en-US" sz="2000" dirty="0">
                <a:solidFill>
                  <a:srgbClr val="7030A0"/>
                </a:solidFill>
              </a:rPr>
              <a:t>, I. </a:t>
            </a:r>
            <a:r>
              <a:rPr lang="en-US" sz="2000" dirty="0" err="1">
                <a:solidFill>
                  <a:srgbClr val="7030A0"/>
                </a:solidFill>
              </a:rPr>
              <a:t>Novitski</a:t>
            </a:r>
            <a:r>
              <a:rPr lang="en-US" sz="2000" dirty="0">
                <a:solidFill>
                  <a:srgbClr val="7030A0"/>
                </a:solidFill>
              </a:rPr>
              <a:t>, A.V. </a:t>
            </a:r>
            <a:r>
              <a:rPr lang="en-US" sz="2000" dirty="0" smtClean="0">
                <a:solidFill>
                  <a:srgbClr val="7030A0"/>
                </a:solidFill>
              </a:rPr>
              <a:t>Zlobin, </a:t>
            </a:r>
            <a:r>
              <a:rPr lang="en-US" sz="2000" dirty="0">
                <a:solidFill>
                  <a:srgbClr val="7030A0"/>
                </a:solidFill>
              </a:rPr>
              <a:t>“Magnetic and structural design of a 15 T Nb</a:t>
            </a:r>
            <a:r>
              <a:rPr lang="en-US" sz="2000" baseline="-25000" dirty="0">
                <a:solidFill>
                  <a:srgbClr val="7030A0"/>
                </a:solidFill>
              </a:rPr>
              <a:t>3</a:t>
            </a:r>
            <a:r>
              <a:rPr lang="en-US" sz="2000" dirty="0">
                <a:solidFill>
                  <a:srgbClr val="7030A0"/>
                </a:solidFill>
              </a:rPr>
              <a:t>Sn accelerator dipole model”, CEC/ICMC2015, </a:t>
            </a:r>
            <a:r>
              <a:rPr lang="en-US" sz="2000" dirty="0" err="1">
                <a:solidFill>
                  <a:srgbClr val="7030A0"/>
                </a:solidFill>
              </a:rPr>
              <a:t>Tucsan</a:t>
            </a:r>
            <a:r>
              <a:rPr lang="en-US" sz="2000" dirty="0">
                <a:solidFill>
                  <a:srgbClr val="7030A0"/>
                </a:solidFill>
              </a:rPr>
              <a:t> (AR), June </a:t>
            </a:r>
            <a:r>
              <a:rPr lang="en-US" sz="2000" dirty="0" smtClean="0">
                <a:solidFill>
                  <a:srgbClr val="7030A0"/>
                </a:solidFill>
              </a:rPr>
              <a:t>2015.</a:t>
            </a:r>
          </a:p>
          <a:p>
            <a:pPr>
              <a:buFont typeface="+mj-lt"/>
              <a:buAutoNum type="arabicPeriod"/>
            </a:pPr>
            <a:r>
              <a:rPr lang="en-US" sz="2000" dirty="0" smtClean="0">
                <a:solidFill>
                  <a:srgbClr val="7030A0"/>
                </a:solidFill>
              </a:rPr>
              <a:t>I</a:t>
            </a:r>
            <a:r>
              <a:rPr lang="en-US" sz="2000" dirty="0">
                <a:solidFill>
                  <a:srgbClr val="7030A0"/>
                </a:solidFill>
              </a:rPr>
              <a:t>. </a:t>
            </a:r>
            <a:r>
              <a:rPr lang="en-US" sz="2000" dirty="0" err="1" smtClean="0">
                <a:solidFill>
                  <a:srgbClr val="7030A0"/>
                </a:solidFill>
              </a:rPr>
              <a:t>Novitski</a:t>
            </a:r>
            <a:r>
              <a:rPr lang="en-US" sz="2000" dirty="0">
                <a:solidFill>
                  <a:srgbClr val="7030A0"/>
                </a:solidFill>
              </a:rPr>
              <a:t>, </a:t>
            </a:r>
            <a:r>
              <a:rPr lang="en-US" sz="2000" dirty="0" smtClean="0">
                <a:solidFill>
                  <a:srgbClr val="7030A0"/>
                </a:solidFill>
              </a:rPr>
              <a:t>N. Andreev</a:t>
            </a:r>
            <a:r>
              <a:rPr lang="en-US" sz="2000" dirty="0">
                <a:solidFill>
                  <a:srgbClr val="7030A0"/>
                </a:solidFill>
              </a:rPr>
              <a:t>, E. </a:t>
            </a:r>
            <a:r>
              <a:rPr lang="en-US" sz="2000" dirty="0" err="1">
                <a:solidFill>
                  <a:srgbClr val="7030A0"/>
                </a:solidFill>
              </a:rPr>
              <a:t>Barzi</a:t>
            </a:r>
            <a:r>
              <a:rPr lang="en-US" sz="2000" dirty="0">
                <a:solidFill>
                  <a:srgbClr val="7030A0"/>
                </a:solidFill>
              </a:rPr>
              <a:t>, J. Carmichael, V. V. </a:t>
            </a:r>
            <a:r>
              <a:rPr lang="en-US" sz="2000" dirty="0" err="1">
                <a:solidFill>
                  <a:srgbClr val="7030A0"/>
                </a:solidFill>
              </a:rPr>
              <a:t>Kashikhin</a:t>
            </a:r>
            <a:r>
              <a:rPr lang="en-US" sz="2000" dirty="0">
                <a:solidFill>
                  <a:srgbClr val="7030A0"/>
                </a:solidFill>
              </a:rPr>
              <a:t>, D. </a:t>
            </a:r>
            <a:r>
              <a:rPr lang="en-US" sz="2000" dirty="0" err="1">
                <a:solidFill>
                  <a:srgbClr val="7030A0"/>
                </a:solidFill>
              </a:rPr>
              <a:t>Turrioni</a:t>
            </a:r>
            <a:r>
              <a:rPr lang="en-US" sz="2000" dirty="0">
                <a:solidFill>
                  <a:srgbClr val="7030A0"/>
                </a:solidFill>
              </a:rPr>
              <a:t>, M. Yu, </a:t>
            </a:r>
            <a:r>
              <a:rPr lang="en-US" sz="2000" dirty="0" smtClean="0">
                <a:solidFill>
                  <a:srgbClr val="7030A0"/>
                </a:solidFill>
              </a:rPr>
              <a:t>A.V</a:t>
            </a:r>
            <a:r>
              <a:rPr lang="en-US" sz="2000" dirty="0">
                <a:solidFill>
                  <a:srgbClr val="7030A0"/>
                </a:solidFill>
              </a:rPr>
              <a:t>. </a:t>
            </a:r>
            <a:r>
              <a:rPr lang="en-US" sz="2000" dirty="0" smtClean="0">
                <a:solidFill>
                  <a:srgbClr val="7030A0"/>
                </a:solidFill>
              </a:rPr>
              <a:t>Zlobin, </a:t>
            </a:r>
            <a:r>
              <a:rPr lang="en-US" sz="2000" dirty="0">
                <a:solidFill>
                  <a:srgbClr val="7030A0"/>
                </a:solidFill>
              </a:rPr>
              <a:t>“Development of a 15 T Nb</a:t>
            </a:r>
            <a:r>
              <a:rPr lang="en-US" sz="2000" baseline="-25000" dirty="0">
                <a:solidFill>
                  <a:srgbClr val="7030A0"/>
                </a:solidFill>
              </a:rPr>
              <a:t>3</a:t>
            </a:r>
            <a:r>
              <a:rPr lang="en-US" sz="2000" dirty="0">
                <a:solidFill>
                  <a:srgbClr val="7030A0"/>
                </a:solidFill>
              </a:rPr>
              <a:t>Sn Accelerator Dipole Demonstrator at Fermilab”, IEEE Trans. on Appl. </a:t>
            </a:r>
            <a:r>
              <a:rPr lang="en-US" sz="2000" dirty="0" err="1">
                <a:solidFill>
                  <a:srgbClr val="7030A0"/>
                </a:solidFill>
              </a:rPr>
              <a:t>Supercond</a:t>
            </a:r>
            <a:r>
              <a:rPr lang="en-US" sz="2000" dirty="0">
                <a:solidFill>
                  <a:srgbClr val="7030A0"/>
                </a:solidFill>
              </a:rPr>
              <a:t>., Vol. 26, Issue 3, June </a:t>
            </a:r>
            <a:r>
              <a:rPr lang="en-US" sz="2000" dirty="0" smtClean="0">
                <a:solidFill>
                  <a:srgbClr val="7030A0"/>
                </a:solidFill>
              </a:rPr>
              <a:t>2016.</a:t>
            </a:r>
            <a:endParaRPr lang="en-US" sz="2000" dirty="0">
              <a:solidFill>
                <a:srgbClr val="7030A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solidFill>
                  <a:srgbClr val="7030A0"/>
                </a:solidFill>
              </a:rPr>
              <a:t>E</a:t>
            </a:r>
            <a:r>
              <a:rPr lang="en-US" sz="2000" dirty="0">
                <a:solidFill>
                  <a:srgbClr val="7030A0"/>
                </a:solidFill>
              </a:rPr>
              <a:t>. </a:t>
            </a:r>
            <a:r>
              <a:rPr lang="en-US" sz="2000" dirty="0" err="1" smtClean="0">
                <a:solidFill>
                  <a:srgbClr val="7030A0"/>
                </a:solidFill>
              </a:rPr>
              <a:t>Barzi</a:t>
            </a:r>
            <a:r>
              <a:rPr lang="en-US" sz="2000" dirty="0" smtClean="0">
                <a:solidFill>
                  <a:srgbClr val="7030A0"/>
                </a:solidFill>
              </a:rPr>
              <a:t>, </a:t>
            </a:r>
            <a:r>
              <a:rPr lang="it-IT" sz="2000" dirty="0">
                <a:solidFill>
                  <a:srgbClr val="7030A0"/>
                </a:solidFill>
              </a:rPr>
              <a:t>N. Andreev, P. Li, V. Lombardo, D. Turrioni, </a:t>
            </a:r>
            <a:r>
              <a:rPr lang="it-IT" sz="2000" dirty="0" smtClean="0">
                <a:solidFill>
                  <a:srgbClr val="7030A0"/>
                </a:solidFill>
              </a:rPr>
              <a:t>A.V</a:t>
            </a:r>
            <a:r>
              <a:rPr lang="it-IT" sz="2000" dirty="0">
                <a:solidFill>
                  <a:srgbClr val="7030A0"/>
                </a:solidFill>
              </a:rPr>
              <a:t>. Zlobin</a:t>
            </a:r>
            <a:r>
              <a:rPr lang="en-US" sz="2000" dirty="0" smtClean="0">
                <a:solidFill>
                  <a:srgbClr val="7030A0"/>
                </a:solidFill>
              </a:rPr>
              <a:t>, </a:t>
            </a:r>
            <a:r>
              <a:rPr lang="en-US" sz="2000" dirty="0">
                <a:solidFill>
                  <a:srgbClr val="7030A0"/>
                </a:solidFill>
              </a:rPr>
              <a:t>“Nb</a:t>
            </a:r>
            <a:r>
              <a:rPr lang="en-US" sz="2000" baseline="-25000" dirty="0">
                <a:solidFill>
                  <a:srgbClr val="7030A0"/>
                </a:solidFill>
              </a:rPr>
              <a:t>3</a:t>
            </a:r>
            <a:r>
              <a:rPr lang="en-US" sz="2000" dirty="0">
                <a:solidFill>
                  <a:srgbClr val="7030A0"/>
                </a:solidFill>
              </a:rPr>
              <a:t>Sn RRP® Strand and Cable Development for a 15 T Dipole Demonstrator,” IEEE Trans. on Appl. </a:t>
            </a:r>
            <a:r>
              <a:rPr lang="en-US" sz="2000" dirty="0" err="1">
                <a:solidFill>
                  <a:srgbClr val="7030A0"/>
                </a:solidFill>
              </a:rPr>
              <a:t>Supercond</a:t>
            </a:r>
            <a:r>
              <a:rPr lang="en-US" sz="2000" dirty="0">
                <a:solidFill>
                  <a:srgbClr val="7030A0"/>
                </a:solidFill>
              </a:rPr>
              <a:t>., Vol. 26, Issue 3, June </a:t>
            </a:r>
            <a:r>
              <a:rPr lang="en-US" sz="2000" dirty="0" smtClean="0">
                <a:solidFill>
                  <a:srgbClr val="7030A0"/>
                </a:solidFill>
              </a:rPr>
              <a:t>2016.</a:t>
            </a:r>
          </a:p>
          <a:p>
            <a:pPr>
              <a:buFont typeface="+mj-lt"/>
              <a:buAutoNum type="arabicPeriod"/>
            </a:pPr>
            <a:r>
              <a:rPr lang="en-US" sz="2000" dirty="0" smtClean="0">
                <a:solidFill>
                  <a:srgbClr val="7030A0"/>
                </a:solidFill>
              </a:rPr>
              <a:t>I. </a:t>
            </a:r>
            <a:r>
              <a:rPr lang="en-US" sz="2000" dirty="0" err="1" smtClean="0">
                <a:solidFill>
                  <a:srgbClr val="7030A0"/>
                </a:solidFill>
              </a:rPr>
              <a:t>Novitski</a:t>
            </a:r>
            <a:r>
              <a:rPr lang="en-US" sz="2000" dirty="0" smtClean="0">
                <a:solidFill>
                  <a:srgbClr val="7030A0"/>
                </a:solidFill>
              </a:rPr>
              <a:t>, A.V. </a:t>
            </a:r>
            <a:r>
              <a:rPr lang="en-US" sz="2000" dirty="0">
                <a:solidFill>
                  <a:srgbClr val="7030A0"/>
                </a:solidFill>
              </a:rPr>
              <a:t>Zlobin, </a:t>
            </a:r>
            <a:r>
              <a:rPr lang="en-US" sz="2000" dirty="0" smtClean="0">
                <a:solidFill>
                  <a:srgbClr val="7030A0"/>
                </a:solidFill>
              </a:rPr>
              <a:t>“</a:t>
            </a:r>
            <a:r>
              <a:rPr lang="en-US" sz="2000" dirty="0">
                <a:solidFill>
                  <a:srgbClr val="7030A0"/>
                </a:solidFill>
              </a:rPr>
              <a:t>Development and Comparison of Mechanical Structures for FNAL 15 T Nb</a:t>
            </a:r>
            <a:r>
              <a:rPr lang="en-US" sz="2000" baseline="-25000" dirty="0">
                <a:solidFill>
                  <a:srgbClr val="7030A0"/>
                </a:solidFill>
              </a:rPr>
              <a:t>3</a:t>
            </a:r>
            <a:r>
              <a:rPr lang="en-US" sz="2000" dirty="0">
                <a:solidFill>
                  <a:srgbClr val="7030A0"/>
                </a:solidFill>
              </a:rPr>
              <a:t>Sn Dipole Demonstrator</a:t>
            </a:r>
            <a:r>
              <a:rPr lang="en-US" sz="2000" dirty="0" smtClean="0">
                <a:solidFill>
                  <a:srgbClr val="7030A0"/>
                </a:solidFill>
              </a:rPr>
              <a:t>”, NAPAC2016, Chicago, Oct 2016.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 smtClean="0"/>
              <a:t>10/18/2016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A.V. Zlobin| 15 T Dipole Demonstrator: design parameters and work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903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ermilab_PowerPoint_Template_090915.potx [Read-Only]" id="{F2C0EF47-5796-4CD1-BFA0-A55DF5C9BC17}" vid="{B8BCA455-D2F7-46A7-AFF4-4E2F6961B5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Fermilab_PowerPoint_Template_090915</Template>
  <TotalTime>207</TotalTime>
  <Words>654</Words>
  <Application>Microsoft Office PowerPoint</Application>
  <PresentationFormat>On-screen Show (4:3)</PresentationFormat>
  <Paragraphs>87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MS PGothic</vt:lpstr>
      <vt:lpstr>MS PGothic</vt:lpstr>
      <vt:lpstr>Arial</vt:lpstr>
      <vt:lpstr>Calibri</vt:lpstr>
      <vt:lpstr>Geneva</vt:lpstr>
      <vt:lpstr>Helvetica</vt:lpstr>
      <vt:lpstr>Times New Roman</vt:lpstr>
      <vt:lpstr>Fermilab_PPT_090815</vt:lpstr>
      <vt:lpstr>PowerPoint Presentation</vt:lpstr>
      <vt:lpstr>US Magnet Development program</vt:lpstr>
      <vt:lpstr>Coil Design Study [1]</vt:lpstr>
      <vt:lpstr>Mechanical Structure [2], [3], [5]</vt:lpstr>
      <vt:lpstr>Magnet Design Specifications</vt:lpstr>
      <vt:lpstr>Strands and Cables [4]</vt:lpstr>
      <vt:lpstr>15 T Dipole Demonstrator Status</vt:lpstr>
      <vt:lpstr>Publications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Zlobin x8192 11001N</dc:creator>
  <cp:lastModifiedBy>Alexander Zlobin x8192 11001N</cp:lastModifiedBy>
  <cp:revision>16</cp:revision>
  <cp:lastPrinted>2014-01-20T19:40:21Z</cp:lastPrinted>
  <dcterms:created xsi:type="dcterms:W3CDTF">2016-10-16T16:10:05Z</dcterms:created>
  <dcterms:modified xsi:type="dcterms:W3CDTF">2016-10-17T23:40:26Z</dcterms:modified>
</cp:coreProperties>
</file>