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20"/>
  </p:notesMasterIdLst>
  <p:handoutMasterIdLst>
    <p:handoutMasterId r:id="rId21"/>
  </p:handoutMasterIdLst>
  <p:sldIdLst>
    <p:sldId id="268" r:id="rId3"/>
    <p:sldId id="273" r:id="rId4"/>
    <p:sldId id="269" r:id="rId5"/>
    <p:sldId id="400" r:id="rId6"/>
    <p:sldId id="395" r:id="rId7"/>
    <p:sldId id="437" r:id="rId8"/>
    <p:sldId id="392" r:id="rId9"/>
    <p:sldId id="383" r:id="rId10"/>
    <p:sldId id="384" r:id="rId11"/>
    <p:sldId id="385" r:id="rId12"/>
    <p:sldId id="353" r:id="rId13"/>
    <p:sldId id="355" r:id="rId14"/>
    <p:sldId id="377" r:id="rId15"/>
    <p:sldId id="421" r:id="rId16"/>
    <p:sldId id="381" r:id="rId17"/>
    <p:sldId id="424" r:id="rId18"/>
    <p:sldId id="422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DCDD"/>
    <a:srgbClr val="A7A8AA"/>
    <a:srgbClr val="404040"/>
    <a:srgbClr val="505050"/>
    <a:srgbClr val="004C97"/>
    <a:srgbClr val="63666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80" autoAdjust="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3" d="100"/>
        <a:sy n="73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244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10/17/2016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10/17/2016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FB643-3B51-4A23-96A6-8ED93A064CC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9386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2D and 3D mechanical design</a:t>
            </a:r>
            <a:br>
              <a:rPr lang="en-US" dirty="0" smtClean="0"/>
            </a:br>
            <a:r>
              <a:rPr lang="en-US" dirty="0" smtClean="0"/>
              <a:t>analysis and optimization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 eaLnBrk="1" hangingPunct="1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Igor Novitski</a:t>
            </a:r>
          </a:p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Fermilab High Field Magnet Program Design Review</a:t>
            </a:r>
          </a:p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28-29 April 2016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April 28-29, 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Igor Novitski |  Mechanical analysis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April 28-29, 2016</a:t>
            </a:r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Igor Novitski |  Mechanical analysis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80139" y="6515100"/>
            <a:ext cx="1346200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April 28-29, 2016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April 28-29, 2016</a:t>
            </a: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Igor Novitski |  Mechanical analysis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April 28-29, 2016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Igor Novitski |  Mechanical analysis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April 28-29, 2016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Igor Novitski |  Mechanical analysis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28-29, 2016, FNAL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Igor Novitski     TD  MSD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3A4E-4362-4E16-A3A2-F5BC9FF75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DD380D08-F2CA-47D3-B2B9-BCFDF76A6561}" type="datetime1">
              <a:rPr lang="en-US" altLang="en-US"/>
              <a:pPr/>
              <a:t>10/17/2016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67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April 28-29, 2016</a:t>
            </a: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Igor Novitski |  Mechanical analysis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 smtClean="0"/>
              <a:t>April 28-29, 2016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smtClean="0"/>
              <a:t>Igor Novitski |  Mechanical analysis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 smtClean="0"/>
              <a:t>April 28-29, 2016</a:t>
            </a:r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Igor Novitski |  Mechanical analysis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7" r:id="rId6"/>
    <p:sldLayoutId id="2147484108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 smtClean="0"/>
              <a:t>April 28-29, 2016</a:t>
            </a:r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Igor Novitski |  Mechanical analysis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7" Type="http://schemas.openxmlformats.org/officeDocument/2006/relationships/image" Target="../media/image38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Relationship Id="rId9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2989262"/>
            <a:ext cx="7526338" cy="128777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>
                <a:ea typeface="Geneva" pitchFamily="121" charset="-128"/>
                <a:cs typeface="Times New Roman" panose="02020603050405020304" pitchFamily="18" charset="0"/>
              </a:rPr>
              <a:t>15T </a:t>
            </a:r>
            <a:r>
              <a:rPr lang="en-US" altLang="en-US" sz="2800" dirty="0" smtClean="0">
                <a:ea typeface="Geneva" pitchFamily="121" charset="-128"/>
                <a:cs typeface="Times New Roman" panose="02020603050405020304" pitchFamily="18" charset="0"/>
              </a:rPr>
              <a:t>Demonstrator: </a:t>
            </a:r>
            <a:r>
              <a:rPr lang="en-US" altLang="en-US" sz="2800" dirty="0">
                <a:ea typeface="Geneva" pitchFamily="121" charset="-128"/>
                <a:cs typeface="Times New Roman" panose="02020603050405020304" pitchFamily="18" charset="0"/>
              </a:rPr>
              <a:t/>
            </a:r>
            <a:br>
              <a:rPr lang="en-US" altLang="en-US" sz="2800" dirty="0">
                <a:ea typeface="Geneva" pitchFamily="121" charset="-128"/>
                <a:cs typeface="Times New Roman" panose="02020603050405020304" pitchFamily="18" charset="0"/>
              </a:rPr>
            </a:br>
            <a:r>
              <a:rPr lang="en-US" sz="2800" dirty="0" smtClean="0"/>
              <a:t>mechanical design,</a:t>
            </a:r>
            <a:br>
              <a:rPr lang="en-US" sz="2800" dirty="0" smtClean="0"/>
            </a:br>
            <a:r>
              <a:rPr lang="en-US" sz="2800" dirty="0" smtClean="0"/>
              <a:t>analysis </a:t>
            </a:r>
            <a:r>
              <a:rPr lang="en-US" sz="2800" dirty="0"/>
              <a:t>and optimization </a:t>
            </a:r>
            <a:endParaRPr lang="en-US" altLang="en-US" sz="2800" dirty="0">
              <a:ea typeface="Geneva" pitchFamily="121" charset="-128"/>
              <a:cs typeface="Times New Roman" panose="02020603050405020304" pitchFamily="18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Igor Novitski</a:t>
            </a:r>
          </a:p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Video Meeting</a:t>
            </a:r>
          </a:p>
          <a:p>
            <a:r>
              <a:rPr lang="en-US" altLang="en-US" dirty="0" smtClean="0">
                <a:latin typeface="Helvetica" panose="020B0604020202020204" pitchFamily="34" charset="0"/>
                <a:ea typeface="Geneva" pitchFamily="121" charset="-128"/>
              </a:rPr>
              <a:t>18 October 2016</a:t>
            </a:r>
          </a:p>
        </p:txBody>
      </p:sp>
    </p:spTree>
    <p:extLst>
      <p:ext uri="{BB962C8B-B14F-4D97-AF65-F5344CB8AC3E}">
        <p14:creationId xmlns:p14="http://schemas.microsoft.com/office/powerpoint/2010/main" val="162108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Design </a:t>
            </a:r>
            <a:r>
              <a:rPr lang="en-US" sz="2800" dirty="0" smtClean="0"/>
              <a:t>2: </a:t>
            </a:r>
            <a:r>
              <a:rPr lang="en-US" sz="2800" dirty="0"/>
              <a:t>IC-Clamp+12mm </a:t>
            </a:r>
            <a:r>
              <a:rPr lang="en-US" sz="2800" dirty="0" smtClean="0"/>
              <a:t>Skin, FEA Results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" t="14943" r="42531" b="8284"/>
          <a:stretch/>
        </p:blipFill>
        <p:spPr>
          <a:xfrm>
            <a:off x="228600" y="1077238"/>
            <a:ext cx="2845028" cy="24049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14459" r="42531" b="8284"/>
          <a:stretch/>
        </p:blipFill>
        <p:spPr>
          <a:xfrm>
            <a:off x="3176860" y="1077238"/>
            <a:ext cx="2790279" cy="237994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" t="14944" r="42531" b="9494"/>
          <a:stretch/>
        </p:blipFill>
        <p:spPr>
          <a:xfrm>
            <a:off x="6070371" y="1077238"/>
            <a:ext cx="2882913" cy="24049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" t="14459" r="42385" b="20634"/>
          <a:stretch/>
        </p:blipFill>
        <p:spPr>
          <a:xfrm>
            <a:off x="6108256" y="3814070"/>
            <a:ext cx="2845028" cy="20386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14701" r="42385" b="20635"/>
          <a:stretch/>
        </p:blipFill>
        <p:spPr>
          <a:xfrm>
            <a:off x="3161309" y="3814070"/>
            <a:ext cx="2913603" cy="20744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" t="14701" r="42385" b="20635"/>
          <a:stretch/>
        </p:blipFill>
        <p:spPr>
          <a:xfrm>
            <a:off x="268741" y="3844496"/>
            <a:ext cx="2828134" cy="201363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911427" y="933809"/>
            <a:ext cx="1229824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4K+15T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33700" y="933811"/>
            <a:ext cx="888385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300K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8929" y="933810"/>
            <a:ext cx="538930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4K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6450" y="3351909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err="1" smtClean="0">
                <a:solidFill>
                  <a:srgbClr val="00B050"/>
                </a:solidFill>
              </a:rPr>
              <a:t>Seqv</a:t>
            </a:r>
            <a:r>
              <a:rPr lang="en-US" sz="2250" dirty="0" smtClean="0">
                <a:solidFill>
                  <a:srgbClr val="00B050"/>
                </a:solidFill>
              </a:rPr>
              <a:t>=115MPa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48387" y="3347014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err="1" smtClean="0">
                <a:solidFill>
                  <a:srgbClr val="00B050"/>
                </a:solidFill>
              </a:rPr>
              <a:t>Seqv</a:t>
            </a:r>
            <a:r>
              <a:rPr lang="en-US" sz="2250" dirty="0" smtClean="0">
                <a:solidFill>
                  <a:srgbClr val="00B050"/>
                </a:solidFill>
              </a:rPr>
              <a:t>=353MPa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19349" y="3351909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err="1" smtClean="0">
                <a:solidFill>
                  <a:srgbClr val="00B050"/>
                </a:solidFill>
              </a:rPr>
              <a:t>Seqv</a:t>
            </a:r>
            <a:r>
              <a:rPr lang="en-US" sz="2250" dirty="0" smtClean="0">
                <a:solidFill>
                  <a:srgbClr val="00B050"/>
                </a:solidFill>
              </a:rPr>
              <a:t>=448MPa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6275" y="5449973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Seqv=118MPa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48691" y="5453699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Seqv=280MPa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89174" y="5487171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Seqv=292MPa</a:t>
            </a:r>
            <a:endParaRPr lang="en-US" sz="225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276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AL Shell Design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1885435" y="1227172"/>
            <a:ext cx="721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HD2</a:t>
            </a:r>
          </a:p>
        </p:txBody>
      </p:sp>
      <p:sp>
        <p:nvSpPr>
          <p:cNvPr id="9" name="Rectangle 8"/>
          <p:cNvSpPr/>
          <p:nvPr/>
        </p:nvSpPr>
        <p:spPr>
          <a:xfrm>
            <a:off x="5771661" y="1227171"/>
            <a:ext cx="2163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15 T Alternative</a:t>
            </a:r>
            <a:endParaRPr lang="en-US" dirty="0"/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180" y="2370974"/>
            <a:ext cx="3066118" cy="3039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06" y="1953547"/>
            <a:ext cx="3844130" cy="388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14" name="AutoShape 15"/>
          <p:cNvSpPr>
            <a:spLocks noChangeArrowheads="1"/>
          </p:cNvSpPr>
          <p:nvPr/>
        </p:nvSpPr>
        <p:spPr bwMode="auto">
          <a:xfrm>
            <a:off x="3317270" y="3196721"/>
            <a:ext cx="2002910" cy="1388140"/>
          </a:xfrm>
          <a:prstGeom prst="rightArrow">
            <a:avLst>
              <a:gd name="adj1" fmla="val 50000"/>
              <a:gd name="adj2" fmla="val 41873"/>
            </a:avLst>
          </a:prstGeom>
          <a:noFill/>
          <a:ln w="260350" algn="ctr">
            <a:solidFill>
              <a:schemeClr val="accent5">
                <a:lumMod val="20000"/>
                <a:lumOff val="8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4877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800" dirty="0" smtClean="0">
                <a:latin typeface="Helvetica" panose="020B0604020202020204" pitchFamily="34" charset="0"/>
                <a:ea typeface="Geneva" pitchFamily="121" charset="-128"/>
              </a:rPr>
              <a:t>Parametric Model of the Structure</a:t>
            </a: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r>
              <a:rPr lang="en-US" altLang="en-US" sz="1200" dirty="0">
                <a:latin typeface="Helvetica" pitchFamily="34" charset="0"/>
              </a:rPr>
              <a:t>October 18, 2016</a:t>
            </a:r>
          </a:p>
          <a:p>
            <a:pPr eaLnBrk="1" hangingPunct="1"/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>
              <a:defRPr/>
            </a:pPr>
            <a:r>
              <a:rPr lang="en-US" sz="1200" dirty="0">
                <a:latin typeface="Helvetica" pitchFamily="34" charset="0"/>
              </a:rPr>
              <a:t>Igor Novitski |  Mechanical analysis</a:t>
            </a:r>
            <a:endParaRPr lang="en-US" sz="1200" b="1" dirty="0">
              <a:latin typeface="Helvetica" pitchFamily="34" charset="0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12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3892" y="107556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08577" y="107556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78394" y="107242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703277" y="107556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7" y="1979717"/>
            <a:ext cx="8672513" cy="214168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487470" y="2564171"/>
            <a:ext cx="0" cy="15368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86189" y="3331294"/>
            <a:ext cx="0" cy="15368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881456" y="2562890"/>
            <a:ext cx="0" cy="15368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880175" y="3330013"/>
            <a:ext cx="0" cy="15368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627741" y="4511383"/>
            <a:ext cx="37834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 Shell:  50 and </a:t>
            </a:r>
            <a:r>
              <a:rPr lang="en-US" dirty="0" smtClean="0"/>
              <a:t>70 mm </a:t>
            </a:r>
            <a:r>
              <a:rPr lang="en-US" dirty="0" smtClean="0"/>
              <a:t>thick</a:t>
            </a:r>
          </a:p>
          <a:p>
            <a:r>
              <a:rPr lang="en-US" dirty="0" smtClean="0"/>
              <a:t>Iron Pad:  2 or 4-piece</a:t>
            </a:r>
          </a:p>
          <a:p>
            <a:r>
              <a:rPr lang="en-US" dirty="0" smtClean="0"/>
              <a:t>Iron Yoke: </a:t>
            </a:r>
            <a:r>
              <a:rPr lang="en-US" dirty="0"/>
              <a:t>2 or </a:t>
            </a:r>
            <a:r>
              <a:rPr lang="en-US" dirty="0" smtClean="0"/>
              <a:t>4-piece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076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6019312" y="1068828"/>
            <a:ext cx="1229824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4K+15T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585" y="1068830"/>
            <a:ext cx="888385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300K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6814" y="1068829"/>
            <a:ext cx="538930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4K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5777" y="3193463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Seqv=118MPa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27714" y="3188568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Seqv=190MPa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98676" y="3193463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Seqv=165MPa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5" name="Content Place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Design </a:t>
            </a:r>
            <a:r>
              <a:rPr lang="en-US" sz="2800" dirty="0" smtClean="0"/>
              <a:t>3: 50mm AL Cylinder, FEA Results</a:t>
            </a:r>
            <a:endParaRPr lang="en-US" sz="2800" dirty="0"/>
          </a:p>
        </p:txBody>
      </p:sp>
      <p:pic>
        <p:nvPicPr>
          <p:cNvPr id="26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2" t="18532" r="29357" b="26073"/>
          <a:stretch/>
        </p:blipFill>
        <p:spPr>
          <a:xfrm>
            <a:off x="70040" y="1675353"/>
            <a:ext cx="2305541" cy="1551913"/>
          </a:xfrm>
        </p:spPr>
      </p:pic>
      <p:pic>
        <p:nvPicPr>
          <p:cNvPr id="27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64" t="46573" r="9009" b="10785"/>
          <a:stretch/>
        </p:blipFill>
        <p:spPr>
          <a:xfrm>
            <a:off x="2273406" y="1057794"/>
            <a:ext cx="669067" cy="1376735"/>
          </a:xfrm>
          <a:prstGeom prst="rect">
            <a:avLst/>
          </a:prstGeom>
        </p:spPr>
      </p:pic>
      <p:pic>
        <p:nvPicPr>
          <p:cNvPr id="28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" t="19939" r="29260" b="25861"/>
          <a:stretch/>
        </p:blipFill>
        <p:spPr>
          <a:xfrm>
            <a:off x="3019100" y="1620866"/>
            <a:ext cx="2470904" cy="1627326"/>
          </a:xfrm>
          <a:prstGeom prst="rect">
            <a:avLst/>
          </a:prstGeom>
        </p:spPr>
      </p:pic>
      <p:pic>
        <p:nvPicPr>
          <p:cNvPr id="29" name="Content Placeholder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83" t="46499" r="9169" b="10859"/>
          <a:stretch/>
        </p:blipFill>
        <p:spPr>
          <a:xfrm>
            <a:off x="5373980" y="1068828"/>
            <a:ext cx="632250" cy="1339619"/>
          </a:xfrm>
          <a:prstGeom prst="rect">
            <a:avLst/>
          </a:prstGeom>
        </p:spPr>
      </p:pic>
      <p:pic>
        <p:nvPicPr>
          <p:cNvPr id="30" name="Content Placeholder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" t="19740" r="29100" b="26061"/>
          <a:stretch/>
        </p:blipFill>
        <p:spPr>
          <a:xfrm>
            <a:off x="6051912" y="1568159"/>
            <a:ext cx="2562532" cy="1675502"/>
          </a:xfrm>
          <a:prstGeom prst="rect">
            <a:avLst/>
          </a:prstGeom>
        </p:spPr>
      </p:pic>
      <p:pic>
        <p:nvPicPr>
          <p:cNvPr id="31" name="Content Placeholder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64" t="46177" r="9168" b="10385"/>
          <a:stretch/>
        </p:blipFill>
        <p:spPr>
          <a:xfrm>
            <a:off x="8476669" y="1014810"/>
            <a:ext cx="660112" cy="139713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" t="1594" r="8137" b="8551"/>
          <a:stretch/>
        </p:blipFill>
        <p:spPr>
          <a:xfrm>
            <a:off x="4647402" y="3965316"/>
            <a:ext cx="2685776" cy="213758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331255" y="3558326"/>
            <a:ext cx="228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Inner Pole </a:t>
            </a:r>
            <a:r>
              <a:rPr lang="en-US" sz="1800" dirty="0" smtClean="0">
                <a:solidFill>
                  <a:srgbClr val="FF0000"/>
                </a:solidFill>
              </a:rPr>
              <a:t>Gap=0.3um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" t="1528" r="26486" b="8194"/>
          <a:stretch/>
        </p:blipFill>
        <p:spPr>
          <a:xfrm>
            <a:off x="1683391" y="3897896"/>
            <a:ext cx="2330757" cy="234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081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Design 3</a:t>
            </a:r>
            <a:r>
              <a:rPr lang="en-US" sz="2800" dirty="0" smtClean="0"/>
              <a:t>: </a:t>
            </a:r>
            <a:r>
              <a:rPr lang="en-US" sz="2800" dirty="0"/>
              <a:t>50mm AL Cylinder, FEA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43133" y="6515100"/>
            <a:ext cx="1293812" cy="241300"/>
          </a:xfrm>
        </p:spPr>
        <p:txBody>
          <a:bodyPr/>
          <a:lstStyle/>
          <a:p>
            <a:r>
              <a:rPr lang="en-US" altLang="en-US" dirty="0"/>
              <a:t>October 18, 2016</a:t>
            </a:r>
          </a:p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85131-D98E-4CC9-8879-1D32CC470D9D}" type="slidenum">
              <a:rPr lang="en-US" altLang="en-US" smtClean="0"/>
              <a:pPr/>
              <a:t>14</a:t>
            </a:fld>
            <a:endParaRPr lang="en-US" altLang="en-US"/>
          </a:p>
        </p:txBody>
      </p:sp>
      <p:pic>
        <p:nvPicPr>
          <p:cNvPr id="7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48296"/>
            <a:ext cx="8516938" cy="523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10327" y="4996772"/>
            <a:ext cx="1229824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4K+15T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2600" y="4996774"/>
            <a:ext cx="888385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300K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27829" y="4996773"/>
            <a:ext cx="538930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4K</a:t>
            </a:r>
          </a:p>
        </p:txBody>
      </p:sp>
    </p:spTree>
    <p:extLst>
      <p:ext uri="{BB962C8B-B14F-4D97-AF65-F5344CB8AC3E}">
        <p14:creationId xmlns:p14="http://schemas.microsoft.com/office/powerpoint/2010/main" val="2016035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1743" t="1765" r="23852" b="4070"/>
          <a:stretch/>
        </p:blipFill>
        <p:spPr>
          <a:xfrm rot="10800000">
            <a:off x="998622" y="1333174"/>
            <a:ext cx="3585410" cy="35506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2271" r="20900" b="-539"/>
          <a:stretch/>
        </p:blipFill>
        <p:spPr>
          <a:xfrm>
            <a:off x="4740441" y="1333174"/>
            <a:ext cx="3585411" cy="3550669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H="1">
            <a:off x="3901387" y="3866618"/>
            <a:ext cx="19184" cy="4556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68940" y="3866618"/>
            <a:ext cx="26377" cy="4556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269414" y="6479127"/>
            <a:ext cx="13708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dirty="0">
                <a:latin typeface="Helvetica" pitchFamily="34" charset="0"/>
              </a:rPr>
              <a:t>October 18, 2016</a:t>
            </a:r>
          </a:p>
        </p:txBody>
      </p:sp>
      <p:sp>
        <p:nvSpPr>
          <p:cNvPr id="4" name="Rectangle 3"/>
          <p:cNvSpPr/>
          <p:nvPr/>
        </p:nvSpPr>
        <p:spPr>
          <a:xfrm>
            <a:off x="5681195" y="5219819"/>
            <a:ext cx="17039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Alternative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015675" y="5219818"/>
            <a:ext cx="15513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232097"/>
            <a:ext cx="8686800" cy="641739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800" dirty="0" smtClean="0"/>
              <a:t>15 T Demonstrator Support Structures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730708" y="6479126"/>
            <a:ext cx="2569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latin typeface="Helvetica" pitchFamily="34" charset="0"/>
              </a:rPr>
              <a:t>Igor Novitski |  Mechanical analysis</a:t>
            </a:r>
            <a:endParaRPr lang="en-US" sz="1200" b="1" dirty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5705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Comparison of Baseline and Alternative Designs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092" y="1264038"/>
            <a:ext cx="8501816" cy="22504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92" y="3745984"/>
            <a:ext cx="4616589" cy="183092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" t="17068" r="22558" b="12989"/>
          <a:stretch/>
        </p:blipFill>
        <p:spPr bwMode="auto">
          <a:xfrm>
            <a:off x="7174511" y="3786039"/>
            <a:ext cx="1488431" cy="10734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1" t="22699" r="42485" b="33719"/>
          <a:stretch/>
        </p:blipFill>
        <p:spPr bwMode="auto">
          <a:xfrm>
            <a:off x="7240319" y="4823894"/>
            <a:ext cx="1488431" cy="10769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98152" y="4968466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Baseline at 15T: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Inner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Gap  =0um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Layer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pole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Gap=7um (20%)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98152" y="4169603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Shell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15T: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Inner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Gap=0.3um (30%)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Layer 3 pole Gap=4um (15%)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8873" y="3680594"/>
            <a:ext cx="1954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Contact gaps at poles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882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75394"/>
            <a:ext cx="8672513" cy="5109715"/>
          </a:xfrm>
        </p:spPr>
        <p:txBody>
          <a:bodyPr/>
          <a:lstStyle/>
          <a:p>
            <a:pPr marL="685800" lvl="1" indent="-342900" hangingPunct="0"/>
            <a:r>
              <a:rPr lang="en-GB" sz="2400" dirty="0" smtClean="0"/>
              <a:t>Several </a:t>
            </a:r>
            <a:r>
              <a:rPr lang="en-GB" sz="2400" dirty="0"/>
              <a:t>concepts of mechanical structure have been </a:t>
            </a:r>
            <a:r>
              <a:rPr lang="en-GB" sz="2400" dirty="0" smtClean="0"/>
              <a:t>analysed </a:t>
            </a:r>
            <a:r>
              <a:rPr lang="en-GB" sz="2400" dirty="0"/>
              <a:t>and </a:t>
            </a:r>
            <a:r>
              <a:rPr lang="en-GB" sz="2400" dirty="0" smtClean="0"/>
              <a:t>compared.</a:t>
            </a:r>
            <a:endParaRPr lang="en-GB" sz="2400" dirty="0"/>
          </a:p>
          <a:p>
            <a:pPr marL="685800" lvl="1" indent="-342900" hangingPunct="0"/>
            <a:r>
              <a:rPr lang="en-GB" sz="2400" dirty="0"/>
              <a:t>Mechanical designs with IC-Clamps (Baseline) provides the required </a:t>
            </a:r>
            <a:r>
              <a:rPr lang="en-GB" sz="2400" dirty="0" smtClean="0"/>
              <a:t>coil </a:t>
            </a:r>
            <a:r>
              <a:rPr lang="en-GB" sz="2400" dirty="0"/>
              <a:t>prestress </a:t>
            </a:r>
            <a:r>
              <a:rPr lang="en-GB" sz="2400" dirty="0" smtClean="0"/>
              <a:t>and restricts </a:t>
            </a:r>
            <a:r>
              <a:rPr lang="en-GB" sz="2400" dirty="0"/>
              <a:t>turn radial, azimuthal and longitudinal </a:t>
            </a:r>
            <a:r>
              <a:rPr lang="en-GB" sz="2400" dirty="0" smtClean="0"/>
              <a:t>motion for </a:t>
            </a:r>
            <a:r>
              <a:rPr lang="en-GB" sz="2400" dirty="0"/>
              <a:t>the operating current range up to </a:t>
            </a:r>
            <a:r>
              <a:rPr lang="en-GB" sz="2400" dirty="0" smtClean="0"/>
              <a:t>15T.</a:t>
            </a:r>
          </a:p>
          <a:p>
            <a:pPr marL="685800" lvl="1" indent="-342900" hangingPunct="0"/>
            <a:r>
              <a:rPr lang="en-US" sz="2400" dirty="0" smtClean="0"/>
              <a:t>Alternative </a:t>
            </a:r>
            <a:r>
              <a:rPr lang="en-US" sz="2400" dirty="0"/>
              <a:t>magnet support structure based on a </a:t>
            </a:r>
            <a:r>
              <a:rPr lang="en-US" sz="2400" dirty="0" smtClean="0"/>
              <a:t>50 mm thick </a:t>
            </a:r>
            <a:r>
              <a:rPr lang="en-US" sz="2400" dirty="0"/>
              <a:t>aluminum shell, 4-piece iron yoke and 2-piece iron </a:t>
            </a:r>
            <a:r>
              <a:rPr lang="en-US" sz="2400" dirty="0" smtClean="0"/>
              <a:t>pad behave likewise. </a:t>
            </a:r>
          </a:p>
          <a:p>
            <a:pPr marL="685800" lvl="1" indent="-342900" hangingPunct="0"/>
            <a:r>
              <a:rPr lang="en-US" sz="2400" dirty="0" smtClean="0"/>
              <a:t>Both structures allow </a:t>
            </a:r>
            <a:r>
              <a:rPr lang="en-US" sz="2400" dirty="0"/>
              <a:t>keeping the stresses in the coil and support structure within acceptable limits during magnet assembly and operation.</a:t>
            </a:r>
          </a:p>
          <a:p>
            <a:pPr marL="342900" lvl="1" indent="0" hangingPunct="0">
              <a:buNone/>
            </a:pPr>
            <a:endParaRPr lang="en-GB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October 18, 2016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1550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>
                <a:latin typeface="Helvetica" panose="020B0604020202020204" pitchFamily="34" charset="0"/>
                <a:ea typeface="Geneva" pitchFamily="121" charset="-128"/>
              </a:rPr>
              <a:t>Outline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7" name="Content Placeholder 8"/>
          <p:cNvSpPr>
            <a:spLocks noGrp="1"/>
          </p:cNvSpPr>
          <p:nvPr>
            <p:ph idx="1"/>
          </p:nvPr>
        </p:nvSpPr>
        <p:spPr>
          <a:xfrm>
            <a:off x="576198" y="1033906"/>
            <a:ext cx="7686088" cy="4987867"/>
          </a:xfrm>
          <a:prstGeom prst="rect">
            <a:avLst/>
          </a:prstGeom>
        </p:spPr>
        <p:txBody>
          <a:bodyPr numCol="1"/>
          <a:lstStyle/>
          <a:p>
            <a:r>
              <a:rPr lang="en-US" sz="2000" dirty="0" smtClean="0"/>
              <a:t>Magnet concept evolution</a:t>
            </a:r>
          </a:p>
          <a:p>
            <a:r>
              <a:rPr lang="en-US" sz="2000" dirty="0" smtClean="0"/>
              <a:t>Models and Materials</a:t>
            </a:r>
          </a:p>
          <a:p>
            <a:r>
              <a:rPr lang="en-US" sz="2000" dirty="0" smtClean="0"/>
              <a:t>Design </a:t>
            </a:r>
            <a:r>
              <a:rPr lang="en-US" sz="2000" dirty="0"/>
              <a:t>1</a:t>
            </a:r>
            <a:r>
              <a:rPr lang="en-US" sz="2000" dirty="0" smtClean="0"/>
              <a:t>: C-Clamp</a:t>
            </a:r>
          </a:p>
          <a:p>
            <a:r>
              <a:rPr lang="en-US" sz="2000" dirty="0" smtClean="0"/>
              <a:t>Design </a:t>
            </a:r>
            <a:r>
              <a:rPr lang="en-US" sz="2000" dirty="0"/>
              <a:t>2</a:t>
            </a:r>
            <a:r>
              <a:rPr lang="en-US" sz="2000" dirty="0" smtClean="0"/>
              <a:t>: IC-Clamp</a:t>
            </a:r>
          </a:p>
          <a:p>
            <a:r>
              <a:rPr lang="en-US" sz="2000" dirty="0" smtClean="0"/>
              <a:t>“HD-2” structure optimization</a:t>
            </a:r>
            <a:endParaRPr lang="en-US" sz="2000" dirty="0"/>
          </a:p>
          <a:p>
            <a:r>
              <a:rPr lang="en-US" sz="2000" dirty="0" smtClean="0"/>
              <a:t>Design 3: AL </a:t>
            </a:r>
            <a:r>
              <a:rPr lang="en-US" sz="2000" dirty="0"/>
              <a:t>Cylinder</a:t>
            </a:r>
            <a:endParaRPr lang="en-US" sz="2000" dirty="0" smtClean="0"/>
          </a:p>
          <a:p>
            <a:r>
              <a:rPr lang="en-US" sz="2000" dirty="0" smtClean="0"/>
              <a:t>Summary</a:t>
            </a:r>
          </a:p>
          <a:p>
            <a:pPr marL="0" indent="0">
              <a:buNone/>
            </a:pPr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2629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Magnet Concept Evolution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 smtClean="0"/>
              <a:t>October 18, 2016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13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75" y="2251479"/>
            <a:ext cx="2431256" cy="2131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385310" y="4802879"/>
            <a:ext cx="206833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/>
              <a:t>I-Clamp Magnet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80138" y="4807125"/>
            <a:ext cx="231706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Al Shell Magnet</a:t>
            </a:r>
            <a:endParaRPr lang="en-US" sz="1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86835" y="4803814"/>
            <a:ext cx="2323938" cy="369332"/>
          </a:xfrm>
          <a:prstGeom prst="rect">
            <a:avLst/>
          </a:prstGeom>
          <a:gradFill>
            <a:gsLst>
              <a:gs pos="100000">
                <a:srgbClr val="00B0F0"/>
              </a:gs>
              <a:gs pos="100000">
                <a:schemeClr val="accent1">
                  <a:tint val="37000"/>
                  <a:satMod val="300000"/>
                </a:schemeClr>
              </a:gs>
              <a:gs pos="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 smtClean="0"/>
              <a:t>C-Clamp Magnet</a:t>
            </a:r>
            <a:endParaRPr lang="en-US" sz="18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4" t="7360" r="26741" b="2222"/>
          <a:stretch/>
        </p:blipFill>
        <p:spPr>
          <a:xfrm>
            <a:off x="3355703" y="2070695"/>
            <a:ext cx="2121270" cy="24771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8245" y="2005903"/>
            <a:ext cx="2584878" cy="255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89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Geometry </a:t>
            </a:r>
            <a:r>
              <a:rPr lang="en-US" sz="2800" dirty="0" smtClean="0"/>
              <a:t>Comparison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7480" t="11905" r="23435" b="1263"/>
          <a:stretch/>
        </p:blipFill>
        <p:spPr>
          <a:xfrm>
            <a:off x="4710722" y="1346268"/>
            <a:ext cx="4214736" cy="41694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5534" t="8781" r="31761" b="8672"/>
          <a:stretch/>
        </p:blipFill>
        <p:spPr>
          <a:xfrm>
            <a:off x="518213" y="1366412"/>
            <a:ext cx="4190224" cy="414927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17661" y="1189041"/>
            <a:ext cx="1523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15T Dipole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94741" y="4958747"/>
            <a:ext cx="6848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99"/>
                </a:solidFill>
              </a:rPr>
              <a:t>D20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3717661" y="1789205"/>
            <a:ext cx="993061" cy="825041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710722" y="1789205"/>
            <a:ext cx="1035058" cy="825041"/>
          </a:xfrm>
          <a:prstGeom prst="line">
            <a:avLst/>
          </a:prstGeom>
          <a:ln w="127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2689804" y="3697647"/>
            <a:ext cx="2020920" cy="1195221"/>
          </a:xfrm>
          <a:prstGeom prst="line">
            <a:avLst/>
          </a:prstGeom>
          <a:ln w="9525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710722" y="4582048"/>
            <a:ext cx="457976" cy="31081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018835" y="1809349"/>
            <a:ext cx="3229383" cy="322080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216097" y="1837681"/>
            <a:ext cx="3229383" cy="322080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674222" y="5375750"/>
            <a:ext cx="1795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VMTF Dewar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>
            <a:stCxn id="19" idx="3"/>
          </p:cNvCxnSpPr>
          <p:nvPr/>
        </p:nvCxnSpPr>
        <p:spPr>
          <a:xfrm flipV="1">
            <a:off x="5469778" y="4958747"/>
            <a:ext cx="710361" cy="64783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9" idx="1"/>
          </p:cNvCxnSpPr>
          <p:nvPr/>
        </p:nvCxnSpPr>
        <p:spPr>
          <a:xfrm flipH="1" flipV="1">
            <a:off x="3073925" y="4958748"/>
            <a:ext cx="600297" cy="647835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1919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" t="1528" r="26485" b="8472"/>
          <a:stretch/>
        </p:blipFill>
        <p:spPr>
          <a:xfrm>
            <a:off x="6299230" y="3949342"/>
            <a:ext cx="2059124" cy="20591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FEA Models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426571" y="3255236"/>
            <a:ext cx="180444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 smtClean="0"/>
              <a:t>Coils in “HD2” Structure</a:t>
            </a:r>
            <a:endParaRPr lang="en-US" sz="18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0" t="23487" r="38426" b="17683"/>
          <a:stretch/>
        </p:blipFill>
        <p:spPr>
          <a:xfrm>
            <a:off x="167111" y="2047905"/>
            <a:ext cx="2147342" cy="19224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7" t="11111" r="31725" b="12222"/>
          <a:stretch/>
        </p:blipFill>
        <p:spPr>
          <a:xfrm>
            <a:off x="2198833" y="1062324"/>
            <a:ext cx="1999729" cy="19711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3529" y="4207068"/>
            <a:ext cx="1794505" cy="646331"/>
          </a:xfrm>
          <a:prstGeom prst="rect">
            <a:avLst/>
          </a:prstGeom>
          <a:gradFill>
            <a:gsLst>
              <a:gs pos="100000">
                <a:srgbClr val="00B0F0"/>
              </a:gs>
              <a:gs pos="100000">
                <a:schemeClr val="accent1">
                  <a:tint val="37000"/>
                  <a:satMod val="300000"/>
                </a:schemeClr>
              </a:gs>
              <a:gs pos="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 smtClean="0"/>
              <a:t>C-Clamp Magnet</a:t>
            </a:r>
            <a:endParaRPr lang="en-US" sz="18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9" t="14445" r="49108" b="13333"/>
          <a:stretch/>
        </p:blipFill>
        <p:spPr>
          <a:xfrm>
            <a:off x="4029203" y="3207461"/>
            <a:ext cx="1814201" cy="287617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57" t="14444" r="52673" b="15556"/>
          <a:stretch/>
        </p:blipFill>
        <p:spPr>
          <a:xfrm>
            <a:off x="2322200" y="3207461"/>
            <a:ext cx="1745300" cy="28193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98698" y="5515062"/>
            <a:ext cx="1737605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b="1" dirty="0"/>
              <a:t>I-Clamp Magnet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2" t="13012" r="36380" b="16787"/>
          <a:stretch/>
        </p:blipFill>
        <p:spPr>
          <a:xfrm>
            <a:off x="6171889" y="888348"/>
            <a:ext cx="2313806" cy="231911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9" t="14702" r="46485" b="8768"/>
          <a:stretch/>
        </p:blipFill>
        <p:spPr>
          <a:xfrm>
            <a:off x="4177803" y="1063922"/>
            <a:ext cx="1994086" cy="1975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82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Material Properties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9753982"/>
              </p:ext>
            </p:extLst>
          </p:nvPr>
        </p:nvGraphicFramePr>
        <p:xfrm>
          <a:off x="676275" y="1941943"/>
          <a:ext cx="7965568" cy="3169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08055"/>
                <a:gridCol w="1244222"/>
                <a:gridCol w="1242628"/>
                <a:gridCol w="794964"/>
                <a:gridCol w="794964"/>
                <a:gridCol w="927192"/>
                <a:gridCol w="753543"/>
              </a:tblGrid>
              <a:tr h="39415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Structural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element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 anchor="ctr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Material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Thermal contract.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(300-2 K),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Elasticity modulus, GPa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Yield stress,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MPa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0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mm/m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warm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cold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warm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cold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</a:tr>
              <a:tr h="1970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Coil (rad/azim)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Nb</a:t>
                      </a:r>
                      <a:r>
                        <a:rPr lang="en-US" sz="1600" baseline="-25000">
                          <a:effectLst/>
                        </a:rPr>
                        <a:t>3</a:t>
                      </a:r>
                      <a:r>
                        <a:rPr lang="en-US" sz="1600">
                          <a:effectLst/>
                        </a:rPr>
                        <a:t>Sn composite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2.9/3.3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35/20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40/40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n/a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</a:tr>
              <a:tr h="1970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In.coil pole blocks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Ti-6Al-4V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1.7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&gt;900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</a:tr>
              <a:tr h="1970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Out.coil pole blocks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 St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</a:tr>
              <a:tr h="1970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Wedges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</a:t>
                      </a:r>
                      <a:r>
                        <a:rPr lang="en-US" sz="1600" dirty="0" smtClean="0">
                          <a:effectLst/>
                        </a:rPr>
                        <a:t>ronze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350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</a:tr>
              <a:tr h="1970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Coil-yoke spacer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 St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230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</a:tr>
              <a:tr h="1970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Clamp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Aluminum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4.1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500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700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</a:tr>
              <a:tr h="1970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Yoke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</a:rPr>
                        <a:t>Iron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indent="5715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205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225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</a:rPr>
                        <a:t>220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500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</a:tr>
              <a:tr h="1970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Skin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 </a:t>
                      </a:r>
                      <a:r>
                        <a:rPr lang="en-US" sz="1600" dirty="0" err="1">
                          <a:effectLst/>
                        </a:rPr>
                        <a:t>St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316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2.9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190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290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580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305" marR="27305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406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Design </a:t>
            </a:r>
            <a:r>
              <a:rPr lang="en-US" sz="2800" dirty="0" smtClean="0"/>
              <a:t>1: </a:t>
            </a:r>
            <a:r>
              <a:rPr lang="en-US" sz="2800" dirty="0"/>
              <a:t>C-Clamp+20mm </a:t>
            </a:r>
            <a:r>
              <a:rPr lang="en-US" sz="2800" dirty="0" smtClean="0"/>
              <a:t>Skin, FEA Results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1" t="17778" r="27712" b="21111"/>
          <a:stretch/>
        </p:blipFill>
        <p:spPr>
          <a:xfrm>
            <a:off x="6930249" y="1336130"/>
            <a:ext cx="2114550" cy="151039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564255" y="2888763"/>
            <a:ext cx="257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Inner Pole </a:t>
            </a:r>
            <a:r>
              <a:rPr lang="en-US" sz="1800" dirty="0" smtClean="0">
                <a:solidFill>
                  <a:srgbClr val="FF0000"/>
                </a:solidFill>
              </a:rPr>
              <a:t>Gap=0.002mm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8287" y="2849126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Seqv=120MPa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54417" y="2849126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Seqv=158MPa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67056" y="2867735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Seqv=179MPa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8600" y="5671431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Seqv=725MPa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01105" y="5689447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Seqv=850MPa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94439" y="5671431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smtClean="0">
                <a:solidFill>
                  <a:srgbClr val="00B050"/>
                </a:solidFill>
              </a:rPr>
              <a:t>Seqv=880MPa</a:t>
            </a:r>
            <a:endParaRPr lang="en-US" sz="2250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8" t="12916" r="28603" b="25695"/>
          <a:stretch/>
        </p:blipFill>
        <p:spPr>
          <a:xfrm>
            <a:off x="76023" y="1278625"/>
            <a:ext cx="2243205" cy="16254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" t="13194" r="28716" b="26250"/>
          <a:stretch/>
        </p:blipFill>
        <p:spPr>
          <a:xfrm>
            <a:off x="2385327" y="1296514"/>
            <a:ext cx="2241673" cy="16075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" t="13195" r="28716" b="25971"/>
          <a:stretch/>
        </p:blipFill>
        <p:spPr>
          <a:xfrm>
            <a:off x="4654689" y="1269386"/>
            <a:ext cx="2245515" cy="161765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" t="13194" r="29272" b="12361"/>
          <a:stretch/>
        </p:blipFill>
        <p:spPr>
          <a:xfrm>
            <a:off x="128287" y="3524667"/>
            <a:ext cx="2238084" cy="19861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9" t="13195" r="29161" b="13750"/>
          <a:stretch/>
        </p:blipFill>
        <p:spPr>
          <a:xfrm>
            <a:off x="2554417" y="3534672"/>
            <a:ext cx="2269146" cy="197611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1" t="13195" r="28827" b="14028"/>
          <a:stretch/>
        </p:blipFill>
        <p:spPr>
          <a:xfrm>
            <a:off x="5053045" y="3570311"/>
            <a:ext cx="2254185" cy="194916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627000" y="898334"/>
            <a:ext cx="1229824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4K+15T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167" y="898334"/>
            <a:ext cx="888385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300K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29887" y="897150"/>
            <a:ext cx="538930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4K</a:t>
            </a:r>
          </a:p>
        </p:txBody>
      </p:sp>
      <p:pic>
        <p:nvPicPr>
          <p:cNvPr id="23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" t="10911" r="29480" b="15150"/>
          <a:stretch/>
        </p:blipFill>
        <p:spPr>
          <a:xfrm>
            <a:off x="7307230" y="3940927"/>
            <a:ext cx="1794120" cy="156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523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7" t="23936" r="37798" b="17269"/>
          <a:stretch/>
        </p:blipFill>
        <p:spPr>
          <a:xfrm>
            <a:off x="1540999" y="1463538"/>
            <a:ext cx="3341218" cy="33412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Design </a:t>
            </a:r>
            <a:r>
              <a:rPr lang="en-US" sz="2800" dirty="0" smtClean="0"/>
              <a:t>2: </a:t>
            </a:r>
            <a:r>
              <a:rPr lang="en-US" sz="2800" dirty="0"/>
              <a:t>IC-Clamp+12mm </a:t>
            </a:r>
            <a:r>
              <a:rPr lang="en-US" sz="2800" dirty="0" smtClean="0"/>
              <a:t>Skin, FEA Model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8</a:t>
            </a:fld>
            <a:endParaRPr lang="en-US" alt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672649" y="2162836"/>
            <a:ext cx="3509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433125" y="2638067"/>
            <a:ext cx="10286" cy="4947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438656" y="1468705"/>
            <a:ext cx="15428" cy="5181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550122" y="3306931"/>
            <a:ext cx="3509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92136" y="1134166"/>
            <a:ext cx="416998" cy="3088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X1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1462" y="2308765"/>
            <a:ext cx="416998" cy="3088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X2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23638" y="2016908"/>
            <a:ext cx="411562" cy="3088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33895" y="3132779"/>
            <a:ext cx="411562" cy="3088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Y1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098728" y="1476644"/>
            <a:ext cx="3509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 rot="21159524">
            <a:off x="3430085" y="2159100"/>
            <a:ext cx="80197" cy="13518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975272" y="2600622"/>
            <a:ext cx="421188" cy="2304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07729" y="1092104"/>
            <a:ext cx="2233885" cy="3088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Symbol" panose="05050102010706020507" pitchFamily="18" charset="2"/>
              </a:rPr>
              <a:t>d</a:t>
            </a:r>
            <a:r>
              <a:rPr lang="en-US" sz="1400" dirty="0"/>
              <a:t> Skin and skin thickness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06421" y="2337506"/>
            <a:ext cx="107991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Clamp-Yoke</a:t>
            </a:r>
          </a:p>
          <a:p>
            <a:r>
              <a:rPr lang="en-US" sz="1400" dirty="0" smtClean="0"/>
              <a:t>angle and</a:t>
            </a:r>
          </a:p>
          <a:p>
            <a:r>
              <a:rPr lang="en-US" sz="1400" dirty="0" smtClean="0"/>
              <a:t>interference</a:t>
            </a:r>
            <a:endParaRPr lang="en-US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936734" y="4451026"/>
            <a:ext cx="5129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4272" y="4111151"/>
            <a:ext cx="912901" cy="3088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Pole slot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1917703" y="4825308"/>
            <a:ext cx="0" cy="2408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511430" y="5066170"/>
            <a:ext cx="1576328" cy="3088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Mid-Plane shims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327190" y="4825308"/>
            <a:ext cx="0" cy="2408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837785" y="3268160"/>
            <a:ext cx="1404311" cy="525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Shell-Yoke Rad</a:t>
            </a:r>
          </a:p>
          <a:p>
            <a:r>
              <a:rPr lang="en-US" sz="1400" dirty="0"/>
              <a:t>interference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2286453" y="3766912"/>
            <a:ext cx="216043" cy="2408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061684" y="3998937"/>
            <a:ext cx="13583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Clamp-Skin </a:t>
            </a:r>
            <a:r>
              <a:rPr lang="en-US" sz="1400" dirty="0" smtClean="0"/>
              <a:t>Rad</a:t>
            </a:r>
          </a:p>
          <a:p>
            <a:r>
              <a:rPr lang="en-US" sz="1400" dirty="0" smtClean="0"/>
              <a:t>Yoke-Skin Rad</a:t>
            </a:r>
            <a:endParaRPr lang="en-US" sz="1400" dirty="0"/>
          </a:p>
          <a:p>
            <a:r>
              <a:rPr lang="en-US" sz="1400" dirty="0"/>
              <a:t>interference</a:t>
            </a:r>
          </a:p>
        </p:txBody>
      </p:sp>
      <p:cxnSp>
        <p:nvCxnSpPr>
          <p:cNvPr id="30" name="Straight Arrow Connector 29"/>
          <p:cNvCxnSpPr>
            <a:stCxn id="29" idx="0"/>
          </p:cNvCxnSpPr>
          <p:nvPr/>
        </p:nvCxnSpPr>
        <p:spPr>
          <a:xfrm flipV="1">
            <a:off x="3740842" y="3132779"/>
            <a:ext cx="507085" cy="8661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30574" y="3374129"/>
            <a:ext cx="1250266" cy="525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Coil-Coil Rad</a:t>
            </a:r>
          </a:p>
          <a:p>
            <a:r>
              <a:rPr lang="en-US" sz="1400" dirty="0"/>
              <a:t>interference</a:t>
            </a: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>
            <a:off x="955708" y="3899239"/>
            <a:ext cx="552507" cy="2409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2485" y="1946812"/>
            <a:ext cx="1027602" cy="5251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Yoke-Yoke</a:t>
            </a:r>
          </a:p>
          <a:p>
            <a:r>
              <a:rPr lang="en-US" sz="1400" dirty="0"/>
              <a:t>gap taper</a:t>
            </a:r>
          </a:p>
        </p:txBody>
      </p:sp>
      <p:cxnSp>
        <p:nvCxnSpPr>
          <p:cNvPr id="34" name="Straight Arrow Connector 33"/>
          <p:cNvCxnSpPr>
            <a:stCxn id="33" idx="2"/>
          </p:cNvCxnSpPr>
          <p:nvPr/>
        </p:nvCxnSpPr>
        <p:spPr>
          <a:xfrm>
            <a:off x="866286" y="2471923"/>
            <a:ext cx="545341" cy="1969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sosceles Triangle 34"/>
          <p:cNvSpPr/>
          <p:nvPr/>
        </p:nvSpPr>
        <p:spPr>
          <a:xfrm rot="10800000">
            <a:off x="1381985" y="1519412"/>
            <a:ext cx="109838" cy="2259261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4288316" y="4252183"/>
            <a:ext cx="361720" cy="969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9" t="14702" r="46485" b="8768"/>
          <a:stretch/>
        </p:blipFill>
        <p:spPr>
          <a:xfrm>
            <a:off x="5243044" y="1400993"/>
            <a:ext cx="3477973" cy="3445264"/>
          </a:xfrm>
          <a:prstGeom prst="rect">
            <a:avLst/>
          </a:prstGeom>
        </p:spPr>
      </p:pic>
      <p:cxnSp>
        <p:nvCxnSpPr>
          <p:cNvPr id="44" name="Straight Arrow Connector 43"/>
          <p:cNvCxnSpPr/>
          <p:nvPr/>
        </p:nvCxnSpPr>
        <p:spPr>
          <a:xfrm flipH="1">
            <a:off x="3643396" y="3268160"/>
            <a:ext cx="97446" cy="2423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619414" y="2978334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</a:t>
            </a:r>
            <a:endParaRPr lang="en-US" sz="1400" dirty="0"/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3155668" y="3423738"/>
            <a:ext cx="274807" cy="2985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815263" y="3622056"/>
            <a:ext cx="50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Step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487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dirty="0"/>
              <a:t>October 18,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Igor Novitski |  Mechanical analysis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" t="12906" r="28319" b="24848"/>
          <a:stretch/>
        </p:blipFill>
        <p:spPr>
          <a:xfrm>
            <a:off x="228601" y="1179851"/>
            <a:ext cx="2862330" cy="2077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3" t="12907" r="28468" b="25412"/>
          <a:stretch/>
        </p:blipFill>
        <p:spPr>
          <a:xfrm>
            <a:off x="3128584" y="1171911"/>
            <a:ext cx="2886831" cy="20856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4" t="12906" r="28468" b="25788"/>
          <a:stretch/>
        </p:blipFill>
        <p:spPr>
          <a:xfrm>
            <a:off x="6133524" y="1248447"/>
            <a:ext cx="2785629" cy="20091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" t="12906" r="28468" b="25976"/>
          <a:stretch/>
        </p:blipFill>
        <p:spPr>
          <a:xfrm>
            <a:off x="7146446" y="834525"/>
            <a:ext cx="1487155" cy="10622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4" t="12906" r="28468" b="25788"/>
          <a:stretch/>
        </p:blipFill>
        <p:spPr>
          <a:xfrm>
            <a:off x="6022027" y="3640734"/>
            <a:ext cx="2893373" cy="20868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" t="12907" r="28619" b="25412"/>
          <a:stretch/>
        </p:blipFill>
        <p:spPr>
          <a:xfrm>
            <a:off x="3089939" y="3664546"/>
            <a:ext cx="2844651" cy="20688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13282" r="28468" b="25412"/>
          <a:stretch/>
        </p:blipFill>
        <p:spPr>
          <a:xfrm>
            <a:off x="370342" y="3692440"/>
            <a:ext cx="2756079" cy="19834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19312" y="1068828"/>
            <a:ext cx="1229824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4K+15T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585" y="1068830"/>
            <a:ext cx="888385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300K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6814" y="1068829"/>
            <a:ext cx="538930" cy="5078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2700" dirty="0"/>
              <a:t>4K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11995" y="3483532"/>
            <a:ext cx="2228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Inner Pole </a:t>
            </a:r>
            <a:r>
              <a:rPr lang="en-US" sz="1800" dirty="0" smtClean="0">
                <a:solidFill>
                  <a:srgbClr val="FF0000"/>
                </a:solidFill>
              </a:rPr>
              <a:t>Gap=0mm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5777" y="3193463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err="1" smtClean="0">
                <a:solidFill>
                  <a:srgbClr val="00B050"/>
                </a:solidFill>
              </a:rPr>
              <a:t>Seqv</a:t>
            </a:r>
            <a:r>
              <a:rPr lang="en-US" sz="2250" dirty="0" smtClean="0">
                <a:solidFill>
                  <a:srgbClr val="00B050"/>
                </a:solidFill>
              </a:rPr>
              <a:t>=133MPa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27714" y="3188568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>
                <a:solidFill>
                  <a:srgbClr val="00B050"/>
                </a:solidFill>
              </a:rPr>
              <a:t>Seqv=176MPa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498676" y="3193463"/>
            <a:ext cx="1853584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err="1" smtClean="0">
                <a:solidFill>
                  <a:srgbClr val="00B050"/>
                </a:solidFill>
              </a:rPr>
              <a:t>Seqv</a:t>
            </a:r>
            <a:r>
              <a:rPr lang="en-US" sz="2250" dirty="0" smtClean="0">
                <a:solidFill>
                  <a:srgbClr val="00B050"/>
                </a:solidFill>
              </a:rPr>
              <a:t>=168MPa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5777" y="5527913"/>
            <a:ext cx="194175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err="1" smtClean="0">
                <a:solidFill>
                  <a:srgbClr val="00B050"/>
                </a:solidFill>
              </a:rPr>
              <a:t>Spole</a:t>
            </a:r>
            <a:r>
              <a:rPr lang="en-US" sz="2250" dirty="0" smtClean="0">
                <a:solidFill>
                  <a:srgbClr val="00B050"/>
                </a:solidFill>
              </a:rPr>
              <a:t>=472MPa</a:t>
            </a:r>
          </a:p>
          <a:p>
            <a:r>
              <a:rPr lang="en-US" sz="2250" dirty="0" err="1" smtClean="0">
                <a:solidFill>
                  <a:srgbClr val="00B050"/>
                </a:solidFill>
              </a:rPr>
              <a:t>Sskin</a:t>
            </a:r>
            <a:r>
              <a:rPr lang="en-US" sz="2250" dirty="0" smtClean="0">
                <a:solidFill>
                  <a:srgbClr val="00B050"/>
                </a:solidFill>
              </a:rPr>
              <a:t>=280MPa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58193" y="5531639"/>
            <a:ext cx="194175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err="1" smtClean="0">
                <a:solidFill>
                  <a:srgbClr val="00B050"/>
                </a:solidFill>
              </a:rPr>
              <a:t>Spole</a:t>
            </a:r>
            <a:r>
              <a:rPr lang="en-US" sz="2250" dirty="0" smtClean="0">
                <a:solidFill>
                  <a:srgbClr val="00B050"/>
                </a:solidFill>
              </a:rPr>
              <a:t>=724MPa</a:t>
            </a:r>
          </a:p>
          <a:p>
            <a:r>
              <a:rPr lang="en-US" sz="2250" dirty="0" err="1" smtClean="0">
                <a:solidFill>
                  <a:srgbClr val="00B050"/>
                </a:solidFill>
              </a:rPr>
              <a:t>Sskin</a:t>
            </a:r>
            <a:r>
              <a:rPr lang="en-US" sz="2250" dirty="0" smtClean="0">
                <a:solidFill>
                  <a:srgbClr val="00B050"/>
                </a:solidFill>
              </a:rPr>
              <a:t>=404MPa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98676" y="5540502"/>
            <a:ext cx="196880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dirty="0" err="1" smtClean="0">
                <a:solidFill>
                  <a:srgbClr val="00B050"/>
                </a:solidFill>
              </a:rPr>
              <a:t>Syoke</a:t>
            </a:r>
            <a:r>
              <a:rPr lang="en-US" sz="2250" dirty="0" smtClean="0">
                <a:solidFill>
                  <a:srgbClr val="00B050"/>
                </a:solidFill>
              </a:rPr>
              <a:t>=448MPa</a:t>
            </a:r>
          </a:p>
          <a:p>
            <a:r>
              <a:rPr lang="en-US" sz="2250" dirty="0" err="1" smtClean="0">
                <a:solidFill>
                  <a:srgbClr val="00B050"/>
                </a:solidFill>
              </a:rPr>
              <a:t>Sskin</a:t>
            </a:r>
            <a:r>
              <a:rPr lang="en-US" sz="2250" dirty="0" smtClean="0">
                <a:solidFill>
                  <a:srgbClr val="00B050"/>
                </a:solidFill>
              </a:rPr>
              <a:t>=428MPa</a:t>
            </a:r>
            <a:endParaRPr lang="en-US" sz="2250" dirty="0">
              <a:solidFill>
                <a:srgbClr val="00B050"/>
              </a:solidFill>
            </a:endParaRPr>
          </a:p>
        </p:txBody>
      </p:sp>
      <p:sp>
        <p:nvSpPr>
          <p:cNvPr id="25" name="Content Place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Design </a:t>
            </a:r>
            <a:r>
              <a:rPr lang="en-US" sz="2800" dirty="0" smtClean="0"/>
              <a:t>2: </a:t>
            </a:r>
            <a:r>
              <a:rPr lang="en-US" sz="2800" dirty="0"/>
              <a:t>IC-Clamp+12mm </a:t>
            </a:r>
            <a:r>
              <a:rPr lang="en-US" sz="2800" dirty="0" smtClean="0"/>
              <a:t>Skin, FEA Results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95676185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2219</TotalTime>
  <Words>624</Words>
  <Application>Microsoft Office PowerPoint</Application>
  <PresentationFormat>On-screen Show (4:3)</PresentationFormat>
  <Paragraphs>242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MS PGothic</vt:lpstr>
      <vt:lpstr>MS PGothic</vt:lpstr>
      <vt:lpstr>Arial</vt:lpstr>
      <vt:lpstr>Calibri</vt:lpstr>
      <vt:lpstr>Geneva</vt:lpstr>
      <vt:lpstr>Helvetica</vt:lpstr>
      <vt:lpstr>Symbol</vt:lpstr>
      <vt:lpstr>Times New Roman</vt:lpstr>
      <vt:lpstr>FNAL_TemplateMac_060514</vt:lpstr>
      <vt:lpstr>Fermilab: Footer Only</vt:lpstr>
      <vt:lpstr>15T Demonstrator:  mechanical design, analysis and optimization </vt:lpstr>
      <vt:lpstr>Outline</vt:lpstr>
      <vt:lpstr>Magnet Concept Evolution </vt:lpstr>
      <vt:lpstr>Geometry Comparison</vt:lpstr>
      <vt:lpstr>FEA Models</vt:lpstr>
      <vt:lpstr>Material Properties</vt:lpstr>
      <vt:lpstr>Design 1: C-Clamp+20mm Skin, FEA Results</vt:lpstr>
      <vt:lpstr>Design 2: IC-Clamp+12mm Skin, FEA Model</vt:lpstr>
      <vt:lpstr>Design 2: IC-Clamp+12mm Skin, FEA Results</vt:lpstr>
      <vt:lpstr>Design 2: IC-Clamp+12mm Skin, FEA Results</vt:lpstr>
      <vt:lpstr>AL Shell Design</vt:lpstr>
      <vt:lpstr>Parametric Model of the Structure</vt:lpstr>
      <vt:lpstr>Design 3: 50mm AL Cylinder, FEA Results</vt:lpstr>
      <vt:lpstr>Design 3: 50mm AL Cylinder, FEA Results</vt:lpstr>
      <vt:lpstr>PowerPoint Presentation</vt:lpstr>
      <vt:lpstr>Comparison of Baseline and Alternative Designs</vt:lpstr>
      <vt:lpstr>Summary</vt:lpstr>
    </vt:vector>
  </TitlesOfParts>
  <Company>Sandbox 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— one line or two lines</dc:title>
  <dc:creator>Igor Novitski x4823 11661N</dc:creator>
  <cp:lastModifiedBy>Alexander Zlobin x8192 11001N</cp:lastModifiedBy>
  <cp:revision>117</cp:revision>
  <cp:lastPrinted>2014-01-20T19:40:21Z</cp:lastPrinted>
  <dcterms:created xsi:type="dcterms:W3CDTF">2016-04-24T17:49:46Z</dcterms:created>
  <dcterms:modified xsi:type="dcterms:W3CDTF">2016-10-17T16:55:39Z</dcterms:modified>
</cp:coreProperties>
</file>