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9" r:id="rId3"/>
    <p:sldId id="281" r:id="rId4"/>
    <p:sldId id="299" r:id="rId5"/>
    <p:sldId id="282" r:id="rId6"/>
    <p:sldId id="297" r:id="rId7"/>
    <p:sldId id="283" r:id="rId8"/>
    <p:sldId id="305" r:id="rId9"/>
    <p:sldId id="285" r:id="rId10"/>
    <p:sldId id="306" r:id="rId11"/>
    <p:sldId id="307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7B4D0F"/>
    <a:srgbClr val="865310"/>
    <a:srgbClr val="765A00"/>
    <a:srgbClr val="74B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 autoAdjust="0"/>
    <p:restoredTop sz="94660"/>
  </p:normalViewPr>
  <p:slideViewPr>
    <p:cSldViewPr>
      <p:cViewPr>
        <p:scale>
          <a:sx n="90" d="100"/>
          <a:sy n="90" d="100"/>
        </p:scale>
        <p:origin x="-1416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 smtClean="0"/>
              <a:t>Massimo Sorbi, US-EuroCirCol videomeeting, 18 Oct 2016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A5A6D-AA8C-4FE0-9AC1-79DCE29914F8}" type="datetimeFigureOut">
              <a:rPr lang="it-IT" smtClean="0"/>
              <a:t>18/10/2016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 smtClean="0"/>
              <a:t>Massimo Sorbi, US-EuroCirCol videomeeting, 18 Oct 2016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A9C78-1FDF-4C3C-8523-19C844F096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14036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Massimo Sorbi, US-EuroCirCol videomeeting, 18 Oct 2016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752B-D2F9-4A72-B565-802FA3BCBEBC}" type="datetimeFigureOut">
              <a:rPr lang="en-US" smtClean="0"/>
              <a:pPr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Massimo Sorbi, US-EuroCirCol videomeeting, 18 Oct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B2AC4-1369-46F0-9000-88C1F6231E17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917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43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9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F0DE306-528A-450F-AC51-98EE5C653D94}" type="datetime1">
              <a:rPr lang="en-US" smtClean="0"/>
              <a:t>10/18/2016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4AEF-14C3-4F9A-AA05-210C5CBF913D}" type="datetime1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A2103-EADA-424E-8AD3-4016871E03EA}" type="datetime1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C34B-5709-4A3E-ABC3-ABCCF6DE85AB}" type="datetime1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4C3C-F178-457C-B001-87882CA114AF}" type="datetime1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79387-57E9-4353-8B93-955F317E80E5}" type="datetime1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17EFC4-DEA7-494F-BD25-13BCDA3CB4D3}" type="datetime1">
              <a:rPr lang="en-US" smtClean="0"/>
              <a:t>10/18/2016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A3FE8A9-4D87-481C-8A97-EF714AB38BF0}" type="datetime1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A148-EC28-4F80-BC1F-AD3E7EBA9704}" type="datetime1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CA9-DF73-48D1-B169-896929E84712}" type="datetime1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D1DC-66B3-407F-AC57-3CB05659310A}" type="datetime1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147ED5F-455E-49E3-ABF5-F62028FE145B}" type="datetime1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D487353-EDBC-4345-A2B1-D6136A0508FF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33867" y="1524000"/>
            <a:ext cx="8267700" cy="1470025"/>
          </a:xfrm>
        </p:spPr>
        <p:txBody>
          <a:bodyPr anchor="ctr">
            <a:normAutofit fontScale="90000"/>
          </a:bodyPr>
          <a:lstStyle/>
          <a:p>
            <a:r>
              <a:rPr lang="en-US" dirty="0" err="1" smtClean="0"/>
              <a:t>EuroCircol</a:t>
            </a:r>
            <a:r>
              <a:rPr lang="en-US" dirty="0" smtClean="0"/>
              <a:t> – The Cosine-theta Configuration: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Electromagnetic Design Ver. 2.1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" y="3718623"/>
            <a:ext cx="9052560" cy="12926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u="sng" dirty="0" smtClean="0"/>
              <a:t>Massimo Sorbi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sz="1400" dirty="0" smtClean="0"/>
              <a:t>on behalf of INFN team:</a:t>
            </a:r>
          </a:p>
          <a:p>
            <a:endParaRPr lang="en-US" sz="1400" dirty="0" smtClean="0"/>
          </a:p>
          <a:p>
            <a:r>
              <a:rPr lang="en-US" sz="1600" dirty="0" smtClean="0"/>
              <a:t>Giovanni Bellomo, Barbara </a:t>
            </a:r>
            <a:r>
              <a:rPr lang="en-US" sz="1600" dirty="0" err="1" smtClean="0"/>
              <a:t>Caiffi</a:t>
            </a:r>
            <a:r>
              <a:rPr lang="en-US" sz="1600" dirty="0" smtClean="0"/>
              <a:t>, Pasquale Fabbricatore, </a:t>
            </a:r>
          </a:p>
          <a:p>
            <a:r>
              <a:rPr lang="en-US" sz="1600" dirty="0" smtClean="0"/>
              <a:t>Stefania Farinon, Vittorio Marinozzi, Giovanni Volpini</a:t>
            </a:r>
            <a:endParaRPr lang="en-US" sz="1600" u="sng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4971288"/>
            <a:ext cx="2819400" cy="135331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80" y="4888174"/>
            <a:ext cx="2537999" cy="142329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105400"/>
            <a:ext cx="2365883" cy="12954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95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.4 Magnetic design – strand area</a:t>
            </a:r>
            <a:endParaRPr lang="en-US" sz="20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35241" y="3353897"/>
            <a:ext cx="421782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u="sng" dirty="0" smtClean="0"/>
              <a:t>COND. AREA (double </a:t>
            </a:r>
            <a:r>
              <a:rPr lang="it-IT" u="sng" dirty="0" err="1" smtClean="0"/>
              <a:t>ap</a:t>
            </a:r>
            <a:r>
              <a:rPr lang="it-IT" u="sng" dirty="0" smtClean="0"/>
              <a:t>.): = 133.2 cm</a:t>
            </a:r>
            <a:r>
              <a:rPr lang="it-IT" u="sng" baseline="30000" dirty="0" smtClean="0"/>
              <a:t>2</a:t>
            </a:r>
          </a:p>
          <a:p>
            <a:endParaRPr lang="it-IT" dirty="0" smtClean="0"/>
          </a:p>
          <a:p>
            <a:r>
              <a:rPr lang="it-IT" b="1" dirty="0" smtClean="0"/>
              <a:t>	FCC-</a:t>
            </a:r>
            <a:r>
              <a:rPr lang="it-IT" b="1" dirty="0" err="1" smtClean="0"/>
              <a:t>hh</a:t>
            </a:r>
            <a:r>
              <a:rPr lang="it-IT" b="1" dirty="0" smtClean="0"/>
              <a:t> </a:t>
            </a:r>
            <a:r>
              <a:rPr lang="en-US" b="1" dirty="0" smtClean="0"/>
              <a:t>dipoles:</a:t>
            </a:r>
          </a:p>
          <a:p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b="1" u="sng" dirty="0" smtClean="0"/>
              <a:t>COND. MASS: = 7.59 </a:t>
            </a:r>
            <a:r>
              <a:rPr lang="it-IT" b="1" u="sng" dirty="0" err="1" smtClean="0"/>
              <a:t>ktons</a:t>
            </a:r>
            <a:endParaRPr lang="it-IT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b="1" u="sng" dirty="0"/>
          </a:p>
          <a:p>
            <a:endParaRPr lang="it-IT" b="1" u="sng" dirty="0" smtClean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4935093" y="875101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36 </a:t>
            </a:r>
            <a:r>
              <a:rPr lang="it-IT" dirty="0" err="1"/>
              <a:t>strands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ym typeface="Symbol"/>
              </a:rPr>
              <a:t> = </a:t>
            </a:r>
            <a:r>
              <a:rPr lang="it-IT" dirty="0" smtClean="0">
                <a:sym typeface="Symbol"/>
              </a:rPr>
              <a:t>0.712 </a:t>
            </a:r>
            <a:r>
              <a:rPr lang="it-IT" dirty="0">
                <a:sym typeface="Symbol"/>
              </a:rPr>
              <a:t>mm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= 2.15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1165 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Strand Area= </a:t>
            </a:r>
            <a:r>
              <a:rPr lang="it-IT" dirty="0" smtClean="0"/>
              <a:t>39.0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Weight</a:t>
            </a:r>
            <a:r>
              <a:rPr lang="it-IT" dirty="0" smtClean="0"/>
              <a:t> (FCC) = 4.44 </a:t>
            </a:r>
            <a:r>
              <a:rPr lang="it-IT" dirty="0" err="1" smtClean="0"/>
              <a:t>ktons</a:t>
            </a:r>
            <a:r>
              <a:rPr lang="it-IT" dirty="0" smtClean="0"/>
              <a:t>	</a:t>
            </a:r>
          </a:p>
          <a:p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533400" y="892804"/>
            <a:ext cx="35541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1: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22 </a:t>
            </a:r>
            <a:r>
              <a:rPr lang="it-IT" dirty="0" err="1" smtClean="0"/>
              <a:t>strands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ym typeface="Symbol"/>
              </a:rPr>
              <a:t> = 1.1 mm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= 0.85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1143 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Strand Area = 27.6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Weight</a:t>
            </a:r>
            <a:r>
              <a:rPr lang="it-IT" dirty="0" smtClean="0"/>
              <a:t> (FCC) = 3.14 </a:t>
            </a:r>
            <a:r>
              <a:rPr lang="it-IT" dirty="0" err="1" smtClean="0"/>
              <a:t>ktons</a:t>
            </a:r>
            <a:endParaRPr lang="it-IT" dirty="0" smtClean="0"/>
          </a:p>
        </p:txBody>
      </p:sp>
      <p:graphicFrame>
        <p:nvGraphicFramePr>
          <p:cNvPr id="52" name="Tabel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181322"/>
              </p:ext>
            </p:extLst>
          </p:nvPr>
        </p:nvGraphicFramePr>
        <p:xfrm>
          <a:off x="4721979" y="4585709"/>
          <a:ext cx="3973286" cy="135789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83971"/>
                <a:gridCol w="1589315"/>
              </a:tblGrid>
              <a:tr h="35205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Data for FCC-</a:t>
                      </a:r>
                      <a:r>
                        <a:rPr lang="it-IT" sz="1600" dirty="0" err="1" smtClean="0"/>
                        <a:t>hh</a:t>
                      </a:r>
                      <a:r>
                        <a:rPr lang="it-IT" sz="1600" baseline="0" dirty="0" smtClean="0"/>
                        <a:t> collider</a:t>
                      </a:r>
                      <a:endParaRPr lang="en-US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600" dirty="0" err="1" smtClean="0"/>
                        <a:t>Number</a:t>
                      </a:r>
                      <a:r>
                        <a:rPr lang="it-IT" sz="1600" dirty="0" smtClean="0"/>
                        <a:t> of </a:t>
                      </a:r>
                      <a:r>
                        <a:rPr lang="it-IT" sz="1600" dirty="0" err="1" smtClean="0"/>
                        <a:t>dipole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units</a:t>
                      </a:r>
                      <a:endParaRPr lang="en-US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4578</a:t>
                      </a:r>
                      <a:endParaRPr lang="en-US" sz="16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600" noProof="0" dirty="0" err="1" smtClean="0"/>
                        <a:t>Dipole</a:t>
                      </a:r>
                      <a:r>
                        <a:rPr lang="it-IT" sz="1600" noProof="0" dirty="0" smtClean="0"/>
                        <a:t> </a:t>
                      </a:r>
                      <a:r>
                        <a:rPr lang="it-IT" sz="1600" noProof="0" dirty="0" err="1" smtClean="0"/>
                        <a:t>lenght</a:t>
                      </a:r>
                      <a:endParaRPr lang="en-US" sz="1600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noProof="0" dirty="0" smtClean="0"/>
                        <a:t>14.3 m</a:t>
                      </a:r>
                      <a:endParaRPr lang="en-US" sz="1600" noProof="0" dirty="0"/>
                    </a:p>
                  </a:txBody>
                  <a:tcPr/>
                </a:tc>
              </a:tr>
              <a:tr h="247942">
                <a:tc>
                  <a:txBody>
                    <a:bodyPr/>
                    <a:lstStyle/>
                    <a:p>
                      <a:pPr algn="r"/>
                      <a:r>
                        <a:rPr lang="it-IT" sz="1600" dirty="0" err="1" smtClean="0"/>
                        <a:t>Conductor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baseline="0" dirty="0" err="1" smtClean="0"/>
                        <a:t>density</a:t>
                      </a:r>
                      <a:endParaRPr lang="it-IT" sz="16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8.7 kg/dm</a:t>
                      </a:r>
                      <a:r>
                        <a:rPr lang="en-US" sz="1600" baseline="30000" dirty="0" smtClean="0"/>
                        <a:t>3</a:t>
                      </a:r>
                      <a:endParaRPr lang="en-US" sz="1600" baseline="300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1" name="Gruppo 50"/>
          <p:cNvGrpSpPr>
            <a:grpSpLocks noChangeAspect="1"/>
          </p:cNvGrpSpPr>
          <p:nvPr/>
        </p:nvGrpSpPr>
        <p:grpSpPr>
          <a:xfrm>
            <a:off x="5018599" y="3254264"/>
            <a:ext cx="3950209" cy="366407"/>
            <a:chOff x="2862893" y="3546894"/>
            <a:chExt cx="3255723" cy="301989"/>
          </a:xfrm>
        </p:grpSpPr>
        <p:grpSp>
          <p:nvGrpSpPr>
            <p:cNvPr id="49" name="Gruppo 48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26" name="Ovale 25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Ovale 52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Ovale 53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Ovale 54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4" name="Gruppo 93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96" name="Ovale 95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Ovale 96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Ovale 97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Ovale 98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5" name="Gruppo 104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06" name="Ovale 105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Ovale 106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8" name="Ovale 107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9" name="Ovale 108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0" name="Gruppo 109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111" name="Ovale 11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2" name="Ovale 11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3" name="Ovale 11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Ovale 11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5" name="Gruppo 114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116" name="Ovale 11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Ovale 11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Ovale 11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9" name="Ovale 11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0" name="Gruppo 119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121" name="Ovale 12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Ovale 12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3" name="Ovale 12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Ovale 12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5" name="Gruppo 124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126" name="Ovale 12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7" name="Ovale 12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Ovale 12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Ovale 12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30" name="Gruppo 129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131" name="Ovale 130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2" name="Ovale 131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Ovale 132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Ovale 133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35" name="Gruppo 13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136" name="Ovale 135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Ovale 136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Ovale 137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9" name="Ovale 138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45" name="Gruppo 144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146" name="Ovale 145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7" name="Ovale 146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61" name="Immagine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62" name="Immagin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63" name="CasellaDiTesto 62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02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asellaDiTesto 48"/>
          <p:cNvSpPr txBox="1"/>
          <p:nvPr/>
        </p:nvSpPr>
        <p:spPr>
          <a:xfrm>
            <a:off x="151686" y="1308080"/>
            <a:ext cx="480131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2 </a:t>
            </a:r>
          </a:p>
          <a:p>
            <a:endParaRPr lang="it-IT" b="1" dirty="0" smtClean="0"/>
          </a:p>
          <a:p>
            <a:r>
              <a:rPr lang="it-IT" dirty="0" smtClean="0"/>
              <a:t>23 (</a:t>
            </a:r>
            <a:r>
              <a:rPr lang="it-IT" b="1" dirty="0" smtClean="0"/>
              <a:t>SC</a:t>
            </a:r>
            <a:r>
              <a:rPr lang="it-IT" dirty="0" smtClean="0"/>
              <a:t>)+13 (</a:t>
            </a:r>
            <a:r>
              <a:rPr lang="it-IT" b="1" dirty="0" smtClean="0"/>
              <a:t>Cu</a:t>
            </a:r>
            <a:r>
              <a:rPr lang="it-IT" dirty="0" smtClean="0"/>
              <a:t>) </a:t>
            </a:r>
            <a:r>
              <a:rPr lang="it-IT" dirty="0" err="1" smtClean="0"/>
              <a:t>strands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ym typeface="Symbol"/>
              </a:rPr>
              <a:t> = </a:t>
            </a:r>
            <a:r>
              <a:rPr lang="it-IT" dirty="0" smtClean="0">
                <a:sym typeface="Symbol"/>
              </a:rPr>
              <a:t>0.712 </a:t>
            </a:r>
            <a:r>
              <a:rPr lang="it-IT" dirty="0">
                <a:sym typeface="Symbol"/>
              </a:rPr>
              <a:t>mm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</a:t>
            </a:r>
            <a:r>
              <a:rPr lang="it-IT" b="1" dirty="0" err="1" smtClean="0">
                <a:solidFill>
                  <a:srgbClr val="FF0000"/>
                </a:solidFill>
              </a:rPr>
              <a:t>NCu</a:t>
            </a:r>
            <a:r>
              <a:rPr lang="it-IT" b="1" dirty="0" smtClean="0">
                <a:solidFill>
                  <a:srgbClr val="FF0000"/>
                </a:solidFill>
              </a:rPr>
              <a:t> in S.C. </a:t>
            </a:r>
            <a:r>
              <a:rPr lang="it-IT" b="1" dirty="0" err="1" smtClean="0">
                <a:solidFill>
                  <a:srgbClr val="FF0000"/>
                </a:solidFill>
              </a:rPr>
              <a:t>strand</a:t>
            </a:r>
            <a:r>
              <a:rPr lang="it-IT" b="1" dirty="0" smtClean="0">
                <a:solidFill>
                  <a:srgbClr val="FF0000"/>
                </a:solidFill>
              </a:rPr>
              <a:t>= 1.0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1165 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Strand </a:t>
            </a:r>
            <a:r>
              <a:rPr lang="it-IT" dirty="0" smtClean="0"/>
              <a:t>Area (SC)= 24.9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Strand Area (Pure Cu) = 14.1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SC </a:t>
            </a:r>
            <a:r>
              <a:rPr lang="it-IT" dirty="0" err="1" smtClean="0"/>
              <a:t>strand</a:t>
            </a:r>
            <a:r>
              <a:rPr lang="it-IT" dirty="0" smtClean="0"/>
              <a:t> </a:t>
            </a:r>
            <a:r>
              <a:rPr lang="it-IT" dirty="0" err="1" smtClean="0"/>
              <a:t>weight</a:t>
            </a:r>
            <a:r>
              <a:rPr lang="it-IT" dirty="0" smtClean="0"/>
              <a:t> (FCC) = 2.84 </a:t>
            </a:r>
            <a:r>
              <a:rPr lang="it-IT" dirty="0" err="1" smtClean="0"/>
              <a:t>ktons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Pure Cu </a:t>
            </a:r>
            <a:r>
              <a:rPr lang="it-IT" dirty="0" err="1" smtClean="0"/>
              <a:t>strand</a:t>
            </a:r>
            <a:r>
              <a:rPr lang="it-IT" dirty="0" smtClean="0"/>
              <a:t> </a:t>
            </a:r>
            <a:r>
              <a:rPr lang="it-IT" dirty="0" err="1" smtClean="0"/>
              <a:t>weight</a:t>
            </a:r>
            <a:r>
              <a:rPr lang="it-IT" dirty="0" smtClean="0"/>
              <a:t> (FCC) = 1.61 </a:t>
            </a:r>
            <a:r>
              <a:rPr lang="it-IT" dirty="0" err="1" smtClean="0"/>
              <a:t>ktons</a:t>
            </a:r>
            <a:r>
              <a:rPr lang="it-IT" dirty="0" smtClean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Pure Cu </a:t>
            </a:r>
            <a:r>
              <a:rPr lang="it-IT" dirty="0" err="1" smtClean="0"/>
              <a:t>cost</a:t>
            </a:r>
            <a:r>
              <a:rPr lang="it-IT" dirty="0" smtClean="0"/>
              <a:t> &lt;&lt; SC </a:t>
            </a:r>
            <a:r>
              <a:rPr lang="it-IT" dirty="0" err="1" smtClean="0"/>
              <a:t>cost</a:t>
            </a:r>
            <a:endParaRPr lang="it-IT" dirty="0"/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838200"/>
            <a:ext cx="7377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Option to </a:t>
            </a:r>
            <a:r>
              <a:rPr lang="en-US" b="1" u="sng" dirty="0" smtClean="0"/>
              <a:t>reduce cost</a:t>
            </a:r>
            <a:endParaRPr lang="en-US" b="1" dirty="0" smtClean="0"/>
          </a:p>
        </p:txBody>
      </p:sp>
      <p:sp>
        <p:nvSpPr>
          <p:cNvPr id="3" name="Rettangolo 2"/>
          <p:cNvSpPr/>
          <p:nvPr/>
        </p:nvSpPr>
        <p:spPr>
          <a:xfrm>
            <a:off x="4381432" y="1308080"/>
            <a:ext cx="48794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Stability as in cable 1 (Cu/</a:t>
            </a:r>
            <a:r>
              <a:rPr lang="en-US" dirty="0" err="1"/>
              <a:t>NCu</a:t>
            </a:r>
            <a:r>
              <a:rPr lang="en-US" dirty="0"/>
              <a:t> = 1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Current diffusion time in the Cu strands to be evaluated and </a:t>
            </a:r>
            <a:r>
              <a:rPr lang="en-US" b="1" dirty="0" smtClean="0"/>
              <a:t>compared with discharge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Zero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seems</a:t>
            </a:r>
            <a:r>
              <a:rPr lang="it-IT" dirty="0" smtClean="0"/>
              <a:t> </a:t>
            </a:r>
            <a:r>
              <a:rPr lang="it-IT" b="1" dirty="0" smtClean="0"/>
              <a:t>ok</a:t>
            </a:r>
            <a:r>
              <a:rPr lang="it-IT" dirty="0" smtClean="0"/>
              <a:t> (</a:t>
            </a:r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ms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.5 Magnetic design – strand area</a:t>
            </a:r>
            <a:endParaRPr lang="en-US" sz="2000" b="1" dirty="0"/>
          </a:p>
        </p:txBody>
      </p:sp>
      <p:grpSp>
        <p:nvGrpSpPr>
          <p:cNvPr id="6" name="Gruppo 5"/>
          <p:cNvGrpSpPr/>
          <p:nvPr/>
        </p:nvGrpSpPr>
        <p:grpSpPr>
          <a:xfrm>
            <a:off x="205126" y="5502038"/>
            <a:ext cx="6163867" cy="430887"/>
            <a:chOff x="205126" y="5502038"/>
            <a:chExt cx="6163867" cy="430887"/>
          </a:xfrm>
        </p:grpSpPr>
        <p:sp>
          <p:nvSpPr>
            <p:cNvPr id="50" name="Rettangolo 49"/>
            <p:cNvSpPr/>
            <p:nvPr/>
          </p:nvSpPr>
          <p:spPr>
            <a:xfrm>
              <a:off x="205126" y="5502038"/>
              <a:ext cx="61638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u="sng" dirty="0"/>
                <a:t>TOTAL </a:t>
              </a:r>
              <a:r>
                <a:rPr lang="it-IT" b="1" u="sng" dirty="0" smtClean="0"/>
                <a:t>SC STRANDS: </a:t>
              </a:r>
              <a:r>
                <a:rPr lang="it-IT" b="1" u="sng" dirty="0"/>
                <a:t>=</a:t>
              </a:r>
              <a:r>
                <a:rPr lang="it-IT" b="1" dirty="0"/>
                <a:t> </a:t>
              </a:r>
              <a:r>
                <a:rPr lang="it-IT" dirty="0" smtClean="0"/>
                <a:t>7.59</a:t>
              </a:r>
              <a:r>
                <a:rPr lang="it-IT" sz="2200" b="1" dirty="0" smtClean="0"/>
                <a:t>     </a:t>
              </a:r>
              <a:r>
                <a:rPr lang="it-IT" sz="2000" b="1" u="sng" dirty="0" smtClean="0"/>
                <a:t>5.98 </a:t>
              </a:r>
              <a:r>
                <a:rPr lang="it-IT" sz="2000" b="1" u="sng" dirty="0" err="1" smtClean="0"/>
                <a:t>ktons</a:t>
              </a:r>
              <a:r>
                <a:rPr lang="it-IT" sz="2000" b="1" u="sng" dirty="0" smtClean="0"/>
                <a:t>  (-21%)</a:t>
              </a:r>
              <a:endParaRPr lang="it-IT" sz="2000" b="1" u="sng" dirty="0"/>
            </a:p>
          </p:txBody>
        </p:sp>
        <p:cxnSp>
          <p:nvCxnSpPr>
            <p:cNvPr id="54" name="Connettore 2 53"/>
            <p:cNvCxnSpPr/>
            <p:nvPr/>
          </p:nvCxnSpPr>
          <p:spPr>
            <a:xfrm>
              <a:off x="3581400" y="5752948"/>
              <a:ext cx="26106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grpSp>
        <p:nvGrpSpPr>
          <p:cNvPr id="70" name="Gruppo 69"/>
          <p:cNvGrpSpPr>
            <a:grpSpLocks noChangeAspect="1"/>
          </p:cNvGrpSpPr>
          <p:nvPr/>
        </p:nvGrpSpPr>
        <p:grpSpPr>
          <a:xfrm>
            <a:off x="5291864" y="4498613"/>
            <a:ext cx="3495870" cy="324264"/>
            <a:chOff x="2862893" y="3546894"/>
            <a:chExt cx="3255723" cy="301989"/>
          </a:xfrm>
        </p:grpSpPr>
        <p:grpSp>
          <p:nvGrpSpPr>
            <p:cNvPr id="107" name="Gruppo 106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151" name="Ovale 150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2" name="Ovale 151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3" name="Ovale 152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4" name="Ovale 153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8" name="Gruppo 107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147" name="Ovale 146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8" name="Ovale 147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9" name="Ovale 148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0" name="Ovale 149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9" name="Gruppo 108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43" name="Ovale 14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4" name="Ovale 14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5" name="Ovale 14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6" name="Ovale 14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0" name="Gruppo 109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139" name="Ovale 13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0" name="Ovale 13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1" name="Ovale 14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2" name="Ovale 14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1" name="Gruppo 110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135" name="Ovale 134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6" name="Ovale 135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7" name="Ovale 136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Ovale 137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2" name="Gruppo 111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131" name="Ovale 13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2" name="Ovale 13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Ovale 13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Ovale 13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3" name="Gruppo 112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127" name="Ovale 126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Ovale 127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Ovale 128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0" name="Ovale 129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4" name="Gruppo 113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123" name="Ovale 12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Ovale 12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5" name="Ovale 12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Ovale 12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5" name="Gruppo 11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119" name="Ovale 11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0" name="Ovale 11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Ovale 12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Ovale 12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6" name="Gruppo 115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117" name="Ovale 116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Ovale 117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64" name="Immagine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62" name="CasellaDiTesto 61"/>
          <p:cNvSpPr txBox="1"/>
          <p:nvPr/>
        </p:nvSpPr>
        <p:spPr>
          <a:xfrm>
            <a:off x="0" y="0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Massimo Sorbi, 1st </a:t>
            </a:r>
            <a:r>
              <a:rPr lang="en-US" sz="1200" dirty="0">
                <a:solidFill>
                  <a:schemeClr val="bg1"/>
                </a:solidFill>
              </a:rPr>
              <a:t>Review of </a:t>
            </a:r>
            <a:r>
              <a:rPr lang="en-US" sz="1200" dirty="0" err="1">
                <a:solidFill>
                  <a:schemeClr val="bg1"/>
                </a:solidFill>
              </a:rPr>
              <a:t>EuroCirCol</a:t>
            </a:r>
            <a:r>
              <a:rPr lang="en-US" sz="1200" dirty="0">
                <a:solidFill>
                  <a:schemeClr val="bg1"/>
                </a:solidFill>
              </a:rPr>
              <a:t> WP5 , </a:t>
            </a:r>
            <a:r>
              <a:rPr lang="en-US" sz="1200" dirty="0" smtClean="0">
                <a:solidFill>
                  <a:schemeClr val="bg1"/>
                </a:solidFill>
              </a:rPr>
              <a:t>11-13 </a:t>
            </a:r>
            <a:r>
              <a:rPr lang="en-US" sz="1200" dirty="0">
                <a:solidFill>
                  <a:schemeClr val="bg1"/>
                </a:solidFill>
              </a:rPr>
              <a:t>May 2016</a:t>
            </a:r>
          </a:p>
        </p:txBody>
      </p:sp>
      <p:grpSp>
        <p:nvGrpSpPr>
          <p:cNvPr id="63" name="Gruppo 62"/>
          <p:cNvGrpSpPr>
            <a:grpSpLocks noChangeAspect="1"/>
          </p:cNvGrpSpPr>
          <p:nvPr/>
        </p:nvGrpSpPr>
        <p:grpSpPr>
          <a:xfrm>
            <a:off x="554260" y="4518157"/>
            <a:ext cx="3471629" cy="322016"/>
            <a:chOff x="2862893" y="3546894"/>
            <a:chExt cx="3255723" cy="301989"/>
          </a:xfrm>
        </p:grpSpPr>
        <p:grpSp>
          <p:nvGrpSpPr>
            <p:cNvPr id="65" name="Gruppo 64"/>
            <p:cNvGrpSpPr/>
            <p:nvPr/>
          </p:nvGrpSpPr>
          <p:grpSpPr>
            <a:xfrm>
              <a:off x="2862893" y="3546894"/>
              <a:ext cx="381397" cy="301989"/>
              <a:chOff x="2862893" y="3533706"/>
              <a:chExt cx="381397" cy="301989"/>
            </a:xfrm>
          </p:grpSpPr>
          <p:sp>
            <p:nvSpPr>
              <p:cNvPr id="159" name="Ovale 158"/>
              <p:cNvSpPr/>
              <p:nvPr/>
            </p:nvSpPr>
            <p:spPr>
              <a:xfrm>
                <a:off x="2862893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0" name="Ovale 159"/>
              <p:cNvSpPr/>
              <p:nvPr/>
            </p:nvSpPr>
            <p:spPr>
              <a:xfrm>
                <a:off x="2930940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1" name="Ovale 160"/>
              <p:cNvSpPr/>
              <p:nvPr/>
            </p:nvSpPr>
            <p:spPr>
              <a:xfrm>
                <a:off x="3032227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2" name="Ovale 161"/>
              <p:cNvSpPr/>
              <p:nvPr/>
            </p:nvSpPr>
            <p:spPr>
              <a:xfrm>
                <a:off x="3100274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6" name="Gruppo 65"/>
            <p:cNvGrpSpPr/>
            <p:nvPr/>
          </p:nvGrpSpPr>
          <p:grpSpPr>
            <a:xfrm>
              <a:off x="5570377" y="3546894"/>
              <a:ext cx="381397" cy="301989"/>
              <a:chOff x="2852954" y="3530217"/>
              <a:chExt cx="381397" cy="301989"/>
            </a:xfrm>
          </p:grpSpPr>
          <p:sp>
            <p:nvSpPr>
              <p:cNvPr id="155" name="Ovale 154"/>
              <p:cNvSpPr/>
              <p:nvPr/>
            </p:nvSpPr>
            <p:spPr>
              <a:xfrm>
                <a:off x="2852954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6" name="Ovale 155"/>
              <p:cNvSpPr/>
              <p:nvPr/>
            </p:nvSpPr>
            <p:spPr>
              <a:xfrm>
                <a:off x="2921001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7" name="Ovale 156"/>
              <p:cNvSpPr/>
              <p:nvPr/>
            </p:nvSpPr>
            <p:spPr>
              <a:xfrm>
                <a:off x="3022288" y="3688190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8" name="Ovale 157"/>
              <p:cNvSpPr/>
              <p:nvPr/>
            </p:nvSpPr>
            <p:spPr>
              <a:xfrm>
                <a:off x="3090335" y="353021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7" name="Gruppo 66"/>
            <p:cNvGrpSpPr/>
            <p:nvPr/>
          </p:nvGrpSpPr>
          <p:grpSpPr>
            <a:xfrm>
              <a:off x="3202947" y="3546894"/>
              <a:ext cx="381397" cy="301989"/>
              <a:chOff x="3243470" y="3540074"/>
              <a:chExt cx="381397" cy="301989"/>
            </a:xfrm>
          </p:grpSpPr>
          <p:sp>
            <p:nvSpPr>
              <p:cNvPr id="103" name="Ovale 10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Ovale 10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Ovale 10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Ovale 10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8" name="Gruppo 67"/>
            <p:cNvGrpSpPr/>
            <p:nvPr/>
          </p:nvGrpSpPr>
          <p:grpSpPr>
            <a:xfrm>
              <a:off x="3541274" y="3546894"/>
              <a:ext cx="381397" cy="301989"/>
              <a:chOff x="2852954" y="3533706"/>
              <a:chExt cx="381397" cy="301989"/>
            </a:xfrm>
          </p:grpSpPr>
          <p:sp>
            <p:nvSpPr>
              <p:cNvPr id="99" name="Ovale 9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Ovale 9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Ovale 10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Ovale 10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1" name="Gruppo 70"/>
            <p:cNvGrpSpPr/>
            <p:nvPr/>
          </p:nvGrpSpPr>
          <p:grpSpPr>
            <a:xfrm>
              <a:off x="3879205" y="3546894"/>
              <a:ext cx="381397" cy="301989"/>
              <a:chOff x="2852954" y="3533706"/>
              <a:chExt cx="381397" cy="301989"/>
            </a:xfrm>
          </p:grpSpPr>
          <p:sp>
            <p:nvSpPr>
              <p:cNvPr id="95" name="Ovale 94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6" name="Ovale 95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Ovale 96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Ovale 97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2" name="Gruppo 71"/>
            <p:cNvGrpSpPr/>
            <p:nvPr/>
          </p:nvGrpSpPr>
          <p:grpSpPr>
            <a:xfrm>
              <a:off x="4219063" y="3546894"/>
              <a:ext cx="381397" cy="301989"/>
              <a:chOff x="2852954" y="3533706"/>
              <a:chExt cx="381397" cy="301989"/>
            </a:xfrm>
          </p:grpSpPr>
          <p:sp>
            <p:nvSpPr>
              <p:cNvPr id="91" name="Ovale 90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Ovale 91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Ovale 92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Ovale 93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3" name="Gruppo 72"/>
            <p:cNvGrpSpPr/>
            <p:nvPr/>
          </p:nvGrpSpPr>
          <p:grpSpPr>
            <a:xfrm>
              <a:off x="4563266" y="3546894"/>
              <a:ext cx="381397" cy="301989"/>
              <a:chOff x="2852954" y="3533706"/>
              <a:chExt cx="381397" cy="301989"/>
            </a:xfrm>
          </p:grpSpPr>
          <p:sp>
            <p:nvSpPr>
              <p:cNvPr id="87" name="Ovale 86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Ovale 87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Ovale 88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Ovale 89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4" name="Gruppo 73"/>
            <p:cNvGrpSpPr/>
            <p:nvPr/>
          </p:nvGrpSpPr>
          <p:grpSpPr>
            <a:xfrm>
              <a:off x="4903689" y="3546894"/>
              <a:ext cx="381397" cy="301989"/>
              <a:chOff x="3243470" y="3540074"/>
              <a:chExt cx="381397" cy="301989"/>
            </a:xfrm>
          </p:grpSpPr>
          <p:sp>
            <p:nvSpPr>
              <p:cNvPr id="83" name="Ovale 82"/>
              <p:cNvSpPr/>
              <p:nvPr/>
            </p:nvSpPr>
            <p:spPr>
              <a:xfrm>
                <a:off x="3243470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Ovale 83"/>
              <p:cNvSpPr/>
              <p:nvPr/>
            </p:nvSpPr>
            <p:spPr>
              <a:xfrm>
                <a:off x="3311517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Ovale 84"/>
              <p:cNvSpPr/>
              <p:nvPr/>
            </p:nvSpPr>
            <p:spPr>
              <a:xfrm>
                <a:off x="3412804" y="3698047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Ovale 85"/>
              <p:cNvSpPr/>
              <p:nvPr/>
            </p:nvSpPr>
            <p:spPr>
              <a:xfrm>
                <a:off x="3480851" y="3540074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5" name="Gruppo 74"/>
            <p:cNvGrpSpPr/>
            <p:nvPr/>
          </p:nvGrpSpPr>
          <p:grpSpPr>
            <a:xfrm>
              <a:off x="5242016" y="3546894"/>
              <a:ext cx="381397" cy="301989"/>
              <a:chOff x="2852954" y="3533706"/>
              <a:chExt cx="381397" cy="301989"/>
            </a:xfrm>
          </p:grpSpPr>
          <p:sp>
            <p:nvSpPr>
              <p:cNvPr id="79" name="Ovale 78"/>
              <p:cNvSpPr/>
              <p:nvPr/>
            </p:nvSpPr>
            <p:spPr>
              <a:xfrm>
                <a:off x="2852954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0" name="Ovale 79"/>
              <p:cNvSpPr/>
              <p:nvPr/>
            </p:nvSpPr>
            <p:spPr>
              <a:xfrm>
                <a:off x="2921001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Ovale 80"/>
              <p:cNvSpPr/>
              <p:nvPr/>
            </p:nvSpPr>
            <p:spPr>
              <a:xfrm>
                <a:off x="3022288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Ovale 81"/>
              <p:cNvSpPr/>
              <p:nvPr/>
            </p:nvSpPr>
            <p:spPr>
              <a:xfrm>
                <a:off x="3090335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76" name="Gruppo 75"/>
            <p:cNvGrpSpPr/>
            <p:nvPr/>
          </p:nvGrpSpPr>
          <p:grpSpPr>
            <a:xfrm>
              <a:off x="5906553" y="3546894"/>
              <a:ext cx="212063" cy="301989"/>
              <a:chOff x="2839702" y="3533706"/>
              <a:chExt cx="212063" cy="301989"/>
            </a:xfrm>
          </p:grpSpPr>
          <p:sp>
            <p:nvSpPr>
              <p:cNvPr id="77" name="Ovale 76"/>
              <p:cNvSpPr/>
              <p:nvPr/>
            </p:nvSpPr>
            <p:spPr>
              <a:xfrm>
                <a:off x="2839702" y="3691679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Ovale 77"/>
              <p:cNvSpPr/>
              <p:nvPr/>
            </p:nvSpPr>
            <p:spPr>
              <a:xfrm>
                <a:off x="2907749" y="3533706"/>
                <a:ext cx="144016" cy="144016"/>
              </a:xfrm>
              <a:prstGeom prst="ellipse">
                <a:avLst/>
              </a:prstGeom>
              <a:solidFill>
                <a:srgbClr val="7B4D0F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cxnSp>
        <p:nvCxnSpPr>
          <p:cNvPr id="7" name="Connettore 2 6"/>
          <p:cNvCxnSpPr/>
          <p:nvPr/>
        </p:nvCxnSpPr>
        <p:spPr>
          <a:xfrm flipV="1">
            <a:off x="4191000" y="4668238"/>
            <a:ext cx="990600" cy="1836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CasellaDiTesto 162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888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168436"/>
            <a:ext cx="2812775" cy="249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  <a:r>
              <a:rPr lang="en-US" sz="2000" b="1" dirty="0" smtClean="0"/>
              <a:t>.1 Protection</a:t>
            </a:r>
            <a:endParaRPr lang="en-US" sz="20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1734" y="12192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assumptions</a:t>
            </a:r>
            <a:r>
              <a:rPr lang="it-IT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No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extraction</a:t>
            </a:r>
            <a:endParaRPr lang="it-IT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Quench </a:t>
            </a:r>
            <a:r>
              <a:rPr lang="it-IT" dirty="0" err="1" smtClean="0"/>
              <a:t>induced</a:t>
            </a:r>
            <a:r>
              <a:rPr lang="it-IT" dirty="0" smtClean="0"/>
              <a:t> in the 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b="1" dirty="0" smtClean="0"/>
              <a:t>40 </a:t>
            </a:r>
            <a:r>
              <a:rPr lang="it-IT" b="1" dirty="0" err="1" smtClean="0"/>
              <a:t>ms</a:t>
            </a:r>
            <a:r>
              <a:rPr lang="it-IT" b="1" dirty="0" smtClean="0"/>
              <a:t> </a:t>
            </a:r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initial</a:t>
            </a:r>
            <a:r>
              <a:rPr lang="it-IT" dirty="0" smtClean="0"/>
              <a:t> quench start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Inductance</a:t>
            </a:r>
            <a:r>
              <a:rPr lang="it-IT" dirty="0" smtClean="0"/>
              <a:t> </a:t>
            </a:r>
            <a:r>
              <a:rPr lang="it-IT" dirty="0" err="1" smtClean="0"/>
              <a:t>dependence</a:t>
            </a:r>
            <a:r>
              <a:rPr lang="it-IT" dirty="0" smtClean="0"/>
              <a:t> on the </a:t>
            </a:r>
            <a:r>
              <a:rPr lang="it-IT" dirty="0" err="1" smtClean="0"/>
              <a:t>current</a:t>
            </a:r>
            <a:endParaRPr lang="it-IT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Material</a:t>
            </a:r>
            <a:r>
              <a:rPr lang="it-IT" dirty="0" smtClean="0"/>
              <a:t> </a:t>
            </a:r>
            <a:r>
              <a:rPr lang="it-IT" dirty="0" err="1" smtClean="0"/>
              <a:t>properties</a:t>
            </a:r>
            <a:r>
              <a:rPr lang="it-IT" dirty="0" smtClean="0"/>
              <a:t> from </a:t>
            </a:r>
            <a:r>
              <a:rPr lang="it-IT" b="1" dirty="0" smtClean="0"/>
              <a:t>NIST</a:t>
            </a:r>
            <a:endParaRPr lang="en-US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1734" y="3952781"/>
            <a:ext cx="579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Results</a:t>
            </a:r>
            <a:r>
              <a:rPr lang="it-IT" dirty="0" smtClean="0"/>
              <a:t> (</a:t>
            </a:r>
            <a:r>
              <a:rPr lang="it-IT" b="1" dirty="0" smtClean="0"/>
              <a:t>105 %</a:t>
            </a:r>
            <a:r>
              <a:rPr lang="it-IT" dirty="0" smtClean="0"/>
              <a:t> of </a:t>
            </a:r>
            <a:r>
              <a:rPr lang="it-IT" dirty="0" err="1" smtClean="0"/>
              <a:t>I</a:t>
            </a:r>
            <a:r>
              <a:rPr lang="it-IT" baseline="-25000" dirty="0" err="1" smtClean="0"/>
              <a:t>op</a:t>
            </a:r>
            <a:r>
              <a:rPr lang="it-IT" dirty="0" smtClean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Hot spot temperature: </a:t>
            </a:r>
            <a:r>
              <a:rPr lang="en-US" b="1" dirty="0" smtClean="0">
                <a:solidFill>
                  <a:srgbClr val="92D050"/>
                </a:solidFill>
              </a:rPr>
              <a:t>344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voltage to ground: </a:t>
            </a:r>
            <a:r>
              <a:rPr lang="it-IT" b="1" dirty="0" smtClean="0">
                <a:solidFill>
                  <a:srgbClr val="92D050"/>
                </a:solidFill>
              </a:rPr>
              <a:t>0.77 </a:t>
            </a:r>
            <a:r>
              <a:rPr lang="it-IT" b="1" dirty="0" err="1" smtClean="0">
                <a:solidFill>
                  <a:srgbClr val="92D050"/>
                </a:solidFill>
              </a:rPr>
              <a:t>kV</a:t>
            </a:r>
            <a:endParaRPr lang="it-IT" b="1" dirty="0" smtClean="0">
              <a:solidFill>
                <a:srgbClr val="92D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Layer-to-layer max voltage: </a:t>
            </a:r>
            <a:r>
              <a:rPr lang="it-IT" b="1" dirty="0" smtClean="0">
                <a:solidFill>
                  <a:srgbClr val="92D050"/>
                </a:solidFill>
              </a:rPr>
              <a:t>0.91 </a:t>
            </a:r>
            <a:r>
              <a:rPr lang="it-IT" b="1" dirty="0" err="1" smtClean="0">
                <a:solidFill>
                  <a:srgbClr val="92D050"/>
                </a:solidFill>
              </a:rPr>
              <a:t>kV</a:t>
            </a:r>
            <a:endParaRPr lang="it-IT" b="1" dirty="0" smtClean="0">
              <a:solidFill>
                <a:srgbClr val="92D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Turn-to-turn </a:t>
            </a:r>
            <a:r>
              <a:rPr lang="it-IT" dirty="0" err="1"/>
              <a:t>max</a:t>
            </a:r>
            <a:r>
              <a:rPr lang="it-IT" dirty="0"/>
              <a:t> </a:t>
            </a:r>
            <a:r>
              <a:rPr lang="it-IT" dirty="0" err="1"/>
              <a:t>voltage</a:t>
            </a:r>
            <a:r>
              <a:rPr lang="it-IT" dirty="0"/>
              <a:t>: </a:t>
            </a:r>
            <a:r>
              <a:rPr lang="it-IT" b="1" dirty="0">
                <a:solidFill>
                  <a:srgbClr val="92D050"/>
                </a:solidFill>
              </a:rPr>
              <a:t>86 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b="1" dirty="0"/>
          </a:p>
        </p:txBody>
      </p:sp>
      <p:cxnSp>
        <p:nvCxnSpPr>
          <p:cNvPr id="10" name="Connettore 2 9"/>
          <p:cNvCxnSpPr/>
          <p:nvPr/>
        </p:nvCxnSpPr>
        <p:spPr>
          <a:xfrm flipV="1">
            <a:off x="4191000" y="3952781"/>
            <a:ext cx="3200400" cy="4616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4876800" y="4343400"/>
            <a:ext cx="3852332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807918" y="5974694"/>
            <a:ext cx="6431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details in the Tiina Salmi </a:t>
            </a:r>
            <a:r>
              <a:rPr lang="en-US" dirty="0" err="1" smtClean="0"/>
              <a:t>EuroCirCol</a:t>
            </a:r>
            <a:r>
              <a:rPr lang="en-US" dirty="0" smtClean="0"/>
              <a:t> presentations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550833" y="1034534"/>
            <a:ext cx="42291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Simulations</a:t>
            </a:r>
            <a:r>
              <a:rPr lang="it-IT" dirty="0" smtClean="0"/>
              <a:t> from </a:t>
            </a:r>
            <a:r>
              <a:rPr lang="it-IT" b="1" dirty="0" err="1" smtClean="0"/>
              <a:t>Coodi</a:t>
            </a:r>
            <a:r>
              <a:rPr lang="it-IT" b="1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Tiina</a:t>
            </a:r>
            <a:r>
              <a:rPr lang="it-IT" dirty="0" smtClean="0"/>
              <a:t> Salmi)</a:t>
            </a:r>
            <a:endParaRPr lang="en-US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800" y="5954771"/>
            <a:ext cx="511585" cy="511585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cxnSp>
        <p:nvCxnSpPr>
          <p:cNvPr id="21" name="Connettore 2 20"/>
          <p:cNvCxnSpPr/>
          <p:nvPr/>
        </p:nvCxnSpPr>
        <p:spPr>
          <a:xfrm flipV="1">
            <a:off x="4800600" y="4552945"/>
            <a:ext cx="3505200" cy="4762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458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400300" y="1066800"/>
            <a:ext cx="4343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Outline:</a:t>
            </a:r>
          </a:p>
          <a:p>
            <a:pPr lvl="1"/>
            <a:endParaRPr lang="en-US" sz="2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Main </a:t>
            </a:r>
            <a:r>
              <a:rPr lang="en-US" sz="2200" dirty="0" smtClean="0"/>
              <a:t>design parameters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Magnetic </a:t>
            </a:r>
            <a:r>
              <a:rPr lang="en-US" sz="2200" dirty="0" smtClean="0"/>
              <a:t>design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pPr marL="800100" lvl="1" indent="-342900">
              <a:buFont typeface="+mj-lt"/>
              <a:buAutoNum type="arabicPeriod"/>
            </a:pPr>
            <a:r>
              <a:rPr lang="en-US" sz="2200" dirty="0" smtClean="0"/>
              <a:t>Protection</a:t>
            </a:r>
          </a:p>
          <a:p>
            <a:pPr marL="800100" lvl="1" indent="-342900">
              <a:buFont typeface="+mj-lt"/>
              <a:buAutoNum type="arabicPeriod"/>
            </a:pPr>
            <a:endParaRPr lang="en-US" sz="2200" dirty="0"/>
          </a:p>
          <a:p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sz="2200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1.1 Main design parameters</a:t>
            </a:r>
            <a:endParaRPr lang="en-US" sz="2000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397082"/>
              </p:ext>
            </p:extLst>
          </p:nvPr>
        </p:nvGraphicFramePr>
        <p:xfrm>
          <a:off x="838200" y="990600"/>
          <a:ext cx="6553200" cy="48158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029200"/>
                <a:gridCol w="1524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Constraints for the magnet design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Bore</a:t>
                      </a:r>
                      <a:r>
                        <a:rPr lang="en-US" baseline="0" dirty="0" smtClean="0"/>
                        <a:t> inner diameter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Beam distance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250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Bore</a:t>
                      </a:r>
                      <a:r>
                        <a:rPr lang="en-US" baseline="0" dirty="0" smtClean="0"/>
                        <a:t> nominal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 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Operating</a:t>
                      </a:r>
                      <a:r>
                        <a:rPr lang="en-US" baseline="0" dirty="0" smtClean="0"/>
                        <a:t> 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 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Oper</a:t>
                      </a:r>
                      <a:r>
                        <a:rPr lang="en-US" dirty="0" smtClean="0"/>
                        <a:t>. point</a:t>
                      </a:r>
                      <a:r>
                        <a:rPr lang="en-US" baseline="0" dirty="0" smtClean="0"/>
                        <a:t> on the load line (with “self field”)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≤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86 %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r"/>
                      <a:r>
                        <a:rPr lang="en-US" baseline="0" dirty="0" smtClean="0"/>
                        <a:t>Strand number per cable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≤</a:t>
                      </a:r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insulation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Cu/</a:t>
                      </a:r>
                      <a:r>
                        <a:rPr lang="en-US" dirty="0" err="1" smtClean="0"/>
                        <a:t>NCu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≥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Field</a:t>
                      </a:r>
                      <a:r>
                        <a:rPr lang="en-US" baseline="0" dirty="0" smtClean="0"/>
                        <a:t> harmonics (geometric/saturation)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/>
                        </a:rPr>
                        <a:t>≤3/10 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Peak temperature</a:t>
                      </a:r>
                      <a:r>
                        <a:rPr lang="en-US" baseline="0" dirty="0" smtClean="0"/>
                        <a:t> (105 % of operating current)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≤</a:t>
                      </a:r>
                      <a:r>
                        <a:rPr lang="en-US" dirty="0" smtClean="0"/>
                        <a:t>350 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Yoke outer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r>
                        <a:rPr lang="en-US" baseline="0" dirty="0" smtClean="0"/>
                        <a:t>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Maximum voltage</a:t>
                      </a:r>
                      <a:r>
                        <a:rPr lang="en-US" baseline="0" dirty="0" smtClean="0"/>
                        <a:t> to ground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~1 kV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722351" y="5845908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Magnetic design for a </a:t>
            </a:r>
            <a:r>
              <a:rPr lang="en-US" b="1" u="sng" dirty="0" smtClean="0"/>
              <a:t>double aperture</a:t>
            </a:r>
            <a:r>
              <a:rPr lang="en-US" b="1" dirty="0" smtClean="0"/>
              <a:t> </a:t>
            </a:r>
            <a:r>
              <a:rPr lang="en-US" dirty="0" smtClean="0"/>
              <a:t>magnet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Mechanical design for a </a:t>
            </a:r>
            <a:r>
              <a:rPr lang="en-US" b="1" u="sng" dirty="0" smtClean="0"/>
              <a:t>single aperture </a:t>
            </a:r>
            <a:r>
              <a:rPr lang="en-US" dirty="0" smtClean="0"/>
              <a:t>magnet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374274" y="2837934"/>
            <a:ext cx="135485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dirty="0" smtClean="0"/>
              <a:t>88% </a:t>
            </a:r>
            <a:r>
              <a:rPr lang="it-IT" dirty="0" err="1" smtClean="0"/>
              <a:t>before</a:t>
            </a:r>
            <a:endParaRPr 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7374274" y="3962400"/>
            <a:ext cx="11929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dirty="0" smtClean="0"/>
              <a:t>1.0 </a:t>
            </a:r>
            <a:r>
              <a:rPr lang="it-IT" dirty="0" err="1" smtClean="0"/>
              <a:t>before</a:t>
            </a:r>
            <a:endParaRPr lang="it-IT" dirty="0" smtClean="0"/>
          </a:p>
        </p:txBody>
      </p:sp>
      <p:sp>
        <p:nvSpPr>
          <p:cNvPr id="12" name="CasellaDiTesto 11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263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3400" y="926068"/>
            <a:ext cx="845820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costrains</a:t>
            </a:r>
            <a:r>
              <a:rPr lang="it-IT" dirty="0" smtClean="0"/>
              <a:t> (</a:t>
            </a:r>
            <a:r>
              <a:rPr lang="it-IT" dirty="0" err="1" smtClean="0"/>
              <a:t>reviewer</a:t>
            </a:r>
            <a:r>
              <a:rPr lang="it-IT" dirty="0" smtClean="0"/>
              <a:t> </a:t>
            </a:r>
            <a:r>
              <a:rPr lang="it-IT" dirty="0" err="1" smtClean="0"/>
              <a:t>suggestions</a:t>
            </a:r>
            <a:r>
              <a:rPr lang="it-IT" dirty="0" smtClean="0"/>
              <a:t>):</a:t>
            </a:r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Maximum </a:t>
            </a:r>
            <a:r>
              <a:rPr lang="it-IT" dirty="0" err="1" smtClean="0"/>
              <a:t>strand</a:t>
            </a:r>
            <a:r>
              <a:rPr lang="it-IT" dirty="0" smtClean="0"/>
              <a:t> </a:t>
            </a:r>
            <a:r>
              <a:rPr lang="it-IT" dirty="0" err="1" smtClean="0"/>
              <a:t>diameter</a:t>
            </a:r>
            <a:r>
              <a:rPr lang="it-IT" dirty="0" smtClean="0"/>
              <a:t>:			1.2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Minimum </a:t>
            </a:r>
            <a:r>
              <a:rPr lang="it-IT" dirty="0" err="1" smtClean="0"/>
              <a:t>dimensions</a:t>
            </a:r>
            <a:r>
              <a:rPr lang="it-IT" dirty="0" smtClean="0"/>
              <a:t> of </a:t>
            </a:r>
            <a:r>
              <a:rPr lang="it-IT" dirty="0" err="1" smtClean="0"/>
              <a:t>wedge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blocks</a:t>
            </a:r>
            <a:r>
              <a:rPr lang="it-IT" dirty="0" smtClean="0"/>
              <a:t>:	 ~1 mm</a:t>
            </a:r>
            <a:endParaRPr lang="it-IT" dirty="0"/>
          </a:p>
          <a:p>
            <a:endParaRPr lang="it-IT" dirty="0"/>
          </a:p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costrains</a:t>
            </a:r>
            <a:r>
              <a:rPr lang="it-IT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Number</a:t>
            </a:r>
            <a:r>
              <a:rPr lang="it-IT" dirty="0" smtClean="0"/>
              <a:t> of </a:t>
            </a:r>
            <a:r>
              <a:rPr lang="it-IT" dirty="0" err="1" smtClean="0"/>
              <a:t>layers</a:t>
            </a:r>
            <a:r>
              <a:rPr lang="it-IT" dirty="0" smtClean="0"/>
              <a:t>: 				(</a:t>
            </a:r>
            <a:r>
              <a:rPr lang="it-IT" dirty="0" err="1" smtClean="0"/>
              <a:t>even</a:t>
            </a:r>
            <a:r>
              <a:rPr lang="it-IT" dirty="0" smtClean="0"/>
              <a:t>) </a:t>
            </a:r>
            <a:r>
              <a:rPr lang="it-IT" dirty="0" smtClean="0">
                <a:sym typeface="Wingdings" panose="05000000000000000000" pitchFamily="2" charset="2"/>
              </a:rPr>
              <a:t> 4</a:t>
            </a:r>
          </a:p>
          <a:p>
            <a:endParaRPr lang="it-IT" dirty="0" smtClean="0">
              <a:sym typeface="Wingdings" panose="05000000000000000000" pitchFamily="2" charset="2"/>
            </a:endParaRPr>
          </a:p>
          <a:p>
            <a:r>
              <a:rPr lang="it-IT" dirty="0" err="1" smtClean="0">
                <a:sym typeface="Wingdings" panose="05000000000000000000" pitchFamily="2" charset="2"/>
              </a:rPr>
              <a:t>This</a:t>
            </a:r>
            <a:r>
              <a:rPr lang="it-IT" dirty="0" smtClean="0">
                <a:sym typeface="Wingdings" panose="05000000000000000000" pitchFamily="2" charset="2"/>
              </a:rPr>
              <a:t> drive to </a:t>
            </a:r>
            <a:r>
              <a:rPr lang="it-IT" dirty="0" err="1" smtClean="0">
                <a:sym typeface="Wingdings" panose="05000000000000000000" pitchFamily="2" charset="2"/>
              </a:rPr>
              <a:t>have</a:t>
            </a:r>
            <a:r>
              <a:rPr lang="it-IT" dirty="0" smtClean="0">
                <a:sym typeface="Wingdings" panose="05000000000000000000" pitchFamily="2" charset="2"/>
              </a:rPr>
              <a:t> an </a:t>
            </a:r>
            <a:r>
              <a:rPr lang="it-IT" dirty="0" err="1" smtClean="0">
                <a:sym typeface="Wingdings" panose="05000000000000000000" pitchFamily="2" charset="2"/>
              </a:rPr>
              <a:t>optimized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value</a:t>
            </a:r>
            <a:r>
              <a:rPr lang="it-IT" dirty="0" smtClean="0">
                <a:sym typeface="Wingdings" panose="05000000000000000000" pitchFamily="2" charset="2"/>
              </a:rPr>
              <a:t> of </a:t>
            </a:r>
            <a:r>
              <a:rPr lang="it-IT" dirty="0" err="1" smtClean="0">
                <a:sym typeface="Wingdings" panose="05000000000000000000" pitchFamily="2" charset="2"/>
              </a:rPr>
              <a:t>current</a:t>
            </a:r>
            <a:r>
              <a:rPr lang="it-IT" dirty="0" smtClean="0">
                <a:sym typeface="Wingdings" panose="05000000000000000000" pitchFamily="2" charset="2"/>
              </a:rPr>
              <a:t> of ~10.5 </a:t>
            </a:r>
            <a:r>
              <a:rPr lang="it-IT" dirty="0" err="1" smtClean="0">
                <a:sym typeface="Wingdings" panose="05000000000000000000" pitchFamily="2" charset="2"/>
              </a:rPr>
              <a:t>kA</a:t>
            </a:r>
            <a:r>
              <a:rPr lang="it-IT" dirty="0" smtClean="0">
                <a:sym typeface="Wingdings" panose="05000000000000000000" pitchFamily="2" charset="2"/>
              </a:rPr>
              <a:t> and so a </a:t>
            </a:r>
            <a:r>
              <a:rPr lang="it-IT" dirty="0" err="1" smtClean="0">
                <a:sym typeface="Wingdings" panose="05000000000000000000" pitchFamily="2" charset="2"/>
              </a:rPr>
              <a:t>number</a:t>
            </a:r>
            <a:r>
              <a:rPr lang="it-IT" dirty="0" smtClean="0">
                <a:sym typeface="Wingdings" panose="05000000000000000000" pitchFamily="2" charset="2"/>
              </a:rPr>
              <a:t> of </a:t>
            </a:r>
            <a:r>
              <a:rPr lang="it-IT" dirty="0" err="1" smtClean="0">
                <a:sym typeface="Wingdings" panose="05000000000000000000" pitchFamily="2" charset="2"/>
              </a:rPr>
              <a:t>strands</a:t>
            </a:r>
            <a:r>
              <a:rPr lang="it-IT" dirty="0" smtClean="0">
                <a:sym typeface="Wingdings" panose="05000000000000000000" pitchFamily="2" charset="2"/>
              </a:rPr>
              <a:t> &lt; 40.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39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89" y="910371"/>
            <a:ext cx="6942422" cy="503725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1.2 Main design parameters</a:t>
            </a:r>
            <a:endParaRPr lang="en-US" sz="20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524000" y="5987427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18T, 4.2 K</a:t>
            </a:r>
          </a:p>
          <a:p>
            <a:pPr algn="ctr"/>
            <a:r>
              <a:rPr lang="en-US" dirty="0" smtClean="0"/>
              <a:t>~</a:t>
            </a:r>
            <a:r>
              <a:rPr lang="it-IT" b="1" dirty="0" smtClean="0"/>
              <a:t>890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638800" y="5987427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18T, 1.9 K</a:t>
            </a:r>
          </a:p>
          <a:p>
            <a:pPr algn="ctr"/>
            <a:r>
              <a:rPr lang="en-US" b="1" dirty="0" smtClean="0"/>
              <a:t>~</a:t>
            </a:r>
            <a:r>
              <a:rPr lang="it-IT" b="1" dirty="0" smtClean="0"/>
              <a:t>1500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1" name="Ovale 10"/>
          <p:cNvSpPr/>
          <p:nvPr/>
        </p:nvSpPr>
        <p:spPr>
          <a:xfrm>
            <a:off x="4953000" y="455422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e 11"/>
          <p:cNvSpPr/>
          <p:nvPr/>
        </p:nvSpPr>
        <p:spPr>
          <a:xfrm>
            <a:off x="4953000" y="4262503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ttore 2 13"/>
          <p:cNvCxnSpPr>
            <a:stCxn id="8" idx="0"/>
            <a:endCxn id="11" idx="3"/>
          </p:cNvCxnSpPr>
          <p:nvPr/>
        </p:nvCxnSpPr>
        <p:spPr>
          <a:xfrm flipV="1">
            <a:off x="2514600" y="4619261"/>
            <a:ext cx="2449559" cy="1368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9" idx="0"/>
            <a:endCxn id="12" idx="5"/>
          </p:cNvCxnSpPr>
          <p:nvPr/>
        </p:nvCxnSpPr>
        <p:spPr>
          <a:xfrm flipH="1" flipV="1">
            <a:off x="5018041" y="4327544"/>
            <a:ext cx="1611359" cy="1659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334000" y="3428999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16T, 4.2 K</a:t>
            </a:r>
          </a:p>
          <a:p>
            <a:pPr algn="ctr"/>
            <a:r>
              <a:rPr lang="en-US" dirty="0" smtClean="0"/>
              <a:t>~</a:t>
            </a:r>
            <a:r>
              <a:rPr lang="it-IT" b="1" dirty="0" smtClean="0"/>
              <a:t>1500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402253" y="2209800"/>
            <a:ext cx="1981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Jc</a:t>
            </a:r>
            <a:r>
              <a:rPr lang="en-US" dirty="0" smtClean="0"/>
              <a:t> @ 16T, 1.9 K</a:t>
            </a:r>
          </a:p>
          <a:p>
            <a:pPr algn="ctr"/>
            <a:r>
              <a:rPr lang="en-US" b="1" dirty="0" smtClean="0"/>
              <a:t>~</a:t>
            </a:r>
            <a:r>
              <a:rPr lang="it-IT" b="1" dirty="0" smtClean="0"/>
              <a:t>2250 A/mm</a:t>
            </a:r>
            <a:r>
              <a:rPr lang="it-IT" b="1" baseline="30000" dirty="0" smtClean="0"/>
              <a:t>2</a:t>
            </a:r>
            <a:endParaRPr lang="en-US" b="1" baseline="30000" dirty="0"/>
          </a:p>
        </p:txBody>
      </p:sp>
      <p:sp>
        <p:nvSpPr>
          <p:cNvPr id="19" name="Ovale 18"/>
          <p:cNvSpPr/>
          <p:nvPr/>
        </p:nvSpPr>
        <p:spPr>
          <a:xfrm>
            <a:off x="4292601" y="426720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e 19"/>
          <p:cNvSpPr/>
          <p:nvPr/>
        </p:nvSpPr>
        <p:spPr>
          <a:xfrm>
            <a:off x="4292601" y="3899280"/>
            <a:ext cx="76200" cy="7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ttore 2 5"/>
          <p:cNvCxnSpPr>
            <a:stCxn id="18" idx="2"/>
          </p:cNvCxnSpPr>
          <p:nvPr/>
        </p:nvCxnSpPr>
        <p:spPr>
          <a:xfrm flipH="1">
            <a:off x="4330701" y="2856131"/>
            <a:ext cx="62152" cy="1043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5" idx="1"/>
          </p:cNvCxnSpPr>
          <p:nvPr/>
        </p:nvCxnSpPr>
        <p:spPr>
          <a:xfrm flipH="1">
            <a:off x="4392853" y="3752165"/>
            <a:ext cx="941147" cy="515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magin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867401" y="869638"/>
            <a:ext cx="32766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Critical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density</a:t>
            </a:r>
            <a:r>
              <a:rPr lang="it-IT" dirty="0" smtClean="0"/>
              <a:t> in S.C.</a:t>
            </a:r>
          </a:p>
          <a:p>
            <a:r>
              <a:rPr lang="it-IT" dirty="0" err="1" smtClean="0"/>
              <a:t>fraction</a:t>
            </a:r>
            <a:r>
              <a:rPr lang="it-IT" dirty="0" smtClean="0"/>
              <a:t>, on </a:t>
            </a:r>
            <a:r>
              <a:rPr lang="it-IT" dirty="0" err="1" smtClean="0"/>
              <a:t>extracted</a:t>
            </a:r>
            <a:r>
              <a:rPr lang="it-IT" dirty="0" smtClean="0"/>
              <a:t> </a:t>
            </a:r>
            <a:r>
              <a:rPr lang="it-IT" dirty="0" err="1" smtClean="0"/>
              <a:t>strands</a:t>
            </a:r>
            <a:r>
              <a:rPr lang="it-IT" dirty="0" smtClean="0"/>
              <a:t>,</a:t>
            </a:r>
          </a:p>
          <a:p>
            <a:r>
              <a:rPr lang="it-IT" dirty="0" smtClean="0"/>
              <a:t>i.e. </a:t>
            </a:r>
            <a:r>
              <a:rPr lang="it-IT" dirty="0" err="1" smtClean="0"/>
              <a:t>including</a:t>
            </a:r>
            <a:r>
              <a:rPr lang="it-IT" dirty="0" smtClean="0"/>
              <a:t> </a:t>
            </a:r>
            <a:r>
              <a:rPr lang="it-IT" dirty="0" err="1" smtClean="0"/>
              <a:t>cable</a:t>
            </a:r>
            <a:r>
              <a:rPr lang="it-IT" dirty="0" smtClean="0"/>
              <a:t> </a:t>
            </a:r>
            <a:r>
              <a:rPr lang="it-IT" dirty="0" err="1" smtClean="0"/>
              <a:t>degradation</a:t>
            </a:r>
            <a:endParaRPr lang="it-IT" dirty="0" smtClean="0"/>
          </a:p>
        </p:txBody>
      </p:sp>
      <p:sp>
        <p:nvSpPr>
          <p:cNvPr id="23" name="CasellaDiTesto 22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51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346854"/>
            <a:ext cx="5842443" cy="467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133600" y="1295400"/>
            <a:ext cx="3505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B </a:t>
            </a:r>
            <a:r>
              <a:rPr lang="it-IT" dirty="0" err="1" smtClean="0"/>
              <a:t>peak</a:t>
            </a:r>
            <a:endParaRPr lang="it-IT" dirty="0"/>
          </a:p>
          <a:p>
            <a:r>
              <a:rPr lang="it-IT" dirty="0" smtClean="0"/>
              <a:t>16.37 T (with </a:t>
            </a:r>
            <a:r>
              <a:rPr lang="it-IT" dirty="0" err="1" smtClean="0"/>
              <a:t>strand</a:t>
            </a:r>
            <a:r>
              <a:rPr lang="it-IT" dirty="0" smtClean="0"/>
              <a:t> ’’self-</a:t>
            </a:r>
            <a:r>
              <a:rPr lang="it-IT" dirty="0" err="1" smtClean="0"/>
              <a:t>field</a:t>
            </a:r>
            <a:r>
              <a:rPr lang="it-IT" dirty="0" smtClean="0"/>
              <a:t>’’)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13027" y="990600"/>
            <a:ext cx="2841186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characteristics</a:t>
            </a:r>
            <a:r>
              <a:rPr lang="it-IT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dirty="0" smtClean="0"/>
              <a:t>2 double-</a:t>
            </a:r>
            <a:r>
              <a:rPr lang="it-IT" dirty="0" err="1" smtClean="0"/>
              <a:t>pancakes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2 </a:t>
            </a:r>
            <a:r>
              <a:rPr lang="it-IT" dirty="0" err="1" smtClean="0"/>
              <a:t>conductor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err="1" smtClean="0"/>
              <a:t>Splitting</a:t>
            </a:r>
            <a:r>
              <a:rPr lang="it-IT" dirty="0" smtClean="0"/>
              <a:t> of pole </a:t>
            </a:r>
            <a:r>
              <a:rPr lang="it-IT" dirty="0" err="1" smtClean="0"/>
              <a:t>blocks</a:t>
            </a:r>
            <a:r>
              <a:rPr lang="it-IT" dirty="0" smtClean="0"/>
              <a:t> to </a:t>
            </a:r>
            <a:r>
              <a:rPr lang="it-IT" dirty="0" err="1" smtClean="0"/>
              <a:t>decrease</a:t>
            </a:r>
            <a:r>
              <a:rPr lang="it-IT" dirty="0" smtClean="0"/>
              <a:t> </a:t>
            </a:r>
            <a:r>
              <a:rPr lang="it-IT" dirty="0" err="1" smtClean="0"/>
              <a:t>peak-field</a:t>
            </a:r>
            <a:endParaRPr lang="it-IT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5544755" y="6025372"/>
            <a:ext cx="17111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low-field</a:t>
            </a:r>
            <a:r>
              <a:rPr lang="it-IT" dirty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469468" y="5469129"/>
            <a:ext cx="1845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8100" dir="2700000"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high-</a:t>
            </a:r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cond</a:t>
            </a:r>
            <a:r>
              <a:rPr lang="it-IT" dirty="0" smtClean="0"/>
              <a:t>.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7145865" y="5028947"/>
            <a:ext cx="1901481" cy="1754326"/>
            <a:chOff x="7052732" y="4732867"/>
            <a:chExt cx="1901481" cy="1754326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7239000" y="4732867"/>
              <a:ext cx="1715213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Turn number:</a:t>
              </a:r>
            </a:p>
            <a:p>
              <a:r>
                <a:rPr lang="en-US" dirty="0" smtClean="0"/>
                <a:t>Layer 1: 13 </a:t>
              </a:r>
            </a:p>
            <a:p>
              <a:r>
                <a:rPr lang="en-US" dirty="0"/>
                <a:t>Layer </a:t>
              </a:r>
              <a:r>
                <a:rPr lang="en-US" dirty="0" smtClean="0"/>
                <a:t>2: 20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3: 30 </a:t>
              </a:r>
              <a:endParaRPr lang="en-US" dirty="0"/>
            </a:p>
            <a:p>
              <a:r>
                <a:rPr lang="en-US" dirty="0"/>
                <a:t>Layer </a:t>
              </a:r>
              <a:r>
                <a:rPr lang="en-US" dirty="0" smtClean="0"/>
                <a:t>4: 38</a:t>
              </a:r>
            </a:p>
            <a:p>
              <a:r>
                <a:rPr lang="en-US" b="1" dirty="0" smtClean="0"/>
                <a:t>Tot: 202/ap.</a:t>
              </a:r>
              <a:endParaRPr lang="en-US" b="1" dirty="0"/>
            </a:p>
          </p:txBody>
        </p:sp>
        <p:sp>
          <p:nvSpPr>
            <p:cNvPr id="12" name="Parentesi graffa aperta 11"/>
            <p:cNvSpPr/>
            <p:nvPr/>
          </p:nvSpPr>
          <p:spPr>
            <a:xfrm>
              <a:off x="7052732" y="5105400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Parentesi graffa aperta 13"/>
            <p:cNvSpPr/>
            <p:nvPr/>
          </p:nvSpPr>
          <p:spPr>
            <a:xfrm>
              <a:off x="7069665" y="5653795"/>
              <a:ext cx="186267" cy="50463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152400" y="658337"/>
            <a:ext cx="42418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dirty="0" err="1" smtClean="0"/>
              <a:t>Configuration</a:t>
            </a:r>
            <a:r>
              <a:rPr lang="it-IT" dirty="0" smtClean="0"/>
              <a:t>:    </a:t>
            </a:r>
            <a:r>
              <a:rPr lang="it-IT" b="1" dirty="0" smtClean="0"/>
              <a:t>16T-22b-36-optd5f6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  <p:pic>
        <p:nvPicPr>
          <p:cNvPr id="21" name="Immagin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842" y="2467928"/>
            <a:ext cx="3136729" cy="2485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6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56702"/>
            <a:ext cx="3352800" cy="268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2.1 Magnetic design – cross section</a:t>
            </a:r>
            <a:endParaRPr lang="en-US" sz="2000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692414"/>
              </p:ext>
            </p:extLst>
          </p:nvPr>
        </p:nvGraphicFramePr>
        <p:xfrm>
          <a:off x="152400" y="3387961"/>
          <a:ext cx="5715002" cy="342233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14600"/>
                <a:gridCol w="1600201"/>
                <a:gridCol w="1600201"/>
              </a:tblGrid>
              <a:tr h="35205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</a:t>
                      </a:r>
                      <a:r>
                        <a:rPr lang="it-IT" sz="1400" baseline="0" dirty="0" smtClean="0"/>
                        <a:t> 1 (</a:t>
                      </a:r>
                      <a:r>
                        <a:rPr lang="it-IT" sz="1400" baseline="0" dirty="0" err="1" smtClean="0"/>
                        <a:t>inner</a:t>
                      </a:r>
                      <a:r>
                        <a:rPr lang="it-IT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 2 (</a:t>
                      </a:r>
                      <a:r>
                        <a:rPr lang="it-IT" sz="1400" dirty="0" err="1" smtClean="0"/>
                        <a:t>outer</a:t>
                      </a:r>
                      <a:r>
                        <a:rPr lang="it-IT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Strand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number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36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noProof="0" dirty="0" smtClean="0"/>
                        <a:t>Strand </a:t>
                      </a:r>
                      <a:r>
                        <a:rPr lang="it-IT" sz="1200" noProof="0" dirty="0" err="1" smtClean="0"/>
                        <a:t>diameter</a:t>
                      </a:r>
                      <a:endParaRPr lang="en-US" sz="1200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noProof="0" dirty="0" smtClean="0"/>
                        <a:t>1.</a:t>
                      </a:r>
                      <a:r>
                        <a:rPr lang="it-IT" sz="1200" baseline="0" noProof="0" dirty="0" smtClean="0"/>
                        <a:t>1 mm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</a:rPr>
                        <a:t>0.712</a:t>
                      </a:r>
                      <a:r>
                        <a:rPr lang="it-IT" sz="1200" baseline="0" dirty="0" smtClean="0">
                          <a:solidFill>
                            <a:srgbClr val="FF0000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width</a:t>
                      </a:r>
                      <a:endParaRPr lang="it-IT" sz="12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13.2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13.5mm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inner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1.892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1.225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outer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2.072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1.343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Insulation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0.15 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0.15 mm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err="1" smtClean="0"/>
                        <a:t>Keystone</a:t>
                      </a:r>
                      <a:r>
                        <a:rPr lang="it-IT" sz="1200" dirty="0" smtClean="0"/>
                        <a:t> angle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0.5°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0.5°</a:t>
                      </a:r>
                      <a:endParaRPr lang="en-US" sz="1200" dirty="0"/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Cu/</a:t>
                      </a:r>
                      <a:r>
                        <a:rPr lang="it-IT" sz="1200" dirty="0" err="1" smtClean="0"/>
                        <a:t>NCu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</a:rPr>
                        <a:t>0.85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</a:rPr>
                        <a:t>2.15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b="1" dirty="0" smtClean="0"/>
                        <a:t>Operating</a:t>
                      </a:r>
                      <a:r>
                        <a:rPr lang="it-IT" sz="1200" b="1" baseline="0" dirty="0" smtClean="0"/>
                        <a:t> </a:t>
                      </a:r>
                      <a:r>
                        <a:rPr lang="it-IT" sz="1200" b="1" baseline="0" dirty="0" err="1" smtClean="0"/>
                        <a:t>c</a:t>
                      </a:r>
                      <a:r>
                        <a:rPr lang="it-IT" sz="1200" b="1" dirty="0" err="1" smtClean="0"/>
                        <a:t>urrent</a:t>
                      </a:r>
                      <a:endParaRPr lang="it-IT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rgbClr val="FF0000"/>
                          </a:solidFill>
                        </a:rPr>
                        <a:t>11180 A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rgbClr val="FF0000"/>
                          </a:solidFill>
                        </a:rPr>
                        <a:t>11180A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b="0" dirty="0" err="1" smtClean="0"/>
                        <a:t>Copper</a:t>
                      </a:r>
                      <a:r>
                        <a:rPr lang="it-IT" sz="1200" b="0" baseline="0" dirty="0" smtClean="0"/>
                        <a:t> </a:t>
                      </a:r>
                      <a:r>
                        <a:rPr lang="it-IT" sz="1200" b="0" baseline="0" dirty="0" err="1" smtClean="0"/>
                        <a:t>current</a:t>
                      </a:r>
                      <a:r>
                        <a:rPr lang="it-IT" sz="1200" b="0" baseline="0" dirty="0" smtClean="0"/>
                        <a:t> </a:t>
                      </a:r>
                      <a:r>
                        <a:rPr lang="it-IT" sz="1200" b="0" baseline="0" dirty="0" err="1" smtClean="0"/>
                        <a:t>density</a:t>
                      </a:r>
                      <a:endParaRPr lang="it-IT" sz="1200" b="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1165 A/mm</a:t>
                      </a:r>
                      <a:r>
                        <a:rPr lang="en-US" sz="1200" b="0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2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1143 A/mm</a:t>
                      </a:r>
                      <a:r>
                        <a:rPr lang="en-US" sz="1200" b="0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</a:tr>
              <a:tr h="279117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/>
                        <a:t>Operating </a:t>
                      </a:r>
                      <a:r>
                        <a:rPr lang="it-IT" sz="1200" b="1" dirty="0" err="1" smtClean="0"/>
                        <a:t>point</a:t>
                      </a:r>
                      <a:r>
                        <a:rPr lang="it-IT" sz="1200" b="1" dirty="0" smtClean="0"/>
                        <a:t> on LL (1.9 K)</a:t>
                      </a:r>
                      <a:endParaRPr lang="en-US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86%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86%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cxnSp>
        <p:nvCxnSpPr>
          <p:cNvPr id="23" name="Connettore 2 22"/>
          <p:cNvCxnSpPr/>
          <p:nvPr/>
        </p:nvCxnSpPr>
        <p:spPr>
          <a:xfrm>
            <a:off x="5715000" y="6656083"/>
            <a:ext cx="609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6101951" y="6502194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 smtClean="0"/>
              <a:t>including</a:t>
            </a:r>
            <a:r>
              <a:rPr lang="it-IT" sz="1400" dirty="0" smtClean="0"/>
              <a:t> the ’’self-</a:t>
            </a:r>
            <a:r>
              <a:rPr lang="it-IT" sz="1400" dirty="0" err="1" smtClean="0"/>
              <a:t>field</a:t>
            </a:r>
            <a:r>
              <a:rPr lang="it-IT" sz="1400" dirty="0" smtClean="0"/>
              <a:t>’’</a:t>
            </a:r>
            <a:endParaRPr lang="en-US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088110"/>
            <a:ext cx="2344582" cy="189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895600" y="1752600"/>
            <a:ext cx="5334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/>
          <p:cNvCxnSpPr>
            <a:stCxn id="3" idx="3"/>
          </p:cNvCxnSpPr>
          <p:nvPr/>
        </p:nvCxnSpPr>
        <p:spPr>
          <a:xfrm>
            <a:off x="3429000" y="1943100"/>
            <a:ext cx="2438400" cy="9358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6135818" y="3549134"/>
            <a:ext cx="2558654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Wedge</a:t>
            </a:r>
            <a:r>
              <a:rPr lang="it-IT" dirty="0" smtClean="0"/>
              <a:t> minimum </a:t>
            </a:r>
          </a:p>
          <a:p>
            <a:r>
              <a:rPr lang="it-IT" dirty="0" err="1" smtClean="0"/>
              <a:t>thikness</a:t>
            </a:r>
            <a:r>
              <a:rPr lang="it-IT" dirty="0" smtClean="0"/>
              <a:t>: </a:t>
            </a:r>
            <a:r>
              <a:rPr lang="it-IT" b="1" dirty="0" smtClean="0"/>
              <a:t>0.80 mm</a:t>
            </a:r>
          </a:p>
          <a:p>
            <a:endParaRPr lang="it-IT" dirty="0"/>
          </a:p>
          <a:p>
            <a:r>
              <a:rPr lang="it-IT" dirty="0" smtClean="0"/>
              <a:t>In LHC: 0.70 mm</a:t>
            </a:r>
          </a:p>
          <a:p>
            <a:r>
              <a:rPr lang="it-IT" dirty="0" smtClean="0"/>
              <a:t>In D11: 0.98 mm     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869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62" y="1295400"/>
            <a:ext cx="5499138" cy="453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.2 Magnetic design – iron yoke</a:t>
            </a:r>
            <a:endParaRPr lang="en-US" sz="2000" b="1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403918"/>
              </p:ext>
            </p:extLst>
          </p:nvPr>
        </p:nvGraphicFramePr>
        <p:xfrm>
          <a:off x="1524000" y="5715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Inductance</a:t>
                      </a:r>
                      <a:r>
                        <a:rPr lang="en-US" baseline="0" dirty="0" err="1" smtClean="0"/>
                        <a:t>@I</a:t>
                      </a:r>
                      <a:r>
                        <a:rPr lang="en-US" baseline="-25000" dirty="0" err="1" smtClean="0"/>
                        <a:t>op</a:t>
                      </a:r>
                      <a:r>
                        <a:rPr lang="en-US" baseline="0" dirty="0" smtClean="0"/>
                        <a:t> (1 </a:t>
                      </a:r>
                      <a:r>
                        <a:rPr lang="en-US" baseline="0" dirty="0" err="1" smtClean="0"/>
                        <a:t>ap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Stored energy</a:t>
                      </a:r>
                      <a:r>
                        <a:rPr lang="en-US" baseline="0" dirty="0" smtClean="0"/>
                        <a:t> (1 </a:t>
                      </a:r>
                      <a:r>
                        <a:rPr lang="en-US" baseline="0" dirty="0" err="1" smtClean="0"/>
                        <a:t>ap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19.9 </a:t>
                      </a:r>
                      <a:r>
                        <a:rPr lang="en-US" dirty="0" err="1" smtClean="0"/>
                        <a:t>mH</a:t>
                      </a:r>
                      <a:r>
                        <a:rPr lang="en-US" dirty="0" smtClean="0"/>
                        <a:t>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dirty="0" smtClean="0"/>
                        <a:t>J/m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6629400" y="2937944"/>
            <a:ext cx="22521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Collar</a:t>
            </a:r>
            <a:r>
              <a:rPr lang="it-IT" dirty="0"/>
              <a:t> </a:t>
            </a:r>
            <a:r>
              <a:rPr lang="it-IT" dirty="0" smtClean="0"/>
              <a:t>+</a:t>
            </a:r>
          </a:p>
          <a:p>
            <a:pPr algn="ctr"/>
            <a:r>
              <a:rPr lang="it-IT" dirty="0" err="1" smtClean="0"/>
              <a:t>Bladder</a:t>
            </a:r>
            <a:r>
              <a:rPr lang="it-IT" dirty="0" smtClean="0"/>
              <a:t> &amp; </a:t>
            </a:r>
            <a:r>
              <a:rPr lang="it-IT" dirty="0" err="1" smtClean="0"/>
              <a:t>key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04799" y="909779"/>
            <a:ext cx="784221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dirty="0" err="1" smtClean="0"/>
              <a:t>Possible</a:t>
            </a:r>
            <a:r>
              <a:rPr lang="it-IT" dirty="0" smtClean="0"/>
              <a:t> lay-out of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yoke</a:t>
            </a:r>
            <a:r>
              <a:rPr lang="it-IT" dirty="0" smtClean="0"/>
              <a:t> for the </a:t>
            </a:r>
            <a:r>
              <a:rPr lang="it-IT" dirty="0" err="1" smtClean="0"/>
              <a:t>positioning</a:t>
            </a:r>
            <a:r>
              <a:rPr lang="it-IT" dirty="0" smtClean="0"/>
              <a:t> of </a:t>
            </a:r>
            <a:r>
              <a:rPr lang="it-IT" dirty="0" err="1" smtClean="0"/>
              <a:t>collar</a:t>
            </a:r>
            <a:r>
              <a:rPr lang="it-IT" dirty="0" smtClean="0"/>
              <a:t> in double aperture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80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-11266" y="382669"/>
            <a:ext cx="63358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r>
              <a:rPr lang="en-US" sz="2000" b="1" dirty="0" smtClean="0"/>
              <a:t>.3 Magnetic design – field quality</a:t>
            </a:r>
            <a:endParaRPr lang="en-US" sz="2000" b="1" dirty="0"/>
          </a:p>
        </p:txBody>
      </p:sp>
      <p:sp>
        <p:nvSpPr>
          <p:cNvPr id="5" name="Rettangolo 4"/>
          <p:cNvSpPr/>
          <p:nvPr/>
        </p:nvSpPr>
        <p:spPr>
          <a:xfrm>
            <a:off x="152400" y="1066800"/>
            <a:ext cx="4919133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1200" dirty="0" smtClean="0"/>
              <a:t> </a:t>
            </a:r>
            <a:r>
              <a:rPr lang="it-IT" sz="1600" dirty="0"/>
              <a:t>NORMAL RELATIVE MULTIPOLES </a:t>
            </a:r>
            <a:r>
              <a:rPr lang="it-IT" sz="1600" dirty="0" smtClean="0"/>
              <a:t>@ 16 T: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dirty="0" smtClean="0"/>
              <a:t>b 1: 10000	b </a:t>
            </a:r>
            <a:r>
              <a:rPr lang="it-IT" sz="1600" dirty="0"/>
              <a:t>2</a:t>
            </a:r>
            <a:r>
              <a:rPr lang="it-IT" sz="1600" dirty="0" smtClean="0"/>
              <a:t>: 10.83	</a:t>
            </a:r>
            <a:r>
              <a:rPr lang="it-IT" sz="1600" dirty="0"/>
              <a:t>	</a:t>
            </a:r>
            <a:r>
              <a:rPr lang="it-IT" sz="1600" b="1" dirty="0" smtClean="0"/>
              <a:t>b </a:t>
            </a:r>
            <a:r>
              <a:rPr lang="it-IT" sz="1600" b="1" dirty="0"/>
              <a:t>3</a:t>
            </a:r>
            <a:r>
              <a:rPr lang="it-IT" sz="1600" b="1" dirty="0" smtClean="0"/>
              <a:t>: -0.31                                        </a:t>
            </a:r>
          </a:p>
          <a:p>
            <a:r>
              <a:rPr lang="it-IT" sz="1600" b="1" dirty="0" smtClean="0"/>
              <a:t> </a:t>
            </a:r>
            <a:r>
              <a:rPr lang="it-IT" sz="1600" dirty="0" smtClean="0"/>
              <a:t>b </a:t>
            </a:r>
            <a:r>
              <a:rPr lang="it-IT" sz="1600" dirty="0"/>
              <a:t>4</a:t>
            </a:r>
            <a:r>
              <a:rPr lang="it-IT" sz="1600" dirty="0" smtClean="0"/>
              <a:t>: -0.25	</a:t>
            </a:r>
            <a:r>
              <a:rPr lang="it-IT" sz="1600" b="1" dirty="0" smtClean="0"/>
              <a:t>b 5: 0.82		</a:t>
            </a:r>
            <a:r>
              <a:rPr lang="it-IT" sz="1600" dirty="0" smtClean="0"/>
              <a:t>b 6: -0.01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b="1" dirty="0" smtClean="0"/>
              <a:t>b </a:t>
            </a:r>
            <a:r>
              <a:rPr lang="it-IT" sz="1600" b="1" dirty="0"/>
              <a:t>7</a:t>
            </a:r>
            <a:r>
              <a:rPr lang="it-IT" sz="1600" b="1" dirty="0" smtClean="0"/>
              <a:t>: 0.92	</a:t>
            </a:r>
            <a:r>
              <a:rPr lang="it-IT" sz="1600" dirty="0" smtClean="0"/>
              <a:t>b </a:t>
            </a:r>
            <a:r>
              <a:rPr lang="it-IT" sz="1600" dirty="0"/>
              <a:t>8</a:t>
            </a:r>
            <a:r>
              <a:rPr lang="it-IT" sz="1600" dirty="0" smtClean="0"/>
              <a:t>: -0.00  	</a:t>
            </a:r>
            <a:r>
              <a:rPr lang="it-IT" sz="1600" b="1" dirty="0" smtClean="0"/>
              <a:t>b 9: 0.80</a:t>
            </a:r>
          </a:p>
          <a:p>
            <a:r>
              <a:rPr lang="it-IT" sz="1600" dirty="0" smtClean="0"/>
              <a:t> b10: 0.00 	</a:t>
            </a:r>
            <a:r>
              <a:rPr lang="it-IT" sz="1600" b="1" dirty="0" smtClean="0"/>
              <a:t>b11: 1.09</a:t>
            </a:r>
            <a:r>
              <a:rPr lang="it-IT" sz="1600" dirty="0" smtClean="0"/>
              <a:t>  	b12: 0.00</a:t>
            </a:r>
            <a:endParaRPr lang="it-IT" sz="1600" dirty="0"/>
          </a:p>
          <a:p>
            <a:r>
              <a:rPr lang="it-IT" sz="1600" dirty="0"/>
              <a:t> </a:t>
            </a:r>
            <a:r>
              <a:rPr lang="it-IT" sz="1600" b="1" dirty="0" smtClean="0"/>
              <a:t>b13: -0.15  </a:t>
            </a:r>
            <a:r>
              <a:rPr lang="it-IT" sz="1600" dirty="0" smtClean="0"/>
              <a:t>	b14: 0.00	 	</a:t>
            </a:r>
            <a:r>
              <a:rPr lang="it-IT" sz="1600" b="1" dirty="0" smtClean="0"/>
              <a:t>b15: 0.01</a:t>
            </a:r>
            <a:endParaRPr lang="it-IT" sz="1600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32" y="6475306"/>
            <a:ext cx="762000" cy="36576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6461395"/>
            <a:ext cx="838200" cy="37120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324600" y="914400"/>
            <a:ext cx="25019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b2 optimization </a:t>
            </a:r>
            <a:r>
              <a:rPr lang="en-US" u="sng" dirty="0" smtClean="0"/>
              <a:t>not performed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Persistent currents </a:t>
            </a:r>
            <a:r>
              <a:rPr lang="en-US" b="1" dirty="0" smtClean="0"/>
              <a:t>not</a:t>
            </a:r>
            <a:r>
              <a:rPr lang="en-US" dirty="0" smtClean="0"/>
              <a:t> considered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5528733" y="3253836"/>
            <a:ext cx="3424808" cy="3117926"/>
            <a:chOff x="4499992" y="2348880"/>
            <a:chExt cx="4176464" cy="4121846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2348880"/>
              <a:ext cx="4176464" cy="3983602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17081" y="6323409"/>
              <a:ext cx="1935208" cy="147317"/>
            </a:xfrm>
            <a:prstGeom prst="rect">
              <a:avLst/>
            </a:prstGeom>
          </p:spPr>
        </p:pic>
      </p:grpSp>
      <p:sp>
        <p:nvSpPr>
          <p:cNvPr id="11" name="CasellaDiTesto 10"/>
          <p:cNvSpPr txBox="1"/>
          <p:nvPr/>
        </p:nvSpPr>
        <p:spPr>
          <a:xfrm>
            <a:off x="6077059" y="2635541"/>
            <a:ext cx="287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Fringing field &lt; 0.1 T at 200 mm from yoke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90800" y="6589468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Massimo Sorbi, US-</a:t>
            </a:r>
            <a:r>
              <a:rPr lang="en-US" sz="1200" dirty="0" err="1" smtClean="0"/>
              <a:t>EuroCirCol</a:t>
            </a:r>
            <a:r>
              <a:rPr lang="en-US" sz="1200" dirty="0" smtClean="0"/>
              <a:t> video-meeting, 18 Oct. 2016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99" y="2958706"/>
            <a:ext cx="4868663" cy="3295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6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072B6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8646</TotalTime>
  <Words>859</Words>
  <Application>Microsoft Office PowerPoint</Application>
  <PresentationFormat>Presentazione su schermo (4:3)</PresentationFormat>
  <Paragraphs>218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Urban</vt:lpstr>
      <vt:lpstr>EuroCircol – The Cosine-theta Configuration:    Electromagnetic Design Ver. 2.1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QLASA code validation with experimental data from LQS01b test</dc:title>
  <dc:creator>Vittorio Marinozzi</dc:creator>
  <cp:lastModifiedBy>Massimo Sorbi</cp:lastModifiedBy>
  <cp:revision>359</cp:revision>
  <dcterms:created xsi:type="dcterms:W3CDTF">2013-02-15T15:05:53Z</dcterms:created>
  <dcterms:modified xsi:type="dcterms:W3CDTF">2016-10-18T12:01:22Z</dcterms:modified>
</cp:coreProperties>
</file>