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1"/>
  </p:notesMasterIdLst>
  <p:sldIdLst>
    <p:sldId id="256" r:id="rId2"/>
    <p:sldId id="280" r:id="rId3"/>
    <p:sldId id="284" r:id="rId4"/>
    <p:sldId id="286" r:id="rId5"/>
    <p:sldId id="279" r:id="rId6"/>
    <p:sldId id="285" r:id="rId7"/>
    <p:sldId id="282" r:id="rId8"/>
    <p:sldId id="268" r:id="rId9"/>
    <p:sldId id="272" r:id="rId10"/>
    <p:sldId id="259" r:id="rId11"/>
    <p:sldId id="275" r:id="rId12"/>
    <p:sldId id="265" r:id="rId13"/>
    <p:sldId id="287" r:id="rId14"/>
    <p:sldId id="276" r:id="rId15"/>
    <p:sldId id="273" r:id="rId16"/>
    <p:sldId id="261" r:id="rId17"/>
    <p:sldId id="258" r:id="rId18"/>
    <p:sldId id="267" r:id="rId19"/>
    <p:sldId id="264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FFF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21" autoAdjust="0"/>
    <p:restoredTop sz="96408" autoAdjust="0"/>
  </p:normalViewPr>
  <p:slideViewPr>
    <p:cSldViewPr snapToGrid="0">
      <p:cViewPr varScale="1">
        <p:scale>
          <a:sx n="115" d="100"/>
          <a:sy n="115" d="100"/>
        </p:scale>
        <p:origin x="19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6495CE-0F6C-4C42-83DB-BCB750B5FDF3}" type="datetimeFigureOut">
              <a:rPr lang="en-US" smtClean="0"/>
              <a:t>10/13/2016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377DAA-DC3E-470C-93B3-E99FACA62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1626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10/18/2016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S.Farinon       US-EuroCirCol coordination meeting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10/18/2016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S.Farinon       US-EuroCirCol coordination meeting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10/18/2016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S.Farinon       US-EuroCirCol coordination meeting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10/18/2016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S.Farinon       US-EuroCirCol coordination meeting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10/18/2016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S.Farinon       US-EuroCirCol coordination meeting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10/18/2016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S.Farinon       US-EuroCirCol coordination meeting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10/18/2016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S.Farinon       US-EuroCirCol coordination meeting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10/18/2016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S.Farinon       US-EuroCirCol coordination meeting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10/18/2016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S.Farinon       US-EuroCirCol coordination meeting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r>
              <a:rPr lang="en-US" smtClean="0"/>
              <a:t>10/18/2016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r>
              <a:rPr lang="en-US" smtClean="0"/>
              <a:t>S.Farinon       US-EuroCirCol coordination meeting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r>
              <a:rPr lang="en-US" smtClean="0"/>
              <a:t>10/18/2016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r>
              <a:rPr lang="en-US" smtClean="0"/>
              <a:t>S.Farinon       US-EuroCirCol coordination meeting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10/18/2016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S.Farinon       US-EuroCirCol coordination meeting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4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5000" dirty="0" smtClean="0"/>
              <a:t>16 T </a:t>
            </a:r>
            <a:r>
              <a:rPr lang="en-US" sz="5000" dirty="0" err="1" smtClean="0"/>
              <a:t>Cos</a:t>
            </a:r>
            <a:r>
              <a:rPr lang="en-US" sz="6000" cap="none" dirty="0" err="1" smtClean="0">
                <a:latin typeface="Symbol" panose="05050102010706020507" pitchFamily="18" charset="2"/>
              </a:rPr>
              <a:t>q</a:t>
            </a:r>
            <a:r>
              <a:rPr lang="en-US" sz="5000" dirty="0" smtClean="0"/>
              <a:t> DIPOLE Mechanical </a:t>
            </a:r>
            <a:r>
              <a:rPr lang="en-US" sz="5000" dirty="0" smtClean="0"/>
              <a:t>Analysis</a:t>
            </a:r>
            <a:endParaRPr lang="en-US" sz="5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95549" y="5979196"/>
            <a:ext cx="8464869" cy="742279"/>
          </a:xfrm>
        </p:spPr>
        <p:txBody>
          <a:bodyPr>
            <a:normAutofit fontScale="40000" lnSpcReduction="20000"/>
          </a:bodyPr>
          <a:lstStyle/>
          <a:p>
            <a:pPr algn="r"/>
            <a:r>
              <a:rPr lang="en-GB" i="1" u="sng" dirty="0" smtClean="0"/>
              <a:t>STEFANIA FARINON</a:t>
            </a:r>
            <a:endParaRPr lang="en-GB" i="1" u="sng" dirty="0"/>
          </a:p>
          <a:p>
            <a:pPr algn="r"/>
            <a:r>
              <a:rPr lang="it-IT" i="1" dirty="0"/>
              <a:t>on behalf of INFN team:</a:t>
            </a:r>
          </a:p>
          <a:p>
            <a:pPr algn="r"/>
            <a:r>
              <a:rPr lang="it-IT" i="1" dirty="0"/>
              <a:t>G. Bellomo, P. </a:t>
            </a:r>
            <a:r>
              <a:rPr lang="it-IT" i="1" dirty="0" smtClean="0"/>
              <a:t>Fabbricatore, B.CAIFFI, </a:t>
            </a:r>
            <a:r>
              <a:rPr lang="it-IT" i="1" dirty="0"/>
              <a:t>V. Marinozzi, M. Sorbi and G. </a:t>
            </a:r>
            <a:r>
              <a:rPr lang="it-IT" i="1" dirty="0" smtClean="0"/>
              <a:t>Volpini</a:t>
            </a:r>
            <a:endParaRPr lang="it-IT" i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2534" y="851521"/>
            <a:ext cx="1512652" cy="726837"/>
          </a:xfrm>
          <a:prstGeom prst="rect">
            <a:avLst/>
          </a:prstGeom>
          <a:solidFill>
            <a:schemeClr val="accent1"/>
          </a:solidFill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54814" y="881339"/>
            <a:ext cx="1595365" cy="667202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2" descr="C:\Users\farinon\Documents\DOCUMENTI DI LAVORO\EUROCIRCOL\REVIEW 2016\logo-infn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6484" y="612568"/>
            <a:ext cx="1229330" cy="1204743"/>
          </a:xfrm>
          <a:prstGeom prst="rect">
            <a:avLst/>
          </a:prstGeom>
          <a:solidFill>
            <a:schemeClr val="accent5"/>
          </a:solidFill>
          <a:extLst/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10/18/2016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9511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45" t="3672" r="15502" b="4398"/>
          <a:stretch/>
        </p:blipFill>
        <p:spPr>
          <a:xfrm>
            <a:off x="1387294" y="1071938"/>
            <a:ext cx="5228307" cy="520447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581400" y="5769602"/>
            <a:ext cx="12442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Horizontal cut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731229" y="6200597"/>
            <a:ext cx="3082430" cy="45719"/>
          </a:xfrm>
          <a:prstGeom prst="rect">
            <a:avLst/>
          </a:prstGeom>
          <a:pattFill prst="wdDnDiag">
            <a:fgClr>
              <a:srgbClr val="FF33CC"/>
            </a:fgClr>
            <a:bgClr>
              <a:schemeClr val="bg1"/>
            </a:bgClr>
          </a:pattFill>
          <a:ln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S.Farinon       US-EuroCirCol coordination meeting </a:t>
            </a:r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</p:spPr>
        <p:txBody>
          <a:bodyPr/>
          <a:lstStyle/>
          <a:p>
            <a:pPr algn="ctr"/>
            <a:r>
              <a:rPr lang="en-US" dirty="0" smtClean="0"/>
              <a:t>CONFIGURATION 2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032572" y="4879276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350" dirty="0"/>
          </a:p>
        </p:txBody>
      </p:sp>
      <p:sp>
        <p:nvSpPr>
          <p:cNvPr id="18" name="TextBox 17"/>
          <p:cNvSpPr txBox="1"/>
          <p:nvPr/>
        </p:nvSpPr>
        <p:spPr>
          <a:xfrm>
            <a:off x="4161094" y="2444906"/>
            <a:ext cx="14783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</a:rPr>
              <a:t>Al alloy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010633" y="5260990"/>
            <a:ext cx="570767" cy="375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bg1"/>
                </a:solidFill>
              </a:rPr>
              <a:t>k</a:t>
            </a:r>
            <a:r>
              <a:rPr lang="it-IT" dirty="0" smtClean="0">
                <a:solidFill>
                  <a:schemeClr val="bg1"/>
                </a:solidFill>
              </a:rPr>
              <a:t>ey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32184" y="4695607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350" dirty="0"/>
          </a:p>
        </p:txBody>
      </p:sp>
      <p:sp>
        <p:nvSpPr>
          <p:cNvPr id="26" name="TextBox 25"/>
          <p:cNvSpPr txBox="1"/>
          <p:nvPr/>
        </p:nvSpPr>
        <p:spPr>
          <a:xfrm>
            <a:off x="6812400" y="1798575"/>
            <a:ext cx="481439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u="sng" dirty="0" smtClean="0"/>
              <a:t>Bladder &amp; key configuration</a:t>
            </a:r>
            <a:r>
              <a:rPr lang="en-US" dirty="0" smtClean="0"/>
              <a:t>      </a:t>
            </a:r>
            <a:endParaRPr lang="en-US" dirty="0" smtClean="0"/>
          </a:p>
          <a:p>
            <a:pPr algn="just"/>
            <a:r>
              <a:rPr lang="en-US" dirty="0"/>
              <a:t> </a:t>
            </a:r>
            <a:r>
              <a:rPr lang="en-US" dirty="0" smtClean="0"/>
              <a:t>    </a:t>
            </a:r>
            <a:r>
              <a:rPr lang="en-US" dirty="0" smtClean="0"/>
              <a:t>Key </a:t>
            </a:r>
            <a:r>
              <a:rPr lang="en-US" dirty="0" smtClean="0"/>
              <a:t>length= </a:t>
            </a:r>
            <a:r>
              <a:rPr lang="en-US" dirty="0" smtClean="0"/>
              <a:t>20 </a:t>
            </a:r>
            <a:r>
              <a:rPr lang="en-US" dirty="0" smtClean="0"/>
              <a:t>mm, </a:t>
            </a:r>
            <a:r>
              <a:rPr lang="en-US" dirty="0" smtClean="0"/>
              <a:t>interference</a:t>
            </a:r>
            <a:r>
              <a:rPr lang="en-US" dirty="0" smtClean="0"/>
              <a:t>=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0.4 mm</a:t>
            </a:r>
            <a:endParaRPr lang="en-US" dirty="0" smtClean="0"/>
          </a:p>
          <a:p>
            <a:pPr algn="just"/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Horizontal cut both in the steel collar and in the iron yoke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2032572" y="4879276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350" dirty="0"/>
          </a:p>
        </p:txBody>
      </p:sp>
      <p:sp>
        <p:nvSpPr>
          <p:cNvPr id="29" name="TextBox 28"/>
          <p:cNvSpPr txBox="1"/>
          <p:nvPr/>
        </p:nvSpPr>
        <p:spPr>
          <a:xfrm>
            <a:off x="2560226" y="3237963"/>
            <a:ext cx="14783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</a:rPr>
              <a:t>Iron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480079" y="5181079"/>
            <a:ext cx="4627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accent6"/>
                </a:solidFill>
              </a:rPr>
              <a:t>SS</a:t>
            </a:r>
            <a:endParaRPr lang="it-IT" dirty="0">
              <a:solidFill>
                <a:schemeClr val="accent6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32184" y="4695607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350" dirty="0"/>
          </a:p>
        </p:txBody>
      </p:sp>
      <p:cxnSp>
        <p:nvCxnSpPr>
          <p:cNvPr id="33" name="Straight Arrow Connector 32"/>
          <p:cNvCxnSpPr/>
          <p:nvPr/>
        </p:nvCxnSpPr>
        <p:spPr>
          <a:xfrm flipV="1">
            <a:off x="5728385" y="4995689"/>
            <a:ext cx="612454" cy="150326"/>
          </a:xfrm>
          <a:prstGeom prst="straightConnector1">
            <a:avLst/>
          </a:prstGeom>
          <a:ln w="19050">
            <a:solidFill>
              <a:schemeClr val="bg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V="1">
            <a:off x="3078441" y="5137130"/>
            <a:ext cx="2561027" cy="478330"/>
          </a:xfrm>
          <a:prstGeom prst="straightConnector1">
            <a:avLst/>
          </a:prstGeom>
          <a:ln w="19050">
            <a:solidFill>
              <a:schemeClr val="bg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V="1">
            <a:off x="2638235" y="5673210"/>
            <a:ext cx="372398" cy="115939"/>
          </a:xfrm>
          <a:prstGeom prst="straightConnector1">
            <a:avLst/>
          </a:prstGeom>
          <a:ln w="19050">
            <a:solidFill>
              <a:schemeClr val="tx2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5651227" y="4733985"/>
            <a:ext cx="6896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45 </a:t>
            </a:r>
            <a:r>
              <a:rPr lang="en-US" sz="1400" dirty="0" smtClean="0">
                <a:solidFill>
                  <a:schemeClr val="bg1"/>
                </a:solidFill>
              </a:rPr>
              <a:t>mm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964356" y="5057968"/>
            <a:ext cx="7793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160 </a:t>
            </a:r>
            <a:r>
              <a:rPr lang="en-US" sz="1400" dirty="0" smtClean="0">
                <a:solidFill>
                  <a:schemeClr val="bg1"/>
                </a:solidFill>
              </a:rPr>
              <a:t>mm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606214" y="5714730"/>
            <a:ext cx="6399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30mm</a:t>
            </a:r>
            <a:endParaRPr lang="en-US" sz="1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0" t="95158" r="36313" b="912"/>
          <a:stretch/>
        </p:blipFill>
        <p:spPr>
          <a:xfrm>
            <a:off x="1762405" y="-469580"/>
            <a:ext cx="5717407" cy="269508"/>
          </a:xfrm>
          <a:prstGeom prst="rect">
            <a:avLst/>
          </a:prstGeom>
        </p:spPr>
      </p:pic>
      <p:cxnSp>
        <p:nvCxnSpPr>
          <p:cNvPr id="42" name="Straight Arrow Connector 41"/>
          <p:cNvCxnSpPr/>
          <p:nvPr/>
        </p:nvCxnSpPr>
        <p:spPr>
          <a:xfrm flipH="1">
            <a:off x="4203525" y="6019628"/>
            <a:ext cx="1" cy="210070"/>
          </a:xfrm>
          <a:prstGeom prst="straightConnector1">
            <a:avLst/>
          </a:prstGeom>
          <a:ln w="158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Slide Number Placeholder 4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10</a:t>
            </a:fld>
            <a:endParaRPr lang="en-US" dirty="0"/>
          </a:p>
        </p:txBody>
      </p:sp>
      <p:sp>
        <p:nvSpPr>
          <p:cNvPr id="45" name="Date Placeholder 4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10/18/2016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8989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2"/>
          <a:srcRect l="3087" t="3966" r="8817" b="1863"/>
          <a:stretch/>
        </p:blipFill>
        <p:spPr>
          <a:xfrm>
            <a:off x="2679430" y="972154"/>
            <a:ext cx="7510454" cy="566928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433863" y="6237584"/>
            <a:ext cx="18417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>
                <a:latin typeface="Symbol" panose="05050102010706020507" pitchFamily="18" charset="2"/>
              </a:rPr>
              <a:t>s</a:t>
            </a:r>
            <a:r>
              <a:rPr lang="el-GR" sz="1600" baseline="-25000" dirty="0">
                <a:latin typeface="Calibri" panose="020F0502020204030204" pitchFamily="34" charset="0"/>
              </a:rPr>
              <a:t> θ</a:t>
            </a:r>
            <a:r>
              <a:rPr lang="it-IT" sz="1600" baseline="-25000" dirty="0" smtClean="0"/>
              <a:t> peak</a:t>
            </a:r>
            <a:r>
              <a:rPr lang="it-IT" sz="1600" dirty="0" smtClean="0"/>
              <a:t>=-206</a:t>
            </a:r>
            <a:r>
              <a:rPr lang="it-IT" sz="1600" baseline="-25000" dirty="0" smtClean="0"/>
              <a:t> </a:t>
            </a:r>
            <a:r>
              <a:rPr lang="it-IT" sz="1600" dirty="0" smtClean="0"/>
              <a:t>MPa</a:t>
            </a:r>
            <a:endParaRPr lang="it-IT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7899547" y="6247832"/>
            <a:ext cx="18417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>
                <a:latin typeface="Symbol" panose="05050102010706020507" pitchFamily="18" charset="2"/>
              </a:rPr>
              <a:t>s</a:t>
            </a:r>
            <a:r>
              <a:rPr lang="el-GR" sz="1600" baseline="-25000" dirty="0">
                <a:latin typeface="Calibri" panose="020F0502020204030204" pitchFamily="34" charset="0"/>
              </a:rPr>
              <a:t> θ</a:t>
            </a:r>
            <a:r>
              <a:rPr lang="it-IT" sz="1600" baseline="-25000" dirty="0" smtClean="0"/>
              <a:t> </a:t>
            </a:r>
            <a:r>
              <a:rPr lang="it-IT" sz="1600" baseline="-25000" dirty="0" smtClean="0"/>
              <a:t>peak</a:t>
            </a:r>
            <a:r>
              <a:rPr lang="it-IT" sz="1600" dirty="0" smtClean="0"/>
              <a:t>= </a:t>
            </a:r>
            <a:r>
              <a:rPr lang="it-IT" sz="1600" dirty="0" smtClean="0"/>
              <a:t> -232 MPa</a:t>
            </a:r>
            <a:endParaRPr lang="it-IT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3131570" y="6222332"/>
            <a:ext cx="18417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>
                <a:latin typeface="Symbol" panose="05050102010706020507" pitchFamily="18" charset="2"/>
              </a:rPr>
              <a:t>s</a:t>
            </a:r>
            <a:r>
              <a:rPr lang="el-GR" sz="1600" baseline="-25000" dirty="0" smtClean="0">
                <a:latin typeface="Calibri" panose="020F0502020204030204" pitchFamily="34" charset="0"/>
              </a:rPr>
              <a:t>θ</a:t>
            </a:r>
            <a:r>
              <a:rPr lang="it-IT" sz="1600" baseline="-25000" dirty="0" smtClean="0"/>
              <a:t> </a:t>
            </a:r>
            <a:r>
              <a:rPr lang="it-IT" sz="1600" baseline="-25000" dirty="0" smtClean="0"/>
              <a:t>peak</a:t>
            </a:r>
            <a:r>
              <a:rPr lang="it-IT" sz="1600" dirty="0" smtClean="0"/>
              <a:t>= </a:t>
            </a:r>
            <a:r>
              <a:rPr lang="it-IT" sz="1600" dirty="0" smtClean="0"/>
              <a:t>-97 MPa</a:t>
            </a:r>
            <a:endParaRPr lang="it-IT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2964014" y="806017"/>
            <a:ext cx="17868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Contact Pressure [Pa]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5486231" y="814648"/>
            <a:ext cx="17868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Contact Pressure [Pa]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8008448" y="793216"/>
            <a:ext cx="17868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Contact Pressure [Pa]</a:t>
            </a: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5800187" y="577940"/>
            <a:ext cx="10517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Cool Down</a:t>
            </a:r>
            <a:endParaRPr lang="en-US" sz="1400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97772" y="594070"/>
            <a:ext cx="8738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Assembly</a:t>
            </a:r>
            <a:endParaRPr lang="en-US" sz="1400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272883" y="577940"/>
            <a:ext cx="10791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Energization</a:t>
            </a:r>
            <a:endParaRPr lang="en-US" sz="1400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880097" y="3525127"/>
            <a:ext cx="19811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Azimuthal </a:t>
            </a:r>
            <a:r>
              <a:rPr lang="en-US" sz="1400" dirty="0" smtClean="0"/>
              <a:t>Stress </a:t>
            </a:r>
            <a:r>
              <a:rPr lang="it-IT" sz="1400" b="1" dirty="0" smtClean="0">
                <a:latin typeface="Symbol" panose="05050102010706020507" pitchFamily="18" charset="2"/>
              </a:rPr>
              <a:t>s</a:t>
            </a:r>
            <a:r>
              <a:rPr lang="el-GR" sz="1400" baseline="-25000" dirty="0">
                <a:latin typeface="Calibri" panose="020F0502020204030204" pitchFamily="34" charset="0"/>
              </a:rPr>
              <a:t> θ</a:t>
            </a:r>
            <a:r>
              <a:rPr lang="en-US" sz="1400" dirty="0" smtClean="0"/>
              <a:t> </a:t>
            </a:r>
            <a:r>
              <a:rPr lang="en-US" sz="1400" dirty="0" smtClean="0"/>
              <a:t>[Pa]</a:t>
            </a:r>
            <a:endParaRPr lang="en-US" sz="1400" dirty="0"/>
          </a:p>
        </p:txBody>
      </p:sp>
      <p:sp>
        <p:nvSpPr>
          <p:cNvPr id="29" name="TextBox 28"/>
          <p:cNvSpPr txBox="1"/>
          <p:nvPr/>
        </p:nvSpPr>
        <p:spPr>
          <a:xfrm>
            <a:off x="5376714" y="3538059"/>
            <a:ext cx="19314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Azimuthal </a:t>
            </a:r>
            <a:r>
              <a:rPr lang="en-US" sz="1400" dirty="0" smtClean="0"/>
              <a:t>Stress </a:t>
            </a:r>
            <a:r>
              <a:rPr lang="it-IT" sz="1400" b="1" dirty="0" smtClean="0">
                <a:latin typeface="Symbol" panose="05050102010706020507" pitchFamily="18" charset="2"/>
              </a:rPr>
              <a:t>s</a:t>
            </a:r>
            <a:r>
              <a:rPr lang="el-GR" sz="1400" baseline="-25000" dirty="0">
                <a:latin typeface="Calibri" panose="020F0502020204030204" pitchFamily="34" charset="0"/>
              </a:rPr>
              <a:t> θ</a:t>
            </a:r>
            <a:r>
              <a:rPr lang="en-US" sz="1400" dirty="0" smtClean="0"/>
              <a:t>[Pa</a:t>
            </a:r>
            <a:r>
              <a:rPr lang="en-US" sz="1400" dirty="0" smtClean="0"/>
              <a:t>]</a:t>
            </a:r>
            <a:endParaRPr lang="en-US" sz="1400" dirty="0"/>
          </a:p>
        </p:txBody>
      </p:sp>
      <p:sp>
        <p:nvSpPr>
          <p:cNvPr id="30" name="TextBox 29"/>
          <p:cNvSpPr txBox="1"/>
          <p:nvPr/>
        </p:nvSpPr>
        <p:spPr>
          <a:xfrm>
            <a:off x="7724058" y="3538059"/>
            <a:ext cx="19650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Azimuthal </a:t>
            </a:r>
            <a:r>
              <a:rPr lang="en-US" sz="1400" dirty="0" smtClean="0"/>
              <a:t>Stress </a:t>
            </a:r>
            <a:r>
              <a:rPr lang="it-IT" sz="1400" b="1" dirty="0" smtClean="0">
                <a:latin typeface="Symbol" panose="05050102010706020507" pitchFamily="18" charset="2"/>
              </a:rPr>
              <a:t>s</a:t>
            </a:r>
            <a:r>
              <a:rPr lang="el-GR" sz="1400" baseline="-25000" dirty="0">
                <a:latin typeface="Calibri" panose="020F0502020204030204" pitchFamily="34" charset="0"/>
              </a:rPr>
              <a:t> θ</a:t>
            </a:r>
            <a:r>
              <a:rPr lang="it-IT" sz="1400" baseline="-25000" dirty="0" smtClean="0"/>
              <a:t> </a:t>
            </a:r>
            <a:r>
              <a:rPr lang="en-US" sz="1400" dirty="0" smtClean="0"/>
              <a:t>[Pa]</a:t>
            </a:r>
            <a:endParaRPr lang="en-US" sz="1400" dirty="0"/>
          </a:p>
        </p:txBody>
      </p:sp>
      <p:sp>
        <p:nvSpPr>
          <p:cNvPr id="31" name="Title 1"/>
          <p:cNvSpPr>
            <a:spLocks noGrp="1"/>
          </p:cNvSpPr>
          <p:nvPr>
            <p:ph type="title"/>
          </p:nvPr>
        </p:nvSpPr>
        <p:spPr>
          <a:xfrm>
            <a:off x="1251678" y="194598"/>
            <a:ext cx="10054497" cy="484390"/>
          </a:xfrm>
        </p:spPr>
        <p:txBody>
          <a:bodyPr>
            <a:noAutofit/>
          </a:bodyPr>
          <a:lstStyle/>
          <a:p>
            <a:pPr algn="ctr"/>
            <a:r>
              <a:rPr lang="en-US" sz="3000" dirty="0" smtClean="0"/>
              <a:t>Contact pressure and principal stress</a:t>
            </a:r>
            <a:endParaRPr lang="en-US" sz="30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/>
          <a:srcRect l="69818" t="11386" r="16854" b="67549"/>
          <a:stretch/>
        </p:blipFill>
        <p:spPr>
          <a:xfrm>
            <a:off x="4504629" y="1066515"/>
            <a:ext cx="690496" cy="771413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3"/>
          <a:srcRect l="69818" t="11386" r="16854" b="67549"/>
          <a:stretch/>
        </p:blipFill>
        <p:spPr>
          <a:xfrm>
            <a:off x="7008433" y="1058202"/>
            <a:ext cx="697937" cy="779726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3"/>
          <a:srcRect l="69818" t="11386" r="16854" b="67549"/>
          <a:stretch/>
        </p:blipFill>
        <p:spPr>
          <a:xfrm>
            <a:off x="9519678" y="1066515"/>
            <a:ext cx="671726" cy="793256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4"/>
          <a:srcRect l="69628" t="11170" r="16758" b="66749"/>
          <a:stretch/>
        </p:blipFill>
        <p:spPr>
          <a:xfrm>
            <a:off x="6994094" y="3866170"/>
            <a:ext cx="712275" cy="816005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 rotWithShape="1">
          <a:blip r:embed="rId4"/>
          <a:srcRect l="69628" t="11170" r="16758" b="66749"/>
          <a:stretch/>
        </p:blipFill>
        <p:spPr>
          <a:xfrm>
            <a:off x="9519678" y="3866171"/>
            <a:ext cx="712274" cy="816004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5"/>
          <a:srcRect l="70025" t="11544" r="16956" b="67590"/>
          <a:stretch/>
        </p:blipFill>
        <p:spPr>
          <a:xfrm>
            <a:off x="4474259" y="3866170"/>
            <a:ext cx="720865" cy="816005"/>
          </a:xfrm>
          <a:prstGeom prst="rect">
            <a:avLst/>
          </a:prstGeom>
        </p:spPr>
      </p:pic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11</a:t>
            </a:fld>
            <a:endParaRPr lang="en-US" dirty="0"/>
          </a:p>
        </p:txBody>
      </p:sp>
      <p:sp>
        <p:nvSpPr>
          <p:cNvPr id="35" name="Date Placeholder 3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10/18/2016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5988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45" t="3672" r="15502" b="4398"/>
          <a:stretch/>
        </p:blipFill>
        <p:spPr>
          <a:xfrm>
            <a:off x="1606758" y="1513465"/>
            <a:ext cx="3870131" cy="3852487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78" b="34306"/>
          <a:stretch/>
        </p:blipFill>
        <p:spPr>
          <a:xfrm>
            <a:off x="7686675" y="4426454"/>
            <a:ext cx="4183922" cy="234849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CONFIGURATION </a:t>
            </a:r>
            <a:r>
              <a:rPr lang="en-US" dirty="0" smtClean="0"/>
              <a:t>2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" t="139" r="23573" b="47222"/>
          <a:stretch/>
        </p:blipFill>
        <p:spPr>
          <a:xfrm>
            <a:off x="3416541" y="2790725"/>
            <a:ext cx="3600532" cy="1864992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V="1">
            <a:off x="2657475" y="4581525"/>
            <a:ext cx="2238375" cy="685800"/>
          </a:xfrm>
          <a:prstGeom prst="straightConnector1">
            <a:avLst/>
          </a:prstGeom>
          <a:ln w="19050" cmpd="sng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4724400" y="4105275"/>
            <a:ext cx="895350" cy="819150"/>
          </a:xfrm>
          <a:prstGeom prst="ellipse">
            <a:avLst/>
          </a:prstGeom>
          <a:noFill/>
          <a:ln w="222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4174760" y="3684659"/>
            <a:ext cx="2378536" cy="3231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500" dirty="0" smtClean="0"/>
              <a:t>Peak stress due to the edge </a:t>
            </a:r>
            <a:endParaRPr lang="en-US" sz="1500" dirty="0"/>
          </a:p>
        </p:txBody>
      </p:sp>
      <p:sp>
        <p:nvSpPr>
          <p:cNvPr id="30" name="TextBox 29"/>
          <p:cNvSpPr txBox="1"/>
          <p:nvPr/>
        </p:nvSpPr>
        <p:spPr>
          <a:xfrm>
            <a:off x="8119574" y="1046527"/>
            <a:ext cx="293516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 err="1" smtClean="0"/>
              <a:t>IV</a:t>
            </a:r>
            <a:r>
              <a:rPr lang="en-US" sz="1500" baseline="30000" dirty="0" err="1" smtClean="0"/>
              <a:t>th</a:t>
            </a:r>
            <a:r>
              <a:rPr lang="en-US" sz="1500" dirty="0" smtClean="0"/>
              <a:t> layer shifted upward by 1 mm </a:t>
            </a:r>
            <a:endParaRPr lang="en-US" sz="1500" dirty="0"/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574" b="37083"/>
          <a:stretch/>
        </p:blipFill>
        <p:spPr>
          <a:xfrm>
            <a:off x="7495434" y="1375309"/>
            <a:ext cx="4375163" cy="2708716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7744311" y="4121334"/>
            <a:ext cx="368568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 err="1" smtClean="0"/>
              <a:t>III</a:t>
            </a:r>
            <a:r>
              <a:rPr lang="en-US" sz="1500" baseline="30000" dirty="0" err="1" smtClean="0"/>
              <a:t>rd</a:t>
            </a:r>
            <a:r>
              <a:rPr lang="en-US" sz="1500" dirty="0" smtClean="0"/>
              <a:t> and </a:t>
            </a:r>
            <a:r>
              <a:rPr lang="en-US" sz="1500" dirty="0" err="1" smtClean="0"/>
              <a:t>IV</a:t>
            </a:r>
            <a:r>
              <a:rPr lang="en-US" sz="1500" baseline="30000" dirty="0" err="1" smtClean="0"/>
              <a:t>th</a:t>
            </a:r>
            <a:r>
              <a:rPr lang="en-US" sz="1500" dirty="0" smtClean="0"/>
              <a:t> layers shifted upward by 1 mm </a:t>
            </a:r>
            <a:endParaRPr lang="en-US" sz="1500" dirty="0"/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6819900" y="3846242"/>
            <a:ext cx="866775" cy="1858"/>
          </a:xfrm>
          <a:prstGeom prst="straightConnector1">
            <a:avLst/>
          </a:prstGeom>
          <a:ln w="19050" cmpd="sng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6819900" y="3885409"/>
            <a:ext cx="757452" cy="807617"/>
          </a:xfrm>
          <a:prstGeom prst="straightConnector1">
            <a:avLst/>
          </a:prstGeom>
          <a:ln w="19050" cmpd="sng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>
            <a:off x="7198626" y="1208109"/>
            <a:ext cx="338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7289328" y="4812810"/>
            <a:ext cx="2880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S.Farinon       US-EuroCirCol coordination meeting 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12</a:t>
            </a:fld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10/18/2016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2788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038600" y="6142927"/>
            <a:ext cx="4114800" cy="345796"/>
          </a:xfrm>
        </p:spPr>
        <p:txBody>
          <a:bodyPr/>
          <a:lstStyle/>
          <a:p>
            <a:r>
              <a:rPr lang="en-US" smtClean="0"/>
              <a:t>S.Farinon       US-EuroCirCol coordination meeting </a:t>
            </a:r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/>
          <a:srcRect l="2799" t="4286" r="8297" b="1731"/>
          <a:stretch/>
        </p:blipFill>
        <p:spPr>
          <a:xfrm>
            <a:off x="2496325" y="1004255"/>
            <a:ext cx="7659485" cy="571908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899547" y="6247832"/>
            <a:ext cx="18417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>
                <a:latin typeface="Symbol" panose="05050102010706020507" pitchFamily="18" charset="2"/>
              </a:rPr>
              <a:t>s</a:t>
            </a:r>
            <a:r>
              <a:rPr lang="el-GR" sz="1600" baseline="-25000" dirty="0">
                <a:latin typeface="Calibri" panose="020F0502020204030204" pitchFamily="34" charset="0"/>
              </a:rPr>
              <a:t> θ</a:t>
            </a:r>
            <a:r>
              <a:rPr lang="it-IT" sz="1600" baseline="-25000" dirty="0" smtClean="0"/>
              <a:t> </a:t>
            </a:r>
            <a:r>
              <a:rPr lang="it-IT" sz="1600" baseline="-25000" dirty="0" smtClean="0"/>
              <a:t>peak</a:t>
            </a:r>
            <a:r>
              <a:rPr lang="it-IT" sz="1600" dirty="0" smtClean="0"/>
              <a:t>= </a:t>
            </a:r>
            <a:r>
              <a:rPr lang="it-IT" sz="1600" dirty="0" smtClean="0"/>
              <a:t> -225 MPa</a:t>
            </a:r>
            <a:endParaRPr lang="it-IT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5433863" y="6237584"/>
            <a:ext cx="18417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>
                <a:latin typeface="Symbol" panose="05050102010706020507" pitchFamily="18" charset="2"/>
              </a:rPr>
              <a:t>s</a:t>
            </a:r>
            <a:r>
              <a:rPr lang="el-GR" sz="1600" baseline="-25000" dirty="0">
                <a:latin typeface="Calibri" panose="020F0502020204030204" pitchFamily="34" charset="0"/>
              </a:rPr>
              <a:t> θ</a:t>
            </a:r>
            <a:r>
              <a:rPr lang="it-IT" sz="1600" baseline="-25000" dirty="0" smtClean="0"/>
              <a:t> peak</a:t>
            </a:r>
            <a:r>
              <a:rPr lang="it-IT" sz="1600" dirty="0" smtClean="0"/>
              <a:t>=-187</a:t>
            </a:r>
            <a:r>
              <a:rPr lang="it-IT" sz="1600" baseline="-25000" dirty="0" smtClean="0"/>
              <a:t> </a:t>
            </a:r>
            <a:r>
              <a:rPr lang="it-IT" sz="1600" dirty="0" smtClean="0"/>
              <a:t>MPa</a:t>
            </a:r>
            <a:endParaRPr lang="it-IT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3131570" y="6222332"/>
            <a:ext cx="18417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>
                <a:latin typeface="Symbol" panose="05050102010706020507" pitchFamily="18" charset="2"/>
              </a:rPr>
              <a:t>s</a:t>
            </a:r>
            <a:r>
              <a:rPr lang="el-GR" sz="1600" baseline="-25000" dirty="0" smtClean="0">
                <a:latin typeface="Calibri" panose="020F0502020204030204" pitchFamily="34" charset="0"/>
              </a:rPr>
              <a:t>θ</a:t>
            </a:r>
            <a:r>
              <a:rPr lang="it-IT" sz="1600" baseline="-25000" dirty="0" smtClean="0"/>
              <a:t> </a:t>
            </a:r>
            <a:r>
              <a:rPr lang="it-IT" sz="1600" baseline="-25000" dirty="0" smtClean="0"/>
              <a:t>peak</a:t>
            </a:r>
            <a:r>
              <a:rPr lang="it-IT" sz="1600" dirty="0" smtClean="0"/>
              <a:t>= </a:t>
            </a:r>
            <a:r>
              <a:rPr lang="it-IT" sz="1600" dirty="0" smtClean="0"/>
              <a:t>-90 MPa</a:t>
            </a:r>
            <a:endParaRPr lang="it-IT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2964014" y="806017"/>
            <a:ext cx="17868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Contact Pressure [Pa]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5486231" y="814648"/>
            <a:ext cx="17868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Contact Pressure [Pa]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8008448" y="793216"/>
            <a:ext cx="17868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Contact Pressure [Pa]</a:t>
            </a: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5800187" y="577940"/>
            <a:ext cx="10517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Cool Down</a:t>
            </a:r>
            <a:endParaRPr lang="en-US" sz="1400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97772" y="594070"/>
            <a:ext cx="8738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Assembly</a:t>
            </a:r>
            <a:endParaRPr lang="en-US" sz="1400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272883" y="577940"/>
            <a:ext cx="10791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Energization</a:t>
            </a:r>
            <a:endParaRPr lang="en-US" sz="1400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880097" y="3525127"/>
            <a:ext cx="19811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Azimuthal </a:t>
            </a:r>
            <a:r>
              <a:rPr lang="en-US" sz="1400" dirty="0" smtClean="0"/>
              <a:t>Stress </a:t>
            </a:r>
            <a:r>
              <a:rPr lang="it-IT" sz="1400" b="1" dirty="0" smtClean="0">
                <a:latin typeface="Symbol" panose="05050102010706020507" pitchFamily="18" charset="2"/>
              </a:rPr>
              <a:t>s</a:t>
            </a:r>
            <a:r>
              <a:rPr lang="el-GR" sz="1400" baseline="-25000" dirty="0">
                <a:latin typeface="Calibri" panose="020F0502020204030204" pitchFamily="34" charset="0"/>
              </a:rPr>
              <a:t> θ</a:t>
            </a:r>
            <a:r>
              <a:rPr lang="en-US" sz="1400" dirty="0" smtClean="0"/>
              <a:t> </a:t>
            </a:r>
            <a:r>
              <a:rPr lang="en-US" sz="1400" dirty="0" smtClean="0"/>
              <a:t>[Pa]</a:t>
            </a:r>
            <a:endParaRPr lang="en-US" sz="1400" dirty="0"/>
          </a:p>
        </p:txBody>
      </p:sp>
      <p:sp>
        <p:nvSpPr>
          <p:cNvPr id="29" name="TextBox 28"/>
          <p:cNvSpPr txBox="1"/>
          <p:nvPr/>
        </p:nvSpPr>
        <p:spPr>
          <a:xfrm>
            <a:off x="5376714" y="3538059"/>
            <a:ext cx="19314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Azimuthal </a:t>
            </a:r>
            <a:r>
              <a:rPr lang="en-US" sz="1400" dirty="0" smtClean="0"/>
              <a:t>Stress </a:t>
            </a:r>
            <a:r>
              <a:rPr lang="it-IT" sz="1400" b="1" dirty="0" smtClean="0">
                <a:latin typeface="Symbol" panose="05050102010706020507" pitchFamily="18" charset="2"/>
              </a:rPr>
              <a:t>s</a:t>
            </a:r>
            <a:r>
              <a:rPr lang="el-GR" sz="1400" baseline="-25000" dirty="0">
                <a:latin typeface="Calibri" panose="020F0502020204030204" pitchFamily="34" charset="0"/>
              </a:rPr>
              <a:t> θ</a:t>
            </a:r>
            <a:r>
              <a:rPr lang="en-US" sz="1400" dirty="0" smtClean="0"/>
              <a:t>[Pa</a:t>
            </a:r>
            <a:r>
              <a:rPr lang="en-US" sz="1400" dirty="0" smtClean="0"/>
              <a:t>]</a:t>
            </a:r>
            <a:endParaRPr lang="en-US" sz="1400" dirty="0"/>
          </a:p>
        </p:txBody>
      </p:sp>
      <p:sp>
        <p:nvSpPr>
          <p:cNvPr id="30" name="TextBox 29"/>
          <p:cNvSpPr txBox="1"/>
          <p:nvPr/>
        </p:nvSpPr>
        <p:spPr>
          <a:xfrm>
            <a:off x="7724058" y="3538059"/>
            <a:ext cx="19650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Azimuthal </a:t>
            </a:r>
            <a:r>
              <a:rPr lang="en-US" sz="1400" dirty="0" smtClean="0"/>
              <a:t>Stress </a:t>
            </a:r>
            <a:r>
              <a:rPr lang="it-IT" sz="1400" b="1" dirty="0" smtClean="0">
                <a:latin typeface="Symbol" panose="05050102010706020507" pitchFamily="18" charset="2"/>
              </a:rPr>
              <a:t>s</a:t>
            </a:r>
            <a:r>
              <a:rPr lang="el-GR" sz="1400" baseline="-25000" dirty="0">
                <a:latin typeface="Calibri" panose="020F0502020204030204" pitchFamily="34" charset="0"/>
              </a:rPr>
              <a:t> θ</a:t>
            </a:r>
            <a:r>
              <a:rPr lang="it-IT" sz="1400" baseline="-25000" dirty="0" smtClean="0"/>
              <a:t> </a:t>
            </a:r>
            <a:r>
              <a:rPr lang="en-US" sz="1400" dirty="0" smtClean="0"/>
              <a:t>[Pa]</a:t>
            </a:r>
            <a:endParaRPr lang="en-US" sz="1400" dirty="0"/>
          </a:p>
        </p:txBody>
      </p:sp>
      <p:sp>
        <p:nvSpPr>
          <p:cNvPr id="31" name="Title 1"/>
          <p:cNvSpPr>
            <a:spLocks noGrp="1"/>
          </p:cNvSpPr>
          <p:nvPr>
            <p:ph type="title"/>
          </p:nvPr>
        </p:nvSpPr>
        <p:spPr>
          <a:xfrm>
            <a:off x="1251678" y="194598"/>
            <a:ext cx="10054497" cy="484390"/>
          </a:xfrm>
        </p:spPr>
        <p:txBody>
          <a:bodyPr>
            <a:noAutofit/>
          </a:bodyPr>
          <a:lstStyle/>
          <a:p>
            <a:pPr algn="ctr"/>
            <a:r>
              <a:rPr lang="en-US" sz="3000" dirty="0" smtClean="0"/>
              <a:t>Contact pressure and principal stress</a:t>
            </a:r>
            <a:endParaRPr lang="en-US" sz="30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/>
          <a:srcRect l="69818" t="11386" r="16854" b="67549"/>
          <a:stretch/>
        </p:blipFill>
        <p:spPr>
          <a:xfrm>
            <a:off x="4504629" y="1066515"/>
            <a:ext cx="690496" cy="771413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3"/>
          <a:srcRect l="69818" t="11386" r="16854" b="67549"/>
          <a:stretch/>
        </p:blipFill>
        <p:spPr>
          <a:xfrm>
            <a:off x="7008433" y="1058202"/>
            <a:ext cx="697937" cy="779726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3"/>
          <a:srcRect l="69818" t="11386" r="16854" b="67549"/>
          <a:stretch/>
        </p:blipFill>
        <p:spPr>
          <a:xfrm>
            <a:off x="9519678" y="1066515"/>
            <a:ext cx="671726" cy="793256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4"/>
          <a:srcRect l="69628" t="11170" r="16758" b="66749"/>
          <a:stretch/>
        </p:blipFill>
        <p:spPr>
          <a:xfrm>
            <a:off x="6994094" y="3866170"/>
            <a:ext cx="712275" cy="816005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 rotWithShape="1">
          <a:blip r:embed="rId4"/>
          <a:srcRect l="69628" t="11170" r="16758" b="66749"/>
          <a:stretch/>
        </p:blipFill>
        <p:spPr>
          <a:xfrm>
            <a:off x="9519678" y="3866171"/>
            <a:ext cx="712274" cy="816004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5"/>
          <a:srcRect l="70025" t="11544" r="16956" b="67590"/>
          <a:stretch/>
        </p:blipFill>
        <p:spPr>
          <a:xfrm>
            <a:off x="4474259" y="3866170"/>
            <a:ext cx="720865" cy="816005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13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10/18/2016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4429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065" y="74814"/>
            <a:ext cx="4010025" cy="3295831"/>
          </a:xfrm>
          <a:prstGeom prst="rect">
            <a:avLst/>
          </a:prstGeom>
        </p:spPr>
      </p:pic>
      <p:graphicFrame>
        <p:nvGraphicFramePr>
          <p:cNvPr id="5" name="Tabel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6890016"/>
              </p:ext>
            </p:extLst>
          </p:nvPr>
        </p:nvGraphicFramePr>
        <p:xfrm>
          <a:off x="7425170" y="3325806"/>
          <a:ext cx="3200402" cy="3422338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6002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002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2051"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Cable</a:t>
                      </a:r>
                      <a:r>
                        <a:rPr lang="it-IT" sz="1400" baseline="0" dirty="0" smtClean="0"/>
                        <a:t> 1 (</a:t>
                      </a:r>
                      <a:r>
                        <a:rPr lang="it-IT" sz="1400" baseline="0" dirty="0" err="1" smtClean="0"/>
                        <a:t>inner</a:t>
                      </a:r>
                      <a:r>
                        <a:rPr lang="it-IT" sz="1400" baseline="0" dirty="0" smtClean="0"/>
                        <a:t>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Cable 2 (</a:t>
                      </a:r>
                      <a:r>
                        <a:rPr lang="it-IT" sz="1400" dirty="0" err="1" smtClean="0"/>
                        <a:t>outer</a:t>
                      </a:r>
                      <a:r>
                        <a:rPr lang="it-IT" sz="1400" dirty="0" smtClean="0"/>
                        <a:t>)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9117"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>
                          <a:solidFill>
                            <a:schemeClr val="tx1"/>
                          </a:solidFill>
                        </a:rPr>
                        <a:t>22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>
                          <a:solidFill>
                            <a:schemeClr val="tx1"/>
                          </a:solidFill>
                        </a:rPr>
                        <a:t>36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9117">
                <a:tc>
                  <a:txBody>
                    <a:bodyPr/>
                    <a:lstStyle/>
                    <a:p>
                      <a:pPr algn="ctr"/>
                      <a:r>
                        <a:rPr lang="it-IT" sz="1200" noProof="0" dirty="0" smtClean="0">
                          <a:solidFill>
                            <a:schemeClr val="tx1"/>
                          </a:solidFill>
                        </a:rPr>
                        <a:t>1.</a:t>
                      </a:r>
                      <a:r>
                        <a:rPr lang="it-IT" sz="1200" baseline="0" noProof="0" dirty="0" smtClean="0">
                          <a:solidFill>
                            <a:schemeClr val="tx1"/>
                          </a:solidFill>
                        </a:rPr>
                        <a:t>1 mm</a:t>
                      </a:r>
                      <a:endParaRPr lang="en-US" sz="1200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>
                          <a:solidFill>
                            <a:schemeClr val="tx1"/>
                          </a:solidFill>
                        </a:rPr>
                        <a:t>0.712</a:t>
                      </a:r>
                      <a:r>
                        <a:rPr lang="it-IT" sz="1200" baseline="0" dirty="0" smtClean="0">
                          <a:solidFill>
                            <a:schemeClr val="tx1"/>
                          </a:solidFill>
                        </a:rPr>
                        <a:t> mm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911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13.2 mm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13.5mm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911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1.892 mm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1.225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 mm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911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2.072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mm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1.343 mm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911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0.15 mm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0.15 mm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9117"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>
                          <a:solidFill>
                            <a:schemeClr val="tx1"/>
                          </a:solidFill>
                        </a:rPr>
                        <a:t>0.5°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>
                          <a:solidFill>
                            <a:schemeClr val="tx1"/>
                          </a:solidFill>
                        </a:rPr>
                        <a:t>0.5°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9117"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>
                          <a:solidFill>
                            <a:schemeClr val="tx1"/>
                          </a:solidFill>
                        </a:rPr>
                        <a:t>0.85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>
                          <a:solidFill>
                            <a:srgbClr val="FF0000"/>
                          </a:solidFill>
                        </a:rPr>
                        <a:t>2.1</a:t>
                      </a:r>
                      <a:endParaRPr 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9117"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 smtClean="0">
                          <a:solidFill>
                            <a:srgbClr val="FF0000"/>
                          </a:solidFill>
                        </a:rPr>
                        <a:t>11200 A</a:t>
                      </a:r>
                      <a:endParaRPr lang="en-US" sz="12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 smtClean="0">
                          <a:solidFill>
                            <a:srgbClr val="FF0000"/>
                          </a:solidFill>
                        </a:rPr>
                        <a:t>11200 A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9117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rgbClr val="FF0000"/>
                          </a:solidFill>
                        </a:rPr>
                        <a:t>1167 A/mm</a:t>
                      </a:r>
                      <a:r>
                        <a:rPr lang="en-US" sz="1200" b="0" baseline="30000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US" sz="1200" b="0" baseline="30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rgbClr val="FF0000"/>
                          </a:solidFill>
                        </a:rPr>
                        <a:t>1154 A/mm</a:t>
                      </a:r>
                      <a:r>
                        <a:rPr lang="en-US" sz="1200" b="0" baseline="30000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9117"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 smtClean="0">
                          <a:solidFill>
                            <a:schemeClr val="tx1"/>
                          </a:solidFill>
                        </a:rPr>
                        <a:t>86% 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 smtClean="0">
                          <a:solidFill>
                            <a:schemeClr val="tx1"/>
                          </a:solidFill>
                        </a:rPr>
                        <a:t>86%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graphicFrame>
        <p:nvGraphicFramePr>
          <p:cNvPr id="6" name="Tabel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3118369"/>
              </p:ext>
            </p:extLst>
          </p:nvPr>
        </p:nvGraphicFramePr>
        <p:xfrm>
          <a:off x="1205341" y="3392193"/>
          <a:ext cx="5715002" cy="3422338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2514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002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002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52051"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Cable</a:t>
                      </a:r>
                      <a:r>
                        <a:rPr lang="it-IT" sz="1400" baseline="0" dirty="0" smtClean="0"/>
                        <a:t> 1 (</a:t>
                      </a:r>
                      <a:r>
                        <a:rPr lang="it-IT" sz="1400" baseline="0" dirty="0" err="1" smtClean="0"/>
                        <a:t>inner</a:t>
                      </a:r>
                      <a:r>
                        <a:rPr lang="it-IT" sz="1400" baseline="0" dirty="0" smtClean="0"/>
                        <a:t>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Cable 2 (</a:t>
                      </a:r>
                      <a:r>
                        <a:rPr lang="it-IT" sz="1400" dirty="0" err="1" smtClean="0"/>
                        <a:t>outer</a:t>
                      </a:r>
                      <a:r>
                        <a:rPr lang="it-IT" sz="1400" dirty="0" smtClean="0"/>
                        <a:t>)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9117">
                <a:tc>
                  <a:txBody>
                    <a:bodyPr/>
                    <a:lstStyle/>
                    <a:p>
                      <a:pPr algn="r"/>
                      <a:r>
                        <a:rPr lang="it-IT" sz="1200" dirty="0" smtClean="0"/>
                        <a:t>Strand</a:t>
                      </a:r>
                      <a:r>
                        <a:rPr lang="it-IT" sz="1200" baseline="0" dirty="0" smtClean="0"/>
                        <a:t> </a:t>
                      </a:r>
                      <a:r>
                        <a:rPr lang="it-IT" sz="1200" baseline="0" dirty="0" err="1" smtClean="0"/>
                        <a:t>number</a:t>
                      </a:r>
                      <a:endParaRPr lang="en-US" sz="1200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>
                          <a:solidFill>
                            <a:schemeClr val="tx1"/>
                          </a:solidFill>
                        </a:rPr>
                        <a:t>22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>
                          <a:solidFill>
                            <a:schemeClr val="tx1"/>
                          </a:solidFill>
                        </a:rPr>
                        <a:t>36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9117">
                <a:tc>
                  <a:txBody>
                    <a:bodyPr/>
                    <a:lstStyle/>
                    <a:p>
                      <a:pPr algn="r"/>
                      <a:r>
                        <a:rPr lang="it-IT" sz="1200" noProof="0" dirty="0" smtClean="0"/>
                        <a:t>Strand </a:t>
                      </a:r>
                      <a:r>
                        <a:rPr lang="it-IT" sz="1200" noProof="0" dirty="0" err="1" smtClean="0"/>
                        <a:t>diameter</a:t>
                      </a:r>
                      <a:endParaRPr lang="en-US" sz="1200" noProof="0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noProof="0" dirty="0" smtClean="0">
                          <a:solidFill>
                            <a:schemeClr val="tx1"/>
                          </a:solidFill>
                        </a:rPr>
                        <a:t>1.</a:t>
                      </a:r>
                      <a:r>
                        <a:rPr lang="it-IT" sz="1200" baseline="0" noProof="0" dirty="0" smtClean="0">
                          <a:solidFill>
                            <a:schemeClr val="tx1"/>
                          </a:solidFill>
                        </a:rPr>
                        <a:t>1 mm</a:t>
                      </a:r>
                      <a:endParaRPr lang="en-US" sz="1200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>
                          <a:solidFill>
                            <a:schemeClr val="tx1"/>
                          </a:solidFill>
                        </a:rPr>
                        <a:t>0.712</a:t>
                      </a:r>
                      <a:r>
                        <a:rPr lang="it-IT" sz="1200" baseline="0" dirty="0" smtClean="0">
                          <a:solidFill>
                            <a:schemeClr val="tx1"/>
                          </a:solidFill>
                        </a:rPr>
                        <a:t> mm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9117">
                <a:tc>
                  <a:txBody>
                    <a:bodyPr/>
                    <a:lstStyle/>
                    <a:p>
                      <a:pPr algn="r"/>
                      <a:r>
                        <a:rPr lang="it-IT" sz="1200" dirty="0" smtClean="0"/>
                        <a:t>Bare </a:t>
                      </a:r>
                      <a:r>
                        <a:rPr lang="it-IT" sz="1200" dirty="0" err="1" smtClean="0"/>
                        <a:t>width</a:t>
                      </a:r>
                      <a:endParaRPr lang="it-IT" sz="1200" dirty="0" smtClean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13.2 mm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13.5mm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9117">
                <a:tc>
                  <a:txBody>
                    <a:bodyPr/>
                    <a:lstStyle/>
                    <a:p>
                      <a:pPr algn="r"/>
                      <a:r>
                        <a:rPr lang="it-IT" sz="1200" dirty="0" smtClean="0"/>
                        <a:t>Bare </a:t>
                      </a:r>
                      <a:r>
                        <a:rPr lang="it-IT" sz="1200" dirty="0" err="1" smtClean="0"/>
                        <a:t>inner</a:t>
                      </a:r>
                      <a:r>
                        <a:rPr lang="it-IT" sz="1200" dirty="0" smtClean="0"/>
                        <a:t> </a:t>
                      </a:r>
                      <a:r>
                        <a:rPr lang="it-IT" sz="1200" dirty="0" err="1" smtClean="0"/>
                        <a:t>thickness</a:t>
                      </a:r>
                      <a:endParaRPr lang="en-US" sz="1200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1.892 mm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1.225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 mm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9117">
                <a:tc>
                  <a:txBody>
                    <a:bodyPr/>
                    <a:lstStyle/>
                    <a:p>
                      <a:pPr algn="r"/>
                      <a:r>
                        <a:rPr lang="it-IT" sz="1200" dirty="0" smtClean="0"/>
                        <a:t>Bare </a:t>
                      </a:r>
                      <a:r>
                        <a:rPr lang="it-IT" sz="1200" dirty="0" err="1" smtClean="0"/>
                        <a:t>outer</a:t>
                      </a:r>
                      <a:r>
                        <a:rPr lang="it-IT" sz="1200" dirty="0" smtClean="0"/>
                        <a:t> </a:t>
                      </a:r>
                      <a:r>
                        <a:rPr lang="it-IT" sz="1200" dirty="0" err="1" smtClean="0"/>
                        <a:t>thickness</a:t>
                      </a:r>
                      <a:endParaRPr lang="en-US" sz="1200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2.072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mm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1.343 mm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9117"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Insulation</a:t>
                      </a:r>
                      <a:endParaRPr lang="en-US" sz="1200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0.15 mm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0.15 mm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9117">
                <a:tc>
                  <a:txBody>
                    <a:bodyPr/>
                    <a:lstStyle/>
                    <a:p>
                      <a:pPr algn="r"/>
                      <a:r>
                        <a:rPr lang="it-IT" sz="1200" dirty="0" err="1" smtClean="0"/>
                        <a:t>Keystone</a:t>
                      </a:r>
                      <a:r>
                        <a:rPr lang="it-IT" sz="1200" dirty="0" smtClean="0"/>
                        <a:t> angle</a:t>
                      </a:r>
                      <a:endParaRPr lang="en-US" sz="1200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>
                          <a:solidFill>
                            <a:schemeClr val="tx1"/>
                          </a:solidFill>
                        </a:rPr>
                        <a:t>0.5°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>
                          <a:solidFill>
                            <a:schemeClr val="tx1"/>
                          </a:solidFill>
                        </a:rPr>
                        <a:t>0.5°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9117">
                <a:tc>
                  <a:txBody>
                    <a:bodyPr/>
                    <a:lstStyle/>
                    <a:p>
                      <a:pPr algn="r"/>
                      <a:r>
                        <a:rPr lang="it-IT" sz="1200" dirty="0" smtClean="0"/>
                        <a:t>Cu/</a:t>
                      </a:r>
                      <a:r>
                        <a:rPr lang="it-IT" sz="1200" dirty="0" err="1" smtClean="0"/>
                        <a:t>NCu</a:t>
                      </a:r>
                      <a:endParaRPr lang="en-US" sz="1200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>
                          <a:solidFill>
                            <a:schemeClr val="tx1"/>
                          </a:solidFill>
                        </a:rPr>
                        <a:t>0.85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>
                          <a:solidFill>
                            <a:schemeClr val="tx1"/>
                          </a:solidFill>
                        </a:rPr>
                        <a:t>2.15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9117">
                <a:tc>
                  <a:txBody>
                    <a:bodyPr/>
                    <a:lstStyle/>
                    <a:p>
                      <a:pPr algn="r"/>
                      <a:r>
                        <a:rPr lang="it-IT" sz="1200" b="1" dirty="0" smtClean="0"/>
                        <a:t>Operating</a:t>
                      </a:r>
                      <a:r>
                        <a:rPr lang="it-IT" sz="1200" b="1" baseline="0" dirty="0" smtClean="0"/>
                        <a:t> </a:t>
                      </a:r>
                      <a:r>
                        <a:rPr lang="it-IT" sz="1200" b="1" baseline="0" dirty="0" err="1" smtClean="0"/>
                        <a:t>c</a:t>
                      </a:r>
                      <a:r>
                        <a:rPr lang="it-IT" sz="1200" b="1" dirty="0" err="1" smtClean="0"/>
                        <a:t>urrent</a:t>
                      </a:r>
                      <a:endParaRPr lang="it-IT" sz="1200" b="1" dirty="0" smtClean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 smtClean="0">
                          <a:solidFill>
                            <a:schemeClr val="tx1"/>
                          </a:solidFill>
                        </a:rPr>
                        <a:t>11180 A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 smtClean="0">
                          <a:solidFill>
                            <a:schemeClr val="tx1"/>
                          </a:solidFill>
                        </a:rPr>
                        <a:t>11180A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9117">
                <a:tc>
                  <a:txBody>
                    <a:bodyPr/>
                    <a:lstStyle/>
                    <a:p>
                      <a:pPr algn="r"/>
                      <a:r>
                        <a:rPr lang="it-IT" sz="1200" b="0" dirty="0" err="1" smtClean="0"/>
                        <a:t>Copper</a:t>
                      </a:r>
                      <a:r>
                        <a:rPr lang="it-IT" sz="1200" b="0" baseline="0" dirty="0" smtClean="0"/>
                        <a:t> </a:t>
                      </a:r>
                      <a:r>
                        <a:rPr lang="it-IT" sz="1200" b="0" baseline="0" dirty="0" err="1" smtClean="0"/>
                        <a:t>current</a:t>
                      </a:r>
                      <a:r>
                        <a:rPr lang="it-IT" sz="1200" b="0" baseline="0" dirty="0" smtClean="0"/>
                        <a:t> </a:t>
                      </a:r>
                      <a:r>
                        <a:rPr lang="it-IT" sz="1200" b="0" baseline="0" dirty="0" err="1" smtClean="0"/>
                        <a:t>density</a:t>
                      </a:r>
                      <a:endParaRPr lang="it-IT" sz="1200" b="0" dirty="0" smtClean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1165 A/mm</a:t>
                      </a:r>
                      <a:r>
                        <a:rPr lang="en-US" sz="1200" b="0" baseline="30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1200" b="0" baseline="30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1143 A/mm</a:t>
                      </a:r>
                      <a:r>
                        <a:rPr lang="en-US" sz="1200" b="0" baseline="30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9117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dirty="0" smtClean="0"/>
                        <a:t>Operating </a:t>
                      </a:r>
                      <a:r>
                        <a:rPr lang="it-IT" sz="1200" b="1" dirty="0" err="1" smtClean="0"/>
                        <a:t>point</a:t>
                      </a:r>
                      <a:r>
                        <a:rPr lang="it-IT" sz="1200" b="1" dirty="0" smtClean="0"/>
                        <a:t> on LL (1.9 K)</a:t>
                      </a:r>
                      <a:endParaRPr lang="en-US" sz="1200" b="1" dirty="0" smtClean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 smtClean="0">
                          <a:solidFill>
                            <a:schemeClr val="tx1"/>
                          </a:solidFill>
                        </a:rPr>
                        <a:t>86% 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 smtClean="0">
                          <a:solidFill>
                            <a:schemeClr val="tx1"/>
                          </a:solidFill>
                        </a:rPr>
                        <a:t>86%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7" name="Rettangolo 8"/>
          <p:cNvSpPr/>
          <p:nvPr/>
        </p:nvSpPr>
        <p:spPr>
          <a:xfrm>
            <a:off x="2532008" y="680723"/>
            <a:ext cx="21609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dirty="0" smtClean="0"/>
              <a:t>16T-22b-36-optd6f7</a:t>
            </a:r>
            <a:endParaRPr lang="it-IT" dirty="0"/>
          </a:p>
        </p:txBody>
      </p:sp>
      <p:sp>
        <p:nvSpPr>
          <p:cNvPr id="8" name="CasellaDiTesto 9"/>
          <p:cNvSpPr txBox="1"/>
          <p:nvPr/>
        </p:nvSpPr>
        <p:spPr>
          <a:xfrm>
            <a:off x="7622217" y="498920"/>
            <a:ext cx="2558654" cy="147732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it-IT" dirty="0" err="1" smtClean="0"/>
              <a:t>Wedge</a:t>
            </a:r>
            <a:r>
              <a:rPr lang="it-IT" dirty="0" smtClean="0"/>
              <a:t> minimum </a:t>
            </a:r>
          </a:p>
          <a:p>
            <a:r>
              <a:rPr lang="it-IT" dirty="0" err="1" smtClean="0"/>
              <a:t>thikness</a:t>
            </a:r>
            <a:r>
              <a:rPr lang="it-IT" dirty="0" smtClean="0"/>
              <a:t>: </a:t>
            </a:r>
            <a:r>
              <a:rPr lang="it-IT" b="1" dirty="0" smtClean="0"/>
              <a:t>0.86 mm</a:t>
            </a:r>
          </a:p>
          <a:p>
            <a:endParaRPr lang="it-IT" dirty="0"/>
          </a:p>
          <a:p>
            <a:r>
              <a:rPr lang="it-IT" dirty="0" smtClean="0"/>
              <a:t>In LHC: 0.70 mm</a:t>
            </a:r>
          </a:p>
          <a:p>
            <a:r>
              <a:rPr lang="it-IT" dirty="0" smtClean="0"/>
              <a:t>In D11: 0.98 mm     </a:t>
            </a:r>
          </a:p>
        </p:txBody>
      </p:sp>
      <p:sp>
        <p:nvSpPr>
          <p:cNvPr id="9" name="CasellaDiTesto 11"/>
          <p:cNvSpPr txBox="1"/>
          <p:nvPr/>
        </p:nvSpPr>
        <p:spPr>
          <a:xfrm>
            <a:off x="5464090" y="360421"/>
            <a:ext cx="1715213" cy="175432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 smtClean="0"/>
              <a:t>Turn number:</a:t>
            </a:r>
          </a:p>
          <a:p>
            <a:r>
              <a:rPr lang="en-US" dirty="0" smtClean="0"/>
              <a:t>Layer 1: 13 </a:t>
            </a:r>
          </a:p>
          <a:p>
            <a:r>
              <a:rPr lang="en-US" dirty="0"/>
              <a:t>Layer </a:t>
            </a:r>
            <a:r>
              <a:rPr lang="en-US" dirty="0" smtClean="0"/>
              <a:t>2: 20</a:t>
            </a:r>
            <a:endParaRPr lang="en-US" dirty="0"/>
          </a:p>
          <a:p>
            <a:r>
              <a:rPr lang="en-US" dirty="0"/>
              <a:t>Layer </a:t>
            </a:r>
            <a:r>
              <a:rPr lang="en-US" dirty="0" smtClean="0"/>
              <a:t>3: 30 </a:t>
            </a:r>
            <a:endParaRPr lang="en-US" dirty="0"/>
          </a:p>
          <a:p>
            <a:r>
              <a:rPr lang="en-US" dirty="0"/>
              <a:t>Layer </a:t>
            </a:r>
            <a:r>
              <a:rPr lang="en-US" dirty="0" smtClean="0"/>
              <a:t>4: 38</a:t>
            </a:r>
          </a:p>
          <a:p>
            <a:r>
              <a:rPr lang="en-US" b="1" dirty="0" smtClean="0"/>
              <a:t>Tot: 202/ap.</a:t>
            </a:r>
            <a:endParaRPr lang="en-US" b="1" dirty="0"/>
          </a:p>
        </p:txBody>
      </p:sp>
      <p:sp>
        <p:nvSpPr>
          <p:cNvPr id="10" name="CasellaDiTesto 15"/>
          <p:cNvSpPr txBox="1"/>
          <p:nvPr/>
        </p:nvSpPr>
        <p:spPr>
          <a:xfrm>
            <a:off x="6321696" y="2466361"/>
            <a:ext cx="2558654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it-IT" dirty="0" smtClean="0"/>
              <a:t>Field </a:t>
            </a:r>
            <a:r>
              <a:rPr lang="it-IT" dirty="0" err="1" smtClean="0"/>
              <a:t>harmonics</a:t>
            </a:r>
            <a:r>
              <a:rPr lang="it-IT" dirty="0" smtClean="0"/>
              <a:t> &lt; 1 </a:t>
            </a:r>
            <a:r>
              <a:rPr lang="it-IT" dirty="0" err="1" smtClean="0"/>
              <a:t>unit</a:t>
            </a:r>
            <a:endParaRPr lang="it-IT" dirty="0" smtClean="0"/>
          </a:p>
        </p:txBody>
      </p:sp>
      <p:sp>
        <p:nvSpPr>
          <p:cNvPr id="11" name="Freccia a destra 16"/>
          <p:cNvSpPr/>
          <p:nvPr/>
        </p:nvSpPr>
        <p:spPr>
          <a:xfrm>
            <a:off x="6796520" y="5202595"/>
            <a:ext cx="628650" cy="57769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S.Farinon       US-EuroCirCol coordination meeting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14</a:t>
            </a:fld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10/18/2016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6295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7062" y="871716"/>
            <a:ext cx="7003406" cy="4946644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9992055" cy="594159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 smtClean="0"/>
              <a:t>Tensile stress in the iron</a:t>
            </a:r>
            <a:endParaRPr lang="en-US" sz="4000" dirty="0"/>
          </a:p>
        </p:txBody>
      </p:sp>
      <p:sp>
        <p:nvSpPr>
          <p:cNvPr id="2" name="Rectangle 1"/>
          <p:cNvSpPr/>
          <p:nvPr/>
        </p:nvSpPr>
        <p:spPr>
          <a:xfrm>
            <a:off x="3115734" y="5818360"/>
            <a:ext cx="64685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Tensile </a:t>
            </a:r>
            <a:r>
              <a:rPr lang="en-US" dirty="0"/>
              <a:t>stress peak in the iron </a:t>
            </a:r>
            <a:r>
              <a:rPr lang="en-US" dirty="0" smtClean="0"/>
              <a:t>(</a:t>
            </a:r>
            <a:r>
              <a:rPr lang="it-IT" dirty="0" smtClean="0">
                <a:latin typeface="Symbol" panose="05050102010706020507" pitchFamily="18" charset="2"/>
              </a:rPr>
              <a:t>s</a:t>
            </a:r>
            <a:r>
              <a:rPr lang="it-IT" baseline="-25000" dirty="0" smtClean="0"/>
              <a:t>1 </a:t>
            </a:r>
            <a:r>
              <a:rPr lang="it-IT" baseline="-25000" dirty="0" smtClean="0"/>
              <a:t>peak</a:t>
            </a:r>
            <a:r>
              <a:rPr lang="it-IT" dirty="0" smtClean="0"/>
              <a:t>) ~</a:t>
            </a:r>
            <a:r>
              <a:rPr lang="it-IT" baseline="-25000" dirty="0" smtClean="0"/>
              <a:t> </a:t>
            </a:r>
            <a:r>
              <a:rPr lang="en-US" dirty="0" smtClean="0"/>
              <a:t>350</a:t>
            </a:r>
            <a:r>
              <a:rPr lang="en-US" dirty="0" smtClean="0"/>
              <a:t> MPa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S.Farinon       US-EuroCirCol coordination meeting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15</a:t>
            </a:fld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10/18/2016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5078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55" t="2115" r="15013" b="3392"/>
          <a:stretch/>
        </p:blipFill>
        <p:spPr>
          <a:xfrm>
            <a:off x="1989804" y="1255223"/>
            <a:ext cx="4937761" cy="505413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CONFIGURATION 3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5165844" y="3282650"/>
            <a:ext cx="633900" cy="584388"/>
          </a:xfrm>
          <a:prstGeom prst="straightConnector1">
            <a:avLst/>
          </a:prstGeom>
          <a:ln w="19050">
            <a:solidFill>
              <a:schemeClr val="bg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3686255" y="3912187"/>
            <a:ext cx="1446991" cy="1340336"/>
          </a:xfrm>
          <a:prstGeom prst="straightConnector1">
            <a:avLst/>
          </a:prstGeom>
          <a:ln w="19050">
            <a:solidFill>
              <a:schemeClr val="bg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18" idx="1"/>
          </p:cNvCxnSpPr>
          <p:nvPr/>
        </p:nvCxnSpPr>
        <p:spPr>
          <a:xfrm flipV="1">
            <a:off x="3129927" y="5308784"/>
            <a:ext cx="428624" cy="424427"/>
          </a:xfrm>
          <a:prstGeom prst="straightConnector1">
            <a:avLst/>
          </a:prstGeom>
          <a:ln w="19050">
            <a:solidFill>
              <a:schemeClr val="tx2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960109" y="3275546"/>
            <a:ext cx="6896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60 mm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737276" y="4274578"/>
            <a:ext cx="7793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150 </a:t>
            </a:r>
            <a:r>
              <a:rPr lang="en-US" sz="1400" dirty="0" smtClean="0">
                <a:solidFill>
                  <a:schemeClr val="bg1"/>
                </a:solidFill>
              </a:rPr>
              <a:t>mm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129927" y="5579322"/>
            <a:ext cx="6896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45 mm</a:t>
            </a:r>
            <a:endParaRPr lang="en-US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842749" y="3009900"/>
            <a:ext cx="10086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Vertical cut</a:t>
            </a:r>
            <a:endParaRPr lang="en-US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3027946" y="6524103"/>
            <a:ext cx="12442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Horizontal cut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6974463" y="2336235"/>
            <a:ext cx="473302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u="sng" dirty="0" smtClean="0"/>
              <a:t>Bladder &amp; key configuration</a:t>
            </a:r>
            <a:r>
              <a:rPr lang="en-US" dirty="0" smtClean="0"/>
              <a:t>     </a:t>
            </a:r>
            <a:endParaRPr lang="en-US" dirty="0" smtClean="0"/>
          </a:p>
          <a:p>
            <a:pPr algn="just"/>
            <a:r>
              <a:rPr lang="en-US" dirty="0"/>
              <a:t> </a:t>
            </a:r>
            <a:r>
              <a:rPr lang="en-US" dirty="0" smtClean="0"/>
              <a:t>  </a:t>
            </a:r>
            <a:r>
              <a:rPr lang="en-US" dirty="0" smtClean="0"/>
              <a:t>  </a:t>
            </a:r>
            <a:r>
              <a:rPr lang="en-US" dirty="0" smtClean="0"/>
              <a:t>Key length= 20 mm, </a:t>
            </a:r>
            <a:r>
              <a:rPr lang="en-US" dirty="0" smtClean="0"/>
              <a:t> interference= 0.5 mm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u="sng" dirty="0" smtClean="0"/>
              <a:t>Horizontal cut in the steel collar </a:t>
            </a:r>
            <a:endParaRPr lang="en-US" u="sng" dirty="0" smtClean="0"/>
          </a:p>
          <a:p>
            <a:pPr algn="just"/>
            <a:r>
              <a:rPr lang="en-US" b="1" dirty="0"/>
              <a:t> </a:t>
            </a:r>
            <a:r>
              <a:rPr lang="en-US" b="1" dirty="0" smtClean="0"/>
              <a:t>    </a:t>
            </a:r>
            <a:r>
              <a:rPr lang="en-US" b="1" dirty="0" smtClean="0"/>
              <a:t>→</a:t>
            </a:r>
            <a:r>
              <a:rPr lang="en-US" dirty="0" smtClean="0"/>
              <a:t>greater contact pressure at the pole</a:t>
            </a:r>
          </a:p>
          <a:p>
            <a:pPr algn="just"/>
            <a:endParaRPr lang="en-US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u="sng" dirty="0" smtClean="0"/>
              <a:t>Vertical cut in the iron yoke   </a:t>
            </a:r>
            <a:endParaRPr lang="en-US" dirty="0" smtClean="0"/>
          </a:p>
          <a:p>
            <a:pPr algn="just"/>
            <a:r>
              <a:rPr lang="en-US" b="1" dirty="0"/>
              <a:t> </a:t>
            </a:r>
            <a:r>
              <a:rPr lang="en-US" b="1" dirty="0" smtClean="0"/>
              <a:t>    </a:t>
            </a:r>
            <a:r>
              <a:rPr lang="en-US" b="1" dirty="0" smtClean="0"/>
              <a:t>→</a:t>
            </a:r>
            <a:r>
              <a:rPr lang="en-US" dirty="0" smtClean="0"/>
              <a:t>smaller tensile stress on the iron</a:t>
            </a:r>
          </a:p>
          <a:p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923334" y="3148566"/>
            <a:ext cx="4847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Iron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901759" y="4904717"/>
            <a:ext cx="3481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>
                <a:solidFill>
                  <a:schemeClr val="accent6"/>
                </a:solidFill>
              </a:rPr>
              <a:t>SS</a:t>
            </a:r>
            <a:endParaRPr lang="en-US" sz="1400" dirty="0"/>
          </a:p>
        </p:txBody>
      </p:sp>
      <p:sp>
        <p:nvSpPr>
          <p:cNvPr id="3" name="Rectangle 2"/>
          <p:cNvSpPr/>
          <p:nvPr/>
        </p:nvSpPr>
        <p:spPr>
          <a:xfrm>
            <a:off x="3193056" y="6238453"/>
            <a:ext cx="678499" cy="78011"/>
          </a:xfrm>
          <a:prstGeom prst="rect">
            <a:avLst/>
          </a:prstGeom>
          <a:pattFill prst="wdDnDiag">
            <a:fgClr>
              <a:schemeClr val="accent1"/>
            </a:fgClr>
            <a:bgClr>
              <a:schemeClr val="bg1"/>
            </a:bgClr>
          </a:patt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Arrow Connector 19"/>
          <p:cNvCxnSpPr>
            <a:endCxn id="3" idx="2"/>
          </p:cNvCxnSpPr>
          <p:nvPr/>
        </p:nvCxnSpPr>
        <p:spPr>
          <a:xfrm flipV="1">
            <a:off x="3438167" y="6316464"/>
            <a:ext cx="94139" cy="284738"/>
          </a:xfrm>
          <a:prstGeom prst="straightConnector1">
            <a:avLst/>
          </a:prstGeom>
          <a:ln w="19050" cmpd="sng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1942906" y="2300374"/>
            <a:ext cx="82679" cy="2106525"/>
          </a:xfrm>
          <a:prstGeom prst="rect">
            <a:avLst/>
          </a:prstGeom>
          <a:pattFill prst="wdDnDiag">
            <a:fgClr>
              <a:schemeClr val="accent1"/>
            </a:fgClr>
            <a:bgClr>
              <a:schemeClr val="bg1"/>
            </a:bgClr>
          </a:patt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1416056" y="3239502"/>
            <a:ext cx="462431" cy="363990"/>
          </a:xfrm>
          <a:prstGeom prst="straightConnector1">
            <a:avLst/>
          </a:prstGeom>
          <a:ln w="19050" cmpd="sng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S.Farinon       US-EuroCirCol coordination meeting 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2845430" y="1790588"/>
            <a:ext cx="14783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</a:rPr>
              <a:t>Al alloy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16</a:t>
            </a:fld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10/18/2016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0611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Footer Placeholder 1"/>
          <p:cNvSpPr txBox="1">
            <a:spLocks/>
          </p:cNvSpPr>
          <p:nvPr/>
        </p:nvSpPr>
        <p:spPr>
          <a:xfrm>
            <a:off x="4038600" y="6142927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 smtClean="0"/>
              <a:t>B.Caiffi</a:t>
            </a:r>
            <a:r>
              <a:rPr lang="en-US" dirty="0" smtClean="0"/>
              <a:t>       WP5 Coordination Meeting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l="3060" t="3973" r="8397" b="1928"/>
          <a:stretch/>
        </p:blipFill>
        <p:spPr>
          <a:xfrm>
            <a:off x="2416539" y="924640"/>
            <a:ext cx="7674452" cy="576072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1678" y="194598"/>
            <a:ext cx="10054497" cy="484390"/>
          </a:xfrm>
        </p:spPr>
        <p:txBody>
          <a:bodyPr>
            <a:noAutofit/>
          </a:bodyPr>
          <a:lstStyle/>
          <a:p>
            <a:pPr algn="ctr"/>
            <a:r>
              <a:rPr lang="en-US" sz="3000" dirty="0" smtClean="0"/>
              <a:t>Contact pressure and principal stress</a:t>
            </a:r>
            <a:endParaRPr lang="en-US" sz="3000" dirty="0"/>
          </a:p>
        </p:txBody>
      </p:sp>
      <p:sp>
        <p:nvSpPr>
          <p:cNvPr id="39" name="TextBox 38"/>
          <p:cNvSpPr txBox="1"/>
          <p:nvPr/>
        </p:nvSpPr>
        <p:spPr>
          <a:xfrm>
            <a:off x="5726096" y="537733"/>
            <a:ext cx="10517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Cool Down</a:t>
            </a:r>
            <a:endParaRPr lang="en-US" sz="1400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423682" y="553863"/>
            <a:ext cx="8738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Assembly</a:t>
            </a:r>
            <a:endParaRPr lang="en-US" sz="1400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198793" y="537733"/>
            <a:ext cx="10791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Energization</a:t>
            </a:r>
            <a:endParaRPr lang="en-US" sz="1400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433863" y="6237584"/>
            <a:ext cx="18417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>
                <a:latin typeface="Symbol" panose="05050102010706020507" pitchFamily="18" charset="2"/>
              </a:rPr>
              <a:t>s</a:t>
            </a:r>
            <a:r>
              <a:rPr lang="el-GR" sz="1600" baseline="-25000" dirty="0">
                <a:latin typeface="Calibri" panose="020F0502020204030204" pitchFamily="34" charset="0"/>
              </a:rPr>
              <a:t> θ</a:t>
            </a:r>
            <a:r>
              <a:rPr lang="it-IT" sz="1600" baseline="-25000" dirty="0" smtClean="0"/>
              <a:t> peak</a:t>
            </a:r>
            <a:r>
              <a:rPr lang="it-IT" sz="1600" dirty="0" smtClean="0"/>
              <a:t>=-226</a:t>
            </a:r>
            <a:r>
              <a:rPr lang="it-IT" sz="1600" baseline="-25000" dirty="0" smtClean="0"/>
              <a:t> </a:t>
            </a:r>
            <a:r>
              <a:rPr lang="it-IT" sz="1600" dirty="0" smtClean="0"/>
              <a:t>MPa</a:t>
            </a:r>
            <a:endParaRPr lang="it-IT" sz="1600" dirty="0"/>
          </a:p>
        </p:txBody>
      </p:sp>
      <p:sp>
        <p:nvSpPr>
          <p:cNvPr id="47" name="TextBox 46"/>
          <p:cNvSpPr txBox="1"/>
          <p:nvPr/>
        </p:nvSpPr>
        <p:spPr>
          <a:xfrm>
            <a:off x="7899547" y="6247832"/>
            <a:ext cx="18417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>
                <a:latin typeface="Symbol" panose="05050102010706020507" pitchFamily="18" charset="2"/>
              </a:rPr>
              <a:t>s</a:t>
            </a:r>
            <a:r>
              <a:rPr lang="el-GR" sz="1600" baseline="-25000" dirty="0">
                <a:latin typeface="Calibri" panose="020F0502020204030204" pitchFamily="34" charset="0"/>
              </a:rPr>
              <a:t> θ</a:t>
            </a:r>
            <a:r>
              <a:rPr lang="it-IT" sz="1600" baseline="-25000" dirty="0" smtClean="0"/>
              <a:t> </a:t>
            </a:r>
            <a:r>
              <a:rPr lang="it-IT" sz="1600" baseline="-25000" dirty="0" smtClean="0"/>
              <a:t>peak</a:t>
            </a:r>
            <a:r>
              <a:rPr lang="it-IT" sz="1600" dirty="0" smtClean="0"/>
              <a:t>= </a:t>
            </a:r>
            <a:r>
              <a:rPr lang="it-IT" sz="1600" dirty="0" smtClean="0"/>
              <a:t> -219 MPa</a:t>
            </a:r>
            <a:endParaRPr lang="it-IT" sz="1600" dirty="0"/>
          </a:p>
        </p:txBody>
      </p:sp>
      <p:sp>
        <p:nvSpPr>
          <p:cNvPr id="49" name="TextBox 48"/>
          <p:cNvSpPr txBox="1"/>
          <p:nvPr/>
        </p:nvSpPr>
        <p:spPr>
          <a:xfrm>
            <a:off x="3131570" y="6222332"/>
            <a:ext cx="18417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>
                <a:latin typeface="Symbol" panose="05050102010706020507" pitchFamily="18" charset="2"/>
              </a:rPr>
              <a:t>s</a:t>
            </a:r>
            <a:r>
              <a:rPr lang="el-GR" sz="1600" baseline="-25000" dirty="0" smtClean="0">
                <a:latin typeface="Calibri" panose="020F0502020204030204" pitchFamily="34" charset="0"/>
              </a:rPr>
              <a:t>θ</a:t>
            </a:r>
            <a:r>
              <a:rPr lang="it-IT" sz="1600" baseline="-25000" dirty="0" smtClean="0"/>
              <a:t> </a:t>
            </a:r>
            <a:r>
              <a:rPr lang="it-IT" sz="1600" baseline="-25000" dirty="0" smtClean="0"/>
              <a:t>peak</a:t>
            </a:r>
            <a:r>
              <a:rPr lang="it-IT" sz="1600" dirty="0" smtClean="0"/>
              <a:t>= </a:t>
            </a:r>
            <a:r>
              <a:rPr lang="it-IT" sz="1600" dirty="0" smtClean="0"/>
              <a:t>-107 MPa</a:t>
            </a:r>
            <a:endParaRPr lang="it-IT" sz="1600" dirty="0"/>
          </a:p>
        </p:txBody>
      </p:sp>
      <p:sp>
        <p:nvSpPr>
          <p:cNvPr id="50" name="TextBox 49"/>
          <p:cNvSpPr txBox="1"/>
          <p:nvPr/>
        </p:nvSpPr>
        <p:spPr>
          <a:xfrm>
            <a:off x="2964014" y="680892"/>
            <a:ext cx="17868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Contact Pressure [Pa]</a:t>
            </a:r>
            <a:endParaRPr lang="en-US" sz="1400" dirty="0"/>
          </a:p>
        </p:txBody>
      </p:sp>
      <p:sp>
        <p:nvSpPr>
          <p:cNvPr id="51" name="TextBox 50"/>
          <p:cNvSpPr txBox="1"/>
          <p:nvPr/>
        </p:nvSpPr>
        <p:spPr>
          <a:xfrm>
            <a:off x="5486231" y="718395"/>
            <a:ext cx="17868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Contact Pressure [Pa]</a:t>
            </a:r>
            <a:endParaRPr lang="en-US" sz="1400" dirty="0"/>
          </a:p>
        </p:txBody>
      </p:sp>
      <p:sp>
        <p:nvSpPr>
          <p:cNvPr id="52" name="TextBox 51"/>
          <p:cNvSpPr txBox="1"/>
          <p:nvPr/>
        </p:nvSpPr>
        <p:spPr>
          <a:xfrm>
            <a:off x="8008448" y="668091"/>
            <a:ext cx="17868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Contact Pressure [Pa]</a:t>
            </a:r>
            <a:endParaRPr lang="en-US" sz="1400" dirty="0"/>
          </a:p>
        </p:txBody>
      </p:sp>
      <p:sp>
        <p:nvSpPr>
          <p:cNvPr id="54" name="TextBox 53"/>
          <p:cNvSpPr txBox="1"/>
          <p:nvPr/>
        </p:nvSpPr>
        <p:spPr>
          <a:xfrm>
            <a:off x="2880097" y="3525127"/>
            <a:ext cx="19811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Azimuthal </a:t>
            </a:r>
            <a:r>
              <a:rPr lang="en-US" sz="1400" dirty="0" smtClean="0"/>
              <a:t>Stress </a:t>
            </a:r>
            <a:r>
              <a:rPr lang="it-IT" sz="1400" b="1" dirty="0" smtClean="0">
                <a:latin typeface="Symbol" panose="05050102010706020507" pitchFamily="18" charset="2"/>
              </a:rPr>
              <a:t>s</a:t>
            </a:r>
            <a:r>
              <a:rPr lang="el-GR" sz="1400" baseline="-25000" dirty="0">
                <a:latin typeface="Calibri" panose="020F0502020204030204" pitchFamily="34" charset="0"/>
              </a:rPr>
              <a:t> θ</a:t>
            </a:r>
            <a:r>
              <a:rPr lang="en-US" sz="1400" dirty="0" smtClean="0"/>
              <a:t> </a:t>
            </a:r>
            <a:r>
              <a:rPr lang="en-US" sz="1400" dirty="0" smtClean="0"/>
              <a:t>[Pa]</a:t>
            </a:r>
            <a:endParaRPr lang="en-US" sz="1400" dirty="0"/>
          </a:p>
        </p:txBody>
      </p:sp>
      <p:sp>
        <p:nvSpPr>
          <p:cNvPr id="55" name="TextBox 54"/>
          <p:cNvSpPr txBox="1"/>
          <p:nvPr/>
        </p:nvSpPr>
        <p:spPr>
          <a:xfrm>
            <a:off x="5376714" y="3538059"/>
            <a:ext cx="19314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Azimuthal </a:t>
            </a:r>
            <a:r>
              <a:rPr lang="en-US" sz="1400" dirty="0" smtClean="0"/>
              <a:t>Stress </a:t>
            </a:r>
            <a:r>
              <a:rPr lang="it-IT" sz="1400" b="1" dirty="0" smtClean="0">
                <a:latin typeface="Symbol" panose="05050102010706020507" pitchFamily="18" charset="2"/>
              </a:rPr>
              <a:t>s</a:t>
            </a:r>
            <a:r>
              <a:rPr lang="el-GR" sz="1400" baseline="-25000" dirty="0">
                <a:latin typeface="Calibri" panose="020F0502020204030204" pitchFamily="34" charset="0"/>
              </a:rPr>
              <a:t> θ</a:t>
            </a:r>
            <a:r>
              <a:rPr lang="en-US" sz="1400" dirty="0" smtClean="0"/>
              <a:t>[Pa</a:t>
            </a:r>
            <a:r>
              <a:rPr lang="en-US" sz="1400" dirty="0" smtClean="0"/>
              <a:t>]</a:t>
            </a:r>
            <a:endParaRPr lang="en-US" sz="1400" dirty="0"/>
          </a:p>
        </p:txBody>
      </p:sp>
      <p:sp>
        <p:nvSpPr>
          <p:cNvPr id="56" name="TextBox 55"/>
          <p:cNvSpPr txBox="1"/>
          <p:nvPr/>
        </p:nvSpPr>
        <p:spPr>
          <a:xfrm>
            <a:off x="7724058" y="3538059"/>
            <a:ext cx="19650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Azimuthal </a:t>
            </a:r>
            <a:r>
              <a:rPr lang="en-US" sz="1400" dirty="0" smtClean="0"/>
              <a:t>Stress </a:t>
            </a:r>
            <a:r>
              <a:rPr lang="it-IT" sz="1400" b="1" dirty="0" smtClean="0">
                <a:latin typeface="Symbol" panose="05050102010706020507" pitchFamily="18" charset="2"/>
              </a:rPr>
              <a:t>s</a:t>
            </a:r>
            <a:r>
              <a:rPr lang="el-GR" sz="1400" baseline="-25000" dirty="0">
                <a:latin typeface="Calibri" panose="020F0502020204030204" pitchFamily="34" charset="0"/>
              </a:rPr>
              <a:t> θ</a:t>
            </a:r>
            <a:r>
              <a:rPr lang="it-IT" sz="1400" baseline="-25000" dirty="0" smtClean="0"/>
              <a:t> </a:t>
            </a:r>
            <a:r>
              <a:rPr lang="en-US" sz="1400" dirty="0" smtClean="0"/>
              <a:t>[Pa]</a:t>
            </a:r>
            <a:endParaRPr lang="en-US" sz="1400" dirty="0"/>
          </a:p>
        </p:txBody>
      </p:sp>
      <p:pic>
        <p:nvPicPr>
          <p:cNvPr id="57" name="Picture 56"/>
          <p:cNvPicPr>
            <a:picLocks noChangeAspect="1"/>
          </p:cNvPicPr>
          <p:nvPr/>
        </p:nvPicPr>
        <p:blipFill rotWithShape="1">
          <a:blip r:embed="rId3"/>
          <a:srcRect l="70111" t="11360" r="17717" b="66834"/>
          <a:stretch/>
        </p:blipFill>
        <p:spPr>
          <a:xfrm>
            <a:off x="9535144" y="995116"/>
            <a:ext cx="785873" cy="994468"/>
          </a:xfrm>
          <a:prstGeom prst="rect">
            <a:avLst/>
          </a:prstGeom>
        </p:spPr>
      </p:pic>
      <p:pic>
        <p:nvPicPr>
          <p:cNvPr id="58" name="Picture 57"/>
          <p:cNvPicPr>
            <a:picLocks noChangeAspect="1"/>
          </p:cNvPicPr>
          <p:nvPr/>
        </p:nvPicPr>
        <p:blipFill rotWithShape="1">
          <a:blip r:embed="rId3"/>
          <a:srcRect l="70111" t="11360" r="17717" b="66834"/>
          <a:stretch/>
        </p:blipFill>
        <p:spPr>
          <a:xfrm>
            <a:off x="6899931" y="995116"/>
            <a:ext cx="785873" cy="994468"/>
          </a:xfrm>
          <a:prstGeom prst="rect">
            <a:avLst/>
          </a:prstGeom>
        </p:spPr>
      </p:pic>
      <p:pic>
        <p:nvPicPr>
          <p:cNvPr id="59" name="Picture 58"/>
          <p:cNvPicPr>
            <a:picLocks noChangeAspect="1"/>
          </p:cNvPicPr>
          <p:nvPr/>
        </p:nvPicPr>
        <p:blipFill rotWithShape="1">
          <a:blip r:embed="rId3"/>
          <a:srcRect l="70111" t="11360" r="17717" b="66834"/>
          <a:stretch/>
        </p:blipFill>
        <p:spPr>
          <a:xfrm>
            <a:off x="4314257" y="996982"/>
            <a:ext cx="785873" cy="994468"/>
          </a:xfrm>
          <a:prstGeom prst="rect">
            <a:avLst/>
          </a:prstGeom>
        </p:spPr>
      </p:pic>
      <p:pic>
        <p:nvPicPr>
          <p:cNvPr id="62" name="Picture 61"/>
          <p:cNvPicPr>
            <a:picLocks noChangeAspect="1"/>
          </p:cNvPicPr>
          <p:nvPr/>
        </p:nvPicPr>
        <p:blipFill rotWithShape="1">
          <a:blip r:embed="rId4"/>
          <a:srcRect l="70110" t="11573" r="17042" b="67152"/>
          <a:stretch/>
        </p:blipFill>
        <p:spPr>
          <a:xfrm>
            <a:off x="4463007" y="3840535"/>
            <a:ext cx="700166" cy="81890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/>
          <a:srcRect l="70035" t="11360" r="16592" b="67578"/>
          <a:stretch/>
        </p:blipFill>
        <p:spPr>
          <a:xfrm>
            <a:off x="9332515" y="3840535"/>
            <a:ext cx="839925" cy="934298"/>
          </a:xfrm>
          <a:prstGeom prst="rect">
            <a:avLst/>
          </a:prstGeom>
        </p:spPr>
      </p:pic>
      <p:pic>
        <p:nvPicPr>
          <p:cNvPr id="63" name="Picture 62"/>
          <p:cNvPicPr>
            <a:picLocks noChangeAspect="1"/>
          </p:cNvPicPr>
          <p:nvPr/>
        </p:nvPicPr>
        <p:blipFill rotWithShape="1">
          <a:blip r:embed="rId5"/>
          <a:srcRect l="70035" t="11360" r="16592" b="67578"/>
          <a:stretch/>
        </p:blipFill>
        <p:spPr>
          <a:xfrm>
            <a:off x="6907685" y="3819526"/>
            <a:ext cx="839925" cy="934298"/>
          </a:xfrm>
          <a:prstGeom prst="rect">
            <a:avLst/>
          </a:prstGeom>
        </p:spPr>
      </p:pic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S.Farinon       US-EuroCirCol coordination meeting 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17</a:t>
            </a:fld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10/18/2016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331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Footer Placeholder 1"/>
          <p:cNvSpPr txBox="1">
            <a:spLocks/>
          </p:cNvSpPr>
          <p:nvPr/>
        </p:nvSpPr>
        <p:spPr>
          <a:xfrm>
            <a:off x="4038600" y="6142927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 smtClean="0"/>
              <a:t>B.Caiffi</a:t>
            </a:r>
            <a:r>
              <a:rPr lang="en-US" dirty="0" smtClean="0"/>
              <a:t>       WP5 Coordination Meeting</a:t>
            </a:r>
            <a:endParaRPr lang="en-US" dirty="0"/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2"/>
          <a:srcRect l="2863" t="3746" r="8584" b="1806"/>
          <a:stretch/>
        </p:blipFill>
        <p:spPr>
          <a:xfrm>
            <a:off x="2586589" y="988336"/>
            <a:ext cx="7586182" cy="5715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1678" y="194598"/>
            <a:ext cx="10054497" cy="484390"/>
          </a:xfrm>
        </p:spPr>
        <p:txBody>
          <a:bodyPr>
            <a:noAutofit/>
          </a:bodyPr>
          <a:lstStyle/>
          <a:p>
            <a:pPr algn="ctr"/>
            <a:r>
              <a:rPr lang="en-US" sz="3000" dirty="0" smtClean="0"/>
              <a:t>Contact pressure and principal stress</a:t>
            </a:r>
            <a:endParaRPr lang="en-US" sz="3000" dirty="0"/>
          </a:p>
        </p:txBody>
      </p:sp>
      <p:sp>
        <p:nvSpPr>
          <p:cNvPr id="39" name="TextBox 38"/>
          <p:cNvSpPr txBox="1"/>
          <p:nvPr/>
        </p:nvSpPr>
        <p:spPr>
          <a:xfrm>
            <a:off x="5726096" y="633983"/>
            <a:ext cx="10517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Cool Down</a:t>
            </a:r>
            <a:endParaRPr lang="en-US" sz="1400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198793" y="605108"/>
            <a:ext cx="10791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Energization</a:t>
            </a:r>
            <a:endParaRPr lang="en-US" sz="1400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899547" y="6247832"/>
            <a:ext cx="18417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>
                <a:latin typeface="Symbol" panose="05050102010706020507" pitchFamily="18" charset="2"/>
              </a:rPr>
              <a:t>s</a:t>
            </a:r>
            <a:r>
              <a:rPr lang="el-GR" sz="1600" baseline="-25000" dirty="0">
                <a:latin typeface="Calibri" panose="020F0502020204030204" pitchFamily="34" charset="0"/>
              </a:rPr>
              <a:t> θ</a:t>
            </a:r>
            <a:r>
              <a:rPr lang="it-IT" sz="1600" baseline="-25000" dirty="0" smtClean="0"/>
              <a:t> </a:t>
            </a:r>
            <a:r>
              <a:rPr lang="it-IT" sz="1600" baseline="-25000" dirty="0" smtClean="0"/>
              <a:t>peak</a:t>
            </a:r>
            <a:r>
              <a:rPr lang="it-IT" sz="1600" dirty="0" smtClean="0"/>
              <a:t>= </a:t>
            </a:r>
            <a:r>
              <a:rPr lang="it-IT" sz="1600" dirty="0" smtClean="0"/>
              <a:t> -216 MPa</a:t>
            </a:r>
            <a:endParaRPr lang="it-IT" sz="1600" dirty="0"/>
          </a:p>
        </p:txBody>
      </p:sp>
      <p:sp>
        <p:nvSpPr>
          <p:cNvPr id="46" name="TextBox 45"/>
          <p:cNvSpPr txBox="1"/>
          <p:nvPr/>
        </p:nvSpPr>
        <p:spPr>
          <a:xfrm>
            <a:off x="5433863" y="6237584"/>
            <a:ext cx="18417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>
                <a:latin typeface="Symbol" panose="05050102010706020507" pitchFamily="18" charset="2"/>
              </a:rPr>
              <a:t>s</a:t>
            </a:r>
            <a:r>
              <a:rPr lang="el-GR" sz="1600" baseline="-25000" dirty="0">
                <a:latin typeface="Calibri" panose="020F0502020204030204" pitchFamily="34" charset="0"/>
              </a:rPr>
              <a:t> θ</a:t>
            </a:r>
            <a:r>
              <a:rPr lang="it-IT" sz="1600" baseline="-25000" dirty="0" smtClean="0"/>
              <a:t> peak</a:t>
            </a:r>
            <a:r>
              <a:rPr lang="it-IT" sz="1600" dirty="0" smtClean="0"/>
              <a:t>=-210</a:t>
            </a:r>
            <a:r>
              <a:rPr lang="it-IT" sz="1600" baseline="-25000" dirty="0" smtClean="0"/>
              <a:t> </a:t>
            </a:r>
            <a:r>
              <a:rPr lang="it-IT" sz="1600" dirty="0" smtClean="0"/>
              <a:t>MPa</a:t>
            </a:r>
            <a:endParaRPr lang="it-IT" sz="1600" dirty="0"/>
          </a:p>
        </p:txBody>
      </p:sp>
      <p:sp>
        <p:nvSpPr>
          <p:cNvPr id="47" name="TextBox 46"/>
          <p:cNvSpPr txBox="1"/>
          <p:nvPr/>
        </p:nvSpPr>
        <p:spPr>
          <a:xfrm>
            <a:off x="3131570" y="6222332"/>
            <a:ext cx="18417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>
                <a:latin typeface="Symbol" panose="05050102010706020507" pitchFamily="18" charset="2"/>
              </a:rPr>
              <a:t>s</a:t>
            </a:r>
            <a:r>
              <a:rPr lang="el-GR" sz="1600" baseline="-25000" dirty="0" smtClean="0">
                <a:latin typeface="Calibri" panose="020F0502020204030204" pitchFamily="34" charset="0"/>
              </a:rPr>
              <a:t>θ</a:t>
            </a:r>
            <a:r>
              <a:rPr lang="it-IT" sz="1600" baseline="-25000" dirty="0" smtClean="0"/>
              <a:t> </a:t>
            </a:r>
            <a:r>
              <a:rPr lang="it-IT" sz="1600" baseline="-25000" dirty="0" smtClean="0"/>
              <a:t>peak</a:t>
            </a:r>
            <a:r>
              <a:rPr lang="it-IT" sz="1600" dirty="0" smtClean="0"/>
              <a:t>= </a:t>
            </a:r>
            <a:r>
              <a:rPr lang="it-IT" sz="1600" dirty="0" smtClean="0"/>
              <a:t>-102 MPa</a:t>
            </a:r>
            <a:endParaRPr lang="it-IT" sz="1600" dirty="0"/>
          </a:p>
        </p:txBody>
      </p:sp>
      <p:sp>
        <p:nvSpPr>
          <p:cNvPr id="48" name="TextBox 47"/>
          <p:cNvSpPr txBox="1"/>
          <p:nvPr/>
        </p:nvSpPr>
        <p:spPr>
          <a:xfrm>
            <a:off x="2964014" y="806017"/>
            <a:ext cx="17868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Contact Pressure [Pa]</a:t>
            </a:r>
            <a:endParaRPr lang="en-US" sz="1400" dirty="0"/>
          </a:p>
        </p:txBody>
      </p:sp>
      <p:sp>
        <p:nvSpPr>
          <p:cNvPr id="49" name="TextBox 48"/>
          <p:cNvSpPr txBox="1"/>
          <p:nvPr/>
        </p:nvSpPr>
        <p:spPr>
          <a:xfrm>
            <a:off x="5486231" y="814648"/>
            <a:ext cx="17868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Contact Pressure [Pa]</a:t>
            </a:r>
            <a:endParaRPr lang="en-US" sz="1400" dirty="0"/>
          </a:p>
        </p:txBody>
      </p:sp>
      <p:sp>
        <p:nvSpPr>
          <p:cNvPr id="50" name="TextBox 49"/>
          <p:cNvSpPr txBox="1"/>
          <p:nvPr/>
        </p:nvSpPr>
        <p:spPr>
          <a:xfrm>
            <a:off x="8008448" y="793216"/>
            <a:ext cx="17868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Contact Pressure [Pa]</a:t>
            </a:r>
            <a:endParaRPr lang="en-US" sz="1400" dirty="0"/>
          </a:p>
        </p:txBody>
      </p:sp>
      <p:sp>
        <p:nvSpPr>
          <p:cNvPr id="52" name="TextBox 51"/>
          <p:cNvSpPr txBox="1"/>
          <p:nvPr/>
        </p:nvSpPr>
        <p:spPr>
          <a:xfrm>
            <a:off x="3507397" y="632570"/>
            <a:ext cx="8738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Assembly</a:t>
            </a:r>
            <a:endParaRPr lang="en-US" sz="1400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880097" y="3525127"/>
            <a:ext cx="19811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Azimuthal </a:t>
            </a:r>
            <a:r>
              <a:rPr lang="en-US" sz="1400" dirty="0" smtClean="0"/>
              <a:t>Stress </a:t>
            </a:r>
            <a:r>
              <a:rPr lang="it-IT" sz="1400" b="1" dirty="0" smtClean="0">
                <a:latin typeface="Symbol" panose="05050102010706020507" pitchFamily="18" charset="2"/>
              </a:rPr>
              <a:t>s</a:t>
            </a:r>
            <a:r>
              <a:rPr lang="el-GR" sz="1400" baseline="-25000" dirty="0">
                <a:latin typeface="Calibri" panose="020F0502020204030204" pitchFamily="34" charset="0"/>
              </a:rPr>
              <a:t> θ</a:t>
            </a:r>
            <a:r>
              <a:rPr lang="en-US" sz="1400" dirty="0" smtClean="0"/>
              <a:t> </a:t>
            </a:r>
            <a:r>
              <a:rPr lang="en-US" sz="1400" dirty="0" smtClean="0"/>
              <a:t>[Pa]</a:t>
            </a:r>
            <a:endParaRPr lang="en-US" sz="1400" dirty="0"/>
          </a:p>
        </p:txBody>
      </p:sp>
      <p:sp>
        <p:nvSpPr>
          <p:cNvPr id="55" name="TextBox 54"/>
          <p:cNvSpPr txBox="1"/>
          <p:nvPr/>
        </p:nvSpPr>
        <p:spPr>
          <a:xfrm>
            <a:off x="5376714" y="3538059"/>
            <a:ext cx="19314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Azimuthal </a:t>
            </a:r>
            <a:r>
              <a:rPr lang="en-US" sz="1400" dirty="0" smtClean="0"/>
              <a:t>Stress </a:t>
            </a:r>
            <a:r>
              <a:rPr lang="it-IT" sz="1400" b="1" dirty="0" smtClean="0">
                <a:latin typeface="Symbol" panose="05050102010706020507" pitchFamily="18" charset="2"/>
              </a:rPr>
              <a:t>s</a:t>
            </a:r>
            <a:r>
              <a:rPr lang="el-GR" sz="1400" baseline="-25000" dirty="0">
                <a:latin typeface="Calibri" panose="020F0502020204030204" pitchFamily="34" charset="0"/>
              </a:rPr>
              <a:t> θ</a:t>
            </a:r>
            <a:r>
              <a:rPr lang="en-US" sz="1400" dirty="0" smtClean="0"/>
              <a:t>[Pa</a:t>
            </a:r>
            <a:r>
              <a:rPr lang="en-US" sz="1400" dirty="0" smtClean="0"/>
              <a:t>]</a:t>
            </a:r>
            <a:endParaRPr lang="en-US" sz="1400" dirty="0"/>
          </a:p>
        </p:txBody>
      </p:sp>
      <p:sp>
        <p:nvSpPr>
          <p:cNvPr id="56" name="TextBox 55"/>
          <p:cNvSpPr txBox="1"/>
          <p:nvPr/>
        </p:nvSpPr>
        <p:spPr>
          <a:xfrm>
            <a:off x="7724058" y="3538059"/>
            <a:ext cx="19650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Azimuthal </a:t>
            </a:r>
            <a:r>
              <a:rPr lang="en-US" sz="1400" dirty="0" smtClean="0"/>
              <a:t>Stress </a:t>
            </a:r>
            <a:r>
              <a:rPr lang="it-IT" sz="1400" b="1" dirty="0" smtClean="0">
                <a:latin typeface="Symbol" panose="05050102010706020507" pitchFamily="18" charset="2"/>
              </a:rPr>
              <a:t>s</a:t>
            </a:r>
            <a:r>
              <a:rPr lang="el-GR" sz="1400" baseline="-25000" dirty="0">
                <a:latin typeface="Calibri" panose="020F0502020204030204" pitchFamily="34" charset="0"/>
              </a:rPr>
              <a:t> θ</a:t>
            </a:r>
            <a:r>
              <a:rPr lang="it-IT" sz="1400" baseline="-25000" dirty="0" smtClean="0"/>
              <a:t> </a:t>
            </a:r>
            <a:r>
              <a:rPr lang="en-US" sz="1400" dirty="0" smtClean="0"/>
              <a:t>[Pa]</a:t>
            </a:r>
            <a:endParaRPr lang="en-US" sz="1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70111" t="11360" r="17717" b="66834"/>
          <a:stretch/>
        </p:blipFill>
        <p:spPr>
          <a:xfrm>
            <a:off x="9583269" y="1072118"/>
            <a:ext cx="785873" cy="994468"/>
          </a:xfrm>
          <a:prstGeom prst="rect">
            <a:avLst/>
          </a:prstGeom>
        </p:spPr>
      </p:pic>
      <p:pic>
        <p:nvPicPr>
          <p:cNvPr id="63" name="Picture 62"/>
          <p:cNvPicPr>
            <a:picLocks noChangeAspect="1"/>
          </p:cNvPicPr>
          <p:nvPr/>
        </p:nvPicPr>
        <p:blipFill rotWithShape="1">
          <a:blip r:embed="rId3"/>
          <a:srcRect l="70111" t="11360" r="17717" b="66834"/>
          <a:stretch/>
        </p:blipFill>
        <p:spPr>
          <a:xfrm>
            <a:off x="6948056" y="1072118"/>
            <a:ext cx="785873" cy="994468"/>
          </a:xfrm>
          <a:prstGeom prst="rect">
            <a:avLst/>
          </a:prstGeom>
        </p:spPr>
      </p:pic>
      <p:pic>
        <p:nvPicPr>
          <p:cNvPr id="64" name="Picture 63"/>
          <p:cNvPicPr>
            <a:picLocks noChangeAspect="1"/>
          </p:cNvPicPr>
          <p:nvPr/>
        </p:nvPicPr>
        <p:blipFill rotWithShape="1">
          <a:blip r:embed="rId3"/>
          <a:srcRect l="70111" t="11360" r="17717" b="66834"/>
          <a:stretch/>
        </p:blipFill>
        <p:spPr>
          <a:xfrm>
            <a:off x="4362382" y="1073984"/>
            <a:ext cx="785873" cy="99446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l="69960" t="11255" r="16516" b="67046"/>
          <a:stretch/>
        </p:blipFill>
        <p:spPr>
          <a:xfrm>
            <a:off x="9598240" y="3869410"/>
            <a:ext cx="802097" cy="909044"/>
          </a:xfrm>
          <a:prstGeom prst="rect">
            <a:avLst/>
          </a:prstGeom>
        </p:spPr>
      </p:pic>
      <p:pic>
        <p:nvPicPr>
          <p:cNvPr id="65" name="Picture 64"/>
          <p:cNvPicPr>
            <a:picLocks noChangeAspect="1"/>
          </p:cNvPicPr>
          <p:nvPr/>
        </p:nvPicPr>
        <p:blipFill rotWithShape="1">
          <a:blip r:embed="rId4"/>
          <a:srcRect l="69960" t="11255" r="16516" b="67046"/>
          <a:stretch/>
        </p:blipFill>
        <p:spPr>
          <a:xfrm>
            <a:off x="7045371" y="3869410"/>
            <a:ext cx="796426" cy="90261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/>
          <a:srcRect l="70110" t="11573" r="17042" b="67152"/>
          <a:stretch/>
        </p:blipFill>
        <p:spPr>
          <a:xfrm>
            <a:off x="4511134" y="3869410"/>
            <a:ext cx="700166" cy="818907"/>
          </a:xfrm>
          <a:prstGeom prst="rect">
            <a:avLst/>
          </a:prstGeom>
        </p:spPr>
      </p:pic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S.Farinon       US-EuroCirCol coordination meeting 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18</a:t>
            </a:fld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10/18/2016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1698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</p:spPr>
        <p:txBody>
          <a:bodyPr/>
          <a:lstStyle/>
          <a:p>
            <a:pPr algn="ctr"/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514475" y="1266826"/>
            <a:ext cx="10296525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mechanics of the 16T </a:t>
            </a:r>
            <a:r>
              <a:rPr lang="en-US" dirty="0" err="1" smtClean="0"/>
              <a:t>costheta</a:t>
            </a:r>
            <a:r>
              <a:rPr lang="en-US" dirty="0" smtClean="0"/>
              <a:t> dipole has been investigated, giving particular importance to the fulfillment of the following requirements</a:t>
            </a:r>
            <a:r>
              <a:rPr lang="en-US" dirty="0"/>
              <a:t>: stress on conductors </a:t>
            </a:r>
            <a:r>
              <a:rPr lang="en-US" dirty="0" smtClean="0"/>
              <a:t>&lt;150 </a:t>
            </a:r>
            <a:r>
              <a:rPr lang="en-US" dirty="0"/>
              <a:t>MPa  @room </a:t>
            </a:r>
            <a:r>
              <a:rPr lang="en-US" dirty="0" smtClean="0"/>
              <a:t>temperature, stress </a:t>
            </a:r>
            <a:r>
              <a:rPr lang="en-US" dirty="0"/>
              <a:t>on conductors </a:t>
            </a:r>
            <a:r>
              <a:rPr lang="en-US" dirty="0" smtClean="0"/>
              <a:t>&lt; 200 </a:t>
            </a:r>
            <a:r>
              <a:rPr lang="en-US" dirty="0"/>
              <a:t>MPa @</a:t>
            </a:r>
            <a:r>
              <a:rPr lang="en-US" dirty="0" smtClean="0"/>
              <a:t>cold and contact </a:t>
            </a:r>
            <a:r>
              <a:rPr lang="en-US" dirty="0"/>
              <a:t>pressure </a:t>
            </a:r>
            <a:r>
              <a:rPr lang="en-US" dirty="0" err="1"/>
              <a:t>Ti</a:t>
            </a:r>
            <a:r>
              <a:rPr lang="en-US" dirty="0"/>
              <a:t> pole-conductors &gt; 2 MPa after </a:t>
            </a:r>
            <a:r>
              <a:rPr lang="en-US" dirty="0" smtClean="0"/>
              <a:t>energization.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Different configurations were considered, among those the more promising were presented: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CONFIGURATION 1- vertical cut in the steel collar and the in the iron yoke</a:t>
            </a:r>
          </a:p>
          <a:p>
            <a:r>
              <a:rPr lang="en-US" dirty="0" smtClean="0"/>
              <a:t>                               </a:t>
            </a:r>
            <a:r>
              <a:rPr lang="en-US" dirty="0" err="1" smtClean="0"/>
              <a:t>Bladder&amp;Key</a:t>
            </a:r>
            <a:r>
              <a:rPr lang="en-US" dirty="0" smtClean="0"/>
              <a:t> + C-clamp  mandatory to achieve contact pressure at the pole</a:t>
            </a:r>
          </a:p>
          <a:p>
            <a:r>
              <a:rPr lang="en-US" dirty="0"/>
              <a:t> </a:t>
            </a:r>
            <a:r>
              <a:rPr lang="en-US" dirty="0" smtClean="0"/>
              <a:t>                               Almost fulfill </a:t>
            </a:r>
            <a:r>
              <a:rPr lang="en-US" dirty="0"/>
              <a:t>stress limits on the conductor</a:t>
            </a:r>
          </a:p>
          <a:p>
            <a:r>
              <a:rPr lang="en-US" dirty="0"/>
              <a:t>                                </a:t>
            </a:r>
            <a:r>
              <a:rPr lang="en-US" dirty="0" smtClean="0"/>
              <a:t>Good </a:t>
            </a:r>
            <a:r>
              <a:rPr lang="en-US" dirty="0"/>
              <a:t>contact pressure at the pole for </a:t>
            </a:r>
            <a:r>
              <a:rPr lang="en-US" dirty="0" smtClean="0"/>
              <a:t>all the </a:t>
            </a:r>
            <a:r>
              <a:rPr lang="en-US" dirty="0" smtClean="0"/>
              <a:t>layers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CONFIGURATION II – horizontal cut in the steel collar and in the iron yoke</a:t>
            </a:r>
          </a:p>
          <a:p>
            <a:r>
              <a:rPr lang="en-US" dirty="0" smtClean="0"/>
              <a:t>                                </a:t>
            </a:r>
            <a:r>
              <a:rPr lang="en-US" dirty="0" smtClean="0"/>
              <a:t>Almost fulfill </a:t>
            </a:r>
            <a:r>
              <a:rPr lang="en-US" dirty="0"/>
              <a:t>stress limits on the conductor</a:t>
            </a:r>
          </a:p>
          <a:p>
            <a:r>
              <a:rPr lang="en-US" dirty="0"/>
              <a:t>                                Good contact pressure at the pole for all the </a:t>
            </a:r>
            <a:r>
              <a:rPr lang="en-US" dirty="0" smtClean="0"/>
              <a:t>layers</a:t>
            </a:r>
          </a:p>
          <a:p>
            <a:r>
              <a:rPr lang="en-US" dirty="0" smtClean="0"/>
              <a:t>                                </a:t>
            </a:r>
            <a:r>
              <a:rPr lang="en-US" dirty="0" smtClean="0"/>
              <a:t>Very high </a:t>
            </a:r>
            <a:r>
              <a:rPr lang="en-US" dirty="0" smtClean="0"/>
              <a:t>values for tensile stress on the iron </a:t>
            </a:r>
            <a:r>
              <a:rPr lang="en-US" dirty="0" smtClean="0"/>
              <a:t>(350 </a:t>
            </a:r>
            <a:r>
              <a:rPr lang="en-US" dirty="0" smtClean="0"/>
              <a:t>MPa</a:t>
            </a:r>
            <a:r>
              <a:rPr lang="en-US" dirty="0" smtClean="0"/>
              <a:t>)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CONFIGURATION </a:t>
            </a:r>
            <a:r>
              <a:rPr lang="en-US" dirty="0" smtClean="0"/>
              <a:t>III- hybrid solutions, horizontal </a:t>
            </a:r>
            <a:r>
              <a:rPr lang="en-US" dirty="0"/>
              <a:t>cut in the steel collar and </a:t>
            </a:r>
            <a:r>
              <a:rPr lang="en-US" dirty="0" smtClean="0"/>
              <a:t>vertical cut in </a:t>
            </a:r>
            <a:r>
              <a:rPr lang="en-US" dirty="0"/>
              <a:t>the iron yoke</a:t>
            </a:r>
          </a:p>
          <a:p>
            <a:r>
              <a:rPr lang="en-US" dirty="0"/>
              <a:t>                                </a:t>
            </a:r>
            <a:r>
              <a:rPr lang="en-US" dirty="0" smtClean="0"/>
              <a:t>Almost fulfill </a:t>
            </a:r>
            <a:r>
              <a:rPr lang="en-US" dirty="0"/>
              <a:t>stress limits on the conductor</a:t>
            </a:r>
          </a:p>
          <a:p>
            <a:r>
              <a:rPr lang="en-US" dirty="0"/>
              <a:t>                                Good contact pressure at the pole for all the </a:t>
            </a:r>
            <a:r>
              <a:rPr lang="en-US" dirty="0" smtClean="0"/>
              <a:t>layers</a:t>
            </a:r>
          </a:p>
          <a:p>
            <a:r>
              <a:rPr lang="en-US" dirty="0" smtClean="0"/>
              <a:t>                                </a:t>
            </a:r>
            <a:endParaRPr lang="en-US" dirty="0" smtClean="0"/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S.Farinon       US-EuroCirCol coordination meeting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19</a:t>
            </a:fld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10/18/2016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8012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516566"/>
            <a:ext cx="10178322" cy="3593591"/>
          </a:xfrm>
        </p:spPr>
        <p:txBody>
          <a:bodyPr/>
          <a:lstStyle/>
          <a:p>
            <a:r>
              <a:rPr lang="en-US" dirty="0" smtClean="0"/>
              <a:t>Principal stresses and failure criteria</a:t>
            </a:r>
          </a:p>
          <a:p>
            <a:r>
              <a:rPr lang="en-US" dirty="0" smtClean="0"/>
              <a:t>2D model: plain strain vs plain stress</a:t>
            </a:r>
          </a:p>
          <a:p>
            <a:r>
              <a:rPr lang="en-US" dirty="0" smtClean="0"/>
              <a:t>2D mechanical optimization </a:t>
            </a:r>
          </a:p>
          <a:p>
            <a:r>
              <a:rPr lang="en-US" dirty="0" err="1" smtClean="0"/>
              <a:t>Cos</a:t>
            </a:r>
            <a:r>
              <a:rPr lang="en-US" sz="2400" dirty="0" err="1" smtClean="0">
                <a:latin typeface="Symbol" panose="05050102010706020507" pitchFamily="18" charset="2"/>
              </a:rPr>
              <a:t>q</a:t>
            </a:r>
            <a:r>
              <a:rPr lang="en-US" dirty="0" smtClean="0"/>
              <a:t> </a:t>
            </a:r>
            <a:r>
              <a:rPr lang="en-US" dirty="0"/>
              <a:t>2D </a:t>
            </a:r>
            <a:r>
              <a:rPr lang="en-US" dirty="0" smtClean="0"/>
              <a:t>models:</a:t>
            </a:r>
          </a:p>
          <a:p>
            <a:r>
              <a:rPr lang="en-US" dirty="0" smtClean="0"/>
              <a:t>CONFIGURATION 1 – vertical cut </a:t>
            </a:r>
          </a:p>
          <a:p>
            <a:r>
              <a:rPr lang="en-US" dirty="0"/>
              <a:t>CONFIGURATION </a:t>
            </a:r>
            <a:r>
              <a:rPr lang="en-US" dirty="0" smtClean="0"/>
              <a:t>1I </a:t>
            </a:r>
            <a:r>
              <a:rPr lang="en-US" dirty="0"/>
              <a:t>– </a:t>
            </a:r>
            <a:r>
              <a:rPr lang="en-US" dirty="0" smtClean="0"/>
              <a:t>horizontal </a:t>
            </a:r>
            <a:r>
              <a:rPr lang="en-US" dirty="0"/>
              <a:t>cut </a:t>
            </a:r>
          </a:p>
          <a:p>
            <a:r>
              <a:rPr lang="en-US" dirty="0"/>
              <a:t>CONFIGURATION </a:t>
            </a:r>
            <a:r>
              <a:rPr lang="en-US" dirty="0" smtClean="0"/>
              <a:t>1II </a:t>
            </a:r>
            <a:r>
              <a:rPr lang="en-US" dirty="0"/>
              <a:t>– </a:t>
            </a:r>
            <a:r>
              <a:rPr lang="en-US" dirty="0" smtClean="0"/>
              <a:t>hybrid</a:t>
            </a:r>
          </a:p>
          <a:p>
            <a:r>
              <a:rPr lang="en-US" dirty="0" smtClean="0"/>
              <a:t>CONCLUSIONS</a:t>
            </a:r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S.Farinon       US-EuroCirCol coordination meeting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2</a:t>
            </a:fld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10/18/2016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3133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1678" y="141790"/>
            <a:ext cx="10178322" cy="1492132"/>
          </a:xfrm>
        </p:spPr>
        <p:txBody>
          <a:bodyPr/>
          <a:lstStyle/>
          <a:p>
            <a:pPr algn="ctr"/>
            <a:r>
              <a:rPr lang="en-US" dirty="0" smtClean="0"/>
              <a:t>PRINCIPAL STRESSES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659359" y="884408"/>
            <a:ext cx="3211796" cy="523220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000" dirty="0" smtClean="0"/>
              <a:t>The principal stress</a:t>
            </a:r>
            <a:r>
              <a:rPr lang="it-IT" sz="2000" b="1" dirty="0" smtClean="0">
                <a:latin typeface="Symbol" panose="05050102010706020507" pitchFamily="18" charset="2"/>
              </a:rPr>
              <a:t> s</a:t>
            </a:r>
            <a:r>
              <a:rPr lang="en-US" sz="2000" dirty="0" smtClean="0"/>
              <a:t>1,</a:t>
            </a:r>
            <a:r>
              <a:rPr lang="el-GR" sz="2000" dirty="0" smtClean="0"/>
              <a:t> </a:t>
            </a:r>
            <a:r>
              <a:rPr lang="it-IT" sz="2000" b="1" dirty="0" smtClean="0">
                <a:latin typeface="Symbol" panose="05050102010706020507" pitchFamily="18" charset="2"/>
              </a:rPr>
              <a:t>s</a:t>
            </a:r>
            <a:r>
              <a:rPr lang="en-US" sz="2000" dirty="0" smtClean="0"/>
              <a:t>2 and </a:t>
            </a:r>
            <a:r>
              <a:rPr lang="it-IT" sz="2000" b="1" dirty="0" smtClean="0">
                <a:latin typeface="Symbol" panose="05050102010706020507" pitchFamily="18" charset="2"/>
              </a:rPr>
              <a:t>s</a:t>
            </a:r>
            <a:r>
              <a:rPr lang="en-US" sz="2000" dirty="0" smtClean="0"/>
              <a:t>3, defined for each single element, are those in which </a:t>
            </a:r>
            <a:r>
              <a:rPr lang="en-US" sz="2000" dirty="0" smtClean="0"/>
              <a:t> the stress-strain tensor is diagonal </a:t>
            </a:r>
          </a:p>
          <a:p>
            <a:pPr algn="just"/>
            <a:r>
              <a:rPr lang="en-US" sz="2000" dirty="0"/>
              <a:t> </a:t>
            </a:r>
            <a:r>
              <a:rPr lang="en-US" sz="2000" dirty="0" smtClean="0"/>
              <a:t>   </a:t>
            </a:r>
            <a:r>
              <a:rPr lang="en-US" sz="2000" dirty="0" smtClean="0"/>
              <a:t>(</a:t>
            </a:r>
            <a:r>
              <a:rPr lang="it-IT" sz="2000" b="1" dirty="0" smtClean="0">
                <a:latin typeface="Symbol" panose="05050102010706020507" pitchFamily="18" charset="2"/>
              </a:rPr>
              <a:t>s</a:t>
            </a:r>
            <a:r>
              <a:rPr lang="en-US" sz="2000" dirty="0" smtClean="0"/>
              <a:t>3&lt;</a:t>
            </a:r>
            <a:r>
              <a:rPr lang="it-IT" sz="2000" b="1" dirty="0">
                <a:latin typeface="Symbol" panose="05050102010706020507" pitchFamily="18" charset="2"/>
              </a:rPr>
              <a:t> </a:t>
            </a:r>
            <a:r>
              <a:rPr lang="it-IT" sz="2000" b="1" dirty="0" smtClean="0">
                <a:latin typeface="Symbol" panose="05050102010706020507" pitchFamily="18" charset="2"/>
              </a:rPr>
              <a:t>s</a:t>
            </a:r>
            <a:r>
              <a:rPr lang="en-US" sz="2000" dirty="0" smtClean="0"/>
              <a:t>2&lt;</a:t>
            </a:r>
            <a:r>
              <a:rPr lang="it-IT" sz="2000" b="1" dirty="0">
                <a:latin typeface="Symbol" panose="05050102010706020507" pitchFamily="18" charset="2"/>
              </a:rPr>
              <a:t> </a:t>
            </a:r>
            <a:r>
              <a:rPr lang="it-IT" sz="2000" b="1" dirty="0" smtClean="0">
                <a:latin typeface="Symbol" panose="05050102010706020507" pitchFamily="18" charset="2"/>
              </a:rPr>
              <a:t>s</a:t>
            </a:r>
            <a:r>
              <a:rPr lang="en-US" sz="2000" dirty="0" smtClean="0"/>
              <a:t>1).</a:t>
            </a:r>
          </a:p>
          <a:p>
            <a:pPr algn="just"/>
            <a:endParaRPr lang="en-US" sz="20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sz="2000" b="1" dirty="0" smtClean="0">
                <a:latin typeface="Symbol" panose="05050102010706020507" pitchFamily="18" charset="2"/>
              </a:rPr>
              <a:t>s</a:t>
            </a:r>
            <a:r>
              <a:rPr lang="it-IT" sz="2000" dirty="0"/>
              <a:t>3</a:t>
            </a:r>
            <a:r>
              <a:rPr lang="en-US" sz="2000" dirty="0" smtClean="0"/>
              <a:t> ~ </a:t>
            </a:r>
            <a:r>
              <a:rPr lang="it-IT" sz="2000" b="1" dirty="0" smtClean="0">
                <a:latin typeface="Symbol" panose="05050102010706020507" pitchFamily="18" charset="2"/>
              </a:rPr>
              <a:t>s</a:t>
            </a:r>
            <a:r>
              <a:rPr lang="en-US" sz="2000" dirty="0" smtClean="0"/>
              <a:t>x in block coil geometry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sz="2000" b="1" dirty="0" smtClean="0">
                <a:latin typeface="Symbol" panose="05050102010706020507" pitchFamily="18" charset="2"/>
              </a:rPr>
              <a:t>s3</a:t>
            </a:r>
            <a:r>
              <a:rPr lang="en-US" sz="2000" dirty="0" smtClean="0"/>
              <a:t> </a:t>
            </a:r>
            <a:r>
              <a:rPr lang="en-US" sz="2000" dirty="0"/>
              <a:t>~ </a:t>
            </a:r>
            <a:r>
              <a:rPr lang="it-IT" sz="2000" b="1" dirty="0">
                <a:latin typeface="Symbol" panose="05050102010706020507" pitchFamily="18" charset="2"/>
              </a:rPr>
              <a:t>sq</a:t>
            </a:r>
            <a:r>
              <a:rPr lang="en-US" sz="2000" dirty="0" smtClean="0"/>
              <a:t> in </a:t>
            </a:r>
            <a:r>
              <a:rPr lang="en-US" sz="2000" dirty="0" err="1" smtClean="0"/>
              <a:t>cos</a:t>
            </a:r>
            <a:r>
              <a:rPr lang="en-US" sz="2000" dirty="0" err="1" smtClean="0">
                <a:latin typeface="Symbol" panose="05050102010706020507" pitchFamily="18" charset="2"/>
              </a:rPr>
              <a:t>q</a:t>
            </a:r>
            <a:r>
              <a:rPr lang="en-US" sz="2000" dirty="0" smtClean="0"/>
              <a:t> geometry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000" dirty="0" smtClean="0"/>
              <a:t>Von </a:t>
            </a:r>
            <a:r>
              <a:rPr lang="en-US" sz="2000" dirty="0" smtClean="0"/>
              <a:t>Mises </a:t>
            </a:r>
            <a:r>
              <a:rPr lang="en-US" sz="2000" dirty="0" smtClean="0"/>
              <a:t>stress is defined as:</a:t>
            </a:r>
            <a:endParaRPr lang="en-US" sz="2000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22721" t="59201" r="23333" b="22342"/>
          <a:stretch/>
        </p:blipFill>
        <p:spPr>
          <a:xfrm>
            <a:off x="8850682" y="5401746"/>
            <a:ext cx="2886075" cy="555449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039091" y="6375679"/>
            <a:ext cx="10582101" cy="345796"/>
          </a:xfrm>
        </p:spPr>
        <p:txBody>
          <a:bodyPr/>
          <a:lstStyle/>
          <a:p>
            <a:r>
              <a:rPr lang="en-US" smtClean="0"/>
              <a:t>S.Farinon       US-EuroCirCol coordination meeting </a:t>
            </a:r>
            <a:endParaRPr lang="en-US" dirty="0"/>
          </a:p>
        </p:txBody>
      </p:sp>
      <p:grpSp>
        <p:nvGrpSpPr>
          <p:cNvPr id="26" name="Group 25"/>
          <p:cNvGrpSpPr/>
          <p:nvPr/>
        </p:nvGrpSpPr>
        <p:grpSpPr>
          <a:xfrm>
            <a:off x="563386" y="888394"/>
            <a:ext cx="8212855" cy="5302175"/>
            <a:chOff x="1023138" y="1040283"/>
            <a:chExt cx="8212855" cy="5302175"/>
          </a:xfrm>
        </p:grpSpPr>
        <p:pic>
          <p:nvPicPr>
            <p:cNvPr id="1028" name="Picture 4" descr="https://4.bp.blogspot.com/-mfyeTBv23IA/UOA0sLKNCqI/AAAAAAAAALY/2OoBH_utVMs/s1600/3d-stress-analysis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1602" y="1040283"/>
              <a:ext cx="8095972" cy="28032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4"/>
            <a:srcRect l="29667" t="51812" r="32850" b="27620"/>
            <a:stretch/>
          </p:blipFill>
          <p:spPr>
            <a:xfrm>
              <a:off x="1023138" y="3843538"/>
              <a:ext cx="8095973" cy="2498920"/>
            </a:xfrm>
            <a:prstGeom prst="rect">
              <a:avLst/>
            </a:prstGeom>
          </p:spPr>
        </p:pic>
        <p:sp>
          <p:nvSpPr>
            <p:cNvPr id="18" name="Rounded Rectangle 17"/>
            <p:cNvSpPr/>
            <p:nvPr/>
          </p:nvSpPr>
          <p:spPr>
            <a:xfrm>
              <a:off x="2115126" y="4121796"/>
              <a:ext cx="3108203" cy="2072255"/>
            </a:xfrm>
            <a:prstGeom prst="roundRect">
              <a:avLst/>
            </a:prstGeom>
            <a:solidFill>
              <a:schemeClr val="accent1">
                <a:alpha val="3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6019687" y="4158346"/>
              <a:ext cx="2788904" cy="2035705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  <a:alpha val="35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179091" y="3539482"/>
              <a:ext cx="273126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/>
                <a:t>Stress-strain tensor</a:t>
              </a:r>
            </a:p>
            <a:p>
              <a:pPr algn="ctr"/>
              <a:r>
                <a:rPr lang="en-US" sz="1600" dirty="0" smtClean="0"/>
                <a:t>In </a:t>
              </a:r>
              <a:r>
                <a:rPr lang="en-US" sz="1600" dirty="0" err="1" smtClean="0"/>
                <a:t>cartesian</a:t>
              </a:r>
              <a:r>
                <a:rPr lang="en-US" sz="1600" dirty="0" smtClean="0"/>
                <a:t> coordinate system</a:t>
              </a:r>
              <a:endParaRPr lang="en-US" sz="160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198374" y="3516960"/>
              <a:ext cx="403761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u="sng" dirty="0" smtClean="0"/>
                <a:t>PRINCIPAL</a:t>
              </a:r>
              <a:r>
                <a:rPr lang="en-US" sz="1600" dirty="0" smtClean="0"/>
                <a:t> coordinate system: system in which the SS tensor is </a:t>
              </a:r>
              <a:r>
                <a:rPr lang="en-US" sz="1600" b="1" u="sng" dirty="0" smtClean="0"/>
                <a:t>DIAGONAL</a:t>
              </a:r>
              <a:endParaRPr lang="en-US" sz="1600" b="1" u="sng" dirty="0"/>
            </a:p>
          </p:txBody>
        </p:sp>
      </p:grp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3</a:t>
            </a:fld>
            <a:endParaRPr lang="en-US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10/18/2016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2476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S.Farinon       US-EuroCirCol coordination meeting 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251678" y="77341"/>
            <a:ext cx="10178322" cy="641197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STRESSES</a:t>
            </a:r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/>
          <a:srcRect l="6300" t="14785" r="32764" b="13408"/>
          <a:stretch/>
        </p:blipFill>
        <p:spPr>
          <a:xfrm>
            <a:off x="980214" y="1026514"/>
            <a:ext cx="3095697" cy="2576666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1251678" y="1023582"/>
            <a:ext cx="4443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dirty="0">
                <a:latin typeface="Symbol" panose="05050102010706020507" pitchFamily="18" charset="2"/>
              </a:rPr>
              <a:t>sq</a:t>
            </a:r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/>
          <a:srcRect l="4356" t="11965" r="33320" b="7664"/>
          <a:stretch/>
        </p:blipFill>
        <p:spPr>
          <a:xfrm>
            <a:off x="8618037" y="2003685"/>
            <a:ext cx="3094448" cy="2818572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3"/>
          <a:srcRect l="69815" t="10931" r="17359" b="66964"/>
          <a:stretch/>
        </p:blipFill>
        <p:spPr>
          <a:xfrm>
            <a:off x="11236119" y="1748781"/>
            <a:ext cx="911022" cy="1020278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2"/>
          <a:srcRect l="69957" t="10881" r="16214" b="66803"/>
          <a:stretch/>
        </p:blipFill>
        <p:spPr>
          <a:xfrm>
            <a:off x="3540739" y="743514"/>
            <a:ext cx="895149" cy="1020278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8767512" y="2024566"/>
            <a:ext cx="5549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dirty="0" smtClean="0">
                <a:latin typeface="Symbol" panose="05050102010706020507" pitchFamily="18" charset="2"/>
              </a:rPr>
              <a:t>s</a:t>
            </a:r>
            <a:r>
              <a:rPr lang="it-IT" b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VM</a:t>
            </a:r>
            <a:endParaRPr lang="en-US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4"/>
          <a:srcRect l="5027" t="16729" r="32899" b="13897"/>
          <a:stretch/>
        </p:blipFill>
        <p:spPr>
          <a:xfrm>
            <a:off x="4609788" y="3703233"/>
            <a:ext cx="3414729" cy="2695516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4"/>
          <a:srcRect l="69320" t="11368" r="16182" b="66527"/>
          <a:stretch/>
        </p:blipFill>
        <p:spPr>
          <a:xfrm>
            <a:off x="7568692" y="3615872"/>
            <a:ext cx="911650" cy="981776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4728652" y="3673095"/>
            <a:ext cx="4090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dirty="0" smtClean="0">
                <a:latin typeface="Symbol" panose="05050102010706020507" pitchFamily="18" charset="2"/>
              </a:rPr>
              <a:t>s</a:t>
            </a:r>
            <a:r>
              <a:rPr lang="it-IT" b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5"/>
          <a:srcRect l="5450" t="15344" r="33137" b="13708"/>
          <a:stretch/>
        </p:blipFill>
        <p:spPr>
          <a:xfrm>
            <a:off x="985637" y="3691799"/>
            <a:ext cx="3091108" cy="270695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5"/>
          <a:srcRect l="70010" t="11168" r="16458" b="67358"/>
          <a:stretch/>
        </p:blipFill>
        <p:spPr>
          <a:xfrm>
            <a:off x="3605006" y="3615871"/>
            <a:ext cx="875899" cy="981777"/>
          </a:xfrm>
          <a:prstGeom prst="rect">
            <a:avLst/>
          </a:prstGeom>
        </p:spPr>
      </p:pic>
      <p:sp>
        <p:nvSpPr>
          <p:cNvPr id="26" name="Rectangle 25"/>
          <p:cNvSpPr/>
          <p:nvPr/>
        </p:nvSpPr>
        <p:spPr>
          <a:xfrm>
            <a:off x="1156705" y="3691798"/>
            <a:ext cx="4090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dirty="0" smtClean="0">
                <a:latin typeface="Symbol" panose="05050102010706020507" pitchFamily="18" charset="2"/>
              </a:rPr>
              <a:t>s</a:t>
            </a:r>
            <a:r>
              <a:rPr lang="it-IT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6"/>
          <a:srcRect l="5376" t="15411" r="32870" b="13525"/>
          <a:stretch/>
        </p:blipFill>
        <p:spPr>
          <a:xfrm>
            <a:off x="4632651" y="1023582"/>
            <a:ext cx="3174268" cy="2579598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6"/>
          <a:srcRect l="69847" t="11157" r="16334" b="66676"/>
          <a:stretch/>
        </p:blipFill>
        <p:spPr>
          <a:xfrm>
            <a:off x="7568692" y="818591"/>
            <a:ext cx="911650" cy="1032728"/>
          </a:xfrm>
          <a:prstGeom prst="rect">
            <a:avLst/>
          </a:prstGeom>
        </p:spPr>
      </p:pic>
      <p:sp>
        <p:nvSpPr>
          <p:cNvPr id="29" name="Rectangle 28"/>
          <p:cNvSpPr/>
          <p:nvPr/>
        </p:nvSpPr>
        <p:spPr>
          <a:xfrm>
            <a:off x="4724087" y="953667"/>
            <a:ext cx="3834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dirty="0" smtClean="0">
                <a:latin typeface="Symbol" panose="05050102010706020507" pitchFamily="18" charset="2"/>
              </a:rPr>
              <a:t>s</a:t>
            </a:r>
            <a:r>
              <a:rPr lang="it-IT" b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endParaRPr lang="en-US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4</a:t>
            </a:fld>
            <a:endParaRPr lang="en-US" dirty="0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10/18/2016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0273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PLANE STRESS vs </a:t>
            </a:r>
            <a:r>
              <a:rPr lang="en-US" dirty="0"/>
              <a:t>PLANE</a:t>
            </a:r>
            <a:r>
              <a:rPr lang="en-US" dirty="0" smtClean="0"/>
              <a:t> strain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S.Farinon       US-EuroCirCol coordination meeting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897156" y="5885587"/>
            <a:ext cx="9419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/>
              <a:t>Plain stress </a:t>
            </a:r>
            <a:r>
              <a:rPr lang="en-US" dirty="0" smtClean="0"/>
              <a:t>approximation is less conservative but more compatible with 3D simulation results.  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36877" t="51754" r="32281" b="16152"/>
          <a:stretch/>
        </p:blipFill>
        <p:spPr>
          <a:xfrm>
            <a:off x="189516" y="1747658"/>
            <a:ext cx="4061750" cy="237744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42088" t="44643" r="37860" b="27286"/>
          <a:stretch/>
        </p:blipFill>
        <p:spPr>
          <a:xfrm>
            <a:off x="3924339" y="2383693"/>
            <a:ext cx="2313415" cy="182158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>
            <a:off x="6340839" y="1128451"/>
            <a:ext cx="0" cy="379366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534375" y="1123290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Plane strain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970746" y="1128451"/>
            <a:ext cx="1279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Plane</a:t>
            </a:r>
            <a:r>
              <a:rPr lang="en-US" dirty="0" smtClean="0"/>
              <a:t> stress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866274" y="4270429"/>
            <a:ext cx="53714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Tahoma" panose="020B0604030504040204" pitchFamily="34" charset="0"/>
              </a:rPr>
              <a:t>Plane strain is a stress state that varies only in the X and Y directions. The strain in the Z direction is always zero, as are the XZ and YZ shear </a:t>
            </a:r>
            <a:r>
              <a:rPr lang="en-US" dirty="0" smtClean="0">
                <a:solidFill>
                  <a:srgbClr val="000000"/>
                </a:solidFill>
                <a:latin typeface="Tahoma" panose="020B0604030504040204" pitchFamily="34" charset="0"/>
              </a:rPr>
              <a:t>strains, since the boundaries are fixed.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340839" y="4010501"/>
            <a:ext cx="553673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Tahoma" panose="020B0604030504040204" pitchFamily="34" charset="0"/>
              </a:rPr>
              <a:t>Plane stress is a stress state that varies only in the X and Y directions. The stress in the Z direction is always zero, as are the XZ and YZ shear stresses.</a:t>
            </a:r>
          </a:p>
          <a:p>
            <a:r>
              <a:rPr lang="en-US" dirty="0">
                <a:solidFill>
                  <a:srgbClr val="000000"/>
                </a:solidFill>
                <a:latin typeface="Tahoma" panose="020B0604030504040204" pitchFamily="34" charset="0"/>
              </a:rPr>
              <a:t>Plane stress is generally used on flat, thin structures, where the deformation is assumed to be solely in the plane of the structure. </a:t>
            </a:r>
            <a:endParaRPr lang="en-US" b="0" i="0" dirty="0">
              <a:solidFill>
                <a:srgbClr val="000000"/>
              </a:solidFill>
              <a:effectLst/>
              <a:latin typeface="Tahoma" panose="020B0604030504040204" pitchFamily="34" charset="0"/>
            </a:endParaRPr>
          </a:p>
        </p:txBody>
      </p:sp>
      <p:pic>
        <p:nvPicPr>
          <p:cNvPr id="1028" name="Picture 4" descr="https://upload.wikimedia.org/wikipedia/commons/thumb/8/8e/Plane_stress.svg/400px-Plane_stress.svg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1082" y="1431498"/>
            <a:ext cx="2766410" cy="2641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5</a:t>
            </a:fld>
            <a:endParaRPr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10/18/2016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0976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1678" y="98557"/>
            <a:ext cx="10178322" cy="1492132"/>
          </a:xfrm>
        </p:spPr>
        <p:txBody>
          <a:bodyPr/>
          <a:lstStyle/>
          <a:p>
            <a:pPr algn="ctr"/>
            <a:r>
              <a:rPr lang="en-US" dirty="0"/>
              <a:t>2d mechanical optimization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306325" y="1155151"/>
            <a:ext cx="6187259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Cables </a:t>
            </a:r>
            <a:r>
              <a:rPr lang="en-US" dirty="0"/>
              <a:t>undergo degradation </a:t>
            </a:r>
            <a:r>
              <a:rPr lang="en-US" dirty="0" smtClean="0"/>
              <a:t>if: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stress </a:t>
            </a:r>
            <a:r>
              <a:rPr lang="en-US" dirty="0"/>
              <a:t>on conductors </a:t>
            </a:r>
            <a:r>
              <a:rPr lang="en-US" dirty="0" smtClean="0"/>
              <a:t>&gt;150 </a:t>
            </a:r>
            <a:r>
              <a:rPr lang="en-US" dirty="0"/>
              <a:t>MPa  @room temperature;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stress on conductors </a:t>
            </a:r>
            <a:r>
              <a:rPr lang="en-US" dirty="0" smtClean="0"/>
              <a:t>&gt; </a:t>
            </a:r>
            <a:r>
              <a:rPr lang="en-US" dirty="0"/>
              <a:t>200 MPa @cold</a:t>
            </a:r>
            <a:r>
              <a:rPr lang="en-US" dirty="0" smtClean="0"/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stress on conductors </a:t>
            </a:r>
            <a:r>
              <a:rPr lang="en-US" dirty="0" smtClean="0"/>
              <a:t>&gt; 150 </a:t>
            </a:r>
            <a:r>
              <a:rPr lang="en-US" dirty="0"/>
              <a:t>MPa @</a:t>
            </a:r>
            <a:r>
              <a:rPr lang="en-US" dirty="0" smtClean="0"/>
              <a:t>cold after energization in the high field region </a:t>
            </a:r>
            <a:r>
              <a:rPr lang="en-US" dirty="0" smtClean="0">
                <a:latin typeface="Calibri" panose="020F0502020204030204" pitchFamily="34" charset="0"/>
              </a:rPr>
              <a:t>→ a</a:t>
            </a:r>
            <a:r>
              <a:rPr lang="en-US" dirty="0" smtClean="0"/>
              <a:t>ttention must be given in particular to first layers.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Tensile stress on the iron yoke at 4 K &lt; 200 </a:t>
            </a:r>
            <a:r>
              <a:rPr lang="en-US" dirty="0" err="1" smtClean="0"/>
              <a:t>Mpa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Contact </a:t>
            </a:r>
            <a:r>
              <a:rPr lang="en-US" dirty="0"/>
              <a:t>pressure </a:t>
            </a:r>
            <a:r>
              <a:rPr lang="en-US" dirty="0" err="1"/>
              <a:t>Ti</a:t>
            </a:r>
            <a:r>
              <a:rPr lang="en-US" dirty="0"/>
              <a:t> pole-conductors &gt; 2 MPa after </a:t>
            </a:r>
            <a:r>
              <a:rPr lang="en-US" dirty="0" smtClean="0"/>
              <a:t>energization at 16T.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039091" y="6375679"/>
            <a:ext cx="10582101" cy="345796"/>
          </a:xfrm>
        </p:spPr>
        <p:txBody>
          <a:bodyPr/>
          <a:lstStyle/>
          <a:p>
            <a:r>
              <a:rPr lang="en-US" smtClean="0"/>
              <a:t>S.Farinon       US-EuroCirCol coordination meeting </a:t>
            </a:r>
            <a:endParaRPr lang="en-US" dirty="0"/>
          </a:p>
        </p:txBody>
      </p:sp>
      <p:grpSp>
        <p:nvGrpSpPr>
          <p:cNvPr id="15" name="Group 14"/>
          <p:cNvGrpSpPr/>
          <p:nvPr/>
        </p:nvGrpSpPr>
        <p:grpSpPr>
          <a:xfrm>
            <a:off x="7344730" y="897773"/>
            <a:ext cx="3928916" cy="2574132"/>
            <a:chOff x="164275" y="4020343"/>
            <a:chExt cx="3928916" cy="2574132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4213" y="4752975"/>
              <a:ext cx="2944950" cy="1841500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4275" y="4020343"/>
              <a:ext cx="3928916" cy="627064"/>
            </a:xfrm>
            <a:prstGeom prst="rect">
              <a:avLst/>
            </a:prstGeom>
          </p:spPr>
        </p:pic>
      </p:grpSp>
      <p:grpSp>
        <p:nvGrpSpPr>
          <p:cNvPr id="19" name="Group 18"/>
          <p:cNvGrpSpPr>
            <a:grpSpLocks noChangeAspect="1"/>
          </p:cNvGrpSpPr>
          <p:nvPr/>
        </p:nvGrpSpPr>
        <p:grpSpPr>
          <a:xfrm>
            <a:off x="7619313" y="3481793"/>
            <a:ext cx="4083647" cy="2855160"/>
            <a:chOff x="4849283" y="1026361"/>
            <a:chExt cx="3884289" cy="2715775"/>
          </a:xfrm>
        </p:grpSpPr>
        <p:grpSp>
          <p:nvGrpSpPr>
            <p:cNvPr id="20" name="Group 19"/>
            <p:cNvGrpSpPr/>
            <p:nvPr/>
          </p:nvGrpSpPr>
          <p:grpSpPr>
            <a:xfrm>
              <a:off x="4849283" y="1026361"/>
              <a:ext cx="3884289" cy="2715775"/>
              <a:chOff x="5096933" y="1308812"/>
              <a:chExt cx="3884289" cy="2715775"/>
            </a:xfrm>
          </p:grpSpPr>
          <p:grpSp>
            <p:nvGrpSpPr>
              <p:cNvPr id="22" name="Group 21"/>
              <p:cNvGrpSpPr/>
              <p:nvPr/>
            </p:nvGrpSpPr>
            <p:grpSpPr>
              <a:xfrm>
                <a:off x="5096933" y="1439332"/>
                <a:ext cx="3884289" cy="2585255"/>
                <a:chOff x="4936067" y="1515532"/>
                <a:chExt cx="3884289" cy="2585255"/>
              </a:xfrm>
            </p:grpSpPr>
            <p:pic>
              <p:nvPicPr>
                <p:cNvPr id="24" name="Picture 23"/>
                <p:cNvPicPr>
                  <a:picLocks noChangeAspect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7625" t="38392" r="13118" b="8740"/>
                <a:stretch/>
              </p:blipFill>
              <p:spPr>
                <a:xfrm rot="5400000">
                  <a:off x="5039977" y="1411622"/>
                  <a:ext cx="2585255" cy="2793076"/>
                </a:xfrm>
                <a:prstGeom prst="rect">
                  <a:avLst/>
                </a:prstGeom>
              </p:spPr>
            </p:pic>
            <p:pic>
              <p:nvPicPr>
                <p:cNvPr id="25" name="Picture 24"/>
                <p:cNvPicPr>
                  <a:picLocks noChangeAspect="1"/>
                </p:cNvPicPr>
                <p:nvPr/>
              </p:nvPicPr>
              <p:blipFill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9381" t="24815" r="50525" b="63457"/>
                <a:stretch/>
              </p:blipFill>
              <p:spPr>
                <a:xfrm rot="5400000">
                  <a:off x="7464167" y="1710218"/>
                  <a:ext cx="1423947" cy="1176306"/>
                </a:xfrm>
                <a:prstGeom prst="rect">
                  <a:avLst/>
                </a:prstGeom>
              </p:spPr>
            </p:pic>
            <p:cxnSp>
              <p:nvCxnSpPr>
                <p:cNvPr id="26" name="Straight Arrow Connector 25"/>
                <p:cNvCxnSpPr/>
                <p:nvPr/>
              </p:nvCxnSpPr>
              <p:spPr>
                <a:xfrm>
                  <a:off x="5849580" y="2300805"/>
                  <a:ext cx="256619" cy="218393"/>
                </a:xfrm>
                <a:prstGeom prst="straightConnector1">
                  <a:avLst/>
                </a:prstGeom>
                <a:ln w="19050">
                  <a:tailEnd type="triangle"/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Arrow Connector 26"/>
                <p:cNvCxnSpPr/>
                <p:nvPr/>
              </p:nvCxnSpPr>
              <p:spPr>
                <a:xfrm>
                  <a:off x="6154170" y="3587348"/>
                  <a:ext cx="319020" cy="0"/>
                </a:xfrm>
                <a:prstGeom prst="straightConnector1">
                  <a:avLst/>
                </a:prstGeom>
                <a:ln w="19050">
                  <a:tailEnd type="triangle"/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Arrow Connector 27"/>
                <p:cNvCxnSpPr/>
                <p:nvPr/>
              </p:nvCxnSpPr>
              <p:spPr>
                <a:xfrm>
                  <a:off x="5491102" y="2075442"/>
                  <a:ext cx="262849" cy="124691"/>
                </a:xfrm>
                <a:prstGeom prst="straightConnector1">
                  <a:avLst/>
                </a:prstGeom>
                <a:ln w="19050">
                  <a:tailEnd type="triangle"/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Arrow Connector 28"/>
                <p:cNvCxnSpPr/>
                <p:nvPr/>
              </p:nvCxnSpPr>
              <p:spPr>
                <a:xfrm>
                  <a:off x="6259519" y="2799237"/>
                  <a:ext cx="268089" cy="109197"/>
                </a:xfrm>
                <a:prstGeom prst="straightConnector1">
                  <a:avLst/>
                </a:prstGeom>
                <a:ln w="19050">
                  <a:tailEnd type="triangle"/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Arrow Connector 29"/>
                <p:cNvCxnSpPr/>
                <p:nvPr/>
              </p:nvCxnSpPr>
              <p:spPr>
                <a:xfrm>
                  <a:off x="6106199" y="1827169"/>
                  <a:ext cx="226405" cy="175750"/>
                </a:xfrm>
                <a:prstGeom prst="straightConnector1">
                  <a:avLst/>
                </a:prstGeom>
                <a:ln w="19050">
                  <a:tailEnd type="triangle"/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Straight Arrow Connector 30"/>
                <p:cNvCxnSpPr/>
                <p:nvPr/>
              </p:nvCxnSpPr>
              <p:spPr>
                <a:xfrm>
                  <a:off x="6473190" y="2141616"/>
                  <a:ext cx="230580" cy="268385"/>
                </a:xfrm>
                <a:prstGeom prst="straightConnector1">
                  <a:avLst/>
                </a:prstGeom>
                <a:ln w="19050">
                  <a:tailEnd type="triangle"/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Arrow Connector 31"/>
                <p:cNvCxnSpPr/>
                <p:nvPr/>
              </p:nvCxnSpPr>
              <p:spPr>
                <a:xfrm>
                  <a:off x="6878260" y="2732778"/>
                  <a:ext cx="97502" cy="198526"/>
                </a:xfrm>
                <a:prstGeom prst="straightConnector1">
                  <a:avLst/>
                </a:prstGeom>
                <a:ln w="19050">
                  <a:tailEnd type="triangle"/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Arrow Connector 32"/>
                <p:cNvCxnSpPr/>
                <p:nvPr/>
              </p:nvCxnSpPr>
              <p:spPr>
                <a:xfrm>
                  <a:off x="6703770" y="3692898"/>
                  <a:ext cx="223241" cy="10422"/>
                </a:xfrm>
                <a:prstGeom prst="straightConnector1">
                  <a:avLst/>
                </a:prstGeom>
                <a:ln w="19050">
                  <a:tailEnd type="triangle"/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Arrow Connector 33"/>
                <p:cNvCxnSpPr/>
                <p:nvPr/>
              </p:nvCxnSpPr>
              <p:spPr>
                <a:xfrm>
                  <a:off x="6377277" y="1897310"/>
                  <a:ext cx="191826" cy="178132"/>
                </a:xfrm>
                <a:prstGeom prst="straightConnector1">
                  <a:avLst/>
                </a:prstGeom>
                <a:ln w="19050">
                  <a:tailEnd type="triangle"/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Arrow Connector 34"/>
                <p:cNvCxnSpPr/>
                <p:nvPr/>
              </p:nvCxnSpPr>
              <p:spPr>
                <a:xfrm>
                  <a:off x="6729810" y="2315345"/>
                  <a:ext cx="148450" cy="232452"/>
                </a:xfrm>
                <a:prstGeom prst="straightConnector1">
                  <a:avLst/>
                </a:prstGeom>
                <a:ln w="19050">
                  <a:tailEnd type="triangle"/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Arrow Connector 35"/>
                <p:cNvCxnSpPr/>
                <p:nvPr/>
              </p:nvCxnSpPr>
              <p:spPr>
                <a:xfrm flipH="1" flipV="1">
                  <a:off x="7408723" y="3704804"/>
                  <a:ext cx="230568" cy="1410"/>
                </a:xfrm>
                <a:prstGeom prst="straightConnector1">
                  <a:avLst/>
                </a:prstGeom>
                <a:ln w="19050">
                  <a:tailEnd type="triangle"/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Arrow Connector 36"/>
                <p:cNvCxnSpPr/>
                <p:nvPr/>
              </p:nvCxnSpPr>
              <p:spPr>
                <a:xfrm>
                  <a:off x="6722977" y="1666131"/>
                  <a:ext cx="39532" cy="178132"/>
                </a:xfrm>
                <a:prstGeom prst="straightConnector1">
                  <a:avLst/>
                </a:prstGeom>
                <a:ln w="19050">
                  <a:tailEnd type="triangle"/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Arrow Connector 37"/>
                <p:cNvCxnSpPr/>
                <p:nvPr/>
              </p:nvCxnSpPr>
              <p:spPr>
                <a:xfrm flipH="1">
                  <a:off x="7140469" y="2186742"/>
                  <a:ext cx="34635" cy="223259"/>
                </a:xfrm>
                <a:prstGeom prst="straightConnector1">
                  <a:avLst/>
                </a:prstGeom>
                <a:ln w="19050">
                  <a:tailEnd type="triangle"/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Arrow Connector 38"/>
                <p:cNvCxnSpPr/>
                <p:nvPr/>
              </p:nvCxnSpPr>
              <p:spPr>
                <a:xfrm flipH="1">
                  <a:off x="7408723" y="3017138"/>
                  <a:ext cx="143211" cy="93930"/>
                </a:xfrm>
                <a:prstGeom prst="straightConnector1">
                  <a:avLst/>
                </a:prstGeom>
                <a:ln w="19050">
                  <a:tailEnd type="triangle"/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Arrow Connector 39"/>
                <p:cNvCxnSpPr/>
                <p:nvPr/>
              </p:nvCxnSpPr>
              <p:spPr>
                <a:xfrm>
                  <a:off x="7026654" y="2859581"/>
                  <a:ext cx="113815" cy="263956"/>
                </a:xfrm>
                <a:prstGeom prst="straightConnector1">
                  <a:avLst/>
                </a:prstGeom>
                <a:ln w="19050">
                  <a:tailEnd type="triangle"/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Arrow Connector 40"/>
                <p:cNvCxnSpPr/>
                <p:nvPr/>
              </p:nvCxnSpPr>
              <p:spPr>
                <a:xfrm flipH="1">
                  <a:off x="7167137" y="3518373"/>
                  <a:ext cx="151734" cy="219671"/>
                </a:xfrm>
                <a:prstGeom prst="straightConnector1">
                  <a:avLst/>
                </a:prstGeom>
                <a:ln w="19050">
                  <a:tailEnd type="triangle"/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Arrow Connector 41"/>
                <p:cNvCxnSpPr/>
                <p:nvPr/>
              </p:nvCxnSpPr>
              <p:spPr>
                <a:xfrm>
                  <a:off x="5658869" y="3628208"/>
                  <a:ext cx="319020" cy="0"/>
                </a:xfrm>
                <a:prstGeom prst="straightConnector1">
                  <a:avLst/>
                </a:prstGeom>
                <a:ln w="19050">
                  <a:tailEnd type="triangle"/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Arrow Connector 42"/>
                <p:cNvCxnSpPr/>
                <p:nvPr/>
              </p:nvCxnSpPr>
              <p:spPr>
                <a:xfrm>
                  <a:off x="5499359" y="3210554"/>
                  <a:ext cx="319020" cy="0"/>
                </a:xfrm>
                <a:prstGeom prst="straightConnector1">
                  <a:avLst/>
                </a:prstGeom>
                <a:ln w="19050">
                  <a:tailEnd type="triangle"/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Arrow Connector 43"/>
                <p:cNvCxnSpPr/>
                <p:nvPr/>
              </p:nvCxnSpPr>
              <p:spPr>
                <a:xfrm>
                  <a:off x="5227774" y="2960734"/>
                  <a:ext cx="319020" cy="0"/>
                </a:xfrm>
                <a:prstGeom prst="straightConnector1">
                  <a:avLst/>
                </a:prstGeom>
                <a:ln w="19050">
                  <a:tailEnd type="triangle"/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Straight Arrow Connector 44"/>
                <p:cNvCxnSpPr/>
                <p:nvPr/>
              </p:nvCxnSpPr>
              <p:spPr>
                <a:xfrm>
                  <a:off x="5009784" y="2853835"/>
                  <a:ext cx="319020" cy="0"/>
                </a:xfrm>
                <a:prstGeom prst="straightConnector1">
                  <a:avLst/>
                </a:prstGeom>
                <a:ln w="19050">
                  <a:tailEnd type="triangle"/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sp>
              <p:nvSpPr>
                <p:cNvPr id="46" name="TextBox 45"/>
                <p:cNvSpPr txBox="1"/>
                <p:nvPr/>
              </p:nvSpPr>
              <p:spPr>
                <a:xfrm>
                  <a:off x="7934470" y="1577185"/>
                  <a:ext cx="885886" cy="1397010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 dirty="0" smtClean="0"/>
                    <a:t>41</a:t>
                  </a:r>
                </a:p>
                <a:p>
                  <a:r>
                    <a:rPr lang="en-US" sz="1000" dirty="0" smtClean="0"/>
                    <a:t>435</a:t>
                  </a:r>
                </a:p>
                <a:p>
                  <a:r>
                    <a:rPr lang="en-US" sz="1000" dirty="0" smtClean="0"/>
                    <a:t>829</a:t>
                  </a:r>
                </a:p>
                <a:p>
                  <a:r>
                    <a:rPr lang="en-US" sz="1000" dirty="0" smtClean="0"/>
                    <a:t>1223</a:t>
                  </a:r>
                </a:p>
                <a:p>
                  <a:r>
                    <a:rPr lang="en-US" sz="1000" dirty="0" smtClean="0"/>
                    <a:t>1616</a:t>
                  </a:r>
                </a:p>
                <a:p>
                  <a:r>
                    <a:rPr lang="en-US" sz="1000" dirty="0" smtClean="0"/>
                    <a:t>2010</a:t>
                  </a:r>
                </a:p>
                <a:p>
                  <a:r>
                    <a:rPr lang="en-US" sz="1000" dirty="0" smtClean="0"/>
                    <a:t>2404</a:t>
                  </a:r>
                </a:p>
                <a:p>
                  <a:r>
                    <a:rPr lang="en-US" sz="1000" dirty="0" smtClean="0"/>
                    <a:t>2798</a:t>
                  </a:r>
                </a:p>
                <a:p>
                  <a:r>
                    <a:rPr lang="en-US" sz="1000" dirty="0" smtClean="0"/>
                    <a:t>3192</a:t>
                  </a:r>
                </a:p>
                <a:p>
                  <a:r>
                    <a:rPr lang="en-US" sz="1000" dirty="0" smtClean="0"/>
                    <a:t>3586</a:t>
                  </a:r>
                </a:p>
                <a:p>
                  <a:endParaRPr lang="en-US" sz="1000" dirty="0"/>
                </a:p>
              </p:txBody>
            </p:sp>
          </p:grpSp>
          <p:sp>
            <p:nvSpPr>
              <p:cNvPr id="23" name="TextBox 22"/>
              <p:cNvSpPr txBox="1"/>
              <p:nvPr/>
            </p:nvSpPr>
            <p:spPr>
              <a:xfrm>
                <a:off x="8099601" y="1308812"/>
                <a:ext cx="47481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F[N]</a:t>
                </a:r>
                <a:endParaRPr lang="en-US" sz="1200" dirty="0"/>
              </a:p>
            </p:txBody>
          </p:sp>
        </p:grpSp>
        <p:cxnSp>
          <p:nvCxnSpPr>
            <p:cNvPr id="21" name="Straight Arrow Connector 20"/>
            <p:cNvCxnSpPr/>
            <p:nvPr/>
          </p:nvCxnSpPr>
          <p:spPr>
            <a:xfrm>
              <a:off x="5082510" y="2189146"/>
              <a:ext cx="321808" cy="109554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6</a:t>
            </a:fld>
            <a:endParaRPr lang="en-US" dirty="0"/>
          </a:p>
        </p:txBody>
      </p:sp>
      <p:sp>
        <p:nvSpPr>
          <p:cNvPr id="51" name="Date Placeholder 5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10/18/2016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1895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Material parameters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09168805"/>
              </p:ext>
            </p:extLst>
          </p:nvPr>
        </p:nvGraphicFramePr>
        <p:xfrm>
          <a:off x="1251678" y="1478731"/>
          <a:ext cx="8380320" cy="3779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064">
                  <a:extLst>
                    <a:ext uri="{9D8B030D-6E8A-4147-A177-3AD203B41FA5}">
                      <a16:colId xmlns:a16="http://schemas.microsoft.com/office/drawing/2014/main" val="4177436750"/>
                    </a:ext>
                  </a:extLst>
                </a:gridCol>
                <a:gridCol w="1676064">
                  <a:extLst>
                    <a:ext uri="{9D8B030D-6E8A-4147-A177-3AD203B41FA5}">
                      <a16:colId xmlns:a16="http://schemas.microsoft.com/office/drawing/2014/main" val="2495538980"/>
                    </a:ext>
                  </a:extLst>
                </a:gridCol>
                <a:gridCol w="1676064">
                  <a:extLst>
                    <a:ext uri="{9D8B030D-6E8A-4147-A177-3AD203B41FA5}">
                      <a16:colId xmlns:a16="http://schemas.microsoft.com/office/drawing/2014/main" val="2984990085"/>
                    </a:ext>
                  </a:extLst>
                </a:gridCol>
                <a:gridCol w="1676064">
                  <a:extLst>
                    <a:ext uri="{9D8B030D-6E8A-4147-A177-3AD203B41FA5}">
                      <a16:colId xmlns:a16="http://schemas.microsoft.com/office/drawing/2014/main" val="202930422"/>
                    </a:ext>
                  </a:extLst>
                </a:gridCol>
                <a:gridCol w="1676064">
                  <a:extLst>
                    <a:ext uri="{9D8B030D-6E8A-4147-A177-3AD203B41FA5}">
                      <a16:colId xmlns:a16="http://schemas.microsoft.com/office/drawing/2014/main" val="351080716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 modulus [</a:t>
                      </a:r>
                      <a:r>
                        <a:rPr lang="en-US" dirty="0" err="1" smtClean="0"/>
                        <a:t>GPa</a:t>
                      </a:r>
                      <a:r>
                        <a:rPr lang="en-US" dirty="0" smtClean="0"/>
                        <a:t>]</a:t>
                      </a:r>
                    </a:p>
                    <a:p>
                      <a:r>
                        <a:rPr lang="en-US" dirty="0" smtClean="0"/>
                        <a:t>(T=4K)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 modulus</a:t>
                      </a:r>
                    </a:p>
                    <a:p>
                      <a:r>
                        <a:rPr lang="en-US" dirty="0" smtClean="0"/>
                        <a:t>[</a:t>
                      </a:r>
                      <a:r>
                        <a:rPr lang="en-US" dirty="0" err="1" smtClean="0"/>
                        <a:t>GPa</a:t>
                      </a:r>
                      <a:r>
                        <a:rPr lang="en-US" dirty="0" smtClean="0"/>
                        <a:t>]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(T=300K)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Symbol" panose="05050102010706020507" pitchFamily="18" charset="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(K</a:t>
                      </a:r>
                      <a:r>
                        <a:rPr lang="en-US" baseline="3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</a:t>
                      </a:r>
                      <a:r>
                        <a:rPr lang="en-US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 smtClean="0"/>
                        <a:t>ν</a:t>
                      </a:r>
                      <a:r>
                        <a:rPr lang="en-US" baseline="-25000" dirty="0" err="1" smtClean="0"/>
                        <a:t>xy</a:t>
                      </a:r>
                      <a:endParaRPr lang="en-US" baseline="-25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52921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Conductor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</a:t>
                      </a:r>
                      <a:r>
                        <a:rPr lang="en-US" baseline="-25000" dirty="0" smtClean="0"/>
                        <a:t>x</a:t>
                      </a:r>
                      <a:r>
                        <a:rPr lang="en-US" dirty="0" smtClean="0"/>
                        <a:t>=33</a:t>
                      </a:r>
                    </a:p>
                    <a:p>
                      <a:r>
                        <a:rPr lang="en-US" dirty="0" err="1" smtClean="0"/>
                        <a:t>E</a:t>
                      </a:r>
                      <a:r>
                        <a:rPr lang="en-US" baseline="-25000" dirty="0" err="1" smtClean="0"/>
                        <a:t>y</a:t>
                      </a:r>
                      <a:r>
                        <a:rPr lang="en-US" dirty="0" smtClean="0"/>
                        <a:t>=27.5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</a:t>
                      </a:r>
                      <a:r>
                        <a:rPr lang="en-US" baseline="-25000" dirty="0" smtClean="0"/>
                        <a:t>x</a:t>
                      </a:r>
                      <a:r>
                        <a:rPr lang="en-US" dirty="0" smtClean="0"/>
                        <a:t>=30</a:t>
                      </a:r>
                    </a:p>
                    <a:p>
                      <a:r>
                        <a:rPr lang="en-US" dirty="0" err="1" smtClean="0"/>
                        <a:t>E</a:t>
                      </a:r>
                      <a:r>
                        <a:rPr lang="en-US" baseline="-25000" dirty="0" err="1" smtClean="0"/>
                        <a:t>y</a:t>
                      </a:r>
                      <a:r>
                        <a:rPr lang="en-US" dirty="0" smtClean="0"/>
                        <a:t>=25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Symbol" panose="05050102010706020507" pitchFamily="18" charset="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baseline="-25000" dirty="0" smtClean="0"/>
                        <a:t>x</a:t>
                      </a:r>
                      <a:r>
                        <a:rPr lang="en-US" baseline="0" dirty="0" smtClean="0"/>
                        <a:t>=3.08E-3/296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Symbol" panose="05050102010706020507" pitchFamily="18" charset="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baseline="-25000" dirty="0" smtClean="0"/>
                        <a:t>y</a:t>
                      </a:r>
                      <a:r>
                        <a:rPr lang="en-US" baseline="0" dirty="0" smtClean="0"/>
                        <a:t>=3.36E-3/296</a:t>
                      </a:r>
                      <a:endParaRPr lang="en-US" baseline="-25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0.3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52085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Steel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2.8e-3/296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0.28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32731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Iron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224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2.0e-3/296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0.28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51727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Aluminum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4.2e-3/296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0.3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2511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Copper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3.4e-3/296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0.3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61675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Resin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27.5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2.5e-3/296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0.2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31706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Titanium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126.5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1.7e-3/296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0.3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4669196"/>
                  </a:ext>
                </a:extLst>
              </a:tr>
            </a:tbl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S.Farinon       US-EuroCirCol coordination meeting 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3665897" y="3637396"/>
            <a:ext cx="628934" cy="1657"/>
          </a:xfrm>
          <a:prstGeom prst="straightConnector1">
            <a:avLst/>
          </a:prstGeom>
          <a:ln w="28575">
            <a:headEnd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685779" y="3836952"/>
            <a:ext cx="705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+10%</a:t>
            </a:r>
            <a:endParaRPr lang="en-US" dirty="0"/>
          </a:p>
        </p:txBody>
      </p:sp>
      <p:sp>
        <p:nvSpPr>
          <p:cNvPr id="12" name="Left Brace 11"/>
          <p:cNvSpPr/>
          <p:nvPr/>
        </p:nvSpPr>
        <p:spPr>
          <a:xfrm>
            <a:off x="4294831" y="2415654"/>
            <a:ext cx="259308" cy="2842597"/>
          </a:xfrm>
          <a:prstGeom prst="leftBrace">
            <a:avLst>
              <a:gd name="adj1" fmla="val 8333"/>
              <a:gd name="adj2" fmla="val 51693"/>
            </a:avLst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7</a:t>
            </a:fld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10/18/2016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6469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55" t="3902" r="14620" b="4227"/>
          <a:stretch/>
        </p:blipFill>
        <p:spPr>
          <a:xfrm>
            <a:off x="1802716" y="1284702"/>
            <a:ext cx="4914458" cy="4787360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</p:spPr>
        <p:txBody>
          <a:bodyPr/>
          <a:lstStyle/>
          <a:p>
            <a:pPr algn="ctr"/>
            <a:r>
              <a:rPr lang="en-US" dirty="0" smtClean="0"/>
              <a:t>CONFIGURATION 1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099988" y="1230976"/>
            <a:ext cx="18137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ANSYS model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317776" y="4530554"/>
            <a:ext cx="219274" cy="3338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350" dirty="0"/>
          </a:p>
        </p:txBody>
      </p:sp>
      <p:sp>
        <p:nvSpPr>
          <p:cNvPr id="9" name="TextBox 8"/>
          <p:cNvSpPr txBox="1"/>
          <p:nvPr/>
        </p:nvSpPr>
        <p:spPr>
          <a:xfrm>
            <a:off x="3834774" y="2260817"/>
            <a:ext cx="1754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</a:rPr>
              <a:t>Al alloy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54877" y="3687610"/>
            <a:ext cx="1754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</a:rPr>
              <a:t>Iron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81031" y="4900804"/>
            <a:ext cx="549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accent6"/>
                </a:solidFill>
              </a:rPr>
              <a:t>SS</a:t>
            </a:r>
            <a:endParaRPr lang="it-IT" dirty="0">
              <a:solidFill>
                <a:schemeClr val="accent6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62827" y="4881740"/>
            <a:ext cx="1754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bg1"/>
                </a:solidFill>
              </a:rPr>
              <a:t>k</a:t>
            </a:r>
            <a:r>
              <a:rPr lang="it-IT" dirty="0" smtClean="0">
                <a:solidFill>
                  <a:schemeClr val="bg1"/>
                </a:solidFill>
              </a:rPr>
              <a:t>ey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860884" y="4010377"/>
            <a:ext cx="1754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</a:rPr>
              <a:t>C-clamp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S.Farinon       US-EuroCirCol coordination meeting 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217388" y="4346885"/>
            <a:ext cx="219274" cy="3338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350" dirty="0"/>
          </a:p>
        </p:txBody>
      </p:sp>
      <p:sp>
        <p:nvSpPr>
          <p:cNvPr id="16" name="TextBox 15"/>
          <p:cNvSpPr txBox="1"/>
          <p:nvPr/>
        </p:nvSpPr>
        <p:spPr>
          <a:xfrm>
            <a:off x="805921" y="2609588"/>
            <a:ext cx="11972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Vertical cut</a:t>
            </a:r>
            <a:endParaRPr lang="en-US" sz="1400" dirty="0"/>
          </a:p>
        </p:txBody>
      </p:sp>
      <p:sp>
        <p:nvSpPr>
          <p:cNvPr id="17" name="Rectangle 16"/>
          <p:cNvSpPr/>
          <p:nvPr/>
        </p:nvSpPr>
        <p:spPr>
          <a:xfrm>
            <a:off x="1904319" y="2142435"/>
            <a:ext cx="88589" cy="2730448"/>
          </a:xfrm>
          <a:prstGeom prst="rect">
            <a:avLst/>
          </a:prstGeom>
          <a:pattFill prst="wdDnDiag">
            <a:fgClr>
              <a:schemeClr val="accent1"/>
            </a:fgClr>
            <a:bgClr>
              <a:schemeClr val="bg1"/>
            </a:bgClr>
          </a:patt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1298865" y="2872757"/>
            <a:ext cx="548901" cy="404964"/>
          </a:xfrm>
          <a:prstGeom prst="straightConnector1">
            <a:avLst/>
          </a:prstGeom>
          <a:ln w="19050" cmpd="sng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850894" y="1924039"/>
            <a:ext cx="491478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u="sng" dirty="0" smtClean="0"/>
              <a:t>Bladder &amp; key configuration</a:t>
            </a:r>
            <a:r>
              <a:rPr lang="en-US" dirty="0" smtClean="0"/>
              <a:t>       </a:t>
            </a:r>
            <a:endParaRPr lang="en-US" dirty="0" smtClean="0"/>
          </a:p>
          <a:p>
            <a:pPr algn="just"/>
            <a:r>
              <a:rPr lang="en-US" dirty="0"/>
              <a:t> </a:t>
            </a:r>
            <a:r>
              <a:rPr lang="en-US" dirty="0" smtClean="0"/>
              <a:t>    </a:t>
            </a:r>
            <a:r>
              <a:rPr lang="en-US" dirty="0" smtClean="0"/>
              <a:t>Key </a:t>
            </a:r>
            <a:r>
              <a:rPr lang="en-US" dirty="0" smtClean="0"/>
              <a:t>length= </a:t>
            </a:r>
            <a:r>
              <a:rPr lang="en-US" dirty="0" smtClean="0"/>
              <a:t>20 </a:t>
            </a:r>
            <a:r>
              <a:rPr lang="en-US" dirty="0" smtClean="0"/>
              <a:t>mm, </a:t>
            </a:r>
            <a:r>
              <a:rPr lang="en-US" dirty="0" smtClean="0"/>
              <a:t>interference= 0.6 mm</a:t>
            </a:r>
            <a:endParaRPr lang="en-US" dirty="0" smtClean="0"/>
          </a:p>
          <a:p>
            <a:pPr algn="just"/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Vertical cut both in the steel collar and in the iron </a:t>
            </a:r>
            <a:r>
              <a:rPr lang="en-US" dirty="0" smtClean="0"/>
              <a:t>yoke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C-clamp mandatory to achieve enough contact pressure at the </a:t>
            </a:r>
            <a:r>
              <a:rPr lang="en-US" dirty="0" smtClean="0"/>
              <a:t>pole, i</a:t>
            </a:r>
            <a:r>
              <a:rPr lang="en-US" dirty="0" smtClean="0"/>
              <a:t>nterference= 0.15 mm 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5307770" y="3609474"/>
            <a:ext cx="563641" cy="417100"/>
          </a:xfrm>
          <a:prstGeom prst="straightConnector1">
            <a:avLst/>
          </a:prstGeom>
          <a:ln w="19050">
            <a:solidFill>
              <a:schemeClr val="bg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3494786" y="4047714"/>
            <a:ext cx="1736724" cy="1246198"/>
          </a:xfrm>
          <a:prstGeom prst="straightConnector1">
            <a:avLst/>
          </a:prstGeom>
          <a:ln w="19050">
            <a:solidFill>
              <a:schemeClr val="bg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2955668" y="5301457"/>
            <a:ext cx="462858" cy="257520"/>
          </a:xfrm>
          <a:prstGeom prst="straightConnector1">
            <a:avLst/>
          </a:prstGeom>
          <a:ln w="19050">
            <a:solidFill>
              <a:schemeClr val="tx2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120459" y="3459113"/>
            <a:ext cx="8185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55 mm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227101" y="4632472"/>
            <a:ext cx="9251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155 </a:t>
            </a:r>
            <a:r>
              <a:rPr lang="en-US" sz="1400" dirty="0" smtClean="0">
                <a:solidFill>
                  <a:schemeClr val="bg1"/>
                </a:solidFill>
              </a:rPr>
              <a:t>mm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940969" y="5436346"/>
            <a:ext cx="8185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40 </a:t>
            </a:r>
            <a:r>
              <a:rPr lang="en-US" sz="1400" dirty="0" smtClean="0"/>
              <a:t>mm</a:t>
            </a:r>
            <a:endParaRPr lang="en-US" sz="1400" dirty="0"/>
          </a:p>
        </p:txBody>
      </p:sp>
      <p:sp>
        <p:nvSpPr>
          <p:cNvPr id="39" name="Slide Number Placeholder 3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8</a:t>
            </a:fld>
            <a:endParaRPr lang="en-US" dirty="0"/>
          </a:p>
        </p:txBody>
      </p:sp>
      <p:sp>
        <p:nvSpPr>
          <p:cNvPr id="40" name="Date Placeholder 3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10/18/2016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434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Footer Placeholder 1"/>
          <p:cNvSpPr txBox="1">
            <a:spLocks/>
          </p:cNvSpPr>
          <p:nvPr/>
        </p:nvSpPr>
        <p:spPr>
          <a:xfrm>
            <a:off x="4038600" y="6142927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 smtClean="0"/>
              <a:t>B.Caiffi</a:t>
            </a:r>
            <a:r>
              <a:rPr lang="en-US" dirty="0" smtClean="0"/>
              <a:t>       WP5 Coordination Meeting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038600" y="6198387"/>
            <a:ext cx="4114800" cy="345796"/>
          </a:xfrm>
        </p:spPr>
        <p:txBody>
          <a:bodyPr/>
          <a:lstStyle/>
          <a:p>
            <a:r>
              <a:rPr lang="en-US" smtClean="0"/>
              <a:t>S.Farinon       US-EuroCirCol coordination meeting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969" t="4119" r="8556" b="1671"/>
          <a:stretch/>
        </p:blipFill>
        <p:spPr>
          <a:xfrm>
            <a:off x="2358190" y="962478"/>
            <a:ext cx="7659504" cy="576072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2984064" y="773673"/>
            <a:ext cx="17868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Contact Pressure [Pa]</a:t>
            </a:r>
            <a:endParaRPr lang="en-US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5506281" y="782304"/>
            <a:ext cx="17868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Contact Pressure [Pa]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8028498" y="760872"/>
            <a:ext cx="17868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Contact Pressure [Pa]</a:t>
            </a:r>
            <a:endParaRPr lang="en-US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5820236" y="589885"/>
            <a:ext cx="10517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Cool Down</a:t>
            </a:r>
            <a:endParaRPr lang="en-US" sz="1400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517822" y="564446"/>
            <a:ext cx="8738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Assembly</a:t>
            </a:r>
            <a:endParaRPr lang="en-US" sz="1400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292933" y="581568"/>
            <a:ext cx="10791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Energization</a:t>
            </a:r>
            <a:endParaRPr lang="en-US" sz="1400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5" name="Title 1"/>
          <p:cNvSpPr txBox="1">
            <a:spLocks/>
          </p:cNvSpPr>
          <p:nvPr/>
        </p:nvSpPr>
        <p:spPr>
          <a:xfrm>
            <a:off x="1251678" y="194598"/>
            <a:ext cx="10054497" cy="48439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100" kern="1200" cap="all" spc="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000" smtClean="0"/>
              <a:t>Contact pressure and principal stress</a:t>
            </a:r>
            <a:endParaRPr lang="en-US" sz="3000" dirty="0"/>
          </a:p>
        </p:txBody>
      </p:sp>
      <p:sp>
        <p:nvSpPr>
          <p:cNvPr id="36" name="TextBox 35"/>
          <p:cNvSpPr txBox="1"/>
          <p:nvPr/>
        </p:nvSpPr>
        <p:spPr>
          <a:xfrm>
            <a:off x="2880097" y="3525127"/>
            <a:ext cx="19811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Azimuthal </a:t>
            </a:r>
            <a:r>
              <a:rPr lang="en-US" sz="1400" dirty="0" smtClean="0"/>
              <a:t>Stress </a:t>
            </a:r>
            <a:r>
              <a:rPr lang="it-IT" sz="1400" b="1" dirty="0" smtClean="0">
                <a:latin typeface="Symbol" panose="05050102010706020507" pitchFamily="18" charset="2"/>
              </a:rPr>
              <a:t>s</a:t>
            </a:r>
            <a:r>
              <a:rPr lang="el-GR" sz="1400" baseline="-25000" dirty="0">
                <a:latin typeface="Calibri" panose="020F0502020204030204" pitchFamily="34" charset="0"/>
              </a:rPr>
              <a:t> θ</a:t>
            </a:r>
            <a:r>
              <a:rPr lang="en-US" sz="1400" dirty="0" smtClean="0"/>
              <a:t> </a:t>
            </a:r>
            <a:r>
              <a:rPr lang="en-US" sz="1400" dirty="0" smtClean="0"/>
              <a:t>[Pa]</a:t>
            </a:r>
            <a:endParaRPr lang="en-US" sz="1400" dirty="0"/>
          </a:p>
        </p:txBody>
      </p:sp>
      <p:sp>
        <p:nvSpPr>
          <p:cNvPr id="37" name="TextBox 36"/>
          <p:cNvSpPr txBox="1"/>
          <p:nvPr/>
        </p:nvSpPr>
        <p:spPr>
          <a:xfrm>
            <a:off x="5376714" y="3538059"/>
            <a:ext cx="19314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Azimuthal </a:t>
            </a:r>
            <a:r>
              <a:rPr lang="en-US" sz="1400" dirty="0" smtClean="0"/>
              <a:t>Stress </a:t>
            </a:r>
            <a:r>
              <a:rPr lang="it-IT" sz="1400" b="1" dirty="0" smtClean="0">
                <a:latin typeface="Symbol" panose="05050102010706020507" pitchFamily="18" charset="2"/>
              </a:rPr>
              <a:t>s</a:t>
            </a:r>
            <a:r>
              <a:rPr lang="el-GR" sz="1400" baseline="-25000" dirty="0">
                <a:latin typeface="Calibri" panose="020F0502020204030204" pitchFamily="34" charset="0"/>
              </a:rPr>
              <a:t> θ</a:t>
            </a:r>
            <a:r>
              <a:rPr lang="en-US" sz="1400" dirty="0" smtClean="0"/>
              <a:t>[Pa</a:t>
            </a:r>
            <a:r>
              <a:rPr lang="en-US" sz="1400" dirty="0" smtClean="0"/>
              <a:t>]</a:t>
            </a:r>
            <a:endParaRPr lang="en-US" sz="1400" dirty="0"/>
          </a:p>
        </p:txBody>
      </p:sp>
      <p:sp>
        <p:nvSpPr>
          <p:cNvPr id="38" name="TextBox 37"/>
          <p:cNvSpPr txBox="1"/>
          <p:nvPr/>
        </p:nvSpPr>
        <p:spPr>
          <a:xfrm>
            <a:off x="7724058" y="3538059"/>
            <a:ext cx="19650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Azimuthal </a:t>
            </a:r>
            <a:r>
              <a:rPr lang="en-US" sz="1400" dirty="0" smtClean="0"/>
              <a:t>Stress </a:t>
            </a:r>
            <a:r>
              <a:rPr lang="it-IT" sz="1400" b="1" dirty="0" smtClean="0">
                <a:latin typeface="Symbol" panose="05050102010706020507" pitchFamily="18" charset="2"/>
              </a:rPr>
              <a:t>s</a:t>
            </a:r>
            <a:r>
              <a:rPr lang="el-GR" sz="1400" baseline="-25000" dirty="0">
                <a:latin typeface="Calibri" panose="020F0502020204030204" pitchFamily="34" charset="0"/>
              </a:rPr>
              <a:t> θ</a:t>
            </a:r>
            <a:r>
              <a:rPr lang="it-IT" sz="1400" baseline="-25000" dirty="0" smtClean="0"/>
              <a:t> </a:t>
            </a:r>
            <a:r>
              <a:rPr lang="en-US" sz="1400" dirty="0" smtClean="0"/>
              <a:t>[Pa]</a:t>
            </a:r>
            <a:endParaRPr lang="en-US" sz="1400" dirty="0"/>
          </a:p>
        </p:txBody>
      </p:sp>
      <p:sp>
        <p:nvSpPr>
          <p:cNvPr id="40" name="TextBox 39"/>
          <p:cNvSpPr txBox="1"/>
          <p:nvPr/>
        </p:nvSpPr>
        <p:spPr>
          <a:xfrm>
            <a:off x="7899547" y="6247832"/>
            <a:ext cx="18417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>
                <a:latin typeface="Symbol" panose="05050102010706020507" pitchFamily="18" charset="2"/>
              </a:rPr>
              <a:t>s</a:t>
            </a:r>
            <a:r>
              <a:rPr lang="el-GR" sz="1600" baseline="-25000" dirty="0">
                <a:latin typeface="Calibri" panose="020F0502020204030204" pitchFamily="34" charset="0"/>
              </a:rPr>
              <a:t> θ</a:t>
            </a:r>
            <a:r>
              <a:rPr lang="it-IT" sz="1600" baseline="-25000" dirty="0" smtClean="0"/>
              <a:t> </a:t>
            </a:r>
            <a:r>
              <a:rPr lang="it-IT" sz="1600" baseline="-25000" dirty="0" smtClean="0"/>
              <a:t>peak</a:t>
            </a:r>
            <a:r>
              <a:rPr lang="it-IT" sz="1600" dirty="0" smtClean="0"/>
              <a:t>= </a:t>
            </a:r>
            <a:r>
              <a:rPr lang="it-IT" sz="1600" dirty="0" smtClean="0"/>
              <a:t> -182 MPa</a:t>
            </a:r>
            <a:endParaRPr lang="it-IT" sz="1600" dirty="0"/>
          </a:p>
        </p:txBody>
      </p:sp>
      <p:sp>
        <p:nvSpPr>
          <p:cNvPr id="41" name="TextBox 40"/>
          <p:cNvSpPr txBox="1"/>
          <p:nvPr/>
        </p:nvSpPr>
        <p:spPr>
          <a:xfrm>
            <a:off x="5433863" y="6237584"/>
            <a:ext cx="18417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>
                <a:latin typeface="Symbol" panose="05050102010706020507" pitchFamily="18" charset="2"/>
              </a:rPr>
              <a:t>s</a:t>
            </a:r>
            <a:r>
              <a:rPr lang="el-GR" sz="1600" baseline="-25000" dirty="0">
                <a:latin typeface="Calibri" panose="020F0502020204030204" pitchFamily="34" charset="0"/>
              </a:rPr>
              <a:t> θ</a:t>
            </a:r>
            <a:r>
              <a:rPr lang="it-IT" sz="1600" baseline="-25000" dirty="0" smtClean="0"/>
              <a:t> peak</a:t>
            </a:r>
            <a:r>
              <a:rPr lang="it-IT" sz="1600" dirty="0" smtClean="0"/>
              <a:t>=-195</a:t>
            </a:r>
            <a:r>
              <a:rPr lang="it-IT" sz="1600" baseline="-25000" dirty="0" smtClean="0"/>
              <a:t> </a:t>
            </a:r>
            <a:r>
              <a:rPr lang="it-IT" sz="1600" dirty="0" smtClean="0"/>
              <a:t>MPa</a:t>
            </a:r>
            <a:endParaRPr lang="it-IT" sz="1600" dirty="0"/>
          </a:p>
        </p:txBody>
      </p:sp>
      <p:sp>
        <p:nvSpPr>
          <p:cNvPr id="42" name="TextBox 41"/>
          <p:cNvSpPr txBox="1"/>
          <p:nvPr/>
        </p:nvSpPr>
        <p:spPr>
          <a:xfrm>
            <a:off x="3131570" y="6222332"/>
            <a:ext cx="18417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>
                <a:latin typeface="Symbol" panose="05050102010706020507" pitchFamily="18" charset="2"/>
              </a:rPr>
              <a:t>s</a:t>
            </a:r>
            <a:r>
              <a:rPr lang="el-GR" sz="1600" baseline="-25000" dirty="0" smtClean="0">
                <a:latin typeface="Calibri" panose="020F0502020204030204" pitchFamily="34" charset="0"/>
              </a:rPr>
              <a:t>θ</a:t>
            </a:r>
            <a:r>
              <a:rPr lang="it-IT" sz="1600" baseline="-25000" dirty="0" smtClean="0"/>
              <a:t> </a:t>
            </a:r>
            <a:r>
              <a:rPr lang="it-IT" sz="1600" baseline="-25000" dirty="0" smtClean="0"/>
              <a:t>peak</a:t>
            </a:r>
            <a:r>
              <a:rPr lang="it-IT" sz="1600" dirty="0" smtClean="0"/>
              <a:t>= </a:t>
            </a:r>
            <a:r>
              <a:rPr lang="it-IT" sz="1600" dirty="0" smtClean="0"/>
              <a:t>-111 MPa</a:t>
            </a:r>
            <a:endParaRPr lang="it-IT" sz="1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69885" t="11680" r="17417" b="67259"/>
          <a:stretch/>
        </p:blipFill>
        <p:spPr>
          <a:xfrm>
            <a:off x="9278716" y="1039774"/>
            <a:ext cx="738978" cy="865785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 rotWithShape="1">
          <a:blip r:embed="rId3"/>
          <a:srcRect l="69885" t="11680" r="17417" b="67259"/>
          <a:stretch/>
        </p:blipFill>
        <p:spPr>
          <a:xfrm>
            <a:off x="6729346" y="1039774"/>
            <a:ext cx="700431" cy="820623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 rotWithShape="1">
          <a:blip r:embed="rId3"/>
          <a:srcRect l="69885" t="11680" r="17417" b="67259"/>
          <a:stretch/>
        </p:blipFill>
        <p:spPr>
          <a:xfrm>
            <a:off x="4179976" y="1005241"/>
            <a:ext cx="727584" cy="85243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l="69584" t="11467" r="16591" b="67152"/>
          <a:stretch/>
        </p:blipFill>
        <p:spPr>
          <a:xfrm>
            <a:off x="9372076" y="3842839"/>
            <a:ext cx="808621" cy="883331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 rotWithShape="1">
          <a:blip r:embed="rId4"/>
          <a:srcRect l="69584" t="11467" r="16591" b="67152"/>
          <a:stretch/>
        </p:blipFill>
        <p:spPr>
          <a:xfrm>
            <a:off x="6832873" y="3842839"/>
            <a:ext cx="819211" cy="89489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/>
          <a:srcRect l="69810" t="11255" r="16892" b="67471"/>
          <a:stretch/>
        </p:blipFill>
        <p:spPr>
          <a:xfrm>
            <a:off x="4348944" y="3832904"/>
            <a:ext cx="770022" cy="870082"/>
          </a:xfrm>
          <a:prstGeom prst="rect">
            <a:avLst/>
          </a:prstGeom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9</a:t>
            </a:fld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10/18/2016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0715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TM10001106[[fn=Badge]]</Template>
  <TotalTime>11289</TotalTime>
  <Words>1445</Words>
  <Application>Microsoft Office PowerPoint</Application>
  <PresentationFormat>Widescreen</PresentationFormat>
  <Paragraphs>376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8" baseType="lpstr">
      <vt:lpstr>Arial</vt:lpstr>
      <vt:lpstr>Calibri</vt:lpstr>
      <vt:lpstr>Corbel</vt:lpstr>
      <vt:lpstr>Gill Sans MT</vt:lpstr>
      <vt:lpstr>Impact</vt:lpstr>
      <vt:lpstr>Symbol</vt:lpstr>
      <vt:lpstr>Tahoma</vt:lpstr>
      <vt:lpstr>Times New Roman</vt:lpstr>
      <vt:lpstr>Badge</vt:lpstr>
      <vt:lpstr>16 T Cosq DIPOLE Mechanical Analysis</vt:lpstr>
      <vt:lpstr>Overview</vt:lpstr>
      <vt:lpstr>PRINCIPAL STRESSES</vt:lpstr>
      <vt:lpstr>STRESSES</vt:lpstr>
      <vt:lpstr>PLANE STRESS vs PLANE strain</vt:lpstr>
      <vt:lpstr>2d mechanical optimization</vt:lpstr>
      <vt:lpstr>Material parameters</vt:lpstr>
      <vt:lpstr>CONFIGURATION 1</vt:lpstr>
      <vt:lpstr>PowerPoint Presentation</vt:lpstr>
      <vt:lpstr>CONFIGURATION 2</vt:lpstr>
      <vt:lpstr>Contact pressure and principal stress</vt:lpstr>
      <vt:lpstr>CONFIGURATION 2</vt:lpstr>
      <vt:lpstr>Contact pressure and principal stress</vt:lpstr>
      <vt:lpstr>PowerPoint Presentation</vt:lpstr>
      <vt:lpstr>Tensile stress in the iron</vt:lpstr>
      <vt:lpstr>CONFIGURATION 3</vt:lpstr>
      <vt:lpstr>Contact pressure and principal stress</vt:lpstr>
      <vt:lpstr>Contact pressure and principal stress</vt:lpstr>
      <vt:lpstr>Conclusions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Costheta Configuration Mechanical Analysis</dc:title>
  <dc:creator>caiffi</dc:creator>
  <cp:lastModifiedBy>caiffi</cp:lastModifiedBy>
  <cp:revision>124</cp:revision>
  <dcterms:created xsi:type="dcterms:W3CDTF">2016-09-28T14:00:42Z</dcterms:created>
  <dcterms:modified xsi:type="dcterms:W3CDTF">2016-10-18T10:33:13Z</dcterms:modified>
</cp:coreProperties>
</file>