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23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547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42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9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68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88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90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99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8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90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5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92C0-EAF9-4714-A346-013C4689DE4B}" type="datetimeFigureOut">
              <a:rPr lang="en-GB" smtClean="0"/>
              <a:t>15/07/2015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4D92D-95BB-430E-88B5-6FC01FCFD4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4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hc-machine-committee/Presentations/1/lmc_212/magnet_training-G_Willering.pptx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5020" y="2682240"/>
            <a:ext cx="779694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>
                <a:solidFill>
                  <a:schemeClr val="accent1"/>
                </a:solidFill>
              </a:rPr>
              <a:t>Flattop</a:t>
            </a:r>
            <a:r>
              <a:rPr lang="nl-NL" sz="2400" dirty="0" smtClean="0">
                <a:solidFill>
                  <a:schemeClr val="accent1"/>
                </a:solidFill>
              </a:rPr>
              <a:t> </a:t>
            </a:r>
            <a:r>
              <a:rPr lang="nl-NL" sz="2400" dirty="0" err="1" smtClean="0">
                <a:solidFill>
                  <a:schemeClr val="accent1"/>
                </a:solidFill>
              </a:rPr>
              <a:t>quenches</a:t>
            </a:r>
            <a:r>
              <a:rPr lang="nl-NL" sz="2400" dirty="0" smtClean="0">
                <a:solidFill>
                  <a:schemeClr val="accent1"/>
                </a:solidFill>
              </a:rPr>
              <a:t> in MB </a:t>
            </a:r>
            <a:r>
              <a:rPr lang="nl-NL" sz="2400" dirty="0" err="1" smtClean="0">
                <a:solidFill>
                  <a:schemeClr val="accent1"/>
                </a:solidFill>
              </a:rPr>
              <a:t>magnets</a:t>
            </a:r>
            <a:r>
              <a:rPr lang="nl-NL" sz="2400" dirty="0" smtClean="0">
                <a:solidFill>
                  <a:schemeClr val="accent1"/>
                </a:solidFill>
              </a:rPr>
              <a:t> in the LHC </a:t>
            </a:r>
            <a:r>
              <a:rPr lang="nl-NL" sz="2400" dirty="0" err="1" smtClean="0">
                <a:solidFill>
                  <a:schemeClr val="accent1"/>
                </a:solidFill>
              </a:rPr>
              <a:t>until</a:t>
            </a:r>
            <a:r>
              <a:rPr lang="nl-NL" sz="2400" dirty="0" smtClean="0">
                <a:solidFill>
                  <a:schemeClr val="accent1"/>
                </a:solidFill>
              </a:rPr>
              <a:t> 15 </a:t>
            </a:r>
            <a:r>
              <a:rPr lang="nl-NL" sz="2400" dirty="0" err="1" smtClean="0">
                <a:solidFill>
                  <a:schemeClr val="accent1"/>
                </a:solidFill>
              </a:rPr>
              <a:t>July</a:t>
            </a:r>
            <a:r>
              <a:rPr lang="nl-NL" sz="2400" dirty="0" smtClean="0">
                <a:solidFill>
                  <a:schemeClr val="accent1"/>
                </a:solidFill>
              </a:rPr>
              <a:t> 2015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LHC </a:t>
            </a: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behavior</a:t>
            </a:r>
            <a:r>
              <a:rPr lang="nl-NL" dirty="0" smtClean="0"/>
              <a:t> team</a:t>
            </a:r>
          </a:p>
          <a:p>
            <a:r>
              <a:rPr lang="nl-NL" dirty="0" smtClean="0"/>
              <a:t>Meeting 16-07-2015</a:t>
            </a:r>
          </a:p>
          <a:p>
            <a:endParaRPr lang="nl-NL" dirty="0" smtClean="0"/>
          </a:p>
          <a:p>
            <a:r>
              <a:rPr lang="nl-NL" dirty="0" err="1" smtClean="0"/>
              <a:t>By</a:t>
            </a:r>
            <a:r>
              <a:rPr lang="nl-NL" dirty="0" smtClean="0"/>
              <a:t> Gerard Willering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54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01" y="759064"/>
            <a:ext cx="6881219" cy="2392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401" y="389732"/>
            <a:ext cx="319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Hardware </a:t>
            </a:r>
            <a:r>
              <a:rPr lang="nl-NL" dirty="0" err="1" smtClean="0"/>
              <a:t>commissioning</a:t>
            </a:r>
            <a:r>
              <a:rPr lang="nl-NL" dirty="0" smtClean="0"/>
              <a:t> 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6401" y="3345180"/>
            <a:ext cx="907408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Training </a:t>
            </a:r>
            <a:r>
              <a:rPr lang="nl-NL" dirty="0" err="1" smtClean="0"/>
              <a:t>to</a:t>
            </a:r>
            <a:r>
              <a:rPr lang="nl-NL" dirty="0" smtClean="0"/>
              <a:t> 11.08 </a:t>
            </a:r>
            <a:r>
              <a:rPr lang="nl-NL" dirty="0" err="1" smtClean="0"/>
              <a:t>kA</a:t>
            </a:r>
            <a:r>
              <a:rPr lang="nl-NL" dirty="0" smtClean="0"/>
              <a:t>, plateau of 1 – 5 minutes</a:t>
            </a:r>
          </a:p>
          <a:p>
            <a:pPr marL="342900" indent="-342900">
              <a:buAutoNum type="arabicPeriod"/>
            </a:pPr>
            <a:r>
              <a:rPr lang="nl-NL" dirty="0" smtClean="0"/>
              <a:t>CFB test, 2 </a:t>
            </a:r>
            <a:r>
              <a:rPr lang="nl-NL" dirty="0" err="1" smtClean="0"/>
              <a:t>hours</a:t>
            </a:r>
            <a:r>
              <a:rPr lang="nl-NL" dirty="0" smtClean="0"/>
              <a:t> at 10.98 </a:t>
            </a:r>
            <a:r>
              <a:rPr lang="nl-NL" dirty="0" err="1" smtClean="0"/>
              <a:t>kA</a:t>
            </a: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err="1" smtClean="0"/>
              <a:t>Additional</a:t>
            </a:r>
            <a:r>
              <a:rPr lang="nl-NL" dirty="0" smtClean="0"/>
              <a:t> test at 11.08 </a:t>
            </a:r>
            <a:r>
              <a:rPr lang="nl-NL" dirty="0" err="1" smtClean="0"/>
              <a:t>kA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2 </a:t>
            </a:r>
            <a:r>
              <a:rPr lang="nl-NL" dirty="0" err="1" smtClean="0"/>
              <a:t>hours</a:t>
            </a:r>
            <a:r>
              <a:rPr lang="nl-NL" dirty="0"/>
              <a:t> </a:t>
            </a:r>
            <a:r>
              <a:rPr lang="nl-NL" dirty="0" smtClean="0">
                <a:solidFill>
                  <a:schemeClr val="accent2"/>
                </a:solidFill>
              </a:rPr>
              <a:t>(</a:t>
            </a:r>
            <a:r>
              <a:rPr lang="nl-NL" dirty="0" err="1" smtClean="0">
                <a:solidFill>
                  <a:schemeClr val="accent2"/>
                </a:solidFill>
              </a:rPr>
              <a:t>only</a:t>
            </a:r>
            <a:r>
              <a:rPr lang="nl-NL" dirty="0" smtClean="0">
                <a:solidFill>
                  <a:schemeClr val="accent2"/>
                </a:solidFill>
              </a:rPr>
              <a:t> 30 minutes </a:t>
            </a:r>
            <a:r>
              <a:rPr lang="nl-NL" dirty="0" err="1" smtClean="0">
                <a:solidFill>
                  <a:schemeClr val="accent2"/>
                </a:solidFill>
              </a:rPr>
              <a:t>for</a:t>
            </a:r>
            <a:r>
              <a:rPr lang="nl-NL" dirty="0" smtClean="0">
                <a:solidFill>
                  <a:schemeClr val="accent2"/>
                </a:solidFill>
              </a:rPr>
              <a:t> A34 </a:t>
            </a:r>
            <a:r>
              <a:rPr lang="nl-NL" dirty="0" err="1" smtClean="0">
                <a:solidFill>
                  <a:schemeClr val="accent2"/>
                </a:solidFill>
              </a:rPr>
              <a:t>and</a:t>
            </a:r>
            <a:r>
              <a:rPr lang="nl-NL" dirty="0" smtClean="0">
                <a:solidFill>
                  <a:schemeClr val="accent2"/>
                </a:solidFill>
              </a:rPr>
              <a:t> up </a:t>
            </a:r>
            <a:r>
              <a:rPr lang="nl-NL" dirty="0" err="1" smtClean="0">
                <a:solidFill>
                  <a:schemeClr val="accent2"/>
                </a:solidFill>
              </a:rPr>
              <a:t>to</a:t>
            </a:r>
            <a:r>
              <a:rPr lang="nl-NL" dirty="0" smtClean="0">
                <a:solidFill>
                  <a:schemeClr val="accent2"/>
                </a:solidFill>
              </a:rPr>
              <a:t> 5.5 </a:t>
            </a:r>
            <a:r>
              <a:rPr lang="nl-NL" dirty="0" err="1" smtClean="0">
                <a:solidFill>
                  <a:schemeClr val="accent2"/>
                </a:solidFill>
              </a:rPr>
              <a:t>hours</a:t>
            </a:r>
            <a:r>
              <a:rPr lang="nl-NL" dirty="0" smtClean="0">
                <a:solidFill>
                  <a:schemeClr val="accent2"/>
                </a:solidFill>
              </a:rPr>
              <a:t> </a:t>
            </a:r>
            <a:r>
              <a:rPr lang="nl-NL" dirty="0" err="1" smtClean="0">
                <a:solidFill>
                  <a:schemeClr val="accent2"/>
                </a:solidFill>
              </a:rPr>
              <a:t>for</a:t>
            </a:r>
            <a:r>
              <a:rPr lang="nl-NL" dirty="0" smtClean="0">
                <a:solidFill>
                  <a:schemeClr val="accent2"/>
                </a:solidFill>
              </a:rPr>
              <a:t> A45)</a:t>
            </a:r>
            <a:endParaRPr lang="nl-NL" dirty="0">
              <a:solidFill>
                <a:schemeClr val="accent2"/>
              </a:solidFill>
            </a:endParaRPr>
          </a:p>
          <a:p>
            <a:pPr marL="342900" indent="-342900">
              <a:buAutoNum type="arabicPeriod"/>
            </a:pPr>
            <a:r>
              <a:rPr lang="nl-NL" dirty="0" err="1" smtClean="0"/>
              <a:t>Operation</a:t>
            </a:r>
            <a:r>
              <a:rPr lang="nl-NL" dirty="0" smtClean="0"/>
              <a:t> at 10.98 </a:t>
            </a:r>
            <a:r>
              <a:rPr lang="nl-NL" dirty="0" err="1" smtClean="0"/>
              <a:t>kA</a:t>
            </a:r>
            <a:endParaRPr lang="nl-NL" dirty="0" smtClean="0"/>
          </a:p>
          <a:p>
            <a:pPr marL="342900" indent="-342900">
              <a:buAutoNum type="arabicPeriod"/>
            </a:pPr>
            <a:endParaRPr lang="nl-NL" dirty="0"/>
          </a:p>
          <a:p>
            <a:endParaRPr lang="nl-NL" dirty="0"/>
          </a:p>
          <a:p>
            <a:r>
              <a:rPr lang="nl-NL" dirty="0" smtClean="0"/>
              <a:t>The </a:t>
            </a:r>
            <a:r>
              <a:rPr lang="nl-NL" dirty="0" err="1" smtClean="0"/>
              <a:t>quenches</a:t>
            </a:r>
            <a:r>
              <a:rPr lang="nl-NL" dirty="0" smtClean="0"/>
              <a:t> in the training </a:t>
            </a:r>
            <a:r>
              <a:rPr lang="nl-NL" dirty="0" err="1" smtClean="0"/>
              <a:t>cycle</a:t>
            </a:r>
            <a:r>
              <a:rPr lang="nl-NL" dirty="0" smtClean="0"/>
              <a:t>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included</a:t>
            </a:r>
            <a:r>
              <a:rPr lang="nl-NL" dirty="0" smtClean="0"/>
              <a:t> in the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r>
              <a:rPr lang="nl-NL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6401" y="5943600"/>
            <a:ext cx="5320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For </a:t>
            </a:r>
            <a:r>
              <a:rPr lang="nl-NL" sz="1200" dirty="0" err="1" smtClean="0"/>
              <a:t>overview</a:t>
            </a:r>
            <a:r>
              <a:rPr lang="nl-NL" sz="1200" dirty="0" smtClean="0"/>
              <a:t> of MB training </a:t>
            </a:r>
            <a:r>
              <a:rPr lang="nl-NL" sz="1200" dirty="0" err="1" smtClean="0"/>
              <a:t>during</a:t>
            </a:r>
            <a:r>
              <a:rPr lang="nl-NL" sz="1200" dirty="0" smtClean="0"/>
              <a:t> HWC, </a:t>
            </a:r>
            <a:r>
              <a:rPr lang="nl-NL" sz="1200" dirty="0" err="1" smtClean="0"/>
              <a:t>see</a:t>
            </a:r>
            <a:r>
              <a:rPr lang="nl-NL" sz="1200" dirty="0" smtClean="0"/>
              <a:t> </a:t>
            </a:r>
            <a:r>
              <a:rPr lang="nl-NL" sz="1200" dirty="0" err="1" smtClean="0">
                <a:hlinkClick r:id="rId3"/>
              </a:rPr>
              <a:t>presentation</a:t>
            </a:r>
            <a:r>
              <a:rPr lang="nl-NL" sz="1200" dirty="0" smtClean="0"/>
              <a:t> in the LMC 8 April 2015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403" y="389732"/>
            <a:ext cx="4366260" cy="258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8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747519"/>
              </p:ext>
            </p:extLst>
          </p:nvPr>
        </p:nvGraphicFramePr>
        <p:xfrm>
          <a:off x="418741" y="591882"/>
          <a:ext cx="9543094" cy="3557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778"/>
                <a:gridCol w="762000"/>
                <a:gridCol w="784860"/>
                <a:gridCol w="495300"/>
                <a:gridCol w="586740"/>
                <a:gridCol w="800100"/>
                <a:gridCol w="1325880"/>
                <a:gridCol w="784860"/>
                <a:gridCol w="632460"/>
                <a:gridCol w="2719116"/>
              </a:tblGrid>
              <a:tr h="114352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Date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magnet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Total time of the circuit at training current 11.08 (kA) (h)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Total time of the circuit at nominal </a:t>
                      </a:r>
                      <a:r>
                        <a:rPr lang="en-GB" sz="1100" u="none" strike="noStrike" dirty="0" smtClean="0">
                          <a:effectLst/>
                        </a:rPr>
                        <a:t>of 10.98 kA (hours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Flattop quench time (s)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Training cycle?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comment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RB.A23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2063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11080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Y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RB.A34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2196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11080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</a:t>
                      </a:r>
                      <a:endParaRPr lang="en-GB" sz="1100" b="0" i="0" u="none" strike="noStrike" dirty="0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95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Y</a:t>
                      </a:r>
                      <a:endParaRPr lang="en-GB" sz="1100" b="0" i="0" u="none" strike="noStrike">
                        <a:solidFill>
                          <a:srgbClr val="AEAAA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RB.A78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13/03/2015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2017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10980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08/02/2015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3358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11080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08/02/2015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11080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RB.A78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14/03/2015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2014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10980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RB.A34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03/04/2015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11080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RB.A78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25/03/2015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3264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11077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16.2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18/03/2015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11080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19.3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5400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01/04/2015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3300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11038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95.3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14/05/2015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10975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106.0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5640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5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RB.A34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11/06/2015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2101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10975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329.0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43200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61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RB.A34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09/07/2015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2172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10979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443.5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at the start of ramp down during </a:t>
                      </a:r>
                      <a:r>
                        <a:rPr lang="en-GB" sz="1100" u="none" strike="noStrike" dirty="0" err="1">
                          <a:effectLst/>
                        </a:rPr>
                        <a:t>precycle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8741" y="168752"/>
            <a:ext cx="3013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Overview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8741" y="4213860"/>
            <a:ext cx="102508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The first 2 in the </a:t>
            </a:r>
            <a:r>
              <a:rPr lang="nl-NL" dirty="0" err="1" smtClean="0"/>
              <a:t>table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the training </a:t>
            </a:r>
            <a:r>
              <a:rPr lang="nl-NL" dirty="0" err="1" smtClean="0"/>
              <a:t>cycle</a:t>
            </a:r>
            <a:r>
              <a:rPr lang="nl-NL" dirty="0" smtClean="0"/>
              <a:t>: I </a:t>
            </a:r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count</a:t>
            </a:r>
            <a:r>
              <a:rPr lang="nl-NL" dirty="0" smtClean="0"/>
              <a:t> </a:t>
            </a:r>
            <a:r>
              <a:rPr lang="nl-NL" dirty="0" err="1" smtClean="0"/>
              <a:t>them</a:t>
            </a:r>
            <a:r>
              <a:rPr lang="nl-NL" dirty="0" smtClean="0"/>
              <a:t> in.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11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endParaRPr lang="nl-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6 </a:t>
            </a:r>
            <a:r>
              <a:rPr lang="nl-NL" dirty="0" err="1" smtClean="0"/>
              <a:t>quenches</a:t>
            </a:r>
            <a:r>
              <a:rPr lang="nl-NL" dirty="0" smtClean="0"/>
              <a:t> at training </a:t>
            </a:r>
            <a:r>
              <a:rPr lang="nl-NL" dirty="0" err="1" smtClean="0"/>
              <a:t>current</a:t>
            </a:r>
            <a:r>
              <a:rPr lang="nl-NL" dirty="0" smtClean="0"/>
              <a:t> level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nl-NL" dirty="0" err="1" smtClean="0"/>
              <a:t>Magnets</a:t>
            </a:r>
            <a:r>
              <a:rPr lang="nl-NL" dirty="0" smtClean="0"/>
              <a:t> 2067, 3264, 3300, 3334, 3355 </a:t>
            </a:r>
            <a:r>
              <a:rPr lang="nl-NL" dirty="0" err="1" smtClean="0"/>
              <a:t>and</a:t>
            </a:r>
            <a:r>
              <a:rPr lang="nl-NL" dirty="0" smtClean="0"/>
              <a:t> 3358)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5 </a:t>
            </a:r>
            <a:r>
              <a:rPr lang="nl-NL" dirty="0" err="1" smtClean="0"/>
              <a:t>quenches</a:t>
            </a:r>
            <a:r>
              <a:rPr lang="nl-NL" dirty="0" smtClean="0"/>
              <a:t> at </a:t>
            </a:r>
            <a:r>
              <a:rPr lang="nl-NL" dirty="0" err="1" smtClean="0"/>
              <a:t>nominal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level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nl-NL" dirty="0" smtClean="0"/>
              <a:t>2014, 2017, 2092, 2101 </a:t>
            </a:r>
            <a:r>
              <a:rPr lang="nl-NL" dirty="0" err="1" smtClean="0"/>
              <a:t>and</a:t>
            </a:r>
            <a:r>
              <a:rPr lang="nl-NL" dirty="0" smtClean="0"/>
              <a:t> 2172.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3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operation</a:t>
            </a:r>
            <a:r>
              <a:rPr lang="nl-NL" dirty="0" smtClean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nl-NL" dirty="0" smtClean="0"/>
              <a:t>2092, 2101, 2172.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nl-NL" dirty="0" err="1" smtClean="0"/>
              <a:t>All</a:t>
            </a:r>
            <a:r>
              <a:rPr lang="nl-NL" dirty="0" smtClean="0"/>
              <a:t> in RB.A34, the circuit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stayed</a:t>
            </a:r>
            <a:r>
              <a:rPr lang="nl-NL" dirty="0" smtClean="0"/>
              <a:t> the </a:t>
            </a:r>
            <a:r>
              <a:rPr lang="nl-NL" dirty="0" err="1" smtClean="0"/>
              <a:t>shortest</a:t>
            </a:r>
            <a:r>
              <a:rPr lang="nl-NL" dirty="0" smtClean="0"/>
              <a:t> time at training </a:t>
            </a:r>
            <a:r>
              <a:rPr lang="nl-NL" dirty="0" err="1" smtClean="0"/>
              <a:t>current</a:t>
            </a:r>
            <a:r>
              <a:rPr lang="nl-NL" dirty="0" smtClean="0"/>
              <a:t> level. </a:t>
            </a:r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correlation</a:t>
            </a:r>
            <a:r>
              <a:rPr lang="nl-NL" dirty="0" smtClean="0"/>
              <a:t>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861" y="4213860"/>
            <a:ext cx="2562519" cy="220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4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83350" y="749658"/>
            <a:ext cx="7289619" cy="2410560"/>
            <a:chOff x="683350" y="749658"/>
            <a:chExt cx="7289619" cy="24105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350" y="749658"/>
              <a:ext cx="7289619" cy="2410560"/>
            </a:xfrm>
            <a:prstGeom prst="rect">
              <a:avLst/>
            </a:prstGeom>
          </p:spPr>
        </p:pic>
        <p:sp>
          <p:nvSpPr>
            <p:cNvPr id="5" name="5-Point Star 4"/>
            <p:cNvSpPr/>
            <p:nvPr/>
          </p:nvSpPr>
          <p:spPr>
            <a:xfrm>
              <a:off x="2628900" y="2046378"/>
              <a:ext cx="167640" cy="15580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5-Point Star 8"/>
            <p:cNvSpPr/>
            <p:nvPr/>
          </p:nvSpPr>
          <p:spPr>
            <a:xfrm>
              <a:off x="2712720" y="2046378"/>
              <a:ext cx="167640" cy="15580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5-Point Star 9"/>
            <p:cNvSpPr/>
            <p:nvPr/>
          </p:nvSpPr>
          <p:spPr>
            <a:xfrm>
              <a:off x="3764279" y="2063319"/>
              <a:ext cx="167640" cy="15580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1562100" y="1314858"/>
              <a:ext cx="167640" cy="15580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1630680" y="1314858"/>
              <a:ext cx="167640" cy="15580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18741" y="168752"/>
            <a:ext cx="3771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r>
              <a:rPr lang="nl-NL" dirty="0" smtClean="0"/>
              <a:t> at </a:t>
            </a:r>
            <a:r>
              <a:rPr lang="nl-NL" dirty="0" err="1" smtClean="0"/>
              <a:t>nominal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57781" y="3766416"/>
            <a:ext cx="1030230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Discussion</a:t>
            </a:r>
            <a:endParaRPr lang="nl-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err="1" smtClean="0"/>
              <a:t>Quench</a:t>
            </a:r>
            <a:r>
              <a:rPr lang="nl-NL" dirty="0" smtClean="0"/>
              <a:t> </a:t>
            </a:r>
            <a:r>
              <a:rPr lang="nl-NL" dirty="0" err="1" smtClean="0"/>
              <a:t>origin</a:t>
            </a:r>
            <a:r>
              <a:rPr lang="nl-NL" dirty="0" smtClean="0"/>
              <a:t>: </a:t>
            </a:r>
            <a:r>
              <a:rPr lang="nl-NL" dirty="0" err="1" smtClean="0"/>
              <a:t>Mechanical</a:t>
            </a:r>
            <a:r>
              <a:rPr lang="nl-NL" dirty="0" smtClean="0"/>
              <a:t> or </a:t>
            </a:r>
            <a:r>
              <a:rPr lang="nl-NL" dirty="0" err="1" smtClean="0"/>
              <a:t>electrical</a:t>
            </a:r>
            <a:r>
              <a:rPr lang="nl-NL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Is </a:t>
            </a:r>
            <a:r>
              <a:rPr lang="nl-NL" dirty="0" err="1" smtClean="0"/>
              <a:t>there</a:t>
            </a:r>
            <a:r>
              <a:rPr lang="nl-NL" dirty="0" smtClean="0"/>
              <a:t> a </a:t>
            </a:r>
            <a:r>
              <a:rPr lang="nl-NL" dirty="0" err="1" smtClean="0"/>
              <a:t>correlation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the short </a:t>
            </a:r>
            <a:r>
              <a:rPr lang="nl-NL" dirty="0" err="1" smtClean="0"/>
              <a:t>stay</a:t>
            </a:r>
            <a:r>
              <a:rPr lang="nl-NL" dirty="0" smtClean="0"/>
              <a:t> at training </a:t>
            </a:r>
            <a:r>
              <a:rPr lang="nl-NL" dirty="0" err="1" smtClean="0"/>
              <a:t>current</a:t>
            </a:r>
            <a:r>
              <a:rPr lang="nl-NL" dirty="0" smtClean="0"/>
              <a:t>, or are we </a:t>
            </a:r>
            <a:r>
              <a:rPr lang="nl-NL" dirty="0" err="1" smtClean="0"/>
              <a:t>just</a:t>
            </a:r>
            <a:r>
              <a:rPr lang="nl-NL" dirty="0" smtClean="0"/>
              <a:t> </a:t>
            </a:r>
            <a:r>
              <a:rPr lang="nl-NL" dirty="0" err="1" smtClean="0"/>
              <a:t>unlucky</a:t>
            </a:r>
            <a:r>
              <a:rPr lang="nl-NL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dirty="0" smtClean="0"/>
          </a:p>
          <a:p>
            <a:r>
              <a:rPr lang="nl-NL" dirty="0" err="1" smtClean="0"/>
              <a:t>Followup</a:t>
            </a:r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Train S34 </a:t>
            </a:r>
            <a:r>
              <a:rPr lang="nl-NL" dirty="0" err="1" smtClean="0"/>
              <a:t>longer</a:t>
            </a:r>
            <a:r>
              <a:rPr lang="nl-NL" dirty="0" smtClean="0"/>
              <a:t> at </a:t>
            </a:r>
            <a:r>
              <a:rPr lang="nl-NL" dirty="0" err="1" smtClean="0"/>
              <a:t>I</a:t>
            </a:r>
            <a:r>
              <a:rPr lang="nl-NL" baseline="-25000" dirty="0" err="1" smtClean="0"/>
              <a:t>training</a:t>
            </a:r>
            <a:r>
              <a:rPr lang="nl-NL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 smtClean="0"/>
              <a:t>Check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OSQAR tests (</a:t>
            </a:r>
            <a:r>
              <a:rPr lang="nl-NL" dirty="0" err="1" smtClean="0"/>
              <a:t>continuous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/>
              <a:t>)</a:t>
            </a:r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38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420203"/>
              </p:ext>
            </p:extLst>
          </p:nvPr>
        </p:nvGraphicFramePr>
        <p:xfrm>
          <a:off x="856734" y="3003464"/>
          <a:ext cx="3656271" cy="178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8848"/>
                <a:gridCol w="988992"/>
                <a:gridCol w="1538431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Year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Bench 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Bench 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2009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MB2431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MB2868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2010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MB2431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MB2868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2011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MB2431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MB2868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2012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2013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MB2111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2014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2015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MB2111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r>
                        <a:rPr lang="en-GB" sz="1400" u="none" strike="noStrike" dirty="0" smtClean="0">
                          <a:effectLst/>
                        </a:rPr>
                        <a:t>none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4930" y="387178"/>
            <a:ext cx="84767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we </a:t>
            </a:r>
            <a:r>
              <a:rPr lang="nl-NL" dirty="0" err="1" smtClean="0"/>
              <a:t>learn</a:t>
            </a:r>
            <a:r>
              <a:rPr lang="nl-NL" dirty="0" smtClean="0"/>
              <a:t> in SM18?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No </a:t>
            </a:r>
            <a:r>
              <a:rPr lang="nl-NL" dirty="0" err="1" smtClean="0"/>
              <a:t>specific</a:t>
            </a:r>
            <a:r>
              <a:rPr lang="nl-NL" dirty="0" smtClean="0"/>
              <a:t> plateau tests are </a:t>
            </a:r>
            <a:r>
              <a:rPr lang="nl-NL" dirty="0" err="1" smtClean="0"/>
              <a:t>performed</a:t>
            </a:r>
            <a:r>
              <a:rPr lang="nl-NL" dirty="0" smtClean="0"/>
              <a:t>. Standard test </a:t>
            </a:r>
            <a:r>
              <a:rPr lang="nl-NL" dirty="0" err="1" smtClean="0"/>
              <a:t>duration</a:t>
            </a:r>
            <a:r>
              <a:rPr lang="nl-NL" dirty="0" smtClean="0"/>
              <a:t> at ultimate </a:t>
            </a:r>
            <a:r>
              <a:rPr lang="nl-NL" dirty="0" err="1" smtClean="0"/>
              <a:t>current</a:t>
            </a:r>
            <a:r>
              <a:rPr lang="nl-NL" dirty="0" smtClean="0"/>
              <a:t> is 1 </a:t>
            </a:r>
            <a:r>
              <a:rPr lang="nl-NL" dirty="0" err="1" smtClean="0"/>
              <a:t>hour</a:t>
            </a:r>
            <a:r>
              <a:rPr lang="nl-NL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However</a:t>
            </a:r>
            <a:r>
              <a:rPr lang="nl-NL" dirty="0" smtClean="0"/>
              <a:t>, </a:t>
            </a:r>
            <a:r>
              <a:rPr lang="nl-NL" dirty="0" err="1" smtClean="0"/>
              <a:t>during</a:t>
            </a:r>
            <a:r>
              <a:rPr lang="nl-NL" dirty="0" smtClean="0"/>
              <a:t> the OSQAR tests MB </a:t>
            </a:r>
            <a:r>
              <a:rPr lang="nl-NL" dirty="0" err="1" smtClean="0"/>
              <a:t>magnets</a:t>
            </a:r>
            <a:r>
              <a:rPr lang="nl-NL" dirty="0" smtClean="0"/>
              <a:t> have been </a:t>
            </a:r>
            <a:r>
              <a:rPr lang="nl-NL" dirty="0" err="1" smtClean="0"/>
              <a:t>powered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ultimate </a:t>
            </a:r>
            <a:r>
              <a:rPr lang="nl-NL" dirty="0" err="1" smtClean="0"/>
              <a:t>for</a:t>
            </a:r>
            <a:r>
              <a:rPr lang="nl-NL" dirty="0" smtClean="0"/>
              <a:t> up </a:t>
            </a:r>
            <a:r>
              <a:rPr lang="nl-NL" dirty="0" err="1" smtClean="0"/>
              <a:t>to</a:t>
            </a:r>
            <a:r>
              <a:rPr lang="nl-NL" dirty="0" smtClean="0"/>
              <a:t> 17 </a:t>
            </a:r>
            <a:r>
              <a:rPr lang="nl-NL" dirty="0" err="1" smtClean="0"/>
              <a:t>days</a:t>
            </a:r>
            <a:r>
              <a:rPr lang="nl-NL" dirty="0" smtClean="0"/>
              <a:t> </a:t>
            </a:r>
            <a:r>
              <a:rPr lang="nl-NL" dirty="0" err="1" smtClean="0"/>
              <a:t>almost</a:t>
            </a:r>
            <a:r>
              <a:rPr lang="nl-NL" dirty="0" smtClean="0"/>
              <a:t> </a:t>
            </a:r>
            <a:r>
              <a:rPr lang="nl-NL" dirty="0" err="1" smtClean="0"/>
              <a:t>continuously</a:t>
            </a:r>
            <a:r>
              <a:rPr lang="nl-NL" dirty="0" smtClean="0"/>
              <a:t> at 12.85 </a:t>
            </a:r>
            <a:r>
              <a:rPr lang="nl-NL" dirty="0" err="1" smtClean="0"/>
              <a:t>kA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For </a:t>
            </a:r>
            <a:r>
              <a:rPr lang="nl-NL" dirty="0" err="1" smtClean="0"/>
              <a:t>future</a:t>
            </a:r>
            <a:r>
              <a:rPr lang="nl-NL" dirty="0" smtClean="0"/>
              <a:t> tests, a plateau at ultimate or at </a:t>
            </a:r>
            <a:r>
              <a:rPr lang="nl-NL" dirty="0" err="1" smtClean="0"/>
              <a:t>nominal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</a:t>
            </a:r>
            <a:r>
              <a:rPr lang="nl-NL" dirty="0" err="1" smtClean="0"/>
              <a:t>could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magnets</a:t>
            </a:r>
            <a:r>
              <a:rPr lang="nl-NL" dirty="0" smtClean="0"/>
              <a:t> </a:t>
            </a:r>
            <a:r>
              <a:rPr lang="nl-NL" dirty="0" err="1" smtClean="0"/>
              <a:t>quench</a:t>
            </a:r>
            <a:r>
              <a:rPr lang="nl-NL" dirty="0" smtClean="0"/>
              <a:t>.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3308555" y="3795251"/>
            <a:ext cx="914400" cy="11061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010697" y="3795250"/>
            <a:ext cx="914400" cy="11061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53665" y="-6636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76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003256"/>
              </p:ext>
            </p:extLst>
          </p:nvPr>
        </p:nvGraphicFramePr>
        <p:xfrm>
          <a:off x="897193" y="1754776"/>
          <a:ext cx="10385322" cy="3110865"/>
        </p:xfrm>
        <a:graphic>
          <a:graphicData uri="http://schemas.openxmlformats.org/drawingml/2006/table">
            <a:tbl>
              <a:tblPr/>
              <a:tblGrid>
                <a:gridCol w="1119529"/>
                <a:gridCol w="814202"/>
                <a:gridCol w="814202"/>
                <a:gridCol w="814202"/>
                <a:gridCol w="814202"/>
                <a:gridCol w="1577518"/>
                <a:gridCol w="1208582"/>
                <a:gridCol w="3222885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2011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Plateau time (h)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time at ultimate (h)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Many short cycles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seconds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seconds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Note: 200 consecutive hours at 12.85  kA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651" y="545690"/>
            <a:ext cx="3600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/>
              <a:t>Magnet</a:t>
            </a:r>
            <a:r>
              <a:rPr lang="nl-NL" sz="2400" dirty="0" smtClean="0"/>
              <a:t> 2011 test </a:t>
            </a:r>
            <a:r>
              <a:rPr lang="nl-NL" sz="2400" dirty="0" err="1" smtClean="0"/>
              <a:t>overview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70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444713"/>
              </p:ext>
            </p:extLst>
          </p:nvPr>
        </p:nvGraphicFramePr>
        <p:xfrm>
          <a:off x="602224" y="1057301"/>
          <a:ext cx="11107994" cy="4225290"/>
        </p:xfrm>
        <a:graphic>
          <a:graphicData uri="http://schemas.openxmlformats.org/drawingml/2006/table">
            <a:tbl>
              <a:tblPr/>
              <a:tblGrid>
                <a:gridCol w="1197432"/>
                <a:gridCol w="870859"/>
                <a:gridCol w="870859"/>
                <a:gridCol w="870859"/>
                <a:gridCol w="870859"/>
                <a:gridCol w="1687291"/>
                <a:gridCol w="1292683"/>
                <a:gridCol w="3447152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2102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Plateau time (h)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time at ultimate (h)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thermal cycle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thermal cycle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Flattop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quench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9935" y="235974"/>
            <a:ext cx="3600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/>
              <a:t>Magnet</a:t>
            </a:r>
            <a:r>
              <a:rPr lang="nl-NL" sz="2400" dirty="0" smtClean="0"/>
              <a:t> 2102 test </a:t>
            </a:r>
            <a:r>
              <a:rPr lang="nl-NL" sz="2400" dirty="0" err="1" smtClean="0"/>
              <a:t>overview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12955" y="5604387"/>
            <a:ext cx="11105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The OSQAR tests show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r>
              <a:rPr lang="nl-NL" dirty="0" smtClean="0"/>
              <a:t> </a:t>
            </a:r>
            <a:r>
              <a:rPr lang="nl-NL" dirty="0" err="1" smtClean="0"/>
              <a:t>occur</a:t>
            </a:r>
            <a:r>
              <a:rPr lang="nl-NL" dirty="0"/>
              <a:t> </a:t>
            </a:r>
            <a:r>
              <a:rPr lang="nl-NL" dirty="0" smtClean="0"/>
              <a:t>(at training </a:t>
            </a:r>
            <a:r>
              <a:rPr lang="nl-NL" dirty="0" err="1" smtClean="0"/>
              <a:t>current</a:t>
            </a:r>
            <a:r>
              <a:rPr lang="nl-NL" dirty="0" smtClean="0"/>
              <a:t> level of 12.85 </a:t>
            </a:r>
            <a:r>
              <a:rPr lang="nl-NL" dirty="0" err="1" smtClean="0"/>
              <a:t>kA</a:t>
            </a:r>
            <a:r>
              <a:rPr lang="nl-NL" dirty="0" smtClean="0"/>
              <a:t>), even </a:t>
            </a:r>
            <a:r>
              <a:rPr lang="nl-NL" dirty="0" err="1" smtClean="0"/>
              <a:t>after</a:t>
            </a:r>
            <a:r>
              <a:rPr lang="nl-NL" dirty="0" smtClean="0"/>
              <a:t> 20 or 180 </a:t>
            </a:r>
            <a:r>
              <a:rPr lang="nl-NL" dirty="0" err="1" smtClean="0"/>
              <a:t>hours</a:t>
            </a:r>
            <a:r>
              <a:rPr lang="nl-NL" dirty="0" smtClean="0"/>
              <a:t>.</a:t>
            </a:r>
          </a:p>
          <a:p>
            <a:r>
              <a:rPr lang="nl-NL" dirty="0" smtClean="0"/>
              <a:t>How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relates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flattop</a:t>
            </a:r>
            <a:r>
              <a:rPr lang="nl-NL" dirty="0" smtClean="0"/>
              <a:t> </a:t>
            </a:r>
            <a:r>
              <a:rPr lang="nl-NL" dirty="0" err="1" smtClean="0"/>
              <a:t>quenches</a:t>
            </a:r>
            <a:r>
              <a:rPr lang="nl-NL" dirty="0" smtClean="0"/>
              <a:t> at </a:t>
            </a:r>
            <a:r>
              <a:rPr lang="nl-NL" dirty="0" err="1" smtClean="0"/>
              <a:t>nominal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is </a:t>
            </a:r>
            <a:r>
              <a:rPr lang="nl-NL" dirty="0" err="1" smtClean="0"/>
              <a:t>difficult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say.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77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651" y="545690"/>
            <a:ext cx="76396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Conclusions</a:t>
            </a:r>
            <a:endParaRPr lang="nl-NL" sz="2400" dirty="0" smtClean="0"/>
          </a:p>
          <a:p>
            <a:pPr marL="342900" indent="-342900">
              <a:buFontTx/>
              <a:buChar char="-"/>
            </a:pPr>
            <a:r>
              <a:rPr lang="nl-NL" sz="2400" dirty="0" smtClean="0"/>
              <a:t>These are new data </a:t>
            </a:r>
            <a:r>
              <a:rPr lang="nl-NL" sz="2400" dirty="0" err="1" smtClean="0"/>
              <a:t>gathered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discussion</a:t>
            </a:r>
            <a:r>
              <a:rPr lang="nl-NL" sz="2400" smtClean="0"/>
              <a:t>.</a:t>
            </a:r>
          </a:p>
          <a:p>
            <a:pPr marL="342900" indent="-342900">
              <a:buFontTx/>
              <a:buChar char="-"/>
            </a:pPr>
            <a:r>
              <a:rPr lang="nl-NL" sz="2400" smtClean="0"/>
              <a:t>Flattop</a:t>
            </a:r>
            <a:r>
              <a:rPr lang="nl-NL" sz="2400" dirty="0" smtClean="0"/>
              <a:t> </a:t>
            </a:r>
            <a:r>
              <a:rPr lang="nl-NL" sz="2400" dirty="0" err="1" smtClean="0"/>
              <a:t>quenches</a:t>
            </a:r>
            <a:r>
              <a:rPr lang="nl-NL" sz="2400" dirty="0" smtClean="0"/>
              <a:t> have </a:t>
            </a:r>
            <a:r>
              <a:rPr lang="nl-NL" sz="2400" dirty="0" err="1" smtClean="0"/>
              <a:t>occurred</a:t>
            </a:r>
            <a:r>
              <a:rPr lang="nl-NL" sz="2400" dirty="0" smtClean="0"/>
              <a:t> 3 </a:t>
            </a:r>
            <a:r>
              <a:rPr lang="nl-NL" sz="2400" dirty="0" err="1" smtClean="0"/>
              <a:t>times</a:t>
            </a:r>
            <a:r>
              <a:rPr lang="nl-NL" sz="2400" dirty="0" smtClean="0"/>
              <a:t> </a:t>
            </a:r>
            <a:r>
              <a:rPr lang="nl-NL" sz="2400" dirty="0" err="1" smtClean="0"/>
              <a:t>during</a:t>
            </a:r>
            <a:r>
              <a:rPr lang="nl-NL" sz="2400" dirty="0" smtClean="0"/>
              <a:t> </a:t>
            </a:r>
            <a:r>
              <a:rPr lang="nl-NL" sz="2400" dirty="0" err="1" smtClean="0"/>
              <a:t>operation</a:t>
            </a:r>
            <a:r>
              <a:rPr lang="nl-NL" sz="2400" dirty="0" smtClean="0"/>
              <a:t>, </a:t>
            </a:r>
            <a:r>
              <a:rPr lang="nl-NL" sz="2400" dirty="0" err="1" smtClean="0"/>
              <a:t>all</a:t>
            </a:r>
            <a:r>
              <a:rPr lang="nl-NL" sz="2400" dirty="0" smtClean="0"/>
              <a:t> in 2000-series </a:t>
            </a:r>
            <a:r>
              <a:rPr lang="nl-NL" sz="2400" dirty="0" err="1" smtClean="0"/>
              <a:t>magnets</a:t>
            </a:r>
            <a:r>
              <a:rPr lang="nl-NL" sz="2400" dirty="0" smtClean="0"/>
              <a:t>, all-in S34.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855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781</Words>
  <Application>Microsoft Office PowerPoint</Application>
  <PresentationFormat>Widescreen</PresentationFormat>
  <Paragraphs>420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12</cp:revision>
  <dcterms:created xsi:type="dcterms:W3CDTF">2015-07-15T12:37:50Z</dcterms:created>
  <dcterms:modified xsi:type="dcterms:W3CDTF">2015-07-15T21:57:07Z</dcterms:modified>
</cp:coreProperties>
</file>